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70" r:id="rId4"/>
    <p:sldId id="325" r:id="rId5"/>
    <p:sldId id="332" r:id="rId6"/>
    <p:sldId id="326" r:id="rId7"/>
    <p:sldId id="327" r:id="rId8"/>
    <p:sldId id="328" r:id="rId9"/>
    <p:sldId id="329" r:id="rId10"/>
    <p:sldId id="330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2">
          <p15:clr>
            <a:srgbClr val="A4A3A4"/>
          </p15:clr>
        </p15:guide>
        <p15:guide id="2" pos="38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BEB"/>
    <a:srgbClr val="FBBD06"/>
    <a:srgbClr val="4384F1"/>
    <a:srgbClr val="33A952"/>
    <a:srgbClr val="E94236"/>
    <a:srgbClr val="E6E6E6"/>
    <a:srgbClr val="F0F0F0"/>
    <a:srgbClr val="FFFFFF"/>
    <a:srgbClr val="EE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33" autoAdjust="0"/>
    <p:restoredTop sz="95317" autoAdjust="0"/>
  </p:normalViewPr>
  <p:slideViewPr>
    <p:cSldViewPr snapToGrid="0" showGuides="1">
      <p:cViewPr varScale="1">
        <p:scale>
          <a:sx n="101" d="100"/>
          <a:sy n="101" d="100"/>
        </p:scale>
        <p:origin x="192" y="276"/>
      </p:cViewPr>
      <p:guideLst>
        <p:guide orient="horz" pos="2232"/>
        <p:guide pos="38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2B85DD-D063-4B01-A714-60316038D75D}" type="datetimeFigureOut">
              <a:rPr lang="zh-CN" altLang="en-US" smtClean="0"/>
              <a:pPr/>
              <a:t>2022/6/14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566DE-B94F-48C8-B499-9EED89F4BD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566DE-B94F-48C8-B499-9EED89F4BDC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566DE-B94F-48C8-B499-9EED89F4BDC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566DE-B94F-48C8-B499-9EED89F4BDC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566DE-B94F-48C8-B499-9EED89F4BDC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0566DE-B94F-48C8-B499-9EED89F4BDC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500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566DE-B94F-48C8-B499-9EED89F4BDC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566DE-B94F-48C8-B499-9EED89F4BDC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566DE-B94F-48C8-B499-9EED89F4BDC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566DE-B94F-48C8-B499-9EED89F4BDC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566DE-B94F-48C8-B499-9EED89F4BDC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1A66E9-94DB-4796-808B-8A3CE0FBB6C5}" type="datetimeFigureOut">
              <a:rPr lang="zh-CN" altLang="en-US" smtClean="0"/>
              <a:pPr/>
              <a:t>2022/6/14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9546ED-7A57-4FAD-960C-25C9ACD88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1A66E9-94DB-4796-808B-8A3CE0FBB6C5}" type="datetimeFigureOut">
              <a:rPr lang="zh-CN" altLang="en-US" smtClean="0"/>
              <a:pPr/>
              <a:t>2022/6/14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9546ED-7A57-4FAD-960C-25C9ACD88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1A66E9-94DB-4796-808B-8A3CE0FBB6C5}" type="datetimeFigureOut">
              <a:rPr lang="zh-CN" altLang="en-US" smtClean="0"/>
              <a:pPr/>
              <a:t>2022/6/14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9546ED-7A57-4FAD-960C-25C9ACD88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1A66E9-94DB-4796-808B-8A3CE0FBB6C5}" type="datetimeFigureOut">
              <a:rPr lang="zh-CN" altLang="en-US" smtClean="0"/>
              <a:pPr/>
              <a:t>2022/6/14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9546ED-7A57-4FAD-960C-25C9ACD88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1A66E9-94DB-4796-808B-8A3CE0FBB6C5}" type="datetimeFigureOut">
              <a:rPr lang="zh-CN" altLang="en-US" smtClean="0"/>
              <a:pPr/>
              <a:t>2022/6/14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9546ED-7A57-4FAD-960C-25C9ACD88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1A66E9-94DB-4796-808B-8A3CE0FBB6C5}" type="datetimeFigureOut">
              <a:rPr lang="zh-CN" altLang="en-US" smtClean="0"/>
              <a:pPr/>
              <a:t>2022/6/14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9546ED-7A57-4FAD-960C-25C9ACD88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1A66E9-94DB-4796-808B-8A3CE0FBB6C5}" type="datetimeFigureOut">
              <a:rPr lang="zh-CN" altLang="en-US" smtClean="0"/>
              <a:pPr/>
              <a:t>2022/6/14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9546ED-7A57-4FAD-960C-25C9ACD88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1A66E9-94DB-4796-808B-8A3CE0FBB6C5}" type="datetimeFigureOut">
              <a:rPr lang="zh-CN" altLang="en-US" smtClean="0"/>
              <a:pPr/>
              <a:t>2022/6/14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9546ED-7A57-4FAD-960C-25C9ACD88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1A66E9-94DB-4796-808B-8A3CE0FBB6C5}" type="datetimeFigureOut">
              <a:rPr lang="zh-CN" altLang="en-US" smtClean="0"/>
              <a:pPr/>
              <a:t>2022/6/14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9546ED-7A57-4FAD-960C-25C9ACD88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1A66E9-94DB-4796-808B-8A3CE0FBB6C5}" type="datetimeFigureOut">
              <a:rPr lang="zh-CN" altLang="en-US" smtClean="0"/>
              <a:pPr/>
              <a:t>2022/6/14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9546ED-7A57-4FAD-960C-25C9ACD88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1A66E9-94DB-4796-808B-8A3CE0FBB6C5}" type="datetimeFigureOut">
              <a:rPr lang="zh-CN" altLang="en-US" smtClean="0"/>
              <a:pPr/>
              <a:t>2022/6/14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9546ED-7A57-4FAD-960C-25C9ACD88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.bin"/><Relationship Id="rId1" Type="http://schemas.openxmlformats.org/officeDocument/2006/relationships/tags" Target="../tags/tag7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5" Type="http://schemas.openxmlformats.org/officeDocument/2006/relationships/image" Target="../media/image7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Relationship Id="rId1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hidden="1"/>
          <p:cNvPicPr>
            <a:picLocks noChangeAspect="1"/>
          </p:cNvPicPr>
          <p:nvPr/>
        </p:nvPicPr>
        <p:blipFill>
          <a:blip cstate="print"/>
          <a:stretch>
            <a:fillRect/>
          </a:stretch>
        </p:blipFill>
        <p:spPr>
          <a:xfrm>
            <a:off x="450" y="1"/>
            <a:ext cx="12138054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0447588" y="187307"/>
            <a:ext cx="322298" cy="1219748"/>
            <a:chOff x="6783638" y="2143107"/>
            <a:chExt cx="322298" cy="1219748"/>
          </a:xfrm>
        </p:grpSpPr>
        <p:sp>
          <p:nvSpPr>
            <p:cNvPr id="34" name="任意多边形 33"/>
            <p:cNvSpPr/>
            <p:nvPr/>
          </p:nvSpPr>
          <p:spPr>
            <a:xfrm rot="18818261" flipH="1">
              <a:off x="6682464" y="2799765"/>
              <a:ext cx="455928" cy="180000"/>
            </a:xfrm>
            <a:custGeom>
              <a:avLst/>
              <a:gdLst>
                <a:gd name="connsiteX0" fmla="*/ 26360 w 455928"/>
                <a:gd name="connsiteY0" fmla="*/ 26360 h 180000"/>
                <a:gd name="connsiteX1" fmla="*/ 90000 w 455928"/>
                <a:gd name="connsiteY1" fmla="*/ 0 h 180000"/>
                <a:gd name="connsiteX2" fmla="*/ 267158 w 455928"/>
                <a:gd name="connsiteY2" fmla="*/ 0 h 180000"/>
                <a:gd name="connsiteX3" fmla="*/ 455928 w 455928"/>
                <a:gd name="connsiteY3" fmla="*/ 180000 h 180000"/>
                <a:gd name="connsiteX4" fmla="*/ 90000 w 455928"/>
                <a:gd name="connsiteY4" fmla="*/ 180000 h 180000"/>
                <a:gd name="connsiteX5" fmla="*/ 0 w 455928"/>
                <a:gd name="connsiteY5" fmla="*/ 90000 h 180000"/>
                <a:gd name="connsiteX6" fmla="*/ 26360 w 455928"/>
                <a:gd name="connsiteY6" fmla="*/ 2636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5928" h="180000">
                  <a:moveTo>
                    <a:pt x="26360" y="26360"/>
                  </a:moveTo>
                  <a:cubicBezTo>
                    <a:pt x="42647" y="10074"/>
                    <a:pt x="65147" y="0"/>
                    <a:pt x="90000" y="0"/>
                  </a:cubicBezTo>
                  <a:lnTo>
                    <a:pt x="267158" y="0"/>
                  </a:lnTo>
                  <a:lnTo>
                    <a:pt x="455928" y="180000"/>
                  </a:lnTo>
                  <a:lnTo>
                    <a:pt x="90000" y="180000"/>
                  </a:lnTo>
                  <a:cubicBezTo>
                    <a:pt x="40294" y="180000"/>
                    <a:pt x="0" y="139706"/>
                    <a:pt x="0" y="90000"/>
                  </a:cubicBezTo>
                  <a:cubicBezTo>
                    <a:pt x="0" y="65147"/>
                    <a:pt x="10074" y="42647"/>
                    <a:pt x="26360" y="26360"/>
                  </a:cubicBezTo>
                  <a:close/>
                </a:path>
              </a:pathLst>
            </a:custGeom>
            <a:solidFill>
              <a:srgbClr val="FBBD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 rot="18818261" flipH="1">
              <a:off x="6636780" y="2432263"/>
              <a:ext cx="758312" cy="180000"/>
            </a:xfrm>
            <a:custGeom>
              <a:avLst/>
              <a:gdLst>
                <a:gd name="connsiteX0" fmla="*/ 26360 w 758312"/>
                <a:gd name="connsiteY0" fmla="*/ 26360 h 180000"/>
                <a:gd name="connsiteX1" fmla="*/ 90000 w 758312"/>
                <a:gd name="connsiteY1" fmla="*/ 0 h 180000"/>
                <a:gd name="connsiteX2" fmla="*/ 569542 w 758312"/>
                <a:gd name="connsiteY2" fmla="*/ 0 h 180000"/>
                <a:gd name="connsiteX3" fmla="*/ 758312 w 758312"/>
                <a:gd name="connsiteY3" fmla="*/ 180000 h 180000"/>
                <a:gd name="connsiteX4" fmla="*/ 90000 w 758312"/>
                <a:gd name="connsiteY4" fmla="*/ 180000 h 180000"/>
                <a:gd name="connsiteX5" fmla="*/ 0 w 758312"/>
                <a:gd name="connsiteY5" fmla="*/ 90000 h 180000"/>
                <a:gd name="connsiteX6" fmla="*/ 26360 w 758312"/>
                <a:gd name="connsiteY6" fmla="*/ 2636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8312" h="180000">
                  <a:moveTo>
                    <a:pt x="26360" y="26360"/>
                  </a:moveTo>
                  <a:cubicBezTo>
                    <a:pt x="42647" y="10074"/>
                    <a:pt x="65147" y="0"/>
                    <a:pt x="90000" y="0"/>
                  </a:cubicBezTo>
                  <a:lnTo>
                    <a:pt x="569542" y="0"/>
                  </a:lnTo>
                  <a:lnTo>
                    <a:pt x="758312" y="180000"/>
                  </a:lnTo>
                  <a:lnTo>
                    <a:pt x="90000" y="180000"/>
                  </a:lnTo>
                  <a:cubicBezTo>
                    <a:pt x="40294" y="180000"/>
                    <a:pt x="0" y="139706"/>
                    <a:pt x="0" y="90000"/>
                  </a:cubicBezTo>
                  <a:cubicBezTo>
                    <a:pt x="0" y="65147"/>
                    <a:pt x="10074" y="42647"/>
                    <a:pt x="26360" y="26360"/>
                  </a:cubicBezTo>
                  <a:close/>
                </a:path>
              </a:pathLst>
            </a:custGeom>
            <a:solidFill>
              <a:srgbClr val="E94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18818261" flipH="1">
              <a:off x="6698890" y="3098107"/>
              <a:ext cx="349496" cy="180000"/>
            </a:xfrm>
            <a:custGeom>
              <a:avLst/>
              <a:gdLst>
                <a:gd name="connsiteX0" fmla="*/ 26360 w 349496"/>
                <a:gd name="connsiteY0" fmla="*/ 26360 h 180000"/>
                <a:gd name="connsiteX1" fmla="*/ 90000 w 349496"/>
                <a:gd name="connsiteY1" fmla="*/ 0 h 180000"/>
                <a:gd name="connsiteX2" fmla="*/ 160726 w 349496"/>
                <a:gd name="connsiteY2" fmla="*/ 0 h 180000"/>
                <a:gd name="connsiteX3" fmla="*/ 349496 w 349496"/>
                <a:gd name="connsiteY3" fmla="*/ 180000 h 180000"/>
                <a:gd name="connsiteX4" fmla="*/ 90000 w 349496"/>
                <a:gd name="connsiteY4" fmla="*/ 180000 h 180000"/>
                <a:gd name="connsiteX5" fmla="*/ 0 w 349496"/>
                <a:gd name="connsiteY5" fmla="*/ 90000 h 180000"/>
                <a:gd name="connsiteX6" fmla="*/ 26360 w 349496"/>
                <a:gd name="connsiteY6" fmla="*/ 2636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9496" h="180000">
                  <a:moveTo>
                    <a:pt x="26360" y="26360"/>
                  </a:moveTo>
                  <a:cubicBezTo>
                    <a:pt x="42647" y="10074"/>
                    <a:pt x="65147" y="0"/>
                    <a:pt x="90000" y="0"/>
                  </a:cubicBezTo>
                  <a:lnTo>
                    <a:pt x="160726" y="0"/>
                  </a:lnTo>
                  <a:lnTo>
                    <a:pt x="349496" y="180000"/>
                  </a:lnTo>
                  <a:lnTo>
                    <a:pt x="90000" y="180000"/>
                  </a:lnTo>
                  <a:cubicBezTo>
                    <a:pt x="40294" y="180000"/>
                    <a:pt x="0" y="139706"/>
                    <a:pt x="0" y="90000"/>
                  </a:cubicBezTo>
                  <a:cubicBezTo>
                    <a:pt x="0" y="65147"/>
                    <a:pt x="10074" y="42647"/>
                    <a:pt x="26360" y="26360"/>
                  </a:cubicBezTo>
                  <a:close/>
                </a:path>
              </a:pathLst>
            </a:custGeom>
            <a:solidFill>
              <a:srgbClr val="33A9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18818261" flipH="1">
              <a:off x="6687161" y="2289854"/>
              <a:ext cx="441770" cy="180000"/>
            </a:xfrm>
            <a:custGeom>
              <a:avLst/>
              <a:gdLst>
                <a:gd name="connsiteX0" fmla="*/ 26360 w 441770"/>
                <a:gd name="connsiteY0" fmla="*/ 26360 h 180000"/>
                <a:gd name="connsiteX1" fmla="*/ 90000 w 441770"/>
                <a:gd name="connsiteY1" fmla="*/ 0 h 180000"/>
                <a:gd name="connsiteX2" fmla="*/ 253001 w 441770"/>
                <a:gd name="connsiteY2" fmla="*/ 0 h 180000"/>
                <a:gd name="connsiteX3" fmla="*/ 441770 w 441770"/>
                <a:gd name="connsiteY3" fmla="*/ 180000 h 180000"/>
                <a:gd name="connsiteX4" fmla="*/ 90000 w 441770"/>
                <a:gd name="connsiteY4" fmla="*/ 180000 h 180000"/>
                <a:gd name="connsiteX5" fmla="*/ 0 w 441770"/>
                <a:gd name="connsiteY5" fmla="*/ 90000 h 180000"/>
                <a:gd name="connsiteX6" fmla="*/ 26360 w 441770"/>
                <a:gd name="connsiteY6" fmla="*/ 2636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770" h="180000">
                  <a:moveTo>
                    <a:pt x="26360" y="26360"/>
                  </a:moveTo>
                  <a:cubicBezTo>
                    <a:pt x="42647" y="10074"/>
                    <a:pt x="65147" y="0"/>
                    <a:pt x="90000" y="0"/>
                  </a:cubicBezTo>
                  <a:lnTo>
                    <a:pt x="253001" y="0"/>
                  </a:lnTo>
                  <a:lnTo>
                    <a:pt x="441770" y="180000"/>
                  </a:lnTo>
                  <a:lnTo>
                    <a:pt x="90000" y="180000"/>
                  </a:lnTo>
                  <a:cubicBezTo>
                    <a:pt x="40294" y="180000"/>
                    <a:pt x="0" y="139706"/>
                    <a:pt x="0" y="90000"/>
                  </a:cubicBezTo>
                  <a:cubicBezTo>
                    <a:pt x="0" y="65147"/>
                    <a:pt x="10074" y="42647"/>
                    <a:pt x="26360" y="26360"/>
                  </a:cubicBezTo>
                  <a:close/>
                </a:path>
              </a:pathLst>
            </a:custGeom>
            <a:solidFill>
              <a:srgbClr val="4384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6" name="直接连接符 35"/>
          <p:cNvCxnSpPr/>
          <p:nvPr/>
        </p:nvCxnSpPr>
        <p:spPr>
          <a:xfrm flipH="1">
            <a:off x="8352282" y="279315"/>
            <a:ext cx="1432318" cy="1488982"/>
          </a:xfrm>
          <a:prstGeom prst="line">
            <a:avLst/>
          </a:prstGeom>
          <a:ln w="9525">
            <a:solidFill>
              <a:srgbClr val="E942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8051036" y="1453230"/>
            <a:ext cx="402115" cy="432997"/>
          </a:xfrm>
          <a:prstGeom prst="line">
            <a:avLst/>
          </a:prstGeom>
          <a:ln w="9525">
            <a:solidFill>
              <a:srgbClr val="4384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>
            <a:off x="2984861" y="5567038"/>
            <a:ext cx="992803" cy="1047163"/>
          </a:xfrm>
          <a:prstGeom prst="line">
            <a:avLst/>
          </a:prstGeom>
          <a:ln w="9525">
            <a:solidFill>
              <a:srgbClr val="33A9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3847238" y="5127027"/>
            <a:ext cx="816713" cy="853366"/>
          </a:xfrm>
          <a:prstGeom prst="line">
            <a:avLst/>
          </a:prstGeom>
          <a:ln w="9525">
            <a:solidFill>
              <a:srgbClr val="FBBD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椭圆 46"/>
          <p:cNvSpPr/>
          <p:nvPr/>
        </p:nvSpPr>
        <p:spPr>
          <a:xfrm rot="13620000" flipH="1" flipV="1">
            <a:off x="4906904" y="5385707"/>
            <a:ext cx="158611" cy="392578"/>
          </a:xfrm>
          <a:prstGeom prst="ellipse">
            <a:avLst/>
          </a:prstGeom>
          <a:solidFill>
            <a:srgbClr val="4384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13620000" flipH="1" flipV="1">
            <a:off x="2334960" y="5695057"/>
            <a:ext cx="231354" cy="503486"/>
          </a:xfrm>
          <a:prstGeom prst="ellipse">
            <a:avLst/>
          </a:prstGeom>
          <a:solidFill>
            <a:srgbClr val="E94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13620000" flipH="1" flipV="1">
            <a:off x="10018014" y="946486"/>
            <a:ext cx="100646" cy="286001"/>
          </a:xfrm>
          <a:prstGeom prst="ellipse">
            <a:avLst/>
          </a:prstGeom>
          <a:solidFill>
            <a:srgbClr val="33A9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13620000" flipH="1" flipV="1">
            <a:off x="7981561" y="1033459"/>
            <a:ext cx="100646" cy="286001"/>
          </a:xfrm>
          <a:prstGeom prst="ellipse">
            <a:avLst/>
          </a:prstGeom>
          <a:solidFill>
            <a:srgbClr val="FBBD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535568" y="1617631"/>
            <a:ext cx="974153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zh-CN" sz="40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A Simplified Method for Automatic Verification of Java Programs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970244" y="3752209"/>
            <a:ext cx="625024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Zhi Li</a:t>
            </a:r>
            <a:r>
              <a:rPr lang="en-US" altLang="zh-CN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，Ling Xie</a:t>
            </a:r>
            <a:r>
              <a:rPr lang="en-US" altLang="zh-CN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，Yilong Yang</a:t>
            </a:r>
            <a:r>
              <a:rPr lang="en-US" altLang="zh-CN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：Guangxi Normal University</a:t>
            </a:r>
          </a:p>
          <a:p>
            <a:pPr algn="ctr"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：Beihang University</a:t>
            </a:r>
          </a:p>
        </p:txBody>
      </p:sp>
      <p:sp>
        <p:nvSpPr>
          <p:cNvPr id="7" name="矩形 6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-192989" y="-2148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-192989" y="-2148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1" grpId="0" animBg="1"/>
      <p:bldP spid="2" grpId="0"/>
      <p:bldP spid="3" grpId="0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圆角矩形 57"/>
          <p:cNvSpPr>
            <a:spLocks noChangeAspect="1"/>
          </p:cNvSpPr>
          <p:nvPr/>
        </p:nvSpPr>
        <p:spPr>
          <a:xfrm rot="2700000">
            <a:off x="1556281" y="1988999"/>
            <a:ext cx="2880000" cy="2880000"/>
          </a:xfrm>
          <a:prstGeom prst="round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dash"/>
          </a:ln>
          <a:effectLst>
            <a:outerShdw blurRad="508000" dist="508000" dir="2700000" sx="95000" sy="95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770873" y="1750703"/>
            <a:ext cx="2450817" cy="3364010"/>
            <a:chOff x="1770873" y="1750703"/>
            <a:chExt cx="2450817" cy="3364010"/>
          </a:xfrm>
        </p:grpSpPr>
        <p:sp>
          <p:nvSpPr>
            <p:cNvPr id="9" name="圆角矩形 8"/>
            <p:cNvSpPr>
              <a:spLocks noChangeAspect="1"/>
            </p:cNvSpPr>
            <p:nvPr/>
          </p:nvSpPr>
          <p:spPr>
            <a:xfrm rot="2700000">
              <a:off x="1770873" y="2203591"/>
              <a:ext cx="2450817" cy="2450817"/>
            </a:xfrm>
            <a:prstGeom prst="roundRect">
              <a:avLst/>
            </a:prstGeom>
            <a:gradFill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ECECEC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2544464" y="4408177"/>
              <a:ext cx="721176" cy="706536"/>
              <a:chOff x="3161408" y="4408176"/>
              <a:chExt cx="721176" cy="706536"/>
            </a:xfrm>
          </p:grpSpPr>
          <p:sp>
            <p:nvSpPr>
              <p:cNvPr id="34" name="任意多边形 33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任意多边形 34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 flipH="1" flipV="1">
              <a:off x="2724722" y="1750703"/>
              <a:ext cx="721176" cy="706536"/>
              <a:chOff x="3161408" y="4408176"/>
              <a:chExt cx="721176" cy="706536"/>
            </a:xfrm>
          </p:grpSpPr>
          <p:sp>
            <p:nvSpPr>
              <p:cNvPr id="38" name="任意多边形 37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3" name="文本框 42"/>
          <p:cNvSpPr txBox="1"/>
          <p:nvPr/>
        </p:nvSpPr>
        <p:spPr>
          <a:xfrm>
            <a:off x="1406012" y="3030725"/>
            <a:ext cx="3181985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CONTENTS</a:t>
            </a:r>
            <a:endParaRPr lang="en-US" altLang="zh-CN" sz="40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829304" y="943529"/>
            <a:ext cx="4220614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4384F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51" name="矩形 50"/>
          <p:cNvSpPr/>
          <p:nvPr/>
        </p:nvSpPr>
        <p:spPr>
          <a:xfrm>
            <a:off x="6829425" y="2443480"/>
            <a:ext cx="49072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E9423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</a:t>
            </a:r>
            <a:r>
              <a:rPr lang="en-US" altLang="zh-CN" sz="2800" dirty="0">
                <a:solidFill>
                  <a:srgbClr val="E9423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ethod</a:t>
            </a:r>
            <a:r>
              <a:rPr lang="zh-CN" altLang="en-US" sz="2800" dirty="0">
                <a:solidFill>
                  <a:srgbClr val="E9423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solidFill>
                  <a:srgbClr val="E9423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and</a:t>
            </a:r>
            <a:r>
              <a:rPr lang="zh-CN" altLang="en-US" sz="2800" dirty="0">
                <a:solidFill>
                  <a:srgbClr val="E9423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I</a:t>
            </a:r>
            <a:r>
              <a:rPr lang="en-US" altLang="zh-CN" sz="2800" dirty="0">
                <a:solidFill>
                  <a:srgbClr val="E9423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mplementation</a:t>
            </a:r>
            <a:r>
              <a:rPr lang="en-US" altLang="zh-CN" sz="28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829304" y="3896053"/>
            <a:ext cx="4220614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FBBD0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Experiment</a:t>
            </a:r>
          </a:p>
        </p:txBody>
      </p:sp>
      <p:sp>
        <p:nvSpPr>
          <p:cNvPr id="53" name="矩形 52"/>
          <p:cNvSpPr/>
          <p:nvPr/>
        </p:nvSpPr>
        <p:spPr>
          <a:xfrm>
            <a:off x="6829304" y="5288496"/>
            <a:ext cx="4220614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33A9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Conclusion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5736000" y="742784"/>
            <a:ext cx="720000" cy="923330"/>
            <a:chOff x="5736000" y="742784"/>
            <a:chExt cx="720000" cy="923330"/>
          </a:xfrm>
        </p:grpSpPr>
        <p:sp>
          <p:nvSpPr>
            <p:cNvPr id="44" name="圆角矩形 43"/>
            <p:cNvSpPr>
              <a:spLocks noChangeAspect="1"/>
            </p:cNvSpPr>
            <p:nvPr/>
          </p:nvSpPr>
          <p:spPr>
            <a:xfrm rot="2700000">
              <a:off x="5736000" y="891901"/>
              <a:ext cx="720000" cy="720000"/>
            </a:xfrm>
            <a:prstGeom prst="roundRect">
              <a:avLst/>
            </a:prstGeom>
            <a:gradFill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ECECEC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圆角矩形 58"/>
            <p:cNvSpPr>
              <a:spLocks noChangeAspect="1"/>
            </p:cNvSpPr>
            <p:nvPr/>
          </p:nvSpPr>
          <p:spPr>
            <a:xfrm rot="2700000">
              <a:off x="5825169" y="981901"/>
              <a:ext cx="540000" cy="540000"/>
            </a:xfrm>
            <a:prstGeom prst="roundRect">
              <a:avLst/>
            </a:prstGeom>
            <a:solidFill>
              <a:schemeClr val="bg1">
                <a:lumMod val="95000"/>
                <a:alpha val="50000"/>
              </a:schemeClr>
            </a:solidFill>
            <a:ln w="3175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860198" y="742784"/>
              <a:ext cx="471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rgbClr val="4384F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1</a:t>
              </a:r>
              <a:endParaRPr lang="zh-CN" altLang="en-US" sz="5400" dirty="0">
                <a:solidFill>
                  <a:srgbClr val="4384F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736000" y="2195551"/>
            <a:ext cx="720000" cy="923330"/>
            <a:chOff x="5736000" y="2195551"/>
            <a:chExt cx="720000" cy="923330"/>
          </a:xfrm>
        </p:grpSpPr>
        <p:sp>
          <p:nvSpPr>
            <p:cNvPr id="45" name="圆角矩形 44"/>
            <p:cNvSpPr>
              <a:spLocks noChangeAspect="1"/>
            </p:cNvSpPr>
            <p:nvPr/>
          </p:nvSpPr>
          <p:spPr>
            <a:xfrm rot="2700000">
              <a:off x="5736000" y="2344668"/>
              <a:ext cx="720000" cy="720000"/>
            </a:xfrm>
            <a:prstGeom prst="roundRect">
              <a:avLst/>
            </a:prstGeom>
            <a:gradFill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ECECEC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>
              <a:spLocks noChangeAspect="1"/>
            </p:cNvSpPr>
            <p:nvPr/>
          </p:nvSpPr>
          <p:spPr>
            <a:xfrm rot="2700000">
              <a:off x="5825169" y="2434668"/>
              <a:ext cx="540000" cy="540000"/>
            </a:xfrm>
            <a:prstGeom prst="roundRect">
              <a:avLst/>
            </a:prstGeom>
            <a:solidFill>
              <a:schemeClr val="bg1">
                <a:lumMod val="95000"/>
                <a:alpha val="50000"/>
              </a:schemeClr>
            </a:solidFill>
            <a:ln w="3175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860198" y="2195551"/>
              <a:ext cx="471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rgbClr val="E94236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2</a:t>
              </a:r>
              <a:endParaRPr lang="zh-CN" altLang="en-US" sz="5400" dirty="0">
                <a:solidFill>
                  <a:srgbClr val="E94236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736000" y="3648318"/>
            <a:ext cx="720000" cy="923330"/>
            <a:chOff x="5736000" y="3648318"/>
            <a:chExt cx="720000" cy="923330"/>
          </a:xfrm>
        </p:grpSpPr>
        <p:sp>
          <p:nvSpPr>
            <p:cNvPr id="46" name="圆角矩形 45"/>
            <p:cNvSpPr>
              <a:spLocks noChangeAspect="1"/>
            </p:cNvSpPr>
            <p:nvPr/>
          </p:nvSpPr>
          <p:spPr>
            <a:xfrm rot="2700000">
              <a:off x="5736000" y="3797435"/>
              <a:ext cx="720000" cy="720000"/>
            </a:xfrm>
            <a:prstGeom prst="roundRect">
              <a:avLst/>
            </a:prstGeom>
            <a:gradFill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ECECEC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圆角矩形 60"/>
            <p:cNvSpPr>
              <a:spLocks noChangeAspect="1"/>
            </p:cNvSpPr>
            <p:nvPr/>
          </p:nvSpPr>
          <p:spPr>
            <a:xfrm rot="2700000">
              <a:off x="5825169" y="3887435"/>
              <a:ext cx="540000" cy="540000"/>
            </a:xfrm>
            <a:prstGeom prst="roundRect">
              <a:avLst/>
            </a:prstGeom>
            <a:solidFill>
              <a:schemeClr val="bg1">
                <a:lumMod val="95000"/>
                <a:alpha val="50000"/>
              </a:schemeClr>
            </a:solidFill>
            <a:ln w="3175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860198" y="3648318"/>
              <a:ext cx="471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rgbClr val="FBBD06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3</a:t>
              </a:r>
              <a:endParaRPr lang="zh-CN" altLang="en-US" sz="5400" dirty="0">
                <a:solidFill>
                  <a:srgbClr val="FBBD06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736000" y="5087838"/>
            <a:ext cx="720000" cy="923330"/>
            <a:chOff x="5736000" y="5087838"/>
            <a:chExt cx="720000" cy="923330"/>
          </a:xfrm>
        </p:grpSpPr>
        <p:sp>
          <p:nvSpPr>
            <p:cNvPr id="47" name="圆角矩形 46"/>
            <p:cNvSpPr>
              <a:spLocks noChangeAspect="1"/>
            </p:cNvSpPr>
            <p:nvPr/>
          </p:nvSpPr>
          <p:spPr>
            <a:xfrm rot="2700000">
              <a:off x="5736000" y="5250203"/>
              <a:ext cx="720000" cy="720000"/>
            </a:xfrm>
            <a:prstGeom prst="roundRect">
              <a:avLst/>
            </a:prstGeom>
            <a:gradFill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ECECEC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圆角矩形 61"/>
            <p:cNvSpPr>
              <a:spLocks noChangeAspect="1"/>
            </p:cNvSpPr>
            <p:nvPr/>
          </p:nvSpPr>
          <p:spPr>
            <a:xfrm rot="2700000">
              <a:off x="5825169" y="5340203"/>
              <a:ext cx="540000" cy="540000"/>
            </a:xfrm>
            <a:prstGeom prst="roundRect">
              <a:avLst/>
            </a:prstGeom>
            <a:solidFill>
              <a:schemeClr val="bg1">
                <a:lumMod val="95000"/>
                <a:alpha val="50000"/>
              </a:schemeClr>
            </a:solidFill>
            <a:ln w="3175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860198" y="5087838"/>
              <a:ext cx="471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rgbClr val="33A952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4</a:t>
              </a:r>
              <a:endParaRPr lang="zh-CN" altLang="en-US" sz="5400" dirty="0">
                <a:solidFill>
                  <a:srgbClr val="33A952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sp>
        <p:nvSpPr>
          <p:cNvPr id="42" name="矩形 41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-192989" y="-2148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1.48148E-6 L -0.10885 1.48148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1.48148E-6 L -3.75E-6 1.48148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-2.22222E-6 L -3.75E-6 -2.22222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1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43" grpId="0"/>
      <p:bldP spid="43" grpId="1"/>
      <p:bldP spid="50" grpId="0"/>
      <p:bldP spid="51" grpId="0"/>
      <p:bldP spid="52" grpId="0"/>
      <p:bldP spid="53" grpId="0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505158" y="145356"/>
            <a:ext cx="31444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384F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Introduction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1275251" y="1023410"/>
            <a:ext cx="247071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Problem</a:t>
            </a:r>
          </a:p>
        </p:txBody>
      </p:sp>
      <p:sp>
        <p:nvSpPr>
          <p:cNvPr id="93" name="矩形 92"/>
          <p:cNvSpPr/>
          <p:nvPr/>
        </p:nvSpPr>
        <p:spPr>
          <a:xfrm>
            <a:off x="1350206" y="1699846"/>
            <a:ext cx="9966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Many current program verification methods or techniques are only applicable to program fragments or simple programs.</a:t>
            </a:r>
          </a:p>
        </p:txBody>
      </p:sp>
      <p:sp>
        <p:nvSpPr>
          <p:cNvPr id="97" name="椭圆 96"/>
          <p:cNvSpPr/>
          <p:nvPr/>
        </p:nvSpPr>
        <p:spPr>
          <a:xfrm>
            <a:off x="939896" y="1873516"/>
            <a:ext cx="130628" cy="130628"/>
          </a:xfrm>
          <a:prstGeom prst="ellipse">
            <a:avLst/>
          </a:prstGeom>
          <a:solidFill>
            <a:srgbClr val="E94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931105" y="2751842"/>
            <a:ext cx="130628" cy="130628"/>
          </a:xfrm>
          <a:prstGeom prst="ellipse">
            <a:avLst/>
          </a:prstGeom>
          <a:solidFill>
            <a:srgbClr val="FBBD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983858" y="4387479"/>
            <a:ext cx="130628" cy="130628"/>
          </a:xfrm>
          <a:prstGeom prst="ellipse">
            <a:avLst/>
          </a:prstGeom>
          <a:solidFill>
            <a:srgbClr val="33A9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圆角矩形 99"/>
          <p:cNvSpPr/>
          <p:nvPr/>
        </p:nvSpPr>
        <p:spPr>
          <a:xfrm>
            <a:off x="826671" y="1143822"/>
            <a:ext cx="130628" cy="221194"/>
          </a:xfrm>
          <a:prstGeom prst="roundRect">
            <a:avLst>
              <a:gd name="adj" fmla="val 50000"/>
            </a:avLst>
          </a:prstGeom>
          <a:solidFill>
            <a:srgbClr val="4384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-192989" y="-2148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341413" y="2612927"/>
            <a:ext cx="9966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Current Key verification tool for Java programs provides limited capability for verifying Java programs.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28297" y="3567267"/>
            <a:ext cx="247071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Solution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860765" y="3739800"/>
            <a:ext cx="130628" cy="221194"/>
          </a:xfrm>
          <a:prstGeom prst="roundRect">
            <a:avLst>
              <a:gd name="adj" fmla="val 50000"/>
            </a:avLst>
          </a:prstGeom>
          <a:solidFill>
            <a:srgbClr val="4384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306244" y="4249517"/>
            <a:ext cx="9966960" cy="797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A program simplification method is urgently needed to extend the capability of existing program verifiers so that complex programs can be dealt with constructively.</a:t>
            </a:r>
          </a:p>
        </p:txBody>
      </p:sp>
      <p:sp>
        <p:nvSpPr>
          <p:cNvPr id="14" name="椭圆 13"/>
          <p:cNvSpPr/>
          <p:nvPr/>
        </p:nvSpPr>
        <p:spPr>
          <a:xfrm>
            <a:off x="1013167" y="5331187"/>
            <a:ext cx="130628" cy="130628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09175" y="5175640"/>
            <a:ext cx="9966960" cy="797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In this paper, we provide a method for simplifying complex Java programs into a </a:t>
            </a:r>
            <a:r>
              <a:rPr lang="en-US" altLang="zh-CN" sz="2000" dirty="0" err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KeY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-compatible format, by defining a set of rules based on Abstract Syntax Tree (AST).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1.85185E-6 L -0.10885 1.85185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1.85185E-6 L -2.5E-6 1.85185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2.70833E-6 7.40741E-7 L 2.70833E-6 -0.09144 " pathEditMode="relative" rAng="0" ptsTypes="AA">
                                      <p:cBhvr>
                                        <p:cTn id="27" dur="1250" spd="-100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8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decel="5000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2.70833E-6 -1.11111E-6 L 2.70833E-6 -0.18055 " pathEditMode="relative" rAng="0" ptsTypes="AA">
                                      <p:cBhvr>
                                        <p:cTn id="29" dur="1250" spd="-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2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path" presetSubtype="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2.70833E-6 -1.48148E-6 L 2.70833E-6 -0.26875 " pathEditMode="relative" rAng="0" ptsTypes="AA">
                                      <p:cBhvr>
                                        <p:cTn id="52" dur="1250" spd="-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44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2.70833E-6 -1.48148E-6 L 2.70833E-6 -0.26875 " pathEditMode="relative" rAng="0" ptsTypes="AA">
                                      <p:cBhvr>
                                        <p:cTn id="60" dur="12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44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19" grpId="2"/>
      <p:bldP spid="92" grpId="0"/>
      <p:bldP spid="93" grpId="0"/>
      <p:bldP spid="97" grpId="0" bldLvl="0" animBg="1"/>
      <p:bldP spid="97" grpId="1" bldLvl="0" animBg="1"/>
      <p:bldP spid="98" grpId="0" bldLvl="0" animBg="1"/>
      <p:bldP spid="98" grpId="1" bldLvl="0" animBg="1"/>
      <p:bldP spid="99" grpId="0" bldLvl="0" animBg="1"/>
      <p:bldP spid="99" grpId="1" bldLvl="0" animBg="1"/>
      <p:bldP spid="100" grpId="0" bldLvl="0" animBg="1"/>
      <p:bldP spid="106" grpId="0" animBg="1"/>
      <p:bldP spid="2" grpId="0"/>
      <p:bldP spid="3" grpId="0"/>
      <p:bldP spid="4" grpId="0" bldLvl="0" animBg="1"/>
      <p:bldP spid="5" grpId="0"/>
      <p:bldP spid="14" grpId="0" bldLvl="0" animBg="1"/>
      <p:bldP spid="14" grpId="1" bldLvl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505158" y="145356"/>
            <a:ext cx="31444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384F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Introduction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1275251" y="1023410"/>
            <a:ext cx="247071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AST</a:t>
            </a:r>
          </a:p>
        </p:txBody>
      </p:sp>
      <p:sp>
        <p:nvSpPr>
          <p:cNvPr id="93" name="矩形 92"/>
          <p:cNvSpPr/>
          <p:nvPr/>
        </p:nvSpPr>
        <p:spPr>
          <a:xfrm>
            <a:off x="1367790" y="1866900"/>
            <a:ext cx="9966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Abstract syntax tree (AST) is used to parse, traverse, and re-factor Java code.</a:t>
            </a:r>
          </a:p>
        </p:txBody>
      </p:sp>
      <p:sp>
        <p:nvSpPr>
          <p:cNvPr id="97" name="椭圆 96"/>
          <p:cNvSpPr/>
          <p:nvPr/>
        </p:nvSpPr>
        <p:spPr>
          <a:xfrm>
            <a:off x="957481" y="2066947"/>
            <a:ext cx="130628" cy="130628"/>
          </a:xfrm>
          <a:prstGeom prst="ellipse">
            <a:avLst/>
          </a:prstGeom>
          <a:solidFill>
            <a:srgbClr val="E94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966274" y="4929208"/>
            <a:ext cx="130628" cy="130628"/>
          </a:xfrm>
          <a:prstGeom prst="ellipse">
            <a:avLst/>
          </a:prstGeom>
          <a:solidFill>
            <a:srgbClr val="FBBD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957481" y="3904977"/>
            <a:ext cx="130628" cy="130628"/>
          </a:xfrm>
          <a:prstGeom prst="ellipse">
            <a:avLst/>
          </a:prstGeom>
          <a:solidFill>
            <a:srgbClr val="33A9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圆角矩形 99"/>
          <p:cNvSpPr/>
          <p:nvPr/>
        </p:nvSpPr>
        <p:spPr>
          <a:xfrm>
            <a:off x="826671" y="1143822"/>
            <a:ext cx="130628" cy="221194"/>
          </a:xfrm>
          <a:prstGeom prst="roundRect">
            <a:avLst>
              <a:gd name="adj" fmla="val 50000"/>
            </a:avLst>
          </a:prstGeom>
          <a:solidFill>
            <a:srgbClr val="4384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-192989" y="-2148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332620" y="4746967"/>
            <a:ext cx="996696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KeY is a formal verification tool for Java programs, with both fully automated and</a:t>
            </a:r>
          </a:p>
          <a:p>
            <a:pPr algn="just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interactive verifications.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16526" y="2877610"/>
            <a:ext cx="247071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826671" y="3109147"/>
            <a:ext cx="130628" cy="221194"/>
          </a:xfrm>
          <a:prstGeom prst="roundRect">
            <a:avLst>
              <a:gd name="adj" fmla="val 50000"/>
            </a:avLst>
          </a:prstGeom>
          <a:solidFill>
            <a:srgbClr val="4384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332622" y="3782012"/>
            <a:ext cx="996696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The ultimate goal of simplifying complex Java programs is to be verifiable in the KeY tool.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1.85185E-6 L -0.10885 1.85185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1.85185E-6 L -2.5E-6 1.85185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2.70833E-6 7.40741E-7 L 2.70833E-6 -0.09144 " pathEditMode="relative" rAng="0" ptsTypes="AA">
                                      <p:cBhvr>
                                        <p:cTn id="38" dur="1250" spd="-100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8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decel="5000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2.70833E-6 -1.11111E-6 L 2.70833E-6 -0.18055 " pathEditMode="relative" rAng="0" ptsTypes="AA">
                                      <p:cBhvr>
                                        <p:cTn id="40" dur="1250" spd="-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2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decel="5000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2.70833E-6 -1.48148E-6 L 2.70833E-6 -0.26875 " pathEditMode="relative" rAng="0" ptsTypes="AA">
                                      <p:cBhvr>
                                        <p:cTn id="42" dur="1250" spd="-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44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19" grpId="2"/>
      <p:bldP spid="92" grpId="0"/>
      <p:bldP spid="93" grpId="0"/>
      <p:bldP spid="97" grpId="0" bldLvl="0" animBg="1"/>
      <p:bldP spid="97" grpId="1" bldLvl="0" animBg="1"/>
      <p:bldP spid="98" grpId="0" bldLvl="0" animBg="1"/>
      <p:bldP spid="98" grpId="1" bldLvl="0" animBg="1"/>
      <p:bldP spid="99" grpId="0" bldLvl="0" animBg="1"/>
      <p:bldP spid="99" grpId="1" bldLvl="0" animBg="1"/>
      <p:bldP spid="100" grpId="0" bldLvl="0" animBg="1"/>
      <p:bldP spid="106" grpId="0" bldLvl="0" animBg="1"/>
      <p:bldP spid="2" grpId="0"/>
      <p:bldP spid="3" grpId="0"/>
      <p:bldP spid="4" grpId="0" bldLvl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圆角矩形 59"/>
          <p:cNvSpPr>
            <a:spLocks noChangeAspect="1"/>
          </p:cNvSpPr>
          <p:nvPr/>
        </p:nvSpPr>
        <p:spPr>
          <a:xfrm rot="2700000">
            <a:off x="4888702" y="2628702"/>
            <a:ext cx="2450817" cy="2450817"/>
          </a:xfrm>
          <a:prstGeom prst="roundRect">
            <a:avLst/>
          </a:prstGeom>
          <a:gradFill>
            <a:gsLst>
              <a:gs pos="0">
                <a:schemeClr val="bg1"/>
              </a:gs>
              <a:gs pos="36000">
                <a:schemeClr val="bg1"/>
              </a:gs>
              <a:gs pos="100000">
                <a:srgbClr val="ECECEC"/>
              </a:gs>
            </a:gsLst>
            <a:lin ang="13500000" scaled="1"/>
          </a:gradFill>
          <a:ln w="19050">
            <a:solidFill>
              <a:schemeClr val="bg1"/>
            </a:solidFill>
          </a:ln>
          <a:effectLst>
            <a:outerShdw blurRad="508000" dist="508000" dir="2700000" sx="95000" sy="95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430603" y="3149426"/>
            <a:ext cx="1409370" cy="1409368"/>
          </a:xfrm>
          <a:prstGeom prst="ellipse">
            <a:avLst/>
          </a:prstGeom>
          <a:solidFill>
            <a:schemeClr val="bg1"/>
          </a:solidFill>
          <a:ln w="15875">
            <a:noFill/>
          </a:ln>
          <a:effectLst>
            <a:outerShdw blurRad="584200" sx="108000" sy="108000" algn="ctr" rotWithShape="0">
              <a:schemeClr val="bg1">
                <a:lumMod val="75000"/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942051" y="3342544"/>
            <a:ext cx="344120" cy="252963"/>
            <a:chOff x="5373688" y="3252788"/>
            <a:chExt cx="479425" cy="352426"/>
          </a:xfrm>
          <a:solidFill>
            <a:srgbClr val="E94236"/>
          </a:solidFill>
        </p:grpSpPr>
        <p:sp>
          <p:nvSpPr>
            <p:cNvPr id="54" name="Freeform 106"/>
            <p:cNvSpPr>
              <a:spLocks noEditPoints="1"/>
            </p:cNvSpPr>
            <p:nvPr/>
          </p:nvSpPr>
          <p:spPr bwMode="auto">
            <a:xfrm>
              <a:off x="5373688" y="3365501"/>
              <a:ext cx="330200" cy="239713"/>
            </a:xfrm>
            <a:custGeom>
              <a:avLst/>
              <a:gdLst>
                <a:gd name="T0" fmla="*/ 29 w 88"/>
                <a:gd name="T1" fmla="*/ 0 h 64"/>
                <a:gd name="T2" fmla="*/ 10 w 88"/>
                <a:gd name="T3" fmla="*/ 0 h 64"/>
                <a:gd name="T4" fmla="*/ 10 w 88"/>
                <a:gd name="T5" fmla="*/ 5 h 64"/>
                <a:gd name="T6" fmla="*/ 0 w 88"/>
                <a:gd name="T7" fmla="*/ 5 h 64"/>
                <a:gd name="T8" fmla="*/ 0 w 88"/>
                <a:gd name="T9" fmla="*/ 64 h 64"/>
                <a:gd name="T10" fmla="*/ 88 w 88"/>
                <a:gd name="T11" fmla="*/ 64 h 64"/>
                <a:gd name="T12" fmla="*/ 88 w 88"/>
                <a:gd name="T13" fmla="*/ 5 h 64"/>
                <a:gd name="T14" fmla="*/ 29 w 88"/>
                <a:gd name="T15" fmla="*/ 5 h 64"/>
                <a:gd name="T16" fmla="*/ 29 w 88"/>
                <a:gd name="T17" fmla="*/ 0 h 64"/>
                <a:gd name="T18" fmla="*/ 59 w 88"/>
                <a:gd name="T19" fmla="*/ 15 h 64"/>
                <a:gd name="T20" fmla="*/ 78 w 88"/>
                <a:gd name="T21" fmla="*/ 35 h 64"/>
                <a:gd name="T22" fmla="*/ 59 w 88"/>
                <a:gd name="T23" fmla="*/ 54 h 64"/>
                <a:gd name="T24" fmla="*/ 39 w 88"/>
                <a:gd name="T25" fmla="*/ 35 h 64"/>
                <a:gd name="T26" fmla="*/ 59 w 88"/>
                <a:gd name="T27" fmla="*/ 15 h 64"/>
                <a:gd name="T28" fmla="*/ 29 w 88"/>
                <a:gd name="T29" fmla="*/ 25 h 64"/>
                <a:gd name="T30" fmla="*/ 10 w 88"/>
                <a:gd name="T31" fmla="*/ 25 h 64"/>
                <a:gd name="T32" fmla="*/ 10 w 88"/>
                <a:gd name="T33" fmla="*/ 15 h 64"/>
                <a:gd name="T34" fmla="*/ 29 w 88"/>
                <a:gd name="T35" fmla="*/ 15 h 64"/>
                <a:gd name="T36" fmla="*/ 29 w 88"/>
                <a:gd name="T37" fmla="*/ 2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64">
                  <a:moveTo>
                    <a:pt x="29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29" y="5"/>
                    <a:pt x="29" y="5"/>
                    <a:pt x="29" y="5"/>
                  </a:cubicBezTo>
                  <a:lnTo>
                    <a:pt x="29" y="0"/>
                  </a:lnTo>
                  <a:close/>
                  <a:moveTo>
                    <a:pt x="59" y="15"/>
                  </a:moveTo>
                  <a:cubicBezTo>
                    <a:pt x="70" y="15"/>
                    <a:pt x="78" y="24"/>
                    <a:pt x="78" y="35"/>
                  </a:cubicBezTo>
                  <a:cubicBezTo>
                    <a:pt x="78" y="46"/>
                    <a:pt x="70" y="54"/>
                    <a:pt x="59" y="54"/>
                  </a:cubicBezTo>
                  <a:cubicBezTo>
                    <a:pt x="48" y="54"/>
                    <a:pt x="39" y="46"/>
                    <a:pt x="39" y="35"/>
                  </a:cubicBezTo>
                  <a:cubicBezTo>
                    <a:pt x="39" y="24"/>
                    <a:pt x="48" y="15"/>
                    <a:pt x="59" y="15"/>
                  </a:cubicBezTo>
                  <a:close/>
                  <a:moveTo>
                    <a:pt x="29" y="25"/>
                  </a:moveTo>
                  <a:cubicBezTo>
                    <a:pt x="10" y="25"/>
                    <a:pt x="10" y="25"/>
                    <a:pt x="10" y="2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29" y="15"/>
                    <a:pt x="29" y="15"/>
                    <a:pt x="29" y="15"/>
                  </a:cubicBezTo>
                  <a:lnTo>
                    <a:pt x="29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5" name="Oval 107"/>
            <p:cNvSpPr>
              <a:spLocks noChangeArrowheads="1"/>
            </p:cNvSpPr>
            <p:nvPr/>
          </p:nvSpPr>
          <p:spPr bwMode="auto">
            <a:xfrm>
              <a:off x="5557838" y="3459163"/>
              <a:ext cx="71438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6" name="Freeform 108"/>
            <p:cNvSpPr/>
            <p:nvPr/>
          </p:nvSpPr>
          <p:spPr bwMode="auto">
            <a:xfrm>
              <a:off x="5553075" y="3252788"/>
              <a:ext cx="300038" cy="307975"/>
            </a:xfrm>
            <a:custGeom>
              <a:avLst/>
              <a:gdLst>
                <a:gd name="T0" fmla="*/ 26 w 189"/>
                <a:gd name="T1" fmla="*/ 0 h 194"/>
                <a:gd name="T2" fmla="*/ 0 w 189"/>
                <a:gd name="T3" fmla="*/ 59 h 194"/>
                <a:gd name="T4" fmla="*/ 24 w 189"/>
                <a:gd name="T5" fmla="*/ 59 h 194"/>
                <a:gd name="T6" fmla="*/ 38 w 189"/>
                <a:gd name="T7" fmla="*/ 26 h 194"/>
                <a:gd name="T8" fmla="*/ 163 w 189"/>
                <a:gd name="T9" fmla="*/ 78 h 194"/>
                <a:gd name="T10" fmla="*/ 126 w 189"/>
                <a:gd name="T11" fmla="*/ 168 h 194"/>
                <a:gd name="T12" fmla="*/ 118 w 189"/>
                <a:gd name="T13" fmla="*/ 163 h 194"/>
                <a:gd name="T14" fmla="*/ 118 w 189"/>
                <a:gd name="T15" fmla="*/ 184 h 194"/>
                <a:gd name="T16" fmla="*/ 137 w 189"/>
                <a:gd name="T17" fmla="*/ 194 h 194"/>
                <a:gd name="T18" fmla="*/ 189 w 189"/>
                <a:gd name="T19" fmla="*/ 68 h 194"/>
                <a:gd name="T20" fmla="*/ 26 w 189"/>
                <a:gd name="T21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9" h="194">
                  <a:moveTo>
                    <a:pt x="26" y="0"/>
                  </a:moveTo>
                  <a:lnTo>
                    <a:pt x="0" y="59"/>
                  </a:lnTo>
                  <a:lnTo>
                    <a:pt x="24" y="59"/>
                  </a:lnTo>
                  <a:lnTo>
                    <a:pt x="38" y="26"/>
                  </a:lnTo>
                  <a:lnTo>
                    <a:pt x="163" y="78"/>
                  </a:lnTo>
                  <a:lnTo>
                    <a:pt x="126" y="168"/>
                  </a:lnTo>
                  <a:lnTo>
                    <a:pt x="118" y="163"/>
                  </a:lnTo>
                  <a:lnTo>
                    <a:pt x="118" y="184"/>
                  </a:lnTo>
                  <a:lnTo>
                    <a:pt x="137" y="194"/>
                  </a:lnTo>
                  <a:lnTo>
                    <a:pt x="189" y="68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4813742" y="3587409"/>
            <a:ext cx="2600738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E94236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7 simplified rules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6786600" y="1637646"/>
            <a:ext cx="219446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384F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Delete Rule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7718780" y="4050736"/>
            <a:ext cx="219446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384F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Add Rule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2963174" y="1688446"/>
            <a:ext cx="219446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384F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New AST Rule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2766060" y="5226050"/>
            <a:ext cx="23914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384F1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+mn-ea"/>
              </a:rPr>
              <a:t>Substitution Rul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4384F1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+mn-ea"/>
              </a:rPr>
              <a:t>e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7586345" y="2729865"/>
            <a:ext cx="2460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384F1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+mn-ea"/>
              </a:rPr>
              <a:t>Modify Data Type Rule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4384F1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2188729" y="3440524"/>
            <a:ext cx="219446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384F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Get Type Rule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466725" y="178435"/>
            <a:ext cx="53765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94236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+mn-ea"/>
              </a:rPr>
              <a:t>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94236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+mn-ea"/>
              </a:rPr>
              <a:t>ethod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94236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+mn-ea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94236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+mn-ea"/>
              </a:rPr>
              <a:t>and 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94236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+mn-ea"/>
              </a:rPr>
              <a:t>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94236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+mn-ea"/>
              </a:rPr>
              <a:t>mplementation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+mn-ea"/>
              </a:rPr>
              <a:t> 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5044146" y="2807261"/>
            <a:ext cx="2103708" cy="2103708"/>
            <a:chOff x="1123476" y="1763462"/>
            <a:chExt cx="2798050" cy="2798050"/>
          </a:xfrm>
        </p:grpSpPr>
        <p:grpSp>
          <p:nvGrpSpPr>
            <p:cNvPr id="85" name="组合 84"/>
            <p:cNvGrpSpPr/>
            <p:nvPr/>
          </p:nvGrpSpPr>
          <p:grpSpPr>
            <a:xfrm>
              <a:off x="1123476" y="1763462"/>
              <a:ext cx="2798050" cy="2798050"/>
              <a:chOff x="1123476" y="1763462"/>
              <a:chExt cx="2798050" cy="2798050"/>
            </a:xfrm>
          </p:grpSpPr>
          <p:sp>
            <p:nvSpPr>
              <p:cNvPr id="91" name="弧形 90"/>
              <p:cNvSpPr/>
              <p:nvPr/>
            </p:nvSpPr>
            <p:spPr>
              <a:xfrm rot="1800000" flipV="1">
                <a:off x="1165447" y="1805433"/>
                <a:ext cx="2714109" cy="2714109"/>
              </a:xfrm>
              <a:prstGeom prst="arc">
                <a:avLst>
                  <a:gd name="adj1" fmla="val 17040575"/>
                  <a:gd name="adj2" fmla="val 18695273"/>
                </a:avLst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2" name="弧形 91"/>
              <p:cNvSpPr/>
              <p:nvPr/>
            </p:nvSpPr>
            <p:spPr>
              <a:xfrm rot="2700000" flipV="1">
                <a:off x="1207418" y="1847404"/>
                <a:ext cx="2630167" cy="2630167"/>
              </a:xfrm>
              <a:prstGeom prst="arc">
                <a:avLst>
                  <a:gd name="adj1" fmla="val 19281952"/>
                  <a:gd name="adj2" fmla="val 0"/>
                </a:avLst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3" name="弧形 92"/>
              <p:cNvSpPr/>
              <p:nvPr/>
            </p:nvSpPr>
            <p:spPr>
              <a:xfrm flipV="1">
                <a:off x="1249388" y="1889374"/>
                <a:ext cx="2546226" cy="2546226"/>
              </a:xfrm>
              <a:prstGeom prst="arc">
                <a:avLst>
                  <a:gd name="adj1" fmla="val 16200000"/>
                  <a:gd name="adj2" fmla="val 17549389"/>
                </a:avLst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4" name="弧形 93"/>
              <p:cNvSpPr/>
              <p:nvPr/>
            </p:nvSpPr>
            <p:spPr>
              <a:xfrm flipV="1">
                <a:off x="1123476" y="1763462"/>
                <a:ext cx="2798050" cy="2798050"/>
              </a:xfrm>
              <a:prstGeom prst="arc">
                <a:avLst>
                  <a:gd name="adj1" fmla="val 16550962"/>
                  <a:gd name="adj2" fmla="val 19413825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 rot="14400000">
              <a:off x="1123476" y="1763462"/>
              <a:ext cx="2798050" cy="2798050"/>
              <a:chOff x="1123476" y="1763462"/>
              <a:chExt cx="2798050" cy="2798050"/>
            </a:xfrm>
          </p:grpSpPr>
          <p:sp>
            <p:nvSpPr>
              <p:cNvPr id="87" name="弧形 86"/>
              <p:cNvSpPr/>
              <p:nvPr/>
            </p:nvSpPr>
            <p:spPr>
              <a:xfrm rot="1800000" flipV="1">
                <a:off x="1165447" y="1805433"/>
                <a:ext cx="2714109" cy="2714109"/>
              </a:xfrm>
              <a:prstGeom prst="arc">
                <a:avLst>
                  <a:gd name="adj1" fmla="val 20395266"/>
                  <a:gd name="adj2" fmla="val 1404770"/>
                </a:avLst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8" name="弧形 87"/>
              <p:cNvSpPr/>
              <p:nvPr/>
            </p:nvSpPr>
            <p:spPr>
              <a:xfrm rot="2700000" flipV="1">
                <a:off x="1207418" y="1847404"/>
                <a:ext cx="2630167" cy="2630167"/>
              </a:xfrm>
              <a:prstGeom prst="arc">
                <a:avLst>
                  <a:gd name="adj1" fmla="val 1973607"/>
                  <a:gd name="adj2" fmla="val 3697425"/>
                </a:avLst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9" name="弧形 88"/>
              <p:cNvSpPr/>
              <p:nvPr/>
            </p:nvSpPr>
            <p:spPr>
              <a:xfrm flipV="1">
                <a:off x="1249388" y="1889374"/>
                <a:ext cx="2546226" cy="2546226"/>
              </a:xfrm>
              <a:prstGeom prst="arc">
                <a:avLst>
                  <a:gd name="adj1" fmla="val 20190874"/>
                  <a:gd name="adj2" fmla="val 0"/>
                </a:avLst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0" name="弧形 89"/>
              <p:cNvSpPr/>
              <p:nvPr/>
            </p:nvSpPr>
            <p:spPr>
              <a:xfrm flipV="1">
                <a:off x="1123476" y="1763462"/>
                <a:ext cx="2798050" cy="2798050"/>
              </a:xfrm>
              <a:prstGeom prst="arc">
                <a:avLst>
                  <a:gd name="adj1" fmla="val 19260812"/>
                  <a:gd name="adj2" fmla="val 0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95" name="矩形 94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-192989" y="-2148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974840" y="5206365"/>
            <a:ext cx="27279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384F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Simplify For Loop Rule</a:t>
            </a:r>
          </a:p>
        </p:txBody>
      </p: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62100" y="2127250"/>
          <a:ext cx="3482340" cy="680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171700" imgH="419100" progId="Equation.KSEE3">
                  <p:embed/>
                </p:oleObj>
              </mc:Choice>
              <mc:Fallback>
                <p:oleObj r:id="rId4" imgW="2171700" imgH="419100" progId="Equation.KSEE3">
                  <p:embed/>
                  <p:pic>
                    <p:nvPicPr>
                      <p:cNvPr id="4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62100" y="2127250"/>
                        <a:ext cx="3482340" cy="680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67435" y="3907155"/>
          <a:ext cx="327279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108200" imgH="419100" progId="Equation.KSEE3">
                  <p:embed/>
                </p:oleObj>
              </mc:Choice>
              <mc:Fallback>
                <p:oleObj r:id="rId6" imgW="2108200" imgH="419100" progId="Equation.KSEE3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67435" y="3907155"/>
                        <a:ext cx="3272790" cy="650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739698" y="3139440"/>
          <a:ext cx="3109595" cy="634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930400" imgH="393700" progId="Equation.KSEE3">
                  <p:embed/>
                </p:oleObj>
              </mc:Choice>
              <mc:Fallback>
                <p:oleObj r:id="rId8" imgW="1930400" imgH="393700" progId="Equation.KSEE3">
                  <p:embed/>
                  <p:pic>
                    <p:nvPicPr>
                      <p:cNvPr id="6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739698" y="3139440"/>
                        <a:ext cx="3109595" cy="6343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840220" y="1964055"/>
          <a:ext cx="2152015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358900" imgH="419100" progId="Equation.KSEE3">
                  <p:embed/>
                </p:oleObj>
              </mc:Choice>
              <mc:Fallback>
                <p:oleObj r:id="rId10" imgW="1358900" imgH="419100" progId="Equation.KSEE3">
                  <p:embed/>
                  <p:pic>
                    <p:nvPicPr>
                      <p:cNvPr id="8" name="对象 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840220" y="1964055"/>
                        <a:ext cx="2152015" cy="66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1030" y="5743575"/>
          <a:ext cx="4454525" cy="700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2768600" imgH="419100" progId="Equation.KSEE3">
                  <p:embed/>
                </p:oleObj>
              </mc:Choice>
              <mc:Fallback>
                <p:oleObj r:id="rId12" imgW="2768600" imgH="419100" progId="Equation.KSEE3">
                  <p:embed/>
                  <p:pic>
                    <p:nvPicPr>
                      <p:cNvPr id="10" name="对象 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21030" y="5743575"/>
                        <a:ext cx="4454525" cy="700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808595" y="4387850"/>
          <a:ext cx="1983740" cy="681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219200" imgH="419100" progId="Equation.KSEE3">
                  <p:embed/>
                </p:oleObj>
              </mc:Choice>
              <mc:Fallback>
                <p:oleObj r:id="rId14" imgW="1219200" imgH="419100" progId="Equation.KSEE3">
                  <p:embed/>
                  <p:pic>
                    <p:nvPicPr>
                      <p:cNvPr id="12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808595" y="4387850"/>
                        <a:ext cx="1983740" cy="681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578600" y="5810885"/>
          <a:ext cx="5322570" cy="633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3187700" imgH="393700" progId="Equation.KSEE3">
                  <p:embed/>
                </p:oleObj>
              </mc:Choice>
              <mc:Fallback>
                <p:oleObj r:id="rId16" imgW="3187700" imgH="3937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578600" y="5810885"/>
                        <a:ext cx="5322570" cy="6337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4453255" y="887095"/>
            <a:ext cx="3663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Overview of the methods</a:t>
            </a:r>
          </a:p>
        </p:txBody>
      </p:sp>
    </p:spTree>
    <p:extLst>
      <p:ext uri="{BB962C8B-B14F-4D97-AF65-F5344CB8AC3E}">
        <p14:creationId xmlns:p14="http://schemas.microsoft.com/office/powerpoint/2010/main" val="233925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1.85185E-6 L -0.10885 1.85185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1.85185E-6 L -3.75E-6 1.85185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2.96296E-6 L -0.10885 2.96296E-6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2.96296E-6 L -2.29167E-6 2.96296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-3.7037E-6 L 0.11081 -3.7037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3.7037E-6 L -2.29167E-6 -3.7037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60" grpId="2" animBg="1"/>
      <p:bldP spid="84" grpId="0" animBg="1"/>
      <p:bldP spid="84" grpId="1" animBg="1"/>
      <p:bldP spid="84" grpId="2" animBg="1"/>
      <p:bldP spid="57" grpId="0"/>
      <p:bldP spid="59" grpId="0"/>
      <p:bldP spid="74" grpId="0"/>
      <p:bldP spid="78" grpId="0"/>
      <p:bldP spid="80" grpId="0"/>
      <p:bldP spid="76" grpId="0"/>
      <p:bldP spid="82" grpId="0"/>
      <p:bldP spid="51" grpId="0"/>
      <p:bldP spid="51" grpId="1"/>
      <p:bldP spid="51" grpId="2"/>
      <p:bldP spid="95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92"/>
          <p:cNvGrpSpPr/>
          <p:nvPr/>
        </p:nvGrpSpPr>
        <p:grpSpPr>
          <a:xfrm>
            <a:off x="9419590" y="2327275"/>
            <a:ext cx="1374140" cy="1831975"/>
            <a:chOff x="3384388" y="-1243695"/>
            <a:chExt cx="2448000" cy="3364010"/>
          </a:xfrm>
        </p:grpSpPr>
        <p:sp>
          <p:nvSpPr>
            <p:cNvPr id="194" name="圆角矩形 193"/>
            <p:cNvSpPr>
              <a:spLocks noChangeAspect="1"/>
            </p:cNvSpPr>
            <p:nvPr/>
          </p:nvSpPr>
          <p:spPr>
            <a:xfrm rot="2700000">
              <a:off x="3384388" y="-791390"/>
              <a:ext cx="2448000" cy="2448000"/>
            </a:xfrm>
            <a:prstGeom prst="roundRect">
              <a:avLst/>
            </a:prstGeom>
            <a:gradFill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ECECEC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圆角矩形 194"/>
            <p:cNvSpPr>
              <a:spLocks noChangeAspect="1"/>
            </p:cNvSpPr>
            <p:nvPr/>
          </p:nvSpPr>
          <p:spPr>
            <a:xfrm rot="2700000">
              <a:off x="3438388" y="-731690"/>
              <a:ext cx="2340000" cy="2340000"/>
            </a:xfrm>
            <a:prstGeom prst="round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195"/>
            <p:cNvGrpSpPr/>
            <p:nvPr/>
          </p:nvGrpSpPr>
          <p:grpSpPr>
            <a:xfrm>
              <a:off x="4156571" y="1413779"/>
              <a:ext cx="721176" cy="706536"/>
              <a:chOff x="3161408" y="4408176"/>
              <a:chExt cx="721176" cy="706536"/>
            </a:xfrm>
          </p:grpSpPr>
          <p:sp>
            <p:nvSpPr>
              <p:cNvPr id="202" name="任意多边形 201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任意多边形 202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4" name="任意多边形 203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5" name="任意多边形 204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" name="组合 196"/>
            <p:cNvGrpSpPr/>
            <p:nvPr/>
          </p:nvGrpSpPr>
          <p:grpSpPr>
            <a:xfrm flipH="1" flipV="1">
              <a:off x="4336829" y="-1243695"/>
              <a:ext cx="721176" cy="706536"/>
              <a:chOff x="3161408" y="4408176"/>
              <a:chExt cx="721176" cy="706536"/>
            </a:xfrm>
          </p:grpSpPr>
          <p:sp>
            <p:nvSpPr>
              <p:cNvPr id="198" name="任意多边形 197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任意多边形 198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0" name="任意多边形 199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1" name="任意多边形 200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" name="组合 179"/>
          <p:cNvGrpSpPr/>
          <p:nvPr/>
        </p:nvGrpSpPr>
        <p:grpSpPr>
          <a:xfrm>
            <a:off x="6673850" y="2295525"/>
            <a:ext cx="1420495" cy="1863725"/>
            <a:chOff x="3384388" y="-1243695"/>
            <a:chExt cx="2448000" cy="3364010"/>
          </a:xfrm>
        </p:grpSpPr>
        <p:sp>
          <p:nvSpPr>
            <p:cNvPr id="181" name="圆角矩形 180"/>
            <p:cNvSpPr>
              <a:spLocks noChangeAspect="1"/>
            </p:cNvSpPr>
            <p:nvPr/>
          </p:nvSpPr>
          <p:spPr>
            <a:xfrm rot="2700000">
              <a:off x="3384388" y="-791390"/>
              <a:ext cx="2448000" cy="2448000"/>
            </a:xfrm>
            <a:prstGeom prst="roundRect">
              <a:avLst/>
            </a:prstGeom>
            <a:gradFill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ECECEC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圆角矩形 181"/>
            <p:cNvSpPr>
              <a:spLocks noChangeAspect="1"/>
            </p:cNvSpPr>
            <p:nvPr/>
          </p:nvSpPr>
          <p:spPr>
            <a:xfrm rot="2700000">
              <a:off x="3438388" y="-731690"/>
              <a:ext cx="2340000" cy="2340000"/>
            </a:xfrm>
            <a:prstGeom prst="round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182"/>
            <p:cNvGrpSpPr/>
            <p:nvPr/>
          </p:nvGrpSpPr>
          <p:grpSpPr>
            <a:xfrm>
              <a:off x="4156571" y="1413779"/>
              <a:ext cx="721176" cy="706536"/>
              <a:chOff x="3161408" y="4408176"/>
              <a:chExt cx="721176" cy="706536"/>
            </a:xfrm>
          </p:grpSpPr>
          <p:sp>
            <p:nvSpPr>
              <p:cNvPr id="189" name="任意多边形 188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0" name="任意多边形 189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1" name="任意多边形 190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2" name="任意多边形 191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183"/>
            <p:cNvGrpSpPr/>
            <p:nvPr/>
          </p:nvGrpSpPr>
          <p:grpSpPr>
            <a:xfrm flipH="1" flipV="1">
              <a:off x="4336829" y="-1243695"/>
              <a:ext cx="721176" cy="706536"/>
              <a:chOff x="3161408" y="4408176"/>
              <a:chExt cx="721176" cy="706536"/>
            </a:xfrm>
          </p:grpSpPr>
          <p:sp>
            <p:nvSpPr>
              <p:cNvPr id="185" name="任意多边形 184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任意多边形 185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任意多边形 186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任意多边形 187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1" name="组合 166"/>
          <p:cNvGrpSpPr/>
          <p:nvPr/>
        </p:nvGrpSpPr>
        <p:grpSpPr>
          <a:xfrm>
            <a:off x="4042410" y="2294890"/>
            <a:ext cx="1354455" cy="1873885"/>
            <a:chOff x="3384388" y="-1243695"/>
            <a:chExt cx="2448000" cy="3364010"/>
          </a:xfrm>
        </p:grpSpPr>
        <p:sp>
          <p:nvSpPr>
            <p:cNvPr id="168" name="圆角矩形 167"/>
            <p:cNvSpPr>
              <a:spLocks noChangeAspect="1"/>
            </p:cNvSpPr>
            <p:nvPr/>
          </p:nvSpPr>
          <p:spPr>
            <a:xfrm rot="2700000">
              <a:off x="3384388" y="-791390"/>
              <a:ext cx="2448000" cy="2448000"/>
            </a:xfrm>
            <a:prstGeom prst="roundRect">
              <a:avLst/>
            </a:prstGeom>
            <a:gradFill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ECECEC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圆角矩形 168"/>
            <p:cNvSpPr>
              <a:spLocks noChangeAspect="1"/>
            </p:cNvSpPr>
            <p:nvPr/>
          </p:nvSpPr>
          <p:spPr>
            <a:xfrm rot="2700000">
              <a:off x="3438388" y="-731690"/>
              <a:ext cx="2340000" cy="2340000"/>
            </a:xfrm>
            <a:prstGeom prst="round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69"/>
            <p:cNvGrpSpPr/>
            <p:nvPr/>
          </p:nvGrpSpPr>
          <p:grpSpPr>
            <a:xfrm>
              <a:off x="4156571" y="1413779"/>
              <a:ext cx="721176" cy="706536"/>
              <a:chOff x="3161408" y="4408176"/>
              <a:chExt cx="721176" cy="706536"/>
            </a:xfrm>
          </p:grpSpPr>
          <p:sp>
            <p:nvSpPr>
              <p:cNvPr id="176" name="任意多边形 175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任意多边形 176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任意多边形 177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9" name="任意多边形 178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70"/>
            <p:cNvGrpSpPr/>
            <p:nvPr/>
          </p:nvGrpSpPr>
          <p:grpSpPr>
            <a:xfrm flipH="1" flipV="1">
              <a:off x="4336829" y="-1243695"/>
              <a:ext cx="721176" cy="706536"/>
              <a:chOff x="3161408" y="4408176"/>
              <a:chExt cx="721176" cy="706536"/>
            </a:xfrm>
          </p:grpSpPr>
          <p:sp>
            <p:nvSpPr>
              <p:cNvPr id="172" name="任意多边形 171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3" name="任意多边形 172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" name="任意多边形 173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5" name="任意多边形 174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4" name="组合 153"/>
          <p:cNvGrpSpPr/>
          <p:nvPr/>
        </p:nvGrpSpPr>
        <p:grpSpPr>
          <a:xfrm>
            <a:off x="1370330" y="2355850"/>
            <a:ext cx="1402080" cy="1803400"/>
            <a:chOff x="3384388" y="-1243695"/>
            <a:chExt cx="2448000" cy="3364010"/>
          </a:xfrm>
        </p:grpSpPr>
        <p:sp>
          <p:nvSpPr>
            <p:cNvPr id="155" name="圆角矩形 154"/>
            <p:cNvSpPr>
              <a:spLocks noChangeAspect="1"/>
            </p:cNvSpPr>
            <p:nvPr/>
          </p:nvSpPr>
          <p:spPr>
            <a:xfrm rot="2700000">
              <a:off x="3384388" y="-791390"/>
              <a:ext cx="2448000" cy="2448000"/>
            </a:xfrm>
            <a:prstGeom prst="roundRect">
              <a:avLst/>
            </a:prstGeom>
            <a:gradFill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ECECEC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圆角矩形 155"/>
            <p:cNvSpPr>
              <a:spLocks noChangeAspect="1"/>
            </p:cNvSpPr>
            <p:nvPr/>
          </p:nvSpPr>
          <p:spPr>
            <a:xfrm rot="2700000">
              <a:off x="3438388" y="-731690"/>
              <a:ext cx="2340000" cy="2340000"/>
            </a:xfrm>
            <a:prstGeom prst="round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56"/>
            <p:cNvGrpSpPr/>
            <p:nvPr/>
          </p:nvGrpSpPr>
          <p:grpSpPr>
            <a:xfrm>
              <a:off x="4156571" y="1413779"/>
              <a:ext cx="721176" cy="706536"/>
              <a:chOff x="3161408" y="4408176"/>
              <a:chExt cx="721176" cy="706536"/>
            </a:xfrm>
          </p:grpSpPr>
          <p:sp>
            <p:nvSpPr>
              <p:cNvPr id="163" name="任意多边形 162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任意多边形 163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5" name="任意多边形 164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任意多边形 165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7"/>
            <p:cNvGrpSpPr/>
            <p:nvPr/>
          </p:nvGrpSpPr>
          <p:grpSpPr>
            <a:xfrm flipH="1" flipV="1">
              <a:off x="4336829" y="-1243695"/>
              <a:ext cx="721176" cy="706536"/>
              <a:chOff x="3161408" y="4408176"/>
              <a:chExt cx="721176" cy="706536"/>
            </a:xfrm>
          </p:grpSpPr>
          <p:sp>
            <p:nvSpPr>
              <p:cNvPr id="159" name="任意多边形 158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任意多边形 159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任意多边形 160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任意多边形 161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2" name="Freeform 124"/>
          <p:cNvSpPr/>
          <p:nvPr/>
        </p:nvSpPr>
        <p:spPr bwMode="auto">
          <a:xfrm>
            <a:off x="1844717" y="3037364"/>
            <a:ext cx="453179" cy="361644"/>
          </a:xfrm>
          <a:custGeom>
            <a:avLst/>
            <a:gdLst>
              <a:gd name="T0" fmla="*/ 139 w 302"/>
              <a:gd name="T1" fmla="*/ 33 h 241"/>
              <a:gd name="T2" fmla="*/ 92 w 302"/>
              <a:gd name="T3" fmla="*/ 0 h 241"/>
              <a:gd name="T4" fmla="*/ 0 w 302"/>
              <a:gd name="T5" fmla="*/ 0 h 241"/>
              <a:gd name="T6" fmla="*/ 0 w 302"/>
              <a:gd name="T7" fmla="*/ 241 h 241"/>
              <a:gd name="T8" fmla="*/ 302 w 302"/>
              <a:gd name="T9" fmla="*/ 241 h 241"/>
              <a:gd name="T10" fmla="*/ 302 w 302"/>
              <a:gd name="T11" fmla="*/ 33 h 241"/>
              <a:gd name="T12" fmla="*/ 139 w 302"/>
              <a:gd name="T13" fmla="*/ 33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2" h="241">
                <a:moveTo>
                  <a:pt x="139" y="33"/>
                </a:moveTo>
                <a:lnTo>
                  <a:pt x="92" y="0"/>
                </a:lnTo>
                <a:lnTo>
                  <a:pt x="0" y="0"/>
                </a:lnTo>
                <a:lnTo>
                  <a:pt x="0" y="241"/>
                </a:lnTo>
                <a:lnTo>
                  <a:pt x="302" y="241"/>
                </a:lnTo>
                <a:lnTo>
                  <a:pt x="302" y="33"/>
                </a:lnTo>
                <a:lnTo>
                  <a:pt x="139" y="3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grpSp>
        <p:nvGrpSpPr>
          <p:cNvPr id="17" name="组合 32"/>
          <p:cNvGrpSpPr/>
          <p:nvPr/>
        </p:nvGrpSpPr>
        <p:grpSpPr>
          <a:xfrm>
            <a:off x="4505622" y="2956391"/>
            <a:ext cx="453179" cy="433671"/>
            <a:chOff x="5373688" y="1268413"/>
            <a:chExt cx="479425" cy="458788"/>
          </a:xfrm>
          <a:solidFill>
            <a:schemeClr val="accent2"/>
          </a:solidFill>
        </p:grpSpPr>
        <p:sp>
          <p:nvSpPr>
            <p:cNvPr id="34" name="Freeform 140"/>
            <p:cNvSpPr>
              <a:spLocks noEditPoints="1"/>
            </p:cNvSpPr>
            <p:nvPr/>
          </p:nvSpPr>
          <p:spPr bwMode="auto">
            <a:xfrm>
              <a:off x="5519738" y="1282700"/>
              <a:ext cx="112713" cy="439738"/>
            </a:xfrm>
            <a:custGeom>
              <a:avLst/>
              <a:gdLst>
                <a:gd name="T0" fmla="*/ 0 w 71"/>
                <a:gd name="T1" fmla="*/ 277 h 277"/>
                <a:gd name="T2" fmla="*/ 71 w 71"/>
                <a:gd name="T3" fmla="*/ 277 h 277"/>
                <a:gd name="T4" fmla="*/ 71 w 71"/>
                <a:gd name="T5" fmla="*/ 0 h 277"/>
                <a:gd name="T6" fmla="*/ 0 w 71"/>
                <a:gd name="T7" fmla="*/ 0 h 277"/>
                <a:gd name="T8" fmla="*/ 0 w 71"/>
                <a:gd name="T9" fmla="*/ 277 h 277"/>
                <a:gd name="T10" fmla="*/ 24 w 71"/>
                <a:gd name="T11" fmla="*/ 81 h 277"/>
                <a:gd name="T12" fmla="*/ 47 w 71"/>
                <a:gd name="T13" fmla="*/ 81 h 277"/>
                <a:gd name="T14" fmla="*/ 47 w 71"/>
                <a:gd name="T15" fmla="*/ 197 h 277"/>
                <a:gd name="T16" fmla="*/ 24 w 71"/>
                <a:gd name="T17" fmla="*/ 197 h 277"/>
                <a:gd name="T18" fmla="*/ 24 w 71"/>
                <a:gd name="T19" fmla="*/ 8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277">
                  <a:moveTo>
                    <a:pt x="0" y="277"/>
                  </a:moveTo>
                  <a:lnTo>
                    <a:pt x="71" y="277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277"/>
                  </a:lnTo>
                  <a:close/>
                  <a:moveTo>
                    <a:pt x="24" y="81"/>
                  </a:moveTo>
                  <a:lnTo>
                    <a:pt x="47" y="81"/>
                  </a:lnTo>
                  <a:lnTo>
                    <a:pt x="47" y="197"/>
                  </a:lnTo>
                  <a:lnTo>
                    <a:pt x="24" y="197"/>
                  </a:lnTo>
                  <a:lnTo>
                    <a:pt x="2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41"/>
            <p:cNvSpPr>
              <a:spLocks noEditPoints="1"/>
            </p:cNvSpPr>
            <p:nvPr/>
          </p:nvSpPr>
          <p:spPr bwMode="auto">
            <a:xfrm>
              <a:off x="5670550" y="1268413"/>
              <a:ext cx="182563" cy="458788"/>
            </a:xfrm>
            <a:custGeom>
              <a:avLst/>
              <a:gdLst>
                <a:gd name="T0" fmla="*/ 68 w 115"/>
                <a:gd name="T1" fmla="*/ 0 h 289"/>
                <a:gd name="T2" fmla="*/ 0 w 115"/>
                <a:gd name="T3" fmla="*/ 14 h 289"/>
                <a:gd name="T4" fmla="*/ 47 w 115"/>
                <a:gd name="T5" fmla="*/ 289 h 289"/>
                <a:gd name="T6" fmla="*/ 115 w 115"/>
                <a:gd name="T7" fmla="*/ 274 h 289"/>
                <a:gd name="T8" fmla="*/ 68 w 115"/>
                <a:gd name="T9" fmla="*/ 0 h 289"/>
                <a:gd name="T10" fmla="*/ 35 w 115"/>
                <a:gd name="T11" fmla="*/ 90 h 289"/>
                <a:gd name="T12" fmla="*/ 59 w 115"/>
                <a:gd name="T13" fmla="*/ 85 h 289"/>
                <a:gd name="T14" fmla="*/ 78 w 115"/>
                <a:gd name="T15" fmla="*/ 199 h 289"/>
                <a:gd name="T16" fmla="*/ 56 w 115"/>
                <a:gd name="T17" fmla="*/ 203 h 289"/>
                <a:gd name="T18" fmla="*/ 35 w 115"/>
                <a:gd name="T19" fmla="*/ 9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289">
                  <a:moveTo>
                    <a:pt x="68" y="0"/>
                  </a:moveTo>
                  <a:lnTo>
                    <a:pt x="0" y="14"/>
                  </a:lnTo>
                  <a:lnTo>
                    <a:pt x="47" y="289"/>
                  </a:lnTo>
                  <a:lnTo>
                    <a:pt x="115" y="274"/>
                  </a:lnTo>
                  <a:lnTo>
                    <a:pt x="68" y="0"/>
                  </a:lnTo>
                  <a:close/>
                  <a:moveTo>
                    <a:pt x="35" y="90"/>
                  </a:moveTo>
                  <a:lnTo>
                    <a:pt x="59" y="85"/>
                  </a:lnTo>
                  <a:lnTo>
                    <a:pt x="78" y="199"/>
                  </a:lnTo>
                  <a:lnTo>
                    <a:pt x="56" y="203"/>
                  </a:lnTo>
                  <a:lnTo>
                    <a:pt x="3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42"/>
            <p:cNvSpPr>
              <a:spLocks noEditPoints="1"/>
            </p:cNvSpPr>
            <p:nvPr/>
          </p:nvSpPr>
          <p:spPr bwMode="auto">
            <a:xfrm>
              <a:off x="5373688" y="1279525"/>
              <a:ext cx="107950" cy="442913"/>
            </a:xfrm>
            <a:custGeom>
              <a:avLst/>
              <a:gdLst>
                <a:gd name="T0" fmla="*/ 0 w 68"/>
                <a:gd name="T1" fmla="*/ 279 h 279"/>
                <a:gd name="T2" fmla="*/ 68 w 68"/>
                <a:gd name="T3" fmla="*/ 279 h 279"/>
                <a:gd name="T4" fmla="*/ 68 w 68"/>
                <a:gd name="T5" fmla="*/ 0 h 279"/>
                <a:gd name="T6" fmla="*/ 0 w 68"/>
                <a:gd name="T7" fmla="*/ 0 h 279"/>
                <a:gd name="T8" fmla="*/ 0 w 68"/>
                <a:gd name="T9" fmla="*/ 279 h 279"/>
                <a:gd name="T10" fmla="*/ 23 w 68"/>
                <a:gd name="T11" fmla="*/ 83 h 279"/>
                <a:gd name="T12" fmla="*/ 47 w 68"/>
                <a:gd name="T13" fmla="*/ 83 h 279"/>
                <a:gd name="T14" fmla="*/ 47 w 68"/>
                <a:gd name="T15" fmla="*/ 199 h 279"/>
                <a:gd name="T16" fmla="*/ 23 w 68"/>
                <a:gd name="T17" fmla="*/ 199 h 279"/>
                <a:gd name="T18" fmla="*/ 23 w 68"/>
                <a:gd name="T19" fmla="*/ 83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279">
                  <a:moveTo>
                    <a:pt x="0" y="279"/>
                  </a:moveTo>
                  <a:lnTo>
                    <a:pt x="68" y="279"/>
                  </a:lnTo>
                  <a:lnTo>
                    <a:pt x="68" y="0"/>
                  </a:lnTo>
                  <a:lnTo>
                    <a:pt x="0" y="0"/>
                  </a:lnTo>
                  <a:lnTo>
                    <a:pt x="0" y="279"/>
                  </a:lnTo>
                  <a:close/>
                  <a:moveTo>
                    <a:pt x="23" y="83"/>
                  </a:moveTo>
                  <a:lnTo>
                    <a:pt x="47" y="83"/>
                  </a:lnTo>
                  <a:lnTo>
                    <a:pt x="47" y="199"/>
                  </a:lnTo>
                  <a:lnTo>
                    <a:pt x="23" y="199"/>
                  </a:lnTo>
                  <a:lnTo>
                    <a:pt x="23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36"/>
          <p:cNvGrpSpPr/>
          <p:nvPr/>
        </p:nvGrpSpPr>
        <p:grpSpPr>
          <a:xfrm>
            <a:off x="9936057" y="2990846"/>
            <a:ext cx="312124" cy="454681"/>
            <a:chOff x="8331200" y="1257300"/>
            <a:chExt cx="330200" cy="481013"/>
          </a:xfrm>
          <a:solidFill>
            <a:schemeClr val="accent4"/>
          </a:solidFill>
        </p:grpSpPr>
        <p:sp>
          <p:nvSpPr>
            <p:cNvPr id="38" name="Oval 135"/>
            <p:cNvSpPr>
              <a:spLocks noChangeArrowheads="1"/>
            </p:cNvSpPr>
            <p:nvPr/>
          </p:nvSpPr>
          <p:spPr bwMode="auto">
            <a:xfrm>
              <a:off x="8440738" y="1365250"/>
              <a:ext cx="112713" cy="1127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36"/>
            <p:cNvSpPr>
              <a:spLocks noEditPoints="1"/>
            </p:cNvSpPr>
            <p:nvPr/>
          </p:nvSpPr>
          <p:spPr bwMode="auto">
            <a:xfrm>
              <a:off x="8331200" y="1257300"/>
              <a:ext cx="330200" cy="330200"/>
            </a:xfrm>
            <a:custGeom>
              <a:avLst/>
              <a:gdLst>
                <a:gd name="T0" fmla="*/ 88 w 88"/>
                <a:gd name="T1" fmla="*/ 44 h 88"/>
                <a:gd name="T2" fmla="*/ 79 w 88"/>
                <a:gd name="T3" fmla="*/ 35 h 88"/>
                <a:gd name="T4" fmla="*/ 82 w 88"/>
                <a:gd name="T5" fmla="*/ 22 h 88"/>
                <a:gd name="T6" fmla="*/ 70 w 88"/>
                <a:gd name="T7" fmla="*/ 19 h 88"/>
                <a:gd name="T8" fmla="*/ 66 w 88"/>
                <a:gd name="T9" fmla="*/ 6 h 88"/>
                <a:gd name="T10" fmla="*/ 53 w 88"/>
                <a:gd name="T11" fmla="*/ 9 h 88"/>
                <a:gd name="T12" fmla="*/ 44 w 88"/>
                <a:gd name="T13" fmla="*/ 0 h 88"/>
                <a:gd name="T14" fmla="*/ 35 w 88"/>
                <a:gd name="T15" fmla="*/ 9 h 88"/>
                <a:gd name="T16" fmla="*/ 22 w 88"/>
                <a:gd name="T17" fmla="*/ 6 h 88"/>
                <a:gd name="T18" fmla="*/ 18 w 88"/>
                <a:gd name="T19" fmla="*/ 19 h 88"/>
                <a:gd name="T20" fmla="*/ 6 w 88"/>
                <a:gd name="T21" fmla="*/ 22 h 88"/>
                <a:gd name="T22" fmla="*/ 9 w 88"/>
                <a:gd name="T23" fmla="*/ 35 h 88"/>
                <a:gd name="T24" fmla="*/ 0 w 88"/>
                <a:gd name="T25" fmla="*/ 44 h 88"/>
                <a:gd name="T26" fmla="*/ 9 w 88"/>
                <a:gd name="T27" fmla="*/ 54 h 88"/>
                <a:gd name="T28" fmla="*/ 6 w 88"/>
                <a:gd name="T29" fmla="*/ 66 h 88"/>
                <a:gd name="T30" fmla="*/ 18 w 88"/>
                <a:gd name="T31" fmla="*/ 70 h 88"/>
                <a:gd name="T32" fmla="*/ 22 w 88"/>
                <a:gd name="T33" fmla="*/ 82 h 88"/>
                <a:gd name="T34" fmla="*/ 35 w 88"/>
                <a:gd name="T35" fmla="*/ 79 h 88"/>
                <a:gd name="T36" fmla="*/ 44 w 88"/>
                <a:gd name="T37" fmla="*/ 88 h 88"/>
                <a:gd name="T38" fmla="*/ 53 w 88"/>
                <a:gd name="T39" fmla="*/ 79 h 88"/>
                <a:gd name="T40" fmla="*/ 66 w 88"/>
                <a:gd name="T41" fmla="*/ 82 h 88"/>
                <a:gd name="T42" fmla="*/ 70 w 88"/>
                <a:gd name="T43" fmla="*/ 70 h 88"/>
                <a:gd name="T44" fmla="*/ 82 w 88"/>
                <a:gd name="T45" fmla="*/ 66 h 88"/>
                <a:gd name="T46" fmla="*/ 79 w 88"/>
                <a:gd name="T47" fmla="*/ 54 h 88"/>
                <a:gd name="T48" fmla="*/ 88 w 88"/>
                <a:gd name="T49" fmla="*/ 44 h 88"/>
                <a:gd name="T50" fmla="*/ 44 w 88"/>
                <a:gd name="T51" fmla="*/ 69 h 88"/>
                <a:gd name="T52" fmla="*/ 19 w 88"/>
                <a:gd name="T53" fmla="*/ 44 h 88"/>
                <a:gd name="T54" fmla="*/ 44 w 88"/>
                <a:gd name="T55" fmla="*/ 20 h 88"/>
                <a:gd name="T56" fmla="*/ 69 w 88"/>
                <a:gd name="T57" fmla="*/ 44 h 88"/>
                <a:gd name="T58" fmla="*/ 44 w 88"/>
                <a:gd name="T59" fmla="*/ 6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8" h="88">
                  <a:moveTo>
                    <a:pt x="88" y="44"/>
                  </a:moveTo>
                  <a:cubicBezTo>
                    <a:pt x="79" y="35"/>
                    <a:pt x="79" y="35"/>
                    <a:pt x="79" y="35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70" y="70"/>
                    <a:pt x="70" y="70"/>
                    <a:pt x="70" y="70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79" y="54"/>
                    <a:pt x="79" y="54"/>
                    <a:pt x="79" y="54"/>
                  </a:cubicBezTo>
                  <a:lnTo>
                    <a:pt x="88" y="44"/>
                  </a:lnTo>
                  <a:close/>
                  <a:moveTo>
                    <a:pt x="44" y="69"/>
                  </a:moveTo>
                  <a:cubicBezTo>
                    <a:pt x="30" y="69"/>
                    <a:pt x="19" y="58"/>
                    <a:pt x="19" y="44"/>
                  </a:cubicBezTo>
                  <a:cubicBezTo>
                    <a:pt x="19" y="31"/>
                    <a:pt x="30" y="20"/>
                    <a:pt x="44" y="20"/>
                  </a:cubicBezTo>
                  <a:cubicBezTo>
                    <a:pt x="58" y="20"/>
                    <a:pt x="69" y="31"/>
                    <a:pt x="69" y="44"/>
                  </a:cubicBezTo>
                  <a:cubicBezTo>
                    <a:pt x="69" y="58"/>
                    <a:pt x="58" y="69"/>
                    <a:pt x="4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37"/>
            <p:cNvSpPr/>
            <p:nvPr/>
          </p:nvSpPr>
          <p:spPr bwMode="auto">
            <a:xfrm>
              <a:off x="8440738" y="1595438"/>
              <a:ext cx="112713" cy="142875"/>
            </a:xfrm>
            <a:custGeom>
              <a:avLst/>
              <a:gdLst>
                <a:gd name="T0" fmla="*/ 52 w 71"/>
                <a:gd name="T1" fmla="*/ 12 h 90"/>
                <a:gd name="T2" fmla="*/ 35 w 71"/>
                <a:gd name="T3" fmla="*/ 28 h 90"/>
                <a:gd name="T4" fmla="*/ 19 w 71"/>
                <a:gd name="T5" fmla="*/ 12 h 90"/>
                <a:gd name="T6" fmla="*/ 7 w 71"/>
                <a:gd name="T7" fmla="*/ 0 h 90"/>
                <a:gd name="T8" fmla="*/ 0 w 71"/>
                <a:gd name="T9" fmla="*/ 2 h 90"/>
                <a:gd name="T10" fmla="*/ 0 w 71"/>
                <a:gd name="T11" fmla="*/ 90 h 90"/>
                <a:gd name="T12" fmla="*/ 35 w 71"/>
                <a:gd name="T13" fmla="*/ 57 h 90"/>
                <a:gd name="T14" fmla="*/ 71 w 71"/>
                <a:gd name="T15" fmla="*/ 90 h 90"/>
                <a:gd name="T16" fmla="*/ 71 w 71"/>
                <a:gd name="T17" fmla="*/ 2 h 90"/>
                <a:gd name="T18" fmla="*/ 64 w 71"/>
                <a:gd name="T19" fmla="*/ 0 h 90"/>
                <a:gd name="T20" fmla="*/ 52 w 71"/>
                <a:gd name="T21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90">
                  <a:moveTo>
                    <a:pt x="52" y="12"/>
                  </a:moveTo>
                  <a:lnTo>
                    <a:pt x="35" y="28"/>
                  </a:lnTo>
                  <a:lnTo>
                    <a:pt x="19" y="12"/>
                  </a:lnTo>
                  <a:lnTo>
                    <a:pt x="7" y="0"/>
                  </a:lnTo>
                  <a:lnTo>
                    <a:pt x="0" y="2"/>
                  </a:lnTo>
                  <a:lnTo>
                    <a:pt x="0" y="90"/>
                  </a:lnTo>
                  <a:lnTo>
                    <a:pt x="35" y="57"/>
                  </a:lnTo>
                  <a:lnTo>
                    <a:pt x="71" y="90"/>
                  </a:lnTo>
                  <a:lnTo>
                    <a:pt x="71" y="2"/>
                  </a:lnTo>
                  <a:lnTo>
                    <a:pt x="64" y="0"/>
                  </a:lnTo>
                  <a:lnTo>
                    <a:pt x="5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40"/>
          <p:cNvGrpSpPr/>
          <p:nvPr/>
        </p:nvGrpSpPr>
        <p:grpSpPr>
          <a:xfrm>
            <a:off x="7237053" y="2952745"/>
            <a:ext cx="312124" cy="454681"/>
            <a:chOff x="5448300" y="295275"/>
            <a:chExt cx="330200" cy="481013"/>
          </a:xfrm>
          <a:solidFill>
            <a:schemeClr val="accent3"/>
          </a:solidFill>
        </p:grpSpPr>
        <p:sp>
          <p:nvSpPr>
            <p:cNvPr id="42" name="Freeform 166"/>
            <p:cNvSpPr>
              <a:spLocks noEditPoints="1"/>
            </p:cNvSpPr>
            <p:nvPr/>
          </p:nvSpPr>
          <p:spPr bwMode="auto">
            <a:xfrm>
              <a:off x="5448300" y="295275"/>
              <a:ext cx="330200" cy="481013"/>
            </a:xfrm>
            <a:custGeom>
              <a:avLst/>
              <a:gdLst>
                <a:gd name="T0" fmla="*/ 49 w 88"/>
                <a:gd name="T1" fmla="*/ 0 h 128"/>
                <a:gd name="T2" fmla="*/ 39 w 88"/>
                <a:gd name="T3" fmla="*/ 0 h 128"/>
                <a:gd name="T4" fmla="*/ 0 w 88"/>
                <a:gd name="T5" fmla="*/ 39 h 128"/>
                <a:gd name="T6" fmla="*/ 0 w 88"/>
                <a:gd name="T7" fmla="*/ 89 h 128"/>
                <a:gd name="T8" fmla="*/ 39 w 88"/>
                <a:gd name="T9" fmla="*/ 128 h 128"/>
                <a:gd name="T10" fmla="*/ 49 w 88"/>
                <a:gd name="T11" fmla="*/ 128 h 128"/>
                <a:gd name="T12" fmla="*/ 88 w 88"/>
                <a:gd name="T13" fmla="*/ 89 h 128"/>
                <a:gd name="T14" fmla="*/ 88 w 88"/>
                <a:gd name="T15" fmla="*/ 39 h 128"/>
                <a:gd name="T16" fmla="*/ 49 w 88"/>
                <a:gd name="T17" fmla="*/ 0 h 128"/>
                <a:gd name="T18" fmla="*/ 74 w 88"/>
                <a:gd name="T19" fmla="*/ 89 h 128"/>
                <a:gd name="T20" fmla="*/ 66 w 88"/>
                <a:gd name="T21" fmla="*/ 106 h 128"/>
                <a:gd name="T22" fmla="*/ 49 w 88"/>
                <a:gd name="T23" fmla="*/ 114 h 128"/>
                <a:gd name="T24" fmla="*/ 39 w 88"/>
                <a:gd name="T25" fmla="*/ 114 h 128"/>
                <a:gd name="T26" fmla="*/ 22 w 88"/>
                <a:gd name="T27" fmla="*/ 106 h 128"/>
                <a:gd name="T28" fmla="*/ 14 w 88"/>
                <a:gd name="T29" fmla="*/ 89 h 128"/>
                <a:gd name="T30" fmla="*/ 14 w 88"/>
                <a:gd name="T31" fmla="*/ 39 h 128"/>
                <a:gd name="T32" fmla="*/ 22 w 88"/>
                <a:gd name="T33" fmla="*/ 22 h 128"/>
                <a:gd name="T34" fmla="*/ 39 w 88"/>
                <a:gd name="T35" fmla="*/ 15 h 128"/>
                <a:gd name="T36" fmla="*/ 49 w 88"/>
                <a:gd name="T37" fmla="*/ 15 h 128"/>
                <a:gd name="T38" fmla="*/ 66 w 88"/>
                <a:gd name="T39" fmla="*/ 22 h 128"/>
                <a:gd name="T40" fmla="*/ 74 w 88"/>
                <a:gd name="T41" fmla="*/ 39 h 128"/>
                <a:gd name="T42" fmla="*/ 74 w 88"/>
                <a:gd name="T43" fmla="*/ 8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28">
                  <a:moveTo>
                    <a:pt x="4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110"/>
                    <a:pt x="17" y="128"/>
                    <a:pt x="39" y="128"/>
                  </a:cubicBezTo>
                  <a:cubicBezTo>
                    <a:pt x="49" y="128"/>
                    <a:pt x="49" y="128"/>
                    <a:pt x="49" y="128"/>
                  </a:cubicBezTo>
                  <a:cubicBezTo>
                    <a:pt x="71" y="128"/>
                    <a:pt x="88" y="110"/>
                    <a:pt x="88" y="89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8" y="18"/>
                    <a:pt x="71" y="0"/>
                    <a:pt x="49" y="0"/>
                  </a:cubicBezTo>
                  <a:close/>
                  <a:moveTo>
                    <a:pt x="74" y="89"/>
                  </a:moveTo>
                  <a:cubicBezTo>
                    <a:pt x="74" y="95"/>
                    <a:pt x="71" y="102"/>
                    <a:pt x="66" y="106"/>
                  </a:cubicBezTo>
                  <a:cubicBezTo>
                    <a:pt x="62" y="111"/>
                    <a:pt x="56" y="114"/>
                    <a:pt x="49" y="114"/>
                  </a:cubicBezTo>
                  <a:cubicBezTo>
                    <a:pt x="39" y="114"/>
                    <a:pt x="39" y="114"/>
                    <a:pt x="39" y="114"/>
                  </a:cubicBezTo>
                  <a:cubicBezTo>
                    <a:pt x="32" y="114"/>
                    <a:pt x="26" y="111"/>
                    <a:pt x="22" y="106"/>
                  </a:cubicBezTo>
                  <a:cubicBezTo>
                    <a:pt x="17" y="102"/>
                    <a:pt x="14" y="95"/>
                    <a:pt x="14" y="8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3"/>
                    <a:pt x="17" y="26"/>
                    <a:pt x="22" y="22"/>
                  </a:cubicBezTo>
                  <a:cubicBezTo>
                    <a:pt x="26" y="17"/>
                    <a:pt x="32" y="15"/>
                    <a:pt x="39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6" y="15"/>
                    <a:pt x="62" y="17"/>
                    <a:pt x="66" y="22"/>
                  </a:cubicBezTo>
                  <a:cubicBezTo>
                    <a:pt x="71" y="26"/>
                    <a:pt x="74" y="33"/>
                    <a:pt x="74" y="39"/>
                  </a:cubicBezTo>
                  <a:lnTo>
                    <a:pt x="74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43" name="Freeform 167"/>
            <p:cNvSpPr/>
            <p:nvPr/>
          </p:nvSpPr>
          <p:spPr bwMode="auto">
            <a:xfrm>
              <a:off x="5588000" y="385763"/>
              <a:ext cx="52388" cy="112713"/>
            </a:xfrm>
            <a:custGeom>
              <a:avLst/>
              <a:gdLst>
                <a:gd name="T0" fmla="*/ 7 w 14"/>
                <a:gd name="T1" fmla="*/ 0 h 30"/>
                <a:gd name="T2" fmla="*/ 0 w 14"/>
                <a:gd name="T3" fmla="*/ 8 h 30"/>
                <a:gd name="T4" fmla="*/ 0 w 14"/>
                <a:gd name="T5" fmla="*/ 23 h 30"/>
                <a:gd name="T6" fmla="*/ 7 w 14"/>
                <a:gd name="T7" fmla="*/ 30 h 30"/>
                <a:gd name="T8" fmla="*/ 14 w 14"/>
                <a:gd name="T9" fmla="*/ 23 h 30"/>
                <a:gd name="T10" fmla="*/ 14 w 14"/>
                <a:gd name="T11" fmla="*/ 8 h 30"/>
                <a:gd name="T12" fmla="*/ 7 w 14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0">
                  <a:moveTo>
                    <a:pt x="7" y="0"/>
                  </a:moveTo>
                  <a:cubicBezTo>
                    <a:pt x="3" y="0"/>
                    <a:pt x="0" y="4"/>
                    <a:pt x="0" y="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7"/>
                    <a:pt x="3" y="30"/>
                    <a:pt x="7" y="30"/>
                  </a:cubicBezTo>
                  <a:cubicBezTo>
                    <a:pt x="11" y="30"/>
                    <a:pt x="14" y="27"/>
                    <a:pt x="14" y="23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4"/>
                    <a:pt x="11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1034415" y="4226560"/>
            <a:ext cx="21545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Environment preparation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769212" y="4226527"/>
            <a:ext cx="192635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Parsing the AST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6496430" y="4226527"/>
            <a:ext cx="192635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Modifying the AST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9228419" y="4226527"/>
            <a:ext cx="192635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AST convert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ed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into Java program</a:t>
            </a:r>
          </a:p>
        </p:txBody>
      </p:sp>
      <p:sp>
        <p:nvSpPr>
          <p:cNvPr id="48" name="矩形 47"/>
          <p:cNvSpPr/>
          <p:nvPr/>
        </p:nvSpPr>
        <p:spPr>
          <a:xfrm>
            <a:off x="629920" y="4917440"/>
            <a:ext cx="2559050" cy="1196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Install the JDT plug-in in</a:t>
            </a:r>
          </a:p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Eclipse, then  download the</a:t>
            </a:r>
          </a:p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corresponding JAR package to use when the configuration</a:t>
            </a:r>
          </a:p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program runs.</a:t>
            </a:r>
          </a:p>
        </p:txBody>
      </p:sp>
      <p:sp>
        <p:nvSpPr>
          <p:cNvPr id="49" name="矩形 48"/>
          <p:cNvSpPr/>
          <p:nvPr/>
        </p:nvSpPr>
        <p:spPr>
          <a:xfrm>
            <a:off x="3539490" y="4926965"/>
            <a:ext cx="2435225" cy="1181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Use statements to create a parser,  and the parser to create and return the AST context result CompilationUnit as the root node.</a:t>
            </a:r>
          </a:p>
        </p:txBody>
      </p:sp>
      <p:sp>
        <p:nvSpPr>
          <p:cNvPr id="50" name="矩形 49"/>
          <p:cNvSpPr/>
          <p:nvPr/>
        </p:nvSpPr>
        <p:spPr>
          <a:xfrm>
            <a:off x="6314714" y="4927031"/>
            <a:ext cx="2368530" cy="975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According to different simplification requirements, use 7 simplified rules to modify the AST.</a:t>
            </a:r>
          </a:p>
        </p:txBody>
      </p:sp>
      <p:sp>
        <p:nvSpPr>
          <p:cNvPr id="51" name="矩形 50"/>
          <p:cNvSpPr/>
          <p:nvPr/>
        </p:nvSpPr>
        <p:spPr>
          <a:xfrm>
            <a:off x="9101455" y="4946015"/>
            <a:ext cx="2672715" cy="1196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The file output stream</a:t>
            </a:r>
          </a:p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parses the modified string, converts the string into a Java file and outputs it to the specified</a:t>
            </a:r>
          </a:p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location.</a:t>
            </a:r>
          </a:p>
        </p:txBody>
      </p:sp>
      <p:sp>
        <p:nvSpPr>
          <p:cNvPr id="206" name="矩形 205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-192989" y="-2148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43865" y="178435"/>
            <a:ext cx="55727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E9423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M</a:t>
            </a:r>
            <a:r>
              <a:rPr lang="en-US" altLang="zh-CN" sz="3200" dirty="0">
                <a:solidFill>
                  <a:srgbClr val="E9423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ethod</a:t>
            </a:r>
            <a:r>
              <a:rPr lang="zh-CN" altLang="en-US" sz="3200" dirty="0">
                <a:solidFill>
                  <a:srgbClr val="E9423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3200" dirty="0">
                <a:solidFill>
                  <a:srgbClr val="E9423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and </a:t>
            </a:r>
            <a:r>
              <a:rPr lang="zh-CN" altLang="en-US" sz="3200" dirty="0">
                <a:solidFill>
                  <a:srgbClr val="E9423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I</a:t>
            </a:r>
            <a:r>
              <a:rPr lang="en-US" altLang="zh-CN" sz="3200" dirty="0">
                <a:solidFill>
                  <a:srgbClr val="E9423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mplementation</a:t>
            </a:r>
            <a:r>
              <a:rPr lang="en-US" altLang="zh-CN" sz="3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975946" y="1588135"/>
            <a:ext cx="9808503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 implementation is based on the eclipse JDT plug-in,  and it consists of the following steps.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548505" y="1073785"/>
            <a:ext cx="3663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Method implementation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3 1.85185E-6 L -0.10886 1.85185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01 1.85185E-6 L 2.70833E-6 1.85185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1524 3.7037E-6 L -0.10885 3.7037E-6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01602 3.7037E-6 L -2.91667E-6 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3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125E-6 -0.03981 L 3.125E-6 0.14815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30000" decel="3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125E-6 -0.03981 L 3.125E-6 -3.7037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decel="3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58333E-6 0.03889 L -4.58333E-6 -0.14814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30000" decel="3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4.58333E-6 0.03843 L -4.58333E-6 -3.7037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3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1562 -3.7037E-6 L 0.11081 -3.7037E-6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1562 -3.7037E-6 L -2.29167E-6 -3.7037E-6 " pathEditMode="relative" rAng="0" ptsTypes="AA">
                                      <p:cBhvr>
                                        <p:cTn id="4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206" grpId="0" animBg="1"/>
      <p:bldP spid="2" grpId="0"/>
      <p:bldP spid="2" grpId="1"/>
      <p:bldP spid="2" grpId="2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53"/>
          <p:cNvGrpSpPr/>
          <p:nvPr/>
        </p:nvGrpSpPr>
        <p:grpSpPr>
          <a:xfrm>
            <a:off x="9311326" y="2006672"/>
            <a:ext cx="1510606" cy="2075855"/>
            <a:chOff x="3384388" y="-1243695"/>
            <a:chExt cx="2448000" cy="3364010"/>
          </a:xfrm>
        </p:grpSpPr>
        <p:sp>
          <p:nvSpPr>
            <p:cNvPr id="155" name="圆角矩形 154"/>
            <p:cNvSpPr>
              <a:spLocks noChangeAspect="1"/>
            </p:cNvSpPr>
            <p:nvPr/>
          </p:nvSpPr>
          <p:spPr>
            <a:xfrm rot="2700000">
              <a:off x="3384388" y="-791390"/>
              <a:ext cx="2448000" cy="2448000"/>
            </a:xfrm>
            <a:prstGeom prst="roundRect">
              <a:avLst/>
            </a:prstGeom>
            <a:gradFill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ECECEC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圆角矩形 155"/>
            <p:cNvSpPr>
              <a:spLocks noChangeAspect="1"/>
            </p:cNvSpPr>
            <p:nvPr/>
          </p:nvSpPr>
          <p:spPr>
            <a:xfrm rot="2700000">
              <a:off x="3438388" y="-731690"/>
              <a:ext cx="2340000" cy="2340000"/>
            </a:xfrm>
            <a:prstGeom prst="round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156"/>
            <p:cNvGrpSpPr/>
            <p:nvPr/>
          </p:nvGrpSpPr>
          <p:grpSpPr>
            <a:xfrm>
              <a:off x="4156571" y="1413779"/>
              <a:ext cx="721176" cy="706536"/>
              <a:chOff x="3161408" y="4408176"/>
              <a:chExt cx="721176" cy="706536"/>
            </a:xfrm>
          </p:grpSpPr>
          <p:sp>
            <p:nvSpPr>
              <p:cNvPr id="163" name="任意多边形 162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任意多边形 163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5" name="任意多边形 164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任意多边形 165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" name="组合 157"/>
            <p:cNvGrpSpPr/>
            <p:nvPr/>
          </p:nvGrpSpPr>
          <p:grpSpPr>
            <a:xfrm flipH="1" flipV="1">
              <a:off x="4336829" y="-1243695"/>
              <a:ext cx="721176" cy="706536"/>
              <a:chOff x="3161408" y="4408176"/>
              <a:chExt cx="721176" cy="706536"/>
            </a:xfrm>
          </p:grpSpPr>
          <p:sp>
            <p:nvSpPr>
              <p:cNvPr id="159" name="任意多边形 158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任意多边形 159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任意多边形 160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任意多边形 161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" name="组合 140"/>
          <p:cNvGrpSpPr/>
          <p:nvPr/>
        </p:nvGrpSpPr>
        <p:grpSpPr>
          <a:xfrm>
            <a:off x="6754864" y="3439639"/>
            <a:ext cx="1262923" cy="1735492"/>
            <a:chOff x="3384388" y="-1243695"/>
            <a:chExt cx="2448000" cy="3364010"/>
          </a:xfrm>
        </p:grpSpPr>
        <p:sp>
          <p:nvSpPr>
            <p:cNvPr id="142" name="圆角矩形 141"/>
            <p:cNvSpPr>
              <a:spLocks noChangeAspect="1"/>
            </p:cNvSpPr>
            <p:nvPr/>
          </p:nvSpPr>
          <p:spPr>
            <a:xfrm rot="2700000">
              <a:off x="3384388" y="-791390"/>
              <a:ext cx="2448000" cy="2448000"/>
            </a:xfrm>
            <a:prstGeom prst="roundRect">
              <a:avLst/>
            </a:prstGeom>
            <a:gradFill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ECECEC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圆角矩形 142"/>
            <p:cNvSpPr>
              <a:spLocks noChangeAspect="1"/>
            </p:cNvSpPr>
            <p:nvPr/>
          </p:nvSpPr>
          <p:spPr>
            <a:xfrm rot="2700000">
              <a:off x="3438388" y="-731690"/>
              <a:ext cx="2340000" cy="2340000"/>
            </a:xfrm>
            <a:prstGeom prst="round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143"/>
            <p:cNvGrpSpPr/>
            <p:nvPr/>
          </p:nvGrpSpPr>
          <p:grpSpPr>
            <a:xfrm>
              <a:off x="4156571" y="1413779"/>
              <a:ext cx="721176" cy="706536"/>
              <a:chOff x="3161408" y="4408176"/>
              <a:chExt cx="721176" cy="706536"/>
            </a:xfrm>
          </p:grpSpPr>
          <p:sp>
            <p:nvSpPr>
              <p:cNvPr id="150" name="任意多边形 149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任意多边形 150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任意多边形 151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任意多边形 152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144"/>
            <p:cNvGrpSpPr/>
            <p:nvPr/>
          </p:nvGrpSpPr>
          <p:grpSpPr>
            <a:xfrm flipH="1" flipV="1">
              <a:off x="4336829" y="-1243695"/>
              <a:ext cx="721176" cy="706536"/>
              <a:chOff x="3161408" y="4408176"/>
              <a:chExt cx="721176" cy="706536"/>
            </a:xfrm>
          </p:grpSpPr>
          <p:sp>
            <p:nvSpPr>
              <p:cNvPr id="146" name="任意多边形 145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任意多边形 146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任意多边形 147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任意多边形 148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1" name="组合 127"/>
          <p:cNvGrpSpPr/>
          <p:nvPr/>
        </p:nvGrpSpPr>
        <p:grpSpPr>
          <a:xfrm>
            <a:off x="4137234" y="4307861"/>
            <a:ext cx="1054351" cy="1448875"/>
            <a:chOff x="3384388" y="-1243695"/>
            <a:chExt cx="2448000" cy="3364010"/>
          </a:xfrm>
        </p:grpSpPr>
        <p:sp>
          <p:nvSpPr>
            <p:cNvPr id="129" name="圆角矩形 128"/>
            <p:cNvSpPr>
              <a:spLocks noChangeAspect="1"/>
            </p:cNvSpPr>
            <p:nvPr/>
          </p:nvSpPr>
          <p:spPr>
            <a:xfrm rot="2700000">
              <a:off x="3384388" y="-791390"/>
              <a:ext cx="2448000" cy="2448000"/>
            </a:xfrm>
            <a:prstGeom prst="roundRect">
              <a:avLst/>
            </a:prstGeom>
            <a:gradFill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ECECEC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圆角矩形 129"/>
            <p:cNvSpPr>
              <a:spLocks noChangeAspect="1"/>
            </p:cNvSpPr>
            <p:nvPr/>
          </p:nvSpPr>
          <p:spPr>
            <a:xfrm rot="2700000">
              <a:off x="3438388" y="-731690"/>
              <a:ext cx="2340000" cy="2340000"/>
            </a:xfrm>
            <a:prstGeom prst="round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30"/>
            <p:cNvGrpSpPr/>
            <p:nvPr/>
          </p:nvGrpSpPr>
          <p:grpSpPr>
            <a:xfrm>
              <a:off x="4156571" y="1413779"/>
              <a:ext cx="721176" cy="706536"/>
              <a:chOff x="3161408" y="4408176"/>
              <a:chExt cx="721176" cy="706536"/>
            </a:xfrm>
          </p:grpSpPr>
          <p:sp>
            <p:nvSpPr>
              <p:cNvPr id="137" name="任意多边形 136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任意多边形 137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任意多边形 138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任意多边形 139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31"/>
            <p:cNvGrpSpPr/>
            <p:nvPr/>
          </p:nvGrpSpPr>
          <p:grpSpPr>
            <a:xfrm flipH="1" flipV="1">
              <a:off x="4336829" y="-1243695"/>
              <a:ext cx="721176" cy="706536"/>
              <a:chOff x="3161408" y="4408176"/>
              <a:chExt cx="721176" cy="706536"/>
            </a:xfrm>
          </p:grpSpPr>
          <p:sp>
            <p:nvSpPr>
              <p:cNvPr id="133" name="任意多边形 132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任意多边形 133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任意多边形 134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任意多边形 135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4" name="组合 114"/>
          <p:cNvGrpSpPr/>
          <p:nvPr/>
        </p:nvGrpSpPr>
        <p:grpSpPr>
          <a:xfrm>
            <a:off x="1597330" y="4895836"/>
            <a:ext cx="856771" cy="1177363"/>
            <a:chOff x="3384388" y="-1243695"/>
            <a:chExt cx="2448000" cy="3364010"/>
          </a:xfrm>
        </p:grpSpPr>
        <p:sp>
          <p:nvSpPr>
            <p:cNvPr id="116" name="圆角矩形 115"/>
            <p:cNvSpPr>
              <a:spLocks noChangeAspect="1"/>
            </p:cNvSpPr>
            <p:nvPr/>
          </p:nvSpPr>
          <p:spPr>
            <a:xfrm rot="2700000">
              <a:off x="3384388" y="-791390"/>
              <a:ext cx="2448000" cy="2448000"/>
            </a:xfrm>
            <a:prstGeom prst="roundRect">
              <a:avLst/>
            </a:prstGeom>
            <a:gradFill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ECECEC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圆角矩形 116"/>
            <p:cNvSpPr>
              <a:spLocks noChangeAspect="1"/>
            </p:cNvSpPr>
            <p:nvPr/>
          </p:nvSpPr>
          <p:spPr>
            <a:xfrm rot="2700000">
              <a:off x="3438388" y="-731690"/>
              <a:ext cx="2340000" cy="2340000"/>
            </a:xfrm>
            <a:prstGeom prst="round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  <a:effectLst>
              <a:outerShdw blurRad="508000" dist="508000" dir="2700000" sx="95000" sy="95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17"/>
            <p:cNvGrpSpPr/>
            <p:nvPr/>
          </p:nvGrpSpPr>
          <p:grpSpPr>
            <a:xfrm>
              <a:off x="4156571" y="1413779"/>
              <a:ext cx="721176" cy="706536"/>
              <a:chOff x="3161408" y="4408176"/>
              <a:chExt cx="721176" cy="706536"/>
            </a:xfrm>
          </p:grpSpPr>
          <p:sp>
            <p:nvSpPr>
              <p:cNvPr id="124" name="任意多边形 123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任意多边形 124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任意多边形 125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任意多边形 126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18"/>
            <p:cNvGrpSpPr/>
            <p:nvPr/>
          </p:nvGrpSpPr>
          <p:grpSpPr>
            <a:xfrm flipH="1" flipV="1">
              <a:off x="4336829" y="-1243695"/>
              <a:ext cx="721176" cy="706536"/>
              <a:chOff x="3161408" y="4408176"/>
              <a:chExt cx="721176" cy="706536"/>
            </a:xfrm>
          </p:grpSpPr>
          <p:sp>
            <p:nvSpPr>
              <p:cNvPr id="120" name="任意多边形 119"/>
              <p:cNvSpPr/>
              <p:nvPr/>
            </p:nvSpPr>
            <p:spPr>
              <a:xfrm rot="8008222">
                <a:off x="3255384" y="4638985"/>
                <a:ext cx="366346" cy="180000"/>
              </a:xfrm>
              <a:custGeom>
                <a:avLst/>
                <a:gdLst>
                  <a:gd name="connsiteX0" fmla="*/ 26360 w 366346"/>
                  <a:gd name="connsiteY0" fmla="*/ 153640 h 180000"/>
                  <a:gd name="connsiteX1" fmla="*/ 0 w 366346"/>
                  <a:gd name="connsiteY1" fmla="*/ 90000 h 180000"/>
                  <a:gd name="connsiteX2" fmla="*/ 90000 w 366346"/>
                  <a:gd name="connsiteY2" fmla="*/ 0 h 180000"/>
                  <a:gd name="connsiteX3" fmla="*/ 360901 w 366346"/>
                  <a:gd name="connsiteY3" fmla="*/ 0 h 180000"/>
                  <a:gd name="connsiteX4" fmla="*/ 366346 w 366346"/>
                  <a:gd name="connsiteY4" fmla="*/ 73673 h 180000"/>
                  <a:gd name="connsiteX5" fmla="*/ 363506 w 366346"/>
                  <a:gd name="connsiteY5" fmla="*/ 180000 h 180000"/>
                  <a:gd name="connsiteX6" fmla="*/ 90000 w 366346"/>
                  <a:gd name="connsiteY6" fmla="*/ 180000 h 180000"/>
                  <a:gd name="connsiteX7" fmla="*/ 26360 w 366346"/>
                  <a:gd name="connsiteY7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346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360901" y="0"/>
                    </a:lnTo>
                    <a:lnTo>
                      <a:pt x="366346" y="73673"/>
                    </a:lnTo>
                    <a:lnTo>
                      <a:pt x="363506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FBBD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任意多边形 120"/>
              <p:cNvSpPr/>
              <p:nvPr/>
            </p:nvSpPr>
            <p:spPr>
              <a:xfrm rot="8008222">
                <a:off x="3342964" y="4650441"/>
                <a:ext cx="664530" cy="180000"/>
              </a:xfrm>
              <a:custGeom>
                <a:avLst/>
                <a:gdLst>
                  <a:gd name="connsiteX0" fmla="*/ 26360 w 664530"/>
                  <a:gd name="connsiteY0" fmla="*/ 153640 h 180000"/>
                  <a:gd name="connsiteX1" fmla="*/ 0 w 664530"/>
                  <a:gd name="connsiteY1" fmla="*/ 90000 h 180000"/>
                  <a:gd name="connsiteX2" fmla="*/ 90000 w 664530"/>
                  <a:gd name="connsiteY2" fmla="*/ 0 h 180000"/>
                  <a:gd name="connsiteX3" fmla="*/ 588223 w 664530"/>
                  <a:gd name="connsiteY3" fmla="*/ 0 h 180000"/>
                  <a:gd name="connsiteX4" fmla="*/ 606308 w 664530"/>
                  <a:gd name="connsiteY4" fmla="*/ 23151 h 180000"/>
                  <a:gd name="connsiteX5" fmla="*/ 663850 w 664530"/>
                  <a:gd name="connsiteY5" fmla="*/ 170801 h 180000"/>
                  <a:gd name="connsiteX6" fmla="*/ 664530 w 664530"/>
                  <a:gd name="connsiteY6" fmla="*/ 180000 h 180000"/>
                  <a:gd name="connsiteX7" fmla="*/ 90000 w 664530"/>
                  <a:gd name="connsiteY7" fmla="*/ 180000 h 180000"/>
                  <a:gd name="connsiteX8" fmla="*/ 26360 w 664530"/>
                  <a:gd name="connsiteY8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4530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588223" y="0"/>
                    </a:lnTo>
                    <a:lnTo>
                      <a:pt x="606308" y="23151"/>
                    </a:lnTo>
                    <a:cubicBezTo>
                      <a:pt x="634500" y="67381"/>
                      <a:pt x="654391" y="117347"/>
                      <a:pt x="663850" y="170801"/>
                    </a:cubicBezTo>
                    <a:lnTo>
                      <a:pt x="664530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E94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任意多边形 121"/>
              <p:cNvSpPr/>
              <p:nvPr/>
            </p:nvSpPr>
            <p:spPr>
              <a:xfrm rot="8008222">
                <a:off x="3154850" y="4577064"/>
                <a:ext cx="193115" cy="180000"/>
              </a:xfrm>
              <a:custGeom>
                <a:avLst/>
                <a:gdLst>
                  <a:gd name="connsiteX0" fmla="*/ 26360 w 193115"/>
                  <a:gd name="connsiteY0" fmla="*/ 153640 h 180000"/>
                  <a:gd name="connsiteX1" fmla="*/ 0 w 193115"/>
                  <a:gd name="connsiteY1" fmla="*/ 90000 h 180000"/>
                  <a:gd name="connsiteX2" fmla="*/ 90000 w 193115"/>
                  <a:gd name="connsiteY2" fmla="*/ 0 h 180000"/>
                  <a:gd name="connsiteX3" fmla="*/ 193115 w 193115"/>
                  <a:gd name="connsiteY3" fmla="*/ 0 h 180000"/>
                  <a:gd name="connsiteX4" fmla="*/ 188308 w 193115"/>
                  <a:gd name="connsiteY4" fmla="*/ 180000 h 180000"/>
                  <a:gd name="connsiteX5" fmla="*/ 90000 w 193115"/>
                  <a:gd name="connsiteY5" fmla="*/ 180000 h 180000"/>
                  <a:gd name="connsiteX6" fmla="*/ 26360 w 193115"/>
                  <a:gd name="connsiteY6" fmla="*/ 15364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115" h="180000">
                    <a:moveTo>
                      <a:pt x="26360" y="153640"/>
                    </a:moveTo>
                    <a:cubicBezTo>
                      <a:pt x="10074" y="137353"/>
                      <a:pt x="0" y="114853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lnTo>
                      <a:pt x="193115" y="0"/>
                    </a:lnTo>
                    <a:lnTo>
                      <a:pt x="188308" y="180000"/>
                    </a:lnTo>
                    <a:lnTo>
                      <a:pt x="90000" y="180000"/>
                    </a:lnTo>
                    <a:cubicBezTo>
                      <a:pt x="65147" y="180000"/>
                      <a:pt x="42647" y="169927"/>
                      <a:pt x="26360" y="153640"/>
                    </a:cubicBezTo>
                    <a:close/>
                  </a:path>
                </a:pathLst>
              </a:custGeom>
              <a:solidFill>
                <a:srgbClr val="33A9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任意多边形 122"/>
              <p:cNvSpPr/>
              <p:nvPr/>
            </p:nvSpPr>
            <p:spPr>
              <a:xfrm rot="8008222">
                <a:off x="3548673" y="4780800"/>
                <a:ext cx="498912" cy="168911"/>
              </a:xfrm>
              <a:custGeom>
                <a:avLst/>
                <a:gdLst>
                  <a:gd name="connsiteX0" fmla="*/ 26360 w 498912"/>
                  <a:gd name="connsiteY0" fmla="*/ 142551 h 168911"/>
                  <a:gd name="connsiteX1" fmla="*/ 0 w 498912"/>
                  <a:gd name="connsiteY1" fmla="*/ 78911 h 168911"/>
                  <a:gd name="connsiteX2" fmla="*/ 26360 w 498912"/>
                  <a:gd name="connsiteY2" fmla="*/ 15271 h 168911"/>
                  <a:gd name="connsiteX3" fmla="*/ 49010 w 498912"/>
                  <a:gd name="connsiteY3" fmla="*/ 0 h 168911"/>
                  <a:gd name="connsiteX4" fmla="*/ 183682 w 498912"/>
                  <a:gd name="connsiteY4" fmla="*/ 3597 h 168911"/>
                  <a:gd name="connsiteX5" fmla="*/ 469223 w 498912"/>
                  <a:gd name="connsiteY5" fmla="*/ 130905 h 168911"/>
                  <a:gd name="connsiteX6" fmla="*/ 498912 w 498912"/>
                  <a:gd name="connsiteY6" fmla="*/ 168911 h 168911"/>
                  <a:gd name="connsiteX7" fmla="*/ 90000 w 498912"/>
                  <a:gd name="connsiteY7" fmla="*/ 168911 h 168911"/>
                  <a:gd name="connsiteX8" fmla="*/ 26360 w 498912"/>
                  <a:gd name="connsiteY8" fmla="*/ 142551 h 16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8912" h="168911">
                    <a:moveTo>
                      <a:pt x="26360" y="142551"/>
                    </a:moveTo>
                    <a:cubicBezTo>
                      <a:pt x="10074" y="126264"/>
                      <a:pt x="0" y="103764"/>
                      <a:pt x="0" y="78911"/>
                    </a:cubicBezTo>
                    <a:cubicBezTo>
                      <a:pt x="0" y="54058"/>
                      <a:pt x="10073" y="31558"/>
                      <a:pt x="26360" y="15271"/>
                    </a:cubicBezTo>
                    <a:lnTo>
                      <a:pt x="49010" y="0"/>
                    </a:lnTo>
                    <a:lnTo>
                      <a:pt x="183682" y="3597"/>
                    </a:lnTo>
                    <a:cubicBezTo>
                      <a:pt x="296440" y="6608"/>
                      <a:pt x="397302" y="55038"/>
                      <a:pt x="469223" y="130905"/>
                    </a:cubicBezTo>
                    <a:lnTo>
                      <a:pt x="498912" y="168911"/>
                    </a:lnTo>
                    <a:lnTo>
                      <a:pt x="90000" y="168911"/>
                    </a:lnTo>
                    <a:cubicBezTo>
                      <a:pt x="65147" y="168911"/>
                      <a:pt x="42647" y="158838"/>
                      <a:pt x="26360" y="142551"/>
                    </a:cubicBezTo>
                    <a:close/>
                  </a:path>
                </a:pathLst>
              </a:custGeom>
              <a:solidFill>
                <a:srgbClr val="438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7" name="组合 23"/>
          <p:cNvGrpSpPr/>
          <p:nvPr/>
        </p:nvGrpSpPr>
        <p:grpSpPr>
          <a:xfrm>
            <a:off x="3152255" y="5146552"/>
            <a:ext cx="270584" cy="270582"/>
            <a:chOff x="3152255" y="5318002"/>
            <a:chExt cx="270584" cy="270582"/>
          </a:xfrm>
        </p:grpSpPr>
        <p:sp>
          <p:nvSpPr>
            <p:cNvPr id="81" name="KSO_Shape"/>
            <p:cNvSpPr/>
            <p:nvPr/>
          </p:nvSpPr>
          <p:spPr>
            <a:xfrm rot="4585858">
              <a:off x="3239603" y="5395763"/>
              <a:ext cx="125498" cy="108138"/>
            </a:xfrm>
            <a:custGeom>
              <a:avLst/>
              <a:gdLst/>
              <a:ahLst/>
              <a:cxnLst/>
              <a:rect l="l" t="t" r="r" b="b"/>
              <a:pathLst>
                <a:path w="351454" h="302978">
                  <a:moveTo>
                    <a:pt x="175727" y="0"/>
                  </a:moveTo>
                  <a:lnTo>
                    <a:pt x="351454" y="302978"/>
                  </a:lnTo>
                  <a:cubicBezTo>
                    <a:pt x="296917" y="281626"/>
                    <a:pt x="237534" y="271243"/>
                    <a:pt x="175726" y="271243"/>
                  </a:cubicBezTo>
                  <a:cubicBezTo>
                    <a:pt x="113918" y="271243"/>
                    <a:pt x="54536" y="281626"/>
                    <a:pt x="0" y="3029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>
              <a:off x="3152255" y="5318002"/>
              <a:ext cx="270584" cy="270582"/>
            </a:xfrm>
            <a:prstGeom prst="ellips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24"/>
          <p:cNvGrpSpPr/>
          <p:nvPr/>
        </p:nvGrpSpPr>
        <p:grpSpPr>
          <a:xfrm>
            <a:off x="5814355" y="4484012"/>
            <a:ext cx="384677" cy="384674"/>
            <a:chOff x="5814355" y="4655462"/>
            <a:chExt cx="384677" cy="384674"/>
          </a:xfrm>
        </p:grpSpPr>
        <p:sp>
          <p:nvSpPr>
            <p:cNvPr id="82" name="KSO_Shape"/>
            <p:cNvSpPr/>
            <p:nvPr/>
          </p:nvSpPr>
          <p:spPr>
            <a:xfrm rot="4135629">
              <a:off x="5935072" y="4745532"/>
              <a:ext cx="193723" cy="166925"/>
            </a:xfrm>
            <a:custGeom>
              <a:avLst/>
              <a:gdLst/>
              <a:ahLst/>
              <a:cxnLst/>
              <a:rect l="l" t="t" r="r" b="b"/>
              <a:pathLst>
                <a:path w="351454" h="302978">
                  <a:moveTo>
                    <a:pt x="175727" y="0"/>
                  </a:moveTo>
                  <a:lnTo>
                    <a:pt x="351454" y="302978"/>
                  </a:lnTo>
                  <a:cubicBezTo>
                    <a:pt x="296917" y="281626"/>
                    <a:pt x="237534" y="271243"/>
                    <a:pt x="175726" y="271243"/>
                  </a:cubicBezTo>
                  <a:cubicBezTo>
                    <a:pt x="113918" y="271243"/>
                    <a:pt x="54536" y="281626"/>
                    <a:pt x="0" y="3029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5814355" y="4655462"/>
              <a:ext cx="384677" cy="384674"/>
            </a:xfrm>
            <a:prstGeom prst="ellips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25"/>
          <p:cNvGrpSpPr/>
          <p:nvPr/>
        </p:nvGrpSpPr>
        <p:grpSpPr>
          <a:xfrm>
            <a:off x="8446693" y="3440266"/>
            <a:ext cx="498770" cy="498767"/>
            <a:chOff x="8446693" y="3611716"/>
            <a:chExt cx="498770" cy="498767"/>
          </a:xfrm>
        </p:grpSpPr>
        <p:sp>
          <p:nvSpPr>
            <p:cNvPr id="83" name="KSO_Shape"/>
            <p:cNvSpPr/>
            <p:nvPr/>
          </p:nvSpPr>
          <p:spPr>
            <a:xfrm rot="3600000">
              <a:off x="8587928" y="3738913"/>
              <a:ext cx="261948" cy="225712"/>
            </a:xfrm>
            <a:custGeom>
              <a:avLst/>
              <a:gdLst/>
              <a:ahLst/>
              <a:cxnLst/>
              <a:rect l="l" t="t" r="r" b="b"/>
              <a:pathLst>
                <a:path w="351454" h="302978">
                  <a:moveTo>
                    <a:pt x="175727" y="0"/>
                  </a:moveTo>
                  <a:lnTo>
                    <a:pt x="351454" y="302978"/>
                  </a:lnTo>
                  <a:cubicBezTo>
                    <a:pt x="296917" y="281626"/>
                    <a:pt x="237534" y="271243"/>
                    <a:pt x="175726" y="271243"/>
                  </a:cubicBezTo>
                  <a:cubicBezTo>
                    <a:pt x="113918" y="271243"/>
                    <a:pt x="54536" y="281626"/>
                    <a:pt x="0" y="3029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8446693" y="3611716"/>
              <a:ext cx="498770" cy="498767"/>
            </a:xfrm>
            <a:prstGeom prst="ellips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1747718" y="5297198"/>
            <a:ext cx="555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4386412" y="4832243"/>
            <a:ext cx="555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7108327" y="4076131"/>
            <a:ext cx="555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9598997" y="2782990"/>
            <a:ext cx="935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268397" y="4304867"/>
            <a:ext cx="351863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The enhanced For Loop is</a:t>
            </a:r>
          </a:p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simplified into the general For Loop.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759460" y="4013200"/>
            <a:ext cx="23653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Simplify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Loop Rule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2890878" y="3374970"/>
            <a:ext cx="351863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It is applied to add variable C of</a:t>
            </a:r>
          </a:p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BankCard data type to the method.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3552961" y="3083328"/>
            <a:ext cx="219446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Rule</a:t>
            </a:r>
          </a:p>
        </p:txBody>
      </p:sp>
      <p:sp>
        <p:nvSpPr>
          <p:cNvPr id="98" name="文本框 97"/>
          <p:cNvSpPr txBox="1"/>
          <p:nvPr/>
        </p:nvSpPr>
        <p:spPr>
          <a:xfrm>
            <a:off x="5627006" y="2445072"/>
            <a:ext cx="351863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It  is used to delete comments, variables or statements in the methods.</a:t>
            </a:r>
          </a:p>
        </p:txBody>
      </p:sp>
      <p:sp>
        <p:nvSpPr>
          <p:cNvPr id="99" name="文本框 98"/>
          <p:cNvSpPr txBox="1"/>
          <p:nvPr/>
        </p:nvSpPr>
        <p:spPr>
          <a:xfrm>
            <a:off x="6289089" y="2153430"/>
            <a:ext cx="219446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Delete Rule</a:t>
            </a:r>
          </a:p>
        </p:txBody>
      </p:sp>
      <p:sp>
        <p:nvSpPr>
          <p:cNvPr id="101" name="文本框 100"/>
          <p:cNvSpPr txBox="1"/>
          <p:nvPr/>
        </p:nvSpPr>
        <p:spPr>
          <a:xfrm>
            <a:off x="8287975" y="1515174"/>
            <a:ext cx="351863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The GetCardIDValidated() method is replaced by the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CardIDValidated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variable.</a:t>
            </a:r>
          </a:p>
        </p:txBody>
      </p:sp>
      <p:sp>
        <p:nvSpPr>
          <p:cNvPr id="102" name="文本框 101"/>
          <p:cNvSpPr txBox="1"/>
          <p:nvPr/>
        </p:nvSpPr>
        <p:spPr>
          <a:xfrm>
            <a:off x="8950058" y="1223532"/>
            <a:ext cx="219446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Substitution Rule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501348" y="144086"/>
            <a:ext cx="330100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BBD0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Experiment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7" name="矩形 166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-192989" y="-2148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42645" y="792480"/>
            <a:ext cx="61252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This section presents an example of a bank ATM withdrawal that shows how to simplify the source Java program by using AST and then verify the correctness with the KeY tool.</a:t>
            </a:r>
          </a:p>
        </p:txBody>
      </p:sp>
      <p:sp>
        <p:nvSpPr>
          <p:cNvPr id="100" name="圆角矩形 99"/>
          <p:cNvSpPr/>
          <p:nvPr/>
        </p:nvSpPr>
        <p:spPr>
          <a:xfrm>
            <a:off x="575310" y="945515"/>
            <a:ext cx="115570" cy="220980"/>
          </a:xfrm>
          <a:prstGeom prst="roundRect">
            <a:avLst>
              <a:gd name="adj" fmla="val 50000"/>
            </a:avLst>
          </a:prstGeom>
          <a:solidFill>
            <a:srgbClr val="4384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59252" y="2201747"/>
            <a:ext cx="3518635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 </a:t>
            </a:r>
            <a:r>
              <a:rPr lang="en-US" altLang="zh-CN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zh-CN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inputCard</a:t>
            </a:r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function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to show the application of rule: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569595" y="2364105"/>
            <a:ext cx="115570" cy="220980"/>
          </a:xfrm>
          <a:prstGeom prst="roundRect">
            <a:avLst>
              <a:gd name="adj" fmla="val 50000"/>
            </a:avLst>
          </a:prstGeom>
          <a:solidFill>
            <a:srgbClr val="4384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1.85185E-6 L -0.10885 1.85185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1.85185E-6 L -2.70833E-6 1.85185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3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1523 1.48148E-6 L -0.10886 1.48148E-6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01601 1.48148E-6 L 4.16667E-6 1.48148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3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08333E-6 -0.03982 L -2.08333E-6 0.14814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30000" decel="3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2.08333E-6 -0.03982 L -2.08333E-6 3.7037E-6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4" presetClass="path" presetSubtype="0" decel="3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6.25E-7 0.03889 L 6.25E-7 -0.14815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4" presetClass="path" presetSubtype="0" accel="30000" decel="3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6.25E-7 0.03843 L 6.25E-7 7.40741E-7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3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1562 -1.48148E-6 L 0.11081 -1.48148E-6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1562 -1.48148E-6 L -1.04167E-6 -1.48148E-6 " pathEditMode="relative" rAng="0" ptsTypes="AA">
                                      <p:cBhvr>
                                        <p:cTn id="5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pat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45833E-6 1.11111E-6 L -0.03854 0.01389 " pathEditMode="relative" rAng="0" ptsTypes="AA">
                                      <p:cBhvr>
                                        <p:cTn id="86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69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1.66667E-6 -4.44444E-6 L -0.04531 0.02014 " pathEditMode="relative" rAng="0" ptsTypes="AA">
                                      <p:cBhvr>
                                        <p:cTn id="88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6" y="995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25E-6 -2.96296E-6 L -0.04375 0.03218 " pathEditMode="relative" rAng="0" ptsTypes="AA">
                                      <p:cBhvr>
                                        <p:cTn id="90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1597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  <p:bldP spid="89" grpId="0"/>
      <p:bldP spid="90" grpId="0"/>
      <p:bldP spid="91" grpId="0"/>
      <p:bldP spid="92" grpId="0"/>
      <p:bldP spid="95" grpId="0"/>
      <p:bldP spid="96" grpId="0"/>
      <p:bldP spid="98" grpId="0"/>
      <p:bldP spid="99" grpId="0"/>
      <p:bldP spid="101" grpId="0"/>
      <p:bldP spid="102" grpId="0"/>
      <p:bldP spid="94" grpId="0"/>
      <p:bldP spid="94" grpId="1"/>
      <p:bldP spid="94" grpId="2"/>
      <p:bldP spid="167" grpId="0" animBg="1"/>
      <p:bldP spid="2" grpId="0"/>
      <p:bldP spid="100" grpId="0" bldLvl="0" animBg="1"/>
      <p:bldP spid="3" grpId="0"/>
      <p:bldP spid="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56"/>
          <p:cNvSpPr txBox="1"/>
          <p:nvPr/>
        </p:nvSpPr>
        <p:spPr>
          <a:xfrm>
            <a:off x="5868048" y="3364340"/>
            <a:ext cx="1493806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indows 10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54" name="任意多边形 153"/>
          <p:cNvSpPr/>
          <p:nvPr/>
        </p:nvSpPr>
        <p:spPr>
          <a:xfrm rot="16200000">
            <a:off x="8643245" y="2802992"/>
            <a:ext cx="2966616" cy="1876645"/>
          </a:xfrm>
          <a:custGeom>
            <a:avLst/>
            <a:gdLst>
              <a:gd name="connsiteX0" fmla="*/ 2966616 w 2966616"/>
              <a:gd name="connsiteY0" fmla="*/ 0 h 1876645"/>
              <a:gd name="connsiteX1" fmla="*/ 2966616 w 2966616"/>
              <a:gd name="connsiteY1" fmla="*/ 1833807 h 1876645"/>
              <a:gd name="connsiteX2" fmla="*/ 2923778 w 2966616"/>
              <a:gd name="connsiteY2" fmla="*/ 1876645 h 1876645"/>
              <a:gd name="connsiteX3" fmla="*/ 42838 w 2966616"/>
              <a:gd name="connsiteY3" fmla="*/ 1876645 h 1876645"/>
              <a:gd name="connsiteX4" fmla="*/ 0 w 2966616"/>
              <a:gd name="connsiteY4" fmla="*/ 1833807 h 1876645"/>
              <a:gd name="connsiteX5" fmla="*/ 0 w 2966616"/>
              <a:gd name="connsiteY5" fmla="*/ 296662 h 187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66616" h="1876645">
                <a:moveTo>
                  <a:pt x="2966616" y="0"/>
                </a:moveTo>
                <a:lnTo>
                  <a:pt x="2966616" y="1833807"/>
                </a:lnTo>
                <a:cubicBezTo>
                  <a:pt x="2966616" y="1857466"/>
                  <a:pt x="2947437" y="1876645"/>
                  <a:pt x="2923778" y="1876645"/>
                </a:cubicBezTo>
                <a:lnTo>
                  <a:pt x="42838" y="1876645"/>
                </a:lnTo>
                <a:cubicBezTo>
                  <a:pt x="19179" y="1876645"/>
                  <a:pt x="0" y="1857466"/>
                  <a:pt x="0" y="1833807"/>
                </a:cubicBezTo>
                <a:lnTo>
                  <a:pt x="0" y="296662"/>
                </a:lnTo>
                <a:close/>
              </a:path>
            </a:pathLst>
          </a:custGeom>
          <a:solidFill>
            <a:srgbClr val="D4D0CD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621363" y="161231"/>
            <a:ext cx="33744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BBD0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Experiment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矩形 61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-192989" y="-2148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/>
          </p:cNvGraphicFramePr>
          <p:nvPr/>
        </p:nvGraphicFramePr>
        <p:xfrm>
          <a:off x="288925" y="694055"/>
          <a:ext cx="11675110" cy="5552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4" imgW="27689142" imgH="13687271" progId="">
                  <p:embed/>
                </p:oleObj>
              </mc:Choice>
              <mc:Fallback>
                <p:oleObj r:id="rId4" imgW="27689142" imgH="13687271" progId="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25" y="694055"/>
                        <a:ext cx="11675110" cy="55524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2611755" y="6314440"/>
            <a:ext cx="68738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Simplified process diagram of bank ATM withdrawal example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3 1.85185E-6 L -0.10886 1.85185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1 1.85185E-6 L 2.5E-6 1.85185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-3.7037E-6 L 0.11081 -3.7037E-6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3.7037E-6 L -2.29167E-6 -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154" grpId="0" animBg="1"/>
      <p:bldP spid="154" grpId="1" animBg="1"/>
      <p:bldP spid="154" grpId="2" animBg="1"/>
      <p:bldP spid="60" grpId="0"/>
      <p:bldP spid="60" grpId="1"/>
      <p:bldP spid="60" grpId="2"/>
      <p:bldP spid="6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直接连接符 73"/>
          <p:cNvCxnSpPr/>
          <p:nvPr/>
        </p:nvCxnSpPr>
        <p:spPr>
          <a:xfrm>
            <a:off x="839788" y="2927145"/>
            <a:ext cx="105140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4918518" y="2538154"/>
            <a:ext cx="2327614" cy="2327614"/>
          </a:xfrm>
          <a:prstGeom prst="ellipse">
            <a:avLst/>
          </a:prstGeom>
          <a:gradFill>
            <a:gsLst>
              <a:gs pos="0">
                <a:schemeClr val="bg1"/>
              </a:gs>
              <a:gs pos="36000">
                <a:schemeClr val="bg1"/>
              </a:gs>
              <a:gs pos="100000">
                <a:srgbClr val="ECECEC"/>
              </a:gs>
            </a:gsLst>
            <a:lin ang="13500000" scaled="1"/>
          </a:gradFill>
          <a:ln w="19050">
            <a:solidFill>
              <a:schemeClr val="bg1"/>
            </a:solidFill>
          </a:ln>
          <a:effectLst>
            <a:outerShdw blurRad="558800" dist="533400" dir="2700000" sx="95000" sy="95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5400000">
            <a:off x="4985044" y="2610280"/>
            <a:ext cx="2194560" cy="219456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39"/>
          <p:cNvGrpSpPr/>
          <p:nvPr/>
        </p:nvGrpSpPr>
        <p:grpSpPr>
          <a:xfrm>
            <a:off x="6082325" y="3011594"/>
            <a:ext cx="0" cy="1380734"/>
            <a:chOff x="6082325" y="3154469"/>
            <a:chExt cx="0" cy="1380734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6082325" y="3154469"/>
              <a:ext cx="0" cy="61210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82325" y="3923103"/>
              <a:ext cx="0" cy="6121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42"/>
          <p:cNvGrpSpPr/>
          <p:nvPr/>
        </p:nvGrpSpPr>
        <p:grpSpPr>
          <a:xfrm>
            <a:off x="5672412" y="2905604"/>
            <a:ext cx="809757" cy="1598467"/>
            <a:chOff x="5672412" y="3048479"/>
            <a:chExt cx="809757" cy="1598467"/>
          </a:xfrm>
        </p:grpSpPr>
        <p:cxnSp>
          <p:nvCxnSpPr>
            <p:cNvPr id="44" name="直接连接符 43"/>
            <p:cNvCxnSpPr/>
            <p:nvPr/>
          </p:nvCxnSpPr>
          <p:spPr>
            <a:xfrm flipH="1" flipV="1">
              <a:off x="6073653" y="3844151"/>
              <a:ext cx="408516" cy="80279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rot="10800000" flipH="1" flipV="1">
              <a:off x="5672412" y="3048479"/>
              <a:ext cx="408516" cy="802795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椭圆 45"/>
          <p:cNvSpPr/>
          <p:nvPr/>
        </p:nvSpPr>
        <p:spPr>
          <a:xfrm>
            <a:off x="6004058" y="3623694"/>
            <a:ext cx="156534" cy="15653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8100" sx="101000" sy="101000" algn="ctr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46"/>
          <p:cNvGrpSpPr/>
          <p:nvPr/>
        </p:nvGrpSpPr>
        <p:grpSpPr>
          <a:xfrm rot="5400000">
            <a:off x="5396426" y="3648856"/>
            <a:ext cx="2696797" cy="475391"/>
            <a:chOff x="4447722" y="2324025"/>
            <a:chExt cx="3819418" cy="673286"/>
          </a:xfrm>
          <a:solidFill>
            <a:schemeClr val="accent2">
              <a:alpha val="50000"/>
            </a:schemeClr>
          </a:solidFill>
        </p:grpSpPr>
        <p:sp>
          <p:nvSpPr>
            <p:cNvPr id="48" name="任意多边形 47"/>
            <p:cNvSpPr/>
            <p:nvPr/>
          </p:nvSpPr>
          <p:spPr>
            <a:xfrm rot="10800000">
              <a:off x="4447722" y="2879048"/>
              <a:ext cx="174896" cy="118263"/>
            </a:xfrm>
            <a:custGeom>
              <a:avLst/>
              <a:gdLst>
                <a:gd name="connsiteX0" fmla="*/ 174896 w 174896"/>
                <a:gd name="connsiteY0" fmla="*/ 118264 h 118264"/>
                <a:gd name="connsiteX1" fmla="*/ 0 w 174896"/>
                <a:gd name="connsiteY1" fmla="*/ 118264 h 118264"/>
                <a:gd name="connsiteX2" fmla="*/ 45366 w 174896"/>
                <a:gd name="connsiteY2" fmla="*/ 24091 h 118264"/>
                <a:gd name="connsiteX3" fmla="*/ 54183 w 174896"/>
                <a:gd name="connsiteY3" fmla="*/ 0 h 11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96" h="118264">
                  <a:moveTo>
                    <a:pt x="174896" y="118264"/>
                  </a:moveTo>
                  <a:lnTo>
                    <a:pt x="0" y="118264"/>
                  </a:lnTo>
                  <a:lnTo>
                    <a:pt x="45366" y="24091"/>
                  </a:lnTo>
                  <a:lnTo>
                    <a:pt x="5418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4447723" y="2324025"/>
              <a:ext cx="3819417" cy="555025"/>
            </a:xfrm>
            <a:custGeom>
              <a:avLst/>
              <a:gdLst>
                <a:gd name="connsiteX0" fmla="*/ 450187 w 3819416"/>
                <a:gd name="connsiteY0" fmla="*/ 0 h 555025"/>
                <a:gd name="connsiteX1" fmla="*/ 2496573 w 3819416"/>
                <a:gd name="connsiteY1" fmla="*/ 0 h 555025"/>
                <a:gd name="connsiteX2" fmla="*/ 3819416 w 3819416"/>
                <a:gd name="connsiteY2" fmla="*/ 0 h 555025"/>
                <a:gd name="connsiteX3" fmla="*/ 3680660 w 3819416"/>
                <a:gd name="connsiteY3" fmla="*/ 555025 h 555025"/>
                <a:gd name="connsiteX4" fmla="*/ 2946761 w 3819416"/>
                <a:gd name="connsiteY4" fmla="*/ 555025 h 555025"/>
                <a:gd name="connsiteX5" fmla="*/ 0 w 3819416"/>
                <a:gd name="connsiteY5" fmla="*/ 555025 h 555025"/>
                <a:gd name="connsiteX6" fmla="*/ 24042 w 3819416"/>
                <a:gd name="connsiteY6" fmla="*/ 505116 h 555025"/>
                <a:gd name="connsiteX7" fmla="*/ 424923 w 3819416"/>
                <a:gd name="connsiteY7" fmla="*/ 18892 h 55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9416" h="555025">
                  <a:moveTo>
                    <a:pt x="450187" y="0"/>
                  </a:moveTo>
                  <a:lnTo>
                    <a:pt x="2496573" y="0"/>
                  </a:lnTo>
                  <a:lnTo>
                    <a:pt x="3819416" y="0"/>
                  </a:lnTo>
                  <a:lnTo>
                    <a:pt x="3680660" y="555025"/>
                  </a:lnTo>
                  <a:lnTo>
                    <a:pt x="2946761" y="555025"/>
                  </a:lnTo>
                  <a:lnTo>
                    <a:pt x="0" y="555025"/>
                  </a:lnTo>
                  <a:lnTo>
                    <a:pt x="24042" y="505116"/>
                  </a:lnTo>
                  <a:cubicBezTo>
                    <a:pt x="125540" y="318276"/>
                    <a:pt x="262113" y="153256"/>
                    <a:pt x="424923" y="1889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8100" sx="101000" sy="101000" algn="ctr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49"/>
          <p:cNvGrpSpPr/>
          <p:nvPr/>
        </p:nvGrpSpPr>
        <p:grpSpPr>
          <a:xfrm rot="5400000">
            <a:off x="4036886" y="3266226"/>
            <a:ext cx="2723705" cy="475400"/>
            <a:chOff x="3886755" y="4232300"/>
            <a:chExt cx="3857520" cy="673301"/>
          </a:xfrm>
          <a:solidFill>
            <a:schemeClr val="accent1">
              <a:alpha val="50000"/>
            </a:schemeClr>
          </a:solidFill>
        </p:grpSpPr>
        <p:sp>
          <p:nvSpPr>
            <p:cNvPr id="51" name="任意多边形 50"/>
            <p:cNvSpPr/>
            <p:nvPr/>
          </p:nvSpPr>
          <p:spPr>
            <a:xfrm>
              <a:off x="3886755" y="4350575"/>
              <a:ext cx="3857508" cy="555026"/>
            </a:xfrm>
            <a:custGeom>
              <a:avLst/>
              <a:gdLst>
                <a:gd name="connsiteX0" fmla="*/ 138756 w 3857515"/>
                <a:gd name="connsiteY0" fmla="*/ 0 h 555025"/>
                <a:gd name="connsiteX1" fmla="*/ 910754 w 3857515"/>
                <a:gd name="connsiteY1" fmla="*/ 0 h 555025"/>
                <a:gd name="connsiteX2" fmla="*/ 3857515 w 3857515"/>
                <a:gd name="connsiteY2" fmla="*/ 0 h 555025"/>
                <a:gd name="connsiteX3" fmla="*/ 3833472 w 3857515"/>
                <a:gd name="connsiteY3" fmla="*/ 49909 h 555025"/>
                <a:gd name="connsiteX4" fmla="*/ 3432591 w 3857515"/>
                <a:gd name="connsiteY4" fmla="*/ 536133 h 555025"/>
                <a:gd name="connsiteX5" fmla="*/ 3407327 w 3857515"/>
                <a:gd name="connsiteY5" fmla="*/ 555025 h 555025"/>
                <a:gd name="connsiteX6" fmla="*/ 1360941 w 3857515"/>
                <a:gd name="connsiteY6" fmla="*/ 555025 h 555025"/>
                <a:gd name="connsiteX7" fmla="*/ 0 w 3857515"/>
                <a:gd name="connsiteY7" fmla="*/ 555025 h 55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57515" h="555025">
                  <a:moveTo>
                    <a:pt x="138756" y="0"/>
                  </a:moveTo>
                  <a:lnTo>
                    <a:pt x="910754" y="0"/>
                  </a:lnTo>
                  <a:lnTo>
                    <a:pt x="3857515" y="0"/>
                  </a:lnTo>
                  <a:lnTo>
                    <a:pt x="3833472" y="49909"/>
                  </a:lnTo>
                  <a:cubicBezTo>
                    <a:pt x="3731975" y="236749"/>
                    <a:pt x="3595402" y="401770"/>
                    <a:pt x="3432591" y="536133"/>
                  </a:cubicBezTo>
                  <a:lnTo>
                    <a:pt x="3407327" y="555025"/>
                  </a:lnTo>
                  <a:lnTo>
                    <a:pt x="1360941" y="555025"/>
                  </a:lnTo>
                  <a:lnTo>
                    <a:pt x="0" y="555025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8100" sx="101000" sy="101000" algn="ctr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7569379" y="4232300"/>
              <a:ext cx="174896" cy="118264"/>
            </a:xfrm>
            <a:custGeom>
              <a:avLst/>
              <a:gdLst>
                <a:gd name="connsiteX0" fmla="*/ 174896 w 174896"/>
                <a:gd name="connsiteY0" fmla="*/ 118264 h 118264"/>
                <a:gd name="connsiteX1" fmla="*/ 0 w 174896"/>
                <a:gd name="connsiteY1" fmla="*/ 118264 h 118264"/>
                <a:gd name="connsiteX2" fmla="*/ 45366 w 174896"/>
                <a:gd name="connsiteY2" fmla="*/ 24091 h 118264"/>
                <a:gd name="connsiteX3" fmla="*/ 54183 w 174896"/>
                <a:gd name="connsiteY3" fmla="*/ 0 h 11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96" h="118264">
                  <a:moveTo>
                    <a:pt x="174896" y="118264"/>
                  </a:moveTo>
                  <a:lnTo>
                    <a:pt x="0" y="118264"/>
                  </a:lnTo>
                  <a:lnTo>
                    <a:pt x="45366" y="24091"/>
                  </a:lnTo>
                  <a:lnTo>
                    <a:pt x="5418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52"/>
          <p:cNvGrpSpPr/>
          <p:nvPr/>
        </p:nvGrpSpPr>
        <p:grpSpPr>
          <a:xfrm rot="5400000">
            <a:off x="5396426" y="3648856"/>
            <a:ext cx="2696797" cy="475391"/>
            <a:chOff x="4447722" y="2324025"/>
            <a:chExt cx="3819418" cy="673286"/>
          </a:xfrm>
          <a:solidFill>
            <a:schemeClr val="accent2">
              <a:alpha val="50000"/>
            </a:schemeClr>
          </a:solidFill>
        </p:grpSpPr>
        <p:sp>
          <p:nvSpPr>
            <p:cNvPr id="54" name="任意多边形 53"/>
            <p:cNvSpPr/>
            <p:nvPr/>
          </p:nvSpPr>
          <p:spPr>
            <a:xfrm rot="10800000">
              <a:off x="4447722" y="2879048"/>
              <a:ext cx="174896" cy="118263"/>
            </a:xfrm>
            <a:custGeom>
              <a:avLst/>
              <a:gdLst>
                <a:gd name="connsiteX0" fmla="*/ 174896 w 174896"/>
                <a:gd name="connsiteY0" fmla="*/ 118264 h 118264"/>
                <a:gd name="connsiteX1" fmla="*/ 0 w 174896"/>
                <a:gd name="connsiteY1" fmla="*/ 118264 h 118264"/>
                <a:gd name="connsiteX2" fmla="*/ 45366 w 174896"/>
                <a:gd name="connsiteY2" fmla="*/ 24091 h 118264"/>
                <a:gd name="connsiteX3" fmla="*/ 54183 w 174896"/>
                <a:gd name="connsiteY3" fmla="*/ 0 h 11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96" h="118264">
                  <a:moveTo>
                    <a:pt x="174896" y="118264"/>
                  </a:moveTo>
                  <a:lnTo>
                    <a:pt x="0" y="118264"/>
                  </a:lnTo>
                  <a:lnTo>
                    <a:pt x="45366" y="24091"/>
                  </a:lnTo>
                  <a:lnTo>
                    <a:pt x="5418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4447723" y="2324025"/>
              <a:ext cx="3819417" cy="555025"/>
            </a:xfrm>
            <a:custGeom>
              <a:avLst/>
              <a:gdLst>
                <a:gd name="connsiteX0" fmla="*/ 450187 w 3819416"/>
                <a:gd name="connsiteY0" fmla="*/ 0 h 555025"/>
                <a:gd name="connsiteX1" fmla="*/ 2496573 w 3819416"/>
                <a:gd name="connsiteY1" fmla="*/ 0 h 555025"/>
                <a:gd name="connsiteX2" fmla="*/ 3819416 w 3819416"/>
                <a:gd name="connsiteY2" fmla="*/ 0 h 555025"/>
                <a:gd name="connsiteX3" fmla="*/ 3680660 w 3819416"/>
                <a:gd name="connsiteY3" fmla="*/ 555025 h 555025"/>
                <a:gd name="connsiteX4" fmla="*/ 2946761 w 3819416"/>
                <a:gd name="connsiteY4" fmla="*/ 555025 h 555025"/>
                <a:gd name="connsiteX5" fmla="*/ 0 w 3819416"/>
                <a:gd name="connsiteY5" fmla="*/ 555025 h 555025"/>
                <a:gd name="connsiteX6" fmla="*/ 24042 w 3819416"/>
                <a:gd name="connsiteY6" fmla="*/ 505116 h 555025"/>
                <a:gd name="connsiteX7" fmla="*/ 424923 w 3819416"/>
                <a:gd name="connsiteY7" fmla="*/ 18892 h 55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9416" h="555025">
                  <a:moveTo>
                    <a:pt x="450187" y="0"/>
                  </a:moveTo>
                  <a:lnTo>
                    <a:pt x="2496573" y="0"/>
                  </a:lnTo>
                  <a:lnTo>
                    <a:pt x="3819416" y="0"/>
                  </a:lnTo>
                  <a:lnTo>
                    <a:pt x="3680660" y="555025"/>
                  </a:lnTo>
                  <a:lnTo>
                    <a:pt x="2946761" y="555025"/>
                  </a:lnTo>
                  <a:lnTo>
                    <a:pt x="0" y="555025"/>
                  </a:lnTo>
                  <a:lnTo>
                    <a:pt x="24042" y="505116"/>
                  </a:lnTo>
                  <a:cubicBezTo>
                    <a:pt x="125540" y="318276"/>
                    <a:pt x="262113" y="153256"/>
                    <a:pt x="424923" y="1889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8100" sx="101000" sy="101000" algn="ctr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55"/>
          <p:cNvGrpSpPr/>
          <p:nvPr/>
        </p:nvGrpSpPr>
        <p:grpSpPr>
          <a:xfrm rot="5400000">
            <a:off x="4036886" y="3266226"/>
            <a:ext cx="2723705" cy="475400"/>
            <a:chOff x="3886755" y="4232300"/>
            <a:chExt cx="3857520" cy="673301"/>
          </a:xfrm>
          <a:solidFill>
            <a:schemeClr val="accent1">
              <a:alpha val="50000"/>
            </a:schemeClr>
          </a:solidFill>
        </p:grpSpPr>
        <p:sp>
          <p:nvSpPr>
            <p:cNvPr id="57" name="任意多边形 56"/>
            <p:cNvSpPr/>
            <p:nvPr/>
          </p:nvSpPr>
          <p:spPr>
            <a:xfrm>
              <a:off x="3886755" y="4350575"/>
              <a:ext cx="3857508" cy="555026"/>
            </a:xfrm>
            <a:custGeom>
              <a:avLst/>
              <a:gdLst>
                <a:gd name="connsiteX0" fmla="*/ 138756 w 3857515"/>
                <a:gd name="connsiteY0" fmla="*/ 0 h 555025"/>
                <a:gd name="connsiteX1" fmla="*/ 910754 w 3857515"/>
                <a:gd name="connsiteY1" fmla="*/ 0 h 555025"/>
                <a:gd name="connsiteX2" fmla="*/ 3857515 w 3857515"/>
                <a:gd name="connsiteY2" fmla="*/ 0 h 555025"/>
                <a:gd name="connsiteX3" fmla="*/ 3833472 w 3857515"/>
                <a:gd name="connsiteY3" fmla="*/ 49909 h 555025"/>
                <a:gd name="connsiteX4" fmla="*/ 3432591 w 3857515"/>
                <a:gd name="connsiteY4" fmla="*/ 536133 h 555025"/>
                <a:gd name="connsiteX5" fmla="*/ 3407327 w 3857515"/>
                <a:gd name="connsiteY5" fmla="*/ 555025 h 555025"/>
                <a:gd name="connsiteX6" fmla="*/ 1360941 w 3857515"/>
                <a:gd name="connsiteY6" fmla="*/ 555025 h 555025"/>
                <a:gd name="connsiteX7" fmla="*/ 0 w 3857515"/>
                <a:gd name="connsiteY7" fmla="*/ 555025 h 55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57515" h="555025">
                  <a:moveTo>
                    <a:pt x="138756" y="0"/>
                  </a:moveTo>
                  <a:lnTo>
                    <a:pt x="910754" y="0"/>
                  </a:lnTo>
                  <a:lnTo>
                    <a:pt x="3857515" y="0"/>
                  </a:lnTo>
                  <a:lnTo>
                    <a:pt x="3833472" y="49909"/>
                  </a:lnTo>
                  <a:cubicBezTo>
                    <a:pt x="3731975" y="236749"/>
                    <a:pt x="3595402" y="401770"/>
                    <a:pt x="3432591" y="536133"/>
                  </a:cubicBezTo>
                  <a:lnTo>
                    <a:pt x="3407327" y="555025"/>
                  </a:lnTo>
                  <a:lnTo>
                    <a:pt x="1360941" y="555025"/>
                  </a:lnTo>
                  <a:lnTo>
                    <a:pt x="0" y="555025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8100" sx="101000" sy="101000" algn="ctr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7569379" y="4232300"/>
              <a:ext cx="174896" cy="118264"/>
            </a:xfrm>
            <a:custGeom>
              <a:avLst/>
              <a:gdLst>
                <a:gd name="connsiteX0" fmla="*/ 174896 w 174896"/>
                <a:gd name="connsiteY0" fmla="*/ 118264 h 118264"/>
                <a:gd name="connsiteX1" fmla="*/ 0 w 174896"/>
                <a:gd name="connsiteY1" fmla="*/ 118264 h 118264"/>
                <a:gd name="connsiteX2" fmla="*/ 45366 w 174896"/>
                <a:gd name="connsiteY2" fmla="*/ 24091 h 118264"/>
                <a:gd name="connsiteX3" fmla="*/ 54183 w 174896"/>
                <a:gd name="connsiteY3" fmla="*/ 0 h 11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96" h="118264">
                  <a:moveTo>
                    <a:pt x="174896" y="118264"/>
                  </a:moveTo>
                  <a:lnTo>
                    <a:pt x="0" y="118264"/>
                  </a:lnTo>
                  <a:lnTo>
                    <a:pt x="45366" y="24091"/>
                  </a:lnTo>
                  <a:lnTo>
                    <a:pt x="5418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58"/>
          <p:cNvGrpSpPr/>
          <p:nvPr/>
        </p:nvGrpSpPr>
        <p:grpSpPr>
          <a:xfrm rot="5400000">
            <a:off x="5396426" y="3648856"/>
            <a:ext cx="2696797" cy="475391"/>
            <a:chOff x="4447722" y="2324025"/>
            <a:chExt cx="3819418" cy="673286"/>
          </a:xfrm>
          <a:solidFill>
            <a:schemeClr val="accent2">
              <a:alpha val="50000"/>
            </a:schemeClr>
          </a:solidFill>
        </p:grpSpPr>
        <p:sp>
          <p:nvSpPr>
            <p:cNvPr id="60" name="任意多边形 59"/>
            <p:cNvSpPr/>
            <p:nvPr/>
          </p:nvSpPr>
          <p:spPr>
            <a:xfrm rot="10800000">
              <a:off x="4447722" y="2879048"/>
              <a:ext cx="174896" cy="118263"/>
            </a:xfrm>
            <a:custGeom>
              <a:avLst/>
              <a:gdLst>
                <a:gd name="connsiteX0" fmla="*/ 174896 w 174896"/>
                <a:gd name="connsiteY0" fmla="*/ 118264 h 118264"/>
                <a:gd name="connsiteX1" fmla="*/ 0 w 174896"/>
                <a:gd name="connsiteY1" fmla="*/ 118264 h 118264"/>
                <a:gd name="connsiteX2" fmla="*/ 45366 w 174896"/>
                <a:gd name="connsiteY2" fmla="*/ 24091 h 118264"/>
                <a:gd name="connsiteX3" fmla="*/ 54183 w 174896"/>
                <a:gd name="connsiteY3" fmla="*/ 0 h 11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96" h="118264">
                  <a:moveTo>
                    <a:pt x="174896" y="118264"/>
                  </a:moveTo>
                  <a:lnTo>
                    <a:pt x="0" y="118264"/>
                  </a:lnTo>
                  <a:lnTo>
                    <a:pt x="45366" y="24091"/>
                  </a:lnTo>
                  <a:lnTo>
                    <a:pt x="5418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4447723" y="2324025"/>
              <a:ext cx="3819417" cy="555025"/>
            </a:xfrm>
            <a:custGeom>
              <a:avLst/>
              <a:gdLst>
                <a:gd name="connsiteX0" fmla="*/ 450187 w 3819416"/>
                <a:gd name="connsiteY0" fmla="*/ 0 h 555025"/>
                <a:gd name="connsiteX1" fmla="*/ 2496573 w 3819416"/>
                <a:gd name="connsiteY1" fmla="*/ 0 h 555025"/>
                <a:gd name="connsiteX2" fmla="*/ 3819416 w 3819416"/>
                <a:gd name="connsiteY2" fmla="*/ 0 h 555025"/>
                <a:gd name="connsiteX3" fmla="*/ 3680660 w 3819416"/>
                <a:gd name="connsiteY3" fmla="*/ 555025 h 555025"/>
                <a:gd name="connsiteX4" fmla="*/ 2946761 w 3819416"/>
                <a:gd name="connsiteY4" fmla="*/ 555025 h 555025"/>
                <a:gd name="connsiteX5" fmla="*/ 0 w 3819416"/>
                <a:gd name="connsiteY5" fmla="*/ 555025 h 555025"/>
                <a:gd name="connsiteX6" fmla="*/ 24042 w 3819416"/>
                <a:gd name="connsiteY6" fmla="*/ 505116 h 555025"/>
                <a:gd name="connsiteX7" fmla="*/ 424923 w 3819416"/>
                <a:gd name="connsiteY7" fmla="*/ 18892 h 55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9416" h="555025">
                  <a:moveTo>
                    <a:pt x="450187" y="0"/>
                  </a:moveTo>
                  <a:lnTo>
                    <a:pt x="2496573" y="0"/>
                  </a:lnTo>
                  <a:lnTo>
                    <a:pt x="3819416" y="0"/>
                  </a:lnTo>
                  <a:lnTo>
                    <a:pt x="3680660" y="555025"/>
                  </a:lnTo>
                  <a:lnTo>
                    <a:pt x="2946761" y="555025"/>
                  </a:lnTo>
                  <a:lnTo>
                    <a:pt x="0" y="555025"/>
                  </a:lnTo>
                  <a:lnTo>
                    <a:pt x="24042" y="505116"/>
                  </a:lnTo>
                  <a:cubicBezTo>
                    <a:pt x="125540" y="318276"/>
                    <a:pt x="262113" y="153256"/>
                    <a:pt x="424923" y="1889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8100" sx="101000" sy="101000" algn="ctr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61"/>
          <p:cNvGrpSpPr/>
          <p:nvPr/>
        </p:nvGrpSpPr>
        <p:grpSpPr>
          <a:xfrm rot="5400000">
            <a:off x="4036886" y="3266226"/>
            <a:ext cx="2723705" cy="475400"/>
            <a:chOff x="3886755" y="4232300"/>
            <a:chExt cx="3857520" cy="673301"/>
          </a:xfrm>
          <a:solidFill>
            <a:schemeClr val="accent1">
              <a:alpha val="50000"/>
            </a:schemeClr>
          </a:solidFill>
        </p:grpSpPr>
        <p:sp>
          <p:nvSpPr>
            <p:cNvPr id="63" name="任意多边形 62"/>
            <p:cNvSpPr/>
            <p:nvPr/>
          </p:nvSpPr>
          <p:spPr>
            <a:xfrm>
              <a:off x="3886755" y="4350575"/>
              <a:ext cx="3857508" cy="555026"/>
            </a:xfrm>
            <a:custGeom>
              <a:avLst/>
              <a:gdLst>
                <a:gd name="connsiteX0" fmla="*/ 138756 w 3857515"/>
                <a:gd name="connsiteY0" fmla="*/ 0 h 555025"/>
                <a:gd name="connsiteX1" fmla="*/ 910754 w 3857515"/>
                <a:gd name="connsiteY1" fmla="*/ 0 h 555025"/>
                <a:gd name="connsiteX2" fmla="*/ 3857515 w 3857515"/>
                <a:gd name="connsiteY2" fmla="*/ 0 h 555025"/>
                <a:gd name="connsiteX3" fmla="*/ 3833472 w 3857515"/>
                <a:gd name="connsiteY3" fmla="*/ 49909 h 555025"/>
                <a:gd name="connsiteX4" fmla="*/ 3432591 w 3857515"/>
                <a:gd name="connsiteY4" fmla="*/ 536133 h 555025"/>
                <a:gd name="connsiteX5" fmla="*/ 3407327 w 3857515"/>
                <a:gd name="connsiteY5" fmla="*/ 555025 h 555025"/>
                <a:gd name="connsiteX6" fmla="*/ 1360941 w 3857515"/>
                <a:gd name="connsiteY6" fmla="*/ 555025 h 555025"/>
                <a:gd name="connsiteX7" fmla="*/ 0 w 3857515"/>
                <a:gd name="connsiteY7" fmla="*/ 555025 h 55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57515" h="555025">
                  <a:moveTo>
                    <a:pt x="138756" y="0"/>
                  </a:moveTo>
                  <a:lnTo>
                    <a:pt x="910754" y="0"/>
                  </a:lnTo>
                  <a:lnTo>
                    <a:pt x="3857515" y="0"/>
                  </a:lnTo>
                  <a:lnTo>
                    <a:pt x="3833472" y="49909"/>
                  </a:lnTo>
                  <a:cubicBezTo>
                    <a:pt x="3731975" y="236749"/>
                    <a:pt x="3595402" y="401770"/>
                    <a:pt x="3432591" y="536133"/>
                  </a:cubicBezTo>
                  <a:lnTo>
                    <a:pt x="3407327" y="555025"/>
                  </a:lnTo>
                  <a:lnTo>
                    <a:pt x="1360941" y="555025"/>
                  </a:lnTo>
                  <a:lnTo>
                    <a:pt x="0" y="555025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8100" sx="101000" sy="101000" algn="ctr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7569379" y="4232300"/>
              <a:ext cx="174896" cy="118264"/>
            </a:xfrm>
            <a:custGeom>
              <a:avLst/>
              <a:gdLst>
                <a:gd name="connsiteX0" fmla="*/ 174896 w 174896"/>
                <a:gd name="connsiteY0" fmla="*/ 118264 h 118264"/>
                <a:gd name="connsiteX1" fmla="*/ 0 w 174896"/>
                <a:gd name="connsiteY1" fmla="*/ 118264 h 118264"/>
                <a:gd name="connsiteX2" fmla="*/ 45366 w 174896"/>
                <a:gd name="connsiteY2" fmla="*/ 24091 h 118264"/>
                <a:gd name="connsiteX3" fmla="*/ 54183 w 174896"/>
                <a:gd name="connsiteY3" fmla="*/ 0 h 11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96" h="118264">
                  <a:moveTo>
                    <a:pt x="174896" y="118264"/>
                  </a:moveTo>
                  <a:lnTo>
                    <a:pt x="0" y="118264"/>
                  </a:lnTo>
                  <a:lnTo>
                    <a:pt x="45366" y="24091"/>
                  </a:lnTo>
                  <a:lnTo>
                    <a:pt x="5418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64"/>
          <p:cNvGrpSpPr/>
          <p:nvPr/>
        </p:nvGrpSpPr>
        <p:grpSpPr>
          <a:xfrm rot="5400000">
            <a:off x="5396426" y="3648856"/>
            <a:ext cx="2696797" cy="475391"/>
            <a:chOff x="4447722" y="2324025"/>
            <a:chExt cx="3819418" cy="673286"/>
          </a:xfrm>
          <a:solidFill>
            <a:schemeClr val="accent1">
              <a:alpha val="50000"/>
            </a:schemeClr>
          </a:solidFill>
        </p:grpSpPr>
        <p:sp>
          <p:nvSpPr>
            <p:cNvPr id="66" name="任意多边形 65"/>
            <p:cNvSpPr/>
            <p:nvPr/>
          </p:nvSpPr>
          <p:spPr>
            <a:xfrm rot="10800000">
              <a:off x="4447722" y="2879048"/>
              <a:ext cx="174896" cy="118263"/>
            </a:xfrm>
            <a:custGeom>
              <a:avLst/>
              <a:gdLst>
                <a:gd name="connsiteX0" fmla="*/ 174896 w 174896"/>
                <a:gd name="connsiteY0" fmla="*/ 118264 h 118264"/>
                <a:gd name="connsiteX1" fmla="*/ 0 w 174896"/>
                <a:gd name="connsiteY1" fmla="*/ 118264 h 118264"/>
                <a:gd name="connsiteX2" fmla="*/ 45366 w 174896"/>
                <a:gd name="connsiteY2" fmla="*/ 24091 h 118264"/>
                <a:gd name="connsiteX3" fmla="*/ 54183 w 174896"/>
                <a:gd name="connsiteY3" fmla="*/ 0 h 11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96" h="118264">
                  <a:moveTo>
                    <a:pt x="174896" y="118264"/>
                  </a:moveTo>
                  <a:lnTo>
                    <a:pt x="0" y="118264"/>
                  </a:lnTo>
                  <a:lnTo>
                    <a:pt x="45366" y="24091"/>
                  </a:lnTo>
                  <a:lnTo>
                    <a:pt x="5418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4447723" y="2324025"/>
              <a:ext cx="3819417" cy="555025"/>
            </a:xfrm>
            <a:custGeom>
              <a:avLst/>
              <a:gdLst>
                <a:gd name="connsiteX0" fmla="*/ 450187 w 3819416"/>
                <a:gd name="connsiteY0" fmla="*/ 0 h 555025"/>
                <a:gd name="connsiteX1" fmla="*/ 2496573 w 3819416"/>
                <a:gd name="connsiteY1" fmla="*/ 0 h 555025"/>
                <a:gd name="connsiteX2" fmla="*/ 3819416 w 3819416"/>
                <a:gd name="connsiteY2" fmla="*/ 0 h 555025"/>
                <a:gd name="connsiteX3" fmla="*/ 3680660 w 3819416"/>
                <a:gd name="connsiteY3" fmla="*/ 555025 h 555025"/>
                <a:gd name="connsiteX4" fmla="*/ 2946761 w 3819416"/>
                <a:gd name="connsiteY4" fmla="*/ 555025 h 555025"/>
                <a:gd name="connsiteX5" fmla="*/ 0 w 3819416"/>
                <a:gd name="connsiteY5" fmla="*/ 555025 h 555025"/>
                <a:gd name="connsiteX6" fmla="*/ 24042 w 3819416"/>
                <a:gd name="connsiteY6" fmla="*/ 505116 h 555025"/>
                <a:gd name="connsiteX7" fmla="*/ 424923 w 3819416"/>
                <a:gd name="connsiteY7" fmla="*/ 18892 h 55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9416" h="555025">
                  <a:moveTo>
                    <a:pt x="450187" y="0"/>
                  </a:moveTo>
                  <a:lnTo>
                    <a:pt x="2496573" y="0"/>
                  </a:lnTo>
                  <a:lnTo>
                    <a:pt x="3819416" y="0"/>
                  </a:lnTo>
                  <a:lnTo>
                    <a:pt x="3680660" y="555025"/>
                  </a:lnTo>
                  <a:lnTo>
                    <a:pt x="2946761" y="555025"/>
                  </a:lnTo>
                  <a:lnTo>
                    <a:pt x="0" y="555025"/>
                  </a:lnTo>
                  <a:lnTo>
                    <a:pt x="24042" y="505116"/>
                  </a:lnTo>
                  <a:cubicBezTo>
                    <a:pt x="125540" y="318276"/>
                    <a:pt x="262113" y="153256"/>
                    <a:pt x="424923" y="188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38100" sx="101000" sy="101000" algn="ctr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67"/>
          <p:cNvGrpSpPr/>
          <p:nvPr/>
        </p:nvGrpSpPr>
        <p:grpSpPr>
          <a:xfrm rot="5400000">
            <a:off x="4036882" y="3266227"/>
            <a:ext cx="2723707" cy="475399"/>
            <a:chOff x="3886753" y="4232300"/>
            <a:chExt cx="3857522" cy="673299"/>
          </a:xfrm>
          <a:solidFill>
            <a:schemeClr val="accent2">
              <a:alpha val="50000"/>
            </a:schemeClr>
          </a:solidFill>
          <a:effectLst/>
        </p:grpSpPr>
        <p:sp>
          <p:nvSpPr>
            <p:cNvPr id="69" name="任意多边形 68"/>
            <p:cNvSpPr/>
            <p:nvPr/>
          </p:nvSpPr>
          <p:spPr>
            <a:xfrm>
              <a:off x="3886753" y="4350573"/>
              <a:ext cx="3857508" cy="555026"/>
            </a:xfrm>
            <a:custGeom>
              <a:avLst/>
              <a:gdLst>
                <a:gd name="connsiteX0" fmla="*/ 138756 w 3857515"/>
                <a:gd name="connsiteY0" fmla="*/ 0 h 555025"/>
                <a:gd name="connsiteX1" fmla="*/ 910754 w 3857515"/>
                <a:gd name="connsiteY1" fmla="*/ 0 h 555025"/>
                <a:gd name="connsiteX2" fmla="*/ 3857515 w 3857515"/>
                <a:gd name="connsiteY2" fmla="*/ 0 h 555025"/>
                <a:gd name="connsiteX3" fmla="*/ 3833472 w 3857515"/>
                <a:gd name="connsiteY3" fmla="*/ 49909 h 555025"/>
                <a:gd name="connsiteX4" fmla="*/ 3432591 w 3857515"/>
                <a:gd name="connsiteY4" fmla="*/ 536133 h 555025"/>
                <a:gd name="connsiteX5" fmla="*/ 3407327 w 3857515"/>
                <a:gd name="connsiteY5" fmla="*/ 555025 h 555025"/>
                <a:gd name="connsiteX6" fmla="*/ 1360941 w 3857515"/>
                <a:gd name="connsiteY6" fmla="*/ 555025 h 555025"/>
                <a:gd name="connsiteX7" fmla="*/ 0 w 3857515"/>
                <a:gd name="connsiteY7" fmla="*/ 555025 h 55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57515" h="555025">
                  <a:moveTo>
                    <a:pt x="138756" y="0"/>
                  </a:moveTo>
                  <a:lnTo>
                    <a:pt x="910754" y="0"/>
                  </a:lnTo>
                  <a:lnTo>
                    <a:pt x="3857515" y="0"/>
                  </a:lnTo>
                  <a:lnTo>
                    <a:pt x="3833472" y="49909"/>
                  </a:lnTo>
                  <a:cubicBezTo>
                    <a:pt x="3731975" y="236749"/>
                    <a:pt x="3595402" y="401770"/>
                    <a:pt x="3432591" y="536133"/>
                  </a:cubicBezTo>
                  <a:lnTo>
                    <a:pt x="3407327" y="555025"/>
                  </a:lnTo>
                  <a:lnTo>
                    <a:pt x="1360941" y="555025"/>
                  </a:lnTo>
                  <a:lnTo>
                    <a:pt x="0" y="5550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38100" sx="101000" sy="101000" algn="ctr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7569379" y="4232300"/>
              <a:ext cx="174896" cy="118264"/>
            </a:xfrm>
            <a:custGeom>
              <a:avLst/>
              <a:gdLst>
                <a:gd name="connsiteX0" fmla="*/ 174896 w 174896"/>
                <a:gd name="connsiteY0" fmla="*/ 118264 h 118264"/>
                <a:gd name="connsiteX1" fmla="*/ 0 w 174896"/>
                <a:gd name="connsiteY1" fmla="*/ 118264 h 118264"/>
                <a:gd name="connsiteX2" fmla="*/ 45366 w 174896"/>
                <a:gd name="connsiteY2" fmla="*/ 24091 h 118264"/>
                <a:gd name="connsiteX3" fmla="*/ 54183 w 174896"/>
                <a:gd name="connsiteY3" fmla="*/ 0 h 11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96" h="118264">
                  <a:moveTo>
                    <a:pt x="174896" y="118264"/>
                  </a:moveTo>
                  <a:lnTo>
                    <a:pt x="0" y="118264"/>
                  </a:lnTo>
                  <a:lnTo>
                    <a:pt x="45366" y="24091"/>
                  </a:lnTo>
                  <a:lnTo>
                    <a:pt x="5418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任意多边形 79"/>
          <p:cNvSpPr/>
          <p:nvPr/>
        </p:nvSpPr>
        <p:spPr>
          <a:xfrm flipH="1">
            <a:off x="848118" y="2964814"/>
            <a:ext cx="1671237" cy="45719"/>
          </a:xfrm>
          <a:custGeom>
            <a:avLst/>
            <a:gdLst>
              <a:gd name="connsiteX0" fmla="*/ 24902 w 1352052"/>
              <a:gd name="connsiteY0" fmla="*/ 0 h 102944"/>
              <a:gd name="connsiteX1" fmla="*/ 1352052 w 1352052"/>
              <a:gd name="connsiteY1" fmla="*/ 0 h 102944"/>
              <a:gd name="connsiteX2" fmla="*/ 1327150 w 1352052"/>
              <a:gd name="connsiteY2" fmla="*/ 102944 h 102944"/>
              <a:gd name="connsiteX3" fmla="*/ 0 w 1352052"/>
              <a:gd name="connsiteY3" fmla="*/ 102944 h 10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2052" h="102944">
                <a:moveTo>
                  <a:pt x="24902" y="0"/>
                </a:moveTo>
                <a:lnTo>
                  <a:pt x="1352052" y="0"/>
                </a:lnTo>
                <a:lnTo>
                  <a:pt x="1327150" y="102944"/>
                </a:lnTo>
                <a:lnTo>
                  <a:pt x="0" y="1029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81" name="文本框 80"/>
          <p:cNvSpPr txBox="1"/>
          <p:nvPr/>
        </p:nvSpPr>
        <p:spPr>
          <a:xfrm>
            <a:off x="7387833" y="4399399"/>
            <a:ext cx="4630178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Future work will improve the simplification work based on AST and try to use empirical methods to evaluate our simplification rules.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696756" y="2258218"/>
            <a:ext cx="407977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We present seven rules for simplifying your source Java programs.</a:t>
            </a:r>
          </a:p>
        </p:txBody>
      </p:sp>
      <p:sp>
        <p:nvSpPr>
          <p:cNvPr id="89" name="任意多边形 88"/>
          <p:cNvSpPr/>
          <p:nvPr/>
        </p:nvSpPr>
        <p:spPr>
          <a:xfrm>
            <a:off x="9724339" y="2844300"/>
            <a:ext cx="1671237" cy="45719"/>
          </a:xfrm>
          <a:custGeom>
            <a:avLst/>
            <a:gdLst>
              <a:gd name="connsiteX0" fmla="*/ 24902 w 1352052"/>
              <a:gd name="connsiteY0" fmla="*/ 0 h 102944"/>
              <a:gd name="connsiteX1" fmla="*/ 1352052 w 1352052"/>
              <a:gd name="connsiteY1" fmla="*/ 0 h 102944"/>
              <a:gd name="connsiteX2" fmla="*/ 1327150 w 1352052"/>
              <a:gd name="connsiteY2" fmla="*/ 102944 h 102944"/>
              <a:gd name="connsiteX3" fmla="*/ 0 w 1352052"/>
              <a:gd name="connsiteY3" fmla="*/ 102944 h 10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2052" h="102944">
                <a:moveTo>
                  <a:pt x="24902" y="0"/>
                </a:moveTo>
                <a:lnTo>
                  <a:pt x="1352052" y="0"/>
                </a:lnTo>
                <a:lnTo>
                  <a:pt x="1327150" y="102944"/>
                </a:lnTo>
                <a:lnTo>
                  <a:pt x="0" y="1029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75" name="文本框 74"/>
          <p:cNvSpPr txBox="1"/>
          <p:nvPr/>
        </p:nvSpPr>
        <p:spPr>
          <a:xfrm>
            <a:off x="418798" y="159326"/>
            <a:ext cx="344396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33A9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Conclusion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840963" y="-177282"/>
            <a:ext cx="749667" cy="177282"/>
          </a:xfrm>
          <a:prstGeom prst="round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-192989" y="-2148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881698" y="4465115"/>
            <a:ext cx="105140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任意多边形 3"/>
          <p:cNvSpPr/>
          <p:nvPr/>
        </p:nvSpPr>
        <p:spPr>
          <a:xfrm flipH="1">
            <a:off x="881773" y="4540884"/>
            <a:ext cx="1671237" cy="45719"/>
          </a:xfrm>
          <a:custGeom>
            <a:avLst/>
            <a:gdLst>
              <a:gd name="connsiteX0" fmla="*/ 24902 w 1352052"/>
              <a:gd name="connsiteY0" fmla="*/ 0 h 102944"/>
              <a:gd name="connsiteX1" fmla="*/ 1352052 w 1352052"/>
              <a:gd name="connsiteY1" fmla="*/ 0 h 102944"/>
              <a:gd name="connsiteX2" fmla="*/ 1327150 w 1352052"/>
              <a:gd name="connsiteY2" fmla="*/ 102944 h 102944"/>
              <a:gd name="connsiteX3" fmla="*/ 0 w 1352052"/>
              <a:gd name="connsiteY3" fmla="*/ 102944 h 10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2052" h="102944">
                <a:moveTo>
                  <a:pt x="24902" y="0"/>
                </a:moveTo>
                <a:lnTo>
                  <a:pt x="1352052" y="0"/>
                </a:lnTo>
                <a:lnTo>
                  <a:pt x="1327150" y="102944"/>
                </a:lnTo>
                <a:lnTo>
                  <a:pt x="0" y="1029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" name="任意多边形 1"/>
          <p:cNvSpPr/>
          <p:nvPr/>
        </p:nvSpPr>
        <p:spPr>
          <a:xfrm>
            <a:off x="9744659" y="4377190"/>
            <a:ext cx="1671237" cy="45719"/>
          </a:xfrm>
          <a:custGeom>
            <a:avLst/>
            <a:gdLst>
              <a:gd name="connsiteX0" fmla="*/ 24902 w 1352052"/>
              <a:gd name="connsiteY0" fmla="*/ 0 h 102944"/>
              <a:gd name="connsiteX1" fmla="*/ 1352052 w 1352052"/>
              <a:gd name="connsiteY1" fmla="*/ 0 h 102944"/>
              <a:gd name="connsiteX2" fmla="*/ 1327150 w 1352052"/>
              <a:gd name="connsiteY2" fmla="*/ 102944 h 102944"/>
              <a:gd name="connsiteX3" fmla="*/ 0 w 1352052"/>
              <a:gd name="connsiteY3" fmla="*/ 102944 h 10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2052" h="102944">
                <a:moveTo>
                  <a:pt x="24902" y="0"/>
                </a:moveTo>
                <a:lnTo>
                  <a:pt x="1352052" y="0"/>
                </a:lnTo>
                <a:lnTo>
                  <a:pt x="1327150" y="102944"/>
                </a:lnTo>
                <a:lnTo>
                  <a:pt x="0" y="1029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412516" y="2851308"/>
            <a:ext cx="4079772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The scope of simplification proposed in this paper has yet to be extended.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48521" y="3521868"/>
            <a:ext cx="4079772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The simplified Java programs are verified based on the Java program-oriented verification tool KeY.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1.85185E-6 L -0.10885 1.85185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1.85185E-6 L -2.08333E-6 1.85185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3 -4.81481E-6 L -0.10886 -4.81481E-6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1 -4.81481E-6 L 1.875E-6 -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37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7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37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7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7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0" grpId="2" animBg="1"/>
      <p:bldP spid="21" grpId="0" animBg="1"/>
      <p:bldP spid="46" grpId="0" animBg="1"/>
      <p:bldP spid="80" grpId="0" bldLvl="0" animBg="1"/>
      <p:bldP spid="81" grpId="0"/>
      <p:bldP spid="87" grpId="0"/>
      <p:bldP spid="89" grpId="0" bldLvl="0" animBg="1"/>
      <p:bldP spid="75" grpId="0"/>
      <p:bldP spid="75" grpId="1"/>
      <p:bldP spid="75" grpId="2"/>
      <p:bldP spid="22" grpId="0" animBg="1"/>
      <p:bldP spid="77" grpId="0" animBg="1"/>
      <p:bldP spid="4" grpId="0" bldLvl="0" animBg="1"/>
      <p:bldP spid="2" grpId="0" bldLvl="0" animBg="1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3951823" y="2767280"/>
            <a:ext cx="5301615" cy="13220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0000">
                <a:solidFill>
                  <a:schemeClr val="bg1"/>
                </a:solidFill>
                <a:effectLst>
                  <a:outerShdw blurRad="254000" dist="215900" dir="3000000" sx="90000" sy="90000" algn="tl" rotWithShape="0">
                    <a:prstClr val="black">
                      <a:alpha val="35000"/>
                    </a:prst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altLang="zh-CN" sz="8000" b="1" dirty="0">
                <a:solidFill>
                  <a:schemeClr val="tx1"/>
                </a:solidFill>
                <a:effectLst>
                  <a:outerShdw blurRad="254000" dist="152400" dir="2700000" algn="tl" rotWithShape="0">
                    <a:prstClr val="black">
                      <a:alpha val="40000"/>
                    </a:prstClr>
                  </a:outerShdw>
                </a:effectLst>
              </a:rPr>
              <a:t>Thank you!</a:t>
            </a:r>
          </a:p>
        </p:txBody>
      </p:sp>
      <p:cxnSp>
        <p:nvCxnSpPr>
          <p:cNvPr id="29" name="直接连接符 28"/>
          <p:cNvCxnSpPr/>
          <p:nvPr/>
        </p:nvCxnSpPr>
        <p:spPr>
          <a:xfrm flipH="1">
            <a:off x="8352282" y="279315"/>
            <a:ext cx="1432318" cy="1488982"/>
          </a:xfrm>
          <a:prstGeom prst="line">
            <a:avLst/>
          </a:prstGeom>
          <a:ln w="9525">
            <a:solidFill>
              <a:srgbClr val="E942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8051036" y="1453230"/>
            <a:ext cx="402115" cy="432997"/>
          </a:xfrm>
          <a:prstGeom prst="line">
            <a:avLst/>
          </a:prstGeom>
          <a:ln w="9525">
            <a:solidFill>
              <a:srgbClr val="4384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2984861" y="5567038"/>
            <a:ext cx="992803" cy="1047163"/>
          </a:xfrm>
          <a:prstGeom prst="line">
            <a:avLst/>
          </a:prstGeom>
          <a:ln w="9525">
            <a:solidFill>
              <a:srgbClr val="33A9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3847238" y="5127027"/>
            <a:ext cx="816713" cy="853366"/>
          </a:xfrm>
          <a:prstGeom prst="line">
            <a:avLst/>
          </a:prstGeom>
          <a:ln w="9525">
            <a:solidFill>
              <a:srgbClr val="FBBD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rot="13620000" flipH="1" flipV="1">
            <a:off x="4906904" y="5385707"/>
            <a:ext cx="158611" cy="392578"/>
          </a:xfrm>
          <a:prstGeom prst="ellipse">
            <a:avLst/>
          </a:prstGeom>
          <a:solidFill>
            <a:srgbClr val="4384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13620000" flipH="1" flipV="1">
            <a:off x="2334960" y="5695057"/>
            <a:ext cx="231354" cy="503486"/>
          </a:xfrm>
          <a:prstGeom prst="ellipse">
            <a:avLst/>
          </a:prstGeom>
          <a:solidFill>
            <a:srgbClr val="E94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13620000" flipH="1" flipV="1">
            <a:off x="10018014" y="946486"/>
            <a:ext cx="100646" cy="286001"/>
          </a:xfrm>
          <a:prstGeom prst="ellipse">
            <a:avLst/>
          </a:prstGeom>
          <a:solidFill>
            <a:srgbClr val="33A9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3620000" flipH="1" flipV="1">
            <a:off x="7981561" y="1033459"/>
            <a:ext cx="100646" cy="286001"/>
          </a:xfrm>
          <a:prstGeom prst="ellipse">
            <a:avLst/>
          </a:prstGeom>
          <a:solidFill>
            <a:srgbClr val="FBBD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-192989" y="-2148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3 0 L -0.10885 0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0 L 0 0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4" grpId="1" bldLvl="0" animBg="1"/>
      <p:bldP spid="14" grpId="2" bldLvl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81A452A-234A-4E0B-9B6D-F8F88C8EBCF0"/>
  <p:tag name="ISPRING_SCORM_RATE_SLIDES" val="1"/>
  <p:tag name="ISPRINGONLINEFOLDERID" val="0"/>
  <p:tag name="ISPRINGONLINEFOLDERPATH" val="內容清單"/>
  <p:tag name="ISPRINGCLOUDFOLDERID" val="0"/>
  <p:tag name="ISPRINGCLOUDFOLDERPATH" val="函式庫"/>
  <p:tag name="ISPRING_PLAYERS_CUSTOMIZATION" val="UEsDBBQAAgAIABS9OUk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UvTlJJGX/Cx0DAAA2DAAAJwAAAHVuaXZlcnNhbC9mbGFzaF9wdWJsaXNoaW5nX3NldHRpbmdzLnhtbNVW3W7aMBS+5yksT70sabt261CgqgpoVVtAhWnrVWViQ6z6J4ttKL3a0+zB9iQ7joGC2nXpD9ImFBEfn/OdX39xfHQrBZqw3HCt6ni3uoMRU4mmXI3r+MugvX2IkbFEUSK0YnWsNEZHjUqcuaHgJu0za0HVIIBRppbZOk6tzWpRNJ1Oq9xkud/VwlnAN9VEyyjLmWHKsjzKBJnBn51lzOA5QgkAeKRWc7NGpYJQHJAuNHWCIU4hcsV9UkS0BTEpjoLakCQ341w7RU+00DnKx8M6fnd47H8LnQDV5JIpXxPTAKEX2xqhlPsoiOjzO4ZSxscphLu3j9GUU5sWr5HXj6OHKAV2SJ14lBMNNVB2Di+ZJZRYEpbBn2W31iwEQURnikieDGAH+fzruDm4/nzVa12en3bOrgfd7vngtBeCKGyidZw4WncUQ0Da5Qlb+omJtSRJIW6wGRFhWBytihZqI63WgvNrNNQCal9YwRjJIaMdItlKN/o3XLVBcxejESQiZnV8nHMiMOKWCJ4sjY0bGstt0fX2qiYCLBhPhi76+N59qE6Sktyw1bAWO8bXPGl81U5QNNMOCX7DkNUI8ncS3lKGVpuDRrmWhRTGxyIjOHiccDZl9Kio6RzwT46uwIV0YAmzmglmg4fvjt+hIRvpHHAZmcBkg5ybgF99FnBGjLkHJYsYt/rnp83W9Wmn2fq25RMkdEJU8kxwaDiTmd0IPpkhpe3CDsqREGdY0RTKabFXJrfqy9tguHQitPmtm7ECvcGWbMbLcxrz1whKu03JpDiI/nAV0HAEObQkYMJGAnTBlWNlAROikFZihkgCtGb8sZ5w7QxIwgEO0OblEQZ7xFWxGgO1gcecsrwU5M7u3vv9gw8fDz/VqtGvHz+3nzSaE35PEO8uMP7Jk5S/pP2HbBhHnqUfJ22bu3+Ts69a/TJl7XTLaHXPymhdho9Cb+WDUCoEIJFxOBRAI4JLbhl9y5F4QVtf9S0OM7GZtm4w59eM8n+Tclgtr3Vr97g4evSi6XckV1xCITyFLW+njYP9HbgZPrpVqQDa+l2/UfkNUEsDBBQAAgAIABS9OUlYCaByugIAAFUKAAAhAAAAdW5pdmVyc2FsL2ZsYXNoX3NraW5fc2V0dGluZ3MueG1slVZtb+IwDP5+vwJx3+nulZ2UITHGSZN2t+k27XvamjYiTarEZce/vyRNaQJ09LAmEft5bMexzYjeMrH4MJmQTHKpngGRiUJbTaebsPxmmjaIUswyKRAEzoRUFeXTxcef7kMSh7zEkjtQYzkbmkEfZu4+Yyg+xre5lSFCJquaiv2DLOQspdm2ULIR+cXUyn0NijOxNcirH/PVejAAZxrvEaoop/W1lXGUWoHWYFP6vrZykcVpCryLdOU+Izl9qPdvf0TbMc3Q0ZafrAzRalpAXOTrpZVhvDDe41eZW3mfgPAXDfTLZyuDUE73oGLnd1+tDDJk3dT/0yO1koUtaMx5/xEPHC5pbsbPZnVl5SLBXsgGuvgKvjzurncByH8N557YcVWSP9m6Hi0E++gph8WGcg0k6Y6tUZfy7bFBMyAHQKjqQU8m6yfaaFigajyq1/W4P/DGRB768poe8ip5U8GqzThwF+t7/Gp165ZF6PSgCzJUsPPKIMVe2SN/m8KeIANlj3zmLIdHwfcn8GNLy+ke+Zb65wzq33Kj8hsrCGqOubd2p85qIz3Y0dVBaK/oMJXMYaFtOi+sAvtsJHG6NqXkJCci6I4VFJkUvywu3bvLaJIcGXyvne8sggw5nGs4l6NZ0+F7ufOIfmx/FvrLtecJmi1+M6WINCsr87OkpxPPM2NiCjNNzjPsnjRwUPdiIwOOiz1EqqjagnqRko8NIySCHutetrM1BCdJUAOSnK8y8U7OlV80VQpqbV6Nge6qHCtbYMmKkps/fGXwBvkRY8DaUrE0/gRlh74MFL4JgKqs7Lq2PbSWquHIOOygm/1A4a48dDeiTZcONdwSH2CDYct5zaie9Kui75V4hQT6M/hXk1bk+Mgyou2RptrdLJr8bgv3uUR7udtmtvnCRebOvpcix8Z+WkGjtP9O/gNQSwMEFAACAAgAFL05SUZ2oPzyAgAARwsAACYAAAB1bml2ZXJzYWwvaHRtbF9wdWJsaXNoaW5nX3NldHRpbmdzLnhtbM1W3U7bMBS+71NYnrikAcY2VqVFiIJAY7SinTau0GnsNhaOndlOS7na0+zB9iQ7jtvSCtYFRKepihofn/OdP58vjg/vMknG3FihVZPu1nco4SrRTKhRk37pn24fUGIdKAZSK96kSlNy2KrFeTGQwqY97hyqWoIwyjZy16Spc3kjiiaTSV3Y3PhdLQuH+Lae6CzKDbdcOW6iXMIU/9w055bOECoA4JNpNTNr1WqExAHps2aF5EQwjFwJnxTIM5dJGgWtASS3I6MLxY611IaY0aBJ3xwc+d9cJyC1RcaVL4ltodCLXQMYEz4IkD1xz0nKxSjFaPf2KZkI5tLyNfL6cfQYpcQOmYNHOdZYAuVm8Bl3wMBBWAZ/jt85OxcEEZsqyETSxx3i02/Sdv/m7Lp7cnVxfvnppt/pXPTPuyGI0iZaxYmjVUcxBqQLk/CFnxicgyTFuNFmCNLyOFoWzdWGWq0E59dkoCWWvrSiZIiRymmTHhkBkhLhQIpksevAjLg7FRJz8La79aFy9AEw5JukYCxfdjTfsb6KSeurLiQjU10QKW45cZpgRkWGbykny+UmQ6OzUirBOmKlYJyMBZ9wdlhWaQb4J0fX6CIr0BIPXy65Cx6+F+KeDPhQG8TlMMajinJhA379WcA5WPsACvMYt3oX5+2Tm/PL9sm3LZ8gsDGo5Jng2EKe5W4j+DAlSru5HZYjgcLysilMsHKvSm71l7fBiqyQoc2v3Ywl6A22ZDNentOYv0ZQ2W0K43IQ/XCV0DiCAlsSMHEjwXEXquBVARNQRCs5JZAgUVk/1mOhC4uSMMAB2r48wmBPhCpXI/xyoEfDuKkEubO793b/3fsPBx8b9ejXj5/ba41mFN6V4N0FDj9eS+ILIn/MhnHkufNpGnam+FcsfH3Sq1Koy04Vrc6nKlpXgea7SxRfKQSkhVE45kgMUmTCcfaaTX5Bo9Z/L0MbX6lRG8xi7XH7f5MIq8X1aOU+FEdPXthqKF+9/LZqvwFQSwMEFAACAAgAFL05SRypIBCZAQAAHwYAAB8AAAB1bml2ZXJzYWwvaHRtbF9za2luX3NldHRpbmdzLmpzjZRNb8IwDIbv/AqUXSfEPmG7ocGkSRwmjdu0QyimVKRJlaQdDPHfV4ePNqk7Fl/Iy5PXsat41+mWi0Ws+9zdud9u/+7vnQaoWZ3Dta+LFj1FnRmRLGCWpCASCSxAitPRs7yvCMqYSWc6336gran5MYX/LLkwdTwjLDShGepwQYnfxOkNBf54tR3rOtRUa/Q8t1bJXqSkBWl7UumUO4ZdvbpVLzGAVQH6ArrkEXimA7fayMrxYYBR5yKVZlxupypWvTmP1rFWuVy05V9tM9DlJ18fgP7T4GXi2YnE2DcLaZh4MsRoJzMNxsAx7+MEg4QFn4Oo+fbd+gP1jJsFBXSRmMSe6NENRp3OeAyNLg1HGD4mS69GNwcYTc7Cxh6Iu1sMjxB8C7phNb7H8ECV5dk/PmCmVYwdaaDNnp9RofgikfExdR+D5PCyaNvWvapQd/0x856QCp7Qinp9advsCEFDgJZ8uibIO6XsBCVKIociNGpaVUPIu4wN5wjuP7uMW8ujVVqOh3I4lm3geg16ppQob/916Z5hrs7+F1BLAwQUAAIACAAUvTlJ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AUvTlJNfmkRGYAAABrAAAAHAAAAHVuaXZlcnNhbC9sb2NhbF9zZXR0aW5ncy54bWwNyjsOg0AMBcCeU1ju8+tSsFBESkkKyAEssCIk73PEWlG4PdtNMW3/z0Y/3crqSHw7X5kUsy8rPonf0/N0ZyohWMQcmhjO1HdNaz6LjRpRY6Gvya7bpLkidJBc58MRiqAXbOdL1xx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FL05SW42vD5uAQAA9wIAACkAAAB1bml2ZXJzYWwvc2tpbl9jdXN0b21pemF0aW9uX3NldHRpbmdzLnhtbI1S22obMRB9z1eI/IAljW4LW4NuWwzFKcQQ8lQWrxKWOtqyUmgp+vhqkxjHrUureZo5Z84wo9Omr2O0zylPT+PPPo9TvA05j/Exra8QavfTYZo/zyGFnFanyt0Yh+n7Jj5MS61WU+7j0M+DXdC0xqh7eUhJrZyqGTOMIsk89Qo5z23FGnAN2Io5Smy7+k3iVXcO+xDzZdV2dYb+2bCJKcx5E4fwYw3n7PfQ+QYf534YKy+tBVuiHKcWx5ZAjHDJfaEaAASy3BGHi5SN1AR5zDiGYhQFCohwThpRiKQcatY1oqow3wjEJGPUFepp7UZaG0dtkdAQous0rxpbus5IjBEhBJgrXEBnMKpsqBoa1HJAcGBAFG00UYA625mOFe+8sBwp6gXGhRkDGJ+Oe9ru/blO1f9e53jOfwhe/IKL6OKt1QVztfvnea7kXXj6duhzQOPw4drebHd+u/tys/10f/3myxcPH1mLWevWf/X2L1BLAwQUAAIACAAUvTlJpeGFFHkCAADzVwAAFwAAAHVuaXZlcnNhbC91bml2ZXJzYWwucG5n7dzda1JhHAfwxzSxpWJ1czZsXnUxsqU2lsVam/gyGRsihisq3chmF81KL1zY0qjWKxbUYNHWwhGywJFBUTSTDQpmNKQXYbZcrC27sBEUFdPW2eU8p+gP+B44v4fnPM/v+TznH/ieNzUbRCVlJYQQkbFBayaEFySEe1TAp78cHu+dpQeO22zQkMhL6Wd6wmuvb6on5F5wdb51JT1fdaRht5sQ8djSy3nuCh8gxHrOqK23ePfn0srGMROl/5BfzKQ2NN6RZM3ZtVnLyPUejaTm7olKj+lmrUwqHn5VyOUWumyp7zF5Ysa9vc/3zs/hU/bl5ecnfv8mp+d2svt95lu+LV0t+b2NpzQJHcV7A08pqi/7q/xr9tgjgWF0DVeoiJPlJZ6IZ3UzTQ/TIqGi2FkqYr5+641ni9GCI/Kx/cUkc0tgQqV4nKyauO8dlKuKT6eLVHipo6ri7K1dwkKsECst7h+gJEGLztHL8pdv/F5e904J885+r2WupeutL8jSpLR3DsqHEixNs1f3hKktzBtO0SvRcCXLSo9hvG3zxY65g4zT/oGYh66pgAABAgQIECBAgAABAgQIECBAgAABAgQIECBAgAABAgQIECBAgAABAgQIECBAgAABAgQIECBAgAABAgQIECBAgAABAgQIECBAgAABAgQIECBAgAABAgQIECBAgAABAuR/kPh8ItTZz+GcZoat2qftdk/o0D6repolOZZSU9SUc/LHerH6r8GyXzKudHUdaWXp9pZSI84nhpqyeV8td4WALbo2tG5HZmP5Zdfe4dRCVH6lbpSZPusbCCTP6GXHT9oqbBqr7PWFB4R+jLpmbURjP/UHUEsDBBQAAgAIABS9OUnsHTlbSgAAAGsAAAAbAAAAdW5pdmVyc2FsL3VuaXZlcnNhbC5wbmcueG1ss7GvyM1RKEstKs7Mz7NVMtQzULK34+WyKShKLctMLVeoAIoZ6RlAgJJCJSq3PDOlJAMoZGhijBDMSM1MzyixVbIwNYcL6gPNBABQSwECAAAUAAIACAAUvTlJFQ6tKGQEAAAHEQAAHQAAAAAAAAABAAAAAAAAAAAAdW5pdmVyc2FsL2NvbW1vbl9tZXNzYWdlcy5sbmdQSwECAAAUAAIACAAUvTlJJGX/Cx0DAAA2DAAAJwAAAAAAAAABAAAAAACfBAAAdW5pdmVyc2FsL2ZsYXNoX3B1Ymxpc2hpbmdfc2V0dGluZ3MueG1sUEsBAgAAFAACAAgAFL05SVgJoHK6AgAAVQoAACEAAAAAAAAAAQAAAAAAAQgAAHVuaXZlcnNhbC9mbGFzaF9za2luX3NldHRpbmdzLnhtbFBLAQIAABQAAgAIABS9OUlGdqD88gIAAEcLAAAmAAAAAAAAAAEAAAAAAPoKAAB1bml2ZXJzYWwvaHRtbF9wdWJsaXNoaW5nX3NldHRpbmdzLnhtbFBLAQIAABQAAgAIABS9OUkcqSAQmQEAAB8GAAAfAAAAAAAAAAEAAAAAADAOAAB1bml2ZXJzYWwvaHRtbF9za2luX3NldHRpbmdzLmpzUEsBAgAAFAACAAgAFL05ST08L9HBAAAA5QEAABoAAAAAAAAAAQAAAAAABhAAAHVuaXZlcnNhbC9pMThuX3ByZXNldHMueG1sUEsBAgAAFAACAAgAFL05STX5pERmAAAAawAAABwAAAAAAAAAAQAAAAAA/xAAAHVuaXZlcnNhbC9sb2NhbF9zZXR0aW5ncy54bWxQSwECAAAUAAIACABElFdHI7RO+/sCAACwCAAAFAAAAAAAAAABAAAAAACfEQAAdW5pdmVyc2FsL3BsYXllci54bWxQSwECAAAUAAIACAAUvTlJbja8Pm4BAAD3AgAAKQAAAAAAAAABAAAAAADMFAAAdW5pdmVyc2FsL3NraW5fY3VzdG9taXphdGlvbl9zZXR0aW5ncy54bWxQSwECAAAUAAIACAAUvTlJpeGFFHkCAADzVwAAFwAAAAAAAAAAAAAAAACBFgAAdW5pdmVyc2FsL3VuaXZlcnNhbC5wbmdQSwECAAAUAAIACAAUvTlJ7B05W0oAAABrAAAAGwAAAAAAAAABAAAAAAAvGQAAdW5pdmVyc2FsL3VuaXZlcnNhbC5wbmcueG1sUEsFBgAAAAALAAsASQMAALIZAAAAAA=="/>
  <p:tag name="ISPRING_PRESENTATION_TITLE" val="演示文稿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COMMONDATA" val="eyJoZGlkIjoiZDI3NTE5YmVlYThjODc3MjE0OWJkOGY1NGM2NzM3ZD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kgzvv0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kgzvv0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kgzvv0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kgzvv0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kgzvv0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kgzvv0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kgzvv0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kgzvv0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kgzvv0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kgzvv0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kgzvv05"/>
</p:tagLst>
</file>

<file path=ppt/theme/theme1.xml><?xml version="1.0" encoding="utf-8"?>
<a:theme xmlns:a="http://schemas.openxmlformats.org/drawingml/2006/main" name="Office 主题">
  <a:themeElements>
    <a:clrScheme name="自定义 1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384F1"/>
      </a:accent1>
      <a:accent2>
        <a:srgbClr val="E94236"/>
      </a:accent2>
      <a:accent3>
        <a:srgbClr val="FBBD06"/>
      </a:accent3>
      <a:accent4>
        <a:srgbClr val="33A952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540</Words>
  <Application>Microsoft Office PowerPoint</Application>
  <PresentationFormat>宽屏</PresentationFormat>
  <Paragraphs>89</Paragraphs>
  <Slides>10</Slides>
  <Notes>10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微软雅黑</vt:lpstr>
      <vt:lpstr>Aharoni</vt:lpstr>
      <vt:lpstr>Arial</vt:lpstr>
      <vt:lpstr>Arial Black</vt:lpstr>
      <vt:lpstr>Calibri</vt:lpstr>
      <vt:lpstr>Office 主题</vt:lpstr>
      <vt:lpstr>WPS 公式 3.0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谢 玲</cp:lastModifiedBy>
  <cp:revision>37</cp:revision>
  <dcterms:created xsi:type="dcterms:W3CDTF">2016-09-14T22:36:00Z</dcterms:created>
  <dcterms:modified xsi:type="dcterms:W3CDTF">2022-06-14T12:51:36Z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03DDE312B71D4432A69E7CEBA8B5A517</vt:lpwstr>
  </property>
  <property fmtid="{D5CDD505-2E9C-101B-9397-08002B2CF9AE}" pid="3" name="KSOProductBuildVer">
    <vt:lpwstr>2052-11.1.0.11744</vt:lpwstr>
  </property>
</Properties>
</file>