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8"/>
  </p:notesMasterIdLst>
  <p:sldIdLst>
    <p:sldId id="257" r:id="rId3"/>
    <p:sldId id="292" r:id="rId4"/>
    <p:sldId id="375" r:id="rId5"/>
    <p:sldId id="376" r:id="rId6"/>
    <p:sldId id="377" r:id="rId7"/>
    <p:sldId id="362" r:id="rId8"/>
    <p:sldId id="346" r:id="rId9"/>
    <p:sldId id="353" r:id="rId10"/>
    <p:sldId id="373" r:id="rId11"/>
    <p:sldId id="354" r:id="rId12"/>
    <p:sldId id="347" r:id="rId13"/>
    <p:sldId id="371" r:id="rId14"/>
    <p:sldId id="367" r:id="rId15"/>
    <p:sldId id="348" r:id="rId16"/>
    <p:sldId id="35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71"/>
    <a:srgbClr val="EAE69A"/>
    <a:srgbClr val="EB99EB"/>
    <a:srgbClr val="97B8ED"/>
    <a:srgbClr val="ACA7DD"/>
    <a:srgbClr val="F3799F"/>
    <a:srgbClr val="ACD7CA"/>
    <a:srgbClr val="F2F2F2"/>
    <a:srgbClr val="E600C5"/>
    <a:srgbClr val="D80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84441" autoAdjust="0"/>
  </p:normalViewPr>
  <p:slideViewPr>
    <p:cSldViewPr snapToGrid="0">
      <p:cViewPr varScale="1">
        <p:scale>
          <a:sx n="54" d="100"/>
          <a:sy n="54" d="100"/>
        </p:scale>
        <p:origin x="832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E4261-0CDD-45A3-84C2-311859DE5B03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711DA-82CB-44C8-99EC-9CE596A896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这篇论文</a:t>
            </a:r>
            <a:r>
              <a:rPr lang="zh-CN" altLang="en-US" sz="1600" dirty="0" smtClean="0"/>
              <a:t>主要从以下四个部分进行阐述：背景、方法、实验、结论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600" dirty="0">
              <a:solidFill>
                <a:prstClr val="black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CE054B-68E7-45EF-8070-F21E5616883B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236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728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420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603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335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634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284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608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708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85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226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0809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993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3BF-772A-4C92-B1DC-E6EFAA9B7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2022/6/12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9130-EB6A-4866-830C-2DB68EFB30B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3BF-772A-4C92-B1DC-E6EFAA9B7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2022/6/12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9130-EB6A-4866-830C-2DB68EFB30B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536CA-A6C4-4358-AF93-5CCBD70D248C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A93BF-772A-4C92-B1DC-E6EFAA9B7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2022/6/12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F9130-EB6A-4866-830C-2DB68EFB30B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11" Type="http://schemas.openxmlformats.org/officeDocument/2006/relationships/image" Target="../media/image5.jpeg"/><Relationship Id="rId5" Type="http://schemas.openxmlformats.org/officeDocument/2006/relationships/image" Target="../media/image1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12" Type="http://schemas.openxmlformats.org/officeDocument/2006/relationships/image" Target="../media/image28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11" Type="http://schemas.microsoft.com/office/2007/relationships/hdphoto" Target="../media/hdphoto3.wdp"/><Relationship Id="rId5" Type="http://schemas.openxmlformats.org/officeDocument/2006/relationships/image" Target="../media/image1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H_Other_8"/>
          <p:cNvPicPr/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 rot="5400000" flipH="1">
            <a:off x="6073140" y="-3246186"/>
            <a:ext cx="45719" cy="1045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MH_Other_8"/>
          <p:cNvPicPr/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 rot="16200000" flipV="1">
            <a:off x="6073141" y="-1036532"/>
            <a:ext cx="45719" cy="1045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0" y="1974869"/>
            <a:ext cx="12192000" cy="2217830"/>
          </a:xfrm>
          <a:prstGeom prst="rect">
            <a:avLst/>
          </a:prstGeom>
          <a:solidFill>
            <a:srgbClr val="006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95683" y="1984665"/>
            <a:ext cx="9721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A Node-Merging based Approach for Generating </a:t>
            </a:r>
            <a:r>
              <a:rPr lang="en-US" altLang="zh-CN" sz="4000" b="1" dirty="0" err="1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iStar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 Models from User Stories</a:t>
            </a:r>
            <a:endParaRPr lang="zh-CN" altLang="en-US" sz="4000" b="1" dirty="0">
              <a:solidFill>
                <a:schemeClr val="bg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915665" y="0"/>
            <a:ext cx="1431751" cy="2269554"/>
            <a:chOff x="2285996" y="0"/>
            <a:chExt cx="1431751" cy="257955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996" y="1340537"/>
              <a:ext cx="1431751" cy="1239015"/>
            </a:xfrm>
            <a:prstGeom prst="rect">
              <a:avLst/>
            </a:prstGeom>
          </p:spPr>
        </p:pic>
        <p:cxnSp>
          <p:nvCxnSpPr>
            <p:cNvPr id="26" name="直接连接符 25"/>
            <p:cNvCxnSpPr/>
            <p:nvPr/>
          </p:nvCxnSpPr>
          <p:spPr>
            <a:xfrm>
              <a:off x="3020159" y="0"/>
              <a:ext cx="0" cy="1527048"/>
            </a:xfrm>
            <a:prstGeom prst="line">
              <a:avLst/>
            </a:prstGeom>
            <a:ln w="34925">
              <a:solidFill>
                <a:srgbClr val="7091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33398" y="2052734"/>
            <a:ext cx="2761670" cy="276167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350806" y="6107668"/>
            <a:ext cx="7143115" cy="46596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SEKE 2022，July </a:t>
            </a:r>
            <a:r>
              <a: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5</a:t>
            </a:r>
            <a:endParaRPr lang="zh-CN" altLang="en-US" dirty="0"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6146" y="4302800"/>
            <a:ext cx="98522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Chao Wu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400" dirty="0" err="1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Chunhui</a:t>
            </a:r>
            <a:r>
              <a:rPr lang="en-US" altLang="zh-CN" sz="24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 Wang</a:t>
            </a:r>
            <a:r>
              <a:rPr lang="zh-CN" altLang="en-US" sz="2400" baseline="300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baseline="300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4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 , Tong Li</a:t>
            </a:r>
            <a:r>
              <a:rPr lang="en-US" altLang="zh-CN" sz="2400" baseline="300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Ye </a:t>
            </a:r>
            <a:r>
              <a:rPr lang="en-US" altLang="zh-CN" sz="2400" dirty="0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Zhai</a:t>
            </a:r>
            <a:r>
              <a:rPr lang="en-US" altLang="zh-CN" sz="2400" baseline="30000" dirty="0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400" dirty="0" smtClean="0"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1 </a:t>
            </a:r>
            <a:r>
              <a:rPr lang="en-US" altLang="zh-CN" sz="16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College of Computer Science and </a:t>
            </a:r>
            <a:r>
              <a:rPr lang="en-US" altLang="zh-CN" sz="1600" dirty="0" err="1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Technology,Inner</a:t>
            </a:r>
            <a:r>
              <a:rPr lang="en-US" altLang="zh-CN" sz="16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 Mongolia Normal </a:t>
            </a:r>
            <a:r>
              <a:rPr lang="en-US" altLang="zh-CN" sz="1600" dirty="0" err="1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University,Hohhot</a:t>
            </a:r>
            <a:r>
              <a:rPr lang="en-US" altLang="zh-CN" sz="16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, China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2 Faculty of Information </a:t>
            </a:r>
            <a:r>
              <a:rPr lang="en-US" altLang="zh-CN" sz="1600" dirty="0" err="1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Technology,Beijing</a:t>
            </a:r>
            <a:r>
              <a:rPr lang="en-US" altLang="zh-CN" sz="16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 University of Technology, </a:t>
            </a:r>
            <a:r>
              <a:rPr lang="en-US" altLang="zh-CN" sz="1600" dirty="0" err="1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Bejing</a:t>
            </a:r>
            <a:r>
              <a:rPr lang="en-US" altLang="zh-CN" sz="16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, China</a:t>
            </a:r>
            <a:endParaRPr lang="zh-CN" altLang="en-US" sz="1600" dirty="0"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0"/>
          <a:srcRect l="1316" t="4080"/>
          <a:stretch/>
        </p:blipFill>
        <p:spPr>
          <a:xfrm>
            <a:off x="3936579" y="524255"/>
            <a:ext cx="1162800" cy="1155069"/>
          </a:xfrm>
          <a:prstGeom prst="rect">
            <a:avLst/>
          </a:prstGeom>
        </p:spPr>
      </p:pic>
      <p:pic>
        <p:nvPicPr>
          <p:cNvPr id="1028" name="Picture 4" descr="https://bkimg.cdn.bcebos.com/pic/4034970a304e251f0a77c70ba586c9177e3e5344?x-bce-process=image/watermark,image_d2F0ZXIvYmFpa2UxNTA=,g_7,xp_5,yp_5/format,f_auto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166" y="524255"/>
            <a:ext cx="1162800" cy="1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组合 24"/>
          <p:cNvGrpSpPr/>
          <p:nvPr/>
        </p:nvGrpSpPr>
        <p:grpSpPr>
          <a:xfrm>
            <a:off x="8390388" y="0"/>
            <a:ext cx="1431751" cy="2269554"/>
            <a:chOff x="2285996" y="0"/>
            <a:chExt cx="1431751" cy="2579552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996" y="1340537"/>
              <a:ext cx="1431751" cy="1239015"/>
            </a:xfrm>
            <a:prstGeom prst="rect">
              <a:avLst/>
            </a:prstGeom>
          </p:spPr>
        </p:pic>
        <p:cxnSp>
          <p:nvCxnSpPr>
            <p:cNvPr id="32" name="直接连接符 31"/>
            <p:cNvCxnSpPr/>
            <p:nvPr/>
          </p:nvCxnSpPr>
          <p:spPr>
            <a:xfrm>
              <a:off x="3020159" y="0"/>
              <a:ext cx="0" cy="1527048"/>
            </a:xfrm>
            <a:prstGeom prst="line">
              <a:avLst/>
            </a:prstGeom>
            <a:ln w="34925">
              <a:solidFill>
                <a:srgbClr val="7091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22934" y="0"/>
            <a:ext cx="4680659" cy="6858000"/>
          </a:xfrm>
          <a:prstGeom prst="rect">
            <a:avLst/>
          </a:prstGeom>
          <a:solidFill>
            <a:srgbClr val="006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90327" y="859388"/>
            <a:ext cx="3062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4800" b="1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字魂105号-简雅黑" panose="00000500000000000000" pitchFamily="2" charset="-122"/>
              </a:rPr>
              <a:t>O</a:t>
            </a:r>
            <a:r>
              <a:rPr lang="en-US" altLang="zh-CN" sz="4800" b="1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字魂105号-简雅黑" panose="00000500000000000000" pitchFamily="2" charset="-122"/>
              </a:rPr>
              <a:t>utline</a:t>
            </a:r>
            <a:endParaRPr lang="zh-CN" altLang="en-US" sz="4800" b="1" dirty="0">
              <a:solidFill>
                <a:srgbClr val="00617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  <a:sym typeface="字魂105号-简雅黑" panose="000005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096000" y="2199870"/>
            <a:ext cx="3741437" cy="584775"/>
            <a:chOff x="5914380" y="2215654"/>
            <a:chExt cx="3741437" cy="584775"/>
          </a:xfrm>
        </p:grpSpPr>
        <p:grpSp>
          <p:nvGrpSpPr>
            <p:cNvPr id="10" name="组合 9"/>
            <p:cNvGrpSpPr/>
            <p:nvPr/>
          </p:nvGrpSpPr>
          <p:grpSpPr>
            <a:xfrm>
              <a:off x="5914380" y="2215654"/>
              <a:ext cx="3741437" cy="584775"/>
              <a:chOff x="5914380" y="2215654"/>
              <a:chExt cx="3741437" cy="584775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5914380" y="2270705"/>
                <a:ext cx="15498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006171"/>
                    </a:solidFill>
                    <a:latin typeface="Times New Roman" panose="02020603050405020304" pitchFamily="18" charset="0"/>
                    <a:ea typeface="字魂105号-简雅黑" panose="00000500000000000000" pitchFamily="2" charset="-122"/>
                    <a:cs typeface="Times New Roman" panose="02020603050405020304" pitchFamily="18" charset="0"/>
                    <a:sym typeface="字魂105号-简雅黑" panose="00000500000000000000" pitchFamily="2" charset="-122"/>
                  </a:rPr>
                  <a:t>1</a:t>
                </a:r>
                <a:endParaRPr lang="zh-CN" altLang="en-US" sz="2400" b="1" dirty="0">
                  <a:solidFill>
                    <a:srgbClr val="006171"/>
                  </a:solidFill>
                  <a:latin typeface="Times New Roman" panose="02020603050405020304" pitchFamily="18" charset="0"/>
                  <a:ea typeface="字魂105号-简雅黑" panose="00000500000000000000" pitchFamily="2" charset="-122"/>
                  <a:cs typeface="Times New Roman" panose="02020603050405020304" pitchFamily="18" charset="0"/>
                  <a:sym typeface="字魂105号-简雅黑" panose="00000500000000000000" pitchFamily="2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7464191" y="2215654"/>
                <a:ext cx="219162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32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  <a:cs typeface="Times New Roman" panose="02020603050405020304" pitchFamily="18" charset="0"/>
                    <a:sym typeface="字魂105号-简雅黑" panose="00000500000000000000" pitchFamily="2" charset="-122"/>
                  </a:rPr>
                  <a:t>Background</a:t>
                </a:r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>
              <a:off x="7446341" y="2310042"/>
              <a:ext cx="0" cy="39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7627961" y="3049090"/>
            <a:ext cx="1462260" cy="584775"/>
            <a:chOff x="7446341" y="2210635"/>
            <a:chExt cx="1462260" cy="584775"/>
          </a:xfrm>
        </p:grpSpPr>
        <p:sp>
          <p:nvSpPr>
            <p:cNvPr id="25" name="矩形 24"/>
            <p:cNvSpPr/>
            <p:nvPr/>
          </p:nvSpPr>
          <p:spPr>
            <a:xfrm>
              <a:off x="7446341" y="2210635"/>
              <a:ext cx="146226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  <a:sym typeface="字魂105号-简雅黑" panose="00000500000000000000" pitchFamily="2" charset="-122"/>
                </a:rPr>
                <a:t>Method</a:t>
              </a:r>
              <a:endParaRPr lang="zh-CN" alt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字魂105号-简雅黑" panose="00000500000000000000" pitchFamily="2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7446341" y="2310042"/>
              <a:ext cx="0" cy="39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7627961" y="3888018"/>
            <a:ext cx="2276802" cy="584775"/>
            <a:chOff x="7446341" y="2216588"/>
            <a:chExt cx="2276802" cy="584775"/>
          </a:xfrm>
        </p:grpSpPr>
        <p:sp>
          <p:nvSpPr>
            <p:cNvPr id="30" name="矩形 29"/>
            <p:cNvSpPr/>
            <p:nvPr/>
          </p:nvSpPr>
          <p:spPr>
            <a:xfrm>
              <a:off x="7464191" y="2216588"/>
              <a:ext cx="225895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  <a:sym typeface="字魂105号-简雅黑" panose="00000500000000000000" pitchFamily="2" charset="-122"/>
                </a:rPr>
                <a:t>Experiments</a:t>
              </a:r>
              <a:endParaRPr lang="zh-CN" alt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字魂105号-简雅黑" panose="00000500000000000000" pitchFamily="2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7446341" y="2310042"/>
              <a:ext cx="0" cy="39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7627961" y="4720059"/>
            <a:ext cx="2076558" cy="584775"/>
            <a:chOff x="7446341" y="2215654"/>
            <a:chExt cx="2076558" cy="584775"/>
          </a:xfrm>
        </p:grpSpPr>
        <p:sp>
          <p:nvSpPr>
            <p:cNvPr id="35" name="矩形 34"/>
            <p:cNvSpPr/>
            <p:nvPr/>
          </p:nvSpPr>
          <p:spPr>
            <a:xfrm>
              <a:off x="7467528" y="2215654"/>
              <a:ext cx="205537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  <a:sym typeface="字魂105号-简雅黑" panose="00000500000000000000" pitchFamily="2" charset="-122"/>
                </a:rPr>
                <a:t>Conclusion</a:t>
              </a:r>
              <a:endParaRPr lang="zh-CN" alt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字魂105号-简雅黑" panose="00000500000000000000" pitchFamily="2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7446341" y="2310042"/>
              <a:ext cx="0" cy="39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1220024" y="2641914"/>
            <a:ext cx="1998664" cy="2018236"/>
            <a:chOff x="4584701" y="522287"/>
            <a:chExt cx="2744788" cy="2752726"/>
          </a:xfrm>
          <a:solidFill>
            <a:srgbClr val="202A36"/>
          </a:solidFill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4837113" y="774699"/>
              <a:ext cx="2238375" cy="224631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字魂59号-创粗黑" panose="00000500000000000000" charset="-122"/>
              </a:endParaRPr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4584701" y="522287"/>
              <a:ext cx="2744788" cy="2752726"/>
            </a:xfrm>
            <a:custGeom>
              <a:avLst/>
              <a:gdLst>
                <a:gd name="T0" fmla="*/ 592 w 1184"/>
                <a:gd name="T1" fmla="*/ 0 h 1184"/>
                <a:gd name="T2" fmla="*/ 0 w 1184"/>
                <a:gd name="T3" fmla="*/ 592 h 1184"/>
                <a:gd name="T4" fmla="*/ 592 w 1184"/>
                <a:gd name="T5" fmla="*/ 1184 h 1184"/>
                <a:gd name="T6" fmla="*/ 1184 w 1184"/>
                <a:gd name="T7" fmla="*/ 592 h 1184"/>
                <a:gd name="T8" fmla="*/ 592 w 1184"/>
                <a:gd name="T9" fmla="*/ 0 h 1184"/>
                <a:gd name="T10" fmla="*/ 941 w 1184"/>
                <a:gd name="T11" fmla="*/ 941 h 1184"/>
                <a:gd name="T12" fmla="*/ 784 w 1184"/>
                <a:gd name="T13" fmla="*/ 1047 h 1184"/>
                <a:gd name="T14" fmla="*/ 592 w 1184"/>
                <a:gd name="T15" fmla="*/ 1085 h 1184"/>
                <a:gd name="T16" fmla="*/ 400 w 1184"/>
                <a:gd name="T17" fmla="*/ 1047 h 1184"/>
                <a:gd name="T18" fmla="*/ 243 w 1184"/>
                <a:gd name="T19" fmla="*/ 941 h 1184"/>
                <a:gd name="T20" fmla="*/ 137 w 1184"/>
                <a:gd name="T21" fmla="*/ 784 h 1184"/>
                <a:gd name="T22" fmla="*/ 99 w 1184"/>
                <a:gd name="T23" fmla="*/ 592 h 1184"/>
                <a:gd name="T24" fmla="*/ 137 w 1184"/>
                <a:gd name="T25" fmla="*/ 400 h 1184"/>
                <a:gd name="T26" fmla="*/ 243 w 1184"/>
                <a:gd name="T27" fmla="*/ 243 h 1184"/>
                <a:gd name="T28" fmla="*/ 400 w 1184"/>
                <a:gd name="T29" fmla="*/ 137 h 1184"/>
                <a:gd name="T30" fmla="*/ 592 w 1184"/>
                <a:gd name="T31" fmla="*/ 99 h 1184"/>
                <a:gd name="T32" fmla="*/ 784 w 1184"/>
                <a:gd name="T33" fmla="*/ 137 h 1184"/>
                <a:gd name="T34" fmla="*/ 941 w 1184"/>
                <a:gd name="T35" fmla="*/ 243 h 1184"/>
                <a:gd name="T36" fmla="*/ 1047 w 1184"/>
                <a:gd name="T37" fmla="*/ 400 h 1184"/>
                <a:gd name="T38" fmla="*/ 1085 w 1184"/>
                <a:gd name="T39" fmla="*/ 592 h 1184"/>
                <a:gd name="T40" fmla="*/ 1047 w 1184"/>
                <a:gd name="T41" fmla="*/ 784 h 1184"/>
                <a:gd name="T42" fmla="*/ 941 w 1184"/>
                <a:gd name="T43" fmla="*/ 941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84" h="1184">
                  <a:moveTo>
                    <a:pt x="592" y="0"/>
                  </a:moveTo>
                  <a:cubicBezTo>
                    <a:pt x="265" y="0"/>
                    <a:pt x="0" y="265"/>
                    <a:pt x="0" y="592"/>
                  </a:cubicBezTo>
                  <a:cubicBezTo>
                    <a:pt x="0" y="919"/>
                    <a:pt x="265" y="1184"/>
                    <a:pt x="592" y="1184"/>
                  </a:cubicBezTo>
                  <a:cubicBezTo>
                    <a:pt x="919" y="1184"/>
                    <a:pt x="1184" y="919"/>
                    <a:pt x="1184" y="592"/>
                  </a:cubicBezTo>
                  <a:cubicBezTo>
                    <a:pt x="1184" y="265"/>
                    <a:pt x="919" y="0"/>
                    <a:pt x="592" y="0"/>
                  </a:cubicBezTo>
                  <a:close/>
                  <a:moveTo>
                    <a:pt x="941" y="941"/>
                  </a:moveTo>
                  <a:cubicBezTo>
                    <a:pt x="896" y="986"/>
                    <a:pt x="843" y="1022"/>
                    <a:pt x="784" y="1047"/>
                  </a:cubicBezTo>
                  <a:cubicBezTo>
                    <a:pt x="723" y="1072"/>
                    <a:pt x="659" y="1085"/>
                    <a:pt x="592" y="1085"/>
                  </a:cubicBezTo>
                  <a:cubicBezTo>
                    <a:pt x="525" y="1085"/>
                    <a:pt x="461" y="1072"/>
                    <a:pt x="400" y="1047"/>
                  </a:cubicBezTo>
                  <a:cubicBezTo>
                    <a:pt x="341" y="1022"/>
                    <a:pt x="288" y="986"/>
                    <a:pt x="243" y="941"/>
                  </a:cubicBezTo>
                  <a:cubicBezTo>
                    <a:pt x="198" y="896"/>
                    <a:pt x="162" y="843"/>
                    <a:pt x="137" y="784"/>
                  </a:cubicBezTo>
                  <a:cubicBezTo>
                    <a:pt x="112" y="723"/>
                    <a:pt x="99" y="659"/>
                    <a:pt x="99" y="592"/>
                  </a:cubicBezTo>
                  <a:cubicBezTo>
                    <a:pt x="99" y="525"/>
                    <a:pt x="112" y="461"/>
                    <a:pt x="137" y="400"/>
                  </a:cubicBezTo>
                  <a:cubicBezTo>
                    <a:pt x="162" y="341"/>
                    <a:pt x="198" y="288"/>
                    <a:pt x="243" y="243"/>
                  </a:cubicBezTo>
                  <a:cubicBezTo>
                    <a:pt x="288" y="198"/>
                    <a:pt x="341" y="162"/>
                    <a:pt x="400" y="137"/>
                  </a:cubicBezTo>
                  <a:cubicBezTo>
                    <a:pt x="461" y="112"/>
                    <a:pt x="525" y="99"/>
                    <a:pt x="592" y="99"/>
                  </a:cubicBezTo>
                  <a:cubicBezTo>
                    <a:pt x="659" y="99"/>
                    <a:pt x="723" y="112"/>
                    <a:pt x="784" y="137"/>
                  </a:cubicBezTo>
                  <a:cubicBezTo>
                    <a:pt x="843" y="162"/>
                    <a:pt x="896" y="198"/>
                    <a:pt x="941" y="243"/>
                  </a:cubicBezTo>
                  <a:cubicBezTo>
                    <a:pt x="986" y="288"/>
                    <a:pt x="1022" y="341"/>
                    <a:pt x="1047" y="400"/>
                  </a:cubicBezTo>
                  <a:cubicBezTo>
                    <a:pt x="1072" y="461"/>
                    <a:pt x="1085" y="525"/>
                    <a:pt x="1085" y="592"/>
                  </a:cubicBezTo>
                  <a:cubicBezTo>
                    <a:pt x="1085" y="659"/>
                    <a:pt x="1072" y="723"/>
                    <a:pt x="1047" y="784"/>
                  </a:cubicBezTo>
                  <a:cubicBezTo>
                    <a:pt x="1022" y="843"/>
                    <a:pt x="986" y="896"/>
                    <a:pt x="941" y="9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字魂59号-创粗黑" panose="00000500000000000000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6096309" y="3088266"/>
            <a:ext cx="1549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006171"/>
                </a:solidFill>
                <a:latin typeface="Times New Roman" panose="02020603050405020304" pitchFamily="18" charset="0"/>
                <a:ea typeface="字魂105号-简雅黑" panose="00000500000000000000" pitchFamily="2" charset="-122"/>
                <a:cs typeface="Times New Roman" panose="02020603050405020304" pitchFamily="18" charset="0"/>
                <a:sym typeface="字魂105号-简雅黑" panose="00000500000000000000" pitchFamily="2" charset="-122"/>
              </a:rPr>
              <a:t>2</a:t>
            </a:r>
            <a:endParaRPr lang="zh-CN" altLang="en-US" sz="2400" b="1" dirty="0">
              <a:solidFill>
                <a:srgbClr val="006171"/>
              </a:solidFill>
              <a:latin typeface="Times New Roman" panose="02020603050405020304" pitchFamily="18" charset="0"/>
              <a:ea typeface="字魂105号-简雅黑" panose="00000500000000000000" pitchFamily="2" charset="-122"/>
              <a:cs typeface="Times New Roman" panose="02020603050405020304" pitchFamily="18" charset="0"/>
              <a:sym typeface="字魂105号-简雅黑" panose="000005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096000" y="3949573"/>
            <a:ext cx="1549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006171"/>
                </a:solidFill>
                <a:latin typeface="Times New Roman" panose="02020603050405020304" pitchFamily="18" charset="0"/>
                <a:ea typeface="字魂105号-简雅黑" panose="00000500000000000000" pitchFamily="2" charset="-122"/>
                <a:cs typeface="Times New Roman" panose="02020603050405020304" pitchFamily="18" charset="0"/>
                <a:sym typeface="字魂105号-简雅黑" panose="00000500000000000000" pitchFamily="2" charset="-122"/>
              </a:rPr>
              <a:t>3</a:t>
            </a:r>
            <a:endParaRPr lang="zh-CN" altLang="en-US" sz="2400" b="1" dirty="0">
              <a:solidFill>
                <a:srgbClr val="006171"/>
              </a:solidFill>
              <a:latin typeface="Times New Roman" panose="02020603050405020304" pitchFamily="18" charset="0"/>
              <a:ea typeface="字魂105号-简雅黑" panose="00000500000000000000" pitchFamily="2" charset="-122"/>
              <a:cs typeface="Times New Roman" panose="02020603050405020304" pitchFamily="18" charset="0"/>
              <a:sym typeface="字魂105号-简雅黑" panose="00000500000000000000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096000" y="4781614"/>
            <a:ext cx="1549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006171"/>
                </a:solidFill>
                <a:latin typeface="Times New Roman" panose="02020603050405020304" pitchFamily="18" charset="0"/>
                <a:ea typeface="字魂105号-简雅黑" panose="00000500000000000000" pitchFamily="2" charset="-122"/>
                <a:cs typeface="Times New Roman" panose="02020603050405020304" pitchFamily="18" charset="0"/>
                <a:sym typeface="字魂105号-简雅黑" panose="00000500000000000000" pitchFamily="2" charset="-122"/>
              </a:rPr>
              <a:t>4</a:t>
            </a:r>
            <a:endParaRPr lang="zh-CN" altLang="en-US" sz="2400" b="1" dirty="0">
              <a:solidFill>
                <a:srgbClr val="006171"/>
              </a:solidFill>
              <a:latin typeface="Times New Roman" panose="02020603050405020304" pitchFamily="18" charset="0"/>
              <a:ea typeface="字魂105号-简雅黑" panose="00000500000000000000" pitchFamily="2" charset="-122"/>
              <a:cs typeface="Times New Roman" panose="02020603050405020304" pitchFamily="18" charset="0"/>
              <a:sym typeface="字魂105号-简雅黑" panose="000005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024" y="2538539"/>
            <a:ext cx="2105374" cy="2121611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34">
            <a:extLst>
              <a:ext uri="{FF2B5EF4-FFF2-40B4-BE49-F238E27FC236}">
                <a16:creationId xmlns:a16="http://schemas.microsoft.com/office/drawing/2014/main" id="{C03EA98B-F9CC-4717-9462-3A89F653C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866" y="1754954"/>
            <a:ext cx="10782130" cy="491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n-ea"/>
              </a:rPr>
              <a:t>① </a:t>
            </a:r>
            <a:r>
              <a:rPr lang="en-US" altLang="zh-CN" sz="2400" b="1" dirty="0" smtClean="0">
                <a:latin typeface="+mn-ea"/>
              </a:rPr>
              <a:t>In </a:t>
            </a:r>
            <a:r>
              <a:rPr lang="en-US" altLang="zh-CN" sz="2400" b="1" dirty="0">
                <a:latin typeface="+mn-ea"/>
              </a:rPr>
              <a:t>agile development, 90 % of practitioners adopt user </a:t>
            </a:r>
            <a:r>
              <a:rPr lang="en-US" altLang="zh-CN" sz="2400" b="1" dirty="0" smtClean="0">
                <a:latin typeface="+mn-ea"/>
              </a:rPr>
              <a:t>stories written </a:t>
            </a:r>
            <a:r>
              <a:rPr lang="en-US" altLang="zh-CN" sz="2400" b="1" dirty="0">
                <a:latin typeface="+mn-ea"/>
              </a:rPr>
              <a:t>in natural language </a:t>
            </a:r>
            <a:r>
              <a:rPr lang="en-US" altLang="zh-CN" sz="2400" b="1" dirty="0" smtClean="0">
                <a:latin typeface="+mn-ea"/>
              </a:rPr>
              <a:t>to </a:t>
            </a:r>
            <a:r>
              <a:rPr lang="en-US" altLang="zh-CN" sz="2400" b="1" dirty="0">
                <a:latin typeface="+mn-ea"/>
              </a:rPr>
              <a:t>express their </a:t>
            </a:r>
            <a:r>
              <a:rPr lang="en-US" altLang="zh-CN" sz="2400" b="1" dirty="0" smtClean="0">
                <a:latin typeface="+mn-ea"/>
              </a:rPr>
              <a:t>requirements</a:t>
            </a:r>
            <a:r>
              <a:rPr lang="en-US" altLang="zh-CN" sz="2400" b="1" baseline="30000" dirty="0" smtClean="0">
                <a:latin typeface="+mn-ea"/>
              </a:rPr>
              <a:t>[1]</a:t>
            </a:r>
            <a:r>
              <a:rPr lang="en-US" altLang="zh-CN" sz="2400" b="1" dirty="0">
                <a:latin typeface="+mn-ea"/>
              </a:rPr>
              <a:t>. </a:t>
            </a:r>
            <a:endParaRPr lang="en-US" altLang="zh-CN" sz="2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</a:t>
            </a:r>
            <a:r>
              <a:rPr lang="en-US" altLang="zh-CN" sz="2400" b="1" dirty="0" smtClean="0"/>
              <a:t>    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algn="just">
              <a:lnSpc>
                <a:spcPct val="150000"/>
              </a:lnSpc>
            </a:pPr>
            <a:endParaRPr lang="en-US" altLang="zh-CN" sz="1000" b="1" dirty="0" smtClean="0"/>
          </a:p>
          <a:p>
            <a:pPr lvl="1" algn="just">
              <a:lnSpc>
                <a:spcPct val="150000"/>
              </a:lnSpc>
            </a:pPr>
            <a:endParaRPr lang="en-US" altLang="zh-CN" sz="700" b="1" dirty="0" smtClean="0"/>
          </a:p>
          <a:p>
            <a:pPr algn="just">
              <a:lnSpc>
                <a:spcPct val="150000"/>
              </a:lnSpc>
            </a:pPr>
            <a:endParaRPr lang="en-US" altLang="zh-CN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2400" b="1" dirty="0" smtClean="0"/>
          </a:p>
          <a:p>
            <a:pPr indent="457200" algn="just">
              <a:lnSpc>
                <a:spcPct val="125000"/>
              </a:lnSpc>
            </a:pPr>
            <a:endParaRPr lang="en-US" altLang="zh-CN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457200" algn="just">
              <a:lnSpc>
                <a:spcPct val="125000"/>
              </a:lnSpc>
            </a:pPr>
            <a:endParaRPr lang="en-US" altLang="zh-CN" dirty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0" y="311625"/>
            <a:ext cx="4482548" cy="829945"/>
            <a:chOff x="0" y="206510"/>
            <a:chExt cx="4033520" cy="829945"/>
          </a:xfrm>
        </p:grpSpPr>
        <p:sp>
          <p:nvSpPr>
            <p:cNvPr id="22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i="1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1.	Background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4" y="334623"/>
              <a:ext cx="617980" cy="59706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文本框 2"/>
          <p:cNvSpPr txBox="1"/>
          <p:nvPr/>
        </p:nvSpPr>
        <p:spPr>
          <a:xfrm>
            <a:off x="327807" y="1338916"/>
            <a:ext cx="382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n"/>
            </a:pP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1.1  Motivation</a:t>
            </a:r>
            <a:endParaRPr lang="zh-CN" altLang="en-US" sz="2400" kern="100" dirty="0">
              <a:solidFill>
                <a:srgbClr val="00617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80" y="385261"/>
            <a:ext cx="680597" cy="685846"/>
          </a:xfrm>
          <a:prstGeom prst="ellipse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D9FE1DE5-DA57-08A3-FC28-6A402D8C26E0}"/>
              </a:ext>
            </a:extLst>
          </p:cNvPr>
          <p:cNvSpPr txBox="1"/>
          <p:nvPr/>
        </p:nvSpPr>
        <p:spPr>
          <a:xfrm>
            <a:off x="1483741" y="6530381"/>
            <a:ext cx="10729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[1] </a:t>
            </a:r>
            <a:r>
              <a:rPr lang="en-US" altLang="zh-CN" sz="1400" dirty="0" err="1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Lucassen</a:t>
            </a:r>
            <a:r>
              <a:rPr lang="en-US" altLang="zh-CN" sz="1400" dirty="0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G, </a:t>
            </a:r>
            <a:r>
              <a:rPr lang="en-US" altLang="zh-CN" sz="1400" dirty="0" err="1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Dalpiaz</a:t>
            </a:r>
            <a:r>
              <a:rPr lang="en-US" altLang="zh-CN" sz="1400" dirty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F, </a:t>
            </a:r>
            <a:r>
              <a:rPr lang="en-US" altLang="zh-CN" sz="1400" dirty="0" err="1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Werf</a:t>
            </a:r>
            <a:r>
              <a:rPr lang="en-US" altLang="zh-CN" sz="1400" dirty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J M, et al. The Use and Effectiveness of User Stories in Practice. 2016.</a:t>
            </a:r>
            <a:endParaRPr lang="zh-CN" altLang="zh-CN" sz="1400" dirty="0">
              <a:solidFill>
                <a:srgbClr val="333333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lang="zh-CN" altLang="en-US" sz="1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81135" y="3730955"/>
            <a:ext cx="850714" cy="2463137"/>
            <a:chOff x="1022688" y="3184356"/>
            <a:chExt cx="850714" cy="2463137"/>
          </a:xfrm>
        </p:grpSpPr>
        <p:sp>
          <p:nvSpPr>
            <p:cNvPr id="20" name="矩形 19"/>
            <p:cNvSpPr/>
            <p:nvPr/>
          </p:nvSpPr>
          <p:spPr>
            <a:xfrm>
              <a:off x="1073183" y="4816496"/>
              <a:ext cx="800219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zh-CN" altLang="en-US" sz="4800" b="1" dirty="0">
                  <a:ln/>
                  <a:solidFill>
                    <a:srgbClr val="00B050"/>
                  </a:solidFill>
                </a:rPr>
                <a:t>√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1022688" y="3184356"/>
              <a:ext cx="772969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n-US" altLang="zh-CN" sz="6600" b="1" dirty="0" smtClean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rPr>
                <a:t>×</a:t>
              </a:r>
              <a:endParaRPr lang="zh-CN" altLang="en-US" sz="66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081135" y="3058521"/>
            <a:ext cx="9269241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Example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As </a:t>
            </a:r>
            <a:r>
              <a:rPr lang="en-US" altLang="zh-CN" sz="2000" dirty="0"/>
              <a:t>an </a:t>
            </a:r>
            <a:r>
              <a:rPr lang="en-US" altLang="zh-CN" sz="2000" dirty="0" smtClean="0"/>
              <a:t>administrator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I want to login 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so </a:t>
            </a:r>
            <a:r>
              <a:rPr lang="en-US" altLang="zh-CN" sz="2000" dirty="0"/>
              <a:t>that I can use application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/>
          <a:srcRect l="3428" t="32184" b="5147"/>
          <a:stretch/>
        </p:blipFill>
        <p:spPr>
          <a:xfrm>
            <a:off x="2241274" y="4072015"/>
            <a:ext cx="5207084" cy="4656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1274" y="5398492"/>
            <a:ext cx="7535327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6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34">
            <a:extLst>
              <a:ext uri="{FF2B5EF4-FFF2-40B4-BE49-F238E27FC236}">
                <a16:creationId xmlns:a16="http://schemas.microsoft.com/office/drawing/2014/main" id="{C03EA98B-F9CC-4717-9462-3A89F653C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928" y="3046831"/>
            <a:ext cx="1026545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endParaRPr lang="en-US" altLang="zh-CN" b="1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457200" algn="just">
              <a:lnSpc>
                <a:spcPct val="125000"/>
              </a:lnSpc>
            </a:pPr>
            <a:endParaRPr lang="en-US" altLang="zh-CN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457200" algn="just">
              <a:lnSpc>
                <a:spcPct val="125000"/>
              </a:lnSpc>
            </a:pPr>
            <a:endParaRPr lang="en-US" altLang="zh-CN" dirty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0" y="311625"/>
            <a:ext cx="4482548" cy="829945"/>
            <a:chOff x="0" y="206510"/>
            <a:chExt cx="4033520" cy="829945"/>
          </a:xfrm>
        </p:grpSpPr>
        <p:sp>
          <p:nvSpPr>
            <p:cNvPr id="22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i="1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1.	Background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3" y="311281"/>
              <a:ext cx="578241" cy="62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00" y="383674"/>
            <a:ext cx="680597" cy="685846"/>
          </a:xfrm>
          <a:prstGeom prst="ellipse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09328" y="1696784"/>
            <a:ext cx="108126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/>
              <a:t>② </a:t>
            </a:r>
            <a:r>
              <a:rPr lang="en-US" altLang="zh-CN" sz="2400" b="1"/>
              <a:t>In recent </a:t>
            </a:r>
            <a:r>
              <a:rPr lang="en-US" altLang="zh-CN" sz="2400" b="1" smtClean="0"/>
              <a:t>years, building model </a:t>
            </a:r>
            <a:r>
              <a:rPr lang="en-US" altLang="zh-CN" sz="2400" b="1"/>
              <a:t>from natural language is an open research </a:t>
            </a:r>
            <a:r>
              <a:rPr lang="en-US" altLang="zh-CN" sz="2400" b="1" smtClean="0"/>
              <a:t>area.</a:t>
            </a:r>
            <a:r>
              <a:rPr lang="zh-CN" altLang="en-US" sz="2400" b="1" smtClean="0"/>
              <a:t>     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endParaRPr lang="en-US" altLang="zh-CN" sz="2400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477206" y="1246339"/>
            <a:ext cx="382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n"/>
            </a:pP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1.1  Motivation</a:t>
            </a:r>
            <a:endParaRPr lang="zh-CN" altLang="en-US" sz="2400" kern="100" dirty="0">
              <a:solidFill>
                <a:srgbClr val="00617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17477" y="3104289"/>
            <a:ext cx="10961723" cy="2354878"/>
            <a:chOff x="917477" y="2954498"/>
            <a:chExt cx="10961723" cy="2354878"/>
          </a:xfrm>
        </p:grpSpPr>
        <p:sp>
          <p:nvSpPr>
            <p:cNvPr id="14" name="矩形 13"/>
            <p:cNvSpPr/>
            <p:nvPr/>
          </p:nvSpPr>
          <p:spPr>
            <a:xfrm>
              <a:off x="917477" y="2954498"/>
              <a:ext cx="772969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n-US" altLang="zh-CN" sz="6600" b="1" dirty="0" smtClean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rPr>
                <a:t>×</a:t>
              </a:r>
              <a:endParaRPr lang="zh-CN" altLang="en-US" sz="66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78247" y="4478379"/>
              <a:ext cx="800219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zh-CN" altLang="en-US" sz="4800" b="1" dirty="0">
                  <a:ln/>
                  <a:solidFill>
                    <a:srgbClr val="00B050"/>
                  </a:solidFill>
                </a:rPr>
                <a:t>√</a:t>
              </a: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5"/>
            <a:srcRect l="1550" t="1" r="1893" b="19564"/>
            <a:stretch/>
          </p:blipFill>
          <p:spPr>
            <a:xfrm>
              <a:off x="1921933" y="4673085"/>
              <a:ext cx="8940800" cy="398447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6"/>
            <a:srcRect l="920" t="20288" r="2248" b="9175"/>
            <a:stretch/>
          </p:blipFill>
          <p:spPr>
            <a:xfrm>
              <a:off x="1778466" y="3286829"/>
              <a:ext cx="10100734" cy="4233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958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34">
            <a:extLst>
              <a:ext uri="{FF2B5EF4-FFF2-40B4-BE49-F238E27FC236}">
                <a16:creationId xmlns:a16="http://schemas.microsoft.com/office/drawing/2014/main" id="{C03EA98B-F9CC-4717-9462-3A89F653C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476" y="1754292"/>
            <a:ext cx="1026545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endParaRPr lang="en-US" altLang="zh-CN" b="1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457200" algn="just">
              <a:lnSpc>
                <a:spcPct val="125000"/>
              </a:lnSpc>
            </a:pPr>
            <a:endParaRPr lang="en-US" altLang="zh-CN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457200" algn="just">
              <a:lnSpc>
                <a:spcPct val="125000"/>
              </a:lnSpc>
            </a:pPr>
            <a:endParaRPr lang="en-US" altLang="zh-CN" dirty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0" y="311625"/>
            <a:ext cx="4482548" cy="829945"/>
            <a:chOff x="0" y="206510"/>
            <a:chExt cx="4033520" cy="829945"/>
          </a:xfrm>
        </p:grpSpPr>
        <p:sp>
          <p:nvSpPr>
            <p:cNvPr id="22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i="1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1.	Background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3" y="311281"/>
              <a:ext cx="578241" cy="62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00" y="383674"/>
            <a:ext cx="680597" cy="685846"/>
          </a:xfrm>
          <a:prstGeom prst="ellipse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021" y="2227478"/>
            <a:ext cx="4477969" cy="460269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8417" y="2283138"/>
            <a:ext cx="4410950" cy="4547031"/>
          </a:xfrm>
          <a:prstGeom prst="rect">
            <a:avLst/>
          </a:prstGeom>
        </p:spPr>
      </p:pic>
      <p:sp>
        <p:nvSpPr>
          <p:cNvPr id="6" name="右箭头 5"/>
          <p:cNvSpPr/>
          <p:nvPr/>
        </p:nvSpPr>
        <p:spPr>
          <a:xfrm>
            <a:off x="5611250" y="4394583"/>
            <a:ext cx="1151907" cy="52506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521819" y="-635267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用户</a:t>
            </a:r>
            <a:r>
              <a:rPr lang="zh-CN" altLang="en-US" dirty="0" smtClean="0"/>
              <a:t>故事生成这样的目标模型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48021" y="1358469"/>
            <a:ext cx="108126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/>
              <a:t>F</a:t>
            </a:r>
            <a:r>
              <a:rPr lang="en-US" altLang="zh-CN" sz="2400" b="1" smtClean="0"/>
              <a:t>rom </a:t>
            </a:r>
            <a:r>
              <a:rPr lang="en-US" altLang="zh-CN" sz="2400" b="1" dirty="0"/>
              <a:t>user stories to generate </a:t>
            </a:r>
            <a:r>
              <a:rPr lang="en-US" altLang="zh-CN" sz="2400" b="1" dirty="0" err="1"/>
              <a:t>iStar</a:t>
            </a:r>
            <a:r>
              <a:rPr lang="en-US" altLang="zh-CN" sz="2400" b="1" dirty="0"/>
              <a:t> models </a:t>
            </a:r>
          </a:p>
        </p:txBody>
      </p:sp>
    </p:spTree>
    <p:extLst>
      <p:ext uri="{BB962C8B-B14F-4D97-AF65-F5344CB8AC3E}">
        <p14:creationId xmlns:p14="http://schemas.microsoft.com/office/powerpoint/2010/main" val="97788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34">
            <a:extLst>
              <a:ext uri="{FF2B5EF4-FFF2-40B4-BE49-F238E27FC236}">
                <a16:creationId xmlns:a16="http://schemas.microsoft.com/office/drawing/2014/main" id="{C03EA98B-F9CC-4717-9462-3A89F653C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476" y="1754292"/>
            <a:ext cx="10265457" cy="343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endParaRPr lang="en-US" altLang="zh-CN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>
              <a:lnSpc>
                <a:spcPct val="150000"/>
              </a:lnSpc>
            </a:pPr>
            <a:endParaRPr lang="en-US" altLang="zh-CN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7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>
              <a:lnSpc>
                <a:spcPct val="150000"/>
              </a:lnSpc>
            </a:pPr>
            <a:endParaRPr lang="en-US" altLang="zh-CN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>
              <a:lnSpc>
                <a:spcPct val="150000"/>
              </a:lnSpc>
            </a:pPr>
            <a:endParaRPr lang="en-US" altLang="zh-CN" b="1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457200" algn="just">
              <a:lnSpc>
                <a:spcPct val="125000"/>
              </a:lnSpc>
            </a:pPr>
            <a:endParaRPr lang="en-US" altLang="zh-CN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457200" algn="just">
              <a:lnSpc>
                <a:spcPct val="125000"/>
              </a:lnSpc>
            </a:pPr>
            <a:endParaRPr lang="en-US" altLang="zh-CN" dirty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0" y="311625"/>
            <a:ext cx="4482548" cy="829945"/>
            <a:chOff x="0" y="206510"/>
            <a:chExt cx="4033520" cy="829945"/>
          </a:xfrm>
        </p:grpSpPr>
        <p:sp>
          <p:nvSpPr>
            <p:cNvPr id="22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i="1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1.	Background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3" y="311281"/>
              <a:ext cx="578241" cy="62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文本框 2"/>
          <p:cNvSpPr txBox="1"/>
          <p:nvPr/>
        </p:nvSpPr>
        <p:spPr>
          <a:xfrm>
            <a:off x="648929" y="1369044"/>
            <a:ext cx="3734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n"/>
            </a:pP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1.2  Related work</a:t>
            </a:r>
            <a:endParaRPr lang="zh-CN" altLang="en-US" sz="2400" kern="100" dirty="0">
              <a:solidFill>
                <a:srgbClr val="00617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00" y="383674"/>
            <a:ext cx="680597" cy="685846"/>
          </a:xfrm>
          <a:prstGeom prst="ellipse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54475" y="1830709"/>
            <a:ext cx="11383057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Method </a:t>
            </a:r>
            <a:r>
              <a:rPr lang="en-US" altLang="zh-CN" sz="2400" b="1">
                <a:latin typeface="+mn-ea"/>
              </a:rPr>
              <a:t>of building </a:t>
            </a:r>
            <a:r>
              <a:rPr lang="en-US" altLang="zh-CN" sz="2400" b="1" smtClean="0">
                <a:latin typeface="+mn-ea"/>
              </a:rPr>
              <a:t>goal model:</a:t>
            </a:r>
          </a:p>
          <a:p>
            <a:pPr>
              <a:lnSpc>
                <a:spcPct val="150000"/>
              </a:lnSpc>
            </a:pPr>
            <a:endParaRPr lang="en-US" altLang="zh-CN" sz="300" b="1" smtClean="0">
              <a:latin typeface="+mn-ea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zh-CN" sz="2400" smtClean="0"/>
              <a:t> </a:t>
            </a:r>
            <a:r>
              <a:rPr lang="en-US" altLang="zh-CN" sz="2400"/>
              <a:t>A light weight Goal Net based method to </a:t>
            </a:r>
            <a:r>
              <a:rPr lang="en-US" altLang="zh-CN" sz="2400" smtClean="0"/>
              <a:t>build</a:t>
            </a:r>
            <a:r>
              <a:rPr lang="en-US" altLang="zh-CN" sz="2400" baseline="30000" smtClean="0"/>
              <a:t>[1]</a:t>
            </a:r>
            <a:r>
              <a:rPr lang="en-US" altLang="zh-CN" sz="2400" smtClean="0"/>
              <a:t>.</a:t>
            </a:r>
            <a:endParaRPr lang="en-US" altLang="zh-CN" sz="2000" baseline="30000"/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zh-CN" sz="2400"/>
              <a:t>A</a:t>
            </a:r>
            <a:r>
              <a:rPr lang="en-US" altLang="zh-CN" sz="2400" smtClean="0"/>
              <a:t> </a:t>
            </a:r>
            <a:r>
              <a:rPr lang="en-US" altLang="zh-CN" sz="2400"/>
              <a:t>custom rationale diagram on the basis of a US </a:t>
            </a:r>
            <a:r>
              <a:rPr lang="en-US" altLang="zh-CN" sz="2400" smtClean="0"/>
              <a:t>set</a:t>
            </a:r>
            <a:r>
              <a:rPr lang="en-US" altLang="zh-CN" sz="2400" baseline="30000" smtClean="0"/>
              <a:t>[2]</a:t>
            </a:r>
            <a:r>
              <a:rPr lang="en-US" altLang="zh-CN" sz="2400" smtClean="0"/>
              <a:t>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zh-CN" sz="2400" smtClean="0"/>
              <a:t>A pipeline of applying NLP techniques </a:t>
            </a:r>
            <a:r>
              <a:rPr lang="en-US" altLang="zh-CN" sz="2400"/>
              <a:t>and </a:t>
            </a:r>
            <a:r>
              <a:rPr lang="en-US" altLang="zh-CN" sz="2400" smtClean="0"/>
              <a:t>initial </a:t>
            </a:r>
            <a:r>
              <a:rPr lang="en-US" altLang="zh-CN" sz="2400"/>
              <a:t>heuristics to </a:t>
            </a:r>
            <a:r>
              <a:rPr lang="en-US" altLang="zh-CN" sz="2400" smtClean="0"/>
              <a:t>build</a:t>
            </a:r>
            <a:r>
              <a:rPr lang="en-US" altLang="zh-CN" sz="2400" baseline="30000" smtClean="0"/>
              <a:t>[3]</a:t>
            </a:r>
            <a:r>
              <a:rPr lang="en-US" altLang="zh-CN" sz="2400" smtClean="0"/>
              <a:t>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zh-CN" sz="2400" smtClean="0"/>
              <a:t>A </a:t>
            </a:r>
            <a:r>
              <a:rPr lang="en-US" altLang="zh-CN" sz="2400"/>
              <a:t>set of heuristics </a:t>
            </a:r>
            <a:r>
              <a:rPr lang="en-US" altLang="zh-CN" sz="2400" smtClean="0"/>
              <a:t>to build i</a:t>
            </a:r>
            <a:r>
              <a:rPr lang="en-US" altLang="zh-CN" sz="2400"/>
              <a:t>* </a:t>
            </a:r>
            <a:r>
              <a:rPr lang="en-US" altLang="zh-CN" sz="2400" smtClean="0"/>
              <a:t>models</a:t>
            </a:r>
            <a:r>
              <a:rPr lang="en-US" altLang="zh-CN" sz="2400" baseline="30000" smtClean="0"/>
              <a:t>[</a:t>
            </a:r>
            <a:r>
              <a:rPr lang="en-US" altLang="zh-CN" sz="2400" baseline="30000"/>
              <a:t>4]</a:t>
            </a:r>
            <a:r>
              <a:rPr lang="en-US" altLang="zh-CN" sz="2400"/>
              <a:t>.</a:t>
            </a:r>
            <a:endParaRPr lang="en-US" altLang="zh-CN" sz="2400" dirty="0"/>
          </a:p>
        </p:txBody>
      </p:sp>
      <p:sp>
        <p:nvSpPr>
          <p:cNvPr id="5" name="矩形 4"/>
          <p:cNvSpPr/>
          <p:nvPr/>
        </p:nvSpPr>
        <p:spPr>
          <a:xfrm>
            <a:off x="968273" y="6088559"/>
            <a:ext cx="112237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[1] Lin J ,  Han Y ,  Shen Z , et al. Using goal net to model user stories in agile software development[C]// 2014</a:t>
            </a:r>
            <a:r>
              <a:rPr lang="zh-CN" altLang="en-US" sz="1100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 sz="1100" smtClean="0">
              <a:solidFill>
                <a:srgbClr val="333333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1100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[2] </a:t>
            </a:r>
            <a:r>
              <a:rPr lang="en-US" altLang="zh-CN" sz="110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Wautelet Y ,  Heng S ,  Kolp M , et al. Building a Rationale Diagram for Evaluating User Story Sets[C]// </a:t>
            </a:r>
            <a:r>
              <a:rPr lang="en-US" altLang="zh-CN" sz="1100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2016.</a:t>
            </a:r>
          </a:p>
          <a:p>
            <a:r>
              <a:rPr lang="en-US" altLang="zh-CN" sz="110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[3] </a:t>
            </a:r>
            <a:r>
              <a:rPr lang="en-US" altLang="zh-CN" sz="1100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 </a:t>
            </a:r>
            <a:r>
              <a:rPr lang="en-US" altLang="zh-CN" sz="110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Güne,  Aydemir F B . Automated Goal Model Extraction from User Stories Using NLP[C</a:t>
            </a:r>
            <a:r>
              <a:rPr lang="en-US" altLang="zh-CN" sz="1100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]//2020.</a:t>
            </a:r>
          </a:p>
          <a:p>
            <a:r>
              <a:rPr lang="en-US" altLang="zh-CN" sz="1100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[4] </a:t>
            </a:r>
            <a:r>
              <a:rPr lang="pt-BR" altLang="zh-CN" sz="1100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Jaqueira </a:t>
            </a:r>
            <a:r>
              <a:rPr lang="pt-BR" altLang="zh-CN" sz="1100">
                <a:solidFill>
                  <a:srgbClr val="33333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,  Lucena M ,  Aranha E , et al. Using i* models to enrich user stories.  2013.</a:t>
            </a:r>
            <a:endParaRPr lang="zh-CN" altLang="en-US" sz="1100">
              <a:solidFill>
                <a:srgbClr val="333333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58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34">
            <a:extLst>
              <a:ext uri="{FF2B5EF4-FFF2-40B4-BE49-F238E27FC236}">
                <a16:creationId xmlns:a16="http://schemas.microsoft.com/office/drawing/2014/main" id="{C03EA98B-F9CC-4717-9462-3A89F653C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039" y="771072"/>
            <a:ext cx="1059625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2400" kern="1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This paper proposes a node-merging based approach to generating </a:t>
            </a:r>
            <a:r>
              <a:rPr lang="en-US" altLang="zh-CN" sz="2400" b="1" dirty="0" err="1"/>
              <a:t>iStar</a:t>
            </a:r>
            <a:r>
              <a:rPr lang="en-US" altLang="zh-CN" sz="2400" b="1" dirty="0"/>
              <a:t> models from user stories.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     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0" y="311625"/>
            <a:ext cx="4482548" cy="829945"/>
            <a:chOff x="0" y="206510"/>
            <a:chExt cx="4033520" cy="829945"/>
          </a:xfrm>
        </p:grpSpPr>
        <p:sp>
          <p:nvSpPr>
            <p:cNvPr id="22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kern="100" dirty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  </a:t>
              </a:r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2.  Method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4" y="311281"/>
              <a:ext cx="585383" cy="62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460" y="3095149"/>
            <a:ext cx="7835414" cy="33410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901" y="383674"/>
            <a:ext cx="680597" cy="68584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896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34">
            <a:extLst>
              <a:ext uri="{FF2B5EF4-FFF2-40B4-BE49-F238E27FC236}">
                <a16:creationId xmlns:a16="http://schemas.microsoft.com/office/drawing/2014/main" id="{C03EA98B-F9CC-4717-9462-3A89F653C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425" y="726597"/>
            <a:ext cx="10683975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2400" kern="1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2400" kern="1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+mn-ea"/>
                <a:cs typeface="Times New Roman" panose="02020603050405020304" pitchFamily="18" charset="0"/>
              </a:rPr>
              <a:t> In 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this phase, we identify </a:t>
            </a:r>
            <a:r>
              <a:rPr lang="en-US" altLang="zh-CN" sz="2000" b="1" dirty="0" err="1">
                <a:latin typeface="+mn-ea"/>
                <a:cs typeface="Times New Roman" panose="02020603050405020304" pitchFamily="18" charset="0"/>
              </a:rPr>
              <a:t>iStar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 nodes and their types </a:t>
            </a:r>
            <a:r>
              <a:rPr lang="en-US" altLang="zh-CN" sz="2000" b="1" dirty="0" smtClean="0">
                <a:latin typeface="+mn-ea"/>
                <a:cs typeface="Times New Roman" panose="02020603050405020304" pitchFamily="18" charset="0"/>
              </a:rPr>
              <a:t>from a 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set of input </a:t>
            </a:r>
            <a:r>
              <a:rPr lang="en-US" altLang="zh-CN" sz="2000" b="1">
                <a:latin typeface="+mn-ea"/>
                <a:cs typeface="Times New Roman" panose="02020603050405020304" pitchFamily="18" charset="0"/>
              </a:rPr>
              <a:t>user </a:t>
            </a:r>
            <a:r>
              <a:rPr lang="en-US" altLang="zh-CN" sz="2000" b="1" smtClean="0">
                <a:latin typeface="+mn-ea"/>
                <a:cs typeface="Times New Roman" panose="02020603050405020304" pitchFamily="18" charset="0"/>
              </a:rPr>
              <a:t>stories.</a:t>
            </a:r>
          </a:p>
          <a:p>
            <a:pPr>
              <a:lnSpc>
                <a:spcPct val="150000"/>
              </a:lnSpc>
            </a:pPr>
            <a:endParaRPr lang="en-US" altLang="zh-CN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2000">
                <a:latin typeface="+mn-ea"/>
              </a:rPr>
              <a:t> </a:t>
            </a:r>
            <a:r>
              <a:rPr lang="en-US" altLang="zh-CN" sz="2000" b="1">
                <a:latin typeface="+mn-ea"/>
              </a:rPr>
              <a:t>Input a set of user stories;</a:t>
            </a:r>
            <a:endParaRPr lang="en-US" altLang="zh-CN" sz="2000" b="1" dirty="0">
              <a:latin typeface="+mn-ea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+mn-ea"/>
              </a:rPr>
              <a:t>Obtain the user </a:t>
            </a:r>
            <a:r>
              <a:rPr lang="en-US" altLang="zh-CN" sz="2000" b="1">
                <a:latin typeface="+mn-ea"/>
              </a:rPr>
              <a:t>stories </a:t>
            </a:r>
            <a:r>
              <a:rPr lang="en-US" altLang="zh-CN" sz="2000" b="1" smtClean="0">
                <a:latin typeface="+mn-ea"/>
              </a:rPr>
              <a:t>components;</a:t>
            </a:r>
            <a:endParaRPr lang="en-US" altLang="zh-CN" sz="2000" b="1">
              <a:latin typeface="+mn-ea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2000" b="1" smtClean="0">
                <a:latin typeface="+mn-ea"/>
              </a:rPr>
              <a:t>Identify iStar nodes and types;</a:t>
            </a:r>
            <a:endParaRPr lang="en-US" altLang="zh-CN" sz="1400" b="1" dirty="0" smtClean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+mn-ea"/>
              </a:rPr>
              <a:t>     </a:t>
            </a:r>
            <a:r>
              <a:rPr lang="en-US" altLang="zh-CN" sz="2000" smtClean="0">
                <a:latin typeface="+mn-ea"/>
              </a:rPr>
              <a:t> </a:t>
            </a:r>
            <a:r>
              <a:rPr lang="en-US" altLang="zh-CN" b="1" smtClean="0">
                <a:latin typeface="+mn-ea"/>
              </a:rPr>
              <a:t>Rule1</a:t>
            </a:r>
            <a:r>
              <a:rPr lang="en-US" altLang="zh-CN" b="1" dirty="0">
                <a:latin typeface="+mn-ea"/>
              </a:rPr>
              <a:t>: </a:t>
            </a:r>
            <a:r>
              <a:rPr lang="en-US" altLang="zh-CN" dirty="0">
                <a:latin typeface="+mn-ea"/>
              </a:rPr>
              <a:t>Each who component maps to role type node; </a:t>
            </a:r>
          </a:p>
          <a:p>
            <a:pPr lvl="1">
              <a:lnSpc>
                <a:spcPct val="150000"/>
              </a:lnSpc>
            </a:pPr>
            <a:r>
              <a:rPr lang="en-US" altLang="zh-CN" b="1" dirty="0">
                <a:latin typeface="+mn-ea"/>
              </a:rPr>
              <a:t>Rule2: </a:t>
            </a:r>
            <a:r>
              <a:rPr lang="en-US" altLang="zh-CN" dirty="0">
                <a:latin typeface="+mn-ea"/>
              </a:rPr>
              <a:t>Each what component maps to intention type node; </a:t>
            </a:r>
          </a:p>
          <a:p>
            <a:pPr lvl="1">
              <a:lnSpc>
                <a:spcPct val="150000"/>
              </a:lnSpc>
            </a:pPr>
            <a:r>
              <a:rPr lang="en-US" altLang="zh-CN" b="1" dirty="0">
                <a:latin typeface="+mn-ea"/>
              </a:rPr>
              <a:t>Rule3: </a:t>
            </a:r>
            <a:r>
              <a:rPr lang="en-US" altLang="zh-CN" dirty="0">
                <a:latin typeface="+mn-ea"/>
              </a:rPr>
              <a:t>Each why component maps to intention type </a:t>
            </a:r>
            <a:r>
              <a:rPr lang="en-US" altLang="zh-CN">
                <a:latin typeface="+mn-ea"/>
              </a:rPr>
              <a:t>node</a:t>
            </a:r>
            <a:r>
              <a:rPr lang="en-US" altLang="zh-CN" smtClean="0">
                <a:latin typeface="+mn-ea"/>
              </a:rPr>
              <a:t>.</a:t>
            </a:r>
          </a:p>
          <a:p>
            <a:pPr lvl="1">
              <a:lnSpc>
                <a:spcPct val="150000"/>
              </a:lnSpc>
            </a:pPr>
            <a:endParaRPr lang="en-US" altLang="zh-CN" sz="900" dirty="0">
              <a:latin typeface="+mn-ea"/>
            </a:endParaRPr>
          </a:p>
          <a:p>
            <a:pPr marL="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+mn-ea"/>
              </a:rPr>
              <a:t>Discover quality </a:t>
            </a:r>
            <a:r>
              <a:rPr lang="en-US" altLang="zh-CN" sz="2000" b="1">
                <a:latin typeface="+mn-ea"/>
              </a:rPr>
              <a:t>type </a:t>
            </a:r>
            <a:r>
              <a:rPr lang="en-US" altLang="zh-CN" sz="2000" b="1" smtClean="0">
                <a:latin typeface="+mn-ea"/>
              </a:rPr>
              <a:t>nodes : based on keywords matching.</a:t>
            </a:r>
            <a:endParaRPr lang="en-US" altLang="zh-CN" sz="2000" b="1" dirty="0">
              <a:latin typeface="+mn-ea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0" y="311625"/>
            <a:ext cx="4482548" cy="829945"/>
            <a:chOff x="0" y="206510"/>
            <a:chExt cx="4033520" cy="829945"/>
          </a:xfrm>
        </p:grpSpPr>
        <p:sp>
          <p:nvSpPr>
            <p:cNvPr id="11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2.  Method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3" y="311281"/>
              <a:ext cx="588240" cy="62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文本框 12"/>
          <p:cNvSpPr txBox="1"/>
          <p:nvPr/>
        </p:nvSpPr>
        <p:spPr>
          <a:xfrm>
            <a:off x="409899" y="1305607"/>
            <a:ext cx="5474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n"/>
            </a:pP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2.1  </a:t>
            </a:r>
            <a:r>
              <a:rPr lang="en-US" altLang="zh-CN" sz="2400" kern="100" dirty="0" err="1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iStar</a:t>
            </a:r>
            <a:r>
              <a:rPr lang="en-US" altLang="zh-CN" sz="24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 n</a:t>
            </a: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ode </a:t>
            </a:r>
            <a:r>
              <a:rPr lang="en-US" altLang="zh-CN" sz="24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dentification</a:t>
            </a:r>
            <a:endParaRPr lang="zh-CN" altLang="en-US" sz="2400" kern="100" dirty="0">
              <a:solidFill>
                <a:srgbClr val="00617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00" y="383674"/>
            <a:ext cx="680597" cy="685846"/>
          </a:xfrm>
          <a:prstGeom prst="ellipse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04198" y="7466904"/>
            <a:ext cx="6140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有非功能需求列表，不用引用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15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34">
            <a:extLst>
              <a:ext uri="{FF2B5EF4-FFF2-40B4-BE49-F238E27FC236}">
                <a16:creationId xmlns:a16="http://schemas.microsoft.com/office/drawing/2014/main" id="{C03EA98B-F9CC-4717-9462-3A89F653C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63" y="1302867"/>
            <a:ext cx="10488887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2400" kern="1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In this phase, we identify and merge </a:t>
            </a:r>
            <a:r>
              <a:rPr lang="en-US" altLang="zh-CN" sz="2000" b="1" dirty="0" err="1">
                <a:latin typeface="+mn-ea"/>
                <a:cs typeface="Times New Roman" panose="02020603050405020304" pitchFamily="18" charset="0"/>
              </a:rPr>
              <a:t>iStar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 nodes with high similarity</a:t>
            </a:r>
            <a:r>
              <a:rPr lang="en-US" altLang="zh-CN" sz="2000" b="1" dirty="0" smtClean="0">
                <a:latin typeface="+mn-ea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b="1" dirty="0" smtClean="0">
                <a:latin typeface="+mn-ea"/>
                <a:cs typeface="Times New Roman" panose="02020603050405020304" pitchFamily="18" charset="0"/>
              </a:rPr>
              <a:t>Identify </a:t>
            </a:r>
            <a:r>
              <a:rPr lang="en-US" altLang="zh-CN" sz="2000" b="1" dirty="0" err="1" smtClean="0">
                <a:latin typeface="+mn-ea"/>
                <a:cs typeface="Times New Roman" panose="02020603050405020304" pitchFamily="18" charset="0"/>
              </a:rPr>
              <a:t>iStar</a:t>
            </a:r>
            <a:r>
              <a:rPr lang="en-US" altLang="zh-CN" sz="2000" b="1" dirty="0" smtClean="0">
                <a:latin typeface="+mn-ea"/>
                <a:cs typeface="Times New Roman" panose="02020603050405020304" pitchFamily="18" charset="0"/>
              </a:rPr>
              <a:t> nodes </a:t>
            </a:r>
            <a:r>
              <a:rPr lang="en-US" altLang="zh-CN" sz="2000" b="1" smtClean="0">
                <a:latin typeface="+mn-ea"/>
                <a:cs typeface="Times New Roman" panose="02020603050405020304" pitchFamily="18" charset="0"/>
              </a:rPr>
              <a:t>similarity</a:t>
            </a:r>
            <a:r>
              <a:rPr lang="zh-CN" altLang="en-US" sz="2000" smtClean="0">
                <a:latin typeface="+mn-ea"/>
                <a:cs typeface="Times New Roman" panose="02020603050405020304" pitchFamily="18" charset="0"/>
              </a:rPr>
              <a:t>：</a:t>
            </a:r>
            <a:endParaRPr lang="en-US" altLang="zh-CN" sz="2000" smtClean="0">
              <a:latin typeface="+mn-ea"/>
              <a:cs typeface="Times New Roman" panose="02020603050405020304" pitchFamily="18" charset="0"/>
            </a:endParaRPr>
          </a:p>
          <a:p>
            <a:pPr marL="7200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smtClean="0">
                <a:latin typeface="+mn-ea"/>
                <a:cs typeface="Times New Roman" panose="02020603050405020304" pitchFamily="18" charset="0"/>
              </a:rPr>
              <a:t>Generate nodes vector by fine-tune BERT model</a:t>
            </a:r>
            <a:r>
              <a:rPr lang="zh-CN" altLang="en-US" sz="2000" smtClean="0"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2000" smtClean="0">
              <a:latin typeface="+mn-ea"/>
              <a:cs typeface="Times New Roman" panose="02020603050405020304" pitchFamily="18" charset="0"/>
            </a:endParaRPr>
          </a:p>
          <a:p>
            <a:pPr marL="7200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>
                <a:latin typeface="+mn-ea"/>
                <a:cs typeface="Times New Roman" panose="02020603050405020304" pitchFamily="18" charset="0"/>
              </a:rPr>
              <a:t>Measure the similarity of each pair of </a:t>
            </a:r>
            <a:r>
              <a:rPr lang="en-US" altLang="zh-CN" sz="2000" smtClean="0">
                <a:latin typeface="+mn-ea"/>
                <a:cs typeface="Times New Roman" panose="02020603050405020304" pitchFamily="18" charset="0"/>
              </a:rPr>
              <a:t>nodes by cosine.</a:t>
            </a:r>
            <a:endParaRPr lang="en-US" altLang="zh-CN" sz="2000">
              <a:latin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dirty="0" smtClean="0">
              <a:latin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b="1" dirty="0" smtClean="0">
                <a:latin typeface="+mn-ea"/>
                <a:cs typeface="Times New Roman" panose="02020603050405020304" pitchFamily="18" charset="0"/>
              </a:rPr>
              <a:t>Merge nodes with high </a:t>
            </a:r>
            <a:r>
              <a:rPr lang="en-US" altLang="zh-CN" sz="2000" b="1" smtClean="0">
                <a:latin typeface="+mn-ea"/>
                <a:cs typeface="Times New Roman" panose="02020603050405020304" pitchFamily="18" charset="0"/>
              </a:rPr>
              <a:t>similarity</a:t>
            </a:r>
            <a:r>
              <a:rPr lang="zh-CN" altLang="en-US" sz="2000" b="1" smtClean="0">
                <a:latin typeface="+mn-ea"/>
                <a:cs typeface="Times New Roman" panose="02020603050405020304" pitchFamily="18" charset="0"/>
              </a:rPr>
              <a:t>：</a:t>
            </a:r>
            <a:endParaRPr lang="en-US" altLang="zh-CN" sz="2000" b="1" smtClean="0">
              <a:latin typeface="+mn-ea"/>
              <a:cs typeface="Times New Roman" panose="02020603050405020304" pitchFamily="18" charset="0"/>
            </a:endParaRPr>
          </a:p>
          <a:p>
            <a:pPr marL="7200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mtClean="0"/>
              <a:t>Extract node </a:t>
            </a:r>
            <a:r>
              <a:rPr lang="en-US" altLang="zh-CN"/>
              <a:t>pairs with threshold greater </a:t>
            </a:r>
            <a:r>
              <a:rPr lang="en-US" altLang="zh-CN" smtClean="0"/>
              <a:t>than 0.8</a:t>
            </a:r>
            <a:r>
              <a:rPr lang="zh-CN" altLang="en-US" smtClean="0"/>
              <a:t>；</a:t>
            </a:r>
            <a:endParaRPr lang="en-US" altLang="zh-CN" smtClean="0"/>
          </a:p>
          <a:p>
            <a:pPr marL="7200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>
                <a:latin typeface="+mn-ea"/>
                <a:cs typeface="Times New Roman" panose="02020603050405020304" pitchFamily="18" charset="0"/>
              </a:rPr>
              <a:t>M</a:t>
            </a:r>
            <a:r>
              <a:rPr lang="en-US" altLang="zh-CN" sz="2000" smtClean="0">
                <a:latin typeface="+mn-ea"/>
                <a:cs typeface="Times New Roman" panose="02020603050405020304" pitchFamily="18" charset="0"/>
              </a:rPr>
              <a:t>erge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them as a node</a:t>
            </a: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2793" y="252358"/>
            <a:ext cx="4482548" cy="829945"/>
            <a:chOff x="0" y="206510"/>
            <a:chExt cx="4033520" cy="829945"/>
          </a:xfrm>
        </p:grpSpPr>
        <p:sp>
          <p:nvSpPr>
            <p:cNvPr id="8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2.  Method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3" y="311281"/>
              <a:ext cx="567157" cy="62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文本框 9"/>
          <p:cNvSpPr txBox="1"/>
          <p:nvPr/>
        </p:nvSpPr>
        <p:spPr>
          <a:xfrm>
            <a:off x="-188441" y="1213967"/>
            <a:ext cx="5474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n"/>
            </a:pP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2.2  Node </a:t>
            </a:r>
            <a:r>
              <a:rPr lang="en-US" altLang="zh-CN" sz="24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merging</a:t>
            </a:r>
            <a:endParaRPr lang="zh-CN" altLang="en-US" sz="2400" kern="100" dirty="0">
              <a:solidFill>
                <a:srgbClr val="00617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693" y="336049"/>
            <a:ext cx="680597" cy="68584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1919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34">
            <a:extLst>
              <a:ext uri="{FF2B5EF4-FFF2-40B4-BE49-F238E27FC236}">
                <a16:creationId xmlns:a16="http://schemas.microsoft.com/office/drawing/2014/main" id="{C03EA98B-F9CC-4717-9462-3A89F653C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733" y="1300312"/>
            <a:ext cx="1024265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2400" kern="1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+mn-ea"/>
                <a:cs typeface="Times New Roman" panose="02020603050405020304" pitchFamily="18" charset="0"/>
              </a:rPr>
              <a:t>In 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this phase, we </a:t>
            </a:r>
            <a:r>
              <a:rPr lang="en-US" altLang="zh-CN" sz="2000" b="1" dirty="0" smtClean="0">
                <a:latin typeface="+mn-ea"/>
                <a:cs typeface="Times New Roman" panose="02020603050405020304" pitchFamily="18" charset="0"/>
              </a:rPr>
              <a:t>used three rules to automatically 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identify the edges between nodes based on the identified </a:t>
            </a:r>
            <a:r>
              <a:rPr lang="en-US" altLang="zh-CN" sz="2000" b="1" dirty="0" err="1">
                <a:latin typeface="+mn-ea"/>
                <a:cs typeface="Times New Roman" panose="02020603050405020304" pitchFamily="18" charset="0"/>
              </a:rPr>
              <a:t>iStar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 nodes and the merged nodes</a:t>
            </a:r>
            <a:r>
              <a:rPr lang="en-US" altLang="zh-CN" sz="2000" b="1" dirty="0" smtClean="0">
                <a:latin typeface="+mn-ea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endParaRPr lang="en-US" altLang="zh-CN" sz="2000" b="1" dirty="0" smtClean="0">
              <a:latin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mtClean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+mn-ea"/>
                <a:cs typeface="Times New Roman" panose="02020603050405020304" pitchFamily="18" charset="0"/>
              </a:rPr>
              <a:t>Rule 1: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 Add an edge of type means-ends for two intention nodes from the same user story. The source is from what part in the user story. The target is from why part in the user story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. </a:t>
            </a:r>
            <a:endParaRPr lang="en-US" altLang="zh-CN" smtClean="0">
              <a:latin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dirty="0">
              <a:latin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b="1" smtClean="0">
                <a:latin typeface="+mn-ea"/>
                <a:cs typeface="Times New Roman" panose="02020603050405020304" pitchFamily="18" charset="0"/>
              </a:rPr>
              <a:t>Rule </a:t>
            </a:r>
            <a:r>
              <a:rPr lang="en-US" altLang="zh-CN" b="1" dirty="0">
                <a:latin typeface="+mn-ea"/>
                <a:cs typeface="Times New Roman" panose="02020603050405020304" pitchFamily="18" charset="0"/>
              </a:rPr>
              <a:t>2: 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Add edges of type refinement type for a merged node and its components (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nodes</a:t>
            </a:r>
            <a:r>
              <a:rPr lang="en-US" altLang="zh-CN" smtClean="0">
                <a:latin typeface="+mn-ea"/>
                <a:cs typeface="Times New Roman" panose="02020603050405020304" pitchFamily="18" charset="0"/>
              </a:rPr>
              <a:t>).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dirty="0">
              <a:latin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b="1" smtClean="0">
                <a:latin typeface="+mn-ea"/>
                <a:cs typeface="Times New Roman" panose="02020603050405020304" pitchFamily="18" charset="0"/>
              </a:rPr>
              <a:t>Rule </a:t>
            </a:r>
            <a:r>
              <a:rPr lang="en-US" altLang="zh-CN" b="1" dirty="0">
                <a:latin typeface="+mn-ea"/>
                <a:cs typeface="Times New Roman" panose="02020603050405020304" pitchFamily="18" charset="0"/>
              </a:rPr>
              <a:t>3: 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Add an edge of type contribution for a quality node and its corresponding intention node.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0" y="311625"/>
            <a:ext cx="4482548" cy="829945"/>
            <a:chOff x="0" y="206510"/>
            <a:chExt cx="4033520" cy="829945"/>
          </a:xfrm>
        </p:grpSpPr>
        <p:sp>
          <p:nvSpPr>
            <p:cNvPr id="7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2.  Method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3" y="311281"/>
              <a:ext cx="561099" cy="62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文本框 8"/>
          <p:cNvSpPr txBox="1"/>
          <p:nvPr/>
        </p:nvSpPr>
        <p:spPr>
          <a:xfrm>
            <a:off x="155900" y="1300312"/>
            <a:ext cx="5474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n"/>
            </a:pP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2.3  Edge identification</a:t>
            </a:r>
            <a:endParaRPr lang="zh-CN" altLang="en-US" sz="2400" kern="100" dirty="0">
              <a:solidFill>
                <a:srgbClr val="00617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80" y="385261"/>
            <a:ext cx="680597" cy="68584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46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0" y="311625"/>
            <a:ext cx="4482548" cy="829945"/>
            <a:chOff x="0" y="206510"/>
            <a:chExt cx="4033520" cy="829945"/>
          </a:xfrm>
        </p:grpSpPr>
        <p:sp>
          <p:nvSpPr>
            <p:cNvPr id="8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3.  Experiment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4" y="311281"/>
              <a:ext cx="528244" cy="62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文本框 9"/>
          <p:cNvSpPr txBox="1"/>
          <p:nvPr/>
        </p:nvSpPr>
        <p:spPr>
          <a:xfrm>
            <a:off x="-877034" y="1323427"/>
            <a:ext cx="5474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n"/>
            </a:pP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3.1  Dataset</a:t>
            </a:r>
            <a:endParaRPr lang="zh-CN" altLang="en-US" sz="2400" kern="100" dirty="0">
              <a:solidFill>
                <a:srgbClr val="00617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7855" y="1966949"/>
            <a:ext cx="10719200" cy="138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      </a:t>
            </a:r>
            <a:r>
              <a:rPr lang="en-US" altLang="zh-CN" sz="2000" b="1" dirty="0" smtClean="0"/>
              <a:t>We evaluated our approach on three user story datasets from </a:t>
            </a:r>
            <a:r>
              <a:rPr lang="en-US" altLang="zh-CN" sz="2000" b="1" dirty="0"/>
              <a:t>three different </a:t>
            </a:r>
            <a:r>
              <a:rPr lang="en-US" altLang="zh-CN" sz="2000" b="1" dirty="0" smtClean="0"/>
              <a:t>areas of entertainment</a:t>
            </a:r>
            <a:r>
              <a:rPr lang="en-US" altLang="zh-CN" sz="2000" b="1" dirty="0"/>
              <a:t>, </a:t>
            </a:r>
            <a:r>
              <a:rPr lang="en-US" altLang="zh-CN" sz="2000" b="1" dirty="0" smtClean="0"/>
              <a:t>education </a:t>
            </a:r>
            <a:r>
              <a:rPr lang="en-US" altLang="zh-CN" sz="2000" b="1" dirty="0"/>
              <a:t>and </a:t>
            </a:r>
            <a:r>
              <a:rPr lang="en-US" altLang="zh-CN" sz="2000" b="1" dirty="0" smtClean="0"/>
              <a:t>business. 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237137"/>
              </p:ext>
            </p:extLst>
          </p:nvPr>
        </p:nvGraphicFramePr>
        <p:xfrm>
          <a:off x="2412391" y="3402574"/>
          <a:ext cx="6460948" cy="22886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356350">
                  <a:extLst>
                    <a:ext uri="{9D8B030D-6E8A-4147-A177-3AD203B41FA5}">
                      <a16:colId xmlns:a16="http://schemas.microsoft.com/office/drawing/2014/main" val="975719167"/>
                    </a:ext>
                  </a:extLst>
                </a:gridCol>
                <a:gridCol w="2052299">
                  <a:extLst>
                    <a:ext uri="{9D8B030D-6E8A-4147-A177-3AD203B41FA5}">
                      <a16:colId xmlns:a16="http://schemas.microsoft.com/office/drawing/2014/main" val="294185231"/>
                    </a:ext>
                  </a:extLst>
                </a:gridCol>
                <a:gridCol w="2052299">
                  <a:extLst>
                    <a:ext uri="{9D8B030D-6E8A-4147-A177-3AD203B41FA5}">
                      <a16:colId xmlns:a16="http://schemas.microsoft.com/office/drawing/2014/main" val="3129754565"/>
                    </a:ext>
                  </a:extLst>
                </a:gridCol>
              </a:tblGrid>
              <a:tr h="542305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Dataset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Field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Num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701103"/>
                  </a:ext>
                </a:extLst>
              </a:tr>
              <a:tr h="5821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GA</a:t>
                      </a:r>
                      <a:endParaRPr lang="zh-CN" alt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entertainment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21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887348"/>
                  </a:ext>
                </a:extLst>
              </a:tr>
              <a:tr h="5821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 smtClean="0"/>
                        <a:t>BADcamp</a:t>
                      </a:r>
                      <a:endParaRPr lang="zh-CN" alt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education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70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862724"/>
                  </a:ext>
                </a:extLst>
              </a:tr>
              <a:tr h="5821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 smtClean="0"/>
                        <a:t>webCompany</a:t>
                      </a:r>
                      <a:endParaRPr lang="zh-CN" alt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business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79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7043949"/>
                  </a:ext>
                </a:extLst>
              </a:tr>
            </a:tbl>
          </a:graphicData>
        </a:graphic>
      </p:graphicFrame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80" y="385261"/>
            <a:ext cx="680597" cy="68584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583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0" y="311625"/>
            <a:ext cx="4482548" cy="829945"/>
            <a:chOff x="0" y="206510"/>
            <a:chExt cx="4033520" cy="829945"/>
          </a:xfrm>
        </p:grpSpPr>
        <p:sp>
          <p:nvSpPr>
            <p:cNvPr id="8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3.  Experiment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4" y="311281"/>
              <a:ext cx="449678" cy="62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文本框 9"/>
          <p:cNvSpPr txBox="1"/>
          <p:nvPr/>
        </p:nvSpPr>
        <p:spPr>
          <a:xfrm>
            <a:off x="256822" y="1288409"/>
            <a:ext cx="5474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n"/>
            </a:pP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3.2  </a:t>
            </a:r>
            <a:r>
              <a:rPr lang="en-US" altLang="zh-CN" sz="24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Manually labeled </a:t>
            </a: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datasets</a:t>
            </a:r>
            <a:endParaRPr lang="zh-CN" altLang="en-US" sz="2400" kern="100" dirty="0">
              <a:solidFill>
                <a:srgbClr val="00617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7854" y="1896913"/>
            <a:ext cx="10520433" cy="356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+mn-ea"/>
              </a:rPr>
              <a:t> Labeled setup</a:t>
            </a:r>
            <a:r>
              <a:rPr lang="en-US" altLang="zh-CN" sz="2000" b="1">
                <a:latin typeface="+mn-ea"/>
              </a:rPr>
              <a:t>: </a:t>
            </a:r>
            <a:r>
              <a:rPr lang="en-US" altLang="zh-CN" sz="2000" smtClean="0">
                <a:latin typeface="+mn-ea"/>
              </a:rPr>
              <a:t> </a:t>
            </a:r>
          </a:p>
          <a:p>
            <a:pPr marL="720000" indent="-342900">
              <a:buFont typeface="Arial" panose="020B0604020202020204" pitchFamily="34" charset="0"/>
              <a:buChar char="•"/>
            </a:pPr>
            <a:r>
              <a:rPr lang="en-US" altLang="zh-CN" sz="2000" smtClean="0">
                <a:latin typeface="+mn-ea"/>
              </a:rPr>
              <a:t>One </a:t>
            </a:r>
            <a:r>
              <a:rPr lang="en-US" altLang="zh-CN" sz="2000" dirty="0">
                <a:latin typeface="+mn-ea"/>
              </a:rPr>
              <a:t>is for quality requirements</a:t>
            </a:r>
            <a:r>
              <a:rPr lang="en-US" altLang="zh-CN" sz="2000">
                <a:latin typeface="+mn-ea"/>
              </a:rPr>
              <a:t>, </a:t>
            </a:r>
            <a:endParaRPr lang="en-US" altLang="zh-CN" sz="2000" smtClean="0">
              <a:latin typeface="+mn-ea"/>
            </a:endParaRPr>
          </a:p>
          <a:p>
            <a:pPr marL="720000" indent="-342900">
              <a:buFont typeface="Arial" panose="020B0604020202020204" pitchFamily="34" charset="0"/>
              <a:buChar char="•"/>
            </a:pPr>
            <a:r>
              <a:rPr lang="en-US" altLang="zh-CN" sz="2000">
                <a:latin typeface="+mn-ea"/>
              </a:rPr>
              <a:t>O</a:t>
            </a:r>
            <a:r>
              <a:rPr lang="en-US" altLang="zh-CN" sz="2000" smtClean="0">
                <a:latin typeface="+mn-ea"/>
              </a:rPr>
              <a:t>ther </a:t>
            </a:r>
            <a:r>
              <a:rPr lang="en-US" altLang="zh-CN" sz="2000" dirty="0">
                <a:latin typeface="+mn-ea"/>
              </a:rPr>
              <a:t>is for finding similar pairs of user stories. </a:t>
            </a:r>
            <a:endParaRPr lang="en-US" altLang="zh-CN" sz="2000" dirty="0" smtClean="0">
              <a:latin typeface="+mn-ea"/>
            </a:endParaRPr>
          </a:p>
          <a:p>
            <a:endParaRPr lang="en-US" altLang="zh-CN" sz="2000" dirty="0" smtClean="0">
              <a:latin typeface="+mn-ea"/>
            </a:endParaRPr>
          </a:p>
          <a:p>
            <a:endParaRPr lang="en-US" altLang="zh-CN" sz="1100" dirty="0" smtClean="0"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b="1" dirty="0" smtClean="0">
                <a:latin typeface="+mn-ea"/>
              </a:rPr>
              <a:t>Labeled member</a:t>
            </a:r>
            <a:r>
              <a:rPr lang="zh-CN" altLang="en-US" sz="2000" b="1" dirty="0" smtClean="0">
                <a:latin typeface="+mn-ea"/>
              </a:rPr>
              <a:t>：</a:t>
            </a:r>
            <a:r>
              <a:rPr lang="en-US" altLang="zh-CN" sz="2000" dirty="0" smtClean="0">
                <a:latin typeface="+mn-ea"/>
              </a:rPr>
              <a:t>4 graduate students with software engineering related knowledge.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000" dirty="0" smtClean="0">
              <a:latin typeface="+mn-ea"/>
            </a:endParaRPr>
          </a:p>
          <a:p>
            <a:endParaRPr lang="en-US" altLang="zh-CN" sz="1050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b="1" dirty="0" smtClean="0">
                <a:latin typeface="+mn-ea"/>
              </a:rPr>
              <a:t>Labeled Method</a:t>
            </a:r>
            <a:r>
              <a:rPr lang="zh-CN" altLang="en-US" b="1" dirty="0" smtClean="0"/>
              <a:t>：</a:t>
            </a:r>
            <a:endParaRPr lang="en-US" altLang="zh-CN" b="1" dirty="0" smtClean="0"/>
          </a:p>
          <a:p>
            <a:pPr>
              <a:lnSpc>
                <a:spcPct val="150000"/>
              </a:lnSpc>
            </a:pPr>
            <a:endParaRPr lang="en-US" altLang="zh-CN" dirty="0" smtClean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284" y="4038925"/>
            <a:ext cx="3479579" cy="25191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080" y="385261"/>
            <a:ext cx="680597" cy="68584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5303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0" y="311625"/>
            <a:ext cx="4482548" cy="829945"/>
            <a:chOff x="0" y="206510"/>
            <a:chExt cx="4033520" cy="829945"/>
          </a:xfrm>
        </p:grpSpPr>
        <p:sp>
          <p:nvSpPr>
            <p:cNvPr id="8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3.  Experiment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3" y="311281"/>
              <a:ext cx="549671" cy="62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文本框 9"/>
          <p:cNvSpPr txBox="1"/>
          <p:nvPr/>
        </p:nvSpPr>
        <p:spPr>
          <a:xfrm>
            <a:off x="80823" y="1246341"/>
            <a:ext cx="5474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n"/>
            </a:pPr>
            <a:r>
              <a:rPr lang="en-US" altLang="zh-CN" sz="2400" kern="100" dirty="0" smtClean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3.3  Experiment evaluation</a:t>
            </a:r>
            <a:endParaRPr lang="zh-CN" altLang="en-US" sz="2400" kern="100" dirty="0">
              <a:solidFill>
                <a:srgbClr val="00617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69525" y="1848417"/>
            <a:ext cx="10643964" cy="199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dirty="0" smtClean="0">
                <a:latin typeface="+mn-ea"/>
                <a:cs typeface="Times New Roman Regular" panose="02020603050405020304" charset="0"/>
              </a:rPr>
              <a:t>RQ1: How effective is the discovery of quality type nodes in </a:t>
            </a:r>
            <a:r>
              <a:rPr lang="en-US" altLang="zh-CN" b="1" dirty="0" err="1" smtClean="0">
                <a:latin typeface="+mn-ea"/>
                <a:cs typeface="Times New Roman Regular" panose="02020603050405020304" charset="0"/>
              </a:rPr>
              <a:t>iStar</a:t>
            </a:r>
            <a:r>
              <a:rPr lang="en-US" altLang="zh-CN" b="1" dirty="0" smtClean="0">
                <a:latin typeface="+mn-ea"/>
                <a:cs typeface="Times New Roman Regular" panose="02020603050405020304" charset="0"/>
              </a:rPr>
              <a:t> node identification processing?</a:t>
            </a: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>
              <a:lnSpc>
                <a:spcPct val="150000"/>
              </a:lnSpc>
            </a:pPr>
            <a:endParaRPr lang="en-US" altLang="zh-CN" dirty="0" smtClean="0"/>
          </a:p>
          <a:p>
            <a:pPr algn="just">
              <a:lnSpc>
                <a:spcPct val="150000"/>
              </a:lnSpc>
            </a:pPr>
            <a:endParaRPr lang="en-US" altLang="zh-CN" dirty="0" smtClean="0"/>
          </a:p>
          <a:p>
            <a:pPr algn="just">
              <a:lnSpc>
                <a:spcPct val="150000"/>
              </a:lnSpc>
            </a:pPr>
            <a:r>
              <a:rPr lang="en-US" altLang="zh-CN" dirty="0" smtClean="0"/>
              <a:t> </a:t>
            </a:r>
            <a:endParaRPr lang="zh-CN" altLang="en-US" dirty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/>
          <a:srcRect t="37798" r="43349"/>
          <a:stretch/>
        </p:blipFill>
        <p:spPr>
          <a:xfrm>
            <a:off x="1560463" y="2472253"/>
            <a:ext cx="6415138" cy="137286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64775" y="4531797"/>
            <a:ext cx="998417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dirty="0">
                <a:latin typeface="+mn-ea"/>
                <a:cs typeface="Times New Roman Regular" panose="02020603050405020304" charset="0"/>
              </a:rPr>
              <a:t>RQ2: How effective is the discovery of similarity nodes in node merging processing?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913" y="5181600"/>
            <a:ext cx="1676328" cy="141718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6483" y="5179047"/>
            <a:ext cx="5023918" cy="14942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80" y="385261"/>
            <a:ext cx="680597" cy="68584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5521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34">
            <a:extLst>
              <a:ext uri="{FF2B5EF4-FFF2-40B4-BE49-F238E27FC236}">
                <a16:creationId xmlns:a16="http://schemas.microsoft.com/office/drawing/2014/main" id="{C03EA98B-F9CC-4717-9462-3A89F653C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5777" y="1562247"/>
            <a:ext cx="9280683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2800" kern="1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This paper focuses on the refinement and contribution relationships between user stories. </a:t>
            </a:r>
            <a:endParaRPr lang="en-US" altLang="zh-CN" sz="2000" dirty="0" smtClean="0">
              <a:latin typeface="+mn-ea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A node-merging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based approach is proposed to identify the potential refinement </a:t>
            </a: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relationships.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A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quality word list is built to find the non-function user story and to identify the contribution edges. </a:t>
            </a:r>
            <a:endParaRPr lang="en-US" altLang="zh-CN" sz="2000" dirty="0" smtClean="0">
              <a:latin typeface="+mn-ea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Three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data sets are used to evaluate the effectiveness of the proposed approach. </a:t>
            </a:r>
            <a:endParaRPr lang="en-US" altLang="zh-CN" sz="2800" kern="1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endParaRPr lang="en-US" altLang="zh-CN" sz="2800" kern="100" dirty="0" smtClean="0">
              <a:effectLst/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9826911-5C83-4104-9275-A2F8B0C4D93A}"/>
              </a:ext>
            </a:extLst>
          </p:cNvPr>
          <p:cNvGrpSpPr/>
          <p:nvPr/>
        </p:nvGrpSpPr>
        <p:grpSpPr>
          <a:xfrm>
            <a:off x="0" y="311625"/>
            <a:ext cx="4482548" cy="829945"/>
            <a:chOff x="0" y="206510"/>
            <a:chExt cx="4033520" cy="829945"/>
          </a:xfrm>
        </p:grpSpPr>
        <p:sp>
          <p:nvSpPr>
            <p:cNvPr id="22" name="矩形 4"/>
            <p:cNvSpPr/>
            <p:nvPr/>
          </p:nvSpPr>
          <p:spPr>
            <a:xfrm>
              <a:off x="0" y="206510"/>
              <a:ext cx="4033520" cy="829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dist="508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i="1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3200" kern="100" dirty="0" smtClean="0">
                  <a:solidFill>
                    <a:srgbClr val="00617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4.  Conclusion</a:t>
              </a:r>
              <a:endParaRPr lang="zh-CN" altLang="en-US" sz="3200" kern="100" dirty="0">
                <a:solidFill>
                  <a:srgbClr val="00617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DB465BBF-5B27-4706-897E-A27ACDAEB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3" y="311281"/>
              <a:ext cx="559670" cy="62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80" y="385261"/>
            <a:ext cx="680597" cy="68584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0510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H_Other_8"/>
          <p:cNvPicPr/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 rot="5400000" flipH="1">
            <a:off x="6024000" y="-3032194"/>
            <a:ext cx="144000" cy="1045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MH_Other_8"/>
          <p:cNvPicPr/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 rot="16200000" flipH="1" flipV="1">
            <a:off x="6024001" y="-127232"/>
            <a:ext cx="144000" cy="1045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0" y="2204967"/>
            <a:ext cx="12192000" cy="2861362"/>
          </a:xfrm>
          <a:prstGeom prst="rect">
            <a:avLst/>
          </a:prstGeom>
          <a:solidFill>
            <a:srgbClr val="006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605371" y="2898580"/>
            <a:ext cx="4721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Thank you!</a:t>
            </a:r>
            <a:endParaRPr lang="zh-CN" altLang="en-US" sz="72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915665" y="0"/>
            <a:ext cx="1431751" cy="2579552"/>
            <a:chOff x="2285996" y="0"/>
            <a:chExt cx="1431751" cy="257955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996" y="1340537"/>
              <a:ext cx="1431751" cy="1239015"/>
            </a:xfrm>
            <a:prstGeom prst="rect">
              <a:avLst/>
            </a:prstGeom>
          </p:spPr>
        </p:pic>
        <p:cxnSp>
          <p:nvCxnSpPr>
            <p:cNvPr id="26" name="直接连接符 25"/>
            <p:cNvCxnSpPr/>
            <p:nvPr/>
          </p:nvCxnSpPr>
          <p:spPr>
            <a:xfrm>
              <a:off x="3020159" y="0"/>
              <a:ext cx="0" cy="1527048"/>
            </a:xfrm>
            <a:prstGeom prst="line">
              <a:avLst/>
            </a:prstGeom>
            <a:ln w="34925">
              <a:solidFill>
                <a:srgbClr val="7091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8778046" y="-2271"/>
            <a:ext cx="1431751" cy="2579552"/>
            <a:chOff x="2285996" y="0"/>
            <a:chExt cx="1431751" cy="2579552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996" y="1340537"/>
              <a:ext cx="1431751" cy="1239015"/>
            </a:xfrm>
            <a:prstGeom prst="rect">
              <a:avLst/>
            </a:prstGeom>
          </p:spPr>
        </p:pic>
        <p:cxnSp>
          <p:nvCxnSpPr>
            <p:cNvPr id="30" name="直接连接符 29"/>
            <p:cNvCxnSpPr/>
            <p:nvPr/>
          </p:nvCxnSpPr>
          <p:spPr>
            <a:xfrm>
              <a:off x="3020159" y="0"/>
              <a:ext cx="0" cy="1527048"/>
            </a:xfrm>
            <a:prstGeom prst="line">
              <a:avLst/>
            </a:prstGeom>
            <a:ln w="34925">
              <a:solidFill>
                <a:srgbClr val="7091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7" name="图片 36"/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4196">
            <a:off x="-759996" y="2187846"/>
            <a:ext cx="3114656" cy="31146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61120" y="2120949"/>
            <a:ext cx="3333948" cy="333394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374749" y="549590"/>
            <a:ext cx="1182791" cy="1182791"/>
            <a:chOff x="5005060" y="540195"/>
            <a:chExt cx="1182791" cy="1182791"/>
          </a:xfrm>
        </p:grpSpPr>
        <p:pic>
          <p:nvPicPr>
            <p:cNvPr id="2" name="图片 1" descr="b0bd0790de110b848459a7008838654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96913" y="691847"/>
              <a:ext cx="999087" cy="879489"/>
            </a:xfrm>
            <a:prstGeom prst="rect">
              <a:avLst/>
            </a:prstGeom>
          </p:spPr>
        </p:pic>
        <p:sp>
          <p:nvSpPr>
            <p:cNvPr id="4" name="流程图: 接点 3"/>
            <p:cNvSpPr/>
            <p:nvPr/>
          </p:nvSpPr>
          <p:spPr>
            <a:xfrm>
              <a:off x="5005060" y="540195"/>
              <a:ext cx="1182791" cy="1182791"/>
            </a:xfrm>
            <a:prstGeom prst="flowChartConnector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536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8"/>
</p:tagLst>
</file>

<file path=ppt/theme/theme1.xml><?xml version="1.0" encoding="utf-8"?>
<a:theme xmlns:a="http://schemas.openxmlformats.org/drawingml/2006/main" name="Office 主题​​">
  <a:themeElements>
    <a:clrScheme name="蓝绿色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8338</TotalTime>
  <Words>848</Words>
  <Application>Microsoft Office PowerPoint</Application>
  <PresentationFormat>宽屏</PresentationFormat>
  <Paragraphs>160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31" baseType="lpstr">
      <vt:lpstr>Times New Roman Regular</vt:lpstr>
      <vt:lpstr>等线</vt:lpstr>
      <vt:lpstr>等线 Light</vt:lpstr>
      <vt:lpstr>仿宋</vt:lpstr>
      <vt:lpstr>华文仿宋</vt:lpstr>
      <vt:lpstr>华文新魏</vt:lpstr>
      <vt:lpstr>宋体</vt:lpstr>
      <vt:lpstr>微软雅黑</vt:lpstr>
      <vt:lpstr>字魂105号-简雅黑</vt:lpstr>
      <vt:lpstr>字魂59号-创粗黑</vt:lpstr>
      <vt:lpstr>Arial</vt:lpstr>
      <vt:lpstr>Calibri</vt:lpstr>
      <vt:lpstr>Times New Roman</vt:lpstr>
      <vt:lpstr>Wingdings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答辩-19</dc:title>
  <dc:creator>LP</dc:creator>
  <cp:lastModifiedBy>Lenovo</cp:lastModifiedBy>
  <cp:revision>449</cp:revision>
  <dcterms:created xsi:type="dcterms:W3CDTF">2016-11-24T09:20:00Z</dcterms:created>
  <dcterms:modified xsi:type="dcterms:W3CDTF">2022-06-12T01:08:55Z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KSOTemplateUUID">
    <vt:lpwstr>v1.0_mb_n+ejfDagHFqfsXLatxPYEA==</vt:lpwstr>
  </property>
  <property fmtid="{D5CDD505-2E9C-101B-9397-08002B2CF9AE}" pid="4" name="ICV">
    <vt:lpwstr>F4B36875A1904186BF83B836E956DA79</vt:lpwstr>
  </property>
</Properties>
</file>