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2" r:id="rId2"/>
  </p:sldMasterIdLst>
  <p:notesMasterIdLst>
    <p:notesMasterId r:id="rId18"/>
  </p:notesMasterIdLst>
  <p:sldIdLst>
    <p:sldId id="256" r:id="rId3"/>
    <p:sldId id="257" r:id="rId4"/>
    <p:sldId id="291" r:id="rId5"/>
    <p:sldId id="314" r:id="rId6"/>
    <p:sldId id="306" r:id="rId7"/>
    <p:sldId id="315" r:id="rId8"/>
    <p:sldId id="292" r:id="rId9"/>
    <p:sldId id="316" r:id="rId10"/>
    <p:sldId id="317" r:id="rId11"/>
    <p:sldId id="318" r:id="rId12"/>
    <p:sldId id="319" r:id="rId13"/>
    <p:sldId id="321" r:id="rId14"/>
    <p:sldId id="320" r:id="rId15"/>
    <p:sldId id="322" r:id="rId16"/>
    <p:sldId id="300" r:id="rId17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4318">
          <p15:clr>
            <a:srgbClr val="A4A3A4"/>
          </p15:clr>
        </p15:guide>
        <p15:guide id="4" pos="224">
          <p15:clr>
            <a:srgbClr val="A4A3A4"/>
          </p15:clr>
        </p15:guide>
        <p15:guide id="5" pos="3840">
          <p15:clr>
            <a:srgbClr val="A4A3A4"/>
          </p15:clr>
        </p15:guide>
        <p15:guide id="6" pos="75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8B71"/>
    <a:srgbClr val="F23C00"/>
    <a:srgbClr val="E73A1C"/>
    <a:srgbClr val="56A28D"/>
    <a:srgbClr val="E0504B"/>
    <a:srgbClr val="E6726E"/>
    <a:srgbClr val="FFFFFF"/>
    <a:srgbClr val="E6E6E6"/>
    <a:srgbClr val="0000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40" autoAdjust="0"/>
    <p:restoredTop sz="93695" autoAdjust="0"/>
  </p:normalViewPr>
  <p:slideViewPr>
    <p:cSldViewPr snapToGrid="0" snapToObjects="1">
      <p:cViewPr>
        <p:scale>
          <a:sx n="66" d="100"/>
          <a:sy n="66" d="100"/>
        </p:scale>
        <p:origin x="-1980" y="-906"/>
      </p:cViewPr>
      <p:guideLst>
        <p:guide orient="horz" pos="2160"/>
        <p:guide orient="horz"/>
        <p:guide orient="horz" pos="4318"/>
        <p:guide pos="224"/>
        <p:guide pos="3840"/>
        <p:guide pos="75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53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fficeplus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11"/>
          <p:cNvSpPr/>
          <p:nvPr userDrawn="1"/>
        </p:nvSpPr>
        <p:spPr>
          <a:xfrm>
            <a:off x="0" y="-1"/>
            <a:ext cx="8553796" cy="6858001"/>
          </a:xfrm>
          <a:custGeom>
            <a:avLst/>
            <a:gdLst>
              <a:gd name="connsiteX0" fmla="*/ 0 w 6855280"/>
              <a:gd name="connsiteY0" fmla="*/ 0 h 6858000"/>
              <a:gd name="connsiteX1" fmla="*/ 5543550 w 6855280"/>
              <a:gd name="connsiteY1" fmla="*/ 0 h 6858000"/>
              <a:gd name="connsiteX2" fmla="*/ 6855280 w 6855280"/>
              <a:gd name="connsiteY2" fmla="*/ 6858000 h 6858000"/>
              <a:gd name="connsiteX3" fmla="*/ 5543550 w 6855280"/>
              <a:gd name="connsiteY3" fmla="*/ 6858000 h 6858000"/>
              <a:gd name="connsiteX4" fmla="*/ 0 w 685528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5280" h="6858000">
                <a:moveTo>
                  <a:pt x="0" y="0"/>
                </a:moveTo>
                <a:lnTo>
                  <a:pt x="5543550" y="0"/>
                </a:lnTo>
                <a:lnTo>
                  <a:pt x="6855280" y="6858000"/>
                </a:lnTo>
                <a:lnTo>
                  <a:pt x="5543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形状 12"/>
          <p:cNvSpPr/>
          <p:nvPr userDrawn="1"/>
        </p:nvSpPr>
        <p:spPr>
          <a:xfrm rot="10800000">
            <a:off x="9077498" y="0"/>
            <a:ext cx="3114496" cy="6858000"/>
          </a:xfrm>
          <a:custGeom>
            <a:avLst/>
            <a:gdLst>
              <a:gd name="connsiteX0" fmla="*/ 1619249 w 2930980"/>
              <a:gd name="connsiteY0" fmla="*/ 6858000 h 6858000"/>
              <a:gd name="connsiteX1" fmla="*/ 0 w 2930980"/>
              <a:gd name="connsiteY1" fmla="*/ 6858000 h 6858000"/>
              <a:gd name="connsiteX2" fmla="*/ 0 w 2930980"/>
              <a:gd name="connsiteY2" fmla="*/ 0 h 6858000"/>
              <a:gd name="connsiteX3" fmla="*/ 1619249 w 2930980"/>
              <a:gd name="connsiteY3" fmla="*/ 0 h 6858000"/>
              <a:gd name="connsiteX4" fmla="*/ 2930980 w 2930980"/>
              <a:gd name="connsiteY4" fmla="*/ 6858000 h 6858000"/>
              <a:gd name="connsiteX5" fmla="*/ 1619250 w 2930980"/>
              <a:gd name="connsiteY5" fmla="*/ 6858000 h 6858000"/>
              <a:gd name="connsiteX6" fmla="*/ 1619250 w 293098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0980" h="6858000">
                <a:moveTo>
                  <a:pt x="1619249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619249" y="0"/>
                </a:lnTo>
                <a:close/>
                <a:moveTo>
                  <a:pt x="2930980" y="6858000"/>
                </a:moveTo>
                <a:lnTo>
                  <a:pt x="1619250" y="685800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590551" y="3106057"/>
            <a:ext cx="3238500" cy="13643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cxnSp>
        <p:nvCxnSpPr>
          <p:cNvPr id="9" name="直接连接符 4"/>
          <p:cNvCxnSpPr/>
          <p:nvPr userDrawn="1"/>
        </p:nvCxnSpPr>
        <p:spPr>
          <a:xfrm>
            <a:off x="590550" y="4677728"/>
            <a:ext cx="3238500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590549" y="4878365"/>
            <a:ext cx="5229679" cy="10289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5850" y="0"/>
            <a:ext cx="3771900" cy="523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8895" y="2429782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981373" y="2429782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085850" y="2611662"/>
            <a:ext cx="3771900" cy="17571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85850" y="4368799"/>
            <a:ext cx="3771900" cy="87856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018895" y="3453039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6981373" y="3453039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6018895" y="4476296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981373" y="4476296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5850" y="0"/>
            <a:ext cx="3771900" cy="523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8895" y="2429782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981373" y="2429782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085850" y="2611662"/>
            <a:ext cx="3771900" cy="17571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85850" y="4368799"/>
            <a:ext cx="3771900" cy="87856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018895" y="3453039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6981373" y="3453039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6018895" y="4476296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981373" y="4476296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8" hasCustomPrompt="1"/>
          </p:nvPr>
        </p:nvSpPr>
        <p:spPr>
          <a:xfrm>
            <a:off x="6018895" y="1406525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9"/>
          </p:nvPr>
        </p:nvSpPr>
        <p:spPr>
          <a:xfrm>
            <a:off x="6981373" y="1406525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5850" y="0"/>
            <a:ext cx="3771900" cy="523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8895" y="3200853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981373" y="3200853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085850" y="2611662"/>
            <a:ext cx="3771900" cy="17571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85850" y="4368799"/>
            <a:ext cx="3771900" cy="87856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018895" y="4224110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6981373" y="4224110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6018895" y="5247367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981373" y="5247367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8" hasCustomPrompt="1"/>
          </p:nvPr>
        </p:nvSpPr>
        <p:spPr>
          <a:xfrm>
            <a:off x="6018895" y="2177596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9"/>
          </p:nvPr>
        </p:nvSpPr>
        <p:spPr>
          <a:xfrm>
            <a:off x="6981373" y="2177596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7"/>
          <p:cNvSpPr>
            <a:spLocks noGrp="1"/>
          </p:cNvSpPr>
          <p:nvPr>
            <p:ph type="body" sz="quarter" idx="20" hasCustomPrompt="1"/>
          </p:nvPr>
        </p:nvSpPr>
        <p:spPr>
          <a:xfrm>
            <a:off x="6018895" y="1154339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4" name="文本占位符 7"/>
          <p:cNvSpPr>
            <a:spLocks noGrp="1"/>
          </p:cNvSpPr>
          <p:nvPr>
            <p:ph type="body" sz="quarter" idx="21"/>
          </p:nvPr>
        </p:nvSpPr>
        <p:spPr>
          <a:xfrm>
            <a:off x="6981373" y="1154339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5850" y="0"/>
            <a:ext cx="3771900" cy="523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8895" y="2475139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981373" y="2475139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085850" y="2611662"/>
            <a:ext cx="3771900" cy="17571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85850" y="4368799"/>
            <a:ext cx="3771900" cy="87856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018895" y="3498396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15"/>
          </p:nvPr>
        </p:nvSpPr>
        <p:spPr>
          <a:xfrm>
            <a:off x="6981373" y="3498396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6018895" y="4521653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981373" y="4521653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8" hasCustomPrompt="1"/>
          </p:nvPr>
        </p:nvSpPr>
        <p:spPr>
          <a:xfrm>
            <a:off x="6018895" y="1451882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9"/>
          </p:nvPr>
        </p:nvSpPr>
        <p:spPr>
          <a:xfrm>
            <a:off x="6981373" y="1451882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7"/>
          <p:cNvSpPr>
            <a:spLocks noGrp="1"/>
          </p:cNvSpPr>
          <p:nvPr>
            <p:ph type="body" sz="quarter" idx="20" hasCustomPrompt="1"/>
          </p:nvPr>
        </p:nvSpPr>
        <p:spPr>
          <a:xfrm>
            <a:off x="6018895" y="428625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4" name="文本占位符 7"/>
          <p:cNvSpPr>
            <a:spLocks noGrp="1"/>
          </p:cNvSpPr>
          <p:nvPr>
            <p:ph type="body" sz="quarter" idx="21"/>
          </p:nvPr>
        </p:nvSpPr>
        <p:spPr>
          <a:xfrm>
            <a:off x="6981373" y="428625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22" hasCustomPrompt="1"/>
          </p:nvPr>
        </p:nvSpPr>
        <p:spPr>
          <a:xfrm>
            <a:off x="6018895" y="5544910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16" name="文本占位符 7"/>
          <p:cNvSpPr>
            <a:spLocks noGrp="1"/>
          </p:cNvSpPr>
          <p:nvPr>
            <p:ph type="body" sz="quarter" idx="23"/>
          </p:nvPr>
        </p:nvSpPr>
        <p:spPr>
          <a:xfrm>
            <a:off x="6981373" y="5544910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20" hasCustomPrompt="1"/>
          </p:nvPr>
        </p:nvSpPr>
        <p:spPr>
          <a:xfrm>
            <a:off x="3536952" y="2736397"/>
            <a:ext cx="527049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21"/>
          </p:nvPr>
        </p:nvSpPr>
        <p:spPr>
          <a:xfrm>
            <a:off x="4499430" y="2736397"/>
            <a:ext cx="4397828" cy="7624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7"/>
          <p:cNvSpPr/>
          <p:nvPr/>
        </p:nvSpPr>
        <p:spPr>
          <a:xfrm rot="2138863">
            <a:off x="712187" y="361950"/>
            <a:ext cx="618745" cy="533400"/>
          </a:xfrm>
          <a:prstGeom prst="triangl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8"/>
          <p:cNvSpPr/>
          <p:nvPr/>
        </p:nvSpPr>
        <p:spPr>
          <a:xfrm rot="793502">
            <a:off x="667536" y="361949"/>
            <a:ext cx="618745" cy="533400"/>
          </a:xfrm>
          <a:prstGeom prst="triangl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9"/>
          <p:cNvCxnSpPr/>
          <p:nvPr userDrawn="1"/>
        </p:nvCxnSpPr>
        <p:spPr>
          <a:xfrm>
            <a:off x="614725" y="1134733"/>
            <a:ext cx="317105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39091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2"/>
          <p:cNvGrpSpPr/>
          <p:nvPr userDrawn="1"/>
        </p:nvGrpSpPr>
        <p:grpSpPr>
          <a:xfrm rot="10800000">
            <a:off x="-23765" y="0"/>
            <a:ext cx="1976372" cy="6858000"/>
            <a:chOff x="10215628" y="0"/>
            <a:chExt cx="1976372" cy="6858000"/>
          </a:xfrm>
        </p:grpSpPr>
        <p:sp>
          <p:nvSpPr>
            <p:cNvPr id="10" name="等腰三角形 3"/>
            <p:cNvSpPr/>
            <p:nvPr/>
          </p:nvSpPr>
          <p:spPr>
            <a:xfrm>
              <a:off x="10743436" y="0"/>
              <a:ext cx="1448564" cy="6858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4"/>
            <p:cNvSpPr/>
            <p:nvPr/>
          </p:nvSpPr>
          <p:spPr>
            <a:xfrm>
              <a:off x="10215628" y="0"/>
              <a:ext cx="1976372" cy="6858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5"/>
          <p:cNvGrpSpPr/>
          <p:nvPr userDrawn="1"/>
        </p:nvGrpSpPr>
        <p:grpSpPr>
          <a:xfrm>
            <a:off x="10215628" y="0"/>
            <a:ext cx="1976372" cy="6858000"/>
            <a:chOff x="10215628" y="0"/>
            <a:chExt cx="1976372" cy="6858000"/>
          </a:xfrm>
        </p:grpSpPr>
        <p:sp>
          <p:nvSpPr>
            <p:cNvPr id="13" name="等腰三角形 6"/>
            <p:cNvSpPr/>
            <p:nvPr/>
          </p:nvSpPr>
          <p:spPr>
            <a:xfrm>
              <a:off x="10743436" y="0"/>
              <a:ext cx="1448564" cy="6858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7"/>
            <p:cNvSpPr/>
            <p:nvPr/>
          </p:nvSpPr>
          <p:spPr>
            <a:xfrm>
              <a:off x="10215628" y="0"/>
              <a:ext cx="1976372" cy="6858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8"/>
          <p:cNvGrpSpPr/>
          <p:nvPr userDrawn="1"/>
        </p:nvGrpSpPr>
        <p:grpSpPr>
          <a:xfrm>
            <a:off x="2217367" y="361949"/>
            <a:ext cx="663396" cy="533401"/>
            <a:chOff x="1200936" y="571499"/>
            <a:chExt cx="837414" cy="673320"/>
          </a:xfrm>
        </p:grpSpPr>
        <p:sp>
          <p:nvSpPr>
            <p:cNvPr id="16" name="等腰三角形 9"/>
            <p:cNvSpPr/>
            <p:nvPr/>
          </p:nvSpPr>
          <p:spPr>
            <a:xfrm rot="2138863">
              <a:off x="1257300" y="571500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0"/>
            <p:cNvSpPr/>
            <p:nvPr/>
          </p:nvSpPr>
          <p:spPr>
            <a:xfrm rot="793502">
              <a:off x="1200936" y="571499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1"/>
          <p:cNvCxnSpPr/>
          <p:nvPr userDrawn="1"/>
        </p:nvCxnSpPr>
        <p:spPr>
          <a:xfrm>
            <a:off x="2164556" y="1134733"/>
            <a:ext cx="317105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2888922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 userDrawn="1"/>
        </p:nvSpPr>
        <p:spPr>
          <a:xfrm>
            <a:off x="0" y="0"/>
            <a:ext cx="1221105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8"/>
          <p:cNvGrpSpPr/>
          <p:nvPr userDrawn="1"/>
        </p:nvGrpSpPr>
        <p:grpSpPr>
          <a:xfrm>
            <a:off x="667536" y="361949"/>
            <a:ext cx="663396" cy="533401"/>
            <a:chOff x="1200936" y="571499"/>
            <a:chExt cx="837414" cy="673320"/>
          </a:xfrm>
        </p:grpSpPr>
        <p:sp>
          <p:nvSpPr>
            <p:cNvPr id="29" name="等腰三角形 9"/>
            <p:cNvSpPr/>
            <p:nvPr/>
          </p:nvSpPr>
          <p:spPr>
            <a:xfrm rot="2138863">
              <a:off x="1257300" y="571500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10"/>
            <p:cNvSpPr/>
            <p:nvPr/>
          </p:nvSpPr>
          <p:spPr>
            <a:xfrm rot="793502">
              <a:off x="1200936" y="571499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11"/>
          <p:cNvCxnSpPr/>
          <p:nvPr userDrawn="1"/>
        </p:nvCxnSpPr>
        <p:spPr>
          <a:xfrm>
            <a:off x="614725" y="1134733"/>
            <a:ext cx="3171051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339091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8"/>
          <p:cNvGrpSpPr/>
          <p:nvPr userDrawn="1"/>
        </p:nvGrpSpPr>
        <p:grpSpPr>
          <a:xfrm>
            <a:off x="667536" y="361949"/>
            <a:ext cx="663396" cy="533401"/>
            <a:chOff x="1200936" y="571499"/>
            <a:chExt cx="837414" cy="673320"/>
          </a:xfrm>
        </p:grpSpPr>
        <p:sp>
          <p:nvSpPr>
            <p:cNvPr id="29" name="等腰三角形 9"/>
            <p:cNvSpPr/>
            <p:nvPr/>
          </p:nvSpPr>
          <p:spPr>
            <a:xfrm rot="2138863">
              <a:off x="1257300" y="571500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10"/>
            <p:cNvSpPr/>
            <p:nvPr/>
          </p:nvSpPr>
          <p:spPr>
            <a:xfrm rot="793502">
              <a:off x="1200936" y="571499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11"/>
          <p:cNvCxnSpPr/>
          <p:nvPr userDrawn="1"/>
        </p:nvCxnSpPr>
        <p:spPr>
          <a:xfrm>
            <a:off x="614725" y="1134733"/>
            <a:ext cx="3171051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339091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  <p:sp>
        <p:nvSpPr>
          <p:cNvPr id="9" name="流程图: 文档 5"/>
          <p:cNvSpPr/>
          <p:nvPr userDrawn="1"/>
        </p:nvSpPr>
        <p:spPr>
          <a:xfrm rot="10800000">
            <a:off x="0" y="2838450"/>
            <a:ext cx="12192000" cy="4019550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 userDrawn="1"/>
        </p:nvSpPr>
        <p:spPr>
          <a:xfrm>
            <a:off x="0" y="0"/>
            <a:ext cx="1221105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8"/>
          <p:cNvGrpSpPr/>
          <p:nvPr userDrawn="1"/>
        </p:nvGrpSpPr>
        <p:grpSpPr>
          <a:xfrm>
            <a:off x="667536" y="361949"/>
            <a:ext cx="663396" cy="533401"/>
            <a:chOff x="1200936" y="571499"/>
            <a:chExt cx="837414" cy="673320"/>
          </a:xfrm>
        </p:grpSpPr>
        <p:sp>
          <p:nvSpPr>
            <p:cNvPr id="29" name="等腰三角形 9"/>
            <p:cNvSpPr/>
            <p:nvPr/>
          </p:nvSpPr>
          <p:spPr>
            <a:xfrm rot="2138863">
              <a:off x="1257300" y="571500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10"/>
            <p:cNvSpPr/>
            <p:nvPr/>
          </p:nvSpPr>
          <p:spPr>
            <a:xfrm rot="793502">
              <a:off x="1200936" y="571499"/>
              <a:ext cx="781050" cy="673319"/>
            </a:xfrm>
            <a:prstGeom prst="triangl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11"/>
          <p:cNvCxnSpPr/>
          <p:nvPr userDrawn="1"/>
        </p:nvCxnSpPr>
        <p:spPr>
          <a:xfrm>
            <a:off x="614725" y="1134733"/>
            <a:ext cx="3171051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339091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  <p:sp>
        <p:nvSpPr>
          <p:cNvPr id="10" name="流程图: 文档 11"/>
          <p:cNvSpPr/>
          <p:nvPr userDrawn="1"/>
        </p:nvSpPr>
        <p:spPr>
          <a:xfrm rot="10800000" flipH="1">
            <a:off x="-19050" y="2838450"/>
            <a:ext cx="12211050" cy="4019550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7"/>
          <p:cNvSpPr/>
          <p:nvPr/>
        </p:nvSpPr>
        <p:spPr>
          <a:xfrm rot="2138863">
            <a:off x="712187" y="361950"/>
            <a:ext cx="618745" cy="533400"/>
          </a:xfrm>
          <a:prstGeom prst="triangl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8"/>
          <p:cNvSpPr/>
          <p:nvPr/>
        </p:nvSpPr>
        <p:spPr>
          <a:xfrm rot="793502">
            <a:off x="667536" y="361949"/>
            <a:ext cx="618745" cy="533400"/>
          </a:xfrm>
          <a:prstGeom prst="triangl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9"/>
          <p:cNvCxnSpPr/>
          <p:nvPr userDrawn="1"/>
        </p:nvCxnSpPr>
        <p:spPr>
          <a:xfrm>
            <a:off x="614725" y="1134733"/>
            <a:ext cx="317105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39091" y="522967"/>
            <a:ext cx="3048000" cy="39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-2" y="1943100"/>
            <a:ext cx="12192001" cy="3409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背景图片出处</a:t>
            </a: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Calibri</a:t>
            </a: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1.3</a:t>
            </a: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</a:rPr>
              <a:t>获取更多优质模板（放映模式）</a:t>
            </a: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57016" y="3181368"/>
            <a:ext cx="7510508" cy="1276412"/>
          </a:xfrm>
        </p:spPr>
        <p:txBody>
          <a:bodyPr/>
          <a:lstStyle/>
          <a:p>
            <a:r>
              <a:rPr lang="en-US" altLang="zh-CN" sz="3600" dirty="0"/>
              <a:t>Data Modeling and Data Analysis in Simulation Credibility Evaluation of Autonomous Underwater Vehicles</a:t>
            </a:r>
            <a:endParaRPr kumimoji="1" lang="zh-CN" altLang="en-US" sz="36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843905" y="5938145"/>
            <a:ext cx="5725626" cy="555193"/>
          </a:xfrm>
        </p:spPr>
        <p:txBody>
          <a:bodyPr/>
          <a:lstStyle/>
          <a:p>
            <a:r>
              <a:rPr lang="en-US" altLang="zh-CN" sz="24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National University of Defense Technology</a:t>
            </a:r>
            <a:endParaRPr kumimoji="1" lang="zh-CN" altLang="en-US" sz="2400" dirty="0"/>
          </a:p>
        </p:txBody>
      </p:sp>
      <p:sp>
        <p:nvSpPr>
          <p:cNvPr id="4" name="Freeform 184"/>
          <p:cNvSpPr>
            <a:spLocks noEditPoints="1"/>
          </p:cNvSpPr>
          <p:nvPr/>
        </p:nvSpPr>
        <p:spPr bwMode="auto">
          <a:xfrm>
            <a:off x="590550" y="2121844"/>
            <a:ext cx="930275" cy="1046559"/>
          </a:xfrm>
          <a:custGeom>
            <a:avLst/>
            <a:gdLst/>
            <a:ahLst/>
            <a:cxnLst>
              <a:cxn ang="0">
                <a:pos x="338" y="16"/>
              </a:cxn>
              <a:cxn ang="0">
                <a:pos x="328" y="2"/>
              </a:cxn>
              <a:cxn ang="0">
                <a:pos x="50" y="0"/>
              </a:cxn>
              <a:cxn ang="0">
                <a:pos x="36" y="10"/>
              </a:cxn>
              <a:cxn ang="0">
                <a:pos x="12" y="56"/>
              </a:cxn>
              <a:cxn ang="0">
                <a:pos x="2" y="64"/>
              </a:cxn>
              <a:cxn ang="0">
                <a:pos x="4" y="76"/>
              </a:cxn>
              <a:cxn ang="0">
                <a:pos x="36" y="138"/>
              </a:cxn>
              <a:cxn ang="0">
                <a:pos x="4" y="140"/>
              </a:cxn>
              <a:cxn ang="0">
                <a:pos x="2" y="154"/>
              </a:cxn>
              <a:cxn ang="0">
                <a:pos x="36" y="160"/>
              </a:cxn>
              <a:cxn ang="0">
                <a:pos x="8" y="218"/>
              </a:cxn>
              <a:cxn ang="0">
                <a:pos x="0" y="230"/>
              </a:cxn>
              <a:cxn ang="0">
                <a:pos x="12" y="240"/>
              </a:cxn>
              <a:cxn ang="0">
                <a:pos x="12" y="298"/>
              </a:cxn>
              <a:cxn ang="0">
                <a:pos x="0" y="310"/>
              </a:cxn>
              <a:cxn ang="0">
                <a:pos x="8" y="320"/>
              </a:cxn>
              <a:cxn ang="0">
                <a:pos x="36" y="370"/>
              </a:cxn>
              <a:cxn ang="0">
                <a:pos x="46" y="384"/>
              </a:cxn>
              <a:cxn ang="0">
                <a:pos x="82" y="416"/>
              </a:cxn>
              <a:cxn ang="0">
                <a:pos x="92" y="430"/>
              </a:cxn>
              <a:cxn ang="0">
                <a:pos x="376" y="430"/>
              </a:cxn>
              <a:cxn ang="0">
                <a:pos x="384" y="62"/>
              </a:cxn>
              <a:cxn ang="0">
                <a:pos x="376" y="48"/>
              </a:cxn>
              <a:cxn ang="0">
                <a:pos x="50" y="320"/>
              </a:cxn>
              <a:cxn ang="0">
                <a:pos x="68" y="330"/>
              </a:cxn>
              <a:cxn ang="0">
                <a:pos x="90" y="332"/>
              </a:cxn>
              <a:cxn ang="0">
                <a:pos x="104" y="310"/>
              </a:cxn>
              <a:cxn ang="0">
                <a:pos x="80" y="286"/>
              </a:cxn>
              <a:cxn ang="0">
                <a:pos x="64" y="294"/>
              </a:cxn>
              <a:cxn ang="0">
                <a:pos x="60" y="240"/>
              </a:cxn>
              <a:cxn ang="0">
                <a:pos x="74" y="252"/>
              </a:cxn>
              <a:cxn ang="0">
                <a:pos x="96" y="246"/>
              </a:cxn>
              <a:cxn ang="0">
                <a:pos x="102" y="220"/>
              </a:cxn>
              <a:cxn ang="0">
                <a:pos x="80" y="206"/>
              </a:cxn>
              <a:cxn ang="0">
                <a:pos x="60" y="218"/>
              </a:cxn>
              <a:cxn ang="0">
                <a:pos x="60" y="160"/>
              </a:cxn>
              <a:cxn ang="0">
                <a:pos x="80" y="172"/>
              </a:cxn>
              <a:cxn ang="0">
                <a:pos x="102" y="158"/>
              </a:cxn>
              <a:cxn ang="0">
                <a:pos x="96" y="132"/>
              </a:cxn>
              <a:cxn ang="0">
                <a:pos x="74" y="126"/>
              </a:cxn>
              <a:cxn ang="0">
                <a:pos x="50" y="138"/>
              </a:cxn>
              <a:cxn ang="0">
                <a:pos x="64" y="84"/>
              </a:cxn>
              <a:cxn ang="0">
                <a:pos x="80" y="92"/>
              </a:cxn>
              <a:cxn ang="0">
                <a:pos x="104" y="68"/>
              </a:cxn>
              <a:cxn ang="0">
                <a:pos x="90" y="46"/>
              </a:cxn>
              <a:cxn ang="0">
                <a:pos x="68" y="48"/>
              </a:cxn>
              <a:cxn ang="0">
                <a:pos x="50" y="16"/>
              </a:cxn>
              <a:cxn ang="0">
                <a:pos x="98" y="410"/>
              </a:cxn>
              <a:cxn ang="0">
                <a:pos x="328" y="384"/>
              </a:cxn>
              <a:cxn ang="0">
                <a:pos x="338" y="62"/>
              </a:cxn>
            </a:cxnLst>
            <a:rect l="0" t="0" r="r" b="b"/>
            <a:pathLst>
              <a:path w="384" h="432">
                <a:moveTo>
                  <a:pt x="370" y="48"/>
                </a:moveTo>
                <a:lnTo>
                  <a:pt x="362" y="48"/>
                </a:lnTo>
                <a:lnTo>
                  <a:pt x="338" y="48"/>
                </a:lnTo>
                <a:lnTo>
                  <a:pt x="338" y="16"/>
                </a:lnTo>
                <a:lnTo>
                  <a:pt x="338" y="16"/>
                </a:lnTo>
                <a:lnTo>
                  <a:pt x="336" y="10"/>
                </a:lnTo>
                <a:lnTo>
                  <a:pt x="334" y="4"/>
                </a:lnTo>
                <a:lnTo>
                  <a:pt x="328" y="2"/>
                </a:lnTo>
                <a:lnTo>
                  <a:pt x="322" y="0"/>
                </a:lnTo>
                <a:lnTo>
                  <a:pt x="316" y="0"/>
                </a:lnTo>
                <a:lnTo>
                  <a:pt x="50" y="0"/>
                </a:lnTo>
                <a:lnTo>
                  <a:pt x="50" y="0"/>
                </a:lnTo>
                <a:lnTo>
                  <a:pt x="50" y="0"/>
                </a:lnTo>
                <a:lnTo>
                  <a:pt x="44" y="2"/>
                </a:lnTo>
                <a:lnTo>
                  <a:pt x="40" y="4"/>
                </a:lnTo>
                <a:lnTo>
                  <a:pt x="36" y="10"/>
                </a:lnTo>
                <a:lnTo>
                  <a:pt x="36" y="16"/>
                </a:lnTo>
                <a:lnTo>
                  <a:pt x="36" y="16"/>
                </a:lnTo>
                <a:lnTo>
                  <a:pt x="36" y="56"/>
                </a:lnTo>
                <a:lnTo>
                  <a:pt x="12" y="56"/>
                </a:lnTo>
                <a:lnTo>
                  <a:pt x="12" y="56"/>
                </a:lnTo>
                <a:lnTo>
                  <a:pt x="8" y="58"/>
                </a:lnTo>
                <a:lnTo>
                  <a:pt x="4" y="60"/>
                </a:lnTo>
                <a:lnTo>
                  <a:pt x="2" y="64"/>
                </a:lnTo>
                <a:lnTo>
                  <a:pt x="0" y="68"/>
                </a:lnTo>
                <a:lnTo>
                  <a:pt x="0" y="68"/>
                </a:lnTo>
                <a:lnTo>
                  <a:pt x="2" y="72"/>
                </a:lnTo>
                <a:lnTo>
                  <a:pt x="4" y="76"/>
                </a:lnTo>
                <a:lnTo>
                  <a:pt x="8" y="78"/>
                </a:lnTo>
                <a:lnTo>
                  <a:pt x="12" y="80"/>
                </a:lnTo>
                <a:lnTo>
                  <a:pt x="36" y="80"/>
                </a:lnTo>
                <a:lnTo>
                  <a:pt x="36" y="138"/>
                </a:lnTo>
                <a:lnTo>
                  <a:pt x="12" y="138"/>
                </a:lnTo>
                <a:lnTo>
                  <a:pt x="12" y="138"/>
                </a:lnTo>
                <a:lnTo>
                  <a:pt x="8" y="138"/>
                </a:lnTo>
                <a:lnTo>
                  <a:pt x="4" y="140"/>
                </a:lnTo>
                <a:lnTo>
                  <a:pt x="2" y="144"/>
                </a:lnTo>
                <a:lnTo>
                  <a:pt x="0" y="148"/>
                </a:lnTo>
                <a:lnTo>
                  <a:pt x="0" y="148"/>
                </a:lnTo>
                <a:lnTo>
                  <a:pt x="2" y="154"/>
                </a:lnTo>
                <a:lnTo>
                  <a:pt x="4" y="156"/>
                </a:lnTo>
                <a:lnTo>
                  <a:pt x="8" y="160"/>
                </a:lnTo>
                <a:lnTo>
                  <a:pt x="12" y="160"/>
                </a:lnTo>
                <a:lnTo>
                  <a:pt x="36" y="160"/>
                </a:lnTo>
                <a:lnTo>
                  <a:pt x="36" y="218"/>
                </a:lnTo>
                <a:lnTo>
                  <a:pt x="12" y="218"/>
                </a:lnTo>
                <a:lnTo>
                  <a:pt x="12" y="218"/>
                </a:lnTo>
                <a:lnTo>
                  <a:pt x="8" y="218"/>
                </a:lnTo>
                <a:lnTo>
                  <a:pt x="4" y="222"/>
                </a:lnTo>
                <a:lnTo>
                  <a:pt x="2" y="224"/>
                </a:lnTo>
                <a:lnTo>
                  <a:pt x="0" y="230"/>
                </a:lnTo>
                <a:lnTo>
                  <a:pt x="0" y="230"/>
                </a:lnTo>
                <a:lnTo>
                  <a:pt x="2" y="234"/>
                </a:lnTo>
                <a:lnTo>
                  <a:pt x="4" y="238"/>
                </a:lnTo>
                <a:lnTo>
                  <a:pt x="8" y="240"/>
                </a:lnTo>
                <a:lnTo>
                  <a:pt x="12" y="240"/>
                </a:lnTo>
                <a:lnTo>
                  <a:pt x="36" y="240"/>
                </a:lnTo>
                <a:lnTo>
                  <a:pt x="36" y="298"/>
                </a:lnTo>
                <a:lnTo>
                  <a:pt x="12" y="298"/>
                </a:lnTo>
                <a:lnTo>
                  <a:pt x="12" y="298"/>
                </a:lnTo>
                <a:lnTo>
                  <a:pt x="8" y="300"/>
                </a:lnTo>
                <a:lnTo>
                  <a:pt x="4" y="302"/>
                </a:lnTo>
                <a:lnTo>
                  <a:pt x="2" y="306"/>
                </a:lnTo>
                <a:lnTo>
                  <a:pt x="0" y="310"/>
                </a:lnTo>
                <a:lnTo>
                  <a:pt x="0" y="310"/>
                </a:lnTo>
                <a:lnTo>
                  <a:pt x="2" y="314"/>
                </a:lnTo>
                <a:lnTo>
                  <a:pt x="4" y="318"/>
                </a:lnTo>
                <a:lnTo>
                  <a:pt x="8" y="320"/>
                </a:lnTo>
                <a:lnTo>
                  <a:pt x="12" y="320"/>
                </a:lnTo>
                <a:lnTo>
                  <a:pt x="36" y="320"/>
                </a:lnTo>
                <a:lnTo>
                  <a:pt x="36" y="362"/>
                </a:lnTo>
                <a:lnTo>
                  <a:pt x="36" y="370"/>
                </a:lnTo>
                <a:lnTo>
                  <a:pt x="36" y="370"/>
                </a:lnTo>
                <a:lnTo>
                  <a:pt x="36" y="376"/>
                </a:lnTo>
                <a:lnTo>
                  <a:pt x="40" y="380"/>
                </a:lnTo>
                <a:lnTo>
                  <a:pt x="46" y="384"/>
                </a:lnTo>
                <a:lnTo>
                  <a:pt x="50" y="386"/>
                </a:lnTo>
                <a:lnTo>
                  <a:pt x="82" y="386"/>
                </a:lnTo>
                <a:lnTo>
                  <a:pt x="82" y="410"/>
                </a:lnTo>
                <a:lnTo>
                  <a:pt x="82" y="416"/>
                </a:lnTo>
                <a:lnTo>
                  <a:pt x="82" y="416"/>
                </a:lnTo>
                <a:lnTo>
                  <a:pt x="84" y="422"/>
                </a:lnTo>
                <a:lnTo>
                  <a:pt x="86" y="428"/>
                </a:lnTo>
                <a:lnTo>
                  <a:pt x="92" y="430"/>
                </a:lnTo>
                <a:lnTo>
                  <a:pt x="98" y="432"/>
                </a:lnTo>
                <a:lnTo>
                  <a:pt x="370" y="432"/>
                </a:lnTo>
                <a:lnTo>
                  <a:pt x="370" y="432"/>
                </a:lnTo>
                <a:lnTo>
                  <a:pt x="376" y="430"/>
                </a:lnTo>
                <a:lnTo>
                  <a:pt x="380" y="428"/>
                </a:lnTo>
                <a:lnTo>
                  <a:pt x="384" y="422"/>
                </a:lnTo>
                <a:lnTo>
                  <a:pt x="384" y="416"/>
                </a:lnTo>
                <a:lnTo>
                  <a:pt x="384" y="62"/>
                </a:lnTo>
                <a:lnTo>
                  <a:pt x="384" y="62"/>
                </a:lnTo>
                <a:lnTo>
                  <a:pt x="384" y="56"/>
                </a:lnTo>
                <a:lnTo>
                  <a:pt x="380" y="52"/>
                </a:lnTo>
                <a:lnTo>
                  <a:pt x="376" y="48"/>
                </a:lnTo>
                <a:lnTo>
                  <a:pt x="370" y="48"/>
                </a:lnTo>
                <a:lnTo>
                  <a:pt x="370" y="48"/>
                </a:lnTo>
                <a:close/>
                <a:moveTo>
                  <a:pt x="50" y="362"/>
                </a:moveTo>
                <a:lnTo>
                  <a:pt x="50" y="320"/>
                </a:lnTo>
                <a:lnTo>
                  <a:pt x="60" y="320"/>
                </a:lnTo>
                <a:lnTo>
                  <a:pt x="60" y="320"/>
                </a:lnTo>
                <a:lnTo>
                  <a:pt x="64" y="326"/>
                </a:lnTo>
                <a:lnTo>
                  <a:pt x="68" y="330"/>
                </a:lnTo>
                <a:lnTo>
                  <a:pt x="74" y="332"/>
                </a:lnTo>
                <a:lnTo>
                  <a:pt x="80" y="334"/>
                </a:lnTo>
                <a:lnTo>
                  <a:pt x="80" y="334"/>
                </a:lnTo>
                <a:lnTo>
                  <a:pt x="90" y="332"/>
                </a:lnTo>
                <a:lnTo>
                  <a:pt x="96" y="326"/>
                </a:lnTo>
                <a:lnTo>
                  <a:pt x="102" y="318"/>
                </a:lnTo>
                <a:lnTo>
                  <a:pt x="104" y="310"/>
                </a:lnTo>
                <a:lnTo>
                  <a:pt x="104" y="310"/>
                </a:lnTo>
                <a:lnTo>
                  <a:pt x="102" y="300"/>
                </a:lnTo>
                <a:lnTo>
                  <a:pt x="96" y="292"/>
                </a:lnTo>
                <a:lnTo>
                  <a:pt x="90" y="288"/>
                </a:lnTo>
                <a:lnTo>
                  <a:pt x="80" y="286"/>
                </a:lnTo>
                <a:lnTo>
                  <a:pt x="80" y="286"/>
                </a:lnTo>
                <a:lnTo>
                  <a:pt x="74" y="286"/>
                </a:lnTo>
                <a:lnTo>
                  <a:pt x="68" y="290"/>
                </a:lnTo>
                <a:lnTo>
                  <a:pt x="64" y="294"/>
                </a:lnTo>
                <a:lnTo>
                  <a:pt x="60" y="298"/>
                </a:lnTo>
                <a:lnTo>
                  <a:pt x="50" y="298"/>
                </a:lnTo>
                <a:lnTo>
                  <a:pt x="50" y="240"/>
                </a:lnTo>
                <a:lnTo>
                  <a:pt x="60" y="240"/>
                </a:lnTo>
                <a:lnTo>
                  <a:pt x="60" y="240"/>
                </a:lnTo>
                <a:lnTo>
                  <a:pt x="64" y="246"/>
                </a:lnTo>
                <a:lnTo>
                  <a:pt x="68" y="250"/>
                </a:lnTo>
                <a:lnTo>
                  <a:pt x="74" y="252"/>
                </a:lnTo>
                <a:lnTo>
                  <a:pt x="80" y="252"/>
                </a:lnTo>
                <a:lnTo>
                  <a:pt x="80" y="252"/>
                </a:lnTo>
                <a:lnTo>
                  <a:pt x="90" y="250"/>
                </a:lnTo>
                <a:lnTo>
                  <a:pt x="96" y="246"/>
                </a:lnTo>
                <a:lnTo>
                  <a:pt x="102" y="238"/>
                </a:lnTo>
                <a:lnTo>
                  <a:pt x="104" y="230"/>
                </a:lnTo>
                <a:lnTo>
                  <a:pt x="104" y="230"/>
                </a:lnTo>
                <a:lnTo>
                  <a:pt x="102" y="220"/>
                </a:lnTo>
                <a:lnTo>
                  <a:pt x="96" y="212"/>
                </a:lnTo>
                <a:lnTo>
                  <a:pt x="90" y="208"/>
                </a:lnTo>
                <a:lnTo>
                  <a:pt x="80" y="206"/>
                </a:lnTo>
                <a:lnTo>
                  <a:pt x="80" y="206"/>
                </a:lnTo>
                <a:lnTo>
                  <a:pt x="74" y="206"/>
                </a:lnTo>
                <a:lnTo>
                  <a:pt x="68" y="210"/>
                </a:lnTo>
                <a:lnTo>
                  <a:pt x="64" y="212"/>
                </a:lnTo>
                <a:lnTo>
                  <a:pt x="60" y="218"/>
                </a:lnTo>
                <a:lnTo>
                  <a:pt x="50" y="218"/>
                </a:lnTo>
                <a:lnTo>
                  <a:pt x="50" y="160"/>
                </a:lnTo>
                <a:lnTo>
                  <a:pt x="60" y="160"/>
                </a:lnTo>
                <a:lnTo>
                  <a:pt x="60" y="160"/>
                </a:lnTo>
                <a:lnTo>
                  <a:pt x="64" y="166"/>
                </a:lnTo>
                <a:lnTo>
                  <a:pt x="68" y="168"/>
                </a:lnTo>
                <a:lnTo>
                  <a:pt x="74" y="172"/>
                </a:lnTo>
                <a:lnTo>
                  <a:pt x="80" y="172"/>
                </a:lnTo>
                <a:lnTo>
                  <a:pt x="80" y="172"/>
                </a:lnTo>
                <a:lnTo>
                  <a:pt x="90" y="170"/>
                </a:lnTo>
                <a:lnTo>
                  <a:pt x="96" y="166"/>
                </a:lnTo>
                <a:lnTo>
                  <a:pt x="102" y="158"/>
                </a:lnTo>
                <a:lnTo>
                  <a:pt x="104" y="148"/>
                </a:lnTo>
                <a:lnTo>
                  <a:pt x="104" y="148"/>
                </a:lnTo>
                <a:lnTo>
                  <a:pt x="102" y="140"/>
                </a:lnTo>
                <a:lnTo>
                  <a:pt x="96" y="132"/>
                </a:lnTo>
                <a:lnTo>
                  <a:pt x="90" y="128"/>
                </a:lnTo>
                <a:lnTo>
                  <a:pt x="80" y="126"/>
                </a:lnTo>
                <a:lnTo>
                  <a:pt x="80" y="126"/>
                </a:lnTo>
                <a:lnTo>
                  <a:pt x="74" y="126"/>
                </a:lnTo>
                <a:lnTo>
                  <a:pt x="68" y="128"/>
                </a:lnTo>
                <a:lnTo>
                  <a:pt x="64" y="132"/>
                </a:lnTo>
                <a:lnTo>
                  <a:pt x="60" y="138"/>
                </a:lnTo>
                <a:lnTo>
                  <a:pt x="50" y="138"/>
                </a:lnTo>
                <a:lnTo>
                  <a:pt x="50" y="80"/>
                </a:lnTo>
                <a:lnTo>
                  <a:pt x="60" y="80"/>
                </a:lnTo>
                <a:lnTo>
                  <a:pt x="60" y="80"/>
                </a:lnTo>
                <a:lnTo>
                  <a:pt x="64" y="84"/>
                </a:lnTo>
                <a:lnTo>
                  <a:pt x="68" y="88"/>
                </a:lnTo>
                <a:lnTo>
                  <a:pt x="74" y="90"/>
                </a:lnTo>
                <a:lnTo>
                  <a:pt x="80" y="92"/>
                </a:lnTo>
                <a:lnTo>
                  <a:pt x="80" y="92"/>
                </a:lnTo>
                <a:lnTo>
                  <a:pt x="90" y="90"/>
                </a:lnTo>
                <a:lnTo>
                  <a:pt x="96" y="84"/>
                </a:lnTo>
                <a:lnTo>
                  <a:pt x="102" y="78"/>
                </a:lnTo>
                <a:lnTo>
                  <a:pt x="104" y="68"/>
                </a:lnTo>
                <a:lnTo>
                  <a:pt x="104" y="68"/>
                </a:lnTo>
                <a:lnTo>
                  <a:pt x="102" y="60"/>
                </a:lnTo>
                <a:lnTo>
                  <a:pt x="96" y="52"/>
                </a:lnTo>
                <a:lnTo>
                  <a:pt x="90" y="46"/>
                </a:lnTo>
                <a:lnTo>
                  <a:pt x="80" y="44"/>
                </a:lnTo>
                <a:lnTo>
                  <a:pt x="80" y="44"/>
                </a:lnTo>
                <a:lnTo>
                  <a:pt x="74" y="46"/>
                </a:lnTo>
                <a:lnTo>
                  <a:pt x="68" y="48"/>
                </a:lnTo>
                <a:lnTo>
                  <a:pt x="64" y="52"/>
                </a:lnTo>
                <a:lnTo>
                  <a:pt x="60" y="56"/>
                </a:lnTo>
                <a:lnTo>
                  <a:pt x="50" y="56"/>
                </a:lnTo>
                <a:lnTo>
                  <a:pt x="50" y="16"/>
                </a:lnTo>
                <a:lnTo>
                  <a:pt x="316" y="16"/>
                </a:lnTo>
                <a:lnTo>
                  <a:pt x="316" y="362"/>
                </a:lnTo>
                <a:lnTo>
                  <a:pt x="50" y="362"/>
                </a:lnTo>
                <a:close/>
                <a:moveTo>
                  <a:pt x="98" y="410"/>
                </a:moveTo>
                <a:lnTo>
                  <a:pt x="98" y="386"/>
                </a:lnTo>
                <a:lnTo>
                  <a:pt x="322" y="386"/>
                </a:lnTo>
                <a:lnTo>
                  <a:pt x="322" y="386"/>
                </a:lnTo>
                <a:lnTo>
                  <a:pt x="328" y="384"/>
                </a:lnTo>
                <a:lnTo>
                  <a:pt x="334" y="380"/>
                </a:lnTo>
                <a:lnTo>
                  <a:pt x="336" y="376"/>
                </a:lnTo>
                <a:lnTo>
                  <a:pt x="338" y="370"/>
                </a:lnTo>
                <a:lnTo>
                  <a:pt x="338" y="62"/>
                </a:lnTo>
                <a:lnTo>
                  <a:pt x="362" y="62"/>
                </a:lnTo>
                <a:lnTo>
                  <a:pt x="362" y="410"/>
                </a:lnTo>
                <a:lnTo>
                  <a:pt x="98" y="4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9"/>
          <p:cNvGrpSpPr/>
          <p:nvPr/>
        </p:nvGrpSpPr>
        <p:grpSpPr>
          <a:xfrm>
            <a:off x="4955721" y="5776864"/>
            <a:ext cx="666750" cy="260902"/>
            <a:chOff x="3829050" y="5612589"/>
            <a:chExt cx="1168400" cy="457200"/>
          </a:xfrm>
          <a:solidFill>
            <a:schemeClr val="accent1"/>
          </a:solidFill>
        </p:grpSpPr>
        <p:sp>
          <p:nvSpPr>
            <p:cNvPr id="6" name="燕尾形 5"/>
            <p:cNvSpPr/>
            <p:nvPr/>
          </p:nvSpPr>
          <p:spPr>
            <a:xfrm>
              <a:off x="3829050" y="5612589"/>
              <a:ext cx="457200" cy="4572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4184650" y="5612589"/>
              <a:ext cx="457200" cy="4572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4540250" y="5612589"/>
              <a:ext cx="457200" cy="4572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占位符 2">
            <a:extLst>
              <a:ext uri="{FF2B5EF4-FFF2-40B4-BE49-F238E27FC236}">
                <a16:creationId xmlns="" xmlns:a16="http://schemas.microsoft.com/office/drawing/2014/main" id="{7E4E682F-2BF6-6D41-66D0-B57E66F866B8}"/>
              </a:ext>
            </a:extLst>
          </p:cNvPr>
          <p:cNvSpPr txBox="1">
            <a:spLocks/>
          </p:cNvSpPr>
          <p:nvPr/>
        </p:nvSpPr>
        <p:spPr>
          <a:xfrm>
            <a:off x="2584258" y="5576458"/>
            <a:ext cx="2704838" cy="55519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i="1" dirty="0">
                <a:ea typeface="等线" panose="02010600030101010101" pitchFamily="2" charset="-122"/>
                <a:cs typeface="TH SarabunPSK" panose="020B0502040204020203" pitchFamily="34" charset="-34"/>
              </a:rPr>
              <a:t>A.P. </a:t>
            </a:r>
            <a:r>
              <a:rPr lang="zh-CN" altLang="en-US" sz="2400" b="1" i="1" dirty="0">
                <a:ea typeface="等线" panose="02010600030101010101" pitchFamily="2" charset="-122"/>
                <a:cs typeface="TH SarabunPSK" panose="020B0502040204020203" pitchFamily="34" charset="-34"/>
              </a:rPr>
              <a:t> </a:t>
            </a:r>
            <a:r>
              <a:rPr lang="en-US" altLang="zh-CN" sz="2400" b="1" i="1" dirty="0" err="1">
                <a:ea typeface="等线" panose="02010600030101010101" pitchFamily="2" charset="-122"/>
                <a:cs typeface="TH SarabunPSK" panose="020B0502040204020203" pitchFamily="34" charset="-34"/>
              </a:rPr>
              <a:t>Xiaojun</a:t>
            </a:r>
            <a:r>
              <a:rPr lang="en-US" altLang="zh-CN" sz="2400" b="1" i="1" dirty="0">
                <a:ea typeface="等线" panose="02010600030101010101" pitchFamily="2" charset="-122"/>
                <a:cs typeface="TH SarabunPSK" panose="020B0502040204020203" pitchFamily="34" charset="-34"/>
              </a:rPr>
              <a:t> Guo</a:t>
            </a:r>
            <a:endParaRPr kumimoji="1" lang="zh-CN" altLang="en-US" sz="2400" b="1" dirty="0">
              <a:cs typeface="TH SarabunPSK" panose="020B0502040204020203" pitchFamily="34" charset="-34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91197B4E-F98E-7320-0D4A-F6E3D426C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3516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387523" y="1149349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accent3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endParaRPr kumimoji="1" lang="zh-CN" altLang="en-US" dirty="0">
              <a:solidFill>
                <a:schemeClr val="accent3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914572" y="1012372"/>
            <a:ext cx="6277428" cy="953861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2D8B71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INTRODUCTION</a:t>
            </a:r>
            <a:r>
              <a:rPr lang="en-US" altLang="zh-CN" sz="2800" b="1" dirty="0" smtClean="0">
                <a:solidFill>
                  <a:srgbClr val="2D8B71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en-US" altLang="zh-CN" sz="2800" b="1" dirty="0">
              <a:solidFill>
                <a:srgbClr val="2D8B71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976993" y="2266724"/>
            <a:ext cx="3771900" cy="878568"/>
          </a:xfrm>
        </p:spPr>
        <p:txBody>
          <a:bodyPr/>
          <a:lstStyle/>
          <a:p>
            <a:r>
              <a:rPr kumimoji="1" lang="en-US" altLang="zh-CN" sz="4800" dirty="0"/>
              <a:t>CONTENTS</a:t>
            </a:r>
            <a:endParaRPr kumimoji="1" lang="zh-CN" altLang="en-US" sz="48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5387523" y="272777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latin typeface="华文中宋" panose="02010600040101010101" charset="-122"/>
                <a:ea typeface="华文中宋" panose="02010600040101010101" charset="-122"/>
              </a:rPr>
              <a:t>2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5914572" y="2934543"/>
            <a:ext cx="6588448" cy="988914"/>
          </a:xfrm>
        </p:spPr>
        <p:txBody>
          <a:bodyPr/>
          <a:lstStyle/>
          <a:p>
            <a:r>
              <a:rPr lang="en-US" altLang="zh-CN" b="1" dirty="0">
                <a:solidFill>
                  <a:srgbClr val="E73A1C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DATA ANALYTICS METHODS IN CREDIBILITY EVALUATION</a:t>
            </a:r>
            <a:endParaRPr kumimoji="1" lang="zh-CN" altLang="en-US" dirty="0">
              <a:solidFill>
                <a:srgbClr val="E73A1C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>
          <a:xfrm>
            <a:off x="5303440" y="445051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latin typeface="华文中宋" panose="02010600040101010101" charset="-122"/>
                <a:ea typeface="华文中宋" panose="02010600040101010101" charset="-122"/>
              </a:rPr>
              <a:t>3</a:t>
            </a:r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0" name="文本占位符 8">
            <a:extLst>
              <a:ext uri="{FF2B5EF4-FFF2-40B4-BE49-F238E27FC236}">
                <a16:creationId xmlns="" xmlns:a16="http://schemas.microsoft.com/office/drawing/2014/main" id="{4554F7C9-7DB0-831F-408A-1E534E70BCEE}"/>
              </a:ext>
            </a:extLst>
          </p:cNvPr>
          <p:cNvSpPr txBox="1">
            <a:spLocks/>
          </p:cNvSpPr>
          <p:nvPr/>
        </p:nvSpPr>
        <p:spPr>
          <a:xfrm>
            <a:off x="5914572" y="4564971"/>
            <a:ext cx="6032953" cy="7624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MODELING AND DATA ANALYSIS METHODS</a:t>
            </a:r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3200" dirty="0"/>
              <a:t>Introduction </a:t>
            </a:r>
            <a:endParaRPr kumimoji="1" lang="zh-CN" altLang="zh-CN" sz="3200" dirty="0"/>
          </a:p>
        </p:txBody>
      </p:sp>
      <p:sp>
        <p:nvSpPr>
          <p:cNvPr id="15" name="矩形 2"/>
          <p:cNvSpPr/>
          <p:nvPr/>
        </p:nvSpPr>
        <p:spPr>
          <a:xfrm>
            <a:off x="1531179" y="1885950"/>
            <a:ext cx="1828800" cy="1661375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05100" h="2457450">
                <a:moveTo>
                  <a:pt x="438150" y="0"/>
                </a:moveTo>
                <a:lnTo>
                  <a:pt x="2533650" y="495300"/>
                </a:lnTo>
                <a:lnTo>
                  <a:pt x="2705100" y="2266950"/>
                </a:lnTo>
                <a:lnTo>
                  <a:pt x="0" y="2457450"/>
                </a:lnTo>
                <a:lnTo>
                  <a:pt x="43815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"/>
          <p:cNvSpPr/>
          <p:nvPr/>
        </p:nvSpPr>
        <p:spPr>
          <a:xfrm>
            <a:off x="4821238" y="1885950"/>
            <a:ext cx="1828800" cy="1661375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05100" h="2457450">
                <a:moveTo>
                  <a:pt x="438150" y="0"/>
                </a:moveTo>
                <a:lnTo>
                  <a:pt x="2533650" y="495300"/>
                </a:lnTo>
                <a:lnTo>
                  <a:pt x="2705100" y="2266950"/>
                </a:lnTo>
                <a:lnTo>
                  <a:pt x="0" y="2457450"/>
                </a:lnTo>
                <a:lnTo>
                  <a:pt x="43815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"/>
          <p:cNvSpPr/>
          <p:nvPr/>
        </p:nvSpPr>
        <p:spPr>
          <a:xfrm>
            <a:off x="8159412" y="1885950"/>
            <a:ext cx="1828800" cy="1661375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05100" h="2457450">
                <a:moveTo>
                  <a:pt x="438150" y="0"/>
                </a:moveTo>
                <a:lnTo>
                  <a:pt x="2533650" y="495300"/>
                </a:lnTo>
                <a:lnTo>
                  <a:pt x="2705100" y="2266950"/>
                </a:lnTo>
                <a:lnTo>
                  <a:pt x="0" y="2457450"/>
                </a:lnTo>
                <a:lnTo>
                  <a:pt x="43815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"/>
          <p:cNvSpPr/>
          <p:nvPr/>
        </p:nvSpPr>
        <p:spPr>
          <a:xfrm>
            <a:off x="1531179" y="1916001"/>
            <a:ext cx="1932636" cy="1631324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  <a:gd name="connsiteX0-31" fmla="*/ 0 w 2999581"/>
              <a:gd name="connsiteY0-32" fmla="*/ 0 h 2232025"/>
              <a:gd name="connsiteX1-33" fmla="*/ 2828131 w 2999581"/>
              <a:gd name="connsiteY1-34" fmla="*/ 269875 h 2232025"/>
              <a:gd name="connsiteX2-35" fmla="*/ 2999581 w 2999581"/>
              <a:gd name="connsiteY2-36" fmla="*/ 2041525 h 2232025"/>
              <a:gd name="connsiteX3-37" fmla="*/ 294481 w 2999581"/>
              <a:gd name="connsiteY3-38" fmla="*/ 2232025 h 2232025"/>
              <a:gd name="connsiteX4-39" fmla="*/ 0 w 2999581"/>
              <a:gd name="connsiteY4-40" fmla="*/ 0 h 2232025"/>
              <a:gd name="connsiteX0-41" fmla="*/ 0 w 2999581"/>
              <a:gd name="connsiteY0-42" fmla="*/ 180975 h 2413000"/>
              <a:gd name="connsiteX1-43" fmla="*/ 1954609 w 2999581"/>
              <a:gd name="connsiteY1-44" fmla="*/ 0 h 2413000"/>
              <a:gd name="connsiteX2-45" fmla="*/ 2999581 w 2999581"/>
              <a:gd name="connsiteY2-46" fmla="*/ 2222500 h 2413000"/>
              <a:gd name="connsiteX3-47" fmla="*/ 294481 w 2999581"/>
              <a:gd name="connsiteY3-48" fmla="*/ 2413000 h 2413000"/>
              <a:gd name="connsiteX4-49" fmla="*/ 0 w 2999581"/>
              <a:gd name="connsiteY4-50" fmla="*/ 180975 h 2413000"/>
              <a:gd name="connsiteX0-51" fmla="*/ 0 w 2858690"/>
              <a:gd name="connsiteY0-52" fmla="*/ 180975 h 2413000"/>
              <a:gd name="connsiteX1-53" fmla="*/ 1954609 w 2858690"/>
              <a:gd name="connsiteY1-54" fmla="*/ 0 h 2413000"/>
              <a:gd name="connsiteX2-55" fmla="*/ 2858690 w 2858690"/>
              <a:gd name="connsiteY2-56" fmla="*/ 1828006 h 2413000"/>
              <a:gd name="connsiteX3-57" fmla="*/ 294481 w 2858690"/>
              <a:gd name="connsiteY3-58" fmla="*/ 2413000 h 2413000"/>
              <a:gd name="connsiteX4-59" fmla="*/ 0 w 2858690"/>
              <a:gd name="connsiteY4-60" fmla="*/ 180975 h 2413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58690" h="2413000">
                <a:moveTo>
                  <a:pt x="0" y="180975"/>
                </a:moveTo>
                <a:lnTo>
                  <a:pt x="1954609" y="0"/>
                </a:lnTo>
                <a:lnTo>
                  <a:pt x="2858690" y="1828006"/>
                </a:lnTo>
                <a:lnTo>
                  <a:pt x="294481" y="2413000"/>
                </a:lnTo>
                <a:lnTo>
                  <a:pt x="0" y="180975"/>
                </a:lnTo>
                <a:close/>
              </a:path>
            </a:pathLst>
          </a:custGeom>
          <a:blipFill>
            <a:blip r:embed="rId2"/>
            <a:stretch>
              <a:fillRect l="-43449" t="-22264" r="2" b="-23149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"/>
          <p:cNvSpPr/>
          <p:nvPr/>
        </p:nvSpPr>
        <p:spPr>
          <a:xfrm>
            <a:off x="4925074" y="1916001"/>
            <a:ext cx="1932636" cy="1631324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  <a:gd name="connsiteX0-31" fmla="*/ 0 w 2999581"/>
              <a:gd name="connsiteY0-32" fmla="*/ 0 h 2232025"/>
              <a:gd name="connsiteX1-33" fmla="*/ 2828131 w 2999581"/>
              <a:gd name="connsiteY1-34" fmla="*/ 269875 h 2232025"/>
              <a:gd name="connsiteX2-35" fmla="*/ 2999581 w 2999581"/>
              <a:gd name="connsiteY2-36" fmla="*/ 2041525 h 2232025"/>
              <a:gd name="connsiteX3-37" fmla="*/ 294481 w 2999581"/>
              <a:gd name="connsiteY3-38" fmla="*/ 2232025 h 2232025"/>
              <a:gd name="connsiteX4-39" fmla="*/ 0 w 2999581"/>
              <a:gd name="connsiteY4-40" fmla="*/ 0 h 2232025"/>
              <a:gd name="connsiteX0-41" fmla="*/ 0 w 2999581"/>
              <a:gd name="connsiteY0-42" fmla="*/ 180975 h 2413000"/>
              <a:gd name="connsiteX1-43" fmla="*/ 1954609 w 2999581"/>
              <a:gd name="connsiteY1-44" fmla="*/ 0 h 2413000"/>
              <a:gd name="connsiteX2-45" fmla="*/ 2999581 w 2999581"/>
              <a:gd name="connsiteY2-46" fmla="*/ 2222500 h 2413000"/>
              <a:gd name="connsiteX3-47" fmla="*/ 294481 w 2999581"/>
              <a:gd name="connsiteY3-48" fmla="*/ 2413000 h 2413000"/>
              <a:gd name="connsiteX4-49" fmla="*/ 0 w 2999581"/>
              <a:gd name="connsiteY4-50" fmla="*/ 180975 h 2413000"/>
              <a:gd name="connsiteX0-51" fmla="*/ 0 w 2858690"/>
              <a:gd name="connsiteY0-52" fmla="*/ 180975 h 2413000"/>
              <a:gd name="connsiteX1-53" fmla="*/ 1954609 w 2858690"/>
              <a:gd name="connsiteY1-54" fmla="*/ 0 h 2413000"/>
              <a:gd name="connsiteX2-55" fmla="*/ 2858690 w 2858690"/>
              <a:gd name="connsiteY2-56" fmla="*/ 1828006 h 2413000"/>
              <a:gd name="connsiteX3-57" fmla="*/ 294481 w 2858690"/>
              <a:gd name="connsiteY3-58" fmla="*/ 2413000 h 2413000"/>
              <a:gd name="connsiteX4-59" fmla="*/ 0 w 2858690"/>
              <a:gd name="connsiteY4-60" fmla="*/ 180975 h 2413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58690" h="2413000">
                <a:moveTo>
                  <a:pt x="0" y="180975"/>
                </a:moveTo>
                <a:lnTo>
                  <a:pt x="1954609" y="0"/>
                </a:lnTo>
                <a:lnTo>
                  <a:pt x="2858690" y="1828006"/>
                </a:lnTo>
                <a:lnTo>
                  <a:pt x="294481" y="2413000"/>
                </a:lnTo>
                <a:lnTo>
                  <a:pt x="0" y="180975"/>
                </a:lnTo>
                <a:close/>
              </a:path>
            </a:pathLst>
          </a:custGeom>
          <a:blipFill>
            <a:blip r:embed="rId3"/>
            <a:stretch>
              <a:fillRect l="-43449" t="-22264" r="2" b="-23149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2"/>
          <p:cNvSpPr/>
          <p:nvPr/>
        </p:nvSpPr>
        <p:spPr>
          <a:xfrm>
            <a:off x="8367084" y="1916001"/>
            <a:ext cx="1932636" cy="1631324"/>
          </a:xfrm>
          <a:custGeom>
            <a:avLst/>
            <a:gdLst>
              <a:gd name="connsiteX0" fmla="*/ 0 w 2590800"/>
              <a:gd name="connsiteY0" fmla="*/ 0 h 1676400"/>
              <a:gd name="connsiteX1" fmla="*/ 2590800 w 2590800"/>
              <a:gd name="connsiteY1" fmla="*/ 0 h 1676400"/>
              <a:gd name="connsiteX2" fmla="*/ 2590800 w 2590800"/>
              <a:gd name="connsiteY2" fmla="*/ 1676400 h 1676400"/>
              <a:gd name="connsiteX3" fmla="*/ 0 w 2590800"/>
              <a:gd name="connsiteY3" fmla="*/ 1676400 h 1676400"/>
              <a:gd name="connsiteX4" fmla="*/ 0 w 2590800"/>
              <a:gd name="connsiteY4" fmla="*/ 0 h 1676400"/>
              <a:gd name="connsiteX0-1" fmla="*/ 495300 w 2590800"/>
              <a:gd name="connsiteY0-2" fmla="*/ 0 h 2171700"/>
              <a:gd name="connsiteX1-3" fmla="*/ 2590800 w 2590800"/>
              <a:gd name="connsiteY1-4" fmla="*/ 495300 h 2171700"/>
              <a:gd name="connsiteX2-5" fmla="*/ 2590800 w 2590800"/>
              <a:gd name="connsiteY2-6" fmla="*/ 2171700 h 2171700"/>
              <a:gd name="connsiteX3-7" fmla="*/ 0 w 2590800"/>
              <a:gd name="connsiteY3-8" fmla="*/ 2171700 h 2171700"/>
              <a:gd name="connsiteX4-9" fmla="*/ 495300 w 2590800"/>
              <a:gd name="connsiteY4-10" fmla="*/ 0 h 2171700"/>
              <a:gd name="connsiteX0-11" fmla="*/ 438150 w 2533650"/>
              <a:gd name="connsiteY0-12" fmla="*/ 0 h 2457450"/>
              <a:gd name="connsiteX1-13" fmla="*/ 2533650 w 2533650"/>
              <a:gd name="connsiteY1-14" fmla="*/ 495300 h 2457450"/>
              <a:gd name="connsiteX2-15" fmla="*/ 2533650 w 2533650"/>
              <a:gd name="connsiteY2-16" fmla="*/ 2171700 h 2457450"/>
              <a:gd name="connsiteX3-17" fmla="*/ 0 w 2533650"/>
              <a:gd name="connsiteY3-18" fmla="*/ 2457450 h 2457450"/>
              <a:gd name="connsiteX4-19" fmla="*/ 438150 w 2533650"/>
              <a:gd name="connsiteY4-20" fmla="*/ 0 h 2457450"/>
              <a:gd name="connsiteX0-21" fmla="*/ 438150 w 2705100"/>
              <a:gd name="connsiteY0-22" fmla="*/ 0 h 2457450"/>
              <a:gd name="connsiteX1-23" fmla="*/ 2533650 w 2705100"/>
              <a:gd name="connsiteY1-24" fmla="*/ 495300 h 2457450"/>
              <a:gd name="connsiteX2-25" fmla="*/ 2705100 w 2705100"/>
              <a:gd name="connsiteY2-26" fmla="*/ 2266950 h 2457450"/>
              <a:gd name="connsiteX3-27" fmla="*/ 0 w 2705100"/>
              <a:gd name="connsiteY3-28" fmla="*/ 2457450 h 2457450"/>
              <a:gd name="connsiteX4-29" fmla="*/ 438150 w 2705100"/>
              <a:gd name="connsiteY4-30" fmla="*/ 0 h 2457450"/>
              <a:gd name="connsiteX0-31" fmla="*/ 0 w 2999581"/>
              <a:gd name="connsiteY0-32" fmla="*/ 0 h 2232025"/>
              <a:gd name="connsiteX1-33" fmla="*/ 2828131 w 2999581"/>
              <a:gd name="connsiteY1-34" fmla="*/ 269875 h 2232025"/>
              <a:gd name="connsiteX2-35" fmla="*/ 2999581 w 2999581"/>
              <a:gd name="connsiteY2-36" fmla="*/ 2041525 h 2232025"/>
              <a:gd name="connsiteX3-37" fmla="*/ 294481 w 2999581"/>
              <a:gd name="connsiteY3-38" fmla="*/ 2232025 h 2232025"/>
              <a:gd name="connsiteX4-39" fmla="*/ 0 w 2999581"/>
              <a:gd name="connsiteY4-40" fmla="*/ 0 h 2232025"/>
              <a:gd name="connsiteX0-41" fmla="*/ 0 w 2999581"/>
              <a:gd name="connsiteY0-42" fmla="*/ 180975 h 2413000"/>
              <a:gd name="connsiteX1-43" fmla="*/ 1954609 w 2999581"/>
              <a:gd name="connsiteY1-44" fmla="*/ 0 h 2413000"/>
              <a:gd name="connsiteX2-45" fmla="*/ 2999581 w 2999581"/>
              <a:gd name="connsiteY2-46" fmla="*/ 2222500 h 2413000"/>
              <a:gd name="connsiteX3-47" fmla="*/ 294481 w 2999581"/>
              <a:gd name="connsiteY3-48" fmla="*/ 2413000 h 2413000"/>
              <a:gd name="connsiteX4-49" fmla="*/ 0 w 2999581"/>
              <a:gd name="connsiteY4-50" fmla="*/ 180975 h 2413000"/>
              <a:gd name="connsiteX0-51" fmla="*/ 0 w 2858690"/>
              <a:gd name="connsiteY0-52" fmla="*/ 180975 h 2413000"/>
              <a:gd name="connsiteX1-53" fmla="*/ 1954609 w 2858690"/>
              <a:gd name="connsiteY1-54" fmla="*/ 0 h 2413000"/>
              <a:gd name="connsiteX2-55" fmla="*/ 2858690 w 2858690"/>
              <a:gd name="connsiteY2-56" fmla="*/ 1828006 h 2413000"/>
              <a:gd name="connsiteX3-57" fmla="*/ 294481 w 2858690"/>
              <a:gd name="connsiteY3-58" fmla="*/ 2413000 h 2413000"/>
              <a:gd name="connsiteX4-59" fmla="*/ 0 w 2858690"/>
              <a:gd name="connsiteY4-60" fmla="*/ 180975 h 2413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58690" h="2413000">
                <a:moveTo>
                  <a:pt x="0" y="180975"/>
                </a:moveTo>
                <a:lnTo>
                  <a:pt x="1954609" y="0"/>
                </a:lnTo>
                <a:lnTo>
                  <a:pt x="2858690" y="1828006"/>
                </a:lnTo>
                <a:lnTo>
                  <a:pt x="294481" y="2413000"/>
                </a:lnTo>
                <a:lnTo>
                  <a:pt x="0" y="180975"/>
                </a:lnTo>
                <a:close/>
              </a:path>
            </a:pathLst>
          </a:custGeom>
          <a:blipFill>
            <a:blip r:embed="rId4"/>
            <a:stretch>
              <a:fillRect l="-43449" t="-22264" r="2" b="-23149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071881" y="3787775"/>
            <a:ext cx="3047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AUV, whose communication, target detection, etc. all involve more complex test environmental </a:t>
            </a:r>
            <a:r>
              <a:rPr lang="en-US" altLang="zh-CN" sz="2400" b="1" dirty="0" smtClean="0"/>
              <a:t>conditions.</a:t>
            </a:r>
            <a:endParaRPr lang="en-US" altLang="zh-CN" sz="24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5C76788-DE41-31B5-8DFD-5EB1B2AF0542}"/>
              </a:ext>
            </a:extLst>
          </p:cNvPr>
          <p:cNvSpPr txBox="1"/>
          <p:nvPr/>
        </p:nvSpPr>
        <p:spPr>
          <a:xfrm>
            <a:off x="4572000" y="3825065"/>
            <a:ext cx="3047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The uncertainty of the system error and the inaccuracy of the experimental data observation are the main causes of the </a:t>
            </a:r>
            <a:r>
              <a:rPr lang="en-US" altLang="zh-CN" sz="2400" b="1" dirty="0" smtClean="0"/>
              <a:t>uncertainty.</a:t>
            </a:r>
            <a:endParaRPr lang="en-US" altLang="zh-CN" sz="24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9BF0AB6-D0E9-483B-4891-D0D069FD3BA9}"/>
              </a:ext>
            </a:extLst>
          </p:cNvPr>
          <p:cNvSpPr txBox="1"/>
          <p:nvPr/>
        </p:nvSpPr>
        <p:spPr>
          <a:xfrm>
            <a:off x="8072120" y="3642474"/>
            <a:ext cx="30479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For the simulation </a:t>
            </a:r>
            <a:r>
              <a:rPr lang="en-US" altLang="zh-CN" sz="2400" b="1" dirty="0" smtClean="0"/>
              <a:t>modeling </a:t>
            </a:r>
            <a:r>
              <a:rPr lang="en-US" altLang="zh-CN" sz="2400" b="1" dirty="0"/>
              <a:t>and reliability evaluation of complex large systems, Bayesian statistics and expert </a:t>
            </a:r>
            <a:r>
              <a:rPr lang="en-US" altLang="zh-CN" sz="2400" b="1" dirty="0" smtClean="0"/>
              <a:t>systems have </a:t>
            </a:r>
            <a:r>
              <a:rPr lang="en-US" altLang="zh-CN" sz="2400" b="1" dirty="0"/>
              <a:t>been </a:t>
            </a:r>
            <a:r>
              <a:rPr lang="en-US" altLang="zh-CN" sz="2400" b="1" dirty="0" smtClean="0"/>
              <a:t>proposed.</a:t>
            </a:r>
            <a:endParaRPr lang="en-US" altLang="zh-CN" sz="2400" b="1" dirty="0"/>
          </a:p>
        </p:txBody>
      </p:sp>
      <p:pic>
        <p:nvPicPr>
          <p:cNvPr id="7171" name="Picture 3" descr="G:\june's 工作时代\学术成果\国际学术交流\2022SEKE\PPT及视频\潜航器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33402" y="105624"/>
            <a:ext cx="2233640" cy="1472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1584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387523" y="1149349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rgbClr val="F23C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endParaRPr kumimoji="1" lang="zh-CN" altLang="en-US" dirty="0">
              <a:solidFill>
                <a:srgbClr val="F23C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914572" y="1012372"/>
            <a:ext cx="6277428" cy="953861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F23C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INTRODUCTION</a:t>
            </a:r>
            <a:r>
              <a:rPr lang="en-US" altLang="zh-CN" sz="2800" b="1" dirty="0" smtClean="0">
                <a:solidFill>
                  <a:srgbClr val="2D8B71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en-US" altLang="zh-CN" sz="2800" b="1" dirty="0">
              <a:solidFill>
                <a:srgbClr val="2D8B71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976993" y="2266724"/>
            <a:ext cx="3771900" cy="878568"/>
          </a:xfrm>
        </p:spPr>
        <p:txBody>
          <a:bodyPr/>
          <a:lstStyle/>
          <a:p>
            <a:r>
              <a:rPr kumimoji="1" lang="en-US" altLang="zh-CN" sz="4800" dirty="0"/>
              <a:t>CONTENTS</a:t>
            </a:r>
            <a:endParaRPr kumimoji="1" lang="zh-CN" altLang="en-US" sz="48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5387523" y="272777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rgbClr val="2D8B71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5914572" y="2934543"/>
            <a:ext cx="6588448" cy="988914"/>
          </a:xfrm>
        </p:spPr>
        <p:txBody>
          <a:bodyPr/>
          <a:lstStyle/>
          <a:p>
            <a:r>
              <a:rPr lang="en-US" altLang="zh-CN" b="1" dirty="0">
                <a:solidFill>
                  <a:srgbClr val="2D8B71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DATA ANALYTICS METHODS IN CREDIBILITY EVALUATION</a:t>
            </a:r>
            <a:endParaRPr kumimoji="1" lang="zh-CN" altLang="en-US" dirty="0">
              <a:solidFill>
                <a:srgbClr val="2D8B7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>
          <a:xfrm>
            <a:off x="5303440" y="445051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latin typeface="华文中宋" panose="02010600040101010101" charset="-122"/>
                <a:ea typeface="华文中宋" panose="02010600040101010101" charset="-122"/>
              </a:rPr>
              <a:t>3</a:t>
            </a:r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0" name="文本占位符 8">
            <a:extLst>
              <a:ext uri="{FF2B5EF4-FFF2-40B4-BE49-F238E27FC236}">
                <a16:creationId xmlns="" xmlns:a16="http://schemas.microsoft.com/office/drawing/2014/main" id="{4554F7C9-7DB0-831F-408A-1E534E70BCEE}"/>
              </a:ext>
            </a:extLst>
          </p:cNvPr>
          <p:cNvSpPr txBox="1">
            <a:spLocks/>
          </p:cNvSpPr>
          <p:nvPr/>
        </p:nvSpPr>
        <p:spPr>
          <a:xfrm>
            <a:off x="5914572" y="4564971"/>
            <a:ext cx="6032953" cy="7624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MODELING AND DATA ANALYSIS METHODS</a:t>
            </a:r>
            <a:endParaRPr kumimoji="1" lang="zh-CN" alt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611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Definition </a:t>
            </a:r>
            <a:r>
              <a:rPr kumimoji="1" lang="en-US" altLang="zh-CN" sz="3200" dirty="0"/>
              <a:t>of small sample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853681" y="1612197"/>
                <a:ext cx="6096000" cy="404687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pc="-5" dirty="0">
                    <a:latin typeface="Times New Roman"/>
                    <a:ea typeface="宋体"/>
                  </a:rPr>
                  <a:t>[Definition 1] A random variable has a density distribution function </a:t>
                </a:r>
                <a14:m>
                  <m:oMath xmlns:m="http://schemas.openxmlformats.org/officeDocument/2006/math">
                    <m:r>
                      <a:rPr lang="en-US" altLang="zh-CN" i="1" spc="-5">
                        <a:effectLst/>
                        <a:latin typeface="Cambria Math"/>
                        <a:ea typeface="宋体"/>
                      </a:rPr>
                      <m:t>𝑓</m:t>
                    </m:r>
                    <m:d>
                      <m:dPr>
                        <m:ctrlPr>
                          <a:rPr lang="zh-CN" altLang="zh-CN" i="1" spc="-5">
                            <a:effectLst/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CN" i="1" spc="-5">
                            <a:effectLst/>
                            <a:latin typeface="Cambria Math"/>
                            <a:ea typeface="宋体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spc="-5" dirty="0">
                    <a:effectLst/>
                    <a:latin typeface="Times New Roman"/>
                    <a:ea typeface="宋体"/>
                  </a:rPr>
                  <a:t> .Suppose its variance is </a:t>
                </a:r>
                <a14:m>
                  <m:oMath xmlns:m="http://schemas.openxmlformats.org/officeDocument/2006/math">
                    <m:r>
                      <a:rPr lang="en-US" altLang="zh-CN" i="1" spc="-5">
                        <a:effectLst/>
                        <a:latin typeface="Cambria Math"/>
                        <a:ea typeface="宋体"/>
                      </a:rPr>
                      <m:t>𝜎</m:t>
                    </m:r>
                  </m:oMath>
                </a14:m>
                <a:r>
                  <a:rPr lang="en-US" altLang="zh-CN" spc="-5" dirty="0">
                    <a:effectLst/>
                    <a:latin typeface="Times New Roman"/>
                    <a:ea typeface="宋体"/>
                  </a:rPr>
                  <a:t> , the precision required by the application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pc="-5">
                            <a:effectLst/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i="1" spc="-5">
                            <a:effectLst/>
                            <a:latin typeface="Cambria Math"/>
                            <a:ea typeface="宋体"/>
                          </a:rPr>
                          <m:t>𝛿</m:t>
                        </m:r>
                      </m:e>
                      <m:sub>
                        <m:r>
                          <a:rPr lang="en-US" altLang="zh-CN" spc="-5">
                            <a:effectLst/>
                            <a:latin typeface="Cambria Math"/>
                            <a:ea typeface="宋体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pc="-5" dirty="0">
                    <a:effectLst/>
                    <a:latin typeface="Times New Roman"/>
                    <a:ea typeface="宋体"/>
                  </a:rPr>
                  <a:t> , the point estimation of a certain mathematical characteristic parameter is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i="1" spc="-5">
                            <a:effectLst/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CN" i="1" spc="-5">
                            <a:effectLst/>
                            <a:latin typeface="Cambria Math"/>
                            <a:ea typeface="宋体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altLang="zh-CN" spc="-5" dirty="0">
                    <a:effectLst/>
                    <a:latin typeface="Times New Roman"/>
                    <a:ea typeface="宋体"/>
                  </a:rPr>
                  <a:t>, then the precision of this estimation is </a:t>
                </a:r>
                <a14:m>
                  <m:oMath xmlns:m="http://schemas.openxmlformats.org/officeDocument/2006/math">
                    <m:r>
                      <a:rPr lang="en-US" altLang="zh-CN" i="1" spc="-5">
                        <a:effectLst/>
                        <a:latin typeface="Cambria Math"/>
                        <a:ea typeface="宋体"/>
                      </a:rPr>
                      <m:t>𝜎</m:t>
                    </m:r>
                    <m:d>
                      <m:dPr>
                        <m:ctrlPr>
                          <a:rPr lang="zh-CN" altLang="zh-CN" i="1" spc="-5">
                            <a:effectLst/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zh-CN" altLang="zh-CN" i="1" spc="-5"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CN" i="1" spc="-5">
                                <a:effectLst/>
                                <a:latin typeface="Cambria Math"/>
                                <a:ea typeface="宋体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altLang="zh-CN" spc="-5">
                        <a:effectLst/>
                        <a:latin typeface="Cambria Math"/>
                        <a:ea typeface="宋体"/>
                      </a:rPr>
                      <m:t>=</m:t>
                    </m:r>
                    <m:f>
                      <m:fPr>
                        <m:ctrlPr>
                          <a:rPr lang="zh-CN" altLang="zh-CN" i="1" spc="-5">
                            <a:effectLst/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altLang="zh-CN" i="1" spc="-5">
                            <a:effectLst/>
                            <a:latin typeface="Cambria Math"/>
                            <a:ea typeface="宋体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i="1" spc="-5"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 spc="-5">
                                <a:effectLst/>
                                <a:latin typeface="Cambria Math"/>
                                <a:ea typeface="宋体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pc="-5" dirty="0">
                    <a:effectLst/>
                    <a:latin typeface="Times New Roman"/>
                    <a:ea typeface="宋体"/>
                  </a:rPr>
                  <a:t>, n is the sample capacity, then</a:t>
                </a:r>
                <a:endParaRPr lang="zh-CN" altLang="zh-CN" spc="-5" dirty="0">
                  <a:effectLst/>
                  <a:latin typeface="Times New Roman"/>
                  <a:ea typeface="宋体"/>
                </a:endParaRPr>
              </a:p>
              <a:p>
                <a:pPr marL="342900" lvl="0" indent="-342900" algn="just">
                  <a:lnSpc>
                    <a:spcPct val="125000"/>
                  </a:lnSpc>
                  <a:spcAft>
                    <a:spcPts val="0"/>
                  </a:spcAft>
                  <a:buFont typeface="+mj-lt"/>
                  <a:buAutoNum type="arabicParenBoth"/>
                </a:pPr>
                <a:r>
                  <a:rPr lang="en-US" altLang="zh-CN" i="1" dirty="0">
                    <a:effectLst/>
                    <a:latin typeface="Times New Roman"/>
                    <a:ea typeface="宋体"/>
                    <a:cs typeface="宋体"/>
                  </a:rPr>
                  <a:t>n</a:t>
                </a:r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𝑛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&gt;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1/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𝜆</m:t>
                        </m:r>
                      </m:e>
                    </m:d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𝑐𝑒𝑖𝑙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/</m:t>
                        </m:r>
                        <m:sSubSup>
                          <m:sSubSup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,0&lt;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𝜆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&lt;1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is the large-sample size of the significance degree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1/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𝜆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of the mathematical feature parameter point estimation under the distribution.</a:t>
                </a:r>
                <a:endParaRPr lang="zh-CN" altLang="zh-CN" sz="2800" dirty="0">
                  <a:effectLst/>
                  <a:latin typeface="Times New Roman"/>
                  <a:ea typeface="宋体"/>
                  <a:cs typeface="宋体"/>
                </a:endParaRPr>
              </a:p>
              <a:p>
                <a:pPr marL="342900" lvl="0" indent="-342900" algn="just">
                  <a:lnSpc>
                    <a:spcPct val="125000"/>
                  </a:lnSpc>
                  <a:spcAft>
                    <a:spcPts val="0"/>
                  </a:spcAft>
                  <a:buFont typeface="+mj-lt"/>
                  <a:buAutoNum type="arabicParenBoth"/>
                </a:pPr>
                <a:r>
                  <a:rPr lang="en-US" altLang="zh-CN" i="1" dirty="0">
                    <a:effectLst/>
                    <a:latin typeface="Times New Roman"/>
                    <a:ea typeface="宋体"/>
                    <a:cs typeface="宋体"/>
                  </a:rPr>
                  <a:t>n</a:t>
                </a:r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𝑛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&lt;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1/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𝜂</m:t>
                        </m:r>
                      </m:e>
                    </m:d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𝑐𝑒𝑖𝑙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/</m:t>
                        </m:r>
                        <m:sSubSup>
                          <m:sSubSup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,1&lt;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𝜂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is the small-sample size of the significance degree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𝜂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of the mathematical feature parameter point estimation under the distribution.</a:t>
                </a:r>
                <a:endParaRPr lang="zh-CN" altLang="zh-CN" sz="2800" dirty="0">
                  <a:effectLst/>
                  <a:latin typeface="Times New Roman"/>
                  <a:ea typeface="宋体"/>
                  <a:cs typeface="宋体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681" y="1612197"/>
                <a:ext cx="6096000" cy="4046877"/>
              </a:xfrm>
              <a:prstGeom prst="rect">
                <a:avLst/>
              </a:prstGeom>
              <a:blipFill rotWithShape="1">
                <a:blip r:embed="rId3"/>
                <a:stretch>
                  <a:fillRect l="-800" t="-1054" r="-900" b="-6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16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Definition </a:t>
            </a:r>
            <a:r>
              <a:rPr kumimoji="1" lang="en-US" altLang="zh-CN" sz="3200" dirty="0"/>
              <a:t>of small sample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704392" y="1443315"/>
                <a:ext cx="6096000" cy="429188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indent="254000" algn="just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en-US" altLang="zh-CN" dirty="0">
                    <a:latin typeface="Times New Roman"/>
                    <a:ea typeface="宋体"/>
                    <a:cs typeface="宋体"/>
                  </a:rPr>
                  <a:t>[Definition 2] A random variable has a density distribution function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𝑓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. When the confidence level is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1−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𝛼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, the interval estimation of a certain mathematical characteristic parameter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𝜃</m:t>
                            </m:r>
                          </m:e>
                        </m:acc>
                        <m:d>
                          <m:d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𝑋</m:t>
                            </m:r>
                          </m:e>
                        </m:d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−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𝛿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𝜃</m:t>
                            </m:r>
                          </m:e>
                        </m:acc>
                        <m:d>
                          <m:d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𝑋</m:t>
                            </m:r>
                          </m:e>
                        </m:d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+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𝛿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 The required precision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𝛿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,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𝛿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=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𝑔</m:t>
                    </m:r>
                    <m:d>
                      <m:d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d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𝑓</m:t>
                        </m:r>
                        <m:d>
                          <m:dPr>
                            <m:ctrlPr>
                              <a:rPr lang="zh-CN" altLang="zh-CN" i="1">
                                <a:effectLst/>
                                <a:latin typeface="Cambria Math"/>
                                <a:ea typeface="Cambria Math"/>
                                <a:cs typeface="宋体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effectLst/>
                                <a:latin typeface="Cambria Math"/>
                                <a:ea typeface="宋体"/>
                                <a:cs typeface="宋体"/>
                              </a:rPr>
                              <m:t>𝑋</m:t>
                            </m:r>
                          </m:e>
                        </m:d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,</m:t>
                        </m:r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,</a:t>
                </a:r>
                <a:r>
                  <a:rPr lang="en-US" altLang="zh-CN" i="1" dirty="0">
                    <a:effectLst/>
                    <a:latin typeface="Times New Roman"/>
                    <a:ea typeface="宋体"/>
                    <a:cs typeface="宋体"/>
                  </a:rPr>
                  <a:t>n</a:t>
                </a:r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is sample capacity, then</a:t>
                </a:r>
                <a:endParaRPr lang="zh-CN" altLang="zh-CN" sz="2800" dirty="0">
                  <a:effectLst/>
                  <a:latin typeface="Times New Roman"/>
                  <a:ea typeface="宋体"/>
                  <a:cs typeface="宋体"/>
                </a:endParaRPr>
              </a:p>
              <a:p>
                <a:pPr marL="342900" lvl="0" indent="-342900" algn="just">
                  <a:lnSpc>
                    <a:spcPct val="125000"/>
                  </a:lnSpc>
                  <a:spcAft>
                    <a:spcPts val="0"/>
                  </a:spcAft>
                  <a:buFont typeface="+mj-lt"/>
                  <a:buAutoNum type="arabicParenBoth"/>
                </a:pPr>
                <a:r>
                  <a:rPr lang="en-US" altLang="zh-CN" i="1" dirty="0">
                    <a:effectLst/>
                    <a:latin typeface="Times New Roman"/>
                    <a:ea typeface="宋体"/>
                    <a:cs typeface="宋体"/>
                  </a:rPr>
                  <a:t>n</a:t>
                </a:r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𝛿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&lt;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𝜆</m:t>
                    </m:r>
                    <m:sSub>
                      <m:sSub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𝛿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,0&lt;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𝜆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&lt;1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is the large-sample size with a significance degree of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1/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𝜆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in the estimation of the mathematical feature parameter interval under the distribution;</a:t>
                </a:r>
                <a:endParaRPr lang="zh-CN" altLang="zh-CN" sz="2800" dirty="0">
                  <a:effectLst/>
                  <a:latin typeface="Times New Roman"/>
                  <a:ea typeface="宋体"/>
                  <a:cs typeface="宋体"/>
                </a:endParaRPr>
              </a:p>
              <a:p>
                <a:pPr marL="342900" lvl="0" indent="-342900" algn="just">
                  <a:lnSpc>
                    <a:spcPct val="125000"/>
                  </a:lnSpc>
                  <a:spcAft>
                    <a:spcPts val="0"/>
                  </a:spcAft>
                  <a:buFont typeface="+mj-lt"/>
                  <a:buAutoNum type="arabicParenBoth"/>
                </a:pPr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n satisfies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𝛿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&gt;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𝜂</m:t>
                    </m:r>
                    <m:sSub>
                      <m:sSubPr>
                        <m:ctrlPr>
                          <a:rPr lang="zh-CN" altLang="zh-CN" i="1">
                            <a:effectLst/>
                            <a:latin typeface="Cambria Math"/>
                            <a:ea typeface="Cambria Math"/>
                            <a:cs typeface="宋体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𝛿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/>
                            <a:ea typeface="宋体"/>
                            <a:cs typeface="宋体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,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𝜂</m:t>
                    </m:r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&gt;1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is the small sample size of the significance level </a:t>
                </a: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/>
                        <a:ea typeface="宋体"/>
                        <a:cs typeface="宋体"/>
                      </a:rPr>
                      <m:t>𝜂</m:t>
                    </m:r>
                  </m:oMath>
                </a14:m>
                <a:r>
                  <a:rPr lang="en-US" altLang="zh-CN" dirty="0">
                    <a:effectLst/>
                    <a:latin typeface="Times New Roman"/>
                    <a:ea typeface="宋体"/>
                    <a:cs typeface="宋体"/>
                  </a:rPr>
                  <a:t> of the mathematical feature parameter interval estimation under the distribution.</a:t>
                </a:r>
                <a:endParaRPr lang="zh-CN" altLang="zh-CN" sz="2800" dirty="0">
                  <a:effectLst/>
                  <a:latin typeface="Times New Roman"/>
                  <a:ea typeface="宋体"/>
                  <a:cs typeface="宋体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392" y="1443315"/>
                <a:ext cx="6096000" cy="4291881"/>
              </a:xfrm>
              <a:prstGeom prst="rect">
                <a:avLst/>
              </a:prstGeom>
              <a:blipFill rotWithShape="1">
                <a:blip r:embed="rId3"/>
                <a:stretch>
                  <a:fillRect l="-900" r="-800" b="-5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372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Bayesian sequential mess test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89551" y="1382380"/>
            <a:ext cx="501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sequential probability ratio test (SPRT)</a:t>
            </a:r>
            <a:endParaRPr lang="en-US" altLang="zh-CN" sz="2400" b="1" dirty="0">
              <a:latin typeface="+mj-lt"/>
            </a:endParaRPr>
          </a:p>
        </p:txBody>
      </p:sp>
      <p:sp>
        <p:nvSpPr>
          <p:cNvPr id="6" name="Freeform 183"/>
          <p:cNvSpPr>
            <a:spLocks noEditPoints="1"/>
          </p:cNvSpPr>
          <p:nvPr/>
        </p:nvSpPr>
        <p:spPr bwMode="auto">
          <a:xfrm>
            <a:off x="714987" y="2495358"/>
            <a:ext cx="746125" cy="742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" y="468"/>
              </a:cxn>
              <a:cxn ang="0">
                <a:pos x="192" y="374"/>
              </a:cxn>
              <a:cxn ang="0">
                <a:pos x="232" y="442"/>
              </a:cxn>
              <a:cxn ang="0">
                <a:pos x="294" y="330"/>
              </a:cxn>
              <a:cxn ang="0">
                <a:pos x="470" y="284"/>
              </a:cxn>
              <a:cxn ang="0">
                <a:pos x="0" y="0"/>
              </a:cxn>
              <a:cxn ang="0">
                <a:pos x="232" y="396"/>
              </a:cxn>
              <a:cxn ang="0">
                <a:pos x="54" y="80"/>
              </a:cxn>
              <a:cxn ang="0">
                <a:pos x="272" y="324"/>
              </a:cxn>
              <a:cxn ang="0">
                <a:pos x="232" y="396"/>
              </a:cxn>
            </a:cxnLst>
            <a:rect l="0" t="0" r="r" b="b"/>
            <a:pathLst>
              <a:path w="470" h="468">
                <a:moveTo>
                  <a:pt x="0" y="0"/>
                </a:moveTo>
                <a:lnTo>
                  <a:pt x="20" y="468"/>
                </a:lnTo>
                <a:lnTo>
                  <a:pt x="192" y="374"/>
                </a:lnTo>
                <a:lnTo>
                  <a:pt x="232" y="442"/>
                </a:lnTo>
                <a:lnTo>
                  <a:pt x="294" y="330"/>
                </a:lnTo>
                <a:lnTo>
                  <a:pt x="470" y="284"/>
                </a:lnTo>
                <a:lnTo>
                  <a:pt x="0" y="0"/>
                </a:lnTo>
                <a:close/>
                <a:moveTo>
                  <a:pt x="232" y="396"/>
                </a:moveTo>
                <a:lnTo>
                  <a:pt x="54" y="80"/>
                </a:lnTo>
                <a:lnTo>
                  <a:pt x="272" y="324"/>
                </a:lnTo>
                <a:lnTo>
                  <a:pt x="232" y="39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97325" y="2673323"/>
            <a:ext cx="611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sequential posterior odd test (SPOT)</a:t>
            </a:r>
          </a:p>
        </p:txBody>
      </p:sp>
      <p:sp>
        <p:nvSpPr>
          <p:cNvPr id="9" name="Freeform 110"/>
          <p:cNvSpPr>
            <a:spLocks noEditPoints="1"/>
          </p:cNvSpPr>
          <p:nvPr/>
        </p:nvSpPr>
        <p:spPr bwMode="auto">
          <a:xfrm>
            <a:off x="736849" y="4073039"/>
            <a:ext cx="655206" cy="658993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2" y="64"/>
              </a:cxn>
              <a:cxn ang="0">
                <a:pos x="42" y="130"/>
              </a:cxn>
              <a:cxn ang="0">
                <a:pos x="42" y="196"/>
              </a:cxn>
              <a:cxn ang="0">
                <a:pos x="42" y="260"/>
              </a:cxn>
              <a:cxn ang="0">
                <a:pos x="64" y="228"/>
              </a:cxn>
              <a:cxn ang="0">
                <a:pos x="70" y="210"/>
              </a:cxn>
              <a:cxn ang="0">
                <a:pos x="90" y="196"/>
              </a:cxn>
              <a:cxn ang="0">
                <a:pos x="136" y="160"/>
              </a:cxn>
              <a:cxn ang="0">
                <a:pos x="130" y="142"/>
              </a:cxn>
              <a:cxn ang="0">
                <a:pos x="140" y="118"/>
              </a:cxn>
              <a:cxn ang="0">
                <a:pos x="162" y="108"/>
              </a:cxn>
              <a:cxn ang="0">
                <a:pos x="180" y="114"/>
              </a:cxn>
              <a:cxn ang="0">
                <a:pos x="194" y="134"/>
              </a:cxn>
              <a:cxn ang="0">
                <a:pos x="232" y="180"/>
              </a:cxn>
              <a:cxn ang="0">
                <a:pos x="250" y="174"/>
              </a:cxn>
              <a:cxn ang="0">
                <a:pos x="284" y="88"/>
              </a:cxn>
              <a:cxn ang="0">
                <a:pos x="282" y="70"/>
              </a:cxn>
              <a:cxn ang="0">
                <a:pos x="296" y="48"/>
              </a:cxn>
              <a:cxn ang="0">
                <a:pos x="314" y="44"/>
              </a:cxn>
              <a:cxn ang="0">
                <a:pos x="338" y="52"/>
              </a:cxn>
              <a:cxn ang="0">
                <a:pos x="346" y="76"/>
              </a:cxn>
              <a:cxn ang="0">
                <a:pos x="342" y="94"/>
              </a:cxn>
              <a:cxn ang="0">
                <a:pos x="320" y="108"/>
              </a:cxn>
              <a:cxn ang="0">
                <a:pos x="272" y="184"/>
              </a:cxn>
              <a:cxn ang="0">
                <a:pos x="282" y="206"/>
              </a:cxn>
              <a:cxn ang="0">
                <a:pos x="276" y="224"/>
              </a:cxn>
              <a:cxn ang="0">
                <a:pos x="256" y="238"/>
              </a:cxn>
              <a:cxn ang="0">
                <a:pos x="236" y="236"/>
              </a:cxn>
              <a:cxn ang="0">
                <a:pos x="220" y="218"/>
              </a:cxn>
              <a:cxn ang="0">
                <a:pos x="218" y="196"/>
              </a:cxn>
              <a:cxn ang="0">
                <a:pos x="162" y="174"/>
              </a:cxn>
              <a:cxn ang="0">
                <a:pos x="124" y="210"/>
              </a:cxn>
              <a:cxn ang="0">
                <a:pos x="130" y="234"/>
              </a:cxn>
              <a:cxn ang="0">
                <a:pos x="116" y="254"/>
              </a:cxn>
              <a:cxn ang="0">
                <a:pos x="98" y="260"/>
              </a:cxn>
              <a:cxn ang="0">
                <a:pos x="74" y="250"/>
              </a:cxn>
              <a:cxn ang="0">
                <a:pos x="64" y="228"/>
              </a:cxn>
              <a:cxn ang="0">
                <a:pos x="304" y="80"/>
              </a:cxn>
              <a:cxn ang="0">
                <a:pos x="314" y="86"/>
              </a:cxn>
              <a:cxn ang="0">
                <a:pos x="326" y="76"/>
              </a:cxn>
              <a:cxn ang="0">
                <a:pos x="318" y="66"/>
              </a:cxn>
              <a:cxn ang="0">
                <a:pos x="306" y="68"/>
              </a:cxn>
              <a:cxn ang="0">
                <a:pos x="238" y="206"/>
              </a:cxn>
              <a:cxn ang="0">
                <a:pos x="244" y="216"/>
              </a:cxn>
              <a:cxn ang="0">
                <a:pos x="256" y="214"/>
              </a:cxn>
              <a:cxn ang="0">
                <a:pos x="260" y="202"/>
              </a:cxn>
              <a:cxn ang="0">
                <a:pos x="250" y="196"/>
              </a:cxn>
              <a:cxn ang="0">
                <a:pos x="238" y="206"/>
              </a:cxn>
              <a:cxn ang="0">
                <a:pos x="152" y="146"/>
              </a:cxn>
              <a:cxn ang="0">
                <a:pos x="162" y="152"/>
              </a:cxn>
              <a:cxn ang="0">
                <a:pos x="174" y="142"/>
              </a:cxn>
              <a:cxn ang="0">
                <a:pos x="166" y="130"/>
              </a:cxn>
              <a:cxn ang="0">
                <a:pos x="154" y="134"/>
              </a:cxn>
              <a:cxn ang="0">
                <a:pos x="86" y="228"/>
              </a:cxn>
              <a:cxn ang="0">
                <a:pos x="92" y="238"/>
              </a:cxn>
              <a:cxn ang="0">
                <a:pos x="104" y="236"/>
              </a:cxn>
              <a:cxn ang="0">
                <a:pos x="108" y="224"/>
              </a:cxn>
              <a:cxn ang="0">
                <a:pos x="98" y="218"/>
              </a:cxn>
              <a:cxn ang="0">
                <a:pos x="86" y="228"/>
              </a:cxn>
            </a:cxnLst>
            <a:rect l="0" t="0" r="r" b="b"/>
            <a:pathLst>
              <a:path w="346" h="348">
                <a:moveTo>
                  <a:pt x="22" y="326"/>
                </a:moveTo>
                <a:lnTo>
                  <a:pt x="346" y="326"/>
                </a:lnTo>
                <a:lnTo>
                  <a:pt x="346" y="348"/>
                </a:lnTo>
                <a:lnTo>
                  <a:pt x="0" y="348"/>
                </a:lnTo>
                <a:lnTo>
                  <a:pt x="0" y="0"/>
                </a:lnTo>
                <a:lnTo>
                  <a:pt x="22" y="0"/>
                </a:lnTo>
                <a:lnTo>
                  <a:pt x="22" y="64"/>
                </a:lnTo>
                <a:lnTo>
                  <a:pt x="42" y="64"/>
                </a:lnTo>
                <a:lnTo>
                  <a:pt x="42" y="86"/>
                </a:lnTo>
                <a:lnTo>
                  <a:pt x="22" y="86"/>
                </a:lnTo>
                <a:lnTo>
                  <a:pt x="22" y="130"/>
                </a:lnTo>
                <a:lnTo>
                  <a:pt x="42" y="130"/>
                </a:lnTo>
                <a:lnTo>
                  <a:pt x="42" y="152"/>
                </a:lnTo>
                <a:lnTo>
                  <a:pt x="22" y="152"/>
                </a:lnTo>
                <a:lnTo>
                  <a:pt x="22" y="196"/>
                </a:lnTo>
                <a:lnTo>
                  <a:pt x="42" y="196"/>
                </a:lnTo>
                <a:lnTo>
                  <a:pt x="42" y="218"/>
                </a:lnTo>
                <a:lnTo>
                  <a:pt x="22" y="218"/>
                </a:lnTo>
                <a:lnTo>
                  <a:pt x="22" y="260"/>
                </a:lnTo>
                <a:lnTo>
                  <a:pt x="42" y="260"/>
                </a:lnTo>
                <a:lnTo>
                  <a:pt x="42" y="282"/>
                </a:lnTo>
                <a:lnTo>
                  <a:pt x="22" y="282"/>
                </a:lnTo>
                <a:lnTo>
                  <a:pt x="22" y="326"/>
                </a:lnTo>
                <a:close/>
                <a:moveTo>
                  <a:pt x="64" y="228"/>
                </a:moveTo>
                <a:lnTo>
                  <a:pt x="64" y="228"/>
                </a:lnTo>
                <a:lnTo>
                  <a:pt x="66" y="222"/>
                </a:lnTo>
                <a:lnTo>
                  <a:pt x="68" y="216"/>
                </a:lnTo>
                <a:lnTo>
                  <a:pt x="70" y="210"/>
                </a:lnTo>
                <a:lnTo>
                  <a:pt x="74" y="204"/>
                </a:lnTo>
                <a:lnTo>
                  <a:pt x="78" y="200"/>
                </a:lnTo>
                <a:lnTo>
                  <a:pt x="84" y="198"/>
                </a:lnTo>
                <a:lnTo>
                  <a:pt x="90" y="196"/>
                </a:lnTo>
                <a:lnTo>
                  <a:pt x="98" y="196"/>
                </a:lnTo>
                <a:lnTo>
                  <a:pt x="98" y="196"/>
                </a:lnTo>
                <a:lnTo>
                  <a:pt x="106" y="196"/>
                </a:lnTo>
                <a:lnTo>
                  <a:pt x="136" y="160"/>
                </a:lnTo>
                <a:lnTo>
                  <a:pt x="136" y="160"/>
                </a:lnTo>
                <a:lnTo>
                  <a:pt x="132" y="150"/>
                </a:lnTo>
                <a:lnTo>
                  <a:pt x="130" y="142"/>
                </a:lnTo>
                <a:lnTo>
                  <a:pt x="130" y="142"/>
                </a:lnTo>
                <a:lnTo>
                  <a:pt x="130" y="134"/>
                </a:lnTo>
                <a:lnTo>
                  <a:pt x="132" y="128"/>
                </a:lnTo>
                <a:lnTo>
                  <a:pt x="136" y="122"/>
                </a:lnTo>
                <a:lnTo>
                  <a:pt x="140" y="118"/>
                </a:lnTo>
                <a:lnTo>
                  <a:pt x="144" y="114"/>
                </a:lnTo>
                <a:lnTo>
                  <a:pt x="150" y="110"/>
                </a:lnTo>
                <a:lnTo>
                  <a:pt x="156" y="110"/>
                </a:lnTo>
                <a:lnTo>
                  <a:pt x="162" y="108"/>
                </a:lnTo>
                <a:lnTo>
                  <a:pt x="162" y="108"/>
                </a:lnTo>
                <a:lnTo>
                  <a:pt x="168" y="110"/>
                </a:lnTo>
                <a:lnTo>
                  <a:pt x="174" y="110"/>
                </a:lnTo>
                <a:lnTo>
                  <a:pt x="180" y="114"/>
                </a:lnTo>
                <a:lnTo>
                  <a:pt x="186" y="118"/>
                </a:lnTo>
                <a:lnTo>
                  <a:pt x="190" y="122"/>
                </a:lnTo>
                <a:lnTo>
                  <a:pt x="192" y="128"/>
                </a:lnTo>
                <a:lnTo>
                  <a:pt x="194" y="134"/>
                </a:lnTo>
                <a:lnTo>
                  <a:pt x="194" y="142"/>
                </a:lnTo>
                <a:lnTo>
                  <a:pt x="194" y="142"/>
                </a:lnTo>
                <a:lnTo>
                  <a:pt x="194" y="150"/>
                </a:lnTo>
                <a:lnTo>
                  <a:pt x="232" y="180"/>
                </a:lnTo>
                <a:lnTo>
                  <a:pt x="232" y="180"/>
                </a:lnTo>
                <a:lnTo>
                  <a:pt x="240" y="176"/>
                </a:lnTo>
                <a:lnTo>
                  <a:pt x="250" y="174"/>
                </a:lnTo>
                <a:lnTo>
                  <a:pt x="250" y="174"/>
                </a:lnTo>
                <a:lnTo>
                  <a:pt x="254" y="174"/>
                </a:lnTo>
                <a:lnTo>
                  <a:pt x="290" y="98"/>
                </a:lnTo>
                <a:lnTo>
                  <a:pt x="290" y="98"/>
                </a:lnTo>
                <a:lnTo>
                  <a:pt x="284" y="88"/>
                </a:lnTo>
                <a:lnTo>
                  <a:pt x="282" y="82"/>
                </a:lnTo>
                <a:lnTo>
                  <a:pt x="282" y="76"/>
                </a:lnTo>
                <a:lnTo>
                  <a:pt x="282" y="76"/>
                </a:lnTo>
                <a:lnTo>
                  <a:pt x="282" y="70"/>
                </a:lnTo>
                <a:lnTo>
                  <a:pt x="284" y="64"/>
                </a:lnTo>
                <a:lnTo>
                  <a:pt x="288" y="58"/>
                </a:lnTo>
                <a:lnTo>
                  <a:pt x="292" y="52"/>
                </a:lnTo>
                <a:lnTo>
                  <a:pt x="296" y="48"/>
                </a:lnTo>
                <a:lnTo>
                  <a:pt x="302" y="46"/>
                </a:lnTo>
                <a:lnTo>
                  <a:pt x="308" y="44"/>
                </a:lnTo>
                <a:lnTo>
                  <a:pt x="314" y="44"/>
                </a:lnTo>
                <a:lnTo>
                  <a:pt x="314" y="44"/>
                </a:lnTo>
                <a:lnTo>
                  <a:pt x="320" y="44"/>
                </a:lnTo>
                <a:lnTo>
                  <a:pt x="328" y="46"/>
                </a:lnTo>
                <a:lnTo>
                  <a:pt x="332" y="48"/>
                </a:lnTo>
                <a:lnTo>
                  <a:pt x="338" y="52"/>
                </a:lnTo>
                <a:lnTo>
                  <a:pt x="342" y="58"/>
                </a:lnTo>
                <a:lnTo>
                  <a:pt x="344" y="64"/>
                </a:lnTo>
                <a:lnTo>
                  <a:pt x="346" y="70"/>
                </a:lnTo>
                <a:lnTo>
                  <a:pt x="346" y="76"/>
                </a:lnTo>
                <a:lnTo>
                  <a:pt x="346" y="76"/>
                </a:lnTo>
                <a:lnTo>
                  <a:pt x="346" y="82"/>
                </a:lnTo>
                <a:lnTo>
                  <a:pt x="344" y="88"/>
                </a:lnTo>
                <a:lnTo>
                  <a:pt x="342" y="94"/>
                </a:lnTo>
                <a:lnTo>
                  <a:pt x="338" y="98"/>
                </a:lnTo>
                <a:lnTo>
                  <a:pt x="332" y="102"/>
                </a:lnTo>
                <a:lnTo>
                  <a:pt x="328" y="106"/>
                </a:lnTo>
                <a:lnTo>
                  <a:pt x="320" y="108"/>
                </a:lnTo>
                <a:lnTo>
                  <a:pt x="314" y="108"/>
                </a:lnTo>
                <a:lnTo>
                  <a:pt x="314" y="108"/>
                </a:lnTo>
                <a:lnTo>
                  <a:pt x="310" y="108"/>
                </a:lnTo>
                <a:lnTo>
                  <a:pt x="272" y="184"/>
                </a:lnTo>
                <a:lnTo>
                  <a:pt x="272" y="184"/>
                </a:lnTo>
                <a:lnTo>
                  <a:pt x="280" y="194"/>
                </a:lnTo>
                <a:lnTo>
                  <a:pt x="282" y="200"/>
                </a:lnTo>
                <a:lnTo>
                  <a:pt x="282" y="206"/>
                </a:lnTo>
                <a:lnTo>
                  <a:pt x="282" y="206"/>
                </a:lnTo>
                <a:lnTo>
                  <a:pt x="282" y="212"/>
                </a:lnTo>
                <a:lnTo>
                  <a:pt x="280" y="218"/>
                </a:lnTo>
                <a:lnTo>
                  <a:pt x="276" y="224"/>
                </a:lnTo>
                <a:lnTo>
                  <a:pt x="272" y="230"/>
                </a:lnTo>
                <a:lnTo>
                  <a:pt x="268" y="234"/>
                </a:lnTo>
                <a:lnTo>
                  <a:pt x="262" y="236"/>
                </a:lnTo>
                <a:lnTo>
                  <a:pt x="256" y="238"/>
                </a:lnTo>
                <a:lnTo>
                  <a:pt x="250" y="238"/>
                </a:lnTo>
                <a:lnTo>
                  <a:pt x="250" y="238"/>
                </a:lnTo>
                <a:lnTo>
                  <a:pt x="242" y="238"/>
                </a:lnTo>
                <a:lnTo>
                  <a:pt x="236" y="236"/>
                </a:lnTo>
                <a:lnTo>
                  <a:pt x="230" y="234"/>
                </a:lnTo>
                <a:lnTo>
                  <a:pt x="226" y="230"/>
                </a:lnTo>
                <a:lnTo>
                  <a:pt x="222" y="224"/>
                </a:lnTo>
                <a:lnTo>
                  <a:pt x="220" y="218"/>
                </a:lnTo>
                <a:lnTo>
                  <a:pt x="218" y="212"/>
                </a:lnTo>
                <a:lnTo>
                  <a:pt x="216" y="206"/>
                </a:lnTo>
                <a:lnTo>
                  <a:pt x="216" y="206"/>
                </a:lnTo>
                <a:lnTo>
                  <a:pt x="218" y="196"/>
                </a:lnTo>
                <a:lnTo>
                  <a:pt x="180" y="168"/>
                </a:lnTo>
                <a:lnTo>
                  <a:pt x="180" y="168"/>
                </a:lnTo>
                <a:lnTo>
                  <a:pt x="172" y="172"/>
                </a:lnTo>
                <a:lnTo>
                  <a:pt x="162" y="174"/>
                </a:lnTo>
                <a:lnTo>
                  <a:pt x="162" y="174"/>
                </a:lnTo>
                <a:lnTo>
                  <a:pt x="152" y="172"/>
                </a:lnTo>
                <a:lnTo>
                  <a:pt x="124" y="210"/>
                </a:lnTo>
                <a:lnTo>
                  <a:pt x="124" y="210"/>
                </a:lnTo>
                <a:lnTo>
                  <a:pt x="128" y="218"/>
                </a:lnTo>
                <a:lnTo>
                  <a:pt x="130" y="228"/>
                </a:lnTo>
                <a:lnTo>
                  <a:pt x="130" y="228"/>
                </a:lnTo>
                <a:lnTo>
                  <a:pt x="130" y="234"/>
                </a:lnTo>
                <a:lnTo>
                  <a:pt x="128" y="240"/>
                </a:lnTo>
                <a:lnTo>
                  <a:pt x="124" y="246"/>
                </a:lnTo>
                <a:lnTo>
                  <a:pt x="120" y="250"/>
                </a:lnTo>
                <a:lnTo>
                  <a:pt x="116" y="254"/>
                </a:lnTo>
                <a:lnTo>
                  <a:pt x="110" y="258"/>
                </a:lnTo>
                <a:lnTo>
                  <a:pt x="104" y="260"/>
                </a:lnTo>
                <a:lnTo>
                  <a:pt x="98" y="260"/>
                </a:lnTo>
                <a:lnTo>
                  <a:pt x="98" y="260"/>
                </a:lnTo>
                <a:lnTo>
                  <a:pt x="90" y="260"/>
                </a:lnTo>
                <a:lnTo>
                  <a:pt x="84" y="258"/>
                </a:lnTo>
                <a:lnTo>
                  <a:pt x="78" y="254"/>
                </a:lnTo>
                <a:lnTo>
                  <a:pt x="74" y="250"/>
                </a:lnTo>
                <a:lnTo>
                  <a:pt x="70" y="246"/>
                </a:lnTo>
                <a:lnTo>
                  <a:pt x="68" y="240"/>
                </a:lnTo>
                <a:lnTo>
                  <a:pt x="66" y="234"/>
                </a:lnTo>
                <a:lnTo>
                  <a:pt x="64" y="228"/>
                </a:lnTo>
                <a:lnTo>
                  <a:pt x="64" y="228"/>
                </a:lnTo>
                <a:close/>
                <a:moveTo>
                  <a:pt x="304" y="76"/>
                </a:moveTo>
                <a:lnTo>
                  <a:pt x="304" y="76"/>
                </a:lnTo>
                <a:lnTo>
                  <a:pt x="304" y="80"/>
                </a:lnTo>
                <a:lnTo>
                  <a:pt x="306" y="84"/>
                </a:lnTo>
                <a:lnTo>
                  <a:pt x="310" y="86"/>
                </a:lnTo>
                <a:lnTo>
                  <a:pt x="314" y="86"/>
                </a:lnTo>
                <a:lnTo>
                  <a:pt x="314" y="86"/>
                </a:lnTo>
                <a:lnTo>
                  <a:pt x="318" y="86"/>
                </a:lnTo>
                <a:lnTo>
                  <a:pt x="322" y="84"/>
                </a:lnTo>
                <a:lnTo>
                  <a:pt x="324" y="80"/>
                </a:lnTo>
                <a:lnTo>
                  <a:pt x="326" y="76"/>
                </a:lnTo>
                <a:lnTo>
                  <a:pt x="326" y="76"/>
                </a:lnTo>
                <a:lnTo>
                  <a:pt x="324" y="72"/>
                </a:lnTo>
                <a:lnTo>
                  <a:pt x="322" y="68"/>
                </a:lnTo>
                <a:lnTo>
                  <a:pt x="318" y="66"/>
                </a:lnTo>
                <a:lnTo>
                  <a:pt x="314" y="64"/>
                </a:lnTo>
                <a:lnTo>
                  <a:pt x="314" y="64"/>
                </a:lnTo>
                <a:lnTo>
                  <a:pt x="310" y="66"/>
                </a:lnTo>
                <a:lnTo>
                  <a:pt x="306" y="68"/>
                </a:lnTo>
                <a:lnTo>
                  <a:pt x="304" y="72"/>
                </a:lnTo>
                <a:lnTo>
                  <a:pt x="304" y="76"/>
                </a:lnTo>
                <a:lnTo>
                  <a:pt x="304" y="76"/>
                </a:lnTo>
                <a:close/>
                <a:moveTo>
                  <a:pt x="238" y="206"/>
                </a:moveTo>
                <a:lnTo>
                  <a:pt x="238" y="206"/>
                </a:lnTo>
                <a:lnTo>
                  <a:pt x="240" y="210"/>
                </a:lnTo>
                <a:lnTo>
                  <a:pt x="242" y="214"/>
                </a:lnTo>
                <a:lnTo>
                  <a:pt x="244" y="216"/>
                </a:lnTo>
                <a:lnTo>
                  <a:pt x="250" y="218"/>
                </a:lnTo>
                <a:lnTo>
                  <a:pt x="250" y="218"/>
                </a:lnTo>
                <a:lnTo>
                  <a:pt x="254" y="216"/>
                </a:lnTo>
                <a:lnTo>
                  <a:pt x="256" y="214"/>
                </a:lnTo>
                <a:lnTo>
                  <a:pt x="260" y="210"/>
                </a:lnTo>
                <a:lnTo>
                  <a:pt x="260" y="206"/>
                </a:lnTo>
                <a:lnTo>
                  <a:pt x="260" y="206"/>
                </a:lnTo>
                <a:lnTo>
                  <a:pt x="260" y="202"/>
                </a:lnTo>
                <a:lnTo>
                  <a:pt x="256" y="198"/>
                </a:lnTo>
                <a:lnTo>
                  <a:pt x="254" y="196"/>
                </a:lnTo>
                <a:lnTo>
                  <a:pt x="250" y="196"/>
                </a:lnTo>
                <a:lnTo>
                  <a:pt x="250" y="196"/>
                </a:lnTo>
                <a:lnTo>
                  <a:pt x="244" y="196"/>
                </a:lnTo>
                <a:lnTo>
                  <a:pt x="242" y="198"/>
                </a:lnTo>
                <a:lnTo>
                  <a:pt x="240" y="202"/>
                </a:lnTo>
                <a:lnTo>
                  <a:pt x="238" y="206"/>
                </a:lnTo>
                <a:lnTo>
                  <a:pt x="238" y="206"/>
                </a:lnTo>
                <a:close/>
                <a:moveTo>
                  <a:pt x="152" y="142"/>
                </a:moveTo>
                <a:lnTo>
                  <a:pt x="152" y="142"/>
                </a:lnTo>
                <a:lnTo>
                  <a:pt x="152" y="146"/>
                </a:lnTo>
                <a:lnTo>
                  <a:pt x="154" y="148"/>
                </a:lnTo>
                <a:lnTo>
                  <a:pt x="158" y="152"/>
                </a:lnTo>
                <a:lnTo>
                  <a:pt x="162" y="152"/>
                </a:lnTo>
                <a:lnTo>
                  <a:pt x="162" y="152"/>
                </a:lnTo>
                <a:lnTo>
                  <a:pt x="166" y="152"/>
                </a:lnTo>
                <a:lnTo>
                  <a:pt x="170" y="148"/>
                </a:lnTo>
                <a:lnTo>
                  <a:pt x="172" y="146"/>
                </a:lnTo>
                <a:lnTo>
                  <a:pt x="174" y="142"/>
                </a:lnTo>
                <a:lnTo>
                  <a:pt x="174" y="142"/>
                </a:lnTo>
                <a:lnTo>
                  <a:pt x="172" y="136"/>
                </a:lnTo>
                <a:lnTo>
                  <a:pt x="170" y="134"/>
                </a:lnTo>
                <a:lnTo>
                  <a:pt x="166" y="130"/>
                </a:lnTo>
                <a:lnTo>
                  <a:pt x="162" y="130"/>
                </a:lnTo>
                <a:lnTo>
                  <a:pt x="162" y="130"/>
                </a:lnTo>
                <a:lnTo>
                  <a:pt x="158" y="130"/>
                </a:lnTo>
                <a:lnTo>
                  <a:pt x="154" y="134"/>
                </a:lnTo>
                <a:lnTo>
                  <a:pt x="152" y="136"/>
                </a:lnTo>
                <a:lnTo>
                  <a:pt x="152" y="142"/>
                </a:lnTo>
                <a:lnTo>
                  <a:pt x="152" y="142"/>
                </a:lnTo>
                <a:close/>
                <a:moveTo>
                  <a:pt x="86" y="228"/>
                </a:moveTo>
                <a:lnTo>
                  <a:pt x="86" y="228"/>
                </a:lnTo>
                <a:lnTo>
                  <a:pt x="88" y="232"/>
                </a:lnTo>
                <a:lnTo>
                  <a:pt x="90" y="236"/>
                </a:lnTo>
                <a:lnTo>
                  <a:pt x="92" y="238"/>
                </a:lnTo>
                <a:lnTo>
                  <a:pt x="98" y="238"/>
                </a:lnTo>
                <a:lnTo>
                  <a:pt x="98" y="238"/>
                </a:lnTo>
                <a:lnTo>
                  <a:pt x="102" y="238"/>
                </a:lnTo>
                <a:lnTo>
                  <a:pt x="104" y="236"/>
                </a:lnTo>
                <a:lnTo>
                  <a:pt x="108" y="232"/>
                </a:lnTo>
                <a:lnTo>
                  <a:pt x="108" y="228"/>
                </a:lnTo>
                <a:lnTo>
                  <a:pt x="108" y="228"/>
                </a:lnTo>
                <a:lnTo>
                  <a:pt x="108" y="224"/>
                </a:lnTo>
                <a:lnTo>
                  <a:pt x="104" y="220"/>
                </a:lnTo>
                <a:lnTo>
                  <a:pt x="102" y="218"/>
                </a:lnTo>
                <a:lnTo>
                  <a:pt x="98" y="218"/>
                </a:lnTo>
                <a:lnTo>
                  <a:pt x="98" y="218"/>
                </a:lnTo>
                <a:lnTo>
                  <a:pt x="92" y="218"/>
                </a:lnTo>
                <a:lnTo>
                  <a:pt x="90" y="220"/>
                </a:lnTo>
                <a:lnTo>
                  <a:pt x="88" y="224"/>
                </a:lnTo>
                <a:lnTo>
                  <a:pt x="86" y="228"/>
                </a:lnTo>
                <a:lnTo>
                  <a:pt x="86" y="22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97325" y="4171704"/>
            <a:ext cx="772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Sequential Mess Test (SMT)</a:t>
            </a:r>
            <a:endParaRPr lang="zh-CN" altLang="en-US" sz="2400" b="1" dirty="0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Freeform 91"/>
          <p:cNvSpPr>
            <a:spLocks noEditPoints="1"/>
          </p:cNvSpPr>
          <p:nvPr/>
        </p:nvSpPr>
        <p:spPr bwMode="auto">
          <a:xfrm>
            <a:off x="714987" y="5388709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文本框 10"/>
          <p:cNvSpPr txBox="1"/>
          <p:nvPr/>
        </p:nvSpPr>
        <p:spPr>
          <a:xfrm>
            <a:off x="1591206" y="5464263"/>
            <a:ext cx="772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Bayes </a:t>
            </a:r>
            <a:r>
              <a:rPr lang="en-US" altLang="zh-CN" sz="2400" b="1" dirty="0" smtClean="0"/>
              <a:t>Sequential </a:t>
            </a:r>
            <a:r>
              <a:rPr lang="en-US" altLang="zh-CN" sz="2400" b="1" dirty="0"/>
              <a:t>Mess Test </a:t>
            </a:r>
            <a:r>
              <a:rPr lang="en-US" altLang="zh-CN" sz="2400" b="1" dirty="0" smtClean="0"/>
              <a:t>(BSMT</a:t>
            </a:r>
            <a:r>
              <a:rPr lang="en-US" altLang="zh-CN" sz="2400" b="1" dirty="0"/>
              <a:t>)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Bayesian sequential mess test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169362"/>
              </p:ext>
            </p:extLst>
          </p:nvPr>
        </p:nvGraphicFramePr>
        <p:xfrm>
          <a:off x="1339091" y="1448080"/>
          <a:ext cx="7323345" cy="4791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Picture" r:id="rId4" imgW="6638905" imgH="4294971" progId="Word.Picture.8">
                  <p:embed/>
                </p:oleObj>
              </mc:Choice>
              <mc:Fallback>
                <p:oleObj name="Picture" r:id="rId4" imgW="6638905" imgH="4294971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091" y="1448080"/>
                        <a:ext cx="7323345" cy="47918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3771313" y="6055232"/>
            <a:ext cx="2857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 Sequential Mess Test (SMT)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50494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Bayesian sequential mess test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015545"/>
              </p:ext>
            </p:extLst>
          </p:nvPr>
        </p:nvGraphicFramePr>
        <p:xfrm>
          <a:off x="1558926" y="2123684"/>
          <a:ext cx="7243718" cy="4119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Picture" r:id="rId4" imgW="7898187" imgH="4492519" progId="Word.Picture.8">
                  <p:embed/>
                </p:oleObj>
              </mc:Choice>
              <mc:Fallback>
                <p:oleObj name="Picture" r:id="rId4" imgW="7898187" imgH="4492519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6" y="2123684"/>
                        <a:ext cx="7243718" cy="41198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3411372" y="5874216"/>
            <a:ext cx="3540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Bayes Sequential Mess Test (BSMT)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2096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387523" y="1149349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rgbClr val="F23C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endParaRPr kumimoji="1" lang="zh-CN" altLang="en-US" dirty="0">
              <a:solidFill>
                <a:srgbClr val="F23C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914572" y="1012372"/>
            <a:ext cx="6277428" cy="953861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F23C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INTRODUCTION</a:t>
            </a:r>
            <a:r>
              <a:rPr lang="en-US" altLang="zh-CN" sz="2800" b="1" dirty="0" smtClean="0">
                <a:solidFill>
                  <a:srgbClr val="2D8B71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en-US" altLang="zh-CN" sz="2800" b="1" dirty="0">
              <a:solidFill>
                <a:srgbClr val="2D8B71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976993" y="2266724"/>
            <a:ext cx="3771900" cy="878568"/>
          </a:xfrm>
        </p:spPr>
        <p:txBody>
          <a:bodyPr/>
          <a:lstStyle/>
          <a:p>
            <a:r>
              <a:rPr kumimoji="1" lang="en-US" altLang="zh-CN" sz="4800" dirty="0"/>
              <a:t>CONTENTS</a:t>
            </a:r>
            <a:endParaRPr kumimoji="1" lang="zh-CN" altLang="en-US" sz="48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5387523" y="272777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rgbClr val="F23C00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5914572" y="2934543"/>
            <a:ext cx="6588448" cy="988914"/>
          </a:xfrm>
        </p:spPr>
        <p:txBody>
          <a:bodyPr/>
          <a:lstStyle/>
          <a:p>
            <a:r>
              <a:rPr lang="en-US" altLang="zh-CN" b="1" dirty="0">
                <a:solidFill>
                  <a:srgbClr val="F23C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DATA ANALYTICS METHODS IN CREDIBILITY EVALUATION</a:t>
            </a:r>
            <a:endParaRPr kumimoji="1" lang="zh-CN" altLang="en-US" dirty="0">
              <a:solidFill>
                <a:srgbClr val="F23C00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endParaRPr kumimoji="1" lang="zh-CN" altLang="en-US" dirty="0">
              <a:solidFill>
                <a:srgbClr val="F23C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>
          <a:xfrm>
            <a:off x="5303440" y="4450516"/>
            <a:ext cx="527049" cy="762454"/>
          </a:xfrm>
        </p:spPr>
        <p:txBody>
          <a:bodyPr/>
          <a:lstStyle/>
          <a:p>
            <a:r>
              <a:rPr kumimoji="1" lang="en-US" altLang="zh-CN" dirty="0">
                <a:solidFill>
                  <a:srgbClr val="2D8B71"/>
                </a:solidFill>
                <a:latin typeface="华文中宋" panose="02010600040101010101" charset="-122"/>
                <a:ea typeface="华文中宋" panose="02010600040101010101" charset="-122"/>
              </a:rPr>
              <a:t>3</a:t>
            </a:r>
            <a:endParaRPr kumimoji="1" lang="zh-CN" altLang="en-US" dirty="0">
              <a:solidFill>
                <a:srgbClr val="2D8B7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0" name="文本占位符 8">
            <a:extLst>
              <a:ext uri="{FF2B5EF4-FFF2-40B4-BE49-F238E27FC236}">
                <a16:creationId xmlns="" xmlns:a16="http://schemas.microsoft.com/office/drawing/2014/main" id="{4554F7C9-7DB0-831F-408A-1E534E70BCEE}"/>
              </a:ext>
            </a:extLst>
          </p:cNvPr>
          <p:cNvSpPr txBox="1">
            <a:spLocks/>
          </p:cNvSpPr>
          <p:nvPr/>
        </p:nvSpPr>
        <p:spPr>
          <a:xfrm>
            <a:off x="5914572" y="4564971"/>
            <a:ext cx="6032953" cy="7624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rgbClr val="2D8B7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MODELING AND DATA ANALYSIS METHODS</a:t>
            </a:r>
            <a:endParaRPr kumimoji="1" lang="zh-CN" altLang="en-US" dirty="0">
              <a:solidFill>
                <a:srgbClr val="2D8B7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8132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1" y="522967"/>
            <a:ext cx="7721708" cy="717706"/>
          </a:xfrm>
        </p:spPr>
        <p:txBody>
          <a:bodyPr/>
          <a:lstStyle/>
          <a:p>
            <a:r>
              <a:rPr kumimoji="1" lang="en-US" altLang="zh-CN" sz="3200" dirty="0" smtClean="0"/>
              <a:t>Steady-state </a:t>
            </a:r>
            <a:r>
              <a:rPr kumimoji="1" lang="en-US" altLang="zh-CN" sz="3200" dirty="0"/>
              <a:t>response </a:t>
            </a:r>
            <a:r>
              <a:rPr kumimoji="1" lang="en-US" altLang="zh-CN" sz="3200" dirty="0" smtClean="0"/>
              <a:t>for </a:t>
            </a:r>
            <a:r>
              <a:rPr kumimoji="1" lang="en-US" altLang="zh-CN" sz="3200" dirty="0"/>
              <a:t>NARX model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0"/>
          <p:cNvSpPr>
            <a:spLocks noEditPoints="1"/>
          </p:cNvSpPr>
          <p:nvPr/>
        </p:nvSpPr>
        <p:spPr bwMode="auto">
          <a:xfrm>
            <a:off x="736849" y="4073039"/>
            <a:ext cx="655206" cy="658993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2" y="64"/>
              </a:cxn>
              <a:cxn ang="0">
                <a:pos x="42" y="130"/>
              </a:cxn>
              <a:cxn ang="0">
                <a:pos x="42" y="196"/>
              </a:cxn>
              <a:cxn ang="0">
                <a:pos x="42" y="260"/>
              </a:cxn>
              <a:cxn ang="0">
                <a:pos x="64" y="228"/>
              </a:cxn>
              <a:cxn ang="0">
                <a:pos x="70" y="210"/>
              </a:cxn>
              <a:cxn ang="0">
                <a:pos x="90" y="196"/>
              </a:cxn>
              <a:cxn ang="0">
                <a:pos x="136" y="160"/>
              </a:cxn>
              <a:cxn ang="0">
                <a:pos x="130" y="142"/>
              </a:cxn>
              <a:cxn ang="0">
                <a:pos x="140" y="118"/>
              </a:cxn>
              <a:cxn ang="0">
                <a:pos x="162" y="108"/>
              </a:cxn>
              <a:cxn ang="0">
                <a:pos x="180" y="114"/>
              </a:cxn>
              <a:cxn ang="0">
                <a:pos x="194" y="134"/>
              </a:cxn>
              <a:cxn ang="0">
                <a:pos x="232" y="180"/>
              </a:cxn>
              <a:cxn ang="0">
                <a:pos x="250" y="174"/>
              </a:cxn>
              <a:cxn ang="0">
                <a:pos x="284" y="88"/>
              </a:cxn>
              <a:cxn ang="0">
                <a:pos x="282" y="70"/>
              </a:cxn>
              <a:cxn ang="0">
                <a:pos x="296" y="48"/>
              </a:cxn>
              <a:cxn ang="0">
                <a:pos x="314" y="44"/>
              </a:cxn>
              <a:cxn ang="0">
                <a:pos x="338" y="52"/>
              </a:cxn>
              <a:cxn ang="0">
                <a:pos x="346" y="76"/>
              </a:cxn>
              <a:cxn ang="0">
                <a:pos x="342" y="94"/>
              </a:cxn>
              <a:cxn ang="0">
                <a:pos x="320" y="108"/>
              </a:cxn>
              <a:cxn ang="0">
                <a:pos x="272" y="184"/>
              </a:cxn>
              <a:cxn ang="0">
                <a:pos x="282" y="206"/>
              </a:cxn>
              <a:cxn ang="0">
                <a:pos x="276" y="224"/>
              </a:cxn>
              <a:cxn ang="0">
                <a:pos x="256" y="238"/>
              </a:cxn>
              <a:cxn ang="0">
                <a:pos x="236" y="236"/>
              </a:cxn>
              <a:cxn ang="0">
                <a:pos x="220" y="218"/>
              </a:cxn>
              <a:cxn ang="0">
                <a:pos x="218" y="196"/>
              </a:cxn>
              <a:cxn ang="0">
                <a:pos x="162" y="174"/>
              </a:cxn>
              <a:cxn ang="0">
                <a:pos x="124" y="210"/>
              </a:cxn>
              <a:cxn ang="0">
                <a:pos x="130" y="234"/>
              </a:cxn>
              <a:cxn ang="0">
                <a:pos x="116" y="254"/>
              </a:cxn>
              <a:cxn ang="0">
                <a:pos x="98" y="260"/>
              </a:cxn>
              <a:cxn ang="0">
                <a:pos x="74" y="250"/>
              </a:cxn>
              <a:cxn ang="0">
                <a:pos x="64" y="228"/>
              </a:cxn>
              <a:cxn ang="0">
                <a:pos x="304" y="80"/>
              </a:cxn>
              <a:cxn ang="0">
                <a:pos x="314" y="86"/>
              </a:cxn>
              <a:cxn ang="0">
                <a:pos x="326" y="76"/>
              </a:cxn>
              <a:cxn ang="0">
                <a:pos x="318" y="66"/>
              </a:cxn>
              <a:cxn ang="0">
                <a:pos x="306" y="68"/>
              </a:cxn>
              <a:cxn ang="0">
                <a:pos x="238" y="206"/>
              </a:cxn>
              <a:cxn ang="0">
                <a:pos x="244" y="216"/>
              </a:cxn>
              <a:cxn ang="0">
                <a:pos x="256" y="214"/>
              </a:cxn>
              <a:cxn ang="0">
                <a:pos x="260" y="202"/>
              </a:cxn>
              <a:cxn ang="0">
                <a:pos x="250" y="196"/>
              </a:cxn>
              <a:cxn ang="0">
                <a:pos x="238" y="206"/>
              </a:cxn>
              <a:cxn ang="0">
                <a:pos x="152" y="146"/>
              </a:cxn>
              <a:cxn ang="0">
                <a:pos x="162" y="152"/>
              </a:cxn>
              <a:cxn ang="0">
                <a:pos x="174" y="142"/>
              </a:cxn>
              <a:cxn ang="0">
                <a:pos x="166" y="130"/>
              </a:cxn>
              <a:cxn ang="0">
                <a:pos x="154" y="134"/>
              </a:cxn>
              <a:cxn ang="0">
                <a:pos x="86" y="228"/>
              </a:cxn>
              <a:cxn ang="0">
                <a:pos x="92" y="238"/>
              </a:cxn>
              <a:cxn ang="0">
                <a:pos x="104" y="236"/>
              </a:cxn>
              <a:cxn ang="0">
                <a:pos x="108" y="224"/>
              </a:cxn>
              <a:cxn ang="0">
                <a:pos x="98" y="218"/>
              </a:cxn>
              <a:cxn ang="0">
                <a:pos x="86" y="228"/>
              </a:cxn>
            </a:cxnLst>
            <a:rect l="0" t="0" r="r" b="b"/>
            <a:pathLst>
              <a:path w="346" h="348">
                <a:moveTo>
                  <a:pt x="22" y="326"/>
                </a:moveTo>
                <a:lnTo>
                  <a:pt x="346" y="326"/>
                </a:lnTo>
                <a:lnTo>
                  <a:pt x="346" y="348"/>
                </a:lnTo>
                <a:lnTo>
                  <a:pt x="0" y="348"/>
                </a:lnTo>
                <a:lnTo>
                  <a:pt x="0" y="0"/>
                </a:lnTo>
                <a:lnTo>
                  <a:pt x="22" y="0"/>
                </a:lnTo>
                <a:lnTo>
                  <a:pt x="22" y="64"/>
                </a:lnTo>
                <a:lnTo>
                  <a:pt x="42" y="64"/>
                </a:lnTo>
                <a:lnTo>
                  <a:pt x="42" y="86"/>
                </a:lnTo>
                <a:lnTo>
                  <a:pt x="22" y="86"/>
                </a:lnTo>
                <a:lnTo>
                  <a:pt x="22" y="130"/>
                </a:lnTo>
                <a:lnTo>
                  <a:pt x="42" y="130"/>
                </a:lnTo>
                <a:lnTo>
                  <a:pt x="42" y="152"/>
                </a:lnTo>
                <a:lnTo>
                  <a:pt x="22" y="152"/>
                </a:lnTo>
                <a:lnTo>
                  <a:pt x="22" y="196"/>
                </a:lnTo>
                <a:lnTo>
                  <a:pt x="42" y="196"/>
                </a:lnTo>
                <a:lnTo>
                  <a:pt x="42" y="218"/>
                </a:lnTo>
                <a:lnTo>
                  <a:pt x="22" y="218"/>
                </a:lnTo>
                <a:lnTo>
                  <a:pt x="22" y="260"/>
                </a:lnTo>
                <a:lnTo>
                  <a:pt x="42" y="260"/>
                </a:lnTo>
                <a:lnTo>
                  <a:pt x="42" y="282"/>
                </a:lnTo>
                <a:lnTo>
                  <a:pt x="22" y="282"/>
                </a:lnTo>
                <a:lnTo>
                  <a:pt x="22" y="326"/>
                </a:lnTo>
                <a:close/>
                <a:moveTo>
                  <a:pt x="64" y="228"/>
                </a:moveTo>
                <a:lnTo>
                  <a:pt x="64" y="228"/>
                </a:lnTo>
                <a:lnTo>
                  <a:pt x="66" y="222"/>
                </a:lnTo>
                <a:lnTo>
                  <a:pt x="68" y="216"/>
                </a:lnTo>
                <a:lnTo>
                  <a:pt x="70" y="210"/>
                </a:lnTo>
                <a:lnTo>
                  <a:pt x="74" y="204"/>
                </a:lnTo>
                <a:lnTo>
                  <a:pt x="78" y="200"/>
                </a:lnTo>
                <a:lnTo>
                  <a:pt x="84" y="198"/>
                </a:lnTo>
                <a:lnTo>
                  <a:pt x="90" y="196"/>
                </a:lnTo>
                <a:lnTo>
                  <a:pt x="98" y="196"/>
                </a:lnTo>
                <a:lnTo>
                  <a:pt x="98" y="196"/>
                </a:lnTo>
                <a:lnTo>
                  <a:pt x="106" y="196"/>
                </a:lnTo>
                <a:lnTo>
                  <a:pt x="136" y="160"/>
                </a:lnTo>
                <a:lnTo>
                  <a:pt x="136" y="160"/>
                </a:lnTo>
                <a:lnTo>
                  <a:pt x="132" y="150"/>
                </a:lnTo>
                <a:lnTo>
                  <a:pt x="130" y="142"/>
                </a:lnTo>
                <a:lnTo>
                  <a:pt x="130" y="142"/>
                </a:lnTo>
                <a:lnTo>
                  <a:pt x="130" y="134"/>
                </a:lnTo>
                <a:lnTo>
                  <a:pt x="132" y="128"/>
                </a:lnTo>
                <a:lnTo>
                  <a:pt x="136" y="122"/>
                </a:lnTo>
                <a:lnTo>
                  <a:pt x="140" y="118"/>
                </a:lnTo>
                <a:lnTo>
                  <a:pt x="144" y="114"/>
                </a:lnTo>
                <a:lnTo>
                  <a:pt x="150" y="110"/>
                </a:lnTo>
                <a:lnTo>
                  <a:pt x="156" y="110"/>
                </a:lnTo>
                <a:lnTo>
                  <a:pt x="162" y="108"/>
                </a:lnTo>
                <a:lnTo>
                  <a:pt x="162" y="108"/>
                </a:lnTo>
                <a:lnTo>
                  <a:pt x="168" y="110"/>
                </a:lnTo>
                <a:lnTo>
                  <a:pt x="174" y="110"/>
                </a:lnTo>
                <a:lnTo>
                  <a:pt x="180" y="114"/>
                </a:lnTo>
                <a:lnTo>
                  <a:pt x="186" y="118"/>
                </a:lnTo>
                <a:lnTo>
                  <a:pt x="190" y="122"/>
                </a:lnTo>
                <a:lnTo>
                  <a:pt x="192" y="128"/>
                </a:lnTo>
                <a:lnTo>
                  <a:pt x="194" y="134"/>
                </a:lnTo>
                <a:lnTo>
                  <a:pt x="194" y="142"/>
                </a:lnTo>
                <a:lnTo>
                  <a:pt x="194" y="142"/>
                </a:lnTo>
                <a:lnTo>
                  <a:pt x="194" y="150"/>
                </a:lnTo>
                <a:lnTo>
                  <a:pt x="232" y="180"/>
                </a:lnTo>
                <a:lnTo>
                  <a:pt x="232" y="180"/>
                </a:lnTo>
                <a:lnTo>
                  <a:pt x="240" y="176"/>
                </a:lnTo>
                <a:lnTo>
                  <a:pt x="250" y="174"/>
                </a:lnTo>
                <a:lnTo>
                  <a:pt x="250" y="174"/>
                </a:lnTo>
                <a:lnTo>
                  <a:pt x="254" y="174"/>
                </a:lnTo>
                <a:lnTo>
                  <a:pt x="290" y="98"/>
                </a:lnTo>
                <a:lnTo>
                  <a:pt x="290" y="98"/>
                </a:lnTo>
                <a:lnTo>
                  <a:pt x="284" y="88"/>
                </a:lnTo>
                <a:lnTo>
                  <a:pt x="282" y="82"/>
                </a:lnTo>
                <a:lnTo>
                  <a:pt x="282" y="76"/>
                </a:lnTo>
                <a:lnTo>
                  <a:pt x="282" y="76"/>
                </a:lnTo>
                <a:lnTo>
                  <a:pt x="282" y="70"/>
                </a:lnTo>
                <a:lnTo>
                  <a:pt x="284" y="64"/>
                </a:lnTo>
                <a:lnTo>
                  <a:pt x="288" y="58"/>
                </a:lnTo>
                <a:lnTo>
                  <a:pt x="292" y="52"/>
                </a:lnTo>
                <a:lnTo>
                  <a:pt x="296" y="48"/>
                </a:lnTo>
                <a:lnTo>
                  <a:pt x="302" y="46"/>
                </a:lnTo>
                <a:lnTo>
                  <a:pt x="308" y="44"/>
                </a:lnTo>
                <a:lnTo>
                  <a:pt x="314" y="44"/>
                </a:lnTo>
                <a:lnTo>
                  <a:pt x="314" y="44"/>
                </a:lnTo>
                <a:lnTo>
                  <a:pt x="320" y="44"/>
                </a:lnTo>
                <a:lnTo>
                  <a:pt x="328" y="46"/>
                </a:lnTo>
                <a:lnTo>
                  <a:pt x="332" y="48"/>
                </a:lnTo>
                <a:lnTo>
                  <a:pt x="338" y="52"/>
                </a:lnTo>
                <a:lnTo>
                  <a:pt x="342" y="58"/>
                </a:lnTo>
                <a:lnTo>
                  <a:pt x="344" y="64"/>
                </a:lnTo>
                <a:lnTo>
                  <a:pt x="346" y="70"/>
                </a:lnTo>
                <a:lnTo>
                  <a:pt x="346" y="76"/>
                </a:lnTo>
                <a:lnTo>
                  <a:pt x="346" y="76"/>
                </a:lnTo>
                <a:lnTo>
                  <a:pt x="346" y="82"/>
                </a:lnTo>
                <a:lnTo>
                  <a:pt x="344" y="88"/>
                </a:lnTo>
                <a:lnTo>
                  <a:pt x="342" y="94"/>
                </a:lnTo>
                <a:lnTo>
                  <a:pt x="338" y="98"/>
                </a:lnTo>
                <a:lnTo>
                  <a:pt x="332" y="102"/>
                </a:lnTo>
                <a:lnTo>
                  <a:pt x="328" y="106"/>
                </a:lnTo>
                <a:lnTo>
                  <a:pt x="320" y="108"/>
                </a:lnTo>
                <a:lnTo>
                  <a:pt x="314" y="108"/>
                </a:lnTo>
                <a:lnTo>
                  <a:pt x="314" y="108"/>
                </a:lnTo>
                <a:lnTo>
                  <a:pt x="310" y="108"/>
                </a:lnTo>
                <a:lnTo>
                  <a:pt x="272" y="184"/>
                </a:lnTo>
                <a:lnTo>
                  <a:pt x="272" y="184"/>
                </a:lnTo>
                <a:lnTo>
                  <a:pt x="280" y="194"/>
                </a:lnTo>
                <a:lnTo>
                  <a:pt x="282" y="200"/>
                </a:lnTo>
                <a:lnTo>
                  <a:pt x="282" y="206"/>
                </a:lnTo>
                <a:lnTo>
                  <a:pt x="282" y="206"/>
                </a:lnTo>
                <a:lnTo>
                  <a:pt x="282" y="212"/>
                </a:lnTo>
                <a:lnTo>
                  <a:pt x="280" y="218"/>
                </a:lnTo>
                <a:lnTo>
                  <a:pt x="276" y="224"/>
                </a:lnTo>
                <a:lnTo>
                  <a:pt x="272" y="230"/>
                </a:lnTo>
                <a:lnTo>
                  <a:pt x="268" y="234"/>
                </a:lnTo>
                <a:lnTo>
                  <a:pt x="262" y="236"/>
                </a:lnTo>
                <a:lnTo>
                  <a:pt x="256" y="238"/>
                </a:lnTo>
                <a:lnTo>
                  <a:pt x="250" y="238"/>
                </a:lnTo>
                <a:lnTo>
                  <a:pt x="250" y="238"/>
                </a:lnTo>
                <a:lnTo>
                  <a:pt x="242" y="238"/>
                </a:lnTo>
                <a:lnTo>
                  <a:pt x="236" y="236"/>
                </a:lnTo>
                <a:lnTo>
                  <a:pt x="230" y="234"/>
                </a:lnTo>
                <a:lnTo>
                  <a:pt x="226" y="230"/>
                </a:lnTo>
                <a:lnTo>
                  <a:pt x="222" y="224"/>
                </a:lnTo>
                <a:lnTo>
                  <a:pt x="220" y="218"/>
                </a:lnTo>
                <a:lnTo>
                  <a:pt x="218" y="212"/>
                </a:lnTo>
                <a:lnTo>
                  <a:pt x="216" y="206"/>
                </a:lnTo>
                <a:lnTo>
                  <a:pt x="216" y="206"/>
                </a:lnTo>
                <a:lnTo>
                  <a:pt x="218" y="196"/>
                </a:lnTo>
                <a:lnTo>
                  <a:pt x="180" y="168"/>
                </a:lnTo>
                <a:lnTo>
                  <a:pt x="180" y="168"/>
                </a:lnTo>
                <a:lnTo>
                  <a:pt x="172" y="172"/>
                </a:lnTo>
                <a:lnTo>
                  <a:pt x="162" y="174"/>
                </a:lnTo>
                <a:lnTo>
                  <a:pt x="162" y="174"/>
                </a:lnTo>
                <a:lnTo>
                  <a:pt x="152" y="172"/>
                </a:lnTo>
                <a:lnTo>
                  <a:pt x="124" y="210"/>
                </a:lnTo>
                <a:lnTo>
                  <a:pt x="124" y="210"/>
                </a:lnTo>
                <a:lnTo>
                  <a:pt x="128" y="218"/>
                </a:lnTo>
                <a:lnTo>
                  <a:pt x="130" y="228"/>
                </a:lnTo>
                <a:lnTo>
                  <a:pt x="130" y="228"/>
                </a:lnTo>
                <a:lnTo>
                  <a:pt x="130" y="234"/>
                </a:lnTo>
                <a:lnTo>
                  <a:pt x="128" y="240"/>
                </a:lnTo>
                <a:lnTo>
                  <a:pt x="124" y="246"/>
                </a:lnTo>
                <a:lnTo>
                  <a:pt x="120" y="250"/>
                </a:lnTo>
                <a:lnTo>
                  <a:pt x="116" y="254"/>
                </a:lnTo>
                <a:lnTo>
                  <a:pt x="110" y="258"/>
                </a:lnTo>
                <a:lnTo>
                  <a:pt x="104" y="260"/>
                </a:lnTo>
                <a:lnTo>
                  <a:pt x="98" y="260"/>
                </a:lnTo>
                <a:lnTo>
                  <a:pt x="98" y="260"/>
                </a:lnTo>
                <a:lnTo>
                  <a:pt x="90" y="260"/>
                </a:lnTo>
                <a:lnTo>
                  <a:pt x="84" y="258"/>
                </a:lnTo>
                <a:lnTo>
                  <a:pt x="78" y="254"/>
                </a:lnTo>
                <a:lnTo>
                  <a:pt x="74" y="250"/>
                </a:lnTo>
                <a:lnTo>
                  <a:pt x="70" y="246"/>
                </a:lnTo>
                <a:lnTo>
                  <a:pt x="68" y="240"/>
                </a:lnTo>
                <a:lnTo>
                  <a:pt x="66" y="234"/>
                </a:lnTo>
                <a:lnTo>
                  <a:pt x="64" y="228"/>
                </a:lnTo>
                <a:lnTo>
                  <a:pt x="64" y="228"/>
                </a:lnTo>
                <a:close/>
                <a:moveTo>
                  <a:pt x="304" y="76"/>
                </a:moveTo>
                <a:lnTo>
                  <a:pt x="304" y="76"/>
                </a:lnTo>
                <a:lnTo>
                  <a:pt x="304" y="80"/>
                </a:lnTo>
                <a:lnTo>
                  <a:pt x="306" y="84"/>
                </a:lnTo>
                <a:lnTo>
                  <a:pt x="310" y="86"/>
                </a:lnTo>
                <a:lnTo>
                  <a:pt x="314" y="86"/>
                </a:lnTo>
                <a:lnTo>
                  <a:pt x="314" y="86"/>
                </a:lnTo>
                <a:lnTo>
                  <a:pt x="318" y="86"/>
                </a:lnTo>
                <a:lnTo>
                  <a:pt x="322" y="84"/>
                </a:lnTo>
                <a:lnTo>
                  <a:pt x="324" y="80"/>
                </a:lnTo>
                <a:lnTo>
                  <a:pt x="326" y="76"/>
                </a:lnTo>
                <a:lnTo>
                  <a:pt x="326" y="76"/>
                </a:lnTo>
                <a:lnTo>
                  <a:pt x="324" y="72"/>
                </a:lnTo>
                <a:lnTo>
                  <a:pt x="322" y="68"/>
                </a:lnTo>
                <a:lnTo>
                  <a:pt x="318" y="66"/>
                </a:lnTo>
                <a:lnTo>
                  <a:pt x="314" y="64"/>
                </a:lnTo>
                <a:lnTo>
                  <a:pt x="314" y="64"/>
                </a:lnTo>
                <a:lnTo>
                  <a:pt x="310" y="66"/>
                </a:lnTo>
                <a:lnTo>
                  <a:pt x="306" y="68"/>
                </a:lnTo>
                <a:lnTo>
                  <a:pt x="304" y="72"/>
                </a:lnTo>
                <a:lnTo>
                  <a:pt x="304" y="76"/>
                </a:lnTo>
                <a:lnTo>
                  <a:pt x="304" y="76"/>
                </a:lnTo>
                <a:close/>
                <a:moveTo>
                  <a:pt x="238" y="206"/>
                </a:moveTo>
                <a:lnTo>
                  <a:pt x="238" y="206"/>
                </a:lnTo>
                <a:lnTo>
                  <a:pt x="240" y="210"/>
                </a:lnTo>
                <a:lnTo>
                  <a:pt x="242" y="214"/>
                </a:lnTo>
                <a:lnTo>
                  <a:pt x="244" y="216"/>
                </a:lnTo>
                <a:lnTo>
                  <a:pt x="250" y="218"/>
                </a:lnTo>
                <a:lnTo>
                  <a:pt x="250" y="218"/>
                </a:lnTo>
                <a:lnTo>
                  <a:pt x="254" y="216"/>
                </a:lnTo>
                <a:lnTo>
                  <a:pt x="256" y="214"/>
                </a:lnTo>
                <a:lnTo>
                  <a:pt x="260" y="210"/>
                </a:lnTo>
                <a:lnTo>
                  <a:pt x="260" y="206"/>
                </a:lnTo>
                <a:lnTo>
                  <a:pt x="260" y="206"/>
                </a:lnTo>
                <a:lnTo>
                  <a:pt x="260" y="202"/>
                </a:lnTo>
                <a:lnTo>
                  <a:pt x="256" y="198"/>
                </a:lnTo>
                <a:lnTo>
                  <a:pt x="254" y="196"/>
                </a:lnTo>
                <a:lnTo>
                  <a:pt x="250" y="196"/>
                </a:lnTo>
                <a:lnTo>
                  <a:pt x="250" y="196"/>
                </a:lnTo>
                <a:lnTo>
                  <a:pt x="244" y="196"/>
                </a:lnTo>
                <a:lnTo>
                  <a:pt x="242" y="198"/>
                </a:lnTo>
                <a:lnTo>
                  <a:pt x="240" y="202"/>
                </a:lnTo>
                <a:lnTo>
                  <a:pt x="238" y="206"/>
                </a:lnTo>
                <a:lnTo>
                  <a:pt x="238" y="206"/>
                </a:lnTo>
                <a:close/>
                <a:moveTo>
                  <a:pt x="152" y="142"/>
                </a:moveTo>
                <a:lnTo>
                  <a:pt x="152" y="142"/>
                </a:lnTo>
                <a:lnTo>
                  <a:pt x="152" y="146"/>
                </a:lnTo>
                <a:lnTo>
                  <a:pt x="154" y="148"/>
                </a:lnTo>
                <a:lnTo>
                  <a:pt x="158" y="152"/>
                </a:lnTo>
                <a:lnTo>
                  <a:pt x="162" y="152"/>
                </a:lnTo>
                <a:lnTo>
                  <a:pt x="162" y="152"/>
                </a:lnTo>
                <a:lnTo>
                  <a:pt x="166" y="152"/>
                </a:lnTo>
                <a:lnTo>
                  <a:pt x="170" y="148"/>
                </a:lnTo>
                <a:lnTo>
                  <a:pt x="172" y="146"/>
                </a:lnTo>
                <a:lnTo>
                  <a:pt x="174" y="142"/>
                </a:lnTo>
                <a:lnTo>
                  <a:pt x="174" y="142"/>
                </a:lnTo>
                <a:lnTo>
                  <a:pt x="172" y="136"/>
                </a:lnTo>
                <a:lnTo>
                  <a:pt x="170" y="134"/>
                </a:lnTo>
                <a:lnTo>
                  <a:pt x="166" y="130"/>
                </a:lnTo>
                <a:lnTo>
                  <a:pt x="162" y="130"/>
                </a:lnTo>
                <a:lnTo>
                  <a:pt x="162" y="130"/>
                </a:lnTo>
                <a:lnTo>
                  <a:pt x="158" y="130"/>
                </a:lnTo>
                <a:lnTo>
                  <a:pt x="154" y="134"/>
                </a:lnTo>
                <a:lnTo>
                  <a:pt x="152" y="136"/>
                </a:lnTo>
                <a:lnTo>
                  <a:pt x="152" y="142"/>
                </a:lnTo>
                <a:lnTo>
                  <a:pt x="152" y="142"/>
                </a:lnTo>
                <a:close/>
                <a:moveTo>
                  <a:pt x="86" y="228"/>
                </a:moveTo>
                <a:lnTo>
                  <a:pt x="86" y="228"/>
                </a:lnTo>
                <a:lnTo>
                  <a:pt x="88" y="232"/>
                </a:lnTo>
                <a:lnTo>
                  <a:pt x="90" y="236"/>
                </a:lnTo>
                <a:lnTo>
                  <a:pt x="92" y="238"/>
                </a:lnTo>
                <a:lnTo>
                  <a:pt x="98" y="238"/>
                </a:lnTo>
                <a:lnTo>
                  <a:pt x="98" y="238"/>
                </a:lnTo>
                <a:lnTo>
                  <a:pt x="102" y="238"/>
                </a:lnTo>
                <a:lnTo>
                  <a:pt x="104" y="236"/>
                </a:lnTo>
                <a:lnTo>
                  <a:pt x="108" y="232"/>
                </a:lnTo>
                <a:lnTo>
                  <a:pt x="108" y="228"/>
                </a:lnTo>
                <a:lnTo>
                  <a:pt x="108" y="228"/>
                </a:lnTo>
                <a:lnTo>
                  <a:pt x="108" y="224"/>
                </a:lnTo>
                <a:lnTo>
                  <a:pt x="104" y="220"/>
                </a:lnTo>
                <a:lnTo>
                  <a:pt x="102" y="218"/>
                </a:lnTo>
                <a:lnTo>
                  <a:pt x="98" y="218"/>
                </a:lnTo>
                <a:lnTo>
                  <a:pt x="98" y="218"/>
                </a:lnTo>
                <a:lnTo>
                  <a:pt x="92" y="218"/>
                </a:lnTo>
                <a:lnTo>
                  <a:pt x="90" y="220"/>
                </a:lnTo>
                <a:lnTo>
                  <a:pt x="88" y="224"/>
                </a:lnTo>
                <a:lnTo>
                  <a:pt x="86" y="228"/>
                </a:lnTo>
                <a:lnTo>
                  <a:pt x="86" y="22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D741778D-468B-2D94-81A6-C643F1521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04" y="4171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文本框 4"/>
          <p:cNvSpPr txBox="1"/>
          <p:nvPr/>
        </p:nvSpPr>
        <p:spPr>
          <a:xfrm>
            <a:off x="1689551" y="1382380"/>
            <a:ext cx="501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Hammerstein and Wiener </a:t>
            </a:r>
            <a:r>
              <a:rPr lang="en-US" altLang="zh-CN" sz="2400" b="1" dirty="0" smtClean="0">
                <a:latin typeface="+mj-lt"/>
                <a:ea typeface="等线" panose="02010600030101010101" pitchFamily="2" charset="-122"/>
              </a:rPr>
              <a:t>models</a:t>
            </a:r>
            <a:endParaRPr lang="en-US" altLang="zh-CN" sz="2400" b="1" dirty="0">
              <a:latin typeface="+mj-lt"/>
              <a:ea typeface="等线" panose="02010600030101010101" pitchFamily="2" charset="-122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44568"/>
              </p:ext>
            </p:extLst>
          </p:nvPr>
        </p:nvGraphicFramePr>
        <p:xfrm>
          <a:off x="1799770" y="2060855"/>
          <a:ext cx="5237711" cy="1508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Picture" r:id="rId4" imgW="4332034" imgH="1261085" progId="Word.Picture.8">
                  <p:embed/>
                </p:oleObj>
              </mc:Choice>
              <mc:Fallback>
                <p:oleObj name="Picture" r:id="rId4" imgW="4332034" imgH="1261085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770" y="2060855"/>
                        <a:ext cx="5237711" cy="1508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4"/>
          <p:cNvSpPr txBox="1"/>
          <p:nvPr/>
        </p:nvSpPr>
        <p:spPr>
          <a:xfrm>
            <a:off x="1689550" y="4201463"/>
            <a:ext cx="315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general NARX model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1689551" y="4751439"/>
                <a:ext cx="7881804" cy="915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/>
                            </a:rPr>
                            <m:t>𝑚</m:t>
                          </m:r>
                          <m:r>
                            <a:rPr lang="en-US" altLang="zh-CN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altLang="zh-CN" i="1">
                              <a:latin typeface="Cambria Math"/>
                            </a:rPr>
                            <m:t>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altLang="zh-CN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/>
                                </a:rPr>
                                <m:t>𝓁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  <m:sup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𝑢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𝑝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zh-CN" altLang="zh-CN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zh-CN" altLang="zh-CN" i="1">
                                          <a:latin typeface="Cambria Math"/>
                                        </a:rPr>
                                        <m:t>⋯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zh-CN" altLang="zh-CN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  <m:nary>
                        <m:naryPr>
                          <m:chr m:val="∏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/>
                            </a:rPr>
                            <m:t>𝑝</m:t>
                          </m:r>
                        </m:sup>
                        <m:e>
                          <m:r>
                            <a:rPr lang="en-US" altLang="zh-CN" i="1">
                              <a:latin typeface="Cambria Math"/>
                            </a:rPr>
                            <m:t>𝑦</m:t>
                          </m:r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nary>
                        <m:naryPr>
                          <m:chr m:val="∏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/>
                            </a:rPr>
                            <m:t>𝑚</m:t>
                          </m:r>
                        </m:sup>
                        <m:e>
                          <m:r>
                            <a:rPr lang="en-US" altLang="zh-CN" i="1">
                              <a:latin typeface="Cambria Math"/>
                            </a:rPr>
                            <m:t>𝑢</m:t>
                          </m:r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/>
                        </a:rPr>
                        <m:t>+</m:t>
                      </m:r>
                      <m:r>
                        <a:rPr lang="en-US" altLang="zh-CN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551" y="4751439"/>
                <a:ext cx="7881804" cy="9157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0" y="522967"/>
            <a:ext cx="8199879" cy="717706"/>
          </a:xfrm>
        </p:spPr>
        <p:txBody>
          <a:bodyPr/>
          <a:lstStyle/>
          <a:p>
            <a:r>
              <a:rPr kumimoji="1" lang="en-US" altLang="zh-CN" sz="3200" dirty="0" smtClean="0"/>
              <a:t>NARX </a:t>
            </a:r>
            <a:r>
              <a:rPr kumimoji="1" lang="en-US" altLang="zh-CN" sz="3200" dirty="0"/>
              <a:t>characterization of AUV motion models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0"/>
          <p:cNvSpPr>
            <a:spLocks noEditPoints="1"/>
          </p:cNvSpPr>
          <p:nvPr/>
        </p:nvSpPr>
        <p:spPr bwMode="auto">
          <a:xfrm>
            <a:off x="736849" y="4073039"/>
            <a:ext cx="655206" cy="658993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2" y="64"/>
              </a:cxn>
              <a:cxn ang="0">
                <a:pos x="42" y="130"/>
              </a:cxn>
              <a:cxn ang="0">
                <a:pos x="42" y="196"/>
              </a:cxn>
              <a:cxn ang="0">
                <a:pos x="42" y="260"/>
              </a:cxn>
              <a:cxn ang="0">
                <a:pos x="64" y="228"/>
              </a:cxn>
              <a:cxn ang="0">
                <a:pos x="70" y="210"/>
              </a:cxn>
              <a:cxn ang="0">
                <a:pos x="90" y="196"/>
              </a:cxn>
              <a:cxn ang="0">
                <a:pos x="136" y="160"/>
              </a:cxn>
              <a:cxn ang="0">
                <a:pos x="130" y="142"/>
              </a:cxn>
              <a:cxn ang="0">
                <a:pos x="140" y="118"/>
              </a:cxn>
              <a:cxn ang="0">
                <a:pos x="162" y="108"/>
              </a:cxn>
              <a:cxn ang="0">
                <a:pos x="180" y="114"/>
              </a:cxn>
              <a:cxn ang="0">
                <a:pos x="194" y="134"/>
              </a:cxn>
              <a:cxn ang="0">
                <a:pos x="232" y="180"/>
              </a:cxn>
              <a:cxn ang="0">
                <a:pos x="250" y="174"/>
              </a:cxn>
              <a:cxn ang="0">
                <a:pos x="284" y="88"/>
              </a:cxn>
              <a:cxn ang="0">
                <a:pos x="282" y="70"/>
              </a:cxn>
              <a:cxn ang="0">
                <a:pos x="296" y="48"/>
              </a:cxn>
              <a:cxn ang="0">
                <a:pos x="314" y="44"/>
              </a:cxn>
              <a:cxn ang="0">
                <a:pos x="338" y="52"/>
              </a:cxn>
              <a:cxn ang="0">
                <a:pos x="346" y="76"/>
              </a:cxn>
              <a:cxn ang="0">
                <a:pos x="342" y="94"/>
              </a:cxn>
              <a:cxn ang="0">
                <a:pos x="320" y="108"/>
              </a:cxn>
              <a:cxn ang="0">
                <a:pos x="272" y="184"/>
              </a:cxn>
              <a:cxn ang="0">
                <a:pos x="282" y="206"/>
              </a:cxn>
              <a:cxn ang="0">
                <a:pos x="276" y="224"/>
              </a:cxn>
              <a:cxn ang="0">
                <a:pos x="256" y="238"/>
              </a:cxn>
              <a:cxn ang="0">
                <a:pos x="236" y="236"/>
              </a:cxn>
              <a:cxn ang="0">
                <a:pos x="220" y="218"/>
              </a:cxn>
              <a:cxn ang="0">
                <a:pos x="218" y="196"/>
              </a:cxn>
              <a:cxn ang="0">
                <a:pos x="162" y="174"/>
              </a:cxn>
              <a:cxn ang="0">
                <a:pos x="124" y="210"/>
              </a:cxn>
              <a:cxn ang="0">
                <a:pos x="130" y="234"/>
              </a:cxn>
              <a:cxn ang="0">
                <a:pos x="116" y="254"/>
              </a:cxn>
              <a:cxn ang="0">
                <a:pos x="98" y="260"/>
              </a:cxn>
              <a:cxn ang="0">
                <a:pos x="74" y="250"/>
              </a:cxn>
              <a:cxn ang="0">
                <a:pos x="64" y="228"/>
              </a:cxn>
              <a:cxn ang="0">
                <a:pos x="304" y="80"/>
              </a:cxn>
              <a:cxn ang="0">
                <a:pos x="314" y="86"/>
              </a:cxn>
              <a:cxn ang="0">
                <a:pos x="326" y="76"/>
              </a:cxn>
              <a:cxn ang="0">
                <a:pos x="318" y="66"/>
              </a:cxn>
              <a:cxn ang="0">
                <a:pos x="306" y="68"/>
              </a:cxn>
              <a:cxn ang="0">
                <a:pos x="238" y="206"/>
              </a:cxn>
              <a:cxn ang="0">
                <a:pos x="244" y="216"/>
              </a:cxn>
              <a:cxn ang="0">
                <a:pos x="256" y="214"/>
              </a:cxn>
              <a:cxn ang="0">
                <a:pos x="260" y="202"/>
              </a:cxn>
              <a:cxn ang="0">
                <a:pos x="250" y="196"/>
              </a:cxn>
              <a:cxn ang="0">
                <a:pos x="238" y="206"/>
              </a:cxn>
              <a:cxn ang="0">
                <a:pos x="152" y="146"/>
              </a:cxn>
              <a:cxn ang="0">
                <a:pos x="162" y="152"/>
              </a:cxn>
              <a:cxn ang="0">
                <a:pos x="174" y="142"/>
              </a:cxn>
              <a:cxn ang="0">
                <a:pos x="166" y="130"/>
              </a:cxn>
              <a:cxn ang="0">
                <a:pos x="154" y="134"/>
              </a:cxn>
              <a:cxn ang="0">
                <a:pos x="86" y="228"/>
              </a:cxn>
              <a:cxn ang="0">
                <a:pos x="92" y="238"/>
              </a:cxn>
              <a:cxn ang="0">
                <a:pos x="104" y="236"/>
              </a:cxn>
              <a:cxn ang="0">
                <a:pos x="108" y="224"/>
              </a:cxn>
              <a:cxn ang="0">
                <a:pos x="98" y="218"/>
              </a:cxn>
              <a:cxn ang="0">
                <a:pos x="86" y="228"/>
              </a:cxn>
            </a:cxnLst>
            <a:rect l="0" t="0" r="r" b="b"/>
            <a:pathLst>
              <a:path w="346" h="348">
                <a:moveTo>
                  <a:pt x="22" y="326"/>
                </a:moveTo>
                <a:lnTo>
                  <a:pt x="346" y="326"/>
                </a:lnTo>
                <a:lnTo>
                  <a:pt x="346" y="348"/>
                </a:lnTo>
                <a:lnTo>
                  <a:pt x="0" y="348"/>
                </a:lnTo>
                <a:lnTo>
                  <a:pt x="0" y="0"/>
                </a:lnTo>
                <a:lnTo>
                  <a:pt x="22" y="0"/>
                </a:lnTo>
                <a:lnTo>
                  <a:pt x="22" y="64"/>
                </a:lnTo>
                <a:lnTo>
                  <a:pt x="42" y="64"/>
                </a:lnTo>
                <a:lnTo>
                  <a:pt x="42" y="86"/>
                </a:lnTo>
                <a:lnTo>
                  <a:pt x="22" y="86"/>
                </a:lnTo>
                <a:lnTo>
                  <a:pt x="22" y="130"/>
                </a:lnTo>
                <a:lnTo>
                  <a:pt x="42" y="130"/>
                </a:lnTo>
                <a:lnTo>
                  <a:pt x="42" y="152"/>
                </a:lnTo>
                <a:lnTo>
                  <a:pt x="22" y="152"/>
                </a:lnTo>
                <a:lnTo>
                  <a:pt x="22" y="196"/>
                </a:lnTo>
                <a:lnTo>
                  <a:pt x="42" y="196"/>
                </a:lnTo>
                <a:lnTo>
                  <a:pt x="42" y="218"/>
                </a:lnTo>
                <a:lnTo>
                  <a:pt x="22" y="218"/>
                </a:lnTo>
                <a:lnTo>
                  <a:pt x="22" y="260"/>
                </a:lnTo>
                <a:lnTo>
                  <a:pt x="42" y="260"/>
                </a:lnTo>
                <a:lnTo>
                  <a:pt x="42" y="282"/>
                </a:lnTo>
                <a:lnTo>
                  <a:pt x="22" y="282"/>
                </a:lnTo>
                <a:lnTo>
                  <a:pt x="22" y="326"/>
                </a:lnTo>
                <a:close/>
                <a:moveTo>
                  <a:pt x="64" y="228"/>
                </a:moveTo>
                <a:lnTo>
                  <a:pt x="64" y="228"/>
                </a:lnTo>
                <a:lnTo>
                  <a:pt x="66" y="222"/>
                </a:lnTo>
                <a:lnTo>
                  <a:pt x="68" y="216"/>
                </a:lnTo>
                <a:lnTo>
                  <a:pt x="70" y="210"/>
                </a:lnTo>
                <a:lnTo>
                  <a:pt x="74" y="204"/>
                </a:lnTo>
                <a:lnTo>
                  <a:pt x="78" y="200"/>
                </a:lnTo>
                <a:lnTo>
                  <a:pt x="84" y="198"/>
                </a:lnTo>
                <a:lnTo>
                  <a:pt x="90" y="196"/>
                </a:lnTo>
                <a:lnTo>
                  <a:pt x="98" y="196"/>
                </a:lnTo>
                <a:lnTo>
                  <a:pt x="98" y="196"/>
                </a:lnTo>
                <a:lnTo>
                  <a:pt x="106" y="196"/>
                </a:lnTo>
                <a:lnTo>
                  <a:pt x="136" y="160"/>
                </a:lnTo>
                <a:lnTo>
                  <a:pt x="136" y="160"/>
                </a:lnTo>
                <a:lnTo>
                  <a:pt x="132" y="150"/>
                </a:lnTo>
                <a:lnTo>
                  <a:pt x="130" y="142"/>
                </a:lnTo>
                <a:lnTo>
                  <a:pt x="130" y="142"/>
                </a:lnTo>
                <a:lnTo>
                  <a:pt x="130" y="134"/>
                </a:lnTo>
                <a:lnTo>
                  <a:pt x="132" y="128"/>
                </a:lnTo>
                <a:lnTo>
                  <a:pt x="136" y="122"/>
                </a:lnTo>
                <a:lnTo>
                  <a:pt x="140" y="118"/>
                </a:lnTo>
                <a:lnTo>
                  <a:pt x="144" y="114"/>
                </a:lnTo>
                <a:lnTo>
                  <a:pt x="150" y="110"/>
                </a:lnTo>
                <a:lnTo>
                  <a:pt x="156" y="110"/>
                </a:lnTo>
                <a:lnTo>
                  <a:pt x="162" y="108"/>
                </a:lnTo>
                <a:lnTo>
                  <a:pt x="162" y="108"/>
                </a:lnTo>
                <a:lnTo>
                  <a:pt x="168" y="110"/>
                </a:lnTo>
                <a:lnTo>
                  <a:pt x="174" y="110"/>
                </a:lnTo>
                <a:lnTo>
                  <a:pt x="180" y="114"/>
                </a:lnTo>
                <a:lnTo>
                  <a:pt x="186" y="118"/>
                </a:lnTo>
                <a:lnTo>
                  <a:pt x="190" y="122"/>
                </a:lnTo>
                <a:lnTo>
                  <a:pt x="192" y="128"/>
                </a:lnTo>
                <a:lnTo>
                  <a:pt x="194" y="134"/>
                </a:lnTo>
                <a:lnTo>
                  <a:pt x="194" y="142"/>
                </a:lnTo>
                <a:lnTo>
                  <a:pt x="194" y="142"/>
                </a:lnTo>
                <a:lnTo>
                  <a:pt x="194" y="150"/>
                </a:lnTo>
                <a:lnTo>
                  <a:pt x="232" y="180"/>
                </a:lnTo>
                <a:lnTo>
                  <a:pt x="232" y="180"/>
                </a:lnTo>
                <a:lnTo>
                  <a:pt x="240" y="176"/>
                </a:lnTo>
                <a:lnTo>
                  <a:pt x="250" y="174"/>
                </a:lnTo>
                <a:lnTo>
                  <a:pt x="250" y="174"/>
                </a:lnTo>
                <a:lnTo>
                  <a:pt x="254" y="174"/>
                </a:lnTo>
                <a:lnTo>
                  <a:pt x="290" y="98"/>
                </a:lnTo>
                <a:lnTo>
                  <a:pt x="290" y="98"/>
                </a:lnTo>
                <a:lnTo>
                  <a:pt x="284" y="88"/>
                </a:lnTo>
                <a:lnTo>
                  <a:pt x="282" y="82"/>
                </a:lnTo>
                <a:lnTo>
                  <a:pt x="282" y="76"/>
                </a:lnTo>
                <a:lnTo>
                  <a:pt x="282" y="76"/>
                </a:lnTo>
                <a:lnTo>
                  <a:pt x="282" y="70"/>
                </a:lnTo>
                <a:lnTo>
                  <a:pt x="284" y="64"/>
                </a:lnTo>
                <a:lnTo>
                  <a:pt x="288" y="58"/>
                </a:lnTo>
                <a:lnTo>
                  <a:pt x="292" y="52"/>
                </a:lnTo>
                <a:lnTo>
                  <a:pt x="296" y="48"/>
                </a:lnTo>
                <a:lnTo>
                  <a:pt x="302" y="46"/>
                </a:lnTo>
                <a:lnTo>
                  <a:pt x="308" y="44"/>
                </a:lnTo>
                <a:lnTo>
                  <a:pt x="314" y="44"/>
                </a:lnTo>
                <a:lnTo>
                  <a:pt x="314" y="44"/>
                </a:lnTo>
                <a:lnTo>
                  <a:pt x="320" y="44"/>
                </a:lnTo>
                <a:lnTo>
                  <a:pt x="328" y="46"/>
                </a:lnTo>
                <a:lnTo>
                  <a:pt x="332" y="48"/>
                </a:lnTo>
                <a:lnTo>
                  <a:pt x="338" y="52"/>
                </a:lnTo>
                <a:lnTo>
                  <a:pt x="342" y="58"/>
                </a:lnTo>
                <a:lnTo>
                  <a:pt x="344" y="64"/>
                </a:lnTo>
                <a:lnTo>
                  <a:pt x="346" y="70"/>
                </a:lnTo>
                <a:lnTo>
                  <a:pt x="346" y="76"/>
                </a:lnTo>
                <a:lnTo>
                  <a:pt x="346" y="76"/>
                </a:lnTo>
                <a:lnTo>
                  <a:pt x="346" y="82"/>
                </a:lnTo>
                <a:lnTo>
                  <a:pt x="344" y="88"/>
                </a:lnTo>
                <a:lnTo>
                  <a:pt x="342" y="94"/>
                </a:lnTo>
                <a:lnTo>
                  <a:pt x="338" y="98"/>
                </a:lnTo>
                <a:lnTo>
                  <a:pt x="332" y="102"/>
                </a:lnTo>
                <a:lnTo>
                  <a:pt x="328" y="106"/>
                </a:lnTo>
                <a:lnTo>
                  <a:pt x="320" y="108"/>
                </a:lnTo>
                <a:lnTo>
                  <a:pt x="314" y="108"/>
                </a:lnTo>
                <a:lnTo>
                  <a:pt x="314" y="108"/>
                </a:lnTo>
                <a:lnTo>
                  <a:pt x="310" y="108"/>
                </a:lnTo>
                <a:lnTo>
                  <a:pt x="272" y="184"/>
                </a:lnTo>
                <a:lnTo>
                  <a:pt x="272" y="184"/>
                </a:lnTo>
                <a:lnTo>
                  <a:pt x="280" y="194"/>
                </a:lnTo>
                <a:lnTo>
                  <a:pt x="282" y="200"/>
                </a:lnTo>
                <a:lnTo>
                  <a:pt x="282" y="206"/>
                </a:lnTo>
                <a:lnTo>
                  <a:pt x="282" y="206"/>
                </a:lnTo>
                <a:lnTo>
                  <a:pt x="282" y="212"/>
                </a:lnTo>
                <a:lnTo>
                  <a:pt x="280" y="218"/>
                </a:lnTo>
                <a:lnTo>
                  <a:pt x="276" y="224"/>
                </a:lnTo>
                <a:lnTo>
                  <a:pt x="272" y="230"/>
                </a:lnTo>
                <a:lnTo>
                  <a:pt x="268" y="234"/>
                </a:lnTo>
                <a:lnTo>
                  <a:pt x="262" y="236"/>
                </a:lnTo>
                <a:lnTo>
                  <a:pt x="256" y="238"/>
                </a:lnTo>
                <a:lnTo>
                  <a:pt x="250" y="238"/>
                </a:lnTo>
                <a:lnTo>
                  <a:pt x="250" y="238"/>
                </a:lnTo>
                <a:lnTo>
                  <a:pt x="242" y="238"/>
                </a:lnTo>
                <a:lnTo>
                  <a:pt x="236" y="236"/>
                </a:lnTo>
                <a:lnTo>
                  <a:pt x="230" y="234"/>
                </a:lnTo>
                <a:lnTo>
                  <a:pt x="226" y="230"/>
                </a:lnTo>
                <a:lnTo>
                  <a:pt x="222" y="224"/>
                </a:lnTo>
                <a:lnTo>
                  <a:pt x="220" y="218"/>
                </a:lnTo>
                <a:lnTo>
                  <a:pt x="218" y="212"/>
                </a:lnTo>
                <a:lnTo>
                  <a:pt x="216" y="206"/>
                </a:lnTo>
                <a:lnTo>
                  <a:pt x="216" y="206"/>
                </a:lnTo>
                <a:lnTo>
                  <a:pt x="218" y="196"/>
                </a:lnTo>
                <a:lnTo>
                  <a:pt x="180" y="168"/>
                </a:lnTo>
                <a:lnTo>
                  <a:pt x="180" y="168"/>
                </a:lnTo>
                <a:lnTo>
                  <a:pt x="172" y="172"/>
                </a:lnTo>
                <a:lnTo>
                  <a:pt x="162" y="174"/>
                </a:lnTo>
                <a:lnTo>
                  <a:pt x="162" y="174"/>
                </a:lnTo>
                <a:lnTo>
                  <a:pt x="152" y="172"/>
                </a:lnTo>
                <a:lnTo>
                  <a:pt x="124" y="210"/>
                </a:lnTo>
                <a:lnTo>
                  <a:pt x="124" y="210"/>
                </a:lnTo>
                <a:lnTo>
                  <a:pt x="128" y="218"/>
                </a:lnTo>
                <a:lnTo>
                  <a:pt x="130" y="228"/>
                </a:lnTo>
                <a:lnTo>
                  <a:pt x="130" y="228"/>
                </a:lnTo>
                <a:lnTo>
                  <a:pt x="130" y="234"/>
                </a:lnTo>
                <a:lnTo>
                  <a:pt x="128" y="240"/>
                </a:lnTo>
                <a:lnTo>
                  <a:pt x="124" y="246"/>
                </a:lnTo>
                <a:lnTo>
                  <a:pt x="120" y="250"/>
                </a:lnTo>
                <a:lnTo>
                  <a:pt x="116" y="254"/>
                </a:lnTo>
                <a:lnTo>
                  <a:pt x="110" y="258"/>
                </a:lnTo>
                <a:lnTo>
                  <a:pt x="104" y="260"/>
                </a:lnTo>
                <a:lnTo>
                  <a:pt x="98" y="260"/>
                </a:lnTo>
                <a:lnTo>
                  <a:pt x="98" y="260"/>
                </a:lnTo>
                <a:lnTo>
                  <a:pt x="90" y="260"/>
                </a:lnTo>
                <a:lnTo>
                  <a:pt x="84" y="258"/>
                </a:lnTo>
                <a:lnTo>
                  <a:pt x="78" y="254"/>
                </a:lnTo>
                <a:lnTo>
                  <a:pt x="74" y="250"/>
                </a:lnTo>
                <a:lnTo>
                  <a:pt x="70" y="246"/>
                </a:lnTo>
                <a:lnTo>
                  <a:pt x="68" y="240"/>
                </a:lnTo>
                <a:lnTo>
                  <a:pt x="66" y="234"/>
                </a:lnTo>
                <a:lnTo>
                  <a:pt x="64" y="228"/>
                </a:lnTo>
                <a:lnTo>
                  <a:pt x="64" y="228"/>
                </a:lnTo>
                <a:close/>
                <a:moveTo>
                  <a:pt x="304" y="76"/>
                </a:moveTo>
                <a:lnTo>
                  <a:pt x="304" y="76"/>
                </a:lnTo>
                <a:lnTo>
                  <a:pt x="304" y="80"/>
                </a:lnTo>
                <a:lnTo>
                  <a:pt x="306" y="84"/>
                </a:lnTo>
                <a:lnTo>
                  <a:pt x="310" y="86"/>
                </a:lnTo>
                <a:lnTo>
                  <a:pt x="314" y="86"/>
                </a:lnTo>
                <a:lnTo>
                  <a:pt x="314" y="86"/>
                </a:lnTo>
                <a:lnTo>
                  <a:pt x="318" y="86"/>
                </a:lnTo>
                <a:lnTo>
                  <a:pt x="322" y="84"/>
                </a:lnTo>
                <a:lnTo>
                  <a:pt x="324" y="80"/>
                </a:lnTo>
                <a:lnTo>
                  <a:pt x="326" y="76"/>
                </a:lnTo>
                <a:lnTo>
                  <a:pt x="326" y="76"/>
                </a:lnTo>
                <a:lnTo>
                  <a:pt x="324" y="72"/>
                </a:lnTo>
                <a:lnTo>
                  <a:pt x="322" y="68"/>
                </a:lnTo>
                <a:lnTo>
                  <a:pt x="318" y="66"/>
                </a:lnTo>
                <a:lnTo>
                  <a:pt x="314" y="64"/>
                </a:lnTo>
                <a:lnTo>
                  <a:pt x="314" y="64"/>
                </a:lnTo>
                <a:lnTo>
                  <a:pt x="310" y="66"/>
                </a:lnTo>
                <a:lnTo>
                  <a:pt x="306" y="68"/>
                </a:lnTo>
                <a:lnTo>
                  <a:pt x="304" y="72"/>
                </a:lnTo>
                <a:lnTo>
                  <a:pt x="304" y="76"/>
                </a:lnTo>
                <a:lnTo>
                  <a:pt x="304" y="76"/>
                </a:lnTo>
                <a:close/>
                <a:moveTo>
                  <a:pt x="238" y="206"/>
                </a:moveTo>
                <a:lnTo>
                  <a:pt x="238" y="206"/>
                </a:lnTo>
                <a:lnTo>
                  <a:pt x="240" y="210"/>
                </a:lnTo>
                <a:lnTo>
                  <a:pt x="242" y="214"/>
                </a:lnTo>
                <a:lnTo>
                  <a:pt x="244" y="216"/>
                </a:lnTo>
                <a:lnTo>
                  <a:pt x="250" y="218"/>
                </a:lnTo>
                <a:lnTo>
                  <a:pt x="250" y="218"/>
                </a:lnTo>
                <a:lnTo>
                  <a:pt x="254" y="216"/>
                </a:lnTo>
                <a:lnTo>
                  <a:pt x="256" y="214"/>
                </a:lnTo>
                <a:lnTo>
                  <a:pt x="260" y="210"/>
                </a:lnTo>
                <a:lnTo>
                  <a:pt x="260" y="206"/>
                </a:lnTo>
                <a:lnTo>
                  <a:pt x="260" y="206"/>
                </a:lnTo>
                <a:lnTo>
                  <a:pt x="260" y="202"/>
                </a:lnTo>
                <a:lnTo>
                  <a:pt x="256" y="198"/>
                </a:lnTo>
                <a:lnTo>
                  <a:pt x="254" y="196"/>
                </a:lnTo>
                <a:lnTo>
                  <a:pt x="250" y="196"/>
                </a:lnTo>
                <a:lnTo>
                  <a:pt x="250" y="196"/>
                </a:lnTo>
                <a:lnTo>
                  <a:pt x="244" y="196"/>
                </a:lnTo>
                <a:lnTo>
                  <a:pt x="242" y="198"/>
                </a:lnTo>
                <a:lnTo>
                  <a:pt x="240" y="202"/>
                </a:lnTo>
                <a:lnTo>
                  <a:pt x="238" y="206"/>
                </a:lnTo>
                <a:lnTo>
                  <a:pt x="238" y="206"/>
                </a:lnTo>
                <a:close/>
                <a:moveTo>
                  <a:pt x="152" y="142"/>
                </a:moveTo>
                <a:lnTo>
                  <a:pt x="152" y="142"/>
                </a:lnTo>
                <a:lnTo>
                  <a:pt x="152" y="146"/>
                </a:lnTo>
                <a:lnTo>
                  <a:pt x="154" y="148"/>
                </a:lnTo>
                <a:lnTo>
                  <a:pt x="158" y="152"/>
                </a:lnTo>
                <a:lnTo>
                  <a:pt x="162" y="152"/>
                </a:lnTo>
                <a:lnTo>
                  <a:pt x="162" y="152"/>
                </a:lnTo>
                <a:lnTo>
                  <a:pt x="166" y="152"/>
                </a:lnTo>
                <a:lnTo>
                  <a:pt x="170" y="148"/>
                </a:lnTo>
                <a:lnTo>
                  <a:pt x="172" y="146"/>
                </a:lnTo>
                <a:lnTo>
                  <a:pt x="174" y="142"/>
                </a:lnTo>
                <a:lnTo>
                  <a:pt x="174" y="142"/>
                </a:lnTo>
                <a:lnTo>
                  <a:pt x="172" y="136"/>
                </a:lnTo>
                <a:lnTo>
                  <a:pt x="170" y="134"/>
                </a:lnTo>
                <a:lnTo>
                  <a:pt x="166" y="130"/>
                </a:lnTo>
                <a:lnTo>
                  <a:pt x="162" y="130"/>
                </a:lnTo>
                <a:lnTo>
                  <a:pt x="162" y="130"/>
                </a:lnTo>
                <a:lnTo>
                  <a:pt x="158" y="130"/>
                </a:lnTo>
                <a:lnTo>
                  <a:pt x="154" y="134"/>
                </a:lnTo>
                <a:lnTo>
                  <a:pt x="152" y="136"/>
                </a:lnTo>
                <a:lnTo>
                  <a:pt x="152" y="142"/>
                </a:lnTo>
                <a:lnTo>
                  <a:pt x="152" y="142"/>
                </a:lnTo>
                <a:close/>
                <a:moveTo>
                  <a:pt x="86" y="228"/>
                </a:moveTo>
                <a:lnTo>
                  <a:pt x="86" y="228"/>
                </a:lnTo>
                <a:lnTo>
                  <a:pt x="88" y="232"/>
                </a:lnTo>
                <a:lnTo>
                  <a:pt x="90" y="236"/>
                </a:lnTo>
                <a:lnTo>
                  <a:pt x="92" y="238"/>
                </a:lnTo>
                <a:lnTo>
                  <a:pt x="98" y="238"/>
                </a:lnTo>
                <a:lnTo>
                  <a:pt x="98" y="238"/>
                </a:lnTo>
                <a:lnTo>
                  <a:pt x="102" y="238"/>
                </a:lnTo>
                <a:lnTo>
                  <a:pt x="104" y="236"/>
                </a:lnTo>
                <a:lnTo>
                  <a:pt x="108" y="232"/>
                </a:lnTo>
                <a:lnTo>
                  <a:pt x="108" y="228"/>
                </a:lnTo>
                <a:lnTo>
                  <a:pt x="108" y="228"/>
                </a:lnTo>
                <a:lnTo>
                  <a:pt x="108" y="224"/>
                </a:lnTo>
                <a:lnTo>
                  <a:pt x="104" y="220"/>
                </a:lnTo>
                <a:lnTo>
                  <a:pt x="102" y="218"/>
                </a:lnTo>
                <a:lnTo>
                  <a:pt x="98" y="218"/>
                </a:lnTo>
                <a:lnTo>
                  <a:pt x="98" y="218"/>
                </a:lnTo>
                <a:lnTo>
                  <a:pt x="92" y="218"/>
                </a:lnTo>
                <a:lnTo>
                  <a:pt x="90" y="220"/>
                </a:lnTo>
                <a:lnTo>
                  <a:pt x="88" y="224"/>
                </a:lnTo>
                <a:lnTo>
                  <a:pt x="86" y="228"/>
                </a:lnTo>
                <a:lnTo>
                  <a:pt x="86" y="22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8A9325E-E98B-3F76-5518-842B53D02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6" y="2123684"/>
            <a:ext cx="172025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文本框 4"/>
          <p:cNvSpPr txBox="1"/>
          <p:nvPr/>
        </p:nvSpPr>
        <p:spPr>
          <a:xfrm>
            <a:off x="1689551" y="1382380"/>
            <a:ext cx="501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 model of the 6-DOF AUV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文本框 4"/>
          <p:cNvSpPr txBox="1"/>
          <p:nvPr/>
        </p:nvSpPr>
        <p:spPr>
          <a:xfrm>
            <a:off x="1689550" y="4201463"/>
            <a:ext cx="6322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latin typeface="+mj-lt"/>
                <a:ea typeface="等线" panose="02010600030101010101" pitchFamily="2" charset="-122"/>
              </a:rPr>
              <a:t> discretized NARMAX state equation</a:t>
            </a:r>
            <a:endParaRPr lang="en-US" altLang="zh-CN" sz="2400" b="1" dirty="0">
              <a:latin typeface="+mj-lt"/>
              <a:ea typeface="等线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1909202" y="2132540"/>
                <a:ext cx="1834003" cy="6461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̇"/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acc>
                              <m:r>
                                <a:rPr lang="en-US" altLang="zh-CN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latin typeface="Cambria Math"/>
                                    </a:rPr>
                                    <m:t>𝒙</m:t>
                                  </m:r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altLang="zh-CN" b="1" i="1">
                                      <a:latin typeface="Cambria Math"/>
                                    </a:rPr>
                                    <m:t>𝒖</m:t>
                                  </m:r>
                                </m:e>
                              </m:d>
                            </m:e>
                            <m:e>
                              <m:r>
                                <a:rPr lang="en-US" altLang="zh-CN" b="1" i="1">
                                  <a:latin typeface="Cambria Math"/>
                                </a:rPr>
                                <m:t>𝒚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202" y="2132540"/>
                <a:ext cx="1834003" cy="6461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689550" y="3009396"/>
                <a:ext cx="6096000" cy="80060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1" i="1">
                        <a:latin typeface="Cambria Math"/>
                      </a:rPr>
                      <m:t>𝒙</m:t>
                    </m:r>
                    <m:r>
                      <a:rPr lang="en-US" altLang="zh-CN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𝜓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𝜃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𝜙</m:t>
                            </m:r>
                          </m:e>
                        </m:d>
                      </m:e>
                      <m:sup>
                        <m:r>
                          <a:rPr lang="en-US" altLang="zh-CN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zh-CN" dirty="0"/>
                  <a:t>，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/>
                      </a:rPr>
                      <m:t>𝒖</m:t>
                    </m:r>
                    <m:r>
                      <a:rPr lang="en-US" altLang="zh-CN" i="1">
                        <a:latin typeface="Cambria Math"/>
                      </a:rPr>
                      <m:t>=</m:t>
                    </m:r>
                    <m:r>
                      <a:rPr lang="en-US" altLang="zh-CN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zh-CN" altLang="zh-CN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𝐸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𝑅</m:t>
                            </m:r>
                          </m:sub>
                        </m:sSub>
                        <m:r>
                          <a:rPr lang="en-US" altLang="zh-CN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𝐷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550" y="3009396"/>
                <a:ext cx="6096000" cy="800604"/>
              </a:xfrm>
              <a:prstGeom prst="rect">
                <a:avLst/>
              </a:prstGeom>
              <a:blipFill rotWithShape="1">
                <a:blip r:embed="rId4"/>
                <a:stretch>
                  <a:fillRect b="-30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689550" y="5090773"/>
                <a:ext cx="5465993" cy="4211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/>
                        </a:rPr>
                        <m:t>𝑿</m:t>
                      </m:r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</a:rPr>
                            <m:t>𝓁</m:t>
                          </m:r>
                        </m:sup>
                      </m:sSup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/>
                            </a:rPr>
                            <m:t>𝑿</m:t>
                          </m:r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  <m:r>
                            <a:rPr lang="en-US" altLang="zh-CN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b="1" i="1">
                              <a:latin typeface="Cambria Math"/>
                            </a:rPr>
                            <m:t>𝑼</m:t>
                          </m:r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  <m:r>
                            <a:rPr lang="en-US" altLang="zh-CN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US" altLang="zh-CN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</a:rPr>
                            <m:t>𝑇𝑒</m:t>
                          </m:r>
                          <m:r>
                            <a:rPr lang="en-US" altLang="zh-CN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</a:rPr>
                            <m:t>𝑅𝑥</m:t>
                          </m:r>
                          <m:r>
                            <a:rPr lang="en-US" altLang="zh-CN" i="1">
                              <a:latin typeface="Cambria Math"/>
                            </a:rPr>
                            <m:t>,⋯,</m:t>
                          </m:r>
                          <m:r>
                            <a:rPr lang="en-US" altLang="zh-CN" i="1">
                              <a:latin typeface="Cambria Math"/>
                            </a:rPr>
                            <m:t>𝑀𝑥</m:t>
                          </m:r>
                          <m:r>
                            <a:rPr lang="en-US" altLang="zh-CN" i="1">
                              <a:latin typeface="Cambria Math"/>
                            </a:rPr>
                            <m:t>,⋯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550" y="5090773"/>
                <a:ext cx="5465993" cy="42114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039882" y="5641779"/>
                <a:ext cx="4313297" cy="9157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/>
                            </a:rPr>
                            <m:t>𝑚</m:t>
                          </m:r>
                          <m:r>
                            <a:rPr lang="en-US" altLang="zh-CN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altLang="zh-CN" i="1">
                              <a:latin typeface="Cambria Math"/>
                            </a:rPr>
                            <m:t>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altLang="zh-CN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/>
                                </a:rPr>
                                <m:t>𝓁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  <m:sup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𝑢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𝑝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zh-CN" altLang="zh-CN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zh-CN" altLang="zh-CN" i="1">
                                          <a:latin typeface="Cambria Math"/>
                                        </a:rPr>
                                        <m:t>⋯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zh-CN" altLang="zh-CN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  <m:sSup>
                        <m:sSup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̄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zh-CN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̄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p>
                          <m:r>
                            <a:rPr lang="en-US" altLang="zh-CN" i="1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882" y="5641779"/>
                <a:ext cx="4313297" cy="9157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72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0" y="522967"/>
            <a:ext cx="8199879" cy="717706"/>
          </a:xfrm>
        </p:spPr>
        <p:txBody>
          <a:bodyPr/>
          <a:lstStyle/>
          <a:p>
            <a:r>
              <a:rPr kumimoji="1" lang="en-US" altLang="zh-CN" sz="3200" dirty="0" smtClean="0"/>
              <a:t>NARX </a:t>
            </a:r>
            <a:r>
              <a:rPr kumimoji="1" lang="en-US" altLang="zh-CN" sz="3200" dirty="0"/>
              <a:t>Model Steady-State Response </a:t>
            </a:r>
            <a:r>
              <a:rPr kumimoji="1" lang="en-US" altLang="zh-CN" sz="3200" dirty="0" smtClean="0"/>
              <a:t>Grey </a:t>
            </a:r>
            <a:r>
              <a:rPr kumimoji="1" lang="en-US" altLang="zh-CN" sz="3200" dirty="0"/>
              <a:t>Box Identification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0"/>
          <p:cNvSpPr>
            <a:spLocks noEditPoints="1"/>
          </p:cNvSpPr>
          <p:nvPr/>
        </p:nvSpPr>
        <p:spPr bwMode="auto">
          <a:xfrm>
            <a:off x="736849" y="4073039"/>
            <a:ext cx="655206" cy="658993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2" y="64"/>
              </a:cxn>
              <a:cxn ang="0">
                <a:pos x="42" y="130"/>
              </a:cxn>
              <a:cxn ang="0">
                <a:pos x="42" y="196"/>
              </a:cxn>
              <a:cxn ang="0">
                <a:pos x="42" y="260"/>
              </a:cxn>
              <a:cxn ang="0">
                <a:pos x="64" y="228"/>
              </a:cxn>
              <a:cxn ang="0">
                <a:pos x="70" y="210"/>
              </a:cxn>
              <a:cxn ang="0">
                <a:pos x="90" y="196"/>
              </a:cxn>
              <a:cxn ang="0">
                <a:pos x="136" y="160"/>
              </a:cxn>
              <a:cxn ang="0">
                <a:pos x="130" y="142"/>
              </a:cxn>
              <a:cxn ang="0">
                <a:pos x="140" y="118"/>
              </a:cxn>
              <a:cxn ang="0">
                <a:pos x="162" y="108"/>
              </a:cxn>
              <a:cxn ang="0">
                <a:pos x="180" y="114"/>
              </a:cxn>
              <a:cxn ang="0">
                <a:pos x="194" y="134"/>
              </a:cxn>
              <a:cxn ang="0">
                <a:pos x="232" y="180"/>
              </a:cxn>
              <a:cxn ang="0">
                <a:pos x="250" y="174"/>
              </a:cxn>
              <a:cxn ang="0">
                <a:pos x="284" y="88"/>
              </a:cxn>
              <a:cxn ang="0">
                <a:pos x="282" y="70"/>
              </a:cxn>
              <a:cxn ang="0">
                <a:pos x="296" y="48"/>
              </a:cxn>
              <a:cxn ang="0">
                <a:pos x="314" y="44"/>
              </a:cxn>
              <a:cxn ang="0">
                <a:pos x="338" y="52"/>
              </a:cxn>
              <a:cxn ang="0">
                <a:pos x="346" y="76"/>
              </a:cxn>
              <a:cxn ang="0">
                <a:pos x="342" y="94"/>
              </a:cxn>
              <a:cxn ang="0">
                <a:pos x="320" y="108"/>
              </a:cxn>
              <a:cxn ang="0">
                <a:pos x="272" y="184"/>
              </a:cxn>
              <a:cxn ang="0">
                <a:pos x="282" y="206"/>
              </a:cxn>
              <a:cxn ang="0">
                <a:pos x="276" y="224"/>
              </a:cxn>
              <a:cxn ang="0">
                <a:pos x="256" y="238"/>
              </a:cxn>
              <a:cxn ang="0">
                <a:pos x="236" y="236"/>
              </a:cxn>
              <a:cxn ang="0">
                <a:pos x="220" y="218"/>
              </a:cxn>
              <a:cxn ang="0">
                <a:pos x="218" y="196"/>
              </a:cxn>
              <a:cxn ang="0">
                <a:pos x="162" y="174"/>
              </a:cxn>
              <a:cxn ang="0">
                <a:pos x="124" y="210"/>
              </a:cxn>
              <a:cxn ang="0">
                <a:pos x="130" y="234"/>
              </a:cxn>
              <a:cxn ang="0">
                <a:pos x="116" y="254"/>
              </a:cxn>
              <a:cxn ang="0">
                <a:pos x="98" y="260"/>
              </a:cxn>
              <a:cxn ang="0">
                <a:pos x="74" y="250"/>
              </a:cxn>
              <a:cxn ang="0">
                <a:pos x="64" y="228"/>
              </a:cxn>
              <a:cxn ang="0">
                <a:pos x="304" y="80"/>
              </a:cxn>
              <a:cxn ang="0">
                <a:pos x="314" y="86"/>
              </a:cxn>
              <a:cxn ang="0">
                <a:pos x="326" y="76"/>
              </a:cxn>
              <a:cxn ang="0">
                <a:pos x="318" y="66"/>
              </a:cxn>
              <a:cxn ang="0">
                <a:pos x="306" y="68"/>
              </a:cxn>
              <a:cxn ang="0">
                <a:pos x="238" y="206"/>
              </a:cxn>
              <a:cxn ang="0">
                <a:pos x="244" y="216"/>
              </a:cxn>
              <a:cxn ang="0">
                <a:pos x="256" y="214"/>
              </a:cxn>
              <a:cxn ang="0">
                <a:pos x="260" y="202"/>
              </a:cxn>
              <a:cxn ang="0">
                <a:pos x="250" y="196"/>
              </a:cxn>
              <a:cxn ang="0">
                <a:pos x="238" y="206"/>
              </a:cxn>
              <a:cxn ang="0">
                <a:pos x="152" y="146"/>
              </a:cxn>
              <a:cxn ang="0">
                <a:pos x="162" y="152"/>
              </a:cxn>
              <a:cxn ang="0">
                <a:pos x="174" y="142"/>
              </a:cxn>
              <a:cxn ang="0">
                <a:pos x="166" y="130"/>
              </a:cxn>
              <a:cxn ang="0">
                <a:pos x="154" y="134"/>
              </a:cxn>
              <a:cxn ang="0">
                <a:pos x="86" y="228"/>
              </a:cxn>
              <a:cxn ang="0">
                <a:pos x="92" y="238"/>
              </a:cxn>
              <a:cxn ang="0">
                <a:pos x="104" y="236"/>
              </a:cxn>
              <a:cxn ang="0">
                <a:pos x="108" y="224"/>
              </a:cxn>
              <a:cxn ang="0">
                <a:pos x="98" y="218"/>
              </a:cxn>
              <a:cxn ang="0">
                <a:pos x="86" y="228"/>
              </a:cxn>
            </a:cxnLst>
            <a:rect l="0" t="0" r="r" b="b"/>
            <a:pathLst>
              <a:path w="346" h="348">
                <a:moveTo>
                  <a:pt x="22" y="326"/>
                </a:moveTo>
                <a:lnTo>
                  <a:pt x="346" y="326"/>
                </a:lnTo>
                <a:lnTo>
                  <a:pt x="346" y="348"/>
                </a:lnTo>
                <a:lnTo>
                  <a:pt x="0" y="348"/>
                </a:lnTo>
                <a:lnTo>
                  <a:pt x="0" y="0"/>
                </a:lnTo>
                <a:lnTo>
                  <a:pt x="22" y="0"/>
                </a:lnTo>
                <a:lnTo>
                  <a:pt x="22" y="64"/>
                </a:lnTo>
                <a:lnTo>
                  <a:pt x="42" y="64"/>
                </a:lnTo>
                <a:lnTo>
                  <a:pt x="42" y="86"/>
                </a:lnTo>
                <a:lnTo>
                  <a:pt x="22" y="86"/>
                </a:lnTo>
                <a:lnTo>
                  <a:pt x="22" y="130"/>
                </a:lnTo>
                <a:lnTo>
                  <a:pt x="42" y="130"/>
                </a:lnTo>
                <a:lnTo>
                  <a:pt x="42" y="152"/>
                </a:lnTo>
                <a:lnTo>
                  <a:pt x="22" y="152"/>
                </a:lnTo>
                <a:lnTo>
                  <a:pt x="22" y="196"/>
                </a:lnTo>
                <a:lnTo>
                  <a:pt x="42" y="196"/>
                </a:lnTo>
                <a:lnTo>
                  <a:pt x="42" y="218"/>
                </a:lnTo>
                <a:lnTo>
                  <a:pt x="22" y="218"/>
                </a:lnTo>
                <a:lnTo>
                  <a:pt x="22" y="260"/>
                </a:lnTo>
                <a:lnTo>
                  <a:pt x="42" y="260"/>
                </a:lnTo>
                <a:lnTo>
                  <a:pt x="42" y="282"/>
                </a:lnTo>
                <a:lnTo>
                  <a:pt x="22" y="282"/>
                </a:lnTo>
                <a:lnTo>
                  <a:pt x="22" y="326"/>
                </a:lnTo>
                <a:close/>
                <a:moveTo>
                  <a:pt x="64" y="228"/>
                </a:moveTo>
                <a:lnTo>
                  <a:pt x="64" y="228"/>
                </a:lnTo>
                <a:lnTo>
                  <a:pt x="66" y="222"/>
                </a:lnTo>
                <a:lnTo>
                  <a:pt x="68" y="216"/>
                </a:lnTo>
                <a:lnTo>
                  <a:pt x="70" y="210"/>
                </a:lnTo>
                <a:lnTo>
                  <a:pt x="74" y="204"/>
                </a:lnTo>
                <a:lnTo>
                  <a:pt x="78" y="200"/>
                </a:lnTo>
                <a:lnTo>
                  <a:pt x="84" y="198"/>
                </a:lnTo>
                <a:lnTo>
                  <a:pt x="90" y="196"/>
                </a:lnTo>
                <a:lnTo>
                  <a:pt x="98" y="196"/>
                </a:lnTo>
                <a:lnTo>
                  <a:pt x="98" y="196"/>
                </a:lnTo>
                <a:lnTo>
                  <a:pt x="106" y="196"/>
                </a:lnTo>
                <a:lnTo>
                  <a:pt x="136" y="160"/>
                </a:lnTo>
                <a:lnTo>
                  <a:pt x="136" y="160"/>
                </a:lnTo>
                <a:lnTo>
                  <a:pt x="132" y="150"/>
                </a:lnTo>
                <a:lnTo>
                  <a:pt x="130" y="142"/>
                </a:lnTo>
                <a:lnTo>
                  <a:pt x="130" y="142"/>
                </a:lnTo>
                <a:lnTo>
                  <a:pt x="130" y="134"/>
                </a:lnTo>
                <a:lnTo>
                  <a:pt x="132" y="128"/>
                </a:lnTo>
                <a:lnTo>
                  <a:pt x="136" y="122"/>
                </a:lnTo>
                <a:lnTo>
                  <a:pt x="140" y="118"/>
                </a:lnTo>
                <a:lnTo>
                  <a:pt x="144" y="114"/>
                </a:lnTo>
                <a:lnTo>
                  <a:pt x="150" y="110"/>
                </a:lnTo>
                <a:lnTo>
                  <a:pt x="156" y="110"/>
                </a:lnTo>
                <a:lnTo>
                  <a:pt x="162" y="108"/>
                </a:lnTo>
                <a:lnTo>
                  <a:pt x="162" y="108"/>
                </a:lnTo>
                <a:lnTo>
                  <a:pt x="168" y="110"/>
                </a:lnTo>
                <a:lnTo>
                  <a:pt x="174" y="110"/>
                </a:lnTo>
                <a:lnTo>
                  <a:pt x="180" y="114"/>
                </a:lnTo>
                <a:lnTo>
                  <a:pt x="186" y="118"/>
                </a:lnTo>
                <a:lnTo>
                  <a:pt x="190" y="122"/>
                </a:lnTo>
                <a:lnTo>
                  <a:pt x="192" y="128"/>
                </a:lnTo>
                <a:lnTo>
                  <a:pt x="194" y="134"/>
                </a:lnTo>
                <a:lnTo>
                  <a:pt x="194" y="142"/>
                </a:lnTo>
                <a:lnTo>
                  <a:pt x="194" y="142"/>
                </a:lnTo>
                <a:lnTo>
                  <a:pt x="194" y="150"/>
                </a:lnTo>
                <a:lnTo>
                  <a:pt x="232" y="180"/>
                </a:lnTo>
                <a:lnTo>
                  <a:pt x="232" y="180"/>
                </a:lnTo>
                <a:lnTo>
                  <a:pt x="240" y="176"/>
                </a:lnTo>
                <a:lnTo>
                  <a:pt x="250" y="174"/>
                </a:lnTo>
                <a:lnTo>
                  <a:pt x="250" y="174"/>
                </a:lnTo>
                <a:lnTo>
                  <a:pt x="254" y="174"/>
                </a:lnTo>
                <a:lnTo>
                  <a:pt x="290" y="98"/>
                </a:lnTo>
                <a:lnTo>
                  <a:pt x="290" y="98"/>
                </a:lnTo>
                <a:lnTo>
                  <a:pt x="284" y="88"/>
                </a:lnTo>
                <a:lnTo>
                  <a:pt x="282" y="82"/>
                </a:lnTo>
                <a:lnTo>
                  <a:pt x="282" y="76"/>
                </a:lnTo>
                <a:lnTo>
                  <a:pt x="282" y="76"/>
                </a:lnTo>
                <a:lnTo>
                  <a:pt x="282" y="70"/>
                </a:lnTo>
                <a:lnTo>
                  <a:pt x="284" y="64"/>
                </a:lnTo>
                <a:lnTo>
                  <a:pt x="288" y="58"/>
                </a:lnTo>
                <a:lnTo>
                  <a:pt x="292" y="52"/>
                </a:lnTo>
                <a:lnTo>
                  <a:pt x="296" y="48"/>
                </a:lnTo>
                <a:lnTo>
                  <a:pt x="302" y="46"/>
                </a:lnTo>
                <a:lnTo>
                  <a:pt x="308" y="44"/>
                </a:lnTo>
                <a:lnTo>
                  <a:pt x="314" y="44"/>
                </a:lnTo>
                <a:lnTo>
                  <a:pt x="314" y="44"/>
                </a:lnTo>
                <a:lnTo>
                  <a:pt x="320" y="44"/>
                </a:lnTo>
                <a:lnTo>
                  <a:pt x="328" y="46"/>
                </a:lnTo>
                <a:lnTo>
                  <a:pt x="332" y="48"/>
                </a:lnTo>
                <a:lnTo>
                  <a:pt x="338" y="52"/>
                </a:lnTo>
                <a:lnTo>
                  <a:pt x="342" y="58"/>
                </a:lnTo>
                <a:lnTo>
                  <a:pt x="344" y="64"/>
                </a:lnTo>
                <a:lnTo>
                  <a:pt x="346" y="70"/>
                </a:lnTo>
                <a:lnTo>
                  <a:pt x="346" y="76"/>
                </a:lnTo>
                <a:lnTo>
                  <a:pt x="346" y="76"/>
                </a:lnTo>
                <a:lnTo>
                  <a:pt x="346" y="82"/>
                </a:lnTo>
                <a:lnTo>
                  <a:pt x="344" y="88"/>
                </a:lnTo>
                <a:lnTo>
                  <a:pt x="342" y="94"/>
                </a:lnTo>
                <a:lnTo>
                  <a:pt x="338" y="98"/>
                </a:lnTo>
                <a:lnTo>
                  <a:pt x="332" y="102"/>
                </a:lnTo>
                <a:lnTo>
                  <a:pt x="328" y="106"/>
                </a:lnTo>
                <a:lnTo>
                  <a:pt x="320" y="108"/>
                </a:lnTo>
                <a:lnTo>
                  <a:pt x="314" y="108"/>
                </a:lnTo>
                <a:lnTo>
                  <a:pt x="314" y="108"/>
                </a:lnTo>
                <a:lnTo>
                  <a:pt x="310" y="108"/>
                </a:lnTo>
                <a:lnTo>
                  <a:pt x="272" y="184"/>
                </a:lnTo>
                <a:lnTo>
                  <a:pt x="272" y="184"/>
                </a:lnTo>
                <a:lnTo>
                  <a:pt x="280" y="194"/>
                </a:lnTo>
                <a:lnTo>
                  <a:pt x="282" y="200"/>
                </a:lnTo>
                <a:lnTo>
                  <a:pt x="282" y="206"/>
                </a:lnTo>
                <a:lnTo>
                  <a:pt x="282" y="206"/>
                </a:lnTo>
                <a:lnTo>
                  <a:pt x="282" y="212"/>
                </a:lnTo>
                <a:lnTo>
                  <a:pt x="280" y="218"/>
                </a:lnTo>
                <a:lnTo>
                  <a:pt x="276" y="224"/>
                </a:lnTo>
                <a:lnTo>
                  <a:pt x="272" y="230"/>
                </a:lnTo>
                <a:lnTo>
                  <a:pt x="268" y="234"/>
                </a:lnTo>
                <a:lnTo>
                  <a:pt x="262" y="236"/>
                </a:lnTo>
                <a:lnTo>
                  <a:pt x="256" y="238"/>
                </a:lnTo>
                <a:lnTo>
                  <a:pt x="250" y="238"/>
                </a:lnTo>
                <a:lnTo>
                  <a:pt x="250" y="238"/>
                </a:lnTo>
                <a:lnTo>
                  <a:pt x="242" y="238"/>
                </a:lnTo>
                <a:lnTo>
                  <a:pt x="236" y="236"/>
                </a:lnTo>
                <a:lnTo>
                  <a:pt x="230" y="234"/>
                </a:lnTo>
                <a:lnTo>
                  <a:pt x="226" y="230"/>
                </a:lnTo>
                <a:lnTo>
                  <a:pt x="222" y="224"/>
                </a:lnTo>
                <a:lnTo>
                  <a:pt x="220" y="218"/>
                </a:lnTo>
                <a:lnTo>
                  <a:pt x="218" y="212"/>
                </a:lnTo>
                <a:lnTo>
                  <a:pt x="216" y="206"/>
                </a:lnTo>
                <a:lnTo>
                  <a:pt x="216" y="206"/>
                </a:lnTo>
                <a:lnTo>
                  <a:pt x="218" y="196"/>
                </a:lnTo>
                <a:lnTo>
                  <a:pt x="180" y="168"/>
                </a:lnTo>
                <a:lnTo>
                  <a:pt x="180" y="168"/>
                </a:lnTo>
                <a:lnTo>
                  <a:pt x="172" y="172"/>
                </a:lnTo>
                <a:lnTo>
                  <a:pt x="162" y="174"/>
                </a:lnTo>
                <a:lnTo>
                  <a:pt x="162" y="174"/>
                </a:lnTo>
                <a:lnTo>
                  <a:pt x="152" y="172"/>
                </a:lnTo>
                <a:lnTo>
                  <a:pt x="124" y="210"/>
                </a:lnTo>
                <a:lnTo>
                  <a:pt x="124" y="210"/>
                </a:lnTo>
                <a:lnTo>
                  <a:pt x="128" y="218"/>
                </a:lnTo>
                <a:lnTo>
                  <a:pt x="130" y="228"/>
                </a:lnTo>
                <a:lnTo>
                  <a:pt x="130" y="228"/>
                </a:lnTo>
                <a:lnTo>
                  <a:pt x="130" y="234"/>
                </a:lnTo>
                <a:lnTo>
                  <a:pt x="128" y="240"/>
                </a:lnTo>
                <a:lnTo>
                  <a:pt x="124" y="246"/>
                </a:lnTo>
                <a:lnTo>
                  <a:pt x="120" y="250"/>
                </a:lnTo>
                <a:lnTo>
                  <a:pt x="116" y="254"/>
                </a:lnTo>
                <a:lnTo>
                  <a:pt x="110" y="258"/>
                </a:lnTo>
                <a:lnTo>
                  <a:pt x="104" y="260"/>
                </a:lnTo>
                <a:lnTo>
                  <a:pt x="98" y="260"/>
                </a:lnTo>
                <a:lnTo>
                  <a:pt x="98" y="260"/>
                </a:lnTo>
                <a:lnTo>
                  <a:pt x="90" y="260"/>
                </a:lnTo>
                <a:lnTo>
                  <a:pt x="84" y="258"/>
                </a:lnTo>
                <a:lnTo>
                  <a:pt x="78" y="254"/>
                </a:lnTo>
                <a:lnTo>
                  <a:pt x="74" y="250"/>
                </a:lnTo>
                <a:lnTo>
                  <a:pt x="70" y="246"/>
                </a:lnTo>
                <a:lnTo>
                  <a:pt x="68" y="240"/>
                </a:lnTo>
                <a:lnTo>
                  <a:pt x="66" y="234"/>
                </a:lnTo>
                <a:lnTo>
                  <a:pt x="64" y="228"/>
                </a:lnTo>
                <a:lnTo>
                  <a:pt x="64" y="228"/>
                </a:lnTo>
                <a:close/>
                <a:moveTo>
                  <a:pt x="304" y="76"/>
                </a:moveTo>
                <a:lnTo>
                  <a:pt x="304" y="76"/>
                </a:lnTo>
                <a:lnTo>
                  <a:pt x="304" y="80"/>
                </a:lnTo>
                <a:lnTo>
                  <a:pt x="306" y="84"/>
                </a:lnTo>
                <a:lnTo>
                  <a:pt x="310" y="86"/>
                </a:lnTo>
                <a:lnTo>
                  <a:pt x="314" y="86"/>
                </a:lnTo>
                <a:lnTo>
                  <a:pt x="314" y="86"/>
                </a:lnTo>
                <a:lnTo>
                  <a:pt x="318" y="86"/>
                </a:lnTo>
                <a:lnTo>
                  <a:pt x="322" y="84"/>
                </a:lnTo>
                <a:lnTo>
                  <a:pt x="324" y="80"/>
                </a:lnTo>
                <a:lnTo>
                  <a:pt x="326" y="76"/>
                </a:lnTo>
                <a:lnTo>
                  <a:pt x="326" y="76"/>
                </a:lnTo>
                <a:lnTo>
                  <a:pt x="324" y="72"/>
                </a:lnTo>
                <a:lnTo>
                  <a:pt x="322" y="68"/>
                </a:lnTo>
                <a:lnTo>
                  <a:pt x="318" y="66"/>
                </a:lnTo>
                <a:lnTo>
                  <a:pt x="314" y="64"/>
                </a:lnTo>
                <a:lnTo>
                  <a:pt x="314" y="64"/>
                </a:lnTo>
                <a:lnTo>
                  <a:pt x="310" y="66"/>
                </a:lnTo>
                <a:lnTo>
                  <a:pt x="306" y="68"/>
                </a:lnTo>
                <a:lnTo>
                  <a:pt x="304" y="72"/>
                </a:lnTo>
                <a:lnTo>
                  <a:pt x="304" y="76"/>
                </a:lnTo>
                <a:lnTo>
                  <a:pt x="304" y="76"/>
                </a:lnTo>
                <a:close/>
                <a:moveTo>
                  <a:pt x="238" y="206"/>
                </a:moveTo>
                <a:lnTo>
                  <a:pt x="238" y="206"/>
                </a:lnTo>
                <a:lnTo>
                  <a:pt x="240" y="210"/>
                </a:lnTo>
                <a:lnTo>
                  <a:pt x="242" y="214"/>
                </a:lnTo>
                <a:lnTo>
                  <a:pt x="244" y="216"/>
                </a:lnTo>
                <a:lnTo>
                  <a:pt x="250" y="218"/>
                </a:lnTo>
                <a:lnTo>
                  <a:pt x="250" y="218"/>
                </a:lnTo>
                <a:lnTo>
                  <a:pt x="254" y="216"/>
                </a:lnTo>
                <a:lnTo>
                  <a:pt x="256" y="214"/>
                </a:lnTo>
                <a:lnTo>
                  <a:pt x="260" y="210"/>
                </a:lnTo>
                <a:lnTo>
                  <a:pt x="260" y="206"/>
                </a:lnTo>
                <a:lnTo>
                  <a:pt x="260" y="206"/>
                </a:lnTo>
                <a:lnTo>
                  <a:pt x="260" y="202"/>
                </a:lnTo>
                <a:lnTo>
                  <a:pt x="256" y="198"/>
                </a:lnTo>
                <a:lnTo>
                  <a:pt x="254" y="196"/>
                </a:lnTo>
                <a:lnTo>
                  <a:pt x="250" y="196"/>
                </a:lnTo>
                <a:lnTo>
                  <a:pt x="250" y="196"/>
                </a:lnTo>
                <a:lnTo>
                  <a:pt x="244" y="196"/>
                </a:lnTo>
                <a:lnTo>
                  <a:pt x="242" y="198"/>
                </a:lnTo>
                <a:lnTo>
                  <a:pt x="240" y="202"/>
                </a:lnTo>
                <a:lnTo>
                  <a:pt x="238" y="206"/>
                </a:lnTo>
                <a:lnTo>
                  <a:pt x="238" y="206"/>
                </a:lnTo>
                <a:close/>
                <a:moveTo>
                  <a:pt x="152" y="142"/>
                </a:moveTo>
                <a:lnTo>
                  <a:pt x="152" y="142"/>
                </a:lnTo>
                <a:lnTo>
                  <a:pt x="152" y="146"/>
                </a:lnTo>
                <a:lnTo>
                  <a:pt x="154" y="148"/>
                </a:lnTo>
                <a:lnTo>
                  <a:pt x="158" y="152"/>
                </a:lnTo>
                <a:lnTo>
                  <a:pt x="162" y="152"/>
                </a:lnTo>
                <a:lnTo>
                  <a:pt x="162" y="152"/>
                </a:lnTo>
                <a:lnTo>
                  <a:pt x="166" y="152"/>
                </a:lnTo>
                <a:lnTo>
                  <a:pt x="170" y="148"/>
                </a:lnTo>
                <a:lnTo>
                  <a:pt x="172" y="146"/>
                </a:lnTo>
                <a:lnTo>
                  <a:pt x="174" y="142"/>
                </a:lnTo>
                <a:lnTo>
                  <a:pt x="174" y="142"/>
                </a:lnTo>
                <a:lnTo>
                  <a:pt x="172" y="136"/>
                </a:lnTo>
                <a:lnTo>
                  <a:pt x="170" y="134"/>
                </a:lnTo>
                <a:lnTo>
                  <a:pt x="166" y="130"/>
                </a:lnTo>
                <a:lnTo>
                  <a:pt x="162" y="130"/>
                </a:lnTo>
                <a:lnTo>
                  <a:pt x="162" y="130"/>
                </a:lnTo>
                <a:lnTo>
                  <a:pt x="158" y="130"/>
                </a:lnTo>
                <a:lnTo>
                  <a:pt x="154" y="134"/>
                </a:lnTo>
                <a:lnTo>
                  <a:pt x="152" y="136"/>
                </a:lnTo>
                <a:lnTo>
                  <a:pt x="152" y="142"/>
                </a:lnTo>
                <a:lnTo>
                  <a:pt x="152" y="142"/>
                </a:lnTo>
                <a:close/>
                <a:moveTo>
                  <a:pt x="86" y="228"/>
                </a:moveTo>
                <a:lnTo>
                  <a:pt x="86" y="228"/>
                </a:lnTo>
                <a:lnTo>
                  <a:pt x="88" y="232"/>
                </a:lnTo>
                <a:lnTo>
                  <a:pt x="90" y="236"/>
                </a:lnTo>
                <a:lnTo>
                  <a:pt x="92" y="238"/>
                </a:lnTo>
                <a:lnTo>
                  <a:pt x="98" y="238"/>
                </a:lnTo>
                <a:lnTo>
                  <a:pt x="98" y="238"/>
                </a:lnTo>
                <a:lnTo>
                  <a:pt x="102" y="238"/>
                </a:lnTo>
                <a:lnTo>
                  <a:pt x="104" y="236"/>
                </a:lnTo>
                <a:lnTo>
                  <a:pt x="108" y="232"/>
                </a:lnTo>
                <a:lnTo>
                  <a:pt x="108" y="228"/>
                </a:lnTo>
                <a:lnTo>
                  <a:pt x="108" y="228"/>
                </a:lnTo>
                <a:lnTo>
                  <a:pt x="108" y="224"/>
                </a:lnTo>
                <a:lnTo>
                  <a:pt x="104" y="220"/>
                </a:lnTo>
                <a:lnTo>
                  <a:pt x="102" y="218"/>
                </a:lnTo>
                <a:lnTo>
                  <a:pt x="98" y="218"/>
                </a:lnTo>
                <a:lnTo>
                  <a:pt x="98" y="218"/>
                </a:lnTo>
                <a:lnTo>
                  <a:pt x="92" y="218"/>
                </a:lnTo>
                <a:lnTo>
                  <a:pt x="90" y="220"/>
                </a:lnTo>
                <a:lnTo>
                  <a:pt x="88" y="224"/>
                </a:lnTo>
                <a:lnTo>
                  <a:pt x="86" y="228"/>
                </a:lnTo>
                <a:lnTo>
                  <a:pt x="86" y="22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文本框 4"/>
          <p:cNvSpPr txBox="1"/>
          <p:nvPr/>
        </p:nvSpPr>
        <p:spPr>
          <a:xfrm>
            <a:off x="1689551" y="1382380"/>
            <a:ext cx="501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 steady-state response process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文本框 4"/>
          <p:cNvSpPr txBox="1"/>
          <p:nvPr/>
        </p:nvSpPr>
        <p:spPr>
          <a:xfrm>
            <a:off x="1689550" y="4201463"/>
            <a:ext cx="6322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+mj-lt"/>
                <a:ea typeface="等线" panose="02010600030101010101" pitchFamily="2" charset="-122"/>
              </a:rPr>
              <a:t>Partial </a:t>
            </a:r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identification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115766" y="1992314"/>
                <a:ext cx="7053943" cy="8779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zh-CN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/>
                            </a:rPr>
                            <m:t>12</m:t>
                          </m:r>
                        </m:sup>
                        <m:e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</a:rPr>
                                <m:t>𝓁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𝜃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𝜙</m:t>
                              </m:r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766" y="1992314"/>
                <a:ext cx="7053943" cy="8779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1712710" y="3040617"/>
                <a:ext cx="4967642" cy="748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/>
                        </a:rPr>
                        <m:t>−</m:t>
                      </m:r>
                      <m:r>
                        <a:rPr lang="en-US" altLang="zh-CN" i="1">
                          <a:latin typeface="Cambria Math"/>
                        </a:rPr>
                        <m:t>𝜀</m:t>
                      </m:r>
                      <m:r>
                        <a:rPr lang="en-US" altLang="zh-CN" i="1">
                          <a:latin typeface="Cambria Math"/>
                        </a:rPr>
                        <m:t>&lt;</m:t>
                      </m:r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𝑚𝑔</m:t>
                          </m:r>
                          <m:r>
                            <a:rPr lang="en-US" altLang="zh-CN" i="1">
                              <a:latin typeface="Cambria Math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/>
                            </a:rPr>
                            <m:t>𝜌</m:t>
                          </m:r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/>
                            </a:rPr>
                            <m:t>𝑔</m:t>
                          </m:r>
                        </m:e>
                      </m:d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CN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̄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&lt;</m:t>
                      </m:r>
                      <m:r>
                        <a:rPr lang="en-US" altLang="zh-CN" i="1">
                          <a:latin typeface="Cambria Math"/>
                        </a:rPr>
                        <m:t>𝜀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10" y="3040617"/>
                <a:ext cx="4967642" cy="7489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4" b="5381"/>
          <a:stretch/>
        </p:blipFill>
        <p:spPr bwMode="auto">
          <a:xfrm>
            <a:off x="5636667" y="3904343"/>
            <a:ext cx="3013847" cy="25790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152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r="12518"/>
          <a:stretch>
            <a:fillRect/>
          </a:stretch>
        </p:blipFill>
        <p:spPr>
          <a:xfrm>
            <a:off x="8922385" y="916940"/>
            <a:ext cx="3269615" cy="245237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9090" y="522967"/>
            <a:ext cx="8199879" cy="717706"/>
          </a:xfrm>
        </p:spPr>
        <p:txBody>
          <a:bodyPr/>
          <a:lstStyle/>
          <a:p>
            <a:r>
              <a:rPr kumimoji="1" lang="en-US" altLang="zh-CN" sz="3200" dirty="0" smtClean="0"/>
              <a:t>NARX </a:t>
            </a:r>
            <a:r>
              <a:rPr kumimoji="1" lang="en-US" altLang="zh-CN" sz="3200" dirty="0"/>
              <a:t>Model Steady-State Response </a:t>
            </a:r>
            <a:r>
              <a:rPr kumimoji="1" lang="en-US" altLang="zh-CN" sz="3200" dirty="0" smtClean="0"/>
              <a:t>Grey </a:t>
            </a:r>
            <a:r>
              <a:rPr kumimoji="1" lang="en-US" altLang="zh-CN" sz="3200" dirty="0"/>
              <a:t>Box Identification</a:t>
            </a:r>
            <a:endParaRPr kumimoji="1" lang="zh-CN" altLang="en-US" sz="3200" dirty="0"/>
          </a:p>
        </p:txBody>
      </p:sp>
      <p:sp>
        <p:nvSpPr>
          <p:cNvPr id="3" name="Freeform 91"/>
          <p:cNvSpPr>
            <a:spLocks noEditPoints="1"/>
          </p:cNvSpPr>
          <p:nvPr/>
        </p:nvSpPr>
        <p:spPr bwMode="auto">
          <a:xfrm>
            <a:off x="639580" y="1448080"/>
            <a:ext cx="752475" cy="612775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8"/>
          <p:cNvGrpSpPr/>
          <p:nvPr/>
        </p:nvGrpSpPr>
        <p:grpSpPr>
          <a:xfrm>
            <a:off x="8835029" y="872510"/>
            <a:ext cx="736326" cy="736326"/>
            <a:chOff x="6788424" y="2344440"/>
            <a:chExt cx="736326" cy="736326"/>
          </a:xfrm>
        </p:grpSpPr>
        <p:sp>
          <p:nvSpPr>
            <p:cNvPr id="14" name="矩形 13"/>
            <p:cNvSpPr/>
            <p:nvPr/>
          </p:nvSpPr>
          <p:spPr>
            <a:xfrm>
              <a:off x="6788424" y="2344440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1"/>
            <p:cNvSpPr>
              <a:spLocks noEditPoints="1"/>
            </p:cNvSpPr>
            <p:nvPr/>
          </p:nvSpPr>
          <p:spPr bwMode="auto">
            <a:xfrm>
              <a:off x="6875599" y="2505195"/>
              <a:ext cx="561975" cy="457642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9"/>
          <p:cNvGrpSpPr/>
          <p:nvPr/>
        </p:nvGrpSpPr>
        <p:grpSpPr>
          <a:xfrm>
            <a:off x="8810264" y="1775616"/>
            <a:ext cx="736326" cy="736326"/>
            <a:chOff x="6788424" y="3410741"/>
            <a:chExt cx="736326" cy="736326"/>
          </a:xfrm>
        </p:grpSpPr>
        <p:sp>
          <p:nvSpPr>
            <p:cNvPr id="17" name="矩形 16"/>
            <p:cNvSpPr/>
            <p:nvPr/>
          </p:nvSpPr>
          <p:spPr>
            <a:xfrm>
              <a:off x="6788424" y="3410741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6955646" y="3553662"/>
              <a:ext cx="452408" cy="450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468"/>
                </a:cxn>
                <a:cxn ang="0">
                  <a:pos x="192" y="374"/>
                </a:cxn>
                <a:cxn ang="0">
                  <a:pos x="232" y="442"/>
                </a:cxn>
                <a:cxn ang="0">
                  <a:pos x="294" y="330"/>
                </a:cxn>
                <a:cxn ang="0">
                  <a:pos x="470" y="284"/>
                </a:cxn>
                <a:cxn ang="0">
                  <a:pos x="0" y="0"/>
                </a:cxn>
                <a:cxn ang="0">
                  <a:pos x="232" y="396"/>
                </a:cxn>
                <a:cxn ang="0">
                  <a:pos x="54" y="80"/>
                </a:cxn>
                <a:cxn ang="0">
                  <a:pos x="272" y="324"/>
                </a:cxn>
                <a:cxn ang="0">
                  <a:pos x="232" y="396"/>
                </a:cxn>
              </a:cxnLst>
              <a:rect l="0" t="0" r="r" b="b"/>
              <a:pathLst>
                <a:path w="470" h="468">
                  <a:moveTo>
                    <a:pt x="0" y="0"/>
                  </a:moveTo>
                  <a:lnTo>
                    <a:pt x="20" y="468"/>
                  </a:lnTo>
                  <a:lnTo>
                    <a:pt x="192" y="374"/>
                  </a:lnTo>
                  <a:lnTo>
                    <a:pt x="232" y="442"/>
                  </a:lnTo>
                  <a:lnTo>
                    <a:pt x="294" y="330"/>
                  </a:lnTo>
                  <a:lnTo>
                    <a:pt x="470" y="284"/>
                  </a:lnTo>
                  <a:lnTo>
                    <a:pt x="0" y="0"/>
                  </a:lnTo>
                  <a:close/>
                  <a:moveTo>
                    <a:pt x="232" y="396"/>
                  </a:moveTo>
                  <a:lnTo>
                    <a:pt x="54" y="80"/>
                  </a:lnTo>
                  <a:lnTo>
                    <a:pt x="272" y="324"/>
                  </a:lnTo>
                  <a:lnTo>
                    <a:pt x="232" y="39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20"/>
          <p:cNvGrpSpPr/>
          <p:nvPr/>
        </p:nvGrpSpPr>
        <p:grpSpPr>
          <a:xfrm>
            <a:off x="8802644" y="2751747"/>
            <a:ext cx="736326" cy="736326"/>
            <a:chOff x="6788424" y="4477042"/>
            <a:chExt cx="736326" cy="736326"/>
          </a:xfrm>
        </p:grpSpPr>
        <p:sp>
          <p:nvSpPr>
            <p:cNvPr id="20" name="矩形 19"/>
            <p:cNvSpPr/>
            <p:nvPr/>
          </p:nvSpPr>
          <p:spPr>
            <a:xfrm>
              <a:off x="6788424" y="4477042"/>
              <a:ext cx="736326" cy="7363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10"/>
            <p:cNvSpPr>
              <a:spLocks noEditPoints="1"/>
            </p:cNvSpPr>
            <p:nvPr/>
          </p:nvSpPr>
          <p:spPr bwMode="auto">
            <a:xfrm>
              <a:off x="6908358" y="4595542"/>
              <a:ext cx="496456" cy="499325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Rectangle 7">
            <a:extLst>
              <a:ext uri="{FF2B5EF4-FFF2-40B4-BE49-F238E27FC236}">
                <a16:creationId xmlns="" xmlns:a16="http://schemas.microsoft.com/office/drawing/2014/main" id="{85D28E82-5571-635B-9808-6B4A03C68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文本框 4"/>
          <p:cNvSpPr txBox="1"/>
          <p:nvPr/>
        </p:nvSpPr>
        <p:spPr>
          <a:xfrm>
            <a:off x="2183037" y="1687704"/>
            <a:ext cx="501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lt"/>
                <a:ea typeface="等线" panose="02010600030101010101" pitchFamily="2" charset="-122"/>
              </a:rPr>
              <a:t>  FITTING ACCURACY OF PARAMETERS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866226"/>
              </p:ext>
            </p:extLst>
          </p:nvPr>
        </p:nvGraphicFramePr>
        <p:xfrm>
          <a:off x="464457" y="2329033"/>
          <a:ext cx="8193044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8261"/>
                <a:gridCol w="2048261"/>
                <a:gridCol w="2048261"/>
                <a:gridCol w="2048261"/>
              </a:tblGrid>
              <a:tr h="0"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Period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Accumulation of identification errors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9113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RFF-LS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RPEA-BP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Steady state response method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0-40s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6.5254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14.5911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5.5376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0-200s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132.851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213.284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78.265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0-400s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416.4397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520.515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222.549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0-750s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814.675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1302.32</a:t>
                      </a:r>
                      <a:endParaRPr lang="zh-CN" sz="240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416.61</a:t>
                      </a:r>
                      <a:endParaRPr lang="zh-CN" sz="2400" dirty="0">
                        <a:effectLst/>
                        <a:latin typeface="Times New Roman"/>
                        <a:ea typeface="宋体"/>
                        <a:cs typeface="宋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16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21"/>
          </p:nvPr>
        </p:nvSpPr>
        <p:spPr>
          <a:xfrm>
            <a:off x="2223646" y="3159247"/>
            <a:ext cx="7744708" cy="539506"/>
          </a:xfrm>
        </p:spPr>
        <p:txBody>
          <a:bodyPr/>
          <a:lstStyle/>
          <a:p>
            <a:r>
              <a:rPr kumimoji="1" lang="en-US" altLang="zh-CN" sz="36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Thanks for your attention!</a:t>
            </a:r>
            <a:endParaRPr kumimoji="1" lang="zh-CN" altLang="zh-CN" sz="3600" dirty="0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模板页面">
  <a:themeElements>
    <a:clrScheme name="自定义 31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E0504B"/>
      </a:accent1>
      <a:accent2>
        <a:srgbClr val="EFCD32"/>
      </a:accent2>
      <a:accent3>
        <a:srgbClr val="3CB997"/>
      </a:accent3>
      <a:accent4>
        <a:srgbClr val="05A8D1"/>
      </a:accent4>
      <a:accent5>
        <a:srgbClr val="9960B6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1049</Words>
  <Application>Microsoft Office PowerPoint</Application>
  <PresentationFormat>自定义</PresentationFormat>
  <Paragraphs>86</Paragraphs>
  <Slides>15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8" baseType="lpstr">
      <vt:lpstr>模板页面</vt:lpstr>
      <vt:lpstr>OfficePLUS</vt:lpstr>
      <vt:lpstr>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June Kuo</cp:lastModifiedBy>
  <cp:revision>77</cp:revision>
  <dcterms:created xsi:type="dcterms:W3CDTF">2015-08-18T02:51:00Z</dcterms:created>
  <dcterms:modified xsi:type="dcterms:W3CDTF">2022-06-08T08:02:49Z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2052-10.1.0.7106</vt:lpwstr>
  </property>
</Properties>
</file>