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69" r:id="rId1"/>
  </p:sldMasterIdLst>
  <p:notesMasterIdLst>
    <p:notesMasterId r:id="rId12"/>
  </p:notesMasterIdLst>
  <p:handoutMasterIdLst>
    <p:handoutMasterId r:id="rId13"/>
  </p:handoutMasterIdLst>
  <p:sldIdLst>
    <p:sldId id="257" r:id="rId2"/>
    <p:sldId id="342" r:id="rId3"/>
    <p:sldId id="343" r:id="rId4"/>
    <p:sldId id="347" r:id="rId5"/>
    <p:sldId id="348" r:id="rId6"/>
    <p:sldId id="345" r:id="rId7"/>
    <p:sldId id="346" r:id="rId8"/>
    <p:sldId id="349" r:id="rId9"/>
    <p:sldId id="351" r:id="rId10"/>
    <p:sldId id="35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hir, Amjed" initials="TA" lastIdx="10" clrIdx="0">
    <p:extLst>
      <p:ext uri="{19B8F6BF-5375-455C-9EA6-DF929625EA0E}">
        <p15:presenceInfo xmlns:p15="http://schemas.microsoft.com/office/powerpoint/2012/main" userId="S::atahir@massey.ac.nz::73332c4c-d721-4356-a6a3-773531b273e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DED"/>
    <a:srgbClr val="2F528F"/>
    <a:srgbClr val="898989"/>
    <a:srgbClr val="4E5E6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主题样式 2 - 强调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4" autoAdjust="0"/>
    <p:restoredTop sz="81547" autoAdjust="0"/>
  </p:normalViewPr>
  <p:slideViewPr>
    <p:cSldViewPr snapToGrid="0">
      <p:cViewPr varScale="1">
        <p:scale>
          <a:sx n="78" d="100"/>
          <a:sy n="78" d="100"/>
        </p:scale>
        <p:origin x="327" y="54"/>
      </p:cViewPr>
      <p:guideLst>
        <p:guide orient="horz" pos="2160"/>
        <p:guide pos="38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5" d="100"/>
          <a:sy n="95" d="100"/>
        </p:scale>
        <p:origin x="4042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2A4DDA1-358C-4D53-94A3-E7FD240AD3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5844433-B199-4CC3-87B6-5AB8C85ECA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489D1-86A2-472C-A643-9761A5CDF279}" type="datetimeFigureOut">
              <a:rPr lang="en-AU" smtClean="0"/>
              <a:t>12/06/2022</a:t>
            </a:fld>
            <a:endParaRPr lang="en-AU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ABE26F7-E23E-4B55-AE6C-CDF2FC2BD9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5C41F7A-D8AA-4E0E-B4C8-01ADDFB0A17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42B37A-39E0-4693-BC2D-4B656AC94F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904661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F47F9E-2974-4233-9D57-EB76BF0AAFFF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B9D771-4FBE-4F11-9826-F30E2F458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055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tabLst>
                <a:tab pos="2636838" algn="ctr"/>
              </a:tabLst>
            </a:pPr>
            <a:endParaRPr lang="en-US" altLang="zh-CN" sz="20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9D771-4FBE-4F11-9826-F30E2F45852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4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6/12/2022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ea typeface="Cambria" panose="02040503050406030204" pitchFamily="18" charset="0"/>
              </a:rPr>
              <a:t>Understanding Code Smell Detection via Code Review: A Study of the OpenStack Community</a:t>
            </a:r>
          </a:p>
          <a:p>
            <a:endParaRPr lang="en-US" altLang="zh-CN">
              <a:ea typeface="Cambria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A0AB-3250-4452-B725-14F7530E6985}" type="slidenum">
              <a:rPr lang="zh-CN" altLang="en-US" smtClean="0"/>
              <a:pPr/>
              <a:t>‹#›</a:t>
            </a:fld>
            <a:r>
              <a:rPr lang="en-US" altLang="zh-CN"/>
              <a:t>/18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201439"/>
      </p:ext>
    </p:extLst>
  </p:cSld>
  <p:clrMapOvr>
    <a:masterClrMapping/>
  </p:clrMapOvr>
  <p:transition>
    <p:fade/>
  </p:transition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6/12/2022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ea typeface="Cambria" panose="02040503050406030204" pitchFamily="18" charset="0"/>
              </a:rPr>
              <a:t>Understanding Code Smell Detection via Code Review: A Study of the OpenStack Community</a:t>
            </a:r>
          </a:p>
          <a:p>
            <a:endParaRPr lang="en-US" altLang="zh-CN">
              <a:ea typeface="Cambria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A0AB-3250-4452-B725-14F7530E6985}" type="slidenum">
              <a:rPr lang="zh-CN" altLang="en-US" smtClean="0"/>
              <a:pPr/>
              <a:t>‹#›</a:t>
            </a:fld>
            <a:r>
              <a:rPr lang="en-US" altLang="zh-CN"/>
              <a:t>/18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999897"/>
      </p:ext>
    </p:extLst>
  </p:cSld>
  <p:clrMapOvr>
    <a:masterClrMapping/>
  </p:clrMapOvr>
  <p:transition>
    <p:fade/>
  </p:transition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6/12/2022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ea typeface="Cambria" panose="02040503050406030204" pitchFamily="18" charset="0"/>
              </a:rPr>
              <a:t>Understanding Code Smell Detection via Code Review: A Study of the OpenStack Community</a:t>
            </a:r>
          </a:p>
          <a:p>
            <a:endParaRPr lang="en-US" altLang="zh-CN">
              <a:ea typeface="Cambria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A0AB-3250-4452-B725-14F7530E6985}" type="slidenum">
              <a:rPr lang="zh-CN" altLang="en-US" smtClean="0"/>
              <a:pPr/>
              <a:t>‹#›</a:t>
            </a:fld>
            <a:r>
              <a:rPr lang="en-US" altLang="zh-CN"/>
              <a:t>/18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7087980"/>
      </p:ext>
    </p:extLst>
  </p:cSld>
  <p:clrMapOvr>
    <a:masterClrMapping/>
  </p:clrMapOvr>
  <p:transition>
    <p:fade/>
  </p:transition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6/12/2022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ea typeface="Cambria" panose="02040503050406030204" pitchFamily="18" charset="0"/>
              </a:rPr>
              <a:t>Understanding Code Smell Detection via Code Review: A Study of the OpenStack Community</a:t>
            </a:r>
          </a:p>
          <a:p>
            <a:endParaRPr lang="en-US" altLang="zh-CN">
              <a:ea typeface="Cambria" panose="020405030504060302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A0AB-3250-4452-B725-14F7530E6985}" type="slidenum">
              <a:rPr lang="zh-CN" altLang="en-US" smtClean="0"/>
              <a:pPr/>
              <a:t>‹#›</a:t>
            </a:fld>
            <a:r>
              <a:rPr lang="en-US" altLang="zh-CN"/>
              <a:t>/18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814438"/>
      </p:ext>
    </p:extLst>
  </p:cSld>
  <p:clrMapOvr>
    <a:masterClrMapping/>
  </p:clrMapOvr>
  <p:transition>
    <p:fade/>
  </p:transition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6/12/2022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ea typeface="Cambria" panose="02040503050406030204" pitchFamily="18" charset="0"/>
              </a:rPr>
              <a:t>Understanding Code Smell Detection via Code Review: A Study of the OpenStack Community</a:t>
            </a:r>
          </a:p>
          <a:p>
            <a:endParaRPr lang="en-US" altLang="zh-CN">
              <a:ea typeface="Cambria" panose="02040503050406030204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A0AB-3250-4452-B725-14F7530E6985}" type="slidenum">
              <a:rPr lang="zh-CN" altLang="en-US" smtClean="0"/>
              <a:pPr/>
              <a:t>‹#›</a:t>
            </a:fld>
            <a:r>
              <a:rPr lang="en-US" altLang="zh-CN"/>
              <a:t>/18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845118"/>
      </p:ext>
    </p:extLst>
  </p:cSld>
  <p:clrMapOvr>
    <a:masterClrMapping/>
  </p:clrMapOvr>
  <p:transition>
    <p:fade/>
  </p:transition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6/12/2022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ea typeface="Cambria" panose="02040503050406030204" pitchFamily="18" charset="0"/>
              </a:rPr>
              <a:t>Understanding Code Smell Detection via Code Review: A Study of the OpenStack Community</a:t>
            </a:r>
          </a:p>
          <a:p>
            <a:endParaRPr lang="en-US" altLang="zh-CN">
              <a:ea typeface="Cambria" panose="020405030504060302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A0AB-3250-4452-B725-14F7530E6985}" type="slidenum">
              <a:rPr lang="zh-CN" altLang="en-US" smtClean="0"/>
              <a:pPr/>
              <a:t>‹#›</a:t>
            </a:fld>
            <a:r>
              <a:rPr lang="en-US" altLang="zh-CN"/>
              <a:t>/18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586795"/>
      </p:ext>
    </p:extLst>
  </p:cSld>
  <p:clrMapOvr>
    <a:masterClrMapping/>
  </p:clrMapOvr>
  <p:transition>
    <p:fade/>
  </p:transition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6/12/2022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ea typeface="Cambria" panose="02040503050406030204" pitchFamily="18" charset="0"/>
              </a:rPr>
              <a:t>Understanding Code Smell Detection via Code Review: A Study of the OpenStack Community</a:t>
            </a:r>
          </a:p>
          <a:p>
            <a:endParaRPr lang="en-US" altLang="zh-CN">
              <a:ea typeface="Cambria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A0AB-3250-4452-B725-14F7530E6985}" type="slidenum">
              <a:rPr lang="zh-CN" altLang="en-US" smtClean="0"/>
              <a:pPr/>
              <a:t>‹#›</a:t>
            </a:fld>
            <a:r>
              <a:rPr lang="en-US" altLang="zh-CN"/>
              <a:t>/18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997126"/>
      </p:ext>
    </p:extLst>
  </p:cSld>
  <p:clrMapOvr>
    <a:masterClrMapping/>
  </p:clrMapOvr>
  <p:transition>
    <p:fade/>
  </p:transition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6/12/2022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ea typeface="Cambria" panose="02040503050406030204" pitchFamily="18" charset="0"/>
              </a:rPr>
              <a:t>Understanding Code Smell Detection via Code Review: A Study of the OpenStack Community</a:t>
            </a:r>
          </a:p>
          <a:p>
            <a:endParaRPr lang="en-US" altLang="zh-CN">
              <a:ea typeface="Cambria" panose="020405030504060302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A0AB-3250-4452-B725-14F7530E6985}" type="slidenum">
              <a:rPr lang="zh-CN" altLang="en-US" smtClean="0"/>
              <a:pPr/>
              <a:t>‹#›</a:t>
            </a:fld>
            <a:r>
              <a:rPr lang="en-US" altLang="zh-CN"/>
              <a:t>/18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5672980"/>
      </p:ext>
    </p:extLst>
  </p:cSld>
  <p:clrMapOvr>
    <a:masterClrMapping/>
  </p:clrMapOvr>
  <p:transition>
    <p:fade/>
  </p:transition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6/12/2022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ea typeface="Cambria" panose="02040503050406030204" pitchFamily="18" charset="0"/>
              </a:rPr>
              <a:t>Understanding Code Smell Detection via Code Review: A Study of the OpenStack Community</a:t>
            </a:r>
          </a:p>
          <a:p>
            <a:endParaRPr lang="en-US" altLang="zh-CN">
              <a:ea typeface="Cambria" panose="020405030504060302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A0AB-3250-4452-B725-14F7530E6985}" type="slidenum">
              <a:rPr lang="zh-CN" altLang="en-US" smtClean="0"/>
              <a:pPr/>
              <a:t>‹#›</a:t>
            </a:fld>
            <a:r>
              <a:rPr lang="en-US" altLang="zh-CN"/>
              <a:t>/18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7682472"/>
      </p:ext>
    </p:extLst>
  </p:cSld>
  <p:clrMapOvr>
    <a:masterClrMapping/>
  </p:clrMapOvr>
  <p:transition>
    <p:fade/>
  </p:transition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6/12/2022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ea typeface="Cambria" panose="02040503050406030204" pitchFamily="18" charset="0"/>
              </a:rPr>
              <a:t>Understanding Code Smell Detection via Code Review: A Study of the OpenStack Community</a:t>
            </a:r>
          </a:p>
          <a:p>
            <a:endParaRPr lang="en-US" altLang="zh-CN">
              <a:ea typeface="Cambria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A0AB-3250-4452-B725-14F7530E6985}" type="slidenum">
              <a:rPr lang="zh-CN" altLang="en-US" smtClean="0"/>
              <a:pPr/>
              <a:t>‹#›</a:t>
            </a:fld>
            <a:r>
              <a:rPr lang="en-US" altLang="zh-CN"/>
              <a:t>/18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2935333"/>
      </p:ext>
    </p:extLst>
  </p:cSld>
  <p:clrMapOvr>
    <a:masterClrMapping/>
  </p:clrMapOvr>
  <p:transition>
    <p:fade/>
  </p:transition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6/12/2022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ea typeface="Cambria" panose="02040503050406030204" pitchFamily="18" charset="0"/>
              </a:rPr>
              <a:t>Understanding Code Smell Detection via Code Review: A Study of the OpenStack Community</a:t>
            </a:r>
          </a:p>
          <a:p>
            <a:endParaRPr lang="en-US" altLang="zh-CN">
              <a:ea typeface="Cambria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A0AB-3250-4452-B725-14F7530E6985}" type="slidenum">
              <a:rPr lang="zh-CN" altLang="en-US" smtClean="0"/>
              <a:pPr/>
              <a:t>‹#›</a:t>
            </a:fld>
            <a:r>
              <a:rPr lang="en-US" altLang="zh-CN"/>
              <a:t>/18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238558"/>
      </p:ext>
    </p:extLst>
  </p:cSld>
  <p:clrMapOvr>
    <a:masterClrMapping/>
  </p:clrMapOvr>
  <p:transition>
    <p:fade/>
  </p:transition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71853" y="6509865"/>
            <a:ext cx="920151" cy="345057"/>
          </a:xfrm>
          <a:prstGeom prst="rect">
            <a:avLst/>
          </a:prstGeom>
        </p:spPr>
        <p:txBody>
          <a:bodyPr/>
          <a:lstStyle>
            <a:lvl1pPr>
              <a:defRPr sz="1400" b="1"/>
            </a:lvl1pPr>
          </a:lstStyle>
          <a:p>
            <a:fld id="{F367A0AB-3250-4452-B725-14F7530E6985}" type="slidenum">
              <a:rPr lang="zh-CN" altLang="en-US" smtClean="0"/>
              <a:pPr/>
              <a:t>‹#›</a:t>
            </a:fld>
            <a:r>
              <a:rPr lang="en-US" altLang="zh-CN"/>
              <a:t>/18</a:t>
            </a:r>
            <a:endParaRPr lang="zh-C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D20880-5ADE-418C-ADD6-7D0D1D7DD8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35897" y="1243076"/>
            <a:ext cx="7108105" cy="3749548"/>
          </a:xfrm>
        </p:spPr>
        <p:txBody>
          <a:bodyPr/>
          <a:lstStyle>
            <a:lvl1pPr marL="228594" indent="-228594"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7852242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86671"/>
            <a:ext cx="10515600" cy="28902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cxnSp>
        <p:nvCxnSpPr>
          <p:cNvPr id="13" name="直接连接符 12"/>
          <p:cNvCxnSpPr/>
          <p:nvPr userDrawn="1"/>
        </p:nvCxnSpPr>
        <p:spPr>
          <a:xfrm>
            <a:off x="838200" y="751101"/>
            <a:ext cx="10515600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>
            <a:off x="838200" y="6356351"/>
            <a:ext cx="10515600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/>
        </p:nvCxnSpPr>
        <p:spPr>
          <a:xfrm>
            <a:off x="838205" y="6356351"/>
            <a:ext cx="10515601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6906" y="6353184"/>
            <a:ext cx="65790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en-US" altLang="zh-CN">
              <a:ea typeface="Cambria" panose="02040503050406030204" pitchFamily="18" charset="0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71854" y="6509867"/>
            <a:ext cx="920151" cy="345057"/>
          </a:xfrm>
          <a:prstGeom prst="rect">
            <a:avLst/>
          </a:prstGeom>
        </p:spPr>
        <p:txBody>
          <a:bodyPr/>
          <a:lstStyle>
            <a:lvl1pPr>
              <a:defRPr sz="1400" b="1"/>
            </a:lvl1pPr>
          </a:lstStyle>
          <a:p>
            <a:fld id="{F367A0AB-3250-4452-B725-14F7530E6985}" type="slidenum">
              <a:rPr lang="zh-CN" altLang="en-US" smtClean="0"/>
              <a:pPr/>
              <a:t>‹#›</a:t>
            </a:fld>
            <a:r>
              <a:rPr lang="en-US" altLang="zh-CN"/>
              <a:t>/18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3798576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71854" y="6509867"/>
            <a:ext cx="920151" cy="345057"/>
          </a:xfrm>
          <a:prstGeom prst="rect">
            <a:avLst/>
          </a:prstGeom>
        </p:spPr>
        <p:txBody>
          <a:bodyPr/>
          <a:lstStyle>
            <a:lvl1pPr>
              <a:defRPr sz="1400" b="1">
                <a:latin typeface="+mj-lt"/>
              </a:defRPr>
            </a:lvl1pPr>
          </a:lstStyle>
          <a:p>
            <a:fld id="{F367A0AB-3250-4452-B725-14F7530E6985}" type="slidenum">
              <a:rPr lang="zh-CN" altLang="en-US" smtClean="0"/>
              <a:pPr/>
              <a:t>‹#›</a:t>
            </a:fld>
            <a:r>
              <a:rPr lang="en-US" altLang="zh-CN"/>
              <a:t>/18</a:t>
            </a:r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838200" y="6356351"/>
            <a:ext cx="10515600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838205" y="6356351"/>
            <a:ext cx="10515601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7964" y="6353184"/>
            <a:ext cx="6188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en-US" altLang="zh-CN">
              <a:ea typeface="Cambria" panose="02040503050406030204" pitchFamily="18" charset="0"/>
            </a:endParaRP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56DED5C6-DA7F-4BA6-87B8-04A2B233D268}"/>
              </a:ext>
            </a:extLst>
          </p:cNvPr>
          <p:cNvSpPr txBox="1">
            <a:spLocks/>
          </p:cNvSpPr>
          <p:nvPr userDrawn="1"/>
        </p:nvSpPr>
        <p:spPr>
          <a:xfrm>
            <a:off x="8994480" y="6356358"/>
            <a:ext cx="2530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Fangchao Tian,</a:t>
            </a:r>
            <a:r>
              <a:rPr lang="en-US" altLang="zh-CN" sz="1100" b="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 Peng Liang, and Muhammad Ali Babar</a:t>
            </a:r>
            <a:endParaRPr lang="zh-CN" altLang="en-US" sz="1100" b="1" kern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24320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EM 20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EB194C1E-1A56-4FD6-BCC4-F6A6056A28AC}"/>
              </a:ext>
            </a:extLst>
          </p:cNvPr>
          <p:cNvSpPr/>
          <p:nvPr userDrawn="1"/>
        </p:nvSpPr>
        <p:spPr>
          <a:xfrm>
            <a:off x="229290" y="900115"/>
            <a:ext cx="11700000" cy="7200"/>
          </a:xfrm>
          <a:prstGeom prst="rect">
            <a:avLst/>
          </a:prstGeom>
          <a:solidFill>
            <a:srgbClr val="4E5E6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CEA11FA-5E2B-4A82-A808-E21105321C1A}"/>
              </a:ext>
            </a:extLst>
          </p:cNvPr>
          <p:cNvSpPr/>
          <p:nvPr userDrawn="1"/>
        </p:nvSpPr>
        <p:spPr>
          <a:xfrm>
            <a:off x="246000" y="6361933"/>
            <a:ext cx="11700000" cy="7200"/>
          </a:xfrm>
          <a:prstGeom prst="rect">
            <a:avLst/>
          </a:prstGeom>
          <a:solidFill>
            <a:srgbClr val="4E5E6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2396CE7-7467-47F8-BFBA-D1B60BC52314}"/>
              </a:ext>
            </a:extLst>
          </p:cNvPr>
          <p:cNvSpPr txBox="1"/>
          <p:nvPr userDrawn="1"/>
        </p:nvSpPr>
        <p:spPr>
          <a:xfrm>
            <a:off x="110613" y="276861"/>
            <a:ext cx="2440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E5E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SEKE 2022</a:t>
            </a:r>
            <a:endParaRPr lang="zh-CN" altLang="en-US" sz="3200" dirty="0">
              <a:solidFill>
                <a:srgbClr val="4E5E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页脚占位符 3">
            <a:extLst>
              <a:ext uri="{FF2B5EF4-FFF2-40B4-BE49-F238E27FC236}">
                <a16:creationId xmlns:a16="http://schemas.microsoft.com/office/drawing/2014/main" id="{D4FF1B4C-6437-451A-93F2-6CD2844969B6}"/>
              </a:ext>
            </a:extLst>
          </p:cNvPr>
          <p:cNvSpPr txBox="1">
            <a:spLocks/>
          </p:cNvSpPr>
          <p:nvPr userDrawn="1"/>
        </p:nvSpPr>
        <p:spPr>
          <a:xfrm>
            <a:off x="3432274" y="6461485"/>
            <a:ext cx="5127924" cy="3450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b="1" dirty="0">
                <a:solidFill>
                  <a:schemeClr val="tx1">
                    <a:tint val="75000"/>
                  </a:schemeClr>
                </a:solidFill>
                <a:latin typeface="+mj-lt"/>
                <a:ea typeface="Cambria" panose="02040503050406030204" pitchFamily="18" charset="0"/>
              </a:rPr>
              <a:t>Decisions in Continuous Integration and Delivery: An Exploratory Study, SEKE 2022</a:t>
            </a:r>
          </a:p>
        </p:txBody>
      </p:sp>
    </p:spTree>
    <p:extLst>
      <p:ext uri="{BB962C8B-B14F-4D97-AF65-F5344CB8AC3E}">
        <p14:creationId xmlns:p14="http://schemas.microsoft.com/office/powerpoint/2010/main" val="146700372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/>
              <a:t>6/12/2022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>
                <a:ea typeface="Cambria" panose="02040503050406030204" pitchFamily="18" charset="0"/>
              </a:rPr>
              <a:t>Understanding Code Smell Detection via Code Review: A Study of the OpenStack Community</a:t>
            </a:r>
          </a:p>
          <a:p>
            <a:endParaRPr lang="en-US" altLang="zh-CN">
              <a:ea typeface="Cambria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7A0AB-3250-4452-B725-14F7530E6985}" type="slidenum">
              <a:rPr lang="zh-CN" altLang="en-US" smtClean="0"/>
              <a:pPr/>
              <a:t>‹#›</a:t>
            </a:fld>
            <a:r>
              <a:rPr lang="en-US" altLang="zh-CN"/>
              <a:t>/18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121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62" r:id="rId13"/>
    <p:sldLayoutId id="2147483668" r:id="rId14"/>
    <p:sldLayoutId id="2147483683" r:id="rId15"/>
  </p:sldLayoutIdLst>
  <p:transition>
    <p:fade/>
  </p:transition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luoyajing@whu.edu.cn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A7BB9AD-D6FA-8474-5E9C-98CE53B08A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44" t="-1" r="3068" b="-2353"/>
          <a:stretch/>
        </p:blipFill>
        <p:spPr>
          <a:xfrm>
            <a:off x="245618" y="440046"/>
            <a:ext cx="3031922" cy="697370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 bwMode="auto">
          <a:xfrm>
            <a:off x="806257" y="1640479"/>
            <a:ext cx="10572268" cy="13979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4000" b="1" dirty="0">
                <a:latin typeface="+mn-lt"/>
              </a:rPr>
              <a:t>Decisions in Continuous Integration and Delivery:</a:t>
            </a:r>
          </a:p>
          <a:p>
            <a:pPr eaLnBrk="1" hangingPunct="1"/>
            <a:r>
              <a:rPr lang="en-US" altLang="zh-CN" sz="4000" b="1" dirty="0">
                <a:latin typeface="+mn-lt"/>
              </a:rPr>
              <a:t>An Exploratory Study</a:t>
            </a:r>
            <a:endParaRPr lang="zh-CN" altLang="en-US" sz="4000" b="1" kern="0" dirty="0">
              <a:solidFill>
                <a:srgbClr val="000000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913172" y="3252379"/>
            <a:ext cx="10358439" cy="2230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174625" indent="-1746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 err="1">
                <a:latin typeface="+mn-lt"/>
                <a:ea typeface="+mj-ea"/>
                <a:cs typeface="+mj-cs"/>
              </a:rPr>
              <a:t>Yajing</a:t>
            </a:r>
            <a:r>
              <a:rPr lang="en-US" altLang="zh-CN" sz="2400" b="1" dirty="0">
                <a:latin typeface="+mn-lt"/>
                <a:ea typeface="+mj-ea"/>
                <a:cs typeface="+mj-cs"/>
              </a:rPr>
              <a:t> Luo</a:t>
            </a:r>
            <a:r>
              <a:rPr lang="en-US" altLang="zh-CN" sz="2400" baseline="30000" dirty="0">
                <a:latin typeface="+mn-lt"/>
                <a:ea typeface="+mj-ea"/>
                <a:cs typeface="+mj-cs"/>
              </a:rPr>
              <a:t>1</a:t>
            </a:r>
            <a:r>
              <a:rPr lang="en-US" altLang="zh-CN" sz="2400" dirty="0">
                <a:latin typeface="+mn-lt"/>
                <a:ea typeface="+mj-ea"/>
                <a:cs typeface="+mj-cs"/>
              </a:rPr>
              <a:t>, Peng Liang</a:t>
            </a:r>
            <a:r>
              <a:rPr lang="en-US" altLang="zh-CN" sz="2400" baseline="30000" dirty="0">
                <a:latin typeface="+mn-lt"/>
                <a:ea typeface="+mj-ea"/>
                <a:cs typeface="+mj-cs"/>
              </a:rPr>
              <a:t>1</a:t>
            </a:r>
            <a:r>
              <a:rPr lang="en-US" altLang="zh-CN" sz="2400" dirty="0">
                <a:latin typeface="+mn-lt"/>
                <a:ea typeface="+mj-ea"/>
                <a:cs typeface="+mj-cs"/>
              </a:rPr>
              <a:t>, Mojtaba Shahin</a:t>
            </a:r>
            <a:r>
              <a:rPr lang="en-US" altLang="zh-CN" sz="2400" baseline="30000" dirty="0">
                <a:latin typeface="+mn-lt"/>
                <a:ea typeface="+mj-ea"/>
                <a:cs typeface="+mj-cs"/>
              </a:rPr>
              <a:t>2</a:t>
            </a:r>
            <a:r>
              <a:rPr lang="en-US" altLang="zh-CN" sz="2400" dirty="0">
                <a:latin typeface="+mn-lt"/>
                <a:ea typeface="+mj-ea"/>
                <a:cs typeface="+mj-cs"/>
              </a:rPr>
              <a:t>, Zengyang Li</a:t>
            </a:r>
            <a:r>
              <a:rPr lang="en-US" altLang="zh-CN" sz="2400" baseline="30000" dirty="0">
                <a:latin typeface="+mn-lt"/>
                <a:ea typeface="+mj-ea"/>
                <a:cs typeface="+mj-cs"/>
              </a:rPr>
              <a:t>3</a:t>
            </a:r>
            <a:r>
              <a:rPr lang="en-US" altLang="zh-CN" sz="2400" dirty="0">
                <a:latin typeface="+mn-lt"/>
                <a:ea typeface="+mj-ea"/>
                <a:cs typeface="+mj-cs"/>
              </a:rPr>
              <a:t>, Chen Yang</a:t>
            </a:r>
            <a:r>
              <a:rPr lang="en-US" altLang="zh-CN" sz="2400" baseline="30000" dirty="0">
                <a:latin typeface="+mn-lt"/>
                <a:ea typeface="+mj-ea"/>
                <a:cs typeface="+mj-cs"/>
              </a:rPr>
              <a:t>4</a:t>
            </a:r>
          </a:p>
          <a:p>
            <a:pPr algn="ctr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baseline="30000" dirty="0">
                <a:latin typeface="+mn-lt"/>
                <a:ea typeface="+mj-ea"/>
                <a:cs typeface="+mj-cs"/>
              </a:rPr>
              <a:t>1 </a:t>
            </a:r>
            <a:r>
              <a:rPr lang="en-US" altLang="zh-CN" dirty="0">
                <a:latin typeface="+mn-lt"/>
                <a:ea typeface="+mj-ea"/>
                <a:cs typeface="+mj-cs"/>
              </a:rPr>
              <a:t>School of Computer Science, Wuhan University, Wuhan, China</a:t>
            </a:r>
          </a:p>
          <a:p>
            <a:pPr algn="ctr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baseline="30000" dirty="0">
                <a:latin typeface="+mn-lt"/>
                <a:ea typeface="+mj-ea"/>
                <a:cs typeface="+mj-cs"/>
              </a:rPr>
              <a:t>2 </a:t>
            </a:r>
            <a:r>
              <a:rPr lang="en-US" altLang="zh-CN" dirty="0">
                <a:latin typeface="+mn-lt"/>
                <a:ea typeface="+mj-ea"/>
                <a:cs typeface="+mj-cs"/>
              </a:rPr>
              <a:t>School of Computing Technologies, RMIT University, Melbourne, Australia</a:t>
            </a:r>
          </a:p>
          <a:p>
            <a:pPr algn="ctr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baseline="30000" dirty="0">
                <a:latin typeface="+mn-lt"/>
                <a:ea typeface="+mj-ea"/>
                <a:cs typeface="+mj-cs"/>
              </a:rPr>
              <a:t>3 </a:t>
            </a:r>
            <a:r>
              <a:rPr lang="en-US" altLang="zh-CN" dirty="0">
                <a:latin typeface="+mn-lt"/>
                <a:ea typeface="+mj-ea"/>
                <a:cs typeface="+mj-cs"/>
              </a:rPr>
              <a:t>School of Computer Science &amp; Hubei Provincial Key Laboratory of Artificial Intelligence and Smart Learning,</a:t>
            </a:r>
          </a:p>
          <a:p>
            <a:pPr algn="ctr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dirty="0">
                <a:latin typeface="+mn-lt"/>
                <a:ea typeface="+mj-ea"/>
                <a:cs typeface="+mj-cs"/>
              </a:rPr>
              <a:t>Central China Normal University, Wuhan, China</a:t>
            </a:r>
          </a:p>
          <a:p>
            <a:pPr algn="ctr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baseline="30000" dirty="0">
                <a:latin typeface="+mn-lt"/>
                <a:ea typeface="+mj-ea"/>
                <a:cs typeface="+mj-cs"/>
              </a:rPr>
              <a:t>4 </a:t>
            </a:r>
            <a:r>
              <a:rPr lang="en-US" altLang="zh-CN" dirty="0">
                <a:latin typeface="+mn-lt"/>
                <a:ea typeface="+mj-ea"/>
                <a:cs typeface="+mj-cs"/>
              </a:rPr>
              <a:t>School of Artificial Intelligence, Shenzhen Polytechnic, Shenzhen, China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 bwMode="auto">
          <a:xfrm>
            <a:off x="3457575" y="402341"/>
            <a:ext cx="8488807" cy="742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zh-CN" sz="2100" dirty="0">
                <a:latin typeface="+mn-lt"/>
              </a:rPr>
              <a:t>The 34th International Conference on Software Engineering &amp; Knowledge Engineering (SEKE 2022), July 1-10, 2022, Pittsburgh, USA (Virtual)</a:t>
            </a:r>
            <a:endParaRPr lang="zh-CN" altLang="en-US" sz="2100" dirty="0">
              <a:latin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0E1A9DB-1468-0FFF-9F44-063B2F5A87DE}"/>
              </a:ext>
            </a:extLst>
          </p:cNvPr>
          <p:cNvGrpSpPr/>
          <p:nvPr/>
        </p:nvGrpSpPr>
        <p:grpSpPr>
          <a:xfrm>
            <a:off x="301366" y="5749760"/>
            <a:ext cx="11582052" cy="724103"/>
            <a:chOff x="35115" y="5466138"/>
            <a:chExt cx="15224331" cy="951816"/>
          </a:xfrm>
        </p:grpSpPr>
        <p:pic>
          <p:nvPicPr>
            <p:cNvPr id="1026" name="Picture 2" descr="https://www.whu.edu.cn/ch_template/img/logo.png">
              <a:extLst>
                <a:ext uri="{FF2B5EF4-FFF2-40B4-BE49-F238E27FC236}">
                  <a16:creationId xmlns:a16="http://schemas.microsoft.com/office/drawing/2014/main" id="{B757B107-E59E-4BFE-8062-2B1485DF7D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15" y="5469825"/>
              <a:ext cx="2978097" cy="948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9F60F4F-1301-99C0-520C-DB8B92355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5688" y="5470467"/>
              <a:ext cx="2686610" cy="942795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540D97EC-869C-7A79-516D-EDFED99D5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4774" y="5469825"/>
              <a:ext cx="3483015" cy="938782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6E105154-4D06-45A2-F307-711F8785CE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9" t="22260" r="3340" b="23245"/>
            <a:stretch/>
          </p:blipFill>
          <p:spPr>
            <a:xfrm>
              <a:off x="9940265" y="5466138"/>
              <a:ext cx="5319181" cy="9424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326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23633"/>
    </mc:Choice>
    <mc:Fallback xmlns="">
      <p:transition advTm="52363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8C0DA3-6C76-432A-BC44-FCCFDAC27A14}"/>
              </a:ext>
            </a:extLst>
          </p:cNvPr>
          <p:cNvSpPr txBox="1">
            <a:spLocks/>
          </p:cNvSpPr>
          <p:nvPr/>
        </p:nvSpPr>
        <p:spPr>
          <a:xfrm>
            <a:off x="3610995" y="1077660"/>
            <a:ext cx="5952105" cy="5032973"/>
          </a:xfrm>
          <a:prstGeom prst="rect">
            <a:avLst/>
          </a:prstGeom>
        </p:spPr>
        <p:txBody>
          <a:bodyPr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38" indent="-514338">
              <a:lnSpc>
                <a:spcPct val="200000"/>
              </a:lnSpc>
              <a:buFont typeface="+mj-lt"/>
              <a:buAutoNum type="arabicPeriod"/>
            </a:pPr>
            <a:r>
              <a:rPr lang="en-AU" sz="3200" b="1" dirty="0"/>
              <a:t>Background &amp; Motivation</a:t>
            </a:r>
          </a:p>
          <a:p>
            <a:pPr marL="514338" indent="-514338">
              <a:lnSpc>
                <a:spcPct val="200000"/>
              </a:lnSpc>
              <a:buFont typeface="+mj-lt"/>
              <a:buAutoNum type="arabicPeriod"/>
            </a:pPr>
            <a:r>
              <a:rPr lang="en-AU" sz="3200" b="1" dirty="0"/>
              <a:t>Methodology</a:t>
            </a:r>
          </a:p>
          <a:p>
            <a:pPr marL="514338" indent="-514338">
              <a:lnSpc>
                <a:spcPct val="200000"/>
              </a:lnSpc>
              <a:buFont typeface="+mj-lt"/>
              <a:buAutoNum type="arabicPeriod"/>
            </a:pPr>
            <a:r>
              <a:rPr lang="en-AU" sz="3200" b="1" dirty="0"/>
              <a:t>Study Results</a:t>
            </a:r>
          </a:p>
          <a:p>
            <a:pPr marL="514338" indent="-514338">
              <a:lnSpc>
                <a:spcPct val="200000"/>
              </a:lnSpc>
              <a:buFont typeface="+mj-lt"/>
              <a:buAutoNum type="arabicPeriod"/>
            </a:pPr>
            <a:r>
              <a:rPr lang="en-US" sz="3200" b="1" dirty="0"/>
              <a:t>Conclusions &amp; Future Work</a:t>
            </a:r>
            <a:endParaRPr lang="en-AU" sz="3200" b="1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771F54C9-C37E-4A1D-AFED-13AD3FB57F73}"/>
              </a:ext>
            </a:extLst>
          </p:cNvPr>
          <p:cNvSpPr txBox="1">
            <a:spLocks/>
          </p:cNvSpPr>
          <p:nvPr/>
        </p:nvSpPr>
        <p:spPr>
          <a:xfrm>
            <a:off x="5279232" y="280638"/>
            <a:ext cx="1633535" cy="550253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3600" b="1" dirty="0">
                <a:solidFill>
                  <a:srgbClr val="FF0000"/>
                </a:solidFill>
                <a:latin typeface="+mn-lt"/>
              </a:rPr>
              <a:t>Outline</a:t>
            </a:r>
          </a:p>
        </p:txBody>
      </p:sp>
      <p:sp>
        <p:nvSpPr>
          <p:cNvPr id="4" name="灯片编号占位符 8">
            <a:extLst>
              <a:ext uri="{FF2B5EF4-FFF2-40B4-BE49-F238E27FC236}">
                <a16:creationId xmlns:a16="http://schemas.microsoft.com/office/drawing/2014/main" id="{3406D783-982E-42BF-B66F-C97A9987375B}"/>
              </a:ext>
            </a:extLst>
          </p:cNvPr>
          <p:cNvSpPr txBox="1">
            <a:spLocks/>
          </p:cNvSpPr>
          <p:nvPr/>
        </p:nvSpPr>
        <p:spPr>
          <a:xfrm>
            <a:off x="11396943" y="6449450"/>
            <a:ext cx="583127" cy="3450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dirty="0">
                <a:solidFill>
                  <a:srgbClr val="898989"/>
                </a:solidFill>
              </a:rPr>
              <a:t>2/10</a:t>
            </a:r>
            <a:endParaRPr lang="zh-CN" altLang="en-US" sz="1400" b="1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58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5B4C3BC3-01F6-42B1-9E81-73EBF4EE7AAA}"/>
              </a:ext>
            </a:extLst>
          </p:cNvPr>
          <p:cNvSpPr txBox="1">
            <a:spLocks/>
          </p:cNvSpPr>
          <p:nvPr/>
        </p:nvSpPr>
        <p:spPr>
          <a:xfrm>
            <a:off x="3613287" y="316357"/>
            <a:ext cx="5715770" cy="550253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3600" b="1" dirty="0">
                <a:solidFill>
                  <a:srgbClr val="FF0000"/>
                </a:solidFill>
                <a:latin typeface="+mn-lt"/>
              </a:rPr>
              <a:t>1. Background &amp; Motivation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328885C-7D4C-4E66-861B-DB4ADF648676}"/>
              </a:ext>
            </a:extLst>
          </p:cNvPr>
          <p:cNvSpPr txBox="1">
            <a:spLocks/>
          </p:cNvSpPr>
          <p:nvPr/>
        </p:nvSpPr>
        <p:spPr>
          <a:xfrm>
            <a:off x="500872" y="1108775"/>
            <a:ext cx="11479198" cy="923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/>
              <a:t>The Software Development Life Cycle (</a:t>
            </a:r>
            <a:r>
              <a:rPr lang="en-US" sz="2600" dirty="0">
                <a:solidFill>
                  <a:srgbClr val="FF0000"/>
                </a:solidFill>
              </a:rPr>
              <a:t>SDLC</a:t>
            </a:r>
            <a:r>
              <a:rPr lang="en-US" sz="2600" dirty="0"/>
              <a:t>) of an information system goes through the steps of </a:t>
            </a:r>
            <a:r>
              <a:rPr lang="en-US" sz="2600" dirty="0">
                <a:solidFill>
                  <a:srgbClr val="FF0000"/>
                </a:solidFill>
              </a:rPr>
              <a:t>planning, creation, testing, and deployment</a:t>
            </a:r>
            <a:r>
              <a:rPr lang="en-US" sz="2600" dirty="0"/>
              <a:t>.</a:t>
            </a:r>
          </a:p>
          <a:p>
            <a:pPr lvl="1"/>
            <a:endParaRPr lang="en-US" sz="2600" dirty="0"/>
          </a:p>
          <a:p>
            <a:pPr lvl="1"/>
            <a:endParaRPr lang="en-US" dirty="0"/>
          </a:p>
        </p:txBody>
      </p:sp>
      <p:sp>
        <p:nvSpPr>
          <p:cNvPr id="5" name="灯片编号占位符 8">
            <a:extLst>
              <a:ext uri="{FF2B5EF4-FFF2-40B4-BE49-F238E27FC236}">
                <a16:creationId xmlns:a16="http://schemas.microsoft.com/office/drawing/2014/main" id="{9EEE288D-06AA-458A-ACE9-5957023E6960}"/>
              </a:ext>
            </a:extLst>
          </p:cNvPr>
          <p:cNvSpPr txBox="1">
            <a:spLocks/>
          </p:cNvSpPr>
          <p:nvPr/>
        </p:nvSpPr>
        <p:spPr>
          <a:xfrm>
            <a:off x="11396943" y="6449450"/>
            <a:ext cx="583127" cy="3450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dirty="0">
                <a:solidFill>
                  <a:srgbClr val="898989"/>
                </a:solidFill>
              </a:rPr>
              <a:t>3/10</a:t>
            </a:r>
            <a:endParaRPr lang="zh-CN" altLang="en-US" sz="1400" b="1" dirty="0">
              <a:solidFill>
                <a:srgbClr val="898989"/>
              </a:solidFill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BFBBDC1A-5096-82E5-994D-1182EF1873EB}"/>
              </a:ext>
            </a:extLst>
          </p:cNvPr>
          <p:cNvSpPr txBox="1">
            <a:spLocks/>
          </p:cNvSpPr>
          <p:nvPr/>
        </p:nvSpPr>
        <p:spPr>
          <a:xfrm>
            <a:off x="500872" y="1928688"/>
            <a:ext cx="11059048" cy="1875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/>
              <a:t>In recent years, </a:t>
            </a:r>
            <a:r>
              <a:rPr lang="en-US" sz="2600" dirty="0">
                <a:solidFill>
                  <a:srgbClr val="FF0000"/>
                </a:solidFill>
              </a:rPr>
              <a:t>DevOps</a:t>
            </a:r>
            <a:r>
              <a:rPr lang="en-US" sz="2600" dirty="0"/>
              <a:t>, a set of practices (e.g., cloud-based continuous integration, and automated deployment) enables organizations to deliver changes into production as quickly as possible, without compromising quality.</a:t>
            </a:r>
          </a:p>
          <a:p>
            <a:pPr lvl="1"/>
            <a:endParaRPr lang="en-US" sz="2600" dirty="0"/>
          </a:p>
          <a:p>
            <a:pPr lvl="1"/>
            <a:endParaRPr lang="en-US" u="sng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4113633-83BC-1427-612C-AD725679A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443" y="3657779"/>
            <a:ext cx="4953032" cy="2336234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F6EA4388-1F4C-293B-E64B-177B669559E1}"/>
              </a:ext>
            </a:extLst>
          </p:cNvPr>
          <p:cNvGrpSpPr/>
          <p:nvPr/>
        </p:nvGrpSpPr>
        <p:grpSpPr>
          <a:xfrm>
            <a:off x="792954" y="3361626"/>
            <a:ext cx="5231045" cy="2989168"/>
            <a:chOff x="792954" y="3361626"/>
            <a:chExt cx="5231045" cy="298916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AF3B3DB2-67A2-1005-63E1-C7FF71708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2954" y="3361626"/>
              <a:ext cx="5231045" cy="2989168"/>
            </a:xfrm>
            <a:prstGeom prst="rect">
              <a:avLst/>
            </a:prstGeom>
          </p:spPr>
        </p:pic>
        <p:pic>
          <p:nvPicPr>
            <p:cNvPr id="1028" name="Picture 4" descr="Software Development Life Cycle (SDLC) - Big water Consulting">
              <a:extLst>
                <a:ext uri="{FF2B5EF4-FFF2-40B4-BE49-F238E27FC236}">
                  <a16:creationId xmlns:a16="http://schemas.microsoft.com/office/drawing/2014/main" id="{6E588402-215B-4CFD-D012-8CB7D37F9E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4201" y="3436144"/>
              <a:ext cx="2844842" cy="28448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6142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328885C-7D4C-4E66-861B-DB4ADF648676}"/>
              </a:ext>
            </a:extLst>
          </p:cNvPr>
          <p:cNvSpPr txBox="1">
            <a:spLocks/>
          </p:cNvSpPr>
          <p:nvPr/>
        </p:nvSpPr>
        <p:spPr>
          <a:xfrm>
            <a:off x="500872" y="1108773"/>
            <a:ext cx="11050572" cy="5084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FF0000"/>
                </a:solidFill>
              </a:rPr>
              <a:t>Continuous Integration </a:t>
            </a:r>
            <a:r>
              <a:rPr lang="en-US" sz="2600" dirty="0"/>
              <a:t>(CI) systems automate the compilation, building, and testing of software. It is the practice of merging all developers' working copies to a shared mainline several times a day.</a:t>
            </a:r>
          </a:p>
          <a:p>
            <a:r>
              <a:rPr lang="en-US" altLang="zh-CN" sz="2600" dirty="0">
                <a:solidFill>
                  <a:srgbClr val="FF0000"/>
                </a:solidFill>
              </a:rPr>
              <a:t>Continuous Delivery </a:t>
            </a:r>
            <a:r>
              <a:rPr lang="en-US" altLang="zh-CN" sz="2600" dirty="0"/>
              <a:t>(</a:t>
            </a:r>
            <a:r>
              <a:rPr lang="en-US" sz="2600" dirty="0"/>
              <a:t>CD) aims at ensuring an application is always at production-ready state after successfully passing automated tests and quality checks.</a:t>
            </a:r>
          </a:p>
          <a:p>
            <a:pPr lvl="1"/>
            <a:endParaRPr lang="en-US" sz="2600" dirty="0"/>
          </a:p>
          <a:p>
            <a:pPr lvl="1"/>
            <a:endParaRPr lang="en-US" sz="2600" dirty="0"/>
          </a:p>
          <a:p>
            <a:pPr lvl="1"/>
            <a:endParaRPr lang="en-US" sz="2600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F06FDD5D-47A1-4D5B-A2D8-D9EA00D0ED6C}"/>
              </a:ext>
            </a:extLst>
          </p:cNvPr>
          <p:cNvSpPr txBox="1">
            <a:spLocks/>
          </p:cNvSpPr>
          <p:nvPr/>
        </p:nvSpPr>
        <p:spPr>
          <a:xfrm>
            <a:off x="3613287" y="316357"/>
            <a:ext cx="5715770" cy="550253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3600" b="1">
                <a:solidFill>
                  <a:srgbClr val="FF0000"/>
                </a:solidFill>
                <a:latin typeface="+mn-lt"/>
              </a:rPr>
              <a:t>1. Background &amp; Motivation</a:t>
            </a:r>
          </a:p>
        </p:txBody>
      </p:sp>
      <p:sp>
        <p:nvSpPr>
          <p:cNvPr id="8" name="灯片编号占位符 8">
            <a:extLst>
              <a:ext uri="{FF2B5EF4-FFF2-40B4-BE49-F238E27FC236}">
                <a16:creationId xmlns:a16="http://schemas.microsoft.com/office/drawing/2014/main" id="{4250EB10-9658-443C-8B89-10E717158E9F}"/>
              </a:ext>
            </a:extLst>
          </p:cNvPr>
          <p:cNvSpPr txBox="1">
            <a:spLocks/>
          </p:cNvSpPr>
          <p:nvPr/>
        </p:nvSpPr>
        <p:spPr>
          <a:xfrm>
            <a:off x="11396943" y="6449450"/>
            <a:ext cx="583127" cy="3450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dirty="0">
                <a:solidFill>
                  <a:srgbClr val="898989"/>
                </a:solidFill>
              </a:rPr>
              <a:t>4/10</a:t>
            </a:r>
            <a:endParaRPr lang="zh-CN" altLang="en-US" sz="1400" b="1" dirty="0">
              <a:solidFill>
                <a:srgbClr val="898989"/>
              </a:solidFill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E0AFA66D-6DDC-229F-BFA9-7DD829C030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5" r="3450"/>
          <a:stretch/>
        </p:blipFill>
        <p:spPr bwMode="auto">
          <a:xfrm>
            <a:off x="990599" y="3651201"/>
            <a:ext cx="4646829" cy="2200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CAE112C6-6A45-9DC2-65C7-455620E326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1" b="2662"/>
          <a:stretch/>
        </p:blipFill>
        <p:spPr bwMode="auto">
          <a:xfrm>
            <a:off x="6890812" y="3228975"/>
            <a:ext cx="4173760" cy="289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85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id="{A87B8AF7-C0A3-43D3-91EE-AA4F1F684A95}"/>
              </a:ext>
            </a:extLst>
          </p:cNvPr>
          <p:cNvGrpSpPr>
            <a:grpSpLocks/>
          </p:cNvGrpSpPr>
          <p:nvPr/>
        </p:nvGrpSpPr>
        <p:grpSpPr bwMode="auto">
          <a:xfrm>
            <a:off x="2141076" y="5272235"/>
            <a:ext cx="945996" cy="705740"/>
            <a:chOff x="-101810" y="0"/>
            <a:chExt cx="1407579" cy="1051560"/>
          </a:xfrm>
          <a:solidFill>
            <a:srgbClr val="4E5E6B"/>
          </a:solidFill>
        </p:grpSpPr>
        <p:sp>
          <p:nvSpPr>
            <p:cNvPr id="13" name="六边形 12">
              <a:extLst>
                <a:ext uri="{FF2B5EF4-FFF2-40B4-BE49-F238E27FC236}">
                  <a16:creationId xmlns:a16="http://schemas.microsoft.com/office/drawing/2014/main" id="{EFAD544A-B5ED-47AB-8AD8-16FEB383EB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4" name="文本框 44">
              <a:extLst>
                <a:ext uri="{FF2B5EF4-FFF2-40B4-BE49-F238E27FC236}">
                  <a16:creationId xmlns:a16="http://schemas.microsoft.com/office/drawing/2014/main" id="{D854EFCF-EAEE-4DE8-8407-F5DC6851B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1810" y="128636"/>
              <a:ext cx="1407579" cy="7496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2400" b="1" dirty="0">
                  <a:solidFill>
                    <a:srgbClr val="4E5E6B"/>
                  </a:solidFill>
                  <a:ea typeface="方正兰亭黑_GBK" pitchFamily="2" charset="-122"/>
                  <a:sym typeface="Arial" panose="020B0604020202020204" pitchFamily="34" charset="0"/>
                </a:rPr>
                <a:t>RQ</a:t>
              </a:r>
              <a:endParaRPr lang="zh-CN" altLang="en-US" sz="2400" b="1" baseline="-3000" dirty="0">
                <a:solidFill>
                  <a:srgbClr val="4E5E6B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2284FD5F-C120-4ED6-8DEA-883F02F17CE3}"/>
              </a:ext>
            </a:extLst>
          </p:cNvPr>
          <p:cNvSpPr/>
          <p:nvPr/>
        </p:nvSpPr>
        <p:spPr>
          <a:xfrm>
            <a:off x="2942729" y="5378883"/>
            <a:ext cx="675848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CN" sz="2600" dirty="0"/>
              <a:t>What </a:t>
            </a:r>
            <a:r>
              <a:rPr lang="en-US" altLang="zh-CN" sz="2600" dirty="0">
                <a:solidFill>
                  <a:srgbClr val="FF0000"/>
                </a:solidFill>
              </a:rPr>
              <a:t>types of decisions </a:t>
            </a:r>
            <a:r>
              <a:rPr lang="en-US" altLang="zh-CN" sz="2600" dirty="0"/>
              <a:t>are made in CI/CD?</a:t>
            </a:r>
          </a:p>
        </p:txBody>
      </p:sp>
      <p:sp>
        <p:nvSpPr>
          <p:cNvPr id="22" name="Title 4">
            <a:extLst>
              <a:ext uri="{FF2B5EF4-FFF2-40B4-BE49-F238E27FC236}">
                <a16:creationId xmlns:a16="http://schemas.microsoft.com/office/drawing/2014/main" id="{45DFFDD1-C712-4345-AC1F-41EE00223D4F}"/>
              </a:ext>
            </a:extLst>
          </p:cNvPr>
          <p:cNvSpPr txBox="1">
            <a:spLocks/>
          </p:cNvSpPr>
          <p:nvPr/>
        </p:nvSpPr>
        <p:spPr>
          <a:xfrm>
            <a:off x="3613287" y="316357"/>
            <a:ext cx="5715770" cy="550253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3600" b="1">
                <a:solidFill>
                  <a:srgbClr val="FF0000"/>
                </a:solidFill>
                <a:latin typeface="+mn-lt"/>
              </a:rPr>
              <a:t>1. Background &amp; Motivation</a:t>
            </a:r>
          </a:p>
        </p:txBody>
      </p:sp>
      <p:sp>
        <p:nvSpPr>
          <p:cNvPr id="23" name="灯片编号占位符 8">
            <a:extLst>
              <a:ext uri="{FF2B5EF4-FFF2-40B4-BE49-F238E27FC236}">
                <a16:creationId xmlns:a16="http://schemas.microsoft.com/office/drawing/2014/main" id="{A1B84F25-FC3C-4298-8BE5-8E41347EF99D}"/>
              </a:ext>
            </a:extLst>
          </p:cNvPr>
          <p:cNvSpPr txBox="1">
            <a:spLocks/>
          </p:cNvSpPr>
          <p:nvPr/>
        </p:nvSpPr>
        <p:spPr>
          <a:xfrm>
            <a:off x="11396943" y="6449450"/>
            <a:ext cx="583127" cy="3450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dirty="0">
                <a:solidFill>
                  <a:srgbClr val="898989"/>
                </a:solidFill>
              </a:rPr>
              <a:t>5/10</a:t>
            </a:r>
            <a:endParaRPr lang="zh-CN" altLang="en-US" sz="1400" b="1" dirty="0">
              <a:solidFill>
                <a:srgbClr val="898989"/>
              </a:solidFill>
            </a:endParaRP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BD0B82A1-9F68-F903-AD87-3665D3487FCF}"/>
              </a:ext>
            </a:extLst>
          </p:cNvPr>
          <p:cNvSpPr txBox="1">
            <a:spLocks/>
          </p:cNvSpPr>
          <p:nvPr/>
        </p:nvSpPr>
        <p:spPr>
          <a:xfrm>
            <a:off x="500872" y="1108774"/>
            <a:ext cx="11050572" cy="3848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Motivation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although many studies have been conducted in a CI/CD context, very few of them have explored:</a:t>
            </a:r>
          </a:p>
          <a:p>
            <a:pPr lvl="1"/>
            <a:r>
              <a:rPr lang="en-US" altLang="zh-CN" sz="2600" dirty="0"/>
              <a:t>Decisions made in CI/CD</a:t>
            </a:r>
          </a:p>
          <a:p>
            <a:pPr lvl="1"/>
            <a:r>
              <a:rPr lang="en-US" altLang="zh-CN" sz="2600" dirty="0"/>
              <a:t>How the decisions made in CI/CD differ from those made in traditional software development</a:t>
            </a:r>
          </a:p>
          <a:p>
            <a:pPr lvl="1"/>
            <a:r>
              <a:rPr lang="en-US" altLang="zh-CN" sz="2600" dirty="0"/>
              <a:t>What types of decisions are made in CI/CD</a:t>
            </a:r>
          </a:p>
          <a:p>
            <a:pPr marL="457189" lvl="1" indent="0">
              <a:buNone/>
            </a:pPr>
            <a:endParaRPr lang="en-US" sz="2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altLang="zh-CN" sz="2600" b="1" dirty="0"/>
              <a:t>Research Goal</a:t>
            </a:r>
            <a:r>
              <a:rPr lang="en-US" altLang="zh-CN" sz="2600" dirty="0"/>
              <a:t>:</a:t>
            </a:r>
            <a:r>
              <a:rPr lang="en-US" altLang="zh-CN" sz="2600" b="1" dirty="0"/>
              <a:t> </a:t>
            </a:r>
            <a:r>
              <a:rPr lang="en-US" altLang="zh-CN" sz="2600" dirty="0"/>
              <a:t>provide insights on the types of decisions made in CI/CD from practitioners’ perspective</a:t>
            </a:r>
            <a:endParaRPr lang="en-US" sz="2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endParaRPr lang="en-US" sz="2600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FADBB475-122F-0C36-9B17-72AF18DAD6AE}"/>
              </a:ext>
            </a:extLst>
          </p:cNvPr>
          <p:cNvSpPr/>
          <p:nvPr/>
        </p:nvSpPr>
        <p:spPr>
          <a:xfrm>
            <a:off x="1697450" y="5082180"/>
            <a:ext cx="8657416" cy="1085850"/>
          </a:xfrm>
          <a:prstGeom prst="roundRect">
            <a:avLst/>
          </a:prstGeom>
          <a:noFill/>
          <a:ln w="38100">
            <a:solidFill>
              <a:srgbClr val="EDED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10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810D7B2F-965C-477E-9148-13FC566C7B5D}"/>
              </a:ext>
            </a:extLst>
          </p:cNvPr>
          <p:cNvSpPr txBox="1">
            <a:spLocks/>
          </p:cNvSpPr>
          <p:nvPr/>
        </p:nvSpPr>
        <p:spPr>
          <a:xfrm>
            <a:off x="4294414" y="294925"/>
            <a:ext cx="3248455" cy="550253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altLang="zh-CN" sz="3600" b="1">
                <a:solidFill>
                  <a:srgbClr val="FF0000"/>
                </a:solidFill>
                <a:latin typeface="+mn-lt"/>
              </a:rPr>
              <a:t>2. Methodology</a:t>
            </a:r>
            <a:endParaRPr lang="en-AU" sz="36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灯片编号占位符 8">
            <a:extLst>
              <a:ext uri="{FF2B5EF4-FFF2-40B4-BE49-F238E27FC236}">
                <a16:creationId xmlns:a16="http://schemas.microsoft.com/office/drawing/2014/main" id="{A5A6D81E-81C4-48C2-BCC6-C69E7C73CDD0}"/>
              </a:ext>
            </a:extLst>
          </p:cNvPr>
          <p:cNvSpPr txBox="1">
            <a:spLocks/>
          </p:cNvSpPr>
          <p:nvPr/>
        </p:nvSpPr>
        <p:spPr>
          <a:xfrm>
            <a:off x="11396943" y="6449450"/>
            <a:ext cx="583127" cy="3450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dirty="0">
                <a:solidFill>
                  <a:srgbClr val="898989"/>
                </a:solidFill>
              </a:rPr>
              <a:t>6/10</a:t>
            </a:r>
            <a:endParaRPr lang="zh-CN" altLang="en-US" sz="1400" b="1" dirty="0">
              <a:solidFill>
                <a:srgbClr val="898989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2724DBF-CA26-6704-A3D3-87261662D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644" y="1757199"/>
            <a:ext cx="8743571" cy="2693357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97F3354C-E002-22A9-8BFD-812D76C60D4F}"/>
              </a:ext>
            </a:extLst>
          </p:cNvPr>
          <p:cNvSpPr txBox="1"/>
          <p:nvPr/>
        </p:nvSpPr>
        <p:spPr>
          <a:xfrm>
            <a:off x="536183" y="4755840"/>
            <a:ext cx="741481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800" b="0" i="0" u="none" strike="noStrike" baseline="0" dirty="0"/>
              <a:t>We searched for the candidate GitHub project based on the following criteria: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zh-CN" sz="1800" b="0" i="0" u="none" strike="noStrike" baseline="0" dirty="0"/>
              <a:t>A repository running a GitHub Actions workflow</a:t>
            </a:r>
            <a:endParaRPr lang="en-US" altLang="zh-CN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zh-CN" sz="1800" b="0" i="0" u="none" strike="noStrike" baseline="0" dirty="0"/>
              <a:t>A hot topic in GitHub in the last three months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zh-CN" sz="1800" b="0" i="0" u="none" strike="noStrike" baseline="0" dirty="0"/>
              <a:t>An active repository</a:t>
            </a:r>
            <a:endParaRPr lang="en-US" altLang="zh-CN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zh-CN" sz="1800" b="0" i="0" u="none" strike="noStrike" baseline="0" dirty="0"/>
              <a:t>The number of closed issues exceeds </a:t>
            </a:r>
            <a:r>
              <a:rPr lang="en-US" altLang="zh-CN" sz="1800" b="1" i="0" u="none" strike="noStrike" baseline="0" dirty="0"/>
              <a:t>1000</a:t>
            </a:r>
            <a:endParaRPr lang="zh-CN" altLang="en-US" b="1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2596B44-CAD6-4690-58DA-47E437075D2F}"/>
              </a:ext>
            </a:extLst>
          </p:cNvPr>
          <p:cNvSpPr txBox="1"/>
          <p:nvPr/>
        </p:nvSpPr>
        <p:spPr>
          <a:xfrm>
            <a:off x="1024628" y="1110868"/>
            <a:ext cx="101427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800" b="0" i="0" u="none" strike="noStrike" baseline="0" dirty="0"/>
              <a:t>After excluding the irrelevant issues, we finally got </a:t>
            </a:r>
            <a:r>
              <a:rPr lang="en-US" altLang="zh-CN" sz="1800" b="1" i="0" u="none" strike="noStrike" baseline="0" dirty="0"/>
              <a:t>370</a:t>
            </a:r>
            <a:r>
              <a:rPr lang="en-US" altLang="zh-CN" sz="1800" b="0" i="0" u="none" strike="noStrike" baseline="0" dirty="0"/>
              <a:t> issues out of the </a:t>
            </a:r>
            <a:r>
              <a:rPr lang="en-US" altLang="zh-CN" sz="1800" b="1" i="0" u="none" strike="noStrike" baseline="0" dirty="0"/>
              <a:t>1,168</a:t>
            </a:r>
            <a:r>
              <a:rPr lang="en-US" altLang="zh-CN" sz="1800" b="0" i="0" u="none" strike="noStrike" baseline="0" dirty="0"/>
              <a:t> closed issues from Budibase.</a:t>
            </a:r>
            <a:endParaRPr lang="zh-CN" altLang="en-US" dirty="0"/>
          </a:p>
          <a:p>
            <a:pPr algn="l"/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7F547F7-F9B6-1EFB-6182-A34C4A9DBD57}"/>
              </a:ext>
            </a:extLst>
          </p:cNvPr>
          <p:cNvSpPr txBox="1"/>
          <p:nvPr/>
        </p:nvSpPr>
        <p:spPr>
          <a:xfrm>
            <a:off x="8552881" y="4755840"/>
            <a:ext cx="35414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dirty="0"/>
              <a:t>We refer to this combination of the </a:t>
            </a:r>
            <a:r>
              <a:rPr lang="en-US" altLang="zh-CN" b="1" dirty="0"/>
              <a:t>pre-defined classification </a:t>
            </a:r>
            <a:r>
              <a:rPr lang="en-US" altLang="zh-CN" dirty="0"/>
              <a:t>and the </a:t>
            </a:r>
            <a:r>
              <a:rPr lang="en-US" altLang="zh-CN" b="1" dirty="0"/>
              <a:t>Constant Comparison </a:t>
            </a:r>
            <a:r>
              <a:rPr lang="en-US" altLang="zh-CN" dirty="0"/>
              <a:t>method as a hybrid approach.</a:t>
            </a:r>
            <a:endParaRPr lang="zh-CN" altLang="en-US" dirty="0"/>
          </a:p>
        </p:txBody>
      </p:sp>
      <p:sp>
        <p:nvSpPr>
          <p:cNvPr id="4" name="箭头: 下 3">
            <a:extLst>
              <a:ext uri="{FF2B5EF4-FFF2-40B4-BE49-F238E27FC236}">
                <a16:creationId xmlns:a16="http://schemas.microsoft.com/office/drawing/2014/main" id="{117B8AF3-9F89-13EF-CFAE-514FBA8FE442}"/>
              </a:ext>
            </a:extLst>
          </p:cNvPr>
          <p:cNvSpPr/>
          <p:nvPr/>
        </p:nvSpPr>
        <p:spPr>
          <a:xfrm>
            <a:off x="6093952" y="1423764"/>
            <a:ext cx="92054" cy="35184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6" name="箭头: 下 5">
            <a:extLst>
              <a:ext uri="{FF2B5EF4-FFF2-40B4-BE49-F238E27FC236}">
                <a16:creationId xmlns:a16="http://schemas.microsoft.com/office/drawing/2014/main" id="{282E443F-2E92-11D6-F298-66C00E9E9581}"/>
              </a:ext>
            </a:extLst>
          </p:cNvPr>
          <p:cNvSpPr/>
          <p:nvPr/>
        </p:nvSpPr>
        <p:spPr>
          <a:xfrm rot="12046406">
            <a:off x="1260452" y="2460411"/>
            <a:ext cx="183667" cy="229650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箭头: 下 13">
            <a:extLst>
              <a:ext uri="{FF2B5EF4-FFF2-40B4-BE49-F238E27FC236}">
                <a16:creationId xmlns:a16="http://schemas.microsoft.com/office/drawing/2014/main" id="{E6AD72F9-CEF0-5A4F-30F0-70BC9E35545C}"/>
              </a:ext>
            </a:extLst>
          </p:cNvPr>
          <p:cNvSpPr/>
          <p:nvPr/>
        </p:nvSpPr>
        <p:spPr>
          <a:xfrm rot="9459674">
            <a:off x="10894755" y="2451217"/>
            <a:ext cx="183667" cy="229650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2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9">
            <a:extLst>
              <a:ext uri="{FF2B5EF4-FFF2-40B4-BE49-F238E27FC236}">
                <a16:creationId xmlns:a16="http://schemas.microsoft.com/office/drawing/2014/main" id="{B181B39F-A958-4E3D-8641-4531167BEDB1}"/>
              </a:ext>
            </a:extLst>
          </p:cNvPr>
          <p:cNvSpPr txBox="1">
            <a:spLocks/>
          </p:cNvSpPr>
          <p:nvPr/>
        </p:nvSpPr>
        <p:spPr>
          <a:xfrm>
            <a:off x="4199074" y="294925"/>
            <a:ext cx="3453583" cy="550253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>
                <a:solidFill>
                  <a:srgbClr val="FF0000"/>
                </a:solidFill>
                <a:latin typeface="+mn-lt"/>
              </a:rPr>
              <a:t>3. Study Results</a:t>
            </a:r>
            <a:endParaRPr lang="zh-CN" altLang="en-US" sz="36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FD9BF3A9-644B-4642-8B99-D3DBEB2F0C22}"/>
              </a:ext>
            </a:extLst>
          </p:cNvPr>
          <p:cNvSpPr txBox="1">
            <a:spLocks/>
          </p:cNvSpPr>
          <p:nvPr/>
        </p:nvSpPr>
        <p:spPr>
          <a:xfrm>
            <a:off x="156616" y="914363"/>
            <a:ext cx="11707318" cy="654191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sp>
        <p:nvSpPr>
          <p:cNvPr id="7" name="灯片编号占位符 8">
            <a:extLst>
              <a:ext uri="{FF2B5EF4-FFF2-40B4-BE49-F238E27FC236}">
                <a16:creationId xmlns:a16="http://schemas.microsoft.com/office/drawing/2014/main" id="{479EA2F9-6DE1-40CF-BDD0-E3E89A582BCB}"/>
              </a:ext>
            </a:extLst>
          </p:cNvPr>
          <p:cNvSpPr txBox="1">
            <a:spLocks/>
          </p:cNvSpPr>
          <p:nvPr/>
        </p:nvSpPr>
        <p:spPr>
          <a:xfrm>
            <a:off x="11396943" y="6449450"/>
            <a:ext cx="583127" cy="3450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dirty="0">
                <a:solidFill>
                  <a:srgbClr val="898989"/>
                </a:solidFill>
              </a:rPr>
              <a:t>7/10</a:t>
            </a:r>
            <a:endParaRPr lang="zh-CN" altLang="en-US" sz="1400" b="1" dirty="0">
              <a:solidFill>
                <a:srgbClr val="898989"/>
              </a:solidFill>
            </a:endParaRP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94B65511-00CA-5B82-4DBA-8144AFB73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859533"/>
              </p:ext>
            </p:extLst>
          </p:nvPr>
        </p:nvGraphicFramePr>
        <p:xfrm>
          <a:off x="1915666" y="1449809"/>
          <a:ext cx="8360668" cy="38869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3027">
                  <a:extLst>
                    <a:ext uri="{9D8B030D-6E8A-4147-A177-3AD203B41FA5}">
                      <a16:colId xmlns:a16="http://schemas.microsoft.com/office/drawing/2014/main" val="2929309726"/>
                    </a:ext>
                  </a:extLst>
                </a:gridCol>
                <a:gridCol w="4509617">
                  <a:extLst>
                    <a:ext uri="{9D8B030D-6E8A-4147-A177-3AD203B41FA5}">
                      <a16:colId xmlns:a16="http://schemas.microsoft.com/office/drawing/2014/main" val="576735870"/>
                    </a:ext>
                  </a:extLst>
                </a:gridCol>
                <a:gridCol w="1118024">
                  <a:extLst>
                    <a:ext uri="{9D8B030D-6E8A-4147-A177-3AD203B41FA5}">
                      <a16:colId xmlns:a16="http://schemas.microsoft.com/office/drawing/2014/main" val="3890321708"/>
                    </a:ext>
                  </a:extLst>
                </a:gridCol>
              </a:tblGrid>
              <a:tr h="25597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Type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Percentage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extLst>
                  <a:ext uri="{0D108BD9-81ED-4DB2-BD59-A6C34878D82A}">
                    <a16:rowId xmlns:a16="http://schemas.microsoft.com/office/drawing/2014/main" val="2980743252"/>
                  </a:ext>
                </a:extLst>
              </a:tr>
              <a:tr h="25597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Requirement Decision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Functional Requirement Decision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</a:rPr>
                        <a:t>67.6%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extLst>
                  <a:ext uri="{0D108BD9-81ED-4DB2-BD59-A6C34878D82A}">
                    <a16:rowId xmlns:a16="http://schemas.microsoft.com/office/drawing/2014/main" val="1411327576"/>
                  </a:ext>
                </a:extLst>
              </a:tr>
              <a:tr h="25597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u="none" strike="noStrike" dirty="0">
                          <a:effectLst/>
                        </a:rPr>
                        <a:t>Non-functional Requirement Decision</a:t>
                      </a:r>
                      <a:endParaRPr lang="zh-CN" altLang="en-US" sz="1800" dirty="0"/>
                    </a:p>
                  </a:txBody>
                  <a:tcPr marL="2362" marR="2362" marT="10800" marB="108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5.4%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extLst>
                  <a:ext uri="{0D108BD9-81ED-4DB2-BD59-A6C34878D82A}">
                    <a16:rowId xmlns:a16="http://schemas.microsoft.com/office/drawing/2014/main" val="3663616127"/>
                  </a:ext>
                </a:extLst>
              </a:tr>
              <a:tr h="25597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Architecture Decision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11.1%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extLst>
                  <a:ext uri="{0D108BD9-81ED-4DB2-BD59-A6C34878D82A}">
                    <a16:rowId xmlns:a16="http://schemas.microsoft.com/office/drawing/2014/main" val="2280810364"/>
                  </a:ext>
                </a:extLst>
              </a:tr>
              <a:tr h="25597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Management Decision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Version Control Decision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1.6%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extLst>
                  <a:ext uri="{0D108BD9-81ED-4DB2-BD59-A6C34878D82A}">
                    <a16:rowId xmlns:a16="http://schemas.microsoft.com/office/drawing/2014/main" val="1719163649"/>
                  </a:ext>
                </a:extLst>
              </a:tr>
              <a:tr h="25597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u="none" strike="noStrike" dirty="0">
                          <a:effectLst/>
                        </a:rPr>
                        <a:t>Documentation Decision</a:t>
                      </a:r>
                      <a:endParaRPr lang="zh-CN" altLang="en-US" sz="1800" dirty="0"/>
                    </a:p>
                  </a:txBody>
                  <a:tcPr marL="2362" marR="2362" marT="10800" marB="108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3.2%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extLst>
                  <a:ext uri="{0D108BD9-81ED-4DB2-BD59-A6C34878D82A}">
                    <a16:rowId xmlns:a16="http://schemas.microsoft.com/office/drawing/2014/main" val="1582772498"/>
                  </a:ext>
                </a:extLst>
              </a:tr>
              <a:tr h="25597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Build Decision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Source Code Decision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2.2%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extLst>
                  <a:ext uri="{0D108BD9-81ED-4DB2-BD59-A6C34878D82A}">
                    <a16:rowId xmlns:a16="http://schemas.microsoft.com/office/drawing/2014/main" val="2460601136"/>
                  </a:ext>
                </a:extLst>
              </a:tr>
              <a:tr h="25597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u="none" strike="noStrike" dirty="0">
                          <a:effectLst/>
                        </a:rPr>
                        <a:t>Continuous Integration Decision</a:t>
                      </a:r>
                      <a:endParaRPr lang="zh-CN" altLang="en-US" sz="1800" dirty="0"/>
                    </a:p>
                  </a:txBody>
                  <a:tcPr marL="2362" marR="2362" marT="10800" marB="108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0.3%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extLst>
                  <a:ext uri="{0D108BD9-81ED-4DB2-BD59-A6C34878D82A}">
                    <a16:rowId xmlns:a16="http://schemas.microsoft.com/office/drawing/2014/main" val="1294721328"/>
                  </a:ext>
                </a:extLst>
              </a:tr>
              <a:tr h="255972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Testing Decision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Bug Fixing Decision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4.6%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extLst>
                  <a:ext uri="{0D108BD9-81ED-4DB2-BD59-A6C34878D82A}">
                    <a16:rowId xmlns:a16="http://schemas.microsoft.com/office/drawing/2014/main" val="3200414773"/>
                  </a:ext>
                </a:extLst>
              </a:tr>
              <a:tr h="25597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u="none" strike="noStrike" dirty="0">
                          <a:effectLst/>
                        </a:rPr>
                        <a:t>Traditional Testing Decision</a:t>
                      </a:r>
                      <a:endParaRPr lang="zh-CN" altLang="en-US" sz="1800" dirty="0"/>
                    </a:p>
                  </a:txBody>
                  <a:tcPr marL="2362" marR="2362" marT="10800" marB="108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4.3%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extLst>
                  <a:ext uri="{0D108BD9-81ED-4DB2-BD59-A6C34878D82A}">
                    <a16:rowId xmlns:a16="http://schemas.microsoft.com/office/drawing/2014/main" val="3122045616"/>
                  </a:ext>
                </a:extLst>
              </a:tr>
              <a:tr h="25597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u="none" strike="noStrike" dirty="0">
                          <a:effectLst/>
                        </a:rPr>
                        <a:t>Continuous Integration Testing Decision</a:t>
                      </a:r>
                      <a:endParaRPr lang="zh-CN" altLang="en-US" sz="1800" dirty="0"/>
                    </a:p>
                  </a:txBody>
                  <a:tcPr marL="2362" marR="2362" marT="10800" marB="108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0.3%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extLst>
                  <a:ext uri="{0D108BD9-81ED-4DB2-BD59-A6C34878D82A}">
                    <a16:rowId xmlns:a16="http://schemas.microsoft.com/office/drawing/2014/main" val="3135597717"/>
                  </a:ext>
                </a:extLst>
              </a:tr>
              <a:tr h="25597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Deployment Decision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Traditional Deployment Decision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4.3%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extLst>
                  <a:ext uri="{0D108BD9-81ED-4DB2-BD59-A6C34878D82A}">
                    <a16:rowId xmlns:a16="http://schemas.microsoft.com/office/drawing/2014/main" val="1275676359"/>
                  </a:ext>
                </a:extLst>
              </a:tr>
              <a:tr h="33590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u="none" strike="noStrike" dirty="0">
                          <a:effectLst/>
                        </a:rPr>
                        <a:t>Continues Deployment Decision</a:t>
                      </a:r>
                      <a:endParaRPr lang="zh-CN" altLang="en-US" sz="1800" dirty="0"/>
                    </a:p>
                  </a:txBody>
                  <a:tcPr marL="2362" marR="2362" marT="10800" marB="108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</a:rPr>
                        <a:t>1.4%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362" marR="2362" marT="10800" marB="10800" anchor="ctr"/>
                </a:tc>
                <a:extLst>
                  <a:ext uri="{0D108BD9-81ED-4DB2-BD59-A6C34878D82A}">
                    <a16:rowId xmlns:a16="http://schemas.microsoft.com/office/drawing/2014/main" val="681959794"/>
                  </a:ext>
                </a:extLst>
              </a:tr>
            </a:tbl>
          </a:graphicData>
        </a:graphic>
      </p:graphicFrame>
      <p:sp>
        <p:nvSpPr>
          <p:cNvPr id="18" name="文本框 17">
            <a:extLst>
              <a:ext uri="{FF2B5EF4-FFF2-40B4-BE49-F238E27FC236}">
                <a16:creationId xmlns:a16="http://schemas.microsoft.com/office/drawing/2014/main" id="{1913C26A-8D44-01F0-CC4B-7EDD7E9CA381}"/>
              </a:ext>
            </a:extLst>
          </p:cNvPr>
          <p:cNvSpPr txBox="1"/>
          <p:nvPr/>
        </p:nvSpPr>
        <p:spPr>
          <a:xfrm>
            <a:off x="108857" y="5372471"/>
            <a:ext cx="119130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buClr>
                <a:schemeClr val="tx1"/>
              </a:buClr>
            </a:pPr>
            <a:r>
              <a:rPr lang="en-US" altLang="zh-CN" sz="2000" dirty="0"/>
              <a:t>We got </a:t>
            </a:r>
            <a:r>
              <a:rPr lang="en-US" altLang="zh-CN" sz="2000" dirty="0">
                <a:solidFill>
                  <a:srgbClr val="FF0000"/>
                </a:solidFill>
              </a:rPr>
              <a:t>6</a:t>
            </a:r>
            <a:r>
              <a:rPr lang="en-US" altLang="zh-CN" sz="2000" dirty="0"/>
              <a:t> main categories and </a:t>
            </a:r>
            <a:r>
              <a:rPr lang="en-US" altLang="zh-CN" sz="2000" dirty="0">
                <a:solidFill>
                  <a:srgbClr val="FF0000"/>
                </a:solidFill>
              </a:rPr>
              <a:t>11</a:t>
            </a:r>
            <a:r>
              <a:rPr lang="en-US" altLang="zh-CN" sz="2000" dirty="0"/>
              <a:t> subcategories of decisions made in CI/CD, in which </a:t>
            </a:r>
            <a:r>
              <a:rPr lang="en-US" altLang="zh-CN" sz="2000" b="1" i="1" dirty="0"/>
              <a:t>Requirement Decision </a:t>
            </a:r>
            <a:r>
              <a:rPr lang="en-US" altLang="zh-CN" sz="2000" dirty="0"/>
              <a:t>has the highest percentage (67.6%), with only a small amount of decisions (e.g., Continuous Deployment Decision) related to CI/CD. 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61E3E5D7-DE25-BA7C-9EA6-50826A3C3B37}"/>
              </a:ext>
            </a:extLst>
          </p:cNvPr>
          <p:cNvSpPr txBox="1">
            <a:spLocks/>
          </p:cNvSpPr>
          <p:nvPr/>
        </p:nvSpPr>
        <p:spPr>
          <a:xfrm>
            <a:off x="215122" y="954765"/>
            <a:ext cx="11050572" cy="654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RQ: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</a:t>
            </a:r>
            <a:r>
              <a:rPr lang="en-US" dirty="0">
                <a:solidFill>
                  <a:srgbClr val="FF0000"/>
                </a:solidFill>
              </a:rPr>
              <a:t>types of decisions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are made in CI/CD?</a:t>
            </a:r>
          </a:p>
        </p:txBody>
      </p:sp>
    </p:spTree>
    <p:extLst>
      <p:ext uri="{BB962C8B-B14F-4D97-AF65-F5344CB8AC3E}">
        <p14:creationId xmlns:p14="http://schemas.microsoft.com/office/powerpoint/2010/main" val="423966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273471E0-AD4C-4440-B0B5-49C52BB73836}"/>
              </a:ext>
            </a:extLst>
          </p:cNvPr>
          <p:cNvSpPr txBox="1">
            <a:spLocks/>
          </p:cNvSpPr>
          <p:nvPr/>
        </p:nvSpPr>
        <p:spPr>
          <a:xfrm>
            <a:off x="3341914" y="280638"/>
            <a:ext cx="5851071" cy="550253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3600" b="1" dirty="0">
                <a:solidFill>
                  <a:srgbClr val="FF0000"/>
                </a:solidFill>
                <a:latin typeface="+mn-lt"/>
              </a:rPr>
              <a:t>4. Conclusions &amp; Future Work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BB5DFF4-3AA3-445F-9BCD-0F6E873BF719}"/>
              </a:ext>
            </a:extLst>
          </p:cNvPr>
          <p:cNvSpPr txBox="1">
            <a:spLocks/>
          </p:cNvSpPr>
          <p:nvPr/>
        </p:nvSpPr>
        <p:spPr>
          <a:xfrm>
            <a:off x="380616" y="1544727"/>
            <a:ext cx="11430767" cy="4904723"/>
          </a:xfrm>
          <a:prstGeom prst="rect">
            <a:avLst/>
          </a:prstGeom>
        </p:spPr>
        <p:txBody>
          <a:bodyPr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None/>
            </a:pPr>
            <a:r>
              <a:rPr lang="en-US" sz="3000" b="1" dirty="0"/>
              <a:t>Conclusions</a:t>
            </a:r>
          </a:p>
          <a:p>
            <a:pPr marL="259200" lvl="1">
              <a:buClr>
                <a:schemeClr val="tx1"/>
              </a:buClr>
            </a:pPr>
            <a:r>
              <a:rPr lang="en-US" altLang="zh-CN" sz="2800" dirty="0"/>
              <a:t>The types of decisions made in CI/CD we obtained in this study </a:t>
            </a:r>
            <a:r>
              <a:rPr lang="en-US" altLang="zh-CN" sz="2800" dirty="0">
                <a:solidFill>
                  <a:srgbClr val="FF0000"/>
                </a:solidFill>
              </a:rPr>
              <a:t>have certain common points</a:t>
            </a:r>
            <a:r>
              <a:rPr lang="en-US" altLang="zh-CN" sz="2800" dirty="0"/>
              <a:t> with the types of decisions made in traditional software development, while Deployment Decision only exists in CI/CD. </a:t>
            </a:r>
          </a:p>
          <a:p>
            <a:pPr marL="259200" lvl="1">
              <a:buClr>
                <a:schemeClr val="tx1"/>
              </a:buClr>
            </a:pPr>
            <a:endParaRPr lang="en-US" altLang="zh-CN" sz="2800" dirty="0"/>
          </a:p>
          <a:p>
            <a:pPr marL="259200" lvl="1">
              <a:buClr>
                <a:schemeClr val="tx1"/>
              </a:buClr>
            </a:pPr>
            <a:r>
              <a:rPr lang="en-US" altLang="zh-CN" sz="2800" dirty="0">
                <a:solidFill>
                  <a:srgbClr val="FF0000"/>
                </a:solidFill>
              </a:rPr>
              <a:t>Practitioners</a:t>
            </a:r>
            <a:r>
              <a:rPr lang="en-US" altLang="zh-CN" sz="2800" dirty="0"/>
              <a:t> are encouraged to put more effort on the issues and making decisions related to CI/CD, and </a:t>
            </a:r>
            <a:r>
              <a:rPr lang="en-US" altLang="zh-CN" sz="2800" dirty="0">
                <a:solidFill>
                  <a:srgbClr val="FF0000"/>
                </a:solidFill>
              </a:rPr>
              <a:t>researchers</a:t>
            </a:r>
            <a:r>
              <a:rPr lang="en-US" altLang="zh-CN" sz="2800" dirty="0"/>
              <a:t> can extend the dataset and decision types got from this study by exploring projects employing other CI/CD tools and diverse data resources.</a:t>
            </a:r>
          </a:p>
          <a:p>
            <a:pPr marL="0" indent="0">
              <a:buClr>
                <a:schemeClr val="tx1"/>
              </a:buClr>
              <a:buNone/>
            </a:pPr>
            <a:endParaRPr lang="en-US" b="1" dirty="0"/>
          </a:p>
        </p:txBody>
      </p:sp>
      <p:sp>
        <p:nvSpPr>
          <p:cNvPr id="4" name="灯片编号占位符 8">
            <a:extLst>
              <a:ext uri="{FF2B5EF4-FFF2-40B4-BE49-F238E27FC236}">
                <a16:creationId xmlns:a16="http://schemas.microsoft.com/office/drawing/2014/main" id="{B11347C7-5F01-42EA-BE69-4586950A961D}"/>
              </a:ext>
            </a:extLst>
          </p:cNvPr>
          <p:cNvSpPr txBox="1">
            <a:spLocks/>
          </p:cNvSpPr>
          <p:nvPr/>
        </p:nvSpPr>
        <p:spPr>
          <a:xfrm>
            <a:off x="11396943" y="6449450"/>
            <a:ext cx="711713" cy="3450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dirty="0">
                <a:solidFill>
                  <a:srgbClr val="898989"/>
                </a:solidFill>
              </a:rPr>
              <a:t>8/10</a:t>
            </a:r>
            <a:endParaRPr lang="zh-CN" altLang="en-US" sz="1400" b="1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43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A94292D-2D88-32D1-A86B-FC4DA7291F02}"/>
              </a:ext>
            </a:extLst>
          </p:cNvPr>
          <p:cNvSpPr txBox="1">
            <a:spLocks/>
          </p:cNvSpPr>
          <p:nvPr/>
        </p:nvSpPr>
        <p:spPr>
          <a:xfrm>
            <a:off x="516347" y="1423371"/>
            <a:ext cx="11159305" cy="4011258"/>
          </a:xfrm>
          <a:prstGeom prst="rect">
            <a:avLst/>
          </a:prstGeom>
        </p:spPr>
        <p:txBody>
          <a:bodyPr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None/>
            </a:pPr>
            <a:r>
              <a:rPr lang="en-US" sz="3000" b="1" dirty="0"/>
              <a:t>Future Work</a:t>
            </a:r>
          </a:p>
          <a:p>
            <a:pPr marL="259200" lvl="1">
              <a:buClr>
                <a:schemeClr val="tx1"/>
              </a:buClr>
            </a:pPr>
            <a:r>
              <a:rPr lang="en-US" altLang="zh-CN" sz="2800" dirty="0"/>
              <a:t>Extend this work with </a:t>
            </a:r>
            <a:r>
              <a:rPr lang="en-US" altLang="zh-CN" sz="2800" dirty="0">
                <a:solidFill>
                  <a:srgbClr val="FF0000"/>
                </a:solidFill>
              </a:rPr>
              <a:t>a larger dataset </a:t>
            </a:r>
            <a:r>
              <a:rPr lang="en-US" altLang="zh-CN" sz="2800" dirty="0"/>
              <a:t>from more repositories and diverse sources, and using complementary research methods (e.g., questionnaire, interview, and focus group)</a:t>
            </a:r>
          </a:p>
          <a:p>
            <a:pPr marL="259200" lvl="1">
              <a:buClr>
                <a:schemeClr val="tx1"/>
              </a:buClr>
            </a:pPr>
            <a:endParaRPr lang="en-US" altLang="zh-CN" sz="2800" dirty="0"/>
          </a:p>
          <a:p>
            <a:pPr marL="259200" lvl="1">
              <a:buClr>
                <a:schemeClr val="tx1"/>
              </a:buClr>
            </a:pPr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Take a deeper look at </a:t>
            </a:r>
            <a:r>
              <a:rPr lang="en-US" altLang="zh-CN" sz="2800" dirty="0">
                <a:solidFill>
                  <a:srgbClr val="FF0000"/>
                </a:solidFill>
              </a:rPr>
              <a:t>various aspects of decisions in CI/CD</a:t>
            </a:r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including: </a:t>
            </a:r>
          </a:p>
          <a:p>
            <a:pPr marL="716400" lvl="1" indent="-457200">
              <a:buClr>
                <a:schemeClr val="tx1"/>
              </a:buClr>
            </a:pPr>
            <a:r>
              <a:rPr lang="en-US" altLang="zh-CN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software artifacts involved in CI/CD-related decisions</a:t>
            </a:r>
          </a:p>
          <a:p>
            <a:pPr marL="716400" lvl="1" indent="-457200">
              <a:buClr>
                <a:schemeClr val="tx1"/>
              </a:buClr>
            </a:pPr>
            <a:r>
              <a:rPr lang="en-US" altLang="zh-CN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rationale behind CI/CD decision-making</a:t>
            </a:r>
          </a:p>
          <a:p>
            <a:pPr marL="716400" lvl="1" indent="-457200">
              <a:buClr>
                <a:schemeClr val="tx1"/>
              </a:buClr>
            </a:pPr>
            <a:r>
              <a:rPr lang="en-US" altLang="zh-CN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impact of CI/CD-related decisions in development</a:t>
            </a: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707527BD-20C1-720D-1C34-ED521222DA46}"/>
              </a:ext>
            </a:extLst>
          </p:cNvPr>
          <p:cNvSpPr txBox="1">
            <a:spLocks/>
          </p:cNvSpPr>
          <p:nvPr/>
        </p:nvSpPr>
        <p:spPr>
          <a:xfrm>
            <a:off x="3341914" y="280638"/>
            <a:ext cx="5851071" cy="550253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3600" b="1" dirty="0">
                <a:solidFill>
                  <a:srgbClr val="FF0000"/>
                </a:solidFill>
                <a:latin typeface="+mn-lt"/>
              </a:rPr>
              <a:t>4. Conclusions &amp; Future Work</a:t>
            </a:r>
          </a:p>
        </p:txBody>
      </p:sp>
      <p:sp>
        <p:nvSpPr>
          <p:cNvPr id="5" name="灯片编号占位符 8">
            <a:extLst>
              <a:ext uri="{FF2B5EF4-FFF2-40B4-BE49-F238E27FC236}">
                <a16:creationId xmlns:a16="http://schemas.microsoft.com/office/drawing/2014/main" id="{67A69890-ECCF-803F-DEB1-146531E3DD73}"/>
              </a:ext>
            </a:extLst>
          </p:cNvPr>
          <p:cNvSpPr txBox="1">
            <a:spLocks/>
          </p:cNvSpPr>
          <p:nvPr/>
        </p:nvSpPr>
        <p:spPr>
          <a:xfrm>
            <a:off x="11396943" y="6449450"/>
            <a:ext cx="711713" cy="3450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dirty="0">
                <a:solidFill>
                  <a:srgbClr val="898989"/>
                </a:solidFill>
              </a:rPr>
              <a:t>9/10</a:t>
            </a:r>
            <a:endParaRPr lang="zh-CN" altLang="en-US" sz="1400" b="1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7037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451538C-267A-4BC2-8E6B-303B4AA41261}"/>
              </a:ext>
            </a:extLst>
          </p:cNvPr>
          <p:cNvSpPr txBox="1">
            <a:spLocks/>
          </p:cNvSpPr>
          <p:nvPr/>
        </p:nvSpPr>
        <p:spPr>
          <a:xfrm>
            <a:off x="1971433" y="1233520"/>
            <a:ext cx="8249133" cy="2681831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en-US" altLang="zh-CN" sz="5400" b="1" dirty="0">
              <a:solidFill>
                <a:srgbClr val="FF0000"/>
              </a:solidFill>
              <a:ea typeface="Cambria" panose="02040503050406030204" pitchFamily="18" charset="0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5400" b="1" dirty="0">
                <a:solidFill>
                  <a:srgbClr val="FF0000"/>
                </a:solidFill>
                <a:ea typeface="Cambria" panose="02040503050406030204" pitchFamily="18" charset="0"/>
              </a:rPr>
              <a:t>Q &amp; A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5400" b="1" dirty="0">
                <a:ea typeface="Cambria" panose="02040503050406030204" pitchFamily="18" charset="0"/>
              </a:rPr>
              <a:t>Thank You!</a:t>
            </a:r>
            <a:endParaRPr lang="zh-CN" altLang="en-US" sz="5400" b="1" dirty="0"/>
          </a:p>
          <a:p>
            <a:pPr marL="273044" indent="-273044">
              <a:spcBef>
                <a:spcPts val="600"/>
              </a:spcBef>
              <a:buClr>
                <a:srgbClr val="727CA3"/>
              </a:buClr>
              <a:buSzPct val="80000"/>
              <a:buFont typeface="Wingdings" panose="05000000000000000000" pitchFamily="2" charset="2"/>
              <a:buChar char="n"/>
              <a:defRPr/>
            </a:pPr>
            <a:endParaRPr lang="en-AU" altLang="en-US" dirty="0">
              <a:solidFill>
                <a:srgbClr val="00000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3716915-F691-8F9E-2E19-00DE46612914}"/>
              </a:ext>
            </a:extLst>
          </p:cNvPr>
          <p:cNvSpPr txBox="1"/>
          <p:nvPr/>
        </p:nvSpPr>
        <p:spPr>
          <a:xfrm>
            <a:off x="3846821" y="3915351"/>
            <a:ext cx="44983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dirty="0"/>
              <a:t>Yajing Luo  </a:t>
            </a:r>
          </a:p>
          <a:p>
            <a:pPr algn="ctr"/>
            <a:r>
              <a:rPr lang="en-US" altLang="zh-CN" sz="2400" dirty="0"/>
              <a:t> </a:t>
            </a:r>
            <a:r>
              <a:rPr lang="en-US" altLang="zh-CN" sz="2400" dirty="0">
                <a:hlinkClick r:id="rId2"/>
              </a:rPr>
              <a:t>luoyajing@whu.edu.cn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156840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76486"/>
    </mc:Choice>
    <mc:Fallback xmlns="">
      <p:transition advTm="76486"/>
    </mc:Fallback>
  </mc:AlternateContent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16824</TotalTime>
  <Words>763</Words>
  <Application>Microsoft Office PowerPoint</Application>
  <PresentationFormat>宽屏</PresentationFormat>
  <Paragraphs>99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6" baseType="lpstr">
      <vt:lpstr>等线</vt:lpstr>
      <vt:lpstr>Arial</vt:lpstr>
      <vt:lpstr>Calibri</vt:lpstr>
      <vt:lpstr>Calibri Light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Wang Tianlu</dc:creator>
  <cp:lastModifiedBy>骆 雅婧</cp:lastModifiedBy>
  <cp:revision>1063</cp:revision>
  <dcterms:created xsi:type="dcterms:W3CDTF">2018-10-21T04:23:24Z</dcterms:created>
  <dcterms:modified xsi:type="dcterms:W3CDTF">2022-06-12T12:42:53Z</dcterms:modified>
</cp:coreProperties>
</file>