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307" r:id="rId2"/>
    <p:sldId id="303" r:id="rId3"/>
    <p:sldId id="306" r:id="rId4"/>
    <p:sldId id="304" r:id="rId5"/>
    <p:sldId id="302" r:id="rId6"/>
    <p:sldId id="309" r:id="rId7"/>
    <p:sldId id="310" r:id="rId8"/>
    <p:sldId id="308" r:id="rId9"/>
    <p:sldId id="311" r:id="rId10"/>
    <p:sldId id="312" r:id="rId11"/>
    <p:sldId id="313" r:id="rId12"/>
    <p:sldId id="314" r:id="rId13"/>
    <p:sldId id="322" r:id="rId14"/>
    <p:sldId id="326" r:id="rId15"/>
    <p:sldId id="323" r:id="rId16"/>
    <p:sldId id="325" r:id="rId17"/>
    <p:sldId id="324" r:id="rId18"/>
    <p:sldId id="327" r:id="rId19"/>
    <p:sldId id="315" r:id="rId20"/>
    <p:sldId id="318" r:id="rId21"/>
    <p:sldId id="328" r:id="rId22"/>
    <p:sldId id="317" r:id="rId23"/>
    <p:sldId id="321"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542"/>
    <a:srgbClr val="0432FF"/>
    <a:srgbClr val="7030A0"/>
    <a:srgbClr val="C75B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54" autoAdjust="0"/>
    <p:restoredTop sz="88071"/>
  </p:normalViewPr>
  <p:slideViewPr>
    <p:cSldViewPr snapToGrid="0">
      <p:cViewPr varScale="1">
        <p:scale>
          <a:sx n="103" d="100"/>
          <a:sy n="103" d="100"/>
        </p:scale>
        <p:origin x="1584" y="176"/>
      </p:cViewPr>
      <p:guideLst/>
    </p:cSldViewPr>
  </p:slideViewPr>
  <p:notesTextViewPr>
    <p:cViewPr>
      <p:scale>
        <a:sx n="1" d="1"/>
        <a:sy n="1" d="1"/>
      </p:scale>
      <p:origin x="0" y="0"/>
    </p:cViewPr>
  </p:notesTextViewPr>
  <p:notesViewPr>
    <p:cSldViewPr snapToGrid="0" showGuides="1">
      <p:cViewPr varScale="1">
        <p:scale>
          <a:sx n="97" d="100"/>
          <a:sy n="97" d="100"/>
        </p:scale>
        <p:origin x="3120"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6-15T20:21:26.196"/>
    </inkml:context>
    <inkml:brush xml:id="br0">
      <inkml:brushProperty name="width" value="0.05" units="cm"/>
      <inkml:brushProperty name="height" value="0.05" units="cm"/>
      <inkml:brushProperty name="color" value="#004F8B"/>
    </inkml:brush>
  </inkml:definitions>
  <inkml:trace contextRef="#ctx0" brushRef="#br0">6519 48 24575,'-7'-4'0,"-5"0"0,3 1 0,-2-1 0,-1-1 0,0 2 0,0-1 0,0 3 0,5-2 0,-5-1 0,0 3 0,-1-2 0,2 3 0,3-4 0,0 3 0,0-2 0,-3 3 0,2 0 0,-2 0 0,3 0 0,-4 0 0,0 0 0,-4 0 0,-6 0 0,5 0 0,-5 0 0,6 0 0,-6 0 0,4 0 0,-10 0 0,4 0 0,-6 0 0,-12 0 0,-2 0 0,0 0 0,-9 0 0,8 0 0,-11 0 0,0 0 0,0 0 0,12 0 0,-11 0 0,22 0 0,-11 0 0,21 0 0,-6 0 0,5 0 0,-6 0 0,0 0 0,0 0 0,-11 0 0,14 0 0,-13 0 0,17 0 0,-1 0 0,-5 0 0,12 0 0,-5 0 0,0 0 0,4 0 0,-4 0 0,0 0 0,5 0 0,-5 0 0,6 0 0,0 0 0,0 0 0,0 0 0,0 0 0,1 0 0,-8 0 0,0 0 0,-7 0 0,-12 0 0,9 0 0,-8 0 0,11 0 0,6 0 0,-4 0 0,10 0 0,0 0 0,-4 0 0,12 0 0,-11 0 0,12 0 0,-12 0 0,7 0 0,-8 0 0,-1 0 0,6 0 0,-11 0 0,4 0 0,-6 0 0,6 0 0,2 0 0,6 0 0,-13 0 0,10 0 0,-10 0 0,13 0 0,0 0 0,0 0 0,0 0 0,1 0 0,-1 0 0,0 0 0,-6 0 0,-2 0 0,-6 0 0,0 0 0,-12 0 0,10 0 0,-10 0 0,0 0 0,10 0 0,-22 0 0,22 0 0,-10 0 0,12 0 0,-12 0 0,10 0 0,-10 0 0,12 0 0,-12 0 0,10 0 0,-21 0 0,20 0 0,-9 0 0,12 0 0,0 0 0,0 0 0,6 0 0,-4 0 0,10 0 0,-10 0 0,4 0 0,1 0 0,0 0 0,1 0 0,-1 0 0,-8 0 0,1 0 0,0 0 0,-11 0 0,-4 0 0,1 0 0,3 0 0,11 0 0,6 0 0,2 0 0,6 0 0,4 0 0,-3 0 0,2 0 0,1 0 0,1 0 0,-1 0 0,3 0 0,-12 0 0,11 0 0,-18 0 0,14 0 0,-14 0 0,10 0 0,-22 0 0,14 0 0,-16 0 0,12 0 0,7 0 0,-6 0 0,5 0 0,-6 0 0,7 0 0,-6 0 0,12 0 0,-5 0 0,6 0 0,-6 0 0,4 0 0,-4 0 0,0 0 0,5 0 0,-6 0 0,1 0 0,5 0 0,-2 0 0,4 0 0,3 0 0,0 0 0,-3 0 0,2 0 0,-2 0 0,-1 0 0,0 0 0,-6 0 0,4 0 0,-4 0 0,0 0 0,5 0 0,-12 0 0,6 0 0,-1 0 0,-5 0 0,6 0 0,-1 0 0,-4 0 0,10 0 0,-10 0 0,10 0 0,-4 0 0,6 0 0,-6 0 0,5 0 0,-2 0 0,4 0 0,-4 0 0,1 0 0,-5 0 0,8 0 0,-1 0 0,0 0 0,0 0 0,0 0 0,4 0 0,-3 0 0,3 0 0,0 0 0,-3 0 0,2 0 0,-3 0 0,1 0 0,-1 0 0,0 0 0,0 0 0,0 0 0,1 0 0,-1 0 0,0 0 0,0 0 0,4 0 0,-3 0 0,6 0 0,-2 0 0,-1 0 0,3 0 0,-6 0 0,3 0 0,0 0 0,0 0 0,1 0 0,-1 0 0,-4 0 0,-6 0 0,4 0 0,-4 0 0,6 0 0,4 0 0,1 0 0,-1 0 0,3 0 0,-9 0 0,8 0 0,-5 0 0,7 0 0,1 0 0,-5 0 0,3 0 0,-2 0 0,3 0 0,0 0 0,-3 0 0,2 0 0,-6 0 0,6 0 0,-2 0 0,3 0 0,-4 0 0,4 0 0,-4 0 0,4 0 0,0 0 0,0 0 0,-3 0 0,2 0 0,-2 0 0,3 0 0,0 0 0,0 0 0,0 0 0,0 0 0,0 0 0,0 0 0,0 0 0,-3 0 0,2 0 0,-2 0 0,3 0 0,0 0 0,0 0 0,0 0 0,0 0 0,0 0 0,-3 0 0,2 0 0,-2 0 0,3 0 0,-4 3 0,0 2 0,0-1 0,-3-1 0,3 1 0,-11 6 0,10-5 0,-9 8 0,10-5 0,0-3 0,-3 5 0,6-6 0,-6 4 0,6 0 0,-2 0 0,3 0 0,3-1 0,2 1 0,-1 0 0,4 0 0,-4-1 0,0 5 0,4 0 0,-4 0 0,4-1 0,0-3 0,0 0 0,0 0 0,0 0 0,0-1 0,0 1 0,0 0 0,0 0 0,4-1 0,0 1 0,0 0 0,3 3 0,-3-2 0,4-1 0,3-1 0,-2-3 0,2 4 0,-6 0 0,2-1 0,-2 11 0,3-8 0,1 8 0,-2-10 0,1 3 0,0 1 0,0 0 0,0-1 0,-1-3 0,1 0 0,0-4 0,0 3 0,3-2 0,1 6 0,4-2 0,6 3 0,-5-4 0,5 0 0,-10 0 0,0-3 0,-5-2 0,1 1 0,0-4 0,3 7 0,1-6 0,1 6 0,1-6 0,5 2 0,-2-3 0,5 4 0,-10-3 0,3 2 0,-6-3 0,2 0 0,-3 0 0,0 0 0,-1 0 0,1 0 0,0 0 0,3 0 0,1 0 0,1 0 0,8 0 0,-11 0 0,8 0 0,-7 0 0,4 0 0,-2 0 0,6 0 0,-11 0 0,14 0 0,-9 0 0,9 0 0,0 0 0,2 0 0,6 0 0,0 0 0,-7 0 0,-1 0 0,-10 0 0,0 0 0,-5 0 0,1 0 0,4 0 0,0 0 0,3 0 0,7 0 0,2 0 0,42 13 0,-27-10 0,39 9 0,-45-12 0,8 0 0,-11 0 0,0 0 0,0 0 0,0 0 0,0 0 0,11 0 0,-8 0 0,8 0 0,-17 0 0,4 0 0,-14 0 0,7 0 0,-9 0 0,0 0 0,3 0 0,-3 0 0,4 0 0,0 0 0,17 0 0,-13 0 0,32 0 0,-32 0 0,20 0 0,-17 0 0,1 0 0,-2 0 0,-7 0 0,1 0 0,-4 0 0,3 0 0,-3 0 0,4 0 0,6 0 0,13 0 0,-2 0 0,20 0 0,-27 0 0,25 0 0,-30 0 0,12 0 0,-11 0 0,-8 0 0,7 0 0,-12 0 0,2 0 0,-3 0 0,-1 0 0,5 0 0,-4 0 0,14 0 0,-9 0 0,16 0 0,-6 0 0,7 0 0,12 0 0,-10 0 0,10 0 0,-19 0 0,6 0 0,-6 0 0,-3 0 0,1 0 0,-8 0 0,2 0 0,7 0 0,-5 0 0,23 0 0,-2 0 0,18 0 0,0 0 0,0 0 0,11 0 0,-8 0 0,8 0 0,-23 0 0,-3 0 0,-17 0 0,4 0 0,-4 4 0,6-2 0,0 2 0,0-4 0,11 0 0,3 6 0,12-4 0,-12 8 0,21-9 0,-30 4 0,18-1 0,-23-3 0,0 4 0,0-5 0,-6 0 0,4 0 0,-4 0 0,17 0 0,-8 0 0,20 0 0,-9 0 0,12 0 0,-1 0 0,13 0 0,-10 0 0,-2 0 0,-3 0 0,-20 0 0,20 0 0,-9 0 0,0 0 0,9 0 0,-9 0 0,1 0 0,-4 0 0,-11 0 0,-6 0 0,11 0 0,-16 0 0,10 0 0,-13 0 0,-1 0 0,1 0 0,6 0 0,2 0 0,5 4 0,1-3 0,-6 7 0,16-7 0,-14 2 0,27-3 0,-20 0 0,8 0 0,-11 0 0,12 0 0,-10 0 0,10 0 0,-19 0 0,-1 0 0,-6 0 0,-4 0 0,0 0 0,-5 0 0,1 0 0,0 0 0,3 0 0,1 0 0,4 0 0,0 0 0,6 0 0,-5 0 0,11 0 0,-4 0 0,-1 0 0,17 0 0,-20 0 0,14 0 0,-18 0 0,-1 0 0,-3 0 0,0 0 0,-4 0 0,3 0 0,-3 0 0,7 0 0,-6 0 0,12 0 0,-11 0 0,11 0 0,-8 4 0,-1-3 0,-1 2 0,-3-3 0,0 0 0,3 0 0,1 0 0,4 0 0,-1 0 0,7 0 0,-8 0 0,7 0 0,-9 0 0,4 0 0,-4 0 0,3 0 0,-6 0 0,2 0 0,-3 0 0,0 0 0,-1 0 0,5 0 0,-4 0 0,4 0 0,-5 0 0,1 0 0,4-3 0,-4 2 0,7-3 0,-3 1 0,10 2 0,-8-3 0,4 4 0,-7-3 0,-3 2 0,4-3 0,-4 4 0,-1-3 0,1 2 0,0-2 0,0-1 0,-1 3 0,1-6 0,0 3 0,3-4 0,-2 0 0,2 0 0,-3-3 0,0-2 0,0 1 0,-1 1 0,1-1 0,0 3 0,0-2 0,-1-1 0,1 4 0,0-4 0,-4 4 0,3 0 0,-2-3 0,2 2 0,-2-2 0,-2 3 0,-3 0 0,0 0 0,0 0 0,0 0 0,0 0 0,0 0 0,0 1 0,0-1 0,4 0 0,-4 0 0,4 0 0,-4 0 0,0 0 0,0 0 0,0 0 0,0-3 0,0-1 0,0-4 0,0 3 0,-4 2 0,3 3 0,-6 0 0,7 0 0,-4 0 0,4 0 0,-3-3 0,-2 2 0,1-2 0,-3 3 0,2 0 0,-3 0 0,-3 0 0,2 4 0,-2-3 0,3 6 0,-4-3 0,4 4 0,-4 0 0,4-3 0,0 2 0,0-3 0,4 4 0,1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6-15T20:21:26.197"/>
    </inkml:context>
    <inkml:brush xml:id="br0">
      <inkml:brushProperty name="width" value="0.05" units="cm"/>
      <inkml:brushProperty name="height" value="0.05" units="cm"/>
      <inkml:brushProperty name="color" value="#004F8B"/>
    </inkml:brush>
  </inkml:definitions>
  <inkml:trace contextRef="#ctx0" brushRef="#br0">0 0 24575,'0'0'0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6-15T20:21:26.198"/>
    </inkml:context>
    <inkml:brush xml:id="br0">
      <inkml:brushProperty name="width" value="0.05" units="cm"/>
      <inkml:brushProperty name="height" value="0.05" units="cm"/>
      <inkml:brushProperty name="color" value="#004F8B"/>
    </inkml:brush>
  </inkml:definitions>
  <inkml:trace contextRef="#ctx0" brushRef="#br0">510 0 24575,'-9'0'0,"2"0"0,-5 0 0,5 0 0,-5 0 0,5 0 0,-10 0 0,9 0 0,-6 0 0,4 0 0,4 0 0,-6 0 0,1 0 0,-1 0 0,2 0 0,1 0 0,3 0 0,-1 0 0,1 0 0,-1 0 0,1 0 0,0 0 0,0 0 0,0 0 0,-1 0 0,1 0 0,-1 0 0,1 0 0,0 0 0,-1 0 0,1 0 0,-1 0 0,1 0 0,0 0 0,0 0 0,0 0 0,-1 0 0,1 0 0,-1 0 0,1 0 0,-8 4 0,6-3 0,-7 5 0,9-5 0,0 1 0,-1 2 0,2-1 0,-2 0 0,1 3 0,-1-3 0,1 3 0,0 1 0,-1-1 0,1 0 0,-1 0 0,1 0 0,0 1 0,0-1 0,2 0 0,2 0 0,-2 1 0,4-1 0,-6 0 0,5 0 0,-1 0 0,-1 1 0,2-1 0,-5 3 0,3-2 0,0 2 0,0-3 0,0 0 0,2 0 0,-2 1 0,1-1 0,1 0 0,-2 0 0,0 0 0,3 1 0,-4-1 0,4 0 0,0 0 0,0 1 0,0-1 0,0 0 0,-2 3 0,1-2 0,-2 2 0,3-2 0,0-2 0,0 2 0,0-1 0,0 0 0,0 0 0,0 0 0,0 1 0,0-1 0,0 1 0,0-2 0,0 2 0,3-1 0,0 3 0,1-2 0,1 2 0,-4-3 0,5 1 0,-6-2 0,6 5 0,-3-1 0,7 4 0,-6-3 0,4-1 0,-2-1 0,1 0 0,5 0 0,-5-1 0,2-1 0,-3-3 0,0 3 0,1-5 0,2 4 0,-2-2 0,5 1 0,-3 1 0,3-4 0,6 5 0,1-5 0,5 3 0,-6-4 0,0 3 0,-5 0 0,-4 1 0,3-2 0,-2-2 0,3 0 0,0 0 0,13 0 0,-4 0 0,10 0 0,1 0 0,-6 0 0,0 0 0,-9 0 0,-5 0 0,0 0 0,-4 0 0,3 0 0,-2 0 0,3 0 0,-1 0 0,-3 0 0,3 0 0,-5 0 0,2 0 0,-2 0 0,-1 0 0,3 0 0,0 0 0,1 0 0,2 0 0,3 0 0,4 0 0,5 0 0,9 0 0,-7 0 0,7 0 0,-9 0 0,-1 0 0,11 0 0,1 0 0,0 0 0,-1 0 0,8-5 0,-14 3 0,24-8 0,-25 8 0,1-3 0,-11 2 0,-5 2 0,-1-1 0,0 2 0,-1 0 0,8 0 0,0 0 0,15 0 0,3 0 0,9 0 0,-1 0 0,10 0 0,2 0 0,0 0 0,-2 0 0,-10 0 0,-9 0 0,8 0 0,-17 0 0,17 0 0,-17 0 0,16 0 0,-16 0 0,16 0 0,3 0 0,-7 0 0,22 0 0,-22 0 0,36 0 0,-34 0 0,22 0 0,-36 0 0,8 0 0,-11 0 0,1 0 0,0 0 0,0 0 0,0 0 0,9 0 0,-7 0 0,17 0 0,-8 0 0,9 0 0,1 0 0,0 0 0,0 0 0,8 0 0,-15 0 0,13 0 0,-15 0 0,28 0 0,-5 0 0,8 0 0,-14 0 0,2 0 0,-9 0 0,17 0 0,-16 0 0,7-5 0,-9 3 0,8-2 0,-6 4 0,7 0 0,-19 0 0,7 0 0,-6 0 0,8 0 0,-8 0 0,6 0 0,-16 0 0,8 0 0,-10 0 0,-1 0 0,1 0 0,0 0 0,0 0 0,-5 0 0,4 0 0,1 0 0,1 0 0,5 0 0,2 0 0,-5 0 0,15 0 0,-15 0 0,15 0 0,-7 0 0,10 0 0,9 0 0,-7 0 0,6 0 0,1 0 0,3 0 0,7 0 0,2 0 0,-1 0-477,10 0 477,-8 0 0,7 0 0,-8 0 0,-1 0 0,-9 0 0,7 0 0,-6 0 0,7 0 0,-8 0 0,7 0 0,-15 0 0,5 0-12,-8 0 12,-15 0 0,2 0 0,-13 0 0,-3 0 0,0 0 476,-5 0-476,-2 0 13,3-4-13,-5 4 0,2-3 0,0 3 0,1 0 0,7 0 0,11 0 0,-1 0 0,6 0 0,0-5 0,-7 4 0,16-9 0,-6 9 0,-1-8 0,-2 8 0,-9-2 0,10 3 0,-9 0 0,9 0 0,-1 0 0,-7 0 0,16 0 0,-15 0 0,15 0 0,-16 0 0,7 0 0,-9 0 0,-1 0 0,1 0 0,-4 0 0,3 0 0,-10 0 0,3 0 0,-4 0 0,-5 0 0,1 0 0,2 0 0,0 0 0,-1 0 0,3 0 0,3 0 0,-2 0 0,5 0 0,-1 0 0,3 0 0,4 0 0,-5 0 0,3 0 0,-8 0 0,3 0 0,-4 0 0,0 0 0,5 0 0,-8 0 0,7 0 0,-10 0 0,5 0 0,-3 0 0,1 0 0,0 0 0,-2 0 0,2 0 0,3 0 0,-1 0 0,1 0 0,-1 0 0,6-4 0,-4 3 0,8-6 0,-8 6 0,1-2 0,-3 3 0,-5 0 0,2-3 0,-3 2 0,0-1 0,3 2 0,-2 0 0,5 0 0,-3-4 0,4 4 0,0-3 0,-3 3 0,-2-3 0,1 2 0,-2-1 0,2 2 0,-3-3 0,1 2 0,-1-5 0,0 6 0,0-5 0,4 1 0,-4 0 0,4 1 0,-5 1 0,2-2 0,2 1 0,-2-1 0,2 2 0,-3-2 0,0 1 0,1-3 0,-2 3 0,2-1 0,-1-2 0,1 0 0,-4 0 0,0-4 0,-3 4 0,0-1 0,0 1 0,0-1 0,0 2 0,0-2 0,0 1 0,0 0 0,0-1 0,0 1 0,-3-3 0,2 2 0,-1-3 0,2 4 0,0 0 0,0 0 0,0-1 0,0 1 0,0 0 0,0-1 0,0 1 0,0-1 0,0 1 0,0 0 0,0-1 0,-4 2 0,4-2 0,-3 1 0,0 0 0,0-1 0,-4 1 0,1-3 0,0 2 0,-1-3 0,1 4 0,-1-1 0,1 4 0,0-2 0,0 1 0,0 0 0,-1-1 0,1 4 0,-1-1 0,1-2 0,0 4 0,-1-3 0,1 3 0,-3-3 0,-1 3 0,0-6 0,-2 6 0,3-6 0,-1 5 0,0-2 0,4 3 0,0-2 0,0 1 0,0-2 0,-1 0 0,-2 2 0,2-4 0,-10 1 0,9 0 0,-9 0 0,10 4 0,-5 0 0,4 0 0,0 0 0,1-3 0,1 3 0,-1-3 0,1 3 0,0 0 0,-1 0 0,1 0 0,-3 0 0,-6 0 0,1 0 0,-3 0 0,4 0 0,-5 0 0,7 0 0,-6 0 0,7 0 0,0 0 0,2 0 0,-2 0 0,3 0 0,-5 0 0,2 0 0,-7 0 0,-3 0 0,-4 0 0,-8 0 0,-4 0 0,0 0 0,8 0 0,11 0 0,4 0 0,3 0 0,1 0 0,3 0 0,-1 0 0,-2 0 0,-1 0 0,-2 0 0,-1 0 0,0 0 0,1 0 0,-1 0 0,-5 0 0,7 0 0,-3 0 0,5 0 0,-1 0 0,-3 0 0,4 0 0,-3 0 0,1 0 0,-1 0 0,-6 0 0,4 0 0,-8 0 0,8 0 0,-9 0 0,9 0 0,-4 0 0,6 0 0,0 0 0,1 0 0,-1 0 0,3 0 0,-4 0 0,3 0 0,-2 0 0,-9 0 0,6 0 0,-13 0 0,14 0 0,-9 0 0,4 0 0,-5 0 0,0 0 0,5 0 0,1 0 0,1 0 0,6 0 0,-6 0 0,7 0 0,-8 0 0,4 0 0,-3 0 0,4 0 0,-5 0 0,5 0 0,-10 0 0,3 0 0,-4 0 0,6 0 0,0 0 0,8 0 0,-2 0 0,2 0 0,1 0 0,-1 0 0,1 0 0,-1 0 0,1 0 0,-3 0 0,-3 0 0,1 0 0,-4 0 0,1 0 0,3 0 0,-4 0 0,0 0 0,0 0 0,-7 0 0,-8 0 0,7 0 0,-2 0 0,10 0 0,5 0 0,4 0 0,-6 0 0,4 0 0,-4 0 0,2 0 0,0 0 0,-4 0 0,2 0 0,-2 0 0,4 0 0,-5 0 0,5 0 0,-10 0 0,9 0 0,-8 0 0,7 0 0,-7 0 0,3 0 0,-5 0 0,0 0 0,8 0 0,1 0 0,9 0 0,0 0 0,-1 0 0,1 0 0,-1 0 0,2 3 0,-5-3 0,1 3 0,-2-3 0,-6 4 0,9-3 0,-14 2 0,-3 2 0,4-4 0,-11 8 0,12-8 0,-4 2 0,0 0 0,6-1 0,-5 4 0,9-4 0,-3 1 0,4-3 0,0 0 0,-4 3 0,5-2 0,-2 3 0,0-1 0,6-2 0,-15 3 0,13-2 0,-13-1 0,9 2 0,-1-3 0,3 3 0,-3-2 0,4 1 0,-11 2 0,14-3 0,-10 2 0,9-3 0,-1 0 0,-2 0 0,3 0 0,-4 0 0,0 3 0,0-2 0,0 1 0,-4-2 0,3 0 0,-3 0 0,4 0 0,-5 0 0,4 0 0,-4 0 0,1 0 0,3 0 0,-18 5 0,15-3 0,-9 3 0,13-5 0,0 0 0,1 0 0,-1 0 0,3 0 0,-2 0 0,5 0 0,-2 0 0,3 0 0,-1 0 0,-1 2 0,0-1 0,-1 2 0,3-3 0,0 0 0,-4 0 0,3 0 0,-2 0 0,0 0 0,2 0 0,-2 0 0,2 0 0,-2 0 0,0 0 0,-2 0 0,-1 0 0,6 0 0,-6 0 0,2 0 0,0 0 0,-2 0 0,5 0 0,-5 0 0,5 0 0,-2 0 0,0 0 0,-1 0 0,0 0 0,-2 0 0,5 0 0,-4 0 0,0 0 0,2 0 0,-3 0 0,5 0 0,-5 0 0,2 0 0,0 0 0,-2 0 0,5 0 0,-5 0 0,3 0 0,-2 0 0,2 0 0,-5 0 0,3 0 0,-4 0 0,6 0 0,-5 0 0,5 0 0,-7 0 0,8 0 0,-4 0 0,3 0 0,-4 0 0,0 0 0,1 0 0,-6 0 0,4 0 0,-9 0 0,5 0 0,-16 0 0,8 0 0,-17 0 0,17 0 0,-7 0 0,9 0 0,0 0 0,0 0 0,5 0 0,-4 0 0,13 0 0,-8 0 0,8 0 0,-2 0 0,2 0 0,0 0 0,2 0 0,0 0 0,-4 0 0,3 0 0,-4-3 0,0 2 0,1-5 0,-1 6 0,1-3 0,-1 3 0,0 0 0,0-3 0,-4 3 0,3-3 0,-9 0 0,5 1 0,-6-5 0,0 6 0,0-2 0,0-1 0,4 3 0,-3-6 0,10 4 0,-3-2 0,2 2 0,6 3 0,-4 0 0,6 0 0,0 0 0,0-3 0,-4 2 0,0-1 0,-2 2 0,-1-3 0,-5 3 0,-1-3 0,-5-1 0,6 3 0,-5-6 0,9 6 0,-4-2 0,8-1 0,-2 4 0,2-3 0,-2 3 0,2 0 0,-2-2 0,2 1 0,-2-2 0,-1 0 0,0 3 0,0-4 0,1 4 0,-1-2 0,1 1 0,-1-2 0,0 1 0,3 1 0,2-2 0,-2 3 0,3 0 0,-2 0 0,3 0 0,-1 0 0,1 0 0,-3 0 0,-1 0 0,-2 0 0,1 0 0,-6 0 0,6 0 0,-8 0 0,7 0 0,2 0 0,-2 0 0,2 0 0,-3 0 0,4 0 0,-3 0 0,5 0 0,-5 0 0,4 0 0,-3 0 0,4 0 0,-3 0 0,2 0 0,-2 0 0,-3 0 0,3 0 0,-7 0 0,9 0 0,-9 0 0,7 0 0,-3 0 0,-4 0 0,-7 0 0,3 0 0,-2 0 0,5 0 0,4 0 0,-9 0 0,4 0 0,0 0 0,-12 0 0,9 0 0,-12 0 0,10 0 0,-8 0 0,10 0 0,-10 0 0,19 0 0,-11 0 0,14 0 0,-12 0 0,10 0 0,-3 0 0,4 0 0,1 0 0,-3 0 0,-10 0 0,7 0 0,-7 0 0,10 0 0,1 0 0,2 0 0,-2 0 0,3 0 0,-4 0 0,0 0 0,3 0 0,-6-4 0,7 4 0,-8-4 0,7 4 0,-2 0 0,-1 0 0,0 0 0,0 0 0,4 0 0,-3 0 0,4 0 0,-4 0 0,6 0 0,-4 0 0,2 0 0,-5 0 0,2 0 0,-1 0 0,3 0 0,-1 0 0,1 0 0,-3 0 0,4 0 0,-4 0 0,3 0 0,-1 0 0,-2 0 0,-3 0 0,1 0 0,-4 0 0,1 0 0,-3 0 0,-4 0 0,6 0 0,-5 0 0,4 0 0,-5 0 0,5 0 0,2 0 0,4 0 0,0 0 0,0 0 0,0 0 0,2 0 0,0 0 0,-1 0 0,3 0 0,-1 0 0,-2 0 0,2 0 0,0 0 0,-2 0 0,2 0 0,-2 0 0,2 0 0,-2 0 0,5 0 0,-2 0 0,3 0 0,-1 0 0,1 0 0,-1 0 0,-1 0 0,0 0 0,-1 0 0,0 0 0,2 0 0,-2 0 0,3 0 0,-4 0 0,0 0 0,1 0 0,-1 0 0,1 0 0,0 0 0,-2 0 0,3 0 0,1 0 0,-2 0 0,2 0 0,-2 0 0,0 0 0,2 0 0,-2 0 0,3 0 0,2 0 0,1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6-15T20:21:26.199"/>
    </inkml:context>
    <inkml:brush xml:id="br0">
      <inkml:brushProperty name="width" value="0.05" units="cm"/>
      <inkml:brushProperty name="height" value="0.05" units="cm"/>
      <inkml:brushProperty name="color" value="#004F8B"/>
    </inkml:brush>
  </inkml:definitions>
  <inkml:trace contextRef="#ctx0" brushRef="#br0">0 1 23281,'8'4'0,"3"3"0,-5-6 0,1 2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6-15T20:21:26.201"/>
    </inkml:context>
    <inkml:brush xml:id="br0">
      <inkml:brushProperty name="width" value="0.05" units="cm"/>
      <inkml:brushProperty name="height" value="0.05" units="cm"/>
      <inkml:brushProperty name="color" value="#004F8B"/>
    </inkml:brush>
  </inkml:definitions>
  <inkml:trace contextRef="#ctx0" brushRef="#br0">16 16 24575,'-8'-8'0,"4"4"0,1 1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6-15T20:23:50.640"/>
    </inkml:context>
    <inkml:brush xml:id="br0">
      <inkml:brushProperty name="width" value="0.05" units="cm"/>
      <inkml:brushProperty name="height" value="0.05" units="cm"/>
      <inkml:brushProperty name="color" value="#004F8B"/>
    </inkml:brush>
  </inkml:definitions>
  <inkml:trace contextRef="#ctx0" brushRef="#br0">6519 48 24575,'-7'-4'0,"-5"0"0,3 1 0,-2-1 0,-1-1 0,0 2 0,0-1 0,0 3 0,5-2 0,-5-1 0,0 3 0,-1-2 0,2 3 0,3-4 0,0 3 0,0-2 0,-3 3 0,2 0 0,-2 0 0,3 0 0,-4 0 0,0 0 0,-4 0 0,-6 0 0,5 0 0,-5 0 0,6 0 0,-6 0 0,4 0 0,-10 0 0,4 0 0,-6 0 0,-12 0 0,-2 0 0,0 0 0,-9 0 0,8 0 0,-11 0 0,0 0 0,0 0 0,12 0 0,-11 0 0,22 0 0,-11 0 0,21 0 0,-6 0 0,5 0 0,-6 0 0,0 0 0,0 0 0,-11 0 0,14 0 0,-13 0 0,17 0 0,-1 0 0,-5 0 0,12 0 0,-5 0 0,0 0 0,4 0 0,-4 0 0,0 0 0,5 0 0,-5 0 0,6 0 0,0 0 0,0 0 0,0 0 0,0 0 0,1 0 0,-8 0 0,0 0 0,-7 0 0,-12 0 0,9 0 0,-8 0 0,11 0 0,6 0 0,-4 0 0,10 0 0,0 0 0,-4 0 0,12 0 0,-11 0 0,12 0 0,-12 0 0,7 0 0,-8 0 0,-1 0 0,6 0 0,-11 0 0,4 0 0,-6 0 0,6 0 0,2 0 0,6 0 0,-13 0 0,10 0 0,-10 0 0,13 0 0,0 0 0,0 0 0,0 0 0,1 0 0,-1 0 0,0 0 0,-6 0 0,-2 0 0,-6 0 0,0 0 0,-12 0 0,10 0 0,-10 0 0,0 0 0,10 0 0,-22 0 0,22 0 0,-10 0 0,12 0 0,-12 0 0,10 0 0,-10 0 0,12 0 0,-12 0 0,10 0 0,-21 0 0,20 0 0,-9 0 0,12 0 0,0 0 0,0 0 0,6 0 0,-4 0 0,10 0 0,-10 0 0,4 0 0,1 0 0,0 0 0,1 0 0,-1 0 0,-8 0 0,1 0 0,0 0 0,-11 0 0,-4 0 0,1 0 0,3 0 0,11 0 0,6 0 0,2 0 0,6 0 0,4 0 0,-3 0 0,2 0 0,1 0 0,1 0 0,-1 0 0,3 0 0,-12 0 0,11 0 0,-18 0 0,14 0 0,-14 0 0,10 0 0,-22 0 0,14 0 0,-16 0 0,12 0 0,7 0 0,-6 0 0,5 0 0,-6 0 0,7 0 0,-6 0 0,12 0 0,-5 0 0,6 0 0,-6 0 0,4 0 0,-4 0 0,0 0 0,5 0 0,-6 0 0,1 0 0,5 0 0,-2 0 0,4 0 0,3 0 0,0 0 0,-3 0 0,2 0 0,-2 0 0,-1 0 0,0 0 0,-6 0 0,4 0 0,-4 0 0,0 0 0,5 0 0,-12 0 0,6 0 0,-1 0 0,-5 0 0,6 0 0,-1 0 0,-4 0 0,10 0 0,-10 0 0,10 0 0,-4 0 0,6 0 0,-6 0 0,5 0 0,-2 0 0,4 0 0,-4 0 0,1 0 0,-5 0 0,8 0 0,-1 0 0,0 0 0,0 0 0,0 0 0,4 0 0,-3 0 0,3 0 0,0 0 0,-3 0 0,2 0 0,-3 0 0,1 0 0,-1 0 0,0 0 0,0 0 0,0 0 0,1 0 0,-1 0 0,0 0 0,0 0 0,4 0 0,-3 0 0,6 0 0,-2 0 0,-1 0 0,3 0 0,-6 0 0,3 0 0,0 0 0,0 0 0,1 0 0,-1 0 0,-4 0 0,-6 0 0,4 0 0,-4 0 0,6 0 0,4 0 0,1 0 0,-1 0 0,3 0 0,-9 0 0,8 0 0,-5 0 0,7 0 0,1 0 0,-5 0 0,3 0 0,-2 0 0,3 0 0,0 0 0,-3 0 0,2 0 0,-6 0 0,6 0 0,-2 0 0,3 0 0,-4 0 0,4 0 0,-4 0 0,4 0 0,0 0 0,0 0 0,-3 0 0,2 0 0,-2 0 0,3 0 0,0 0 0,0 0 0,0 0 0,0 0 0,0 0 0,0 0 0,0 0 0,-3 0 0,2 0 0,-2 0 0,3 0 0,0 0 0,0 0 0,0 0 0,0 0 0,0 0 0,-3 0 0,2 0 0,-2 0 0,3 0 0,-4 3 0,0 2 0,0-1 0,-3-1 0,3 1 0,-11 6 0,10-5 0,-9 8 0,10-5 0,0-3 0,-3 5 0,6-6 0,-6 4 0,6 0 0,-2 0 0,3 0 0,3-1 0,2 1 0,-1 0 0,4 0 0,-4-1 0,0 5 0,4 0 0,-4 0 0,4-1 0,0-3 0,0 0 0,0 0 0,0 0 0,0-1 0,0 1 0,0 0 0,0 0 0,4-1 0,0 1 0,0 0 0,3 3 0,-3-2 0,4-1 0,3-1 0,-2-3 0,2 4 0,-6 0 0,2-1 0,-2 11 0,3-8 0,1 8 0,-2-10 0,1 3 0,0 1 0,0 0 0,0-1 0,-1-3 0,1 0 0,0-4 0,0 3 0,3-2 0,1 6 0,4-2 0,6 3 0,-5-4 0,5 0 0,-10 0 0,0-3 0,-5-2 0,1 1 0,0-4 0,3 7 0,1-6 0,1 6 0,1-6 0,5 2 0,-2-3 0,5 4 0,-10-3 0,3 2 0,-6-3 0,2 0 0,-3 0 0,0 0 0,-1 0 0,1 0 0,0 0 0,3 0 0,1 0 0,1 0 0,8 0 0,-11 0 0,8 0 0,-7 0 0,4 0 0,-2 0 0,6 0 0,-11 0 0,14 0 0,-9 0 0,9 0 0,0 0 0,2 0 0,6 0 0,0 0 0,-7 0 0,-1 0 0,-10 0 0,0 0 0,-5 0 0,1 0 0,4 0 0,0 0 0,3 0 0,7 0 0,2 0 0,42 13 0,-27-10 0,39 9 0,-45-12 0,8 0 0,-11 0 0,0 0 0,0 0 0,0 0 0,0 0 0,11 0 0,-8 0 0,8 0 0,-17 0 0,4 0 0,-14 0 0,7 0 0,-9 0 0,0 0 0,3 0 0,-3 0 0,4 0 0,0 0 0,17 0 0,-13 0 0,32 0 0,-32 0 0,20 0 0,-17 0 0,1 0 0,-2 0 0,-7 0 0,1 0 0,-4 0 0,3 0 0,-3 0 0,4 0 0,6 0 0,13 0 0,-2 0 0,20 0 0,-27 0 0,25 0 0,-30 0 0,12 0 0,-11 0 0,-8 0 0,7 0 0,-12 0 0,2 0 0,-3 0 0,-1 0 0,5 0 0,-4 0 0,14 0 0,-9 0 0,16 0 0,-6 0 0,7 0 0,12 0 0,-10 0 0,10 0 0,-19 0 0,6 0 0,-6 0 0,-3 0 0,1 0 0,-8 0 0,2 0 0,7 0 0,-5 0 0,23 0 0,-2 0 0,18 0 0,0 0 0,0 0 0,11 0 0,-8 0 0,8 0 0,-23 0 0,-3 0 0,-17 0 0,4 0 0,-4 4 0,6-2 0,0 2 0,0-4 0,11 0 0,3 6 0,12-4 0,-12 8 0,21-9 0,-30 4 0,18-1 0,-23-3 0,0 4 0,0-5 0,-6 0 0,4 0 0,-4 0 0,17 0 0,-8 0 0,20 0 0,-9 0 0,12 0 0,-1 0 0,13 0 0,-10 0 0,-2 0 0,-3 0 0,-20 0 0,20 0 0,-9 0 0,0 0 0,9 0 0,-9 0 0,1 0 0,-4 0 0,-11 0 0,-6 0 0,11 0 0,-16 0 0,10 0 0,-13 0 0,-1 0 0,1 0 0,6 0 0,2 0 0,5 4 0,1-3 0,-6 7 0,16-7 0,-14 2 0,27-3 0,-20 0 0,8 0 0,-11 0 0,12 0 0,-10 0 0,10 0 0,-19 0 0,-1 0 0,-6 0 0,-4 0 0,0 0 0,-5 0 0,1 0 0,0 0 0,3 0 0,1 0 0,4 0 0,0 0 0,6 0 0,-5 0 0,11 0 0,-4 0 0,-1 0 0,17 0 0,-20 0 0,14 0 0,-18 0 0,-1 0 0,-3 0 0,0 0 0,-4 0 0,3 0 0,-3 0 0,7 0 0,-6 0 0,12 0 0,-11 0 0,11 0 0,-8 4 0,-1-3 0,-1 2 0,-3-3 0,0 0 0,3 0 0,1 0 0,4 0 0,-1 0 0,7 0 0,-8 0 0,7 0 0,-9 0 0,4 0 0,-4 0 0,3 0 0,-6 0 0,2 0 0,-3 0 0,0 0 0,-1 0 0,5 0 0,-4 0 0,4 0 0,-5 0 0,1 0 0,4-3 0,-4 2 0,7-3 0,-3 1 0,10 2 0,-8-3 0,4 4 0,-7-3 0,-3 2 0,4-3 0,-4 4 0,-1-3 0,1 2 0,0-2 0,0-1 0,-1 3 0,1-6 0,0 3 0,3-4 0,-2 0 0,2 0 0,-3-3 0,0-2 0,0 1 0,-1 1 0,1-1 0,0 3 0,0-2 0,-1-1 0,1 4 0,0-4 0,-4 4 0,3 0 0,-2-3 0,2 2 0,-2-2 0,-2 3 0,-3 0 0,0 0 0,0 0 0,0 0 0,0 0 0,0 0 0,0 1 0,0-1 0,4 0 0,-4 0 0,4 0 0,-4 0 0,0 0 0,0 0 0,0 0 0,0-3 0,0-1 0,0-4 0,0 3 0,-4 2 0,3 3 0,-6 0 0,7 0 0,-4 0 0,4 0 0,-3-3 0,-2 2 0,1-2 0,-3 3 0,2 0 0,-3 0 0,-3 0 0,2 4 0,-2-3 0,3 6 0,-4-3 0,4 4 0,-4 0 0,4-3 0,0 2 0,0-3 0,4 4 0,1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EC54B6-3A06-4A98-8DD7-91AC2EA515D9}" type="datetimeFigureOut">
              <a:rPr lang="en-US" smtClean="0"/>
              <a:t>6/17/22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49EEB9-1E5D-4336-B1B3-152F63E4D131}" type="slidenum">
              <a:rPr lang="en-US" smtClean="0"/>
              <a:t>‹#›</a:t>
            </a:fld>
            <a:endParaRPr lang="en-US"/>
          </a:p>
        </p:txBody>
      </p:sp>
    </p:spTree>
    <p:extLst>
      <p:ext uri="{BB962C8B-B14F-4D97-AF65-F5344CB8AC3E}">
        <p14:creationId xmlns:p14="http://schemas.microsoft.com/office/powerpoint/2010/main" val="36740239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149EEB9-1E5D-4336-B1B3-152F63E4D131}" type="slidenum">
              <a:rPr lang="en-US" smtClean="0"/>
              <a:t>14</a:t>
            </a:fld>
            <a:endParaRPr lang="en-US"/>
          </a:p>
        </p:txBody>
      </p:sp>
    </p:spTree>
    <p:extLst>
      <p:ext uri="{BB962C8B-B14F-4D97-AF65-F5344CB8AC3E}">
        <p14:creationId xmlns:p14="http://schemas.microsoft.com/office/powerpoint/2010/main" val="27729019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149EEB9-1E5D-4336-B1B3-152F63E4D131}" type="slidenum">
              <a:rPr lang="en-US" smtClean="0"/>
              <a:t>15</a:t>
            </a:fld>
            <a:endParaRPr lang="en-US"/>
          </a:p>
        </p:txBody>
      </p:sp>
    </p:spTree>
    <p:extLst>
      <p:ext uri="{BB962C8B-B14F-4D97-AF65-F5344CB8AC3E}">
        <p14:creationId xmlns:p14="http://schemas.microsoft.com/office/powerpoint/2010/main" val="15071501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Emblem">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109224" y="585894"/>
            <a:ext cx="1973552" cy="1973552"/>
          </a:xfrm>
          <a:prstGeom prst="rect">
            <a:avLst/>
          </a:prstGeom>
        </p:spPr>
      </p:pic>
    </p:spTree>
    <p:extLst>
      <p:ext uri="{BB962C8B-B14F-4D97-AF65-F5344CB8AC3E}">
        <p14:creationId xmlns:p14="http://schemas.microsoft.com/office/powerpoint/2010/main" val="26647922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Monogram 2 Color">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110934" y="585894"/>
            <a:ext cx="1970131" cy="1973552"/>
          </a:xfrm>
          <a:prstGeom prst="rect">
            <a:avLst/>
          </a:prstGeom>
        </p:spPr>
      </p:pic>
    </p:spTree>
    <p:extLst>
      <p:ext uri="{BB962C8B-B14F-4D97-AF65-F5344CB8AC3E}">
        <p14:creationId xmlns:p14="http://schemas.microsoft.com/office/powerpoint/2010/main" val="2011464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Monogram Orang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110934" y="585894"/>
            <a:ext cx="1970131" cy="1973551"/>
          </a:xfrm>
          <a:prstGeom prst="rect">
            <a:avLst/>
          </a:prstGeom>
        </p:spPr>
      </p:pic>
    </p:spTree>
    <p:extLst>
      <p:ext uri="{BB962C8B-B14F-4D97-AF65-F5344CB8AC3E}">
        <p14:creationId xmlns:p14="http://schemas.microsoft.com/office/powerpoint/2010/main" val="2013388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Monogram Wordmark">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475897" y="205964"/>
            <a:ext cx="5240206" cy="2096081"/>
          </a:xfrm>
          <a:prstGeom prst="rect">
            <a:avLst/>
          </a:prstGeom>
        </p:spPr>
      </p:pic>
    </p:spTree>
    <p:extLst>
      <p:ext uri="{BB962C8B-B14F-4D97-AF65-F5344CB8AC3E}">
        <p14:creationId xmlns:p14="http://schemas.microsoft.com/office/powerpoint/2010/main" val="18713847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Wordmark Footer">
    <p:spTree>
      <p:nvGrpSpPr>
        <p:cNvPr id="1" name=""/>
        <p:cNvGrpSpPr/>
        <p:nvPr/>
      </p:nvGrpSpPr>
      <p:grpSpPr>
        <a:xfrm>
          <a:off x="0" y="0"/>
          <a:ext cx="0" cy="0"/>
          <a:chOff x="0" y="0"/>
          <a:chExt cx="0" cy="0"/>
        </a:xfrm>
      </p:grpSpPr>
      <p:sp>
        <p:nvSpPr>
          <p:cNvPr id="7" name="Rectangle 6"/>
          <p:cNvSpPr/>
          <p:nvPr userDrawn="1"/>
        </p:nvSpPr>
        <p:spPr>
          <a:xfrm>
            <a:off x="0" y="6228863"/>
            <a:ext cx="12192000" cy="6201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38200" y="1579419"/>
            <a:ext cx="10515600" cy="436209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4038600" y="6461729"/>
            <a:ext cx="7315200" cy="190307"/>
          </a:xfrm>
        </p:spPr>
        <p:txBody>
          <a:bodyPr rIns="0"/>
          <a:lstStyle>
            <a:lvl1pPr>
              <a:defRPr>
                <a:solidFill>
                  <a:schemeClr val="bg1"/>
                </a:solidFill>
              </a:defRPr>
            </a:lvl1pPr>
          </a:lstStyle>
          <a:p>
            <a:r>
              <a:rPr lang="en-US" dirty="0"/>
              <a:t>Unit Name Here [Go to Insert/Header and Footer in the top toolbar to change the footer text; also to add or remove Slide Number]</a:t>
            </a:r>
          </a:p>
        </p:txBody>
      </p:sp>
      <p:sp>
        <p:nvSpPr>
          <p:cNvPr id="6" name="Slide Number Placeholder 5"/>
          <p:cNvSpPr>
            <a:spLocks noGrp="1"/>
          </p:cNvSpPr>
          <p:nvPr>
            <p:ph type="sldNum" sz="quarter" idx="12"/>
          </p:nvPr>
        </p:nvSpPr>
        <p:spPr>
          <a:xfrm>
            <a:off x="11353800" y="6464043"/>
            <a:ext cx="358140" cy="190307"/>
          </a:xfrm>
        </p:spPr>
        <p:txBody>
          <a:bodyPr/>
          <a:lstStyle>
            <a:lvl1pPr>
              <a:defRPr>
                <a:solidFill>
                  <a:schemeClr val="bg1"/>
                </a:solidFill>
              </a:defRPr>
            </a:lvl1pPr>
          </a:lstStyle>
          <a:p>
            <a:fld id="{C68DACDF-E1A9-A04C-A5FF-FC2443684BF5}" type="slidenum">
              <a:rPr lang="en-US" smtClean="0"/>
              <a:pPr/>
              <a:t>‹#›</a:t>
            </a:fld>
            <a:endParaRPr lang="en-US" dirty="0"/>
          </a:p>
        </p:txBody>
      </p:sp>
      <p:cxnSp>
        <p:nvCxnSpPr>
          <p:cNvPr id="8" name="Straight Connector 7"/>
          <p:cNvCxnSpPr/>
          <p:nvPr userDrawn="1"/>
        </p:nvCxnSpPr>
        <p:spPr>
          <a:xfrm>
            <a:off x="0" y="6138438"/>
            <a:ext cx="12192000" cy="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9225" y="6228863"/>
            <a:ext cx="3432175" cy="600320"/>
          </a:xfrm>
          <a:prstGeom prst="rect">
            <a:avLst/>
          </a:prstGeom>
        </p:spPr>
      </p:pic>
    </p:spTree>
    <p:extLst>
      <p:ext uri="{BB962C8B-B14F-4D97-AF65-F5344CB8AC3E}">
        <p14:creationId xmlns:p14="http://schemas.microsoft.com/office/powerpoint/2010/main" val="1065862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ircle Foot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774E77A-F3AF-2642-9310-AD4C753862B7}"/>
              </a:ext>
            </a:extLst>
          </p:cNvPr>
          <p:cNvSpPr/>
          <p:nvPr userDrawn="1"/>
        </p:nvSpPr>
        <p:spPr>
          <a:xfrm>
            <a:off x="0" y="6228863"/>
            <a:ext cx="12192000" cy="6201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cxnSp>
        <p:nvCxnSpPr>
          <p:cNvPr id="10" name="Straight Connector 9">
            <a:extLst>
              <a:ext uri="{FF2B5EF4-FFF2-40B4-BE49-F238E27FC236}">
                <a16:creationId xmlns:a16="http://schemas.microsoft.com/office/drawing/2014/main" id="{11B1F3F2-2AC7-B443-8B2E-4E2C0AEEA1A6}"/>
              </a:ext>
            </a:extLst>
          </p:cNvPr>
          <p:cNvCxnSpPr/>
          <p:nvPr userDrawn="1"/>
        </p:nvCxnSpPr>
        <p:spPr>
          <a:xfrm>
            <a:off x="0" y="6138438"/>
            <a:ext cx="12192000" cy="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a:xfrm>
            <a:off x="4038600" y="6461729"/>
            <a:ext cx="7315200" cy="190307"/>
          </a:xfrm>
        </p:spPr>
        <p:txBody>
          <a:bodyPr rIns="0"/>
          <a:lstStyle>
            <a:lvl1pPr>
              <a:defRPr>
                <a:solidFill>
                  <a:schemeClr val="bg1"/>
                </a:solidFill>
              </a:defRPr>
            </a:lvl1pPr>
          </a:lstStyle>
          <a:p>
            <a:r>
              <a:rPr lang="en-US" dirty="0"/>
              <a:t>Unit Name Here [Go to Insert/Header and Footer in the top toolbar to change the footer text; also to add or remove Slide Number]</a:t>
            </a:r>
          </a:p>
        </p:txBody>
      </p:sp>
      <p:sp>
        <p:nvSpPr>
          <p:cNvPr id="5" name="Slide Number Placeholder 4"/>
          <p:cNvSpPr>
            <a:spLocks noGrp="1"/>
          </p:cNvSpPr>
          <p:nvPr>
            <p:ph type="sldNum" sz="quarter" idx="12"/>
          </p:nvPr>
        </p:nvSpPr>
        <p:spPr>
          <a:xfrm>
            <a:off x="11353800" y="6461729"/>
            <a:ext cx="356616" cy="190307"/>
          </a:xfrm>
        </p:spPr>
        <p:txBody>
          <a:bodyPr/>
          <a:lstStyle>
            <a:lvl1pPr>
              <a:defRPr>
                <a:solidFill>
                  <a:schemeClr val="bg1"/>
                </a:solidFill>
              </a:defRPr>
            </a:lvl1pPr>
          </a:lstStyle>
          <a:p>
            <a:fld id="{C68DACDF-E1A9-A04C-A5FF-FC2443684BF5}" type="slidenum">
              <a:rPr lang="en-US" smtClean="0"/>
              <a:pPr/>
              <a:t>‹#›</a:t>
            </a:fld>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93552" y="6303180"/>
            <a:ext cx="471466" cy="471466"/>
          </a:xfrm>
          <a:prstGeom prst="rect">
            <a:avLst/>
          </a:prstGeom>
        </p:spPr>
      </p:pic>
      <p:sp>
        <p:nvSpPr>
          <p:cNvPr id="12" name="Content Placeholder 11">
            <a:extLst>
              <a:ext uri="{FF2B5EF4-FFF2-40B4-BE49-F238E27FC236}">
                <a16:creationId xmlns:a16="http://schemas.microsoft.com/office/drawing/2014/main" id="{2864F1B8-AFCD-9B4D-A310-FC0F8BAA1D91}"/>
              </a:ext>
            </a:extLst>
          </p:cNvPr>
          <p:cNvSpPr>
            <a:spLocks noGrp="1"/>
          </p:cNvSpPr>
          <p:nvPr>
            <p:ph sz="quarter" idx="13"/>
          </p:nvPr>
        </p:nvSpPr>
        <p:spPr>
          <a:xfrm>
            <a:off x="838200" y="1565566"/>
            <a:ext cx="10515600" cy="42113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134563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lvl1pPr>
              <a:defRPr>
                <a:solidFill>
                  <a:schemeClr val="bg2">
                    <a:lumMod val="75000"/>
                  </a:schemeClr>
                </a:solidFill>
              </a:defRPr>
            </a:lvl1pPr>
          </a:lstStyle>
          <a:p>
            <a:r>
              <a:rPr lang="en-US"/>
              <a:t>Unit Name Here [Go to Insert/Header and Footer in the top toolbar to change the footer text; also to add or remove Slide Number]</a:t>
            </a:r>
          </a:p>
        </p:txBody>
      </p:sp>
      <p:sp>
        <p:nvSpPr>
          <p:cNvPr id="4" name="Slide Number Placeholder 3"/>
          <p:cNvSpPr>
            <a:spLocks noGrp="1"/>
          </p:cNvSpPr>
          <p:nvPr>
            <p:ph type="sldNum" sz="quarter" idx="12"/>
          </p:nvPr>
        </p:nvSpPr>
        <p:spPr/>
        <p:txBody>
          <a:bodyPr/>
          <a:lstStyle>
            <a:lvl1pPr>
              <a:defRPr>
                <a:solidFill>
                  <a:schemeClr val="bg2">
                    <a:lumMod val="75000"/>
                  </a:schemeClr>
                </a:solidFill>
              </a:defRPr>
            </a:lvl1pPr>
          </a:lstStyle>
          <a:p>
            <a:fld id="{C68DACDF-E1A9-A04C-A5FF-FC2443684BF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247914"/>
            <a:ext cx="10515600" cy="115757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579418"/>
            <a:ext cx="10515600" cy="4597545"/>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038600" y="6461729"/>
            <a:ext cx="7315200" cy="190307"/>
          </a:xfrm>
          <a:prstGeom prst="rect">
            <a:avLst/>
          </a:prstGeom>
        </p:spPr>
        <p:txBody>
          <a:bodyPr vert="horz" lIns="91440" tIns="45720" rIns="0" bIns="45720" rtlCol="0" anchor="ctr"/>
          <a:lstStyle>
            <a:lvl1pPr algn="r">
              <a:defRPr sz="900">
                <a:solidFill>
                  <a:schemeClr val="bg2">
                    <a:lumMod val="90000"/>
                  </a:schemeClr>
                </a:solidFill>
              </a:defRPr>
            </a:lvl1pPr>
          </a:lstStyle>
          <a:p>
            <a:r>
              <a:rPr lang="en-US"/>
              <a:t>Unit Name Here [Go to Insert/Header and Footer in the top toolbar to change the footer text; also to add or remove Slide Number]</a:t>
            </a:r>
            <a:endParaRPr lang="en-US" dirty="0"/>
          </a:p>
        </p:txBody>
      </p:sp>
      <p:sp>
        <p:nvSpPr>
          <p:cNvPr id="6" name="Slide Number Placeholder 5"/>
          <p:cNvSpPr>
            <a:spLocks noGrp="1"/>
          </p:cNvSpPr>
          <p:nvPr>
            <p:ph type="sldNum" sz="quarter" idx="4"/>
          </p:nvPr>
        </p:nvSpPr>
        <p:spPr>
          <a:xfrm>
            <a:off x="11353800" y="6461729"/>
            <a:ext cx="356616" cy="190307"/>
          </a:xfrm>
          <a:prstGeom prst="rect">
            <a:avLst/>
          </a:prstGeom>
        </p:spPr>
        <p:txBody>
          <a:bodyPr vert="horz" lIns="91440" tIns="45720" rIns="91440" bIns="45720" rtlCol="0" anchor="ctr"/>
          <a:lstStyle>
            <a:lvl1pPr algn="r">
              <a:defRPr sz="900">
                <a:solidFill>
                  <a:schemeClr val="bg2">
                    <a:lumMod val="90000"/>
                  </a:schemeClr>
                </a:solidFill>
              </a:defRPr>
            </a:lvl1pPr>
          </a:lstStyle>
          <a:p>
            <a:fld id="{C68DACDF-E1A9-A04C-A5FF-FC2443684BF5}" type="slidenum">
              <a:rPr lang="en-US" smtClean="0"/>
              <a:pPr/>
              <a:t>‹#›</a:t>
            </a:fld>
            <a:endParaRPr lang="en-US"/>
          </a:p>
        </p:txBody>
      </p:sp>
    </p:spTree>
    <p:extLst>
      <p:ext uri="{BB962C8B-B14F-4D97-AF65-F5344CB8AC3E}">
        <p14:creationId xmlns:p14="http://schemas.microsoft.com/office/powerpoint/2010/main" val="2624593944"/>
      </p:ext>
    </p:extLst>
  </p:cSld>
  <p:clrMap bg1="lt1" tx1="dk1" bg2="lt2" tx2="dk2" accent1="accent1" accent2="accent2" accent3="accent3" accent4="accent4" accent5="accent5" accent6="accent6" hlink="hlink" folHlink="folHlink"/>
  <p:sldLayoutIdLst>
    <p:sldLayoutId id="2147483661" r:id="rId1"/>
    <p:sldLayoutId id="2147483671" r:id="rId2"/>
    <p:sldLayoutId id="2147483672" r:id="rId3"/>
    <p:sldLayoutId id="2147483673" r:id="rId4"/>
    <p:sldLayoutId id="2147483662" r:id="rId5"/>
    <p:sldLayoutId id="2147483666" r:id="rId6"/>
    <p:sldLayoutId id="2147483670" r:id="rId7"/>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0" indent="0" algn="l" defTabSz="685800" rtl="0" eaLnBrk="1" latinLnBrk="0" hangingPunct="1">
        <a:lnSpc>
          <a:spcPct val="90000"/>
        </a:lnSpc>
        <a:spcBef>
          <a:spcPts val="750"/>
        </a:spcBef>
        <a:buFont typeface="Arial" panose="020B0604020202020204" pitchFamily="34" charset="0"/>
        <a:buNone/>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19.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hyperlink" Target="http://www.radioloja977.com/todos-estan-comiendo-cascara-de-platano-porque-conocen-algo-que-tu-no-sabes/" TargetMode="External"/><Relationship Id="rId17" Type="http://schemas.openxmlformats.org/officeDocument/2006/relationships/image" Target="../media/image23.png"/><Relationship Id="rId2" Type="http://schemas.openxmlformats.org/officeDocument/2006/relationships/image" Target="../media/image10.png"/><Relationship Id="rId16" Type="http://schemas.openxmlformats.org/officeDocument/2006/relationships/image" Target="../media/image22.png"/><Relationship Id="rId1" Type="http://schemas.openxmlformats.org/officeDocument/2006/relationships/slideLayout" Target="../slideLayouts/slideLayout5.xml"/><Relationship Id="rId6" Type="http://schemas.openxmlformats.org/officeDocument/2006/relationships/image" Target="../media/image14.png"/><Relationship Id="rId11" Type="http://schemas.microsoft.com/office/2007/relationships/hdphoto" Target="../media/hdphoto1.wdp"/><Relationship Id="rId5" Type="http://schemas.openxmlformats.org/officeDocument/2006/relationships/image" Target="../media/image13.PNG"/><Relationship Id="rId15" Type="http://schemas.openxmlformats.org/officeDocument/2006/relationships/image" Target="../media/image21.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2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6.png"/><Relationship Id="rId3" Type="http://schemas.openxmlformats.org/officeDocument/2006/relationships/image" Target="../media/image25.png"/><Relationship Id="rId7" Type="http://schemas.openxmlformats.org/officeDocument/2006/relationships/image" Target="../media/image23.png"/><Relationship Id="rId12" Type="http://schemas.openxmlformats.org/officeDocument/2006/relationships/image" Target="../media/image31.png"/><Relationship Id="rId2" Type="http://schemas.openxmlformats.org/officeDocument/2006/relationships/image" Target="../media/image24.png"/><Relationship Id="rId16" Type="http://schemas.openxmlformats.org/officeDocument/2006/relationships/image" Target="../media/image34.png"/><Relationship Id="rId1" Type="http://schemas.openxmlformats.org/officeDocument/2006/relationships/slideLayout" Target="../slideLayouts/slideLayout5.xml"/><Relationship Id="rId6" Type="http://schemas.openxmlformats.org/officeDocument/2006/relationships/image" Target="../media/image22.png"/><Relationship Id="rId11" Type="http://schemas.openxmlformats.org/officeDocument/2006/relationships/image" Target="../media/image30.png"/><Relationship Id="rId5" Type="http://schemas.openxmlformats.org/officeDocument/2006/relationships/image" Target="../media/image27.png"/><Relationship Id="rId15" Type="http://schemas.openxmlformats.org/officeDocument/2006/relationships/image" Target="../media/image33.svg"/><Relationship Id="rId10" Type="http://schemas.openxmlformats.org/officeDocument/2006/relationships/image" Target="../media/image29.png"/><Relationship Id="rId4" Type="http://schemas.openxmlformats.org/officeDocument/2006/relationships/image" Target="../media/image26.png"/><Relationship Id="rId9" Type="http://schemas.openxmlformats.org/officeDocument/2006/relationships/image" Target="../media/image28.png"/><Relationship Id="rId14" Type="http://schemas.openxmlformats.org/officeDocument/2006/relationships/image" Target="../media/image3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0.png"/><Relationship Id="rId1" Type="http://schemas.openxmlformats.org/officeDocument/2006/relationships/slideLayout" Target="../slideLayouts/slideLayout5.xml"/><Relationship Id="rId5" Type="http://schemas.openxmlformats.org/officeDocument/2006/relationships/image" Target="../media/image37.png"/><Relationship Id="rId4" Type="http://schemas.openxmlformats.org/officeDocument/2006/relationships/image" Target="../media/image36.png"/></Relationships>
</file>

<file path=ppt/slides/_rels/slide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47.png"/><Relationship Id="rId7" Type="http://schemas.openxmlformats.org/officeDocument/2006/relationships/image" Target="../media/image16.png"/><Relationship Id="rId2" Type="http://schemas.openxmlformats.org/officeDocument/2006/relationships/image" Target="../media/image46.png"/><Relationship Id="rId1" Type="http://schemas.openxmlformats.org/officeDocument/2006/relationships/slideLayout" Target="../slideLayouts/slideLayout5.xml"/><Relationship Id="rId6" Type="http://schemas.openxmlformats.org/officeDocument/2006/relationships/image" Target="../media/image23.png"/><Relationship Id="rId11" Type="http://schemas.openxmlformats.org/officeDocument/2006/relationships/image" Target="../media/image50.png"/><Relationship Id="rId5" Type="http://schemas.openxmlformats.org/officeDocument/2006/relationships/image" Target="../media/image48.png"/><Relationship Id="rId10" Type="http://schemas.openxmlformats.org/officeDocument/2006/relationships/image" Target="../media/image49.png"/><Relationship Id="rId4" Type="http://schemas.openxmlformats.org/officeDocument/2006/relationships/image" Target="../media/image37.png"/><Relationship Id="rId9" Type="http://schemas.openxmlformats.org/officeDocument/2006/relationships/image" Target="../media/image27.png"/></Relationships>
</file>

<file path=ppt/slides/_rels/slide13.xml.rels><?xml version="1.0" encoding="UTF-8" standalone="yes"?>
<Relationships xmlns="http://schemas.openxmlformats.org/package/2006/relationships"><Relationship Id="rId8" Type="http://schemas.openxmlformats.org/officeDocument/2006/relationships/image" Target="../media/image56.png"/><Relationship Id="rId13" Type="http://schemas.openxmlformats.org/officeDocument/2006/relationships/image" Target="../media/image61.png"/><Relationship Id="rId3" Type="http://schemas.openxmlformats.org/officeDocument/2006/relationships/image" Target="../media/image52.png"/><Relationship Id="rId7" Type="http://schemas.openxmlformats.org/officeDocument/2006/relationships/image" Target="../media/image55.png"/><Relationship Id="rId12" Type="http://schemas.openxmlformats.org/officeDocument/2006/relationships/image" Target="../media/image60.png"/><Relationship Id="rId17" Type="http://schemas.openxmlformats.org/officeDocument/2006/relationships/image" Target="../media/image65.png"/><Relationship Id="rId2" Type="http://schemas.openxmlformats.org/officeDocument/2006/relationships/image" Target="../media/image51.png"/><Relationship Id="rId16" Type="http://schemas.openxmlformats.org/officeDocument/2006/relationships/image" Target="../media/image64.png"/><Relationship Id="rId1" Type="http://schemas.openxmlformats.org/officeDocument/2006/relationships/slideLayout" Target="../slideLayouts/slideLayout5.xml"/><Relationship Id="rId6" Type="http://schemas.openxmlformats.org/officeDocument/2006/relationships/image" Target="../media/image54.png"/><Relationship Id="rId11" Type="http://schemas.openxmlformats.org/officeDocument/2006/relationships/image" Target="../media/image59.png"/><Relationship Id="rId5" Type="http://schemas.openxmlformats.org/officeDocument/2006/relationships/image" Target="../media/image53.png"/><Relationship Id="rId15" Type="http://schemas.openxmlformats.org/officeDocument/2006/relationships/image" Target="../media/image63.png"/><Relationship Id="rId10" Type="http://schemas.openxmlformats.org/officeDocument/2006/relationships/image" Target="../media/image58.png"/><Relationship Id="rId4" Type="http://schemas.openxmlformats.org/officeDocument/2006/relationships/image" Target="../media/image24.png"/><Relationship Id="rId9" Type="http://schemas.openxmlformats.org/officeDocument/2006/relationships/image" Target="../media/image57.png"/><Relationship Id="rId14" Type="http://schemas.openxmlformats.org/officeDocument/2006/relationships/image" Target="../media/image62.png"/></Relationships>
</file>

<file path=ppt/slides/_rels/slide14.xml.rels><?xml version="1.0" encoding="UTF-8" standalone="yes"?>
<Relationships xmlns="http://schemas.openxmlformats.org/package/2006/relationships"><Relationship Id="rId8" Type="http://schemas.openxmlformats.org/officeDocument/2006/relationships/image" Target="../media/image71.png"/><Relationship Id="rId13" Type="http://schemas.openxmlformats.org/officeDocument/2006/relationships/image" Target="../media/image55.png"/><Relationship Id="rId3" Type="http://schemas.openxmlformats.org/officeDocument/2006/relationships/image" Target="../media/image66.png"/><Relationship Id="rId7" Type="http://schemas.openxmlformats.org/officeDocument/2006/relationships/image" Target="../media/image70.png"/><Relationship Id="rId12" Type="http://schemas.openxmlformats.org/officeDocument/2006/relationships/image" Target="../media/image54.png"/><Relationship Id="rId2" Type="http://schemas.openxmlformats.org/officeDocument/2006/relationships/notesSlide" Target="../notesSlides/notesSlide1.xml"/><Relationship Id="rId16" Type="http://schemas.openxmlformats.org/officeDocument/2006/relationships/image" Target="../media/image75.png"/><Relationship Id="rId1" Type="http://schemas.openxmlformats.org/officeDocument/2006/relationships/slideLayout" Target="../slideLayouts/slideLayout5.xml"/><Relationship Id="rId6" Type="http://schemas.openxmlformats.org/officeDocument/2006/relationships/image" Target="../media/image69.png"/><Relationship Id="rId11" Type="http://schemas.openxmlformats.org/officeDocument/2006/relationships/image" Target="../media/image53.png"/><Relationship Id="rId5" Type="http://schemas.openxmlformats.org/officeDocument/2006/relationships/image" Target="../media/image68.png"/><Relationship Id="rId15" Type="http://schemas.openxmlformats.org/officeDocument/2006/relationships/image" Target="../media/image74.png"/><Relationship Id="rId10" Type="http://schemas.openxmlformats.org/officeDocument/2006/relationships/image" Target="../media/image24.png"/><Relationship Id="rId4" Type="http://schemas.openxmlformats.org/officeDocument/2006/relationships/image" Target="../media/image67.png"/><Relationship Id="rId9" Type="http://schemas.openxmlformats.org/officeDocument/2006/relationships/image" Target="../media/image72.png"/><Relationship Id="rId14" Type="http://schemas.openxmlformats.org/officeDocument/2006/relationships/image" Target="../media/image73.png"/></Relationships>
</file>

<file path=ppt/slides/_rels/slide15.xml.rels><?xml version="1.0" encoding="UTF-8" standalone="yes"?>
<Relationships xmlns="http://schemas.openxmlformats.org/package/2006/relationships"><Relationship Id="rId8" Type="http://schemas.openxmlformats.org/officeDocument/2006/relationships/image" Target="../media/image79.png"/><Relationship Id="rId13" Type="http://schemas.openxmlformats.org/officeDocument/2006/relationships/customXml" Target="../ink/ink5.xml"/><Relationship Id="rId3" Type="http://schemas.openxmlformats.org/officeDocument/2006/relationships/image" Target="../media/image76.png"/><Relationship Id="rId7" Type="http://schemas.openxmlformats.org/officeDocument/2006/relationships/customXml" Target="../ink/ink2.xml"/><Relationship Id="rId12" Type="http://schemas.openxmlformats.org/officeDocument/2006/relationships/image" Target="../media/image81.png"/><Relationship Id="rId2" Type="http://schemas.openxmlformats.org/officeDocument/2006/relationships/notesSlide" Target="../notesSlides/notesSlide2.xml"/><Relationship Id="rId16" Type="http://schemas.openxmlformats.org/officeDocument/2006/relationships/image" Target="../media/image83.png"/><Relationship Id="rId1" Type="http://schemas.openxmlformats.org/officeDocument/2006/relationships/slideLayout" Target="../slideLayouts/slideLayout5.xml"/><Relationship Id="rId6" Type="http://schemas.openxmlformats.org/officeDocument/2006/relationships/image" Target="../media/image78.png"/><Relationship Id="rId11" Type="http://schemas.openxmlformats.org/officeDocument/2006/relationships/customXml" Target="../ink/ink4.xml"/><Relationship Id="rId5" Type="http://schemas.openxmlformats.org/officeDocument/2006/relationships/customXml" Target="../ink/ink1.xml"/><Relationship Id="rId15" Type="http://schemas.openxmlformats.org/officeDocument/2006/relationships/customXml" Target="../ink/ink6.xml"/><Relationship Id="rId10" Type="http://schemas.openxmlformats.org/officeDocument/2006/relationships/image" Target="../media/image80.png"/><Relationship Id="rId4" Type="http://schemas.openxmlformats.org/officeDocument/2006/relationships/image" Target="../media/image77.png"/><Relationship Id="rId9" Type="http://schemas.openxmlformats.org/officeDocument/2006/relationships/customXml" Target="../ink/ink3.xml"/><Relationship Id="rId14" Type="http://schemas.openxmlformats.org/officeDocument/2006/relationships/image" Target="../media/image82.png"/></Relationships>
</file>

<file path=ppt/slides/_rels/slide16.xml.rels><?xml version="1.0" encoding="UTF-8" standalone="yes"?>
<Relationships xmlns="http://schemas.openxmlformats.org/package/2006/relationships"><Relationship Id="rId3" Type="http://schemas.openxmlformats.org/officeDocument/2006/relationships/image" Target="../media/image840.png"/><Relationship Id="rId2" Type="http://schemas.openxmlformats.org/officeDocument/2006/relationships/image" Target="../media/image84.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42.png"/><Relationship Id="rId1" Type="http://schemas.openxmlformats.org/officeDocument/2006/relationships/slideLayout" Target="../slideLayouts/slideLayout5.xml"/><Relationship Id="rId5" Type="http://schemas.openxmlformats.org/officeDocument/2006/relationships/image" Target="../media/image87.png"/><Relationship Id="rId4" Type="http://schemas.openxmlformats.org/officeDocument/2006/relationships/image" Target="../media/image86.png"/></Relationships>
</file>

<file path=ppt/slides/_rels/slide1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77.png"/><Relationship Id="rId1" Type="http://schemas.openxmlformats.org/officeDocument/2006/relationships/slideLayout" Target="../slideLayouts/slideLayout5.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9.png"/></Relationships>
</file>

<file path=ppt/slides/_rels/slide19.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94.emf"/><Relationship Id="rId2" Type="http://schemas.openxmlformats.org/officeDocument/2006/relationships/image" Target="../media/image93.jpeg"/><Relationship Id="rId1" Type="http://schemas.openxmlformats.org/officeDocument/2006/relationships/slideLayout" Target="../slideLayouts/slideLayout5.xml"/><Relationship Id="rId5" Type="http://schemas.openxmlformats.org/officeDocument/2006/relationships/image" Target="../media/image96.jpg"/><Relationship Id="rId4" Type="http://schemas.openxmlformats.org/officeDocument/2006/relationships/image" Target="../media/image95.jpg"/></Relationships>
</file>

<file path=ppt/slides/_rels/slide21.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16.png"/><Relationship Id="rId3" Type="http://schemas.openxmlformats.org/officeDocument/2006/relationships/image" Target="../media/image28.png"/><Relationship Id="rId7" Type="http://schemas.openxmlformats.org/officeDocument/2006/relationships/image" Target="../media/image100.png"/><Relationship Id="rId12" Type="http://schemas.openxmlformats.org/officeDocument/2006/relationships/image" Target="../media/image13.PNG"/><Relationship Id="rId2" Type="http://schemas.openxmlformats.org/officeDocument/2006/relationships/image" Target="../media/image15.png"/><Relationship Id="rId1" Type="http://schemas.openxmlformats.org/officeDocument/2006/relationships/slideLayout" Target="../slideLayouts/slideLayout5.xml"/><Relationship Id="rId6" Type="http://schemas.openxmlformats.org/officeDocument/2006/relationships/image" Target="../media/image99.png"/><Relationship Id="rId11" Type="http://schemas.openxmlformats.org/officeDocument/2006/relationships/image" Target="../media/image23.png"/><Relationship Id="rId5" Type="http://schemas.openxmlformats.org/officeDocument/2006/relationships/image" Target="../media/image98.png"/><Relationship Id="rId15" Type="http://schemas.openxmlformats.org/officeDocument/2006/relationships/image" Target="../media/image20.png"/><Relationship Id="rId10" Type="http://schemas.openxmlformats.org/officeDocument/2006/relationships/image" Target="../media/image27.png"/><Relationship Id="rId4" Type="http://schemas.openxmlformats.org/officeDocument/2006/relationships/image" Target="../media/image97.png"/><Relationship Id="rId9" Type="http://schemas.openxmlformats.org/officeDocument/2006/relationships/image" Target="../media/image26.png"/><Relationship Id="rId14" Type="http://schemas.openxmlformats.org/officeDocument/2006/relationships/image" Target="../media/image1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D1AFE3C-EF93-7141-88CF-1E6ADF925DC8}"/>
              </a:ext>
            </a:extLst>
          </p:cNvPr>
          <p:cNvSpPr>
            <a:spLocks noGrp="1"/>
          </p:cNvSpPr>
          <p:nvPr>
            <p:ph type="sldNum" sz="quarter" idx="12"/>
          </p:nvPr>
        </p:nvSpPr>
        <p:spPr/>
        <p:txBody>
          <a:bodyPr/>
          <a:lstStyle/>
          <a:p>
            <a:fld id="{C68DACDF-E1A9-A04C-A5FF-FC2443684BF5}" type="slidenum">
              <a:rPr lang="en-US" smtClean="0"/>
              <a:pPr/>
              <a:t>1</a:t>
            </a:fld>
            <a:endParaRPr lang="en-US"/>
          </a:p>
        </p:txBody>
      </p:sp>
      <p:sp>
        <p:nvSpPr>
          <p:cNvPr id="4" name="TextBox 3">
            <a:extLst>
              <a:ext uri="{FF2B5EF4-FFF2-40B4-BE49-F238E27FC236}">
                <a16:creationId xmlns:a16="http://schemas.microsoft.com/office/drawing/2014/main" id="{39B206CD-A292-E249-AC55-A9493DB0E3B5}"/>
              </a:ext>
            </a:extLst>
          </p:cNvPr>
          <p:cNvSpPr txBox="1"/>
          <p:nvPr/>
        </p:nvSpPr>
        <p:spPr>
          <a:xfrm>
            <a:off x="646993" y="1259353"/>
            <a:ext cx="10469533" cy="2308324"/>
          </a:xfrm>
          <a:prstGeom prst="rect">
            <a:avLst/>
          </a:prstGeom>
          <a:noFill/>
        </p:spPr>
        <p:txBody>
          <a:bodyPr wrap="none" rtlCol="0">
            <a:spAutoFit/>
          </a:bodyPr>
          <a:lstStyle/>
          <a:p>
            <a:pPr algn="ctr"/>
            <a:r>
              <a:rPr lang="en-US" sz="3600" dirty="0"/>
              <a:t>Identifying Risks for Collaborative Systems during </a:t>
            </a:r>
          </a:p>
          <a:p>
            <a:pPr algn="ctr"/>
            <a:r>
              <a:rPr lang="en-US" sz="3600" dirty="0"/>
              <a:t>Requirements Engineering:</a:t>
            </a:r>
          </a:p>
          <a:p>
            <a:pPr algn="ctr"/>
            <a:r>
              <a:rPr lang="en-US" sz="3600" dirty="0"/>
              <a:t> An Ontology-Based Approach </a:t>
            </a:r>
            <a:br>
              <a:rPr lang="en-US" sz="3600" dirty="0"/>
            </a:br>
            <a:endParaRPr lang="en-US" sz="3600" dirty="0"/>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3969C494-7AAF-794B-AFD7-4713D79002EC}"/>
                  </a:ext>
                </a:extLst>
              </p:cNvPr>
              <p:cNvSpPr txBox="1"/>
              <p:nvPr/>
            </p:nvSpPr>
            <p:spPr>
              <a:xfrm>
                <a:off x="989545" y="3451320"/>
                <a:ext cx="10212909" cy="965264"/>
              </a:xfrm>
              <a:prstGeom prst="rect">
                <a:avLst/>
              </a:prstGeom>
              <a:noFill/>
            </p:spPr>
            <p:txBody>
              <a:bodyPr wrap="square" rtlCol="0">
                <a:spAutoFit/>
              </a:bodyPr>
              <a:lstStyle/>
              <a:p>
                <a:pPr algn="ctr"/>
                <a14:m>
                  <m:oMath xmlns:m="http://schemas.openxmlformats.org/officeDocument/2006/math">
                    <m:sSup>
                      <m:sSupPr>
                        <m:ctrlPr>
                          <a:rPr lang="en-US" sz="3200" b="1" i="1" smtClean="0">
                            <a:solidFill>
                              <a:srgbClr val="00B050"/>
                            </a:solidFill>
                            <a:latin typeface="Cambria Math" panose="02040503050406030204" pitchFamily="18" charset="0"/>
                          </a:rPr>
                        </m:ctrlPr>
                      </m:sSupPr>
                      <m:e>
                        <m:r>
                          <a:rPr lang="en-US" sz="3200" b="1" i="0" smtClean="0">
                            <a:solidFill>
                              <a:srgbClr val="00B050"/>
                            </a:solidFill>
                            <a:latin typeface="Cambria Math" panose="02040503050406030204" pitchFamily="18" charset="0"/>
                          </a:rPr>
                          <m:t>𝐊𝐢𝐫𝐭𝐡𝐲</m:t>
                        </m:r>
                        <m:r>
                          <a:rPr lang="en-US" sz="3200" b="1" i="0" smtClean="0">
                            <a:solidFill>
                              <a:srgbClr val="00B050"/>
                            </a:solidFill>
                            <a:latin typeface="Cambria Math" panose="02040503050406030204" pitchFamily="18" charset="0"/>
                          </a:rPr>
                          <m:t> </m:t>
                        </m:r>
                        <m:r>
                          <a:rPr lang="en-US" sz="3200" b="1" i="0" smtClean="0">
                            <a:solidFill>
                              <a:srgbClr val="00B050"/>
                            </a:solidFill>
                            <a:latin typeface="Cambria Math" panose="02040503050406030204" pitchFamily="18" charset="0"/>
                          </a:rPr>
                          <m:t>𝐊𝐨𝐥𝐥𝐮𝐫𝐢</m:t>
                        </m:r>
                      </m:e>
                      <m:sup>
                        <m:r>
                          <a:rPr lang="en-US" sz="3200" b="1" i="1" smtClean="0">
                            <a:solidFill>
                              <a:srgbClr val="00B050"/>
                            </a:solidFill>
                            <a:latin typeface="Cambria Math" panose="02040503050406030204" pitchFamily="18" charset="0"/>
                          </a:rPr>
                          <m:t>𝟏</m:t>
                        </m:r>
                      </m:sup>
                    </m:sSup>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sSup>
                      <m:sSupPr>
                        <m:ctrlPr>
                          <a:rPr lang="en-US" sz="2400" i="1" smtClean="0">
                            <a:latin typeface="Cambria Math" panose="02040503050406030204" pitchFamily="18" charset="0"/>
                          </a:rPr>
                        </m:ctrlPr>
                      </m:sSupPr>
                      <m:e>
                        <m:r>
                          <m:rPr>
                            <m:sty m:val="p"/>
                          </m:rPr>
                          <a:rPr lang="en-US" sz="2400" b="0" i="0" smtClean="0">
                            <a:latin typeface="Cambria Math" panose="02040503050406030204" pitchFamily="18" charset="0"/>
                          </a:rPr>
                          <m:t>Robert</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Ahn</m:t>
                        </m:r>
                      </m:e>
                      <m:sup>
                        <m:r>
                          <a:rPr lang="en-US" sz="2400" b="0" i="1" smtClean="0">
                            <a:latin typeface="Cambria Math" panose="02040503050406030204" pitchFamily="18" charset="0"/>
                          </a:rPr>
                          <m:t>1</m:t>
                        </m:r>
                      </m:sup>
                    </m:sSup>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sSup>
                      <m:sSupPr>
                        <m:ctrlPr>
                          <a:rPr lang="en-US" sz="2400" i="1" smtClean="0">
                            <a:latin typeface="Cambria Math" panose="02040503050406030204" pitchFamily="18" charset="0"/>
                            <a:cs typeface="Times New Roman" panose="02020603050405020304" pitchFamily="18" charset="0"/>
                          </a:rPr>
                        </m:ctrlPr>
                      </m:sSupPr>
                      <m:e>
                        <m:r>
                          <m:rPr>
                            <m:sty m:val="p"/>
                          </m:rPr>
                          <a:rPr lang="en-US" sz="2400" b="0" i="0" smtClean="0">
                            <a:latin typeface="Cambria Math" panose="02040503050406030204" pitchFamily="18" charset="0"/>
                            <a:cs typeface="Times New Roman" panose="02020603050405020304" pitchFamily="18" charset="0"/>
                          </a:rPr>
                          <m:t>Julie</m:t>
                        </m:r>
                        <m:r>
                          <a:rPr lang="en-US" sz="2400" b="0" i="0" smtClean="0">
                            <a:latin typeface="Cambria Math" panose="02040503050406030204" pitchFamily="18" charset="0"/>
                            <a:cs typeface="Times New Roman" panose="02020603050405020304" pitchFamily="18" charset="0"/>
                          </a:rPr>
                          <m:t> </m:t>
                        </m:r>
                        <m:r>
                          <m:rPr>
                            <m:sty m:val="p"/>
                          </m:rPr>
                          <a:rPr lang="en-US" sz="2400" b="0" i="0" smtClean="0">
                            <a:latin typeface="Cambria Math" panose="02040503050406030204" pitchFamily="18" charset="0"/>
                            <a:cs typeface="Times New Roman" panose="02020603050405020304" pitchFamily="18" charset="0"/>
                          </a:rPr>
                          <m:t>Rauer</m:t>
                        </m:r>
                      </m:e>
                      <m:sup>
                        <m:r>
                          <a:rPr lang="en-US" sz="2400" b="0" i="1" smtClean="0">
                            <a:latin typeface="Cambria Math" panose="02040503050406030204" pitchFamily="18" charset="0"/>
                            <a:cs typeface="Times New Roman" panose="02020603050405020304" pitchFamily="18" charset="0"/>
                          </a:rPr>
                          <m:t>1</m:t>
                        </m:r>
                      </m:sup>
                    </m:sSup>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sSup>
                      <m:sSupPr>
                        <m:ctrlPr>
                          <a:rPr lang="en-US" sz="2400" i="1" smtClean="0">
                            <a:latin typeface="Cambria Math" panose="02040503050406030204" pitchFamily="18" charset="0"/>
                          </a:rPr>
                        </m:ctrlPr>
                      </m:sSupPr>
                      <m:e>
                        <m:r>
                          <m:rPr>
                            <m:sty m:val="p"/>
                          </m:rPr>
                          <a:rPr lang="en-US" sz="2400" b="0" i="0" smtClean="0">
                            <a:latin typeface="Cambria Math" panose="02040503050406030204" pitchFamily="18" charset="0"/>
                          </a:rPr>
                          <m:t>Tom</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Hill</m:t>
                        </m:r>
                      </m:e>
                      <m:sup>
                        <m:r>
                          <a:rPr lang="en-US" sz="2400" b="0" i="1" smtClean="0">
                            <a:latin typeface="Cambria Math" panose="02040503050406030204" pitchFamily="18" charset="0"/>
                          </a:rPr>
                          <m:t>2</m:t>
                        </m:r>
                      </m:sup>
                    </m:sSup>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sSup>
                      <m:sSupPr>
                        <m:ctrlPr>
                          <a:rPr lang="en-US" sz="2400" i="1" smtClean="0">
                            <a:latin typeface="Cambria Math" panose="02040503050406030204" pitchFamily="18" charset="0"/>
                          </a:rPr>
                        </m:ctrlPr>
                      </m:sSupPr>
                      <m:e>
                        <m:r>
                          <m:rPr>
                            <m:sty m:val="p"/>
                          </m:rPr>
                          <a:rPr lang="en-US" sz="2400" b="0" i="0" smtClean="0">
                            <a:latin typeface="Cambria Math" panose="02040503050406030204" pitchFamily="18" charset="0"/>
                          </a:rPr>
                          <m:t>Lawrence</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Chung</m:t>
                        </m:r>
                      </m:e>
                      <m:sup>
                        <m:r>
                          <a:rPr lang="en-US" sz="2400" b="0" i="1" smtClean="0">
                            <a:latin typeface="Cambria Math" panose="02040503050406030204" pitchFamily="18" charset="0"/>
                          </a:rPr>
                          <m:t>1</m:t>
                        </m:r>
                      </m:sup>
                    </m:sSup>
                  </m:oMath>
                </a14:m>
                <a:endParaRPr lang="en-US" dirty="0">
                  <a:latin typeface="Times New Roman" panose="02020603050405020304" pitchFamily="18" charset="0"/>
                  <a:cs typeface="Times New Roman" panose="02020603050405020304" pitchFamily="18" charset="0"/>
                </a:endParaRPr>
              </a:p>
            </p:txBody>
          </p:sp>
        </mc:Choice>
        <mc:Fallback xmlns="">
          <p:sp>
            <p:nvSpPr>
              <p:cNvPr id="5" name="TextBox 4">
                <a:extLst>
                  <a:ext uri="{FF2B5EF4-FFF2-40B4-BE49-F238E27FC236}">
                    <a16:creationId xmlns:a16="http://schemas.microsoft.com/office/drawing/2014/main" id="{3969C494-7AAF-794B-AFD7-4713D79002EC}"/>
                  </a:ext>
                </a:extLst>
              </p:cNvPr>
              <p:cNvSpPr txBox="1">
                <a:spLocks noRot="1" noChangeAspect="1" noMove="1" noResize="1" noEditPoints="1" noAdjustHandles="1" noChangeArrowheads="1" noChangeShapeType="1" noTextEdit="1"/>
              </p:cNvSpPr>
              <p:nvPr/>
            </p:nvSpPr>
            <p:spPr>
              <a:xfrm>
                <a:off x="989545" y="3451320"/>
                <a:ext cx="10212909" cy="965264"/>
              </a:xfrm>
              <a:prstGeom prst="rect">
                <a:avLst/>
              </a:prstGeom>
              <a:blipFill>
                <a:blip r:embed="rId2"/>
                <a:stretch>
                  <a:fillRect b="-9091"/>
                </a:stretch>
              </a:blipFill>
            </p:spPr>
            <p:txBody>
              <a:bodyPr/>
              <a:lstStyle/>
              <a:p>
                <a:r>
                  <a:rPr lang="en-US">
                    <a:noFill/>
                  </a:rPr>
                  <a:t> </a:t>
                </a:r>
              </a:p>
            </p:txBody>
          </p:sp>
        </mc:Fallback>
      </mc:AlternateContent>
      <p:pic>
        <p:nvPicPr>
          <p:cNvPr id="6" name="Picture 5" descr="A picture containing text, sign, tableware, plate&#10;&#10;Description automatically generated">
            <a:extLst>
              <a:ext uri="{FF2B5EF4-FFF2-40B4-BE49-F238E27FC236}">
                <a16:creationId xmlns:a16="http://schemas.microsoft.com/office/drawing/2014/main" id="{0EA392DE-D5EF-A946-98D8-6594237385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60962" y="4591322"/>
            <a:ext cx="2231317" cy="730368"/>
          </a:xfrm>
          <a:prstGeom prst="rect">
            <a:avLst/>
          </a:prstGeom>
        </p:spPr>
      </p:pic>
      <p:sp>
        <p:nvSpPr>
          <p:cNvPr id="7" name="TextBox 6">
            <a:extLst>
              <a:ext uri="{FF2B5EF4-FFF2-40B4-BE49-F238E27FC236}">
                <a16:creationId xmlns:a16="http://schemas.microsoft.com/office/drawing/2014/main" id="{5B1AB462-EDB5-2F45-8525-0F4E0F5495B8}"/>
              </a:ext>
            </a:extLst>
          </p:cNvPr>
          <p:cNvSpPr txBox="1"/>
          <p:nvPr/>
        </p:nvSpPr>
        <p:spPr>
          <a:xfrm>
            <a:off x="9069215" y="4437434"/>
            <a:ext cx="423333" cy="307777"/>
          </a:xfrm>
          <a:prstGeom prst="rect">
            <a:avLst/>
          </a:prstGeom>
          <a:noFill/>
        </p:spPr>
        <p:txBody>
          <a:bodyPr wrap="square">
            <a:spAutoFit/>
          </a:bodyPr>
          <a:lstStyle/>
          <a:p>
            <a:r>
              <a:rPr lang="en-US" sz="1400" b="1" dirty="0"/>
              <a:t>2</a:t>
            </a:r>
          </a:p>
        </p:txBody>
      </p:sp>
      <p:pic>
        <p:nvPicPr>
          <p:cNvPr id="8" name="Picture 7" descr="Chart&#10;&#10;Description automatically generated">
            <a:extLst>
              <a:ext uri="{FF2B5EF4-FFF2-40B4-BE49-F238E27FC236}">
                <a16:creationId xmlns:a16="http://schemas.microsoft.com/office/drawing/2014/main" id="{250B74F9-F1FC-8A47-B2E3-4529955BB0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35715" y="4299644"/>
            <a:ext cx="1333500" cy="1257300"/>
          </a:xfrm>
          <a:prstGeom prst="rect">
            <a:avLst/>
          </a:prstGeom>
        </p:spPr>
      </p:pic>
      <p:sp>
        <p:nvSpPr>
          <p:cNvPr id="9" name="TextBox 8">
            <a:extLst>
              <a:ext uri="{FF2B5EF4-FFF2-40B4-BE49-F238E27FC236}">
                <a16:creationId xmlns:a16="http://schemas.microsoft.com/office/drawing/2014/main" id="{CB12A952-C179-D040-B615-BD17C6FBDAE8}"/>
              </a:ext>
            </a:extLst>
          </p:cNvPr>
          <p:cNvSpPr txBox="1"/>
          <p:nvPr/>
        </p:nvSpPr>
        <p:spPr>
          <a:xfrm>
            <a:off x="4143863" y="4366463"/>
            <a:ext cx="485068" cy="307777"/>
          </a:xfrm>
          <a:prstGeom prst="rect">
            <a:avLst/>
          </a:prstGeom>
          <a:noFill/>
        </p:spPr>
        <p:txBody>
          <a:bodyPr wrap="square" rtlCol="0">
            <a:spAutoFit/>
          </a:bodyPr>
          <a:lstStyle/>
          <a:p>
            <a:r>
              <a:rPr lang="en-US" sz="1400" b="1" dirty="0"/>
              <a:t>1</a:t>
            </a:r>
          </a:p>
        </p:txBody>
      </p:sp>
      <p:sp>
        <p:nvSpPr>
          <p:cNvPr id="10" name="TextBox 9">
            <a:extLst>
              <a:ext uri="{FF2B5EF4-FFF2-40B4-BE49-F238E27FC236}">
                <a16:creationId xmlns:a16="http://schemas.microsoft.com/office/drawing/2014/main" id="{AD6B9DBD-3B7F-C040-91E2-44609CA7B11F}"/>
              </a:ext>
            </a:extLst>
          </p:cNvPr>
          <p:cNvSpPr txBox="1"/>
          <p:nvPr/>
        </p:nvSpPr>
        <p:spPr>
          <a:xfrm>
            <a:off x="1406492" y="5434105"/>
            <a:ext cx="4051921" cy="369332"/>
          </a:xfrm>
          <a:prstGeom prst="rect">
            <a:avLst/>
          </a:prstGeom>
          <a:noFill/>
        </p:spPr>
        <p:txBody>
          <a:bodyPr wrap="square" rtlCol="0">
            <a:spAutoFit/>
          </a:bodyPr>
          <a:lstStyle/>
          <a:p>
            <a:r>
              <a:rPr lang="en-US" b="1" dirty="0"/>
              <a:t>The University of Texas at Dallas </a:t>
            </a:r>
          </a:p>
        </p:txBody>
      </p:sp>
      <p:sp>
        <p:nvSpPr>
          <p:cNvPr id="11" name="TextBox 10">
            <a:extLst>
              <a:ext uri="{FF2B5EF4-FFF2-40B4-BE49-F238E27FC236}">
                <a16:creationId xmlns:a16="http://schemas.microsoft.com/office/drawing/2014/main" id="{841587B5-7494-8746-BA7E-5799D6104242}"/>
              </a:ext>
            </a:extLst>
          </p:cNvPr>
          <p:cNvSpPr txBox="1"/>
          <p:nvPr/>
        </p:nvSpPr>
        <p:spPr>
          <a:xfrm>
            <a:off x="7160501" y="5426550"/>
            <a:ext cx="3817428" cy="369332"/>
          </a:xfrm>
          <a:prstGeom prst="rect">
            <a:avLst/>
          </a:prstGeom>
          <a:noFill/>
        </p:spPr>
        <p:txBody>
          <a:bodyPr wrap="square" rtlCol="0">
            <a:spAutoFit/>
          </a:bodyPr>
          <a:lstStyle/>
          <a:p>
            <a:r>
              <a:rPr lang="en-US" b="1" dirty="0"/>
              <a:t>Fellows Consulting Group</a:t>
            </a:r>
          </a:p>
        </p:txBody>
      </p:sp>
      <p:sp>
        <p:nvSpPr>
          <p:cNvPr id="12" name="TextBox 11">
            <a:extLst>
              <a:ext uri="{FF2B5EF4-FFF2-40B4-BE49-F238E27FC236}">
                <a16:creationId xmlns:a16="http://schemas.microsoft.com/office/drawing/2014/main" id="{8CA5AD1E-A28D-DD46-896D-E2B4831A4915}"/>
              </a:ext>
            </a:extLst>
          </p:cNvPr>
          <p:cNvSpPr txBox="1"/>
          <p:nvPr/>
        </p:nvSpPr>
        <p:spPr>
          <a:xfrm>
            <a:off x="7130944" y="410446"/>
            <a:ext cx="4723207" cy="369332"/>
          </a:xfrm>
          <a:prstGeom prst="rect">
            <a:avLst/>
          </a:prstGeom>
          <a:solidFill>
            <a:srgbClr val="FFFF00"/>
          </a:solidFill>
        </p:spPr>
        <p:txBody>
          <a:bodyPr wrap="square" rtlCol="0">
            <a:spAutoFit/>
          </a:bodyPr>
          <a:lstStyle/>
          <a:p>
            <a:r>
              <a:rPr lang="en-US" b="1" i="1" dirty="0">
                <a:solidFill>
                  <a:srgbClr val="FF0000"/>
                </a:solidFill>
              </a:rPr>
              <a:t>“Risk unidentified is risk unaddressed”</a:t>
            </a:r>
          </a:p>
        </p:txBody>
      </p:sp>
    </p:spTree>
    <p:extLst>
      <p:ext uri="{BB962C8B-B14F-4D97-AF65-F5344CB8AC3E}">
        <p14:creationId xmlns:p14="http://schemas.microsoft.com/office/powerpoint/2010/main" val="29692514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632A2345-7A7F-A147-8193-F6940F5AFDE9}"/>
              </a:ext>
            </a:extLst>
          </p:cNvPr>
          <p:cNvSpPr>
            <a:spLocks noGrp="1"/>
          </p:cNvSpPr>
          <p:nvPr>
            <p:ph type="ftr" sz="quarter" idx="11"/>
          </p:nvPr>
        </p:nvSpPr>
        <p:spPr/>
        <p:txBody>
          <a:bodyPr/>
          <a:lstStyle/>
          <a:p>
            <a:r>
              <a:rPr lang="en-US" sz="1200" b="1" dirty="0"/>
              <a:t>Motivation</a:t>
            </a:r>
          </a:p>
        </p:txBody>
      </p:sp>
      <p:sp>
        <p:nvSpPr>
          <p:cNvPr id="5" name="Slide Number Placeholder 4">
            <a:extLst>
              <a:ext uri="{FF2B5EF4-FFF2-40B4-BE49-F238E27FC236}">
                <a16:creationId xmlns:a16="http://schemas.microsoft.com/office/drawing/2014/main" id="{70DA2234-57D2-944C-A179-247923BACAD2}"/>
              </a:ext>
            </a:extLst>
          </p:cNvPr>
          <p:cNvSpPr>
            <a:spLocks noGrp="1"/>
          </p:cNvSpPr>
          <p:nvPr>
            <p:ph type="sldNum" sz="quarter" idx="12"/>
          </p:nvPr>
        </p:nvSpPr>
        <p:spPr>
          <a:xfrm>
            <a:off x="11559730" y="6556658"/>
            <a:ext cx="358140" cy="190307"/>
          </a:xfrm>
        </p:spPr>
        <p:txBody>
          <a:bodyPr/>
          <a:lstStyle/>
          <a:p>
            <a:fld id="{C68DACDF-E1A9-A04C-A5FF-FC2443684BF5}" type="slidenum">
              <a:rPr lang="en-US" smtClean="0"/>
              <a:pPr/>
              <a:t>2</a:t>
            </a:fld>
            <a:endParaRPr lang="en-US" dirty="0"/>
          </a:p>
        </p:txBody>
      </p:sp>
      <p:sp>
        <p:nvSpPr>
          <p:cNvPr id="7" name="TextBox 6">
            <a:extLst>
              <a:ext uri="{FF2B5EF4-FFF2-40B4-BE49-F238E27FC236}">
                <a16:creationId xmlns:a16="http://schemas.microsoft.com/office/drawing/2014/main" id="{37557FD9-FD78-B742-BE84-D832E9D33E6A}"/>
              </a:ext>
            </a:extLst>
          </p:cNvPr>
          <p:cNvSpPr txBox="1"/>
          <p:nvPr/>
        </p:nvSpPr>
        <p:spPr>
          <a:xfrm>
            <a:off x="157499" y="-37761"/>
            <a:ext cx="9880910" cy="584775"/>
          </a:xfrm>
          <a:prstGeom prst="rect">
            <a:avLst/>
          </a:prstGeom>
          <a:noFill/>
        </p:spPr>
        <p:txBody>
          <a:bodyPr wrap="none" rtlCol="0">
            <a:spAutoFit/>
          </a:bodyPr>
          <a:lstStyle/>
          <a:p>
            <a:r>
              <a:rPr lang="en-US" sz="3200" dirty="0">
                <a:solidFill>
                  <a:schemeClr val="accent2">
                    <a:lumMod val="75000"/>
                  </a:schemeClr>
                </a:solidFill>
              </a:rPr>
              <a:t>Consider, Indoor navigation for a blind person involves ……</a:t>
            </a:r>
          </a:p>
        </p:txBody>
      </p:sp>
      <p:sp>
        <p:nvSpPr>
          <p:cNvPr id="8" name="Rectangle 7">
            <a:extLst>
              <a:ext uri="{FF2B5EF4-FFF2-40B4-BE49-F238E27FC236}">
                <a16:creationId xmlns:a16="http://schemas.microsoft.com/office/drawing/2014/main" id="{1CD5A32F-6537-EE47-A85C-8C84D4A1718F}"/>
              </a:ext>
            </a:extLst>
          </p:cNvPr>
          <p:cNvSpPr/>
          <p:nvPr/>
        </p:nvSpPr>
        <p:spPr>
          <a:xfrm>
            <a:off x="9798634" y="1026971"/>
            <a:ext cx="2387922" cy="4524315"/>
          </a:xfrm>
          <a:prstGeom prst="rect">
            <a:avLst/>
          </a:prstGeom>
        </p:spPr>
        <p:txBody>
          <a:bodyPr wrap="square">
            <a:spAutoFit/>
          </a:bodyPr>
          <a:lstStyle/>
          <a:p>
            <a:pPr marL="342900" indent="-342900">
              <a:buFont typeface="Wingdings" pitchFamily="2" charset="2"/>
              <a:buChar char="Ø"/>
            </a:pPr>
            <a:r>
              <a:rPr lang="en-US" sz="1600" dirty="0"/>
              <a:t>Stevie is a blind person, and he wants to go from room 3.3D1 to room 3.413</a:t>
            </a:r>
          </a:p>
          <a:p>
            <a:pPr marL="285750" indent="-285750">
              <a:buFont typeface="Wingdings" pitchFamily="2" charset="2"/>
              <a:buChar char="Ø"/>
            </a:pPr>
            <a:r>
              <a:rPr lang="en-US" sz="1600" dirty="0"/>
              <a:t>He needs to perform a set of activities to reach his destination</a:t>
            </a:r>
          </a:p>
          <a:p>
            <a:pPr marL="742950" lvl="1" indent="-285750">
              <a:buFont typeface="Arial" panose="020B0604020202020204" pitchFamily="34" charset="0"/>
              <a:buChar char="•"/>
            </a:pPr>
            <a:r>
              <a:rPr lang="en-US" sz="1600" dirty="0">
                <a:solidFill>
                  <a:srgbClr val="00B050"/>
                </a:solidFill>
              </a:rPr>
              <a:t>Walk</a:t>
            </a:r>
          </a:p>
          <a:p>
            <a:pPr marL="742950" lvl="1" indent="-285750">
              <a:buFont typeface="Arial" panose="020B0604020202020204" pitchFamily="34" charset="0"/>
              <a:buChar char="•"/>
            </a:pPr>
            <a:r>
              <a:rPr lang="en-US" sz="1600" dirty="0">
                <a:solidFill>
                  <a:srgbClr val="00B050"/>
                </a:solidFill>
              </a:rPr>
              <a:t>Turn</a:t>
            </a:r>
          </a:p>
          <a:p>
            <a:pPr marL="742950" lvl="1" indent="-285750">
              <a:buFont typeface="Arial" panose="020B0604020202020204" pitchFamily="34" charset="0"/>
              <a:buChar char="•"/>
            </a:pPr>
            <a:r>
              <a:rPr lang="en-US" sz="1600" dirty="0">
                <a:solidFill>
                  <a:srgbClr val="00B050"/>
                </a:solidFill>
              </a:rPr>
              <a:t>Stop</a:t>
            </a:r>
          </a:p>
          <a:p>
            <a:pPr marL="742950" lvl="1" indent="-285750">
              <a:buFont typeface="Arial" panose="020B0604020202020204" pitchFamily="34" charset="0"/>
              <a:buChar char="•"/>
            </a:pPr>
            <a:r>
              <a:rPr lang="en-US" sz="1600" dirty="0">
                <a:solidFill>
                  <a:srgbClr val="00B050"/>
                </a:solidFill>
              </a:rPr>
              <a:t>Sit</a:t>
            </a:r>
          </a:p>
          <a:p>
            <a:pPr marL="742950" lvl="1" indent="-285750">
              <a:buFont typeface="Arial" panose="020B0604020202020204" pitchFamily="34" charset="0"/>
              <a:buChar char="•"/>
            </a:pPr>
            <a:r>
              <a:rPr lang="en-US" sz="1600" dirty="0">
                <a:solidFill>
                  <a:srgbClr val="00B050"/>
                </a:solidFill>
              </a:rPr>
              <a:t>Speak</a:t>
            </a:r>
          </a:p>
          <a:p>
            <a:pPr lvl="1"/>
            <a:endParaRPr lang="en-US" sz="1600" dirty="0"/>
          </a:p>
          <a:p>
            <a:pPr marL="285750" indent="-285750">
              <a:buFont typeface="Wingdings" pitchFamily="2" charset="2"/>
              <a:buChar char="Ø"/>
            </a:pPr>
            <a:r>
              <a:rPr lang="en-US" sz="1600" dirty="0"/>
              <a:t>Every activity that Stevie performs is associated with a </a:t>
            </a:r>
            <a:r>
              <a:rPr lang="en-US" sz="1600" dirty="0">
                <a:solidFill>
                  <a:srgbClr val="FF0000"/>
                </a:solidFill>
              </a:rPr>
              <a:t>risk [1]</a:t>
            </a:r>
          </a:p>
        </p:txBody>
      </p:sp>
      <p:pic>
        <p:nvPicPr>
          <p:cNvPr id="9" name="Picture 8" descr="Diagram&#10;&#10;Description automatically generated">
            <a:extLst>
              <a:ext uri="{FF2B5EF4-FFF2-40B4-BE49-F238E27FC236}">
                <a16:creationId xmlns:a16="http://schemas.microsoft.com/office/drawing/2014/main" id="{34066FB8-3980-444D-9106-51C013CEDC6D}"/>
              </a:ext>
            </a:extLst>
          </p:cNvPr>
          <p:cNvPicPr>
            <a:picLocks noChangeAspect="1"/>
          </p:cNvPicPr>
          <p:nvPr/>
        </p:nvPicPr>
        <p:blipFill>
          <a:blip r:embed="rId2"/>
          <a:stretch>
            <a:fillRect/>
          </a:stretch>
        </p:blipFill>
        <p:spPr>
          <a:xfrm>
            <a:off x="417558" y="1517363"/>
            <a:ext cx="9360793" cy="4715040"/>
          </a:xfrm>
          <a:prstGeom prst="rect">
            <a:avLst/>
          </a:prstGeom>
        </p:spPr>
      </p:pic>
      <p:sp>
        <p:nvSpPr>
          <p:cNvPr id="10" name="5-Point Star 9">
            <a:extLst>
              <a:ext uri="{FF2B5EF4-FFF2-40B4-BE49-F238E27FC236}">
                <a16:creationId xmlns:a16="http://schemas.microsoft.com/office/drawing/2014/main" id="{7EF85AA4-669D-C84B-99B5-D9EF5F2FD6A9}"/>
              </a:ext>
            </a:extLst>
          </p:cNvPr>
          <p:cNvSpPr/>
          <p:nvPr/>
        </p:nvSpPr>
        <p:spPr>
          <a:xfrm>
            <a:off x="1590824" y="5149122"/>
            <a:ext cx="304708" cy="227479"/>
          </a:xfrm>
          <a:prstGeom prst="star5">
            <a:avLst>
              <a:gd name="adj" fmla="val 22087"/>
              <a:gd name="hf" fmla="val 105146"/>
              <a:gd name="vf" fmla="val 11055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1" name="TextBox 10">
            <a:extLst>
              <a:ext uri="{FF2B5EF4-FFF2-40B4-BE49-F238E27FC236}">
                <a16:creationId xmlns:a16="http://schemas.microsoft.com/office/drawing/2014/main" id="{F75A5887-F615-C741-AABA-5319AE83F609}"/>
              </a:ext>
            </a:extLst>
          </p:cNvPr>
          <p:cNvSpPr txBox="1"/>
          <p:nvPr/>
        </p:nvSpPr>
        <p:spPr>
          <a:xfrm rot="16200000">
            <a:off x="1218091" y="4022281"/>
            <a:ext cx="1247842" cy="276999"/>
          </a:xfrm>
          <a:prstGeom prst="rect">
            <a:avLst/>
          </a:prstGeom>
          <a:noFill/>
          <a:ln w="19050">
            <a:noFill/>
          </a:ln>
        </p:spPr>
        <p:txBody>
          <a:bodyPr wrap="none" rtlCol="0">
            <a:spAutoFit/>
          </a:bodyPr>
          <a:lstStyle/>
          <a:p>
            <a:r>
              <a:rPr lang="en-US" sz="1200" b="1" dirty="0">
                <a:solidFill>
                  <a:srgbClr val="00B050"/>
                </a:solidFill>
              </a:rPr>
              <a:t>walk 11-13 steps</a:t>
            </a:r>
          </a:p>
        </p:txBody>
      </p:sp>
      <p:sp>
        <p:nvSpPr>
          <p:cNvPr id="12" name="TextBox 11">
            <a:extLst>
              <a:ext uri="{FF2B5EF4-FFF2-40B4-BE49-F238E27FC236}">
                <a16:creationId xmlns:a16="http://schemas.microsoft.com/office/drawing/2014/main" id="{51070623-3C88-0648-9B52-FF4342628ABD}"/>
              </a:ext>
            </a:extLst>
          </p:cNvPr>
          <p:cNvSpPr txBox="1"/>
          <p:nvPr/>
        </p:nvSpPr>
        <p:spPr>
          <a:xfrm>
            <a:off x="4907783" y="2261802"/>
            <a:ext cx="2118423" cy="276999"/>
          </a:xfrm>
          <a:prstGeom prst="rect">
            <a:avLst/>
          </a:prstGeom>
          <a:noFill/>
        </p:spPr>
        <p:txBody>
          <a:bodyPr wrap="square" rtlCol="0">
            <a:spAutoFit/>
          </a:bodyPr>
          <a:lstStyle/>
          <a:p>
            <a:r>
              <a:rPr lang="en-US" sz="1200" b="1" dirty="0">
                <a:solidFill>
                  <a:srgbClr val="00B050"/>
                </a:solidFill>
              </a:rPr>
              <a:t>walk 18-20  steps</a:t>
            </a:r>
          </a:p>
        </p:txBody>
      </p:sp>
      <p:sp>
        <p:nvSpPr>
          <p:cNvPr id="13" name="Rectangle 12">
            <a:extLst>
              <a:ext uri="{FF2B5EF4-FFF2-40B4-BE49-F238E27FC236}">
                <a16:creationId xmlns:a16="http://schemas.microsoft.com/office/drawing/2014/main" id="{0E804D51-C3AA-AC4E-93A1-B0B1AB64D7AE}"/>
              </a:ext>
            </a:extLst>
          </p:cNvPr>
          <p:cNvSpPr/>
          <p:nvPr/>
        </p:nvSpPr>
        <p:spPr>
          <a:xfrm>
            <a:off x="1245186" y="976607"/>
            <a:ext cx="8567009" cy="1233559"/>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pic>
        <p:nvPicPr>
          <p:cNvPr id="14" name="Picture 13">
            <a:extLst>
              <a:ext uri="{FF2B5EF4-FFF2-40B4-BE49-F238E27FC236}">
                <a16:creationId xmlns:a16="http://schemas.microsoft.com/office/drawing/2014/main" id="{5636B013-8484-1546-92B9-B535C80C41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3200" y="704613"/>
            <a:ext cx="9476258" cy="541342"/>
          </a:xfrm>
          <a:prstGeom prst="rect">
            <a:avLst/>
          </a:prstGeom>
        </p:spPr>
      </p:pic>
      <p:sp>
        <p:nvSpPr>
          <p:cNvPr id="15" name="Rectangle 14">
            <a:extLst>
              <a:ext uri="{FF2B5EF4-FFF2-40B4-BE49-F238E27FC236}">
                <a16:creationId xmlns:a16="http://schemas.microsoft.com/office/drawing/2014/main" id="{571F601F-B62D-714F-9407-32BA78D372C8}"/>
              </a:ext>
            </a:extLst>
          </p:cNvPr>
          <p:cNvSpPr/>
          <p:nvPr/>
        </p:nvSpPr>
        <p:spPr>
          <a:xfrm>
            <a:off x="159728" y="1152621"/>
            <a:ext cx="1231636" cy="5079782"/>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pic>
        <p:nvPicPr>
          <p:cNvPr id="16" name="Picture 15" descr="A screenshot of a computer&#10;&#10;Description automatically generated with low confidence">
            <a:extLst>
              <a:ext uri="{FF2B5EF4-FFF2-40B4-BE49-F238E27FC236}">
                <a16:creationId xmlns:a16="http://schemas.microsoft.com/office/drawing/2014/main" id="{797A5511-6772-7748-A0BD-50BA41E5F2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192" y="952024"/>
            <a:ext cx="514257" cy="5258196"/>
          </a:xfrm>
          <a:prstGeom prst="rect">
            <a:avLst/>
          </a:prstGeom>
        </p:spPr>
      </p:pic>
      <p:sp>
        <p:nvSpPr>
          <p:cNvPr id="17" name="Oval 16">
            <a:extLst>
              <a:ext uri="{FF2B5EF4-FFF2-40B4-BE49-F238E27FC236}">
                <a16:creationId xmlns:a16="http://schemas.microsoft.com/office/drawing/2014/main" id="{2427E9B1-10F0-434D-8E4D-90EBF069C753}"/>
              </a:ext>
            </a:extLst>
          </p:cNvPr>
          <p:cNvSpPr/>
          <p:nvPr/>
        </p:nvSpPr>
        <p:spPr>
          <a:xfrm>
            <a:off x="7904991" y="2151776"/>
            <a:ext cx="223854" cy="27699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1D5595E8-13F0-C64C-B5C7-A77DD3AC1FC1}"/>
              </a:ext>
            </a:extLst>
          </p:cNvPr>
          <p:cNvSpPr txBox="1"/>
          <p:nvPr/>
        </p:nvSpPr>
        <p:spPr>
          <a:xfrm rot="19401011">
            <a:off x="1221448" y="2100988"/>
            <a:ext cx="811761" cy="276999"/>
          </a:xfrm>
          <a:prstGeom prst="rect">
            <a:avLst/>
          </a:prstGeom>
          <a:noFill/>
        </p:spPr>
        <p:txBody>
          <a:bodyPr wrap="none" rtlCol="0">
            <a:spAutoFit/>
          </a:bodyPr>
          <a:lstStyle/>
          <a:p>
            <a:r>
              <a:rPr lang="en-US" sz="1200" b="1" dirty="0">
                <a:solidFill>
                  <a:srgbClr val="FF0000"/>
                </a:solidFill>
              </a:rPr>
              <a:t>Turn right</a:t>
            </a:r>
          </a:p>
        </p:txBody>
      </p:sp>
      <p:pic>
        <p:nvPicPr>
          <p:cNvPr id="20" name="Picture 19">
            <a:extLst>
              <a:ext uri="{FF2B5EF4-FFF2-40B4-BE49-F238E27FC236}">
                <a16:creationId xmlns:a16="http://schemas.microsoft.com/office/drawing/2014/main" id="{C1B14C91-625F-5F4B-85E2-9A7705AFF2E0}"/>
              </a:ext>
            </a:extLst>
          </p:cNvPr>
          <p:cNvPicPr>
            <a:picLocks noChangeAspect="1"/>
          </p:cNvPicPr>
          <p:nvPr/>
        </p:nvPicPr>
        <p:blipFill rotWithShape="1">
          <a:blip r:embed="rId5">
            <a:extLst>
              <a:ext uri="{28A0092B-C50C-407E-A947-70E740481C1C}">
                <a14:useLocalDpi xmlns:a14="http://schemas.microsoft.com/office/drawing/2010/main" val="0"/>
              </a:ext>
            </a:extLst>
          </a:blip>
          <a:srcRect t="25000"/>
          <a:stretch/>
        </p:blipFill>
        <p:spPr>
          <a:xfrm>
            <a:off x="5262763" y="1409646"/>
            <a:ext cx="952343" cy="778523"/>
          </a:xfrm>
          <a:prstGeom prst="rect">
            <a:avLst/>
          </a:prstGeom>
          <a:ln>
            <a:solidFill>
              <a:srgbClr val="FF0000"/>
            </a:solidFill>
          </a:ln>
        </p:spPr>
      </p:pic>
      <p:pic>
        <p:nvPicPr>
          <p:cNvPr id="21" name="Picture 20">
            <a:extLst>
              <a:ext uri="{FF2B5EF4-FFF2-40B4-BE49-F238E27FC236}">
                <a16:creationId xmlns:a16="http://schemas.microsoft.com/office/drawing/2014/main" id="{B6F626C5-5B37-1144-AFF0-5E34B94EA37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610028" y="4214042"/>
            <a:ext cx="808642" cy="744285"/>
          </a:xfrm>
          <a:prstGeom prst="rect">
            <a:avLst/>
          </a:prstGeom>
          <a:ln>
            <a:solidFill>
              <a:srgbClr val="FF0000"/>
            </a:solidFill>
          </a:ln>
        </p:spPr>
      </p:pic>
      <p:pic>
        <p:nvPicPr>
          <p:cNvPr id="22" name="Picture 21">
            <a:extLst>
              <a:ext uri="{FF2B5EF4-FFF2-40B4-BE49-F238E27FC236}">
                <a16:creationId xmlns:a16="http://schemas.microsoft.com/office/drawing/2014/main" id="{801E3C0E-6EC3-624E-A289-DC591675F6E7}"/>
              </a:ext>
            </a:extLst>
          </p:cNvPr>
          <p:cNvPicPr>
            <a:picLocks noChangeAspect="1"/>
          </p:cNvPicPr>
          <p:nvPr/>
        </p:nvPicPr>
        <p:blipFill>
          <a:blip r:embed="rId7"/>
          <a:stretch>
            <a:fillRect/>
          </a:stretch>
        </p:blipFill>
        <p:spPr>
          <a:xfrm>
            <a:off x="500994" y="724359"/>
            <a:ext cx="833290" cy="605224"/>
          </a:xfrm>
          <a:prstGeom prst="rect">
            <a:avLst/>
          </a:prstGeom>
          <a:ln>
            <a:solidFill>
              <a:srgbClr val="FF0000"/>
            </a:solidFill>
          </a:ln>
        </p:spPr>
      </p:pic>
      <p:pic>
        <p:nvPicPr>
          <p:cNvPr id="23" name="Picture 22" descr="A picture containing person, person, indoor&#10;&#10;Description automatically generated">
            <a:extLst>
              <a:ext uri="{FF2B5EF4-FFF2-40B4-BE49-F238E27FC236}">
                <a16:creationId xmlns:a16="http://schemas.microsoft.com/office/drawing/2014/main" id="{E8F27024-68C2-A34C-BBEF-2193D372E1F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6251" y="2823382"/>
            <a:ext cx="775691" cy="733256"/>
          </a:xfrm>
          <a:prstGeom prst="rect">
            <a:avLst/>
          </a:prstGeom>
          <a:ln>
            <a:solidFill>
              <a:srgbClr val="FF0000"/>
            </a:solidFill>
          </a:ln>
        </p:spPr>
      </p:pic>
      <p:pic>
        <p:nvPicPr>
          <p:cNvPr id="24" name="Picture 23" descr="A person in a suit and tie standing in a hallway&#10;&#10;Description automatically generated with low confidence">
            <a:extLst>
              <a:ext uri="{FF2B5EF4-FFF2-40B4-BE49-F238E27FC236}">
                <a16:creationId xmlns:a16="http://schemas.microsoft.com/office/drawing/2014/main" id="{D4337FDC-82A8-B549-95CA-C85E020326D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451065" y="1511488"/>
            <a:ext cx="932909" cy="599036"/>
          </a:xfrm>
          <a:prstGeom prst="rect">
            <a:avLst/>
          </a:prstGeom>
        </p:spPr>
      </p:pic>
      <p:pic>
        <p:nvPicPr>
          <p:cNvPr id="25" name="Picture 24" descr="A bunch of bananas&#10;&#10;Description automatically generated">
            <a:extLst>
              <a:ext uri="{FF2B5EF4-FFF2-40B4-BE49-F238E27FC236}">
                <a16:creationId xmlns:a16="http://schemas.microsoft.com/office/drawing/2014/main" id="{E68948AE-716D-0F43-B9AA-A3AF174744B5}"/>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10000" b="90000" l="10000" r="9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12"/>
              </a:ext>
            </a:extLst>
          </a:blip>
          <a:stretch>
            <a:fillRect/>
          </a:stretch>
        </p:blipFill>
        <p:spPr>
          <a:xfrm>
            <a:off x="3614639" y="1977066"/>
            <a:ext cx="398071" cy="130774"/>
          </a:xfrm>
          <a:prstGeom prst="rect">
            <a:avLst/>
          </a:prstGeom>
        </p:spPr>
      </p:pic>
      <p:pic>
        <p:nvPicPr>
          <p:cNvPr id="26" name="Picture 25" descr="Text, whiteboard&#10;&#10;Description automatically generated with medium confidence">
            <a:extLst>
              <a:ext uri="{FF2B5EF4-FFF2-40B4-BE49-F238E27FC236}">
                <a16:creationId xmlns:a16="http://schemas.microsoft.com/office/drawing/2014/main" id="{16310139-5D81-4647-AD59-8212161B859D}"/>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45824" y="1384550"/>
            <a:ext cx="1029741" cy="747197"/>
          </a:xfrm>
          <a:prstGeom prst="rect">
            <a:avLst/>
          </a:prstGeom>
          <a:ln>
            <a:solidFill>
              <a:srgbClr val="FF0000"/>
            </a:solidFill>
          </a:ln>
        </p:spPr>
      </p:pic>
      <p:pic>
        <p:nvPicPr>
          <p:cNvPr id="27" name="Picture 26" descr="Graphical user interface&#10;&#10;Description automatically generated with medium confidence">
            <a:extLst>
              <a:ext uri="{FF2B5EF4-FFF2-40B4-BE49-F238E27FC236}">
                <a16:creationId xmlns:a16="http://schemas.microsoft.com/office/drawing/2014/main" id="{FA03AF62-077C-C645-9496-797CFCADEC47}"/>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429613" y="2562347"/>
            <a:ext cx="1264940" cy="778748"/>
          </a:xfrm>
          <a:prstGeom prst="rect">
            <a:avLst/>
          </a:prstGeom>
          <a:noFill/>
          <a:ln>
            <a:solidFill>
              <a:srgbClr val="FF0000"/>
            </a:solidFill>
          </a:ln>
        </p:spPr>
      </p:pic>
      <p:cxnSp>
        <p:nvCxnSpPr>
          <p:cNvPr id="28" name="Straight Connector 27">
            <a:extLst>
              <a:ext uri="{FF2B5EF4-FFF2-40B4-BE49-F238E27FC236}">
                <a16:creationId xmlns:a16="http://schemas.microsoft.com/office/drawing/2014/main" id="{F1DDF338-5A06-6441-A2D0-61206D7EAC9D}"/>
              </a:ext>
            </a:extLst>
          </p:cNvPr>
          <p:cNvCxnSpPr>
            <a:cxnSpLocks/>
          </p:cNvCxnSpPr>
          <p:nvPr/>
        </p:nvCxnSpPr>
        <p:spPr>
          <a:xfrm>
            <a:off x="1887519" y="2311656"/>
            <a:ext cx="5959707" cy="13741"/>
          </a:xfrm>
          <a:prstGeom prst="line">
            <a:avLst/>
          </a:prstGeom>
          <a:ln w="19050">
            <a:solidFill>
              <a:srgbClr val="00B050"/>
            </a:solidFill>
          </a:ln>
        </p:spPr>
        <p:style>
          <a:lnRef idx="1">
            <a:schemeClr val="accent2"/>
          </a:lnRef>
          <a:fillRef idx="0">
            <a:schemeClr val="accent2"/>
          </a:fillRef>
          <a:effectRef idx="0">
            <a:schemeClr val="accent2"/>
          </a:effectRef>
          <a:fontRef idx="minor">
            <a:schemeClr val="tx1"/>
          </a:fontRef>
        </p:style>
      </p:cxnSp>
      <p:cxnSp>
        <p:nvCxnSpPr>
          <p:cNvPr id="29" name="Straight Connector 28">
            <a:extLst>
              <a:ext uri="{FF2B5EF4-FFF2-40B4-BE49-F238E27FC236}">
                <a16:creationId xmlns:a16="http://schemas.microsoft.com/office/drawing/2014/main" id="{0957CA78-F956-3F45-998C-818E4BA0BC1A}"/>
              </a:ext>
            </a:extLst>
          </p:cNvPr>
          <p:cNvCxnSpPr>
            <a:cxnSpLocks/>
            <a:stCxn id="30" idx="0"/>
          </p:cNvCxnSpPr>
          <p:nvPr/>
        </p:nvCxnSpPr>
        <p:spPr>
          <a:xfrm>
            <a:off x="1723795" y="2494089"/>
            <a:ext cx="0" cy="2633098"/>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sp>
        <p:nvSpPr>
          <p:cNvPr id="30" name="Arc 29">
            <a:extLst>
              <a:ext uri="{FF2B5EF4-FFF2-40B4-BE49-F238E27FC236}">
                <a16:creationId xmlns:a16="http://schemas.microsoft.com/office/drawing/2014/main" id="{AAA645DA-7D80-D747-BAD8-AA7D92D9FB8F}"/>
              </a:ext>
            </a:extLst>
          </p:cNvPr>
          <p:cNvSpPr/>
          <p:nvPr/>
        </p:nvSpPr>
        <p:spPr>
          <a:xfrm rot="15973301">
            <a:off x="1740717" y="2292773"/>
            <a:ext cx="343076" cy="377741"/>
          </a:xfrm>
          <a:prstGeom prst="arc">
            <a:avLst/>
          </a:prstGeom>
          <a:ln w="127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00B050"/>
              </a:solidFill>
            </a:endParaRPr>
          </a:p>
        </p:txBody>
      </p:sp>
      <p:sp>
        <p:nvSpPr>
          <p:cNvPr id="31" name="TextBox 30">
            <a:extLst>
              <a:ext uri="{FF2B5EF4-FFF2-40B4-BE49-F238E27FC236}">
                <a16:creationId xmlns:a16="http://schemas.microsoft.com/office/drawing/2014/main" id="{43A8A207-857B-3F45-A936-5EA6BCC95F93}"/>
              </a:ext>
            </a:extLst>
          </p:cNvPr>
          <p:cNvSpPr txBox="1"/>
          <p:nvPr/>
        </p:nvSpPr>
        <p:spPr>
          <a:xfrm>
            <a:off x="8022254" y="2256506"/>
            <a:ext cx="1644939" cy="246221"/>
          </a:xfrm>
          <a:prstGeom prst="rect">
            <a:avLst/>
          </a:prstGeom>
          <a:noFill/>
        </p:spPr>
        <p:txBody>
          <a:bodyPr wrap="square" rtlCol="0">
            <a:spAutoFit/>
          </a:bodyPr>
          <a:lstStyle/>
          <a:p>
            <a:r>
              <a:rPr lang="en-US" sz="1000" b="1" dirty="0">
                <a:solidFill>
                  <a:srgbClr val="FF2F92"/>
                </a:solidFill>
              </a:rPr>
              <a:t>Destination</a:t>
            </a:r>
          </a:p>
        </p:txBody>
      </p:sp>
      <p:sp>
        <p:nvSpPr>
          <p:cNvPr id="32" name="TextBox 31">
            <a:extLst>
              <a:ext uri="{FF2B5EF4-FFF2-40B4-BE49-F238E27FC236}">
                <a16:creationId xmlns:a16="http://schemas.microsoft.com/office/drawing/2014/main" id="{A8821EC4-1219-4442-A821-5B2AE3383116}"/>
              </a:ext>
            </a:extLst>
          </p:cNvPr>
          <p:cNvSpPr txBox="1"/>
          <p:nvPr/>
        </p:nvSpPr>
        <p:spPr>
          <a:xfrm>
            <a:off x="6674501" y="1211881"/>
            <a:ext cx="1654620" cy="246221"/>
          </a:xfrm>
          <a:prstGeom prst="rect">
            <a:avLst/>
          </a:prstGeom>
          <a:noFill/>
        </p:spPr>
        <p:txBody>
          <a:bodyPr wrap="none" rtlCol="0">
            <a:spAutoFit/>
          </a:bodyPr>
          <a:lstStyle/>
          <a:p>
            <a:r>
              <a:rPr lang="en-US" sz="1000" b="1" dirty="0">
                <a:solidFill>
                  <a:srgbClr val="FF0000"/>
                </a:solidFill>
              </a:rPr>
              <a:t>Walking in a zig-zag pattern</a:t>
            </a:r>
          </a:p>
        </p:txBody>
      </p:sp>
      <p:sp>
        <p:nvSpPr>
          <p:cNvPr id="33" name="TextBox 32">
            <a:extLst>
              <a:ext uri="{FF2B5EF4-FFF2-40B4-BE49-F238E27FC236}">
                <a16:creationId xmlns:a16="http://schemas.microsoft.com/office/drawing/2014/main" id="{78514D3E-C1BE-6D42-ACCA-B15BAA9F294A}"/>
              </a:ext>
            </a:extLst>
          </p:cNvPr>
          <p:cNvSpPr txBox="1"/>
          <p:nvPr/>
        </p:nvSpPr>
        <p:spPr>
          <a:xfrm>
            <a:off x="4765806" y="1189583"/>
            <a:ext cx="1965603" cy="246221"/>
          </a:xfrm>
          <a:prstGeom prst="rect">
            <a:avLst/>
          </a:prstGeom>
          <a:noFill/>
        </p:spPr>
        <p:txBody>
          <a:bodyPr wrap="none" rtlCol="0">
            <a:spAutoFit/>
          </a:bodyPr>
          <a:lstStyle/>
          <a:p>
            <a:r>
              <a:rPr lang="en-US" sz="1000" b="1" dirty="0">
                <a:solidFill>
                  <a:srgbClr val="FF0000"/>
                </a:solidFill>
              </a:rPr>
              <a:t>Person sitting with legs stretched</a:t>
            </a:r>
          </a:p>
        </p:txBody>
      </p:sp>
      <p:sp>
        <p:nvSpPr>
          <p:cNvPr id="34" name="TextBox 33">
            <a:extLst>
              <a:ext uri="{FF2B5EF4-FFF2-40B4-BE49-F238E27FC236}">
                <a16:creationId xmlns:a16="http://schemas.microsoft.com/office/drawing/2014/main" id="{644AB066-1DAE-D848-9FC9-A66A44465E8F}"/>
              </a:ext>
            </a:extLst>
          </p:cNvPr>
          <p:cNvSpPr txBox="1"/>
          <p:nvPr/>
        </p:nvSpPr>
        <p:spPr>
          <a:xfrm>
            <a:off x="570680" y="3772680"/>
            <a:ext cx="982961" cy="400110"/>
          </a:xfrm>
          <a:prstGeom prst="rect">
            <a:avLst/>
          </a:prstGeom>
          <a:noFill/>
        </p:spPr>
        <p:txBody>
          <a:bodyPr wrap="none" rtlCol="0">
            <a:spAutoFit/>
          </a:bodyPr>
          <a:lstStyle/>
          <a:p>
            <a:r>
              <a:rPr lang="en-US" sz="1000" b="1" dirty="0">
                <a:solidFill>
                  <a:srgbClr val="FF0000"/>
                </a:solidFill>
              </a:rPr>
              <a:t>Water present </a:t>
            </a:r>
          </a:p>
          <a:p>
            <a:r>
              <a:rPr lang="en-US" sz="1000" b="1" dirty="0">
                <a:solidFill>
                  <a:srgbClr val="FF0000"/>
                </a:solidFill>
              </a:rPr>
              <a:t>in the hallway</a:t>
            </a:r>
          </a:p>
        </p:txBody>
      </p:sp>
      <p:sp>
        <p:nvSpPr>
          <p:cNvPr id="35" name="TextBox 34">
            <a:extLst>
              <a:ext uri="{FF2B5EF4-FFF2-40B4-BE49-F238E27FC236}">
                <a16:creationId xmlns:a16="http://schemas.microsoft.com/office/drawing/2014/main" id="{4D19AE8F-F88A-804C-9645-BD15AD3A0083}"/>
              </a:ext>
            </a:extLst>
          </p:cNvPr>
          <p:cNvSpPr txBox="1"/>
          <p:nvPr/>
        </p:nvSpPr>
        <p:spPr>
          <a:xfrm>
            <a:off x="666109" y="2582168"/>
            <a:ext cx="702436" cy="246221"/>
          </a:xfrm>
          <a:prstGeom prst="rect">
            <a:avLst/>
          </a:prstGeom>
          <a:noFill/>
        </p:spPr>
        <p:txBody>
          <a:bodyPr wrap="none" rtlCol="0">
            <a:spAutoFit/>
          </a:bodyPr>
          <a:lstStyle/>
          <a:p>
            <a:r>
              <a:rPr lang="en-US" sz="1000" b="1" dirty="0">
                <a:solidFill>
                  <a:srgbClr val="FF0000"/>
                </a:solidFill>
              </a:rPr>
              <a:t>Fall down</a:t>
            </a:r>
          </a:p>
        </p:txBody>
      </p:sp>
      <p:sp>
        <p:nvSpPr>
          <p:cNvPr id="36" name="TextBox 35">
            <a:extLst>
              <a:ext uri="{FF2B5EF4-FFF2-40B4-BE49-F238E27FC236}">
                <a16:creationId xmlns:a16="http://schemas.microsoft.com/office/drawing/2014/main" id="{46BD0D52-DCC9-0E4F-9F95-025A6BA16E9B}"/>
              </a:ext>
            </a:extLst>
          </p:cNvPr>
          <p:cNvSpPr txBox="1"/>
          <p:nvPr/>
        </p:nvSpPr>
        <p:spPr>
          <a:xfrm>
            <a:off x="1930682" y="3421628"/>
            <a:ext cx="1518364" cy="246221"/>
          </a:xfrm>
          <a:prstGeom prst="rect">
            <a:avLst/>
          </a:prstGeom>
          <a:noFill/>
        </p:spPr>
        <p:txBody>
          <a:bodyPr wrap="none" rtlCol="0">
            <a:spAutoFit/>
          </a:bodyPr>
          <a:lstStyle/>
          <a:p>
            <a:r>
              <a:rPr lang="en-US" sz="1000" b="1" dirty="0">
                <a:solidFill>
                  <a:srgbClr val="FF0000"/>
                </a:solidFill>
              </a:rPr>
              <a:t>Colliding against the wall</a:t>
            </a:r>
          </a:p>
        </p:txBody>
      </p:sp>
      <p:sp>
        <p:nvSpPr>
          <p:cNvPr id="37" name="TextBox 36">
            <a:extLst>
              <a:ext uri="{FF2B5EF4-FFF2-40B4-BE49-F238E27FC236}">
                <a16:creationId xmlns:a16="http://schemas.microsoft.com/office/drawing/2014/main" id="{6A29E2BE-69E5-A142-8F84-EDC827D74852}"/>
              </a:ext>
            </a:extLst>
          </p:cNvPr>
          <p:cNvSpPr txBox="1"/>
          <p:nvPr/>
        </p:nvSpPr>
        <p:spPr>
          <a:xfrm>
            <a:off x="3367943" y="1178535"/>
            <a:ext cx="1276311" cy="400110"/>
          </a:xfrm>
          <a:prstGeom prst="rect">
            <a:avLst/>
          </a:prstGeom>
          <a:noFill/>
        </p:spPr>
        <p:txBody>
          <a:bodyPr wrap="none" rtlCol="0">
            <a:spAutoFit/>
          </a:bodyPr>
          <a:lstStyle/>
          <a:p>
            <a:r>
              <a:rPr lang="en-US" sz="1000" b="1" dirty="0">
                <a:solidFill>
                  <a:srgbClr val="FF0000"/>
                </a:solidFill>
              </a:rPr>
              <a:t>Banana peel present</a:t>
            </a:r>
          </a:p>
          <a:p>
            <a:r>
              <a:rPr lang="en-US" sz="1000" b="1" dirty="0">
                <a:solidFill>
                  <a:srgbClr val="FF0000"/>
                </a:solidFill>
              </a:rPr>
              <a:t> in the hallway</a:t>
            </a:r>
          </a:p>
        </p:txBody>
      </p:sp>
      <p:sp>
        <p:nvSpPr>
          <p:cNvPr id="38" name="TextBox 37">
            <a:extLst>
              <a:ext uri="{FF2B5EF4-FFF2-40B4-BE49-F238E27FC236}">
                <a16:creationId xmlns:a16="http://schemas.microsoft.com/office/drawing/2014/main" id="{6CF7C7BA-16B5-D943-8828-F1DE8B08040A}"/>
              </a:ext>
            </a:extLst>
          </p:cNvPr>
          <p:cNvSpPr txBox="1"/>
          <p:nvPr/>
        </p:nvSpPr>
        <p:spPr>
          <a:xfrm>
            <a:off x="2126585" y="1278389"/>
            <a:ext cx="1031051" cy="400110"/>
          </a:xfrm>
          <a:prstGeom prst="rect">
            <a:avLst/>
          </a:prstGeom>
          <a:noFill/>
        </p:spPr>
        <p:txBody>
          <a:bodyPr wrap="none" rtlCol="0">
            <a:spAutoFit/>
          </a:bodyPr>
          <a:lstStyle/>
          <a:p>
            <a:r>
              <a:rPr lang="en-US" sz="1000" b="1" dirty="0">
                <a:solidFill>
                  <a:srgbClr val="FF0000"/>
                </a:solidFill>
              </a:rPr>
              <a:t>Turning in the </a:t>
            </a:r>
          </a:p>
          <a:p>
            <a:r>
              <a:rPr lang="en-US" sz="1000" b="1" dirty="0">
                <a:solidFill>
                  <a:srgbClr val="FF0000"/>
                </a:solidFill>
              </a:rPr>
              <a:t>wrong direction</a:t>
            </a:r>
          </a:p>
        </p:txBody>
      </p:sp>
      <p:sp>
        <p:nvSpPr>
          <p:cNvPr id="39" name="TextBox 38">
            <a:extLst>
              <a:ext uri="{FF2B5EF4-FFF2-40B4-BE49-F238E27FC236}">
                <a16:creationId xmlns:a16="http://schemas.microsoft.com/office/drawing/2014/main" id="{951D2EF2-749F-E648-8E6F-2F98CA3B0CFE}"/>
              </a:ext>
            </a:extLst>
          </p:cNvPr>
          <p:cNvSpPr txBox="1"/>
          <p:nvPr/>
        </p:nvSpPr>
        <p:spPr>
          <a:xfrm>
            <a:off x="646944" y="5340649"/>
            <a:ext cx="1071127" cy="246221"/>
          </a:xfrm>
          <a:prstGeom prst="rect">
            <a:avLst/>
          </a:prstGeom>
          <a:noFill/>
        </p:spPr>
        <p:txBody>
          <a:bodyPr wrap="none" rtlCol="0">
            <a:spAutoFit/>
          </a:bodyPr>
          <a:lstStyle/>
          <a:p>
            <a:r>
              <a:rPr lang="en-US" sz="1000" b="1" dirty="0">
                <a:solidFill>
                  <a:srgbClr val="FF2F92"/>
                </a:solidFill>
              </a:rPr>
              <a:t>Current Location</a:t>
            </a:r>
          </a:p>
        </p:txBody>
      </p:sp>
      <p:cxnSp>
        <p:nvCxnSpPr>
          <p:cNvPr id="42" name="Straight Connector 41">
            <a:extLst>
              <a:ext uri="{FF2B5EF4-FFF2-40B4-BE49-F238E27FC236}">
                <a16:creationId xmlns:a16="http://schemas.microsoft.com/office/drawing/2014/main" id="{0A97D48E-0332-0C47-A628-77AA3C96CD67}"/>
              </a:ext>
            </a:extLst>
          </p:cNvPr>
          <p:cNvCxnSpPr>
            <a:cxnSpLocks/>
          </p:cNvCxnSpPr>
          <p:nvPr/>
        </p:nvCxnSpPr>
        <p:spPr>
          <a:xfrm>
            <a:off x="149754" y="547014"/>
            <a:ext cx="10083149"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pic>
        <p:nvPicPr>
          <p:cNvPr id="53" name="Picture 52" descr="A picture containing text, toiletry&#10;&#10;Description automatically generated">
            <a:extLst>
              <a:ext uri="{FF2B5EF4-FFF2-40B4-BE49-F238E27FC236}">
                <a16:creationId xmlns:a16="http://schemas.microsoft.com/office/drawing/2014/main" id="{D890A705-C6B2-0640-B539-3A1B29DC74EB}"/>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985406" y="4899933"/>
            <a:ext cx="253226" cy="227254"/>
          </a:xfrm>
          <a:prstGeom prst="rect">
            <a:avLst/>
          </a:prstGeom>
          <a:ln>
            <a:solidFill>
              <a:srgbClr val="00B050"/>
            </a:solidFill>
          </a:ln>
        </p:spPr>
      </p:pic>
      <p:sp>
        <p:nvSpPr>
          <p:cNvPr id="57" name="Rectangle 56">
            <a:extLst>
              <a:ext uri="{FF2B5EF4-FFF2-40B4-BE49-F238E27FC236}">
                <a16:creationId xmlns:a16="http://schemas.microsoft.com/office/drawing/2014/main" id="{9EC11B09-E6DA-F34D-9637-709CB558A2B1}"/>
              </a:ext>
            </a:extLst>
          </p:cNvPr>
          <p:cNvSpPr/>
          <p:nvPr/>
        </p:nvSpPr>
        <p:spPr>
          <a:xfrm>
            <a:off x="9999477" y="5571269"/>
            <a:ext cx="1997124" cy="369332"/>
          </a:xfrm>
          <a:prstGeom prst="rect">
            <a:avLst/>
          </a:prstGeom>
          <a:solidFill>
            <a:srgbClr val="FFFF00"/>
          </a:solidFill>
        </p:spPr>
        <p:txBody>
          <a:bodyPr wrap="square">
            <a:spAutoFit/>
          </a:bodyPr>
          <a:lstStyle/>
          <a:p>
            <a:r>
              <a:rPr lang="en-US" b="1" i="1" dirty="0">
                <a:solidFill>
                  <a:srgbClr val="FF0000"/>
                </a:solidFill>
              </a:rPr>
              <a:t>What is a risk?</a:t>
            </a:r>
          </a:p>
        </p:txBody>
      </p:sp>
      <p:pic>
        <p:nvPicPr>
          <p:cNvPr id="60" name="Picture 59" descr="A person in a suit and tie&#10;&#10;Description automatically generated with low confidence">
            <a:extLst>
              <a:ext uri="{FF2B5EF4-FFF2-40B4-BE49-F238E27FC236}">
                <a16:creationId xmlns:a16="http://schemas.microsoft.com/office/drawing/2014/main" id="{C976B9A3-DBC6-474E-B9A6-EF17401BB53A}"/>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1307895" y="180368"/>
            <a:ext cx="532532" cy="864773"/>
          </a:xfrm>
          <a:prstGeom prst="rect">
            <a:avLst/>
          </a:prstGeom>
        </p:spPr>
      </p:pic>
      <p:pic>
        <p:nvPicPr>
          <p:cNvPr id="61" name="Picture 60">
            <a:extLst>
              <a:ext uri="{FF2B5EF4-FFF2-40B4-BE49-F238E27FC236}">
                <a16:creationId xmlns:a16="http://schemas.microsoft.com/office/drawing/2014/main" id="{C2B61B48-88BA-E545-8AE9-4386DF842A79}"/>
              </a:ext>
            </a:extLst>
          </p:cNvPr>
          <p:cNvPicPr>
            <a:picLocks noChangeAspect="1"/>
          </p:cNvPicPr>
          <p:nvPr/>
        </p:nvPicPr>
        <p:blipFill>
          <a:blip r:embed="rId17"/>
          <a:stretch>
            <a:fillRect/>
          </a:stretch>
        </p:blipFill>
        <p:spPr>
          <a:xfrm flipH="1">
            <a:off x="6991206" y="1468873"/>
            <a:ext cx="771066" cy="675470"/>
          </a:xfrm>
          <a:prstGeom prst="rect">
            <a:avLst/>
          </a:prstGeom>
          <a:ln>
            <a:solidFill>
              <a:srgbClr val="FF0000"/>
            </a:solidFill>
          </a:ln>
        </p:spPr>
      </p:pic>
    </p:spTree>
    <p:extLst>
      <p:ext uri="{BB962C8B-B14F-4D97-AF65-F5344CB8AC3E}">
        <p14:creationId xmlns:p14="http://schemas.microsoft.com/office/powerpoint/2010/main" val="1246894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7"/>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26"/>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8"/>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9" presetClass="exit" presetSubtype="0" fill="hold" nodeType="clickEffect">
                                  <p:stCondLst>
                                    <p:cond delay="0"/>
                                  </p:stCondLst>
                                  <p:childTnLst>
                                    <p:animEffect transition="out" filter="dissolve">
                                      <p:cBhvr>
                                        <p:cTn id="66" dur="500"/>
                                        <p:tgtEl>
                                          <p:spTgt spid="20"/>
                                        </p:tgtEl>
                                      </p:cBhvr>
                                    </p:animEffect>
                                    <p:set>
                                      <p:cBhvr>
                                        <p:cTn id="67" dur="1" fill="hold">
                                          <p:stCondLst>
                                            <p:cond delay="499"/>
                                          </p:stCondLst>
                                        </p:cTn>
                                        <p:tgtEl>
                                          <p:spTgt spid="20"/>
                                        </p:tgtEl>
                                        <p:attrNameLst>
                                          <p:attrName>style.visibility</p:attrName>
                                        </p:attrNameLst>
                                      </p:cBhvr>
                                      <p:to>
                                        <p:strVal val="hidden"/>
                                      </p:to>
                                    </p:set>
                                  </p:childTnLst>
                                </p:cTn>
                              </p:par>
                              <p:par>
                                <p:cTn id="68" presetID="9" presetClass="exit" presetSubtype="0" fill="hold" grpId="1" nodeType="withEffect">
                                  <p:stCondLst>
                                    <p:cond delay="0"/>
                                  </p:stCondLst>
                                  <p:childTnLst>
                                    <p:animEffect transition="out" filter="dissolve">
                                      <p:cBhvr>
                                        <p:cTn id="69" dur="500"/>
                                        <p:tgtEl>
                                          <p:spTgt spid="33"/>
                                        </p:tgtEl>
                                      </p:cBhvr>
                                    </p:animEffect>
                                    <p:set>
                                      <p:cBhvr>
                                        <p:cTn id="70" dur="1" fill="hold">
                                          <p:stCondLst>
                                            <p:cond delay="499"/>
                                          </p:stCondLst>
                                        </p:cTn>
                                        <p:tgtEl>
                                          <p:spTgt spid="33"/>
                                        </p:tgtEl>
                                        <p:attrNameLst>
                                          <p:attrName>style.visibility</p:attrName>
                                        </p:attrNameLst>
                                      </p:cBhvr>
                                      <p:to>
                                        <p:strVal val="hidden"/>
                                      </p:to>
                                    </p:set>
                                  </p:childTnLst>
                                </p:cTn>
                              </p:par>
                              <p:par>
                                <p:cTn id="71" presetID="9" presetClass="exit" presetSubtype="0" fill="hold" grpId="1" nodeType="withEffect">
                                  <p:stCondLst>
                                    <p:cond delay="0"/>
                                  </p:stCondLst>
                                  <p:childTnLst>
                                    <p:animEffect transition="out" filter="dissolve">
                                      <p:cBhvr>
                                        <p:cTn id="72" dur="500"/>
                                        <p:tgtEl>
                                          <p:spTgt spid="34"/>
                                        </p:tgtEl>
                                      </p:cBhvr>
                                    </p:animEffect>
                                    <p:set>
                                      <p:cBhvr>
                                        <p:cTn id="73" dur="1" fill="hold">
                                          <p:stCondLst>
                                            <p:cond delay="499"/>
                                          </p:stCondLst>
                                        </p:cTn>
                                        <p:tgtEl>
                                          <p:spTgt spid="34"/>
                                        </p:tgtEl>
                                        <p:attrNameLst>
                                          <p:attrName>style.visibility</p:attrName>
                                        </p:attrNameLst>
                                      </p:cBhvr>
                                      <p:to>
                                        <p:strVal val="hidden"/>
                                      </p:to>
                                    </p:set>
                                  </p:childTnLst>
                                </p:cTn>
                              </p:par>
                              <p:par>
                                <p:cTn id="74" presetID="9" presetClass="exit" presetSubtype="0" fill="hold" nodeType="withEffect">
                                  <p:stCondLst>
                                    <p:cond delay="0"/>
                                  </p:stCondLst>
                                  <p:childTnLst>
                                    <p:animEffect transition="out" filter="dissolve">
                                      <p:cBhvr>
                                        <p:cTn id="75" dur="500"/>
                                        <p:tgtEl>
                                          <p:spTgt spid="21"/>
                                        </p:tgtEl>
                                      </p:cBhvr>
                                    </p:animEffect>
                                    <p:set>
                                      <p:cBhvr>
                                        <p:cTn id="76" dur="1" fill="hold">
                                          <p:stCondLst>
                                            <p:cond delay="499"/>
                                          </p:stCondLst>
                                        </p:cTn>
                                        <p:tgtEl>
                                          <p:spTgt spid="21"/>
                                        </p:tgtEl>
                                        <p:attrNameLst>
                                          <p:attrName>style.visibility</p:attrName>
                                        </p:attrNameLst>
                                      </p:cBhvr>
                                      <p:to>
                                        <p:strVal val="hidden"/>
                                      </p:to>
                                    </p:set>
                                  </p:childTnLst>
                                </p:cTn>
                              </p:par>
                              <p:par>
                                <p:cTn id="77" presetID="9" presetClass="exit" presetSubtype="0" fill="hold" nodeType="withEffect">
                                  <p:stCondLst>
                                    <p:cond delay="0"/>
                                  </p:stCondLst>
                                  <p:childTnLst>
                                    <p:animEffect transition="out" filter="dissolve">
                                      <p:cBhvr>
                                        <p:cTn id="78" dur="500"/>
                                        <p:tgtEl>
                                          <p:spTgt spid="23"/>
                                        </p:tgtEl>
                                      </p:cBhvr>
                                    </p:animEffect>
                                    <p:set>
                                      <p:cBhvr>
                                        <p:cTn id="79" dur="1" fill="hold">
                                          <p:stCondLst>
                                            <p:cond delay="499"/>
                                          </p:stCondLst>
                                        </p:cTn>
                                        <p:tgtEl>
                                          <p:spTgt spid="23"/>
                                        </p:tgtEl>
                                        <p:attrNameLst>
                                          <p:attrName>style.visibility</p:attrName>
                                        </p:attrNameLst>
                                      </p:cBhvr>
                                      <p:to>
                                        <p:strVal val="hidden"/>
                                      </p:to>
                                    </p:set>
                                  </p:childTnLst>
                                </p:cTn>
                              </p:par>
                              <p:par>
                                <p:cTn id="80" presetID="9" presetClass="exit" presetSubtype="0" fill="hold" grpId="1" nodeType="withEffect">
                                  <p:stCondLst>
                                    <p:cond delay="0"/>
                                  </p:stCondLst>
                                  <p:childTnLst>
                                    <p:animEffect transition="out" filter="dissolve">
                                      <p:cBhvr>
                                        <p:cTn id="81" dur="500"/>
                                        <p:tgtEl>
                                          <p:spTgt spid="35"/>
                                        </p:tgtEl>
                                      </p:cBhvr>
                                    </p:animEffect>
                                    <p:set>
                                      <p:cBhvr>
                                        <p:cTn id="82" dur="1" fill="hold">
                                          <p:stCondLst>
                                            <p:cond delay="499"/>
                                          </p:stCondLst>
                                        </p:cTn>
                                        <p:tgtEl>
                                          <p:spTgt spid="35"/>
                                        </p:tgtEl>
                                        <p:attrNameLst>
                                          <p:attrName>style.visibility</p:attrName>
                                        </p:attrNameLst>
                                      </p:cBhvr>
                                      <p:to>
                                        <p:strVal val="hidden"/>
                                      </p:to>
                                    </p:set>
                                  </p:childTnLst>
                                </p:cTn>
                              </p:par>
                              <p:par>
                                <p:cTn id="83" presetID="9" presetClass="exit" presetSubtype="0" fill="hold" nodeType="withEffect">
                                  <p:stCondLst>
                                    <p:cond delay="0"/>
                                  </p:stCondLst>
                                  <p:childTnLst>
                                    <p:animEffect transition="out" filter="dissolve">
                                      <p:cBhvr>
                                        <p:cTn id="84" dur="500"/>
                                        <p:tgtEl>
                                          <p:spTgt spid="27"/>
                                        </p:tgtEl>
                                      </p:cBhvr>
                                    </p:animEffect>
                                    <p:set>
                                      <p:cBhvr>
                                        <p:cTn id="85" dur="1" fill="hold">
                                          <p:stCondLst>
                                            <p:cond delay="499"/>
                                          </p:stCondLst>
                                        </p:cTn>
                                        <p:tgtEl>
                                          <p:spTgt spid="27"/>
                                        </p:tgtEl>
                                        <p:attrNameLst>
                                          <p:attrName>style.visibility</p:attrName>
                                        </p:attrNameLst>
                                      </p:cBhvr>
                                      <p:to>
                                        <p:strVal val="hidden"/>
                                      </p:to>
                                    </p:set>
                                  </p:childTnLst>
                                </p:cTn>
                              </p:par>
                              <p:par>
                                <p:cTn id="86" presetID="9" presetClass="exit" presetSubtype="0" fill="hold" grpId="1" nodeType="withEffect">
                                  <p:stCondLst>
                                    <p:cond delay="0"/>
                                  </p:stCondLst>
                                  <p:childTnLst>
                                    <p:animEffect transition="out" filter="dissolve">
                                      <p:cBhvr>
                                        <p:cTn id="87" dur="500"/>
                                        <p:tgtEl>
                                          <p:spTgt spid="36"/>
                                        </p:tgtEl>
                                      </p:cBhvr>
                                    </p:animEffect>
                                    <p:set>
                                      <p:cBhvr>
                                        <p:cTn id="88" dur="1" fill="hold">
                                          <p:stCondLst>
                                            <p:cond delay="499"/>
                                          </p:stCondLst>
                                        </p:cTn>
                                        <p:tgtEl>
                                          <p:spTgt spid="36"/>
                                        </p:tgtEl>
                                        <p:attrNameLst>
                                          <p:attrName>style.visibility</p:attrName>
                                        </p:attrNameLst>
                                      </p:cBhvr>
                                      <p:to>
                                        <p:strVal val="hidden"/>
                                      </p:to>
                                    </p:set>
                                  </p:childTnLst>
                                </p:cTn>
                              </p:par>
                              <p:par>
                                <p:cTn id="89" presetID="9" presetClass="exit" presetSubtype="0" fill="hold" grpId="1" nodeType="withEffect">
                                  <p:stCondLst>
                                    <p:cond delay="0"/>
                                  </p:stCondLst>
                                  <p:childTnLst>
                                    <p:animEffect transition="out" filter="dissolve">
                                      <p:cBhvr>
                                        <p:cTn id="90" dur="500"/>
                                        <p:tgtEl>
                                          <p:spTgt spid="37"/>
                                        </p:tgtEl>
                                      </p:cBhvr>
                                    </p:animEffect>
                                    <p:set>
                                      <p:cBhvr>
                                        <p:cTn id="91" dur="1" fill="hold">
                                          <p:stCondLst>
                                            <p:cond delay="499"/>
                                          </p:stCondLst>
                                        </p:cTn>
                                        <p:tgtEl>
                                          <p:spTgt spid="37"/>
                                        </p:tgtEl>
                                        <p:attrNameLst>
                                          <p:attrName>style.visibility</p:attrName>
                                        </p:attrNameLst>
                                      </p:cBhvr>
                                      <p:to>
                                        <p:strVal val="hidden"/>
                                      </p:to>
                                    </p:set>
                                  </p:childTnLst>
                                </p:cTn>
                              </p:par>
                              <p:par>
                                <p:cTn id="92" presetID="9" presetClass="exit" presetSubtype="0" fill="hold" nodeType="withEffect">
                                  <p:stCondLst>
                                    <p:cond delay="0"/>
                                  </p:stCondLst>
                                  <p:childTnLst>
                                    <p:animEffect transition="out" filter="dissolve">
                                      <p:cBhvr>
                                        <p:cTn id="93" dur="500"/>
                                        <p:tgtEl>
                                          <p:spTgt spid="24"/>
                                        </p:tgtEl>
                                      </p:cBhvr>
                                    </p:animEffect>
                                    <p:set>
                                      <p:cBhvr>
                                        <p:cTn id="94" dur="1" fill="hold">
                                          <p:stCondLst>
                                            <p:cond delay="499"/>
                                          </p:stCondLst>
                                        </p:cTn>
                                        <p:tgtEl>
                                          <p:spTgt spid="24"/>
                                        </p:tgtEl>
                                        <p:attrNameLst>
                                          <p:attrName>style.visibility</p:attrName>
                                        </p:attrNameLst>
                                      </p:cBhvr>
                                      <p:to>
                                        <p:strVal val="hidden"/>
                                      </p:to>
                                    </p:set>
                                  </p:childTnLst>
                                </p:cTn>
                              </p:par>
                              <p:par>
                                <p:cTn id="95" presetID="9" presetClass="exit" presetSubtype="0" fill="hold" nodeType="withEffect">
                                  <p:stCondLst>
                                    <p:cond delay="0"/>
                                  </p:stCondLst>
                                  <p:childTnLst>
                                    <p:animEffect transition="out" filter="dissolve">
                                      <p:cBhvr>
                                        <p:cTn id="96" dur="500"/>
                                        <p:tgtEl>
                                          <p:spTgt spid="25"/>
                                        </p:tgtEl>
                                      </p:cBhvr>
                                    </p:animEffect>
                                    <p:set>
                                      <p:cBhvr>
                                        <p:cTn id="97" dur="1" fill="hold">
                                          <p:stCondLst>
                                            <p:cond delay="499"/>
                                          </p:stCondLst>
                                        </p:cTn>
                                        <p:tgtEl>
                                          <p:spTgt spid="25"/>
                                        </p:tgtEl>
                                        <p:attrNameLst>
                                          <p:attrName>style.visibility</p:attrName>
                                        </p:attrNameLst>
                                      </p:cBhvr>
                                      <p:to>
                                        <p:strVal val="hidden"/>
                                      </p:to>
                                    </p:set>
                                  </p:childTnLst>
                                </p:cTn>
                              </p:par>
                              <p:par>
                                <p:cTn id="98" presetID="9" presetClass="exit" presetSubtype="0" fill="hold" nodeType="withEffect">
                                  <p:stCondLst>
                                    <p:cond delay="0"/>
                                  </p:stCondLst>
                                  <p:childTnLst>
                                    <p:animEffect transition="out" filter="dissolve">
                                      <p:cBhvr>
                                        <p:cTn id="99" dur="500"/>
                                        <p:tgtEl>
                                          <p:spTgt spid="26"/>
                                        </p:tgtEl>
                                      </p:cBhvr>
                                    </p:animEffect>
                                    <p:set>
                                      <p:cBhvr>
                                        <p:cTn id="100" dur="1" fill="hold">
                                          <p:stCondLst>
                                            <p:cond delay="499"/>
                                          </p:stCondLst>
                                        </p:cTn>
                                        <p:tgtEl>
                                          <p:spTgt spid="26"/>
                                        </p:tgtEl>
                                        <p:attrNameLst>
                                          <p:attrName>style.visibility</p:attrName>
                                        </p:attrNameLst>
                                      </p:cBhvr>
                                      <p:to>
                                        <p:strVal val="hidden"/>
                                      </p:to>
                                    </p:set>
                                  </p:childTnLst>
                                </p:cTn>
                              </p:par>
                              <p:par>
                                <p:cTn id="101" presetID="9" presetClass="exit" presetSubtype="0" fill="hold" grpId="1" nodeType="withEffect">
                                  <p:stCondLst>
                                    <p:cond delay="0"/>
                                  </p:stCondLst>
                                  <p:childTnLst>
                                    <p:animEffect transition="out" filter="dissolve">
                                      <p:cBhvr>
                                        <p:cTn id="102" dur="500"/>
                                        <p:tgtEl>
                                          <p:spTgt spid="38"/>
                                        </p:tgtEl>
                                      </p:cBhvr>
                                    </p:animEffect>
                                    <p:set>
                                      <p:cBhvr>
                                        <p:cTn id="103" dur="1" fill="hold">
                                          <p:stCondLst>
                                            <p:cond delay="499"/>
                                          </p:stCondLst>
                                        </p:cTn>
                                        <p:tgtEl>
                                          <p:spTgt spid="38"/>
                                        </p:tgtEl>
                                        <p:attrNameLst>
                                          <p:attrName>style.visibility</p:attrName>
                                        </p:attrNameLst>
                                      </p:cBhvr>
                                      <p:to>
                                        <p:strVal val="hidden"/>
                                      </p:to>
                                    </p:set>
                                  </p:childTnLst>
                                </p:cTn>
                              </p:par>
                            </p:childTnLst>
                          </p:cTn>
                        </p:par>
                      </p:childTnLst>
                    </p:cTn>
                  </p:par>
                  <p:par>
                    <p:cTn id="104" fill="hold">
                      <p:stCondLst>
                        <p:cond delay="indefinite"/>
                      </p:stCondLst>
                      <p:childTnLst>
                        <p:par>
                          <p:cTn id="105" fill="hold">
                            <p:stCondLst>
                              <p:cond delay="0"/>
                            </p:stCondLst>
                            <p:childTnLst>
                              <p:par>
                                <p:cTn id="106" presetID="1" presetClass="entr" presetSubtype="0" fill="hold" nodeType="clickEffect">
                                  <p:stCondLst>
                                    <p:cond delay="0"/>
                                  </p:stCondLst>
                                  <p:childTnLst>
                                    <p:set>
                                      <p:cBhvr>
                                        <p:cTn id="107" dur="1" fill="hold">
                                          <p:stCondLst>
                                            <p:cond delay="0"/>
                                          </p:stCondLst>
                                        </p:cTn>
                                        <p:tgtEl>
                                          <p:spTgt spid="22"/>
                                        </p:tgtEl>
                                        <p:attrNameLst>
                                          <p:attrName>style.visibility</p:attrName>
                                        </p:attrNameLst>
                                      </p:cBhvr>
                                      <p:to>
                                        <p:strVal val="visible"/>
                                      </p:to>
                                    </p:set>
                                  </p:childTnLst>
                                </p:cTn>
                              </p:par>
                              <p:par>
                                <p:cTn id="108" presetID="1" presetClass="exit" presetSubtype="0" fill="hold" nodeType="withEffect">
                                  <p:stCondLst>
                                    <p:cond delay="0"/>
                                  </p:stCondLst>
                                  <p:childTnLst>
                                    <p:set>
                                      <p:cBhvr>
                                        <p:cTn id="109" dur="1" fill="hold">
                                          <p:stCondLst>
                                            <p:cond delay="0"/>
                                          </p:stCondLst>
                                        </p:cTn>
                                        <p:tgtEl>
                                          <p:spTgt spid="22"/>
                                        </p:tgtEl>
                                        <p:attrNameLst>
                                          <p:attrName>style.visibility</p:attrName>
                                        </p:attrNameLst>
                                      </p:cBhvr>
                                      <p:to>
                                        <p:strVal val="hidden"/>
                                      </p:to>
                                    </p:set>
                                  </p:childTnLst>
                                </p:cTn>
                              </p:par>
                            </p:childTnLst>
                          </p:cTn>
                        </p:par>
                      </p:childTnLst>
                    </p:cTn>
                  </p:par>
                  <p:par>
                    <p:cTn id="110" fill="hold">
                      <p:stCondLst>
                        <p:cond delay="indefinite"/>
                      </p:stCondLst>
                      <p:childTnLst>
                        <p:par>
                          <p:cTn id="111" fill="hold">
                            <p:stCondLst>
                              <p:cond delay="0"/>
                            </p:stCondLst>
                            <p:childTnLst>
                              <p:par>
                                <p:cTn id="112" presetID="1" presetClass="entr" presetSubtype="0" fill="hold" nodeType="clickEffect">
                                  <p:stCondLst>
                                    <p:cond delay="0"/>
                                  </p:stCondLst>
                                  <p:childTnLst>
                                    <p:set>
                                      <p:cBhvr>
                                        <p:cTn id="113" dur="1" fill="hold">
                                          <p:stCondLst>
                                            <p:cond delay="0"/>
                                          </p:stCondLst>
                                        </p:cTn>
                                        <p:tgtEl>
                                          <p:spTgt spid="53"/>
                                        </p:tgtEl>
                                        <p:attrNameLst>
                                          <p:attrName>style.visibility</p:attrName>
                                        </p:attrNameLst>
                                      </p:cBhvr>
                                      <p:to>
                                        <p:strVal val="visible"/>
                                      </p:to>
                                    </p:set>
                                  </p:childTnLst>
                                </p:cTn>
                              </p:par>
                              <p:par>
                                <p:cTn id="114" presetID="1" presetClass="entr" presetSubtype="0" fill="hold" nodeType="withEffect">
                                  <p:stCondLst>
                                    <p:cond delay="0"/>
                                  </p:stCondLst>
                                  <p:childTnLst>
                                    <p:set>
                                      <p:cBhvr>
                                        <p:cTn id="115" dur="1" fill="hold">
                                          <p:stCondLst>
                                            <p:cond delay="0"/>
                                          </p:stCondLst>
                                        </p:cTn>
                                        <p:tgtEl>
                                          <p:spTgt spid="60"/>
                                        </p:tgtEl>
                                        <p:attrNameLst>
                                          <p:attrName>style.visibility</p:attrName>
                                        </p:attrNameLst>
                                      </p:cBhvr>
                                      <p:to>
                                        <p:strVal val="visible"/>
                                      </p:to>
                                    </p:set>
                                  </p:childTnLst>
                                </p:cTn>
                              </p:par>
                            </p:childTnLst>
                          </p:cTn>
                        </p:par>
                      </p:childTnLst>
                    </p:cTn>
                  </p:par>
                  <p:par>
                    <p:cTn id="116" fill="hold">
                      <p:stCondLst>
                        <p:cond delay="indefinite"/>
                      </p:stCondLst>
                      <p:childTnLst>
                        <p:par>
                          <p:cTn id="117" fill="hold">
                            <p:stCondLst>
                              <p:cond delay="0"/>
                            </p:stCondLst>
                            <p:childTnLst>
                              <p:par>
                                <p:cTn id="118" presetID="1" presetClass="entr" presetSubtype="0" fill="hold" nodeType="clickEffect">
                                  <p:stCondLst>
                                    <p:cond delay="0"/>
                                  </p:stCondLst>
                                  <p:childTnLst>
                                    <p:set>
                                      <p:cBhvr>
                                        <p:cTn id="119" dur="1" fill="hold">
                                          <p:stCondLst>
                                            <p:cond delay="0"/>
                                          </p:stCondLst>
                                        </p:cTn>
                                        <p:tgtEl>
                                          <p:spTgt spid="61"/>
                                        </p:tgtEl>
                                        <p:attrNameLst>
                                          <p:attrName>style.visibility</p:attrName>
                                        </p:attrNameLst>
                                      </p:cBhvr>
                                      <p:to>
                                        <p:strVal val="visible"/>
                                      </p:to>
                                    </p:set>
                                  </p:childTnLst>
                                </p:cTn>
                              </p:par>
                              <p:par>
                                <p:cTn id="120" presetID="1" presetClass="exit" presetSubtype="0" fill="hold" nodeType="withEffect">
                                  <p:stCondLst>
                                    <p:cond delay="0"/>
                                  </p:stCondLst>
                                  <p:childTnLst>
                                    <p:set>
                                      <p:cBhvr>
                                        <p:cTn id="121" dur="1" fill="hold">
                                          <p:stCondLst>
                                            <p:cond delay="0"/>
                                          </p:stCondLst>
                                        </p:cTn>
                                        <p:tgtEl>
                                          <p:spTgt spid="6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p:bldP spid="17" grpId="0" animBg="1"/>
      <p:bldP spid="18" grpId="0"/>
      <p:bldP spid="30" grpId="0" animBg="1"/>
      <p:bldP spid="31" grpId="0"/>
      <p:bldP spid="32" grpId="0"/>
      <p:bldP spid="33" grpId="0"/>
      <p:bldP spid="33" grpId="1"/>
      <p:bldP spid="34" grpId="0"/>
      <p:bldP spid="34" grpId="1"/>
      <p:bldP spid="35" grpId="0"/>
      <p:bldP spid="35" grpId="1"/>
      <p:bldP spid="36" grpId="0"/>
      <p:bldP spid="36" grpId="1"/>
      <p:bldP spid="37" grpId="0"/>
      <p:bldP spid="37" grpId="1"/>
      <p:bldP spid="38" grpId="0"/>
      <p:bldP spid="38" grpId="1"/>
      <p:bldP spid="3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E863306-EDAD-C04C-A255-4D8FF2AB9FF9}"/>
              </a:ext>
            </a:extLst>
          </p:cNvPr>
          <p:cNvSpPr>
            <a:spLocks noGrp="1"/>
          </p:cNvSpPr>
          <p:nvPr>
            <p:ph type="sldNum" sz="quarter" idx="12"/>
          </p:nvPr>
        </p:nvSpPr>
        <p:spPr/>
        <p:txBody>
          <a:bodyPr/>
          <a:lstStyle/>
          <a:p>
            <a:fld id="{C68DACDF-E1A9-A04C-A5FF-FC2443684BF5}" type="slidenum">
              <a:rPr lang="en-US" smtClean="0"/>
              <a:pPr/>
              <a:t>3</a:t>
            </a:fld>
            <a:endParaRPr lang="en-US" dirty="0"/>
          </a:p>
        </p:txBody>
      </p:sp>
      <p:sp>
        <p:nvSpPr>
          <p:cNvPr id="6" name="Title 1">
            <a:extLst>
              <a:ext uri="{FF2B5EF4-FFF2-40B4-BE49-F238E27FC236}">
                <a16:creationId xmlns:a16="http://schemas.microsoft.com/office/drawing/2014/main" id="{F6193757-30A0-D344-8085-F4B04E144180}"/>
              </a:ext>
            </a:extLst>
          </p:cNvPr>
          <p:cNvSpPr txBox="1">
            <a:spLocks/>
          </p:cNvSpPr>
          <p:nvPr/>
        </p:nvSpPr>
        <p:spPr>
          <a:xfrm>
            <a:off x="653753" y="369567"/>
            <a:ext cx="10515600" cy="77552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08542"/>
                </a:solidFill>
              </a:rPr>
              <a:t>Outline</a:t>
            </a:r>
            <a:endParaRPr lang="en-US" sz="5400" b="1" dirty="0">
              <a:solidFill>
                <a:srgbClr val="008542"/>
              </a:solidFill>
            </a:endParaRPr>
          </a:p>
        </p:txBody>
      </p:sp>
      <p:sp>
        <p:nvSpPr>
          <p:cNvPr id="7" name="Content Placeholder 2">
            <a:extLst>
              <a:ext uri="{FF2B5EF4-FFF2-40B4-BE49-F238E27FC236}">
                <a16:creationId xmlns:a16="http://schemas.microsoft.com/office/drawing/2014/main" id="{E72EE643-B383-614D-BBD5-92A917BAAB36}"/>
              </a:ext>
            </a:extLst>
          </p:cNvPr>
          <p:cNvSpPr txBox="1">
            <a:spLocks/>
          </p:cNvSpPr>
          <p:nvPr/>
        </p:nvSpPr>
        <p:spPr>
          <a:xfrm>
            <a:off x="733734" y="1382956"/>
            <a:ext cx="10515600" cy="462595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000" dirty="0"/>
              <a:t>Research Problem</a:t>
            </a:r>
          </a:p>
          <a:p>
            <a:r>
              <a:rPr lang="en-US" sz="3000" dirty="0"/>
              <a:t>Related Work</a:t>
            </a:r>
          </a:p>
          <a:p>
            <a:r>
              <a:rPr lang="en-US" sz="3000" dirty="0"/>
              <a:t>Research Approach</a:t>
            </a:r>
          </a:p>
          <a:p>
            <a:pPr marL="457200" lvl="1" indent="0">
              <a:buNone/>
            </a:pPr>
            <a:r>
              <a:rPr lang="en-US" sz="2800" dirty="0"/>
              <a:t>- Activity-oriented Ontology</a:t>
            </a:r>
          </a:p>
          <a:p>
            <a:pPr marL="457200" lvl="1" indent="0">
              <a:buNone/>
            </a:pPr>
            <a:r>
              <a:rPr lang="en-US" sz="2800" dirty="0"/>
              <a:t>- Risk-aware Collaborative Approach</a:t>
            </a:r>
          </a:p>
          <a:p>
            <a:pPr marL="457200" lvl="1" indent="0">
              <a:buNone/>
            </a:pPr>
            <a:r>
              <a:rPr lang="en-US" sz="2800" dirty="0"/>
              <a:t>- Augmented Reference Model</a:t>
            </a:r>
          </a:p>
          <a:p>
            <a:pPr lvl="1">
              <a:buFontTx/>
              <a:buChar char="-"/>
            </a:pPr>
            <a:r>
              <a:rPr lang="en-US" sz="2800" dirty="0"/>
              <a:t>Risk Analysis Graph (RAG)</a:t>
            </a:r>
          </a:p>
          <a:p>
            <a:r>
              <a:rPr lang="en-US" sz="3000" dirty="0"/>
              <a:t>Experimentation</a:t>
            </a:r>
          </a:p>
          <a:p>
            <a:r>
              <a:rPr lang="en-US" sz="3000" dirty="0"/>
              <a:t>Future Work</a:t>
            </a:r>
          </a:p>
          <a:p>
            <a:endParaRPr lang="en-US" sz="3600" dirty="0"/>
          </a:p>
          <a:p>
            <a:endParaRPr lang="en-US" sz="3200" dirty="0"/>
          </a:p>
        </p:txBody>
      </p:sp>
      <p:cxnSp>
        <p:nvCxnSpPr>
          <p:cNvPr id="8" name="Straight Connector 7">
            <a:extLst>
              <a:ext uri="{FF2B5EF4-FFF2-40B4-BE49-F238E27FC236}">
                <a16:creationId xmlns:a16="http://schemas.microsoft.com/office/drawing/2014/main" id="{F82ACC9E-3534-0240-B8E3-616352E55D38}"/>
              </a:ext>
            </a:extLst>
          </p:cNvPr>
          <p:cNvCxnSpPr/>
          <p:nvPr/>
        </p:nvCxnSpPr>
        <p:spPr>
          <a:xfrm>
            <a:off x="632389" y="1035515"/>
            <a:ext cx="10536964"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09052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AEDA312-6E69-9440-B3C7-2B266BFC2F04}"/>
              </a:ext>
            </a:extLst>
          </p:cNvPr>
          <p:cNvSpPr>
            <a:spLocks noGrp="1"/>
          </p:cNvSpPr>
          <p:nvPr>
            <p:ph type="ftr" sz="quarter" idx="11"/>
          </p:nvPr>
        </p:nvSpPr>
        <p:spPr>
          <a:xfrm>
            <a:off x="4138513" y="6472804"/>
            <a:ext cx="7315200" cy="190307"/>
          </a:xfrm>
        </p:spPr>
        <p:txBody>
          <a:bodyPr/>
          <a:lstStyle/>
          <a:p>
            <a:r>
              <a:rPr lang="en-US" sz="1200" b="1" dirty="0"/>
              <a:t>Research</a:t>
            </a:r>
            <a:r>
              <a:rPr lang="en-US" sz="1200" dirty="0"/>
              <a:t> </a:t>
            </a:r>
            <a:r>
              <a:rPr lang="en-US" sz="1200" b="1" dirty="0"/>
              <a:t>Problem</a:t>
            </a:r>
          </a:p>
        </p:txBody>
      </p:sp>
      <p:sp>
        <p:nvSpPr>
          <p:cNvPr id="6" name="Slide Number Placeholder 1">
            <a:extLst>
              <a:ext uri="{FF2B5EF4-FFF2-40B4-BE49-F238E27FC236}">
                <a16:creationId xmlns:a16="http://schemas.microsoft.com/office/drawing/2014/main" id="{7FBD087C-BDA8-4F47-AF2A-7543372FB06D}"/>
              </a:ext>
            </a:extLst>
          </p:cNvPr>
          <p:cNvSpPr txBox="1">
            <a:spLocks/>
          </p:cNvSpPr>
          <p:nvPr/>
        </p:nvSpPr>
        <p:spPr>
          <a:xfrm>
            <a:off x="9233893" y="6406294"/>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CEB07AE-919C-4421-976C-800A2A2E527F}" type="slidenum">
              <a:rPr lang="en-US" smtClean="0"/>
              <a:pPr/>
              <a:t>4</a:t>
            </a:fld>
            <a:endParaRPr lang="en-US"/>
          </a:p>
        </p:txBody>
      </p:sp>
      <p:sp>
        <p:nvSpPr>
          <p:cNvPr id="8" name="TextBox 7">
            <a:extLst>
              <a:ext uri="{FF2B5EF4-FFF2-40B4-BE49-F238E27FC236}">
                <a16:creationId xmlns:a16="http://schemas.microsoft.com/office/drawing/2014/main" id="{C5566171-8E0E-D64F-8E01-1107D90035E6}"/>
              </a:ext>
            </a:extLst>
          </p:cNvPr>
          <p:cNvSpPr txBox="1"/>
          <p:nvPr/>
        </p:nvSpPr>
        <p:spPr>
          <a:xfrm>
            <a:off x="1381140" y="740746"/>
            <a:ext cx="1451990" cy="830997"/>
          </a:xfrm>
          <a:prstGeom prst="rect">
            <a:avLst/>
          </a:prstGeom>
          <a:noFill/>
          <a:ln>
            <a:solidFill>
              <a:schemeClr val="tx1"/>
            </a:solidFill>
            <a:prstDash val="dash"/>
          </a:ln>
        </p:spPr>
        <p:txBody>
          <a:bodyPr wrap="square" rtlCol="0">
            <a:spAutoFit/>
          </a:bodyPr>
          <a:lstStyle/>
          <a:p>
            <a:r>
              <a:rPr lang="en-US" sz="1200" b="1" dirty="0"/>
              <a:t>Blind person indicates a destination using voice instruction</a:t>
            </a:r>
          </a:p>
        </p:txBody>
      </p:sp>
      <p:sp>
        <p:nvSpPr>
          <p:cNvPr id="9" name="Right Arrow 8">
            <a:extLst>
              <a:ext uri="{FF2B5EF4-FFF2-40B4-BE49-F238E27FC236}">
                <a16:creationId xmlns:a16="http://schemas.microsoft.com/office/drawing/2014/main" id="{EB4116BB-C07E-B546-A50C-A0A2BBCE89A8}"/>
              </a:ext>
            </a:extLst>
          </p:cNvPr>
          <p:cNvSpPr/>
          <p:nvPr/>
        </p:nvSpPr>
        <p:spPr>
          <a:xfrm>
            <a:off x="2974995" y="1103050"/>
            <a:ext cx="1024941" cy="26300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picture containing text, indoor&#10;&#10;Description automatically generated">
            <a:extLst>
              <a:ext uri="{FF2B5EF4-FFF2-40B4-BE49-F238E27FC236}">
                <a16:creationId xmlns:a16="http://schemas.microsoft.com/office/drawing/2014/main" id="{8ED83F28-D6F5-0D49-A9E3-176A0F2E12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5742" y="1597900"/>
            <a:ext cx="1496786" cy="1077191"/>
          </a:xfrm>
          <a:prstGeom prst="rect">
            <a:avLst/>
          </a:prstGeom>
        </p:spPr>
      </p:pic>
      <p:cxnSp>
        <p:nvCxnSpPr>
          <p:cNvPr id="11" name="Straight Connector 10">
            <a:extLst>
              <a:ext uri="{FF2B5EF4-FFF2-40B4-BE49-F238E27FC236}">
                <a16:creationId xmlns:a16="http://schemas.microsoft.com/office/drawing/2014/main" id="{370ECC88-7A10-CB46-A29E-91E828418749}"/>
              </a:ext>
            </a:extLst>
          </p:cNvPr>
          <p:cNvCxnSpPr>
            <a:cxnSpLocks/>
          </p:cNvCxnSpPr>
          <p:nvPr/>
        </p:nvCxnSpPr>
        <p:spPr>
          <a:xfrm>
            <a:off x="3528587" y="1364473"/>
            <a:ext cx="0" cy="419691"/>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8679D278-CA3E-0146-A54F-32F382584130}"/>
              </a:ext>
            </a:extLst>
          </p:cNvPr>
          <p:cNvSpPr txBox="1"/>
          <p:nvPr/>
        </p:nvSpPr>
        <p:spPr>
          <a:xfrm>
            <a:off x="3242290" y="1824239"/>
            <a:ext cx="572593" cy="369332"/>
          </a:xfrm>
          <a:prstGeom prst="rect">
            <a:avLst/>
          </a:prstGeom>
          <a:noFill/>
          <a:ln>
            <a:solidFill>
              <a:srgbClr val="FF0000"/>
            </a:solidFill>
          </a:ln>
        </p:spPr>
        <p:txBody>
          <a:bodyPr wrap="none" rtlCol="0">
            <a:spAutoFit/>
          </a:bodyPr>
          <a:lstStyle/>
          <a:p>
            <a:r>
              <a:rPr lang="en-US" b="1" dirty="0">
                <a:solidFill>
                  <a:srgbClr val="FF0000"/>
                </a:solidFill>
              </a:rPr>
              <a:t>Risk</a:t>
            </a:r>
          </a:p>
        </p:txBody>
      </p:sp>
      <p:cxnSp>
        <p:nvCxnSpPr>
          <p:cNvPr id="13" name="Straight Connector 12">
            <a:extLst>
              <a:ext uri="{FF2B5EF4-FFF2-40B4-BE49-F238E27FC236}">
                <a16:creationId xmlns:a16="http://schemas.microsoft.com/office/drawing/2014/main" id="{0AF1453C-139B-984C-B035-C36B2A89CB72}"/>
              </a:ext>
            </a:extLst>
          </p:cNvPr>
          <p:cNvCxnSpPr>
            <a:cxnSpLocks/>
          </p:cNvCxnSpPr>
          <p:nvPr/>
        </p:nvCxnSpPr>
        <p:spPr>
          <a:xfrm>
            <a:off x="3550430" y="2241585"/>
            <a:ext cx="0" cy="441159"/>
          </a:xfrm>
          <a:prstGeom prst="line">
            <a:avLst/>
          </a:prstGeom>
          <a:ln>
            <a:prstDash val="dash"/>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5ECF0096-081E-FB42-B7EB-6F493FF63830}"/>
              </a:ext>
            </a:extLst>
          </p:cNvPr>
          <p:cNvPicPr>
            <a:picLocks noChangeAspect="1"/>
          </p:cNvPicPr>
          <p:nvPr/>
        </p:nvPicPr>
        <p:blipFill>
          <a:blip r:embed="rId3"/>
          <a:stretch>
            <a:fillRect/>
          </a:stretch>
        </p:blipFill>
        <p:spPr>
          <a:xfrm>
            <a:off x="2948196" y="2682744"/>
            <a:ext cx="1208124" cy="688989"/>
          </a:xfrm>
          <a:prstGeom prst="rect">
            <a:avLst/>
          </a:prstGeom>
          <a:ln>
            <a:solidFill>
              <a:srgbClr val="FF0000"/>
            </a:solidFill>
          </a:ln>
        </p:spPr>
      </p:pic>
      <p:sp>
        <p:nvSpPr>
          <p:cNvPr id="15" name="TextBox 14">
            <a:extLst>
              <a:ext uri="{FF2B5EF4-FFF2-40B4-BE49-F238E27FC236}">
                <a16:creationId xmlns:a16="http://schemas.microsoft.com/office/drawing/2014/main" id="{A967B515-DE92-064D-8665-D6B3C2C53191}"/>
              </a:ext>
            </a:extLst>
          </p:cNvPr>
          <p:cNvSpPr txBox="1"/>
          <p:nvPr/>
        </p:nvSpPr>
        <p:spPr>
          <a:xfrm>
            <a:off x="2736874" y="3400391"/>
            <a:ext cx="1627112" cy="461665"/>
          </a:xfrm>
          <a:prstGeom prst="rect">
            <a:avLst/>
          </a:prstGeom>
          <a:noFill/>
        </p:spPr>
        <p:txBody>
          <a:bodyPr wrap="none" rtlCol="0">
            <a:spAutoFit/>
          </a:bodyPr>
          <a:lstStyle/>
          <a:p>
            <a:pPr algn="ctr"/>
            <a:r>
              <a:rPr lang="en-US" sz="1200" b="1" dirty="0">
                <a:solidFill>
                  <a:srgbClr val="FF0000"/>
                </a:solidFill>
              </a:rPr>
              <a:t>The background noise </a:t>
            </a:r>
          </a:p>
          <a:p>
            <a:pPr algn="ctr"/>
            <a:r>
              <a:rPr lang="en-US" sz="1200" b="1" dirty="0">
                <a:solidFill>
                  <a:srgbClr val="FF0000"/>
                </a:solidFill>
              </a:rPr>
              <a:t>may be too high</a:t>
            </a:r>
          </a:p>
        </p:txBody>
      </p:sp>
      <p:pic>
        <p:nvPicPr>
          <p:cNvPr id="16" name="Picture 15">
            <a:extLst>
              <a:ext uri="{FF2B5EF4-FFF2-40B4-BE49-F238E27FC236}">
                <a16:creationId xmlns:a16="http://schemas.microsoft.com/office/drawing/2014/main" id="{8AFDB4DD-F54E-C443-BAF3-81DB4833F236}"/>
              </a:ext>
            </a:extLst>
          </p:cNvPr>
          <p:cNvPicPr>
            <a:picLocks noChangeAspect="1"/>
          </p:cNvPicPr>
          <p:nvPr/>
        </p:nvPicPr>
        <p:blipFill>
          <a:blip r:embed="rId4"/>
          <a:stretch>
            <a:fillRect/>
          </a:stretch>
        </p:blipFill>
        <p:spPr>
          <a:xfrm>
            <a:off x="2932256" y="3948071"/>
            <a:ext cx="1206257" cy="583448"/>
          </a:xfrm>
          <a:prstGeom prst="rect">
            <a:avLst/>
          </a:prstGeom>
          <a:ln>
            <a:solidFill>
              <a:srgbClr val="FF0000"/>
            </a:solidFill>
          </a:ln>
        </p:spPr>
      </p:pic>
      <p:sp>
        <p:nvSpPr>
          <p:cNvPr id="17" name="TextBox 16">
            <a:extLst>
              <a:ext uri="{FF2B5EF4-FFF2-40B4-BE49-F238E27FC236}">
                <a16:creationId xmlns:a16="http://schemas.microsoft.com/office/drawing/2014/main" id="{945A503A-B8F2-7344-8E01-B220FC1EB670}"/>
              </a:ext>
            </a:extLst>
          </p:cNvPr>
          <p:cNvSpPr txBox="1"/>
          <p:nvPr/>
        </p:nvSpPr>
        <p:spPr>
          <a:xfrm>
            <a:off x="2862152" y="4636820"/>
            <a:ext cx="1571007" cy="461665"/>
          </a:xfrm>
          <a:prstGeom prst="rect">
            <a:avLst/>
          </a:prstGeom>
          <a:noFill/>
        </p:spPr>
        <p:txBody>
          <a:bodyPr wrap="none" rtlCol="0">
            <a:spAutoFit/>
          </a:bodyPr>
          <a:lstStyle/>
          <a:p>
            <a:pPr algn="ctr"/>
            <a:r>
              <a:rPr lang="en-US" sz="1200" b="1" dirty="0">
                <a:solidFill>
                  <a:srgbClr val="FF0000"/>
                </a:solidFill>
              </a:rPr>
              <a:t>The microphone does</a:t>
            </a:r>
          </a:p>
          <a:p>
            <a:pPr algn="ctr"/>
            <a:r>
              <a:rPr lang="en-US" sz="1200" b="1" dirty="0">
                <a:solidFill>
                  <a:srgbClr val="FF0000"/>
                </a:solidFill>
              </a:rPr>
              <a:t> not work</a:t>
            </a:r>
          </a:p>
        </p:txBody>
      </p:sp>
      <p:sp>
        <p:nvSpPr>
          <p:cNvPr id="18" name="TextBox 17">
            <a:extLst>
              <a:ext uri="{FF2B5EF4-FFF2-40B4-BE49-F238E27FC236}">
                <a16:creationId xmlns:a16="http://schemas.microsoft.com/office/drawing/2014/main" id="{F33CCA74-B585-F343-BA63-2F81453EE452}"/>
              </a:ext>
            </a:extLst>
          </p:cNvPr>
          <p:cNvSpPr txBox="1"/>
          <p:nvPr/>
        </p:nvSpPr>
        <p:spPr>
          <a:xfrm>
            <a:off x="2712690" y="5847116"/>
            <a:ext cx="1901931" cy="276999"/>
          </a:xfrm>
          <a:prstGeom prst="rect">
            <a:avLst/>
          </a:prstGeom>
          <a:noFill/>
        </p:spPr>
        <p:txBody>
          <a:bodyPr wrap="none" rtlCol="0">
            <a:spAutoFit/>
          </a:bodyPr>
          <a:lstStyle/>
          <a:p>
            <a:pPr algn="ctr"/>
            <a:r>
              <a:rPr lang="en-US" sz="1200" b="1" dirty="0">
                <a:solidFill>
                  <a:srgbClr val="FF0000"/>
                </a:solidFill>
              </a:rPr>
              <a:t>Indicate wrong destination</a:t>
            </a:r>
          </a:p>
        </p:txBody>
      </p:sp>
      <p:sp>
        <p:nvSpPr>
          <p:cNvPr id="19" name="TextBox 18">
            <a:extLst>
              <a:ext uri="{FF2B5EF4-FFF2-40B4-BE49-F238E27FC236}">
                <a16:creationId xmlns:a16="http://schemas.microsoft.com/office/drawing/2014/main" id="{D68EB04F-B291-1F4F-A146-0AA690295D16}"/>
              </a:ext>
            </a:extLst>
          </p:cNvPr>
          <p:cNvSpPr txBox="1"/>
          <p:nvPr/>
        </p:nvSpPr>
        <p:spPr>
          <a:xfrm>
            <a:off x="4318541" y="793958"/>
            <a:ext cx="1268888" cy="830997"/>
          </a:xfrm>
          <a:prstGeom prst="rect">
            <a:avLst/>
          </a:prstGeom>
          <a:noFill/>
          <a:ln>
            <a:solidFill>
              <a:schemeClr val="tx1"/>
            </a:solidFill>
            <a:prstDash val="dash"/>
          </a:ln>
        </p:spPr>
        <p:txBody>
          <a:bodyPr wrap="square" rtlCol="0">
            <a:spAutoFit/>
          </a:bodyPr>
          <a:lstStyle/>
          <a:p>
            <a:r>
              <a:rPr lang="en-US" sz="1200" b="1" dirty="0"/>
              <a:t>Smartphone app provides instructions to destination </a:t>
            </a:r>
          </a:p>
        </p:txBody>
      </p:sp>
      <p:sp>
        <p:nvSpPr>
          <p:cNvPr id="20" name="Right Arrow 19">
            <a:extLst>
              <a:ext uri="{FF2B5EF4-FFF2-40B4-BE49-F238E27FC236}">
                <a16:creationId xmlns:a16="http://schemas.microsoft.com/office/drawing/2014/main" id="{57DDC18C-7267-E945-B31A-5DF74E0736CA}"/>
              </a:ext>
            </a:extLst>
          </p:cNvPr>
          <p:cNvSpPr/>
          <p:nvPr/>
        </p:nvSpPr>
        <p:spPr>
          <a:xfrm>
            <a:off x="5741180" y="1103050"/>
            <a:ext cx="1024941" cy="26300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a:extLst>
              <a:ext uri="{FF2B5EF4-FFF2-40B4-BE49-F238E27FC236}">
                <a16:creationId xmlns:a16="http://schemas.microsoft.com/office/drawing/2014/main" id="{03FC0E88-85E4-4E42-88FD-BDFD24C464E2}"/>
              </a:ext>
            </a:extLst>
          </p:cNvPr>
          <p:cNvCxnSpPr>
            <a:cxnSpLocks/>
          </p:cNvCxnSpPr>
          <p:nvPr/>
        </p:nvCxnSpPr>
        <p:spPr>
          <a:xfrm>
            <a:off x="6141156" y="1337395"/>
            <a:ext cx="0" cy="419691"/>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62A18356-D5B9-EC43-92F9-9A53CDB4F3C5}"/>
              </a:ext>
            </a:extLst>
          </p:cNvPr>
          <p:cNvSpPr txBox="1"/>
          <p:nvPr/>
        </p:nvSpPr>
        <p:spPr>
          <a:xfrm>
            <a:off x="5854859" y="1797161"/>
            <a:ext cx="572593" cy="369332"/>
          </a:xfrm>
          <a:prstGeom prst="rect">
            <a:avLst/>
          </a:prstGeom>
          <a:noFill/>
          <a:ln>
            <a:solidFill>
              <a:srgbClr val="FF0000"/>
            </a:solidFill>
          </a:ln>
        </p:spPr>
        <p:txBody>
          <a:bodyPr wrap="none" rtlCol="0">
            <a:spAutoFit/>
          </a:bodyPr>
          <a:lstStyle/>
          <a:p>
            <a:r>
              <a:rPr lang="en-US" b="1" dirty="0">
                <a:solidFill>
                  <a:srgbClr val="FF0000"/>
                </a:solidFill>
              </a:rPr>
              <a:t>Risk</a:t>
            </a:r>
          </a:p>
        </p:txBody>
      </p:sp>
      <p:cxnSp>
        <p:nvCxnSpPr>
          <p:cNvPr id="23" name="Straight Connector 22">
            <a:extLst>
              <a:ext uri="{FF2B5EF4-FFF2-40B4-BE49-F238E27FC236}">
                <a16:creationId xmlns:a16="http://schemas.microsoft.com/office/drawing/2014/main" id="{8BEB2E2A-BBEB-E143-A9A3-7885A1986E73}"/>
              </a:ext>
            </a:extLst>
          </p:cNvPr>
          <p:cNvCxnSpPr>
            <a:cxnSpLocks/>
          </p:cNvCxnSpPr>
          <p:nvPr/>
        </p:nvCxnSpPr>
        <p:spPr>
          <a:xfrm>
            <a:off x="6151715" y="2181395"/>
            <a:ext cx="0" cy="441159"/>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75AA3B1A-191A-404E-8683-5AF024DD9E6F}"/>
              </a:ext>
            </a:extLst>
          </p:cNvPr>
          <p:cNvSpPr/>
          <p:nvPr/>
        </p:nvSpPr>
        <p:spPr>
          <a:xfrm>
            <a:off x="5135978" y="3527808"/>
            <a:ext cx="2235343" cy="461665"/>
          </a:xfrm>
          <a:prstGeom prst="rect">
            <a:avLst/>
          </a:prstGeom>
        </p:spPr>
        <p:txBody>
          <a:bodyPr wrap="square">
            <a:spAutoFit/>
          </a:bodyPr>
          <a:lstStyle/>
          <a:p>
            <a:pPr algn="ctr"/>
            <a:r>
              <a:rPr lang="en-US" sz="1200" b="1" dirty="0">
                <a:solidFill>
                  <a:srgbClr val="FF0000"/>
                </a:solidFill>
              </a:rPr>
              <a:t>Incorrect instructions</a:t>
            </a:r>
          </a:p>
          <a:p>
            <a:pPr algn="ctr"/>
            <a:r>
              <a:rPr lang="en-US" sz="1200" b="1" dirty="0">
                <a:solidFill>
                  <a:srgbClr val="FF0000"/>
                </a:solidFill>
              </a:rPr>
              <a:t>provided</a:t>
            </a:r>
          </a:p>
        </p:txBody>
      </p:sp>
      <p:pic>
        <p:nvPicPr>
          <p:cNvPr id="25" name="Picture 24" descr="Icon&#10;&#10;Description automatically generated">
            <a:extLst>
              <a:ext uri="{FF2B5EF4-FFF2-40B4-BE49-F238E27FC236}">
                <a16:creationId xmlns:a16="http://schemas.microsoft.com/office/drawing/2014/main" id="{F67B0DF0-E0FD-0B44-972D-DE99840AB02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64728" y="4103855"/>
            <a:ext cx="1434041" cy="532965"/>
          </a:xfrm>
          <a:prstGeom prst="rect">
            <a:avLst/>
          </a:prstGeom>
          <a:ln>
            <a:solidFill>
              <a:srgbClr val="FF0000"/>
            </a:solidFill>
          </a:ln>
        </p:spPr>
      </p:pic>
      <p:sp>
        <p:nvSpPr>
          <p:cNvPr id="26" name="TextBox 25">
            <a:extLst>
              <a:ext uri="{FF2B5EF4-FFF2-40B4-BE49-F238E27FC236}">
                <a16:creationId xmlns:a16="http://schemas.microsoft.com/office/drawing/2014/main" id="{F6F07820-0644-6341-B573-EE0D54BD3646}"/>
              </a:ext>
            </a:extLst>
          </p:cNvPr>
          <p:cNvSpPr txBox="1"/>
          <p:nvPr/>
        </p:nvSpPr>
        <p:spPr>
          <a:xfrm>
            <a:off x="5327162" y="4642849"/>
            <a:ext cx="1649106" cy="276999"/>
          </a:xfrm>
          <a:prstGeom prst="rect">
            <a:avLst/>
          </a:prstGeom>
          <a:noFill/>
        </p:spPr>
        <p:txBody>
          <a:bodyPr wrap="none" rtlCol="0">
            <a:spAutoFit/>
          </a:bodyPr>
          <a:lstStyle/>
          <a:p>
            <a:r>
              <a:rPr lang="en-US" sz="1200" b="1" dirty="0">
                <a:solidFill>
                  <a:srgbClr val="FF0000"/>
                </a:solidFill>
              </a:rPr>
              <a:t>Speaker does not work</a:t>
            </a:r>
          </a:p>
        </p:txBody>
      </p:sp>
      <p:sp>
        <p:nvSpPr>
          <p:cNvPr id="27" name="TextBox 26">
            <a:extLst>
              <a:ext uri="{FF2B5EF4-FFF2-40B4-BE49-F238E27FC236}">
                <a16:creationId xmlns:a16="http://schemas.microsoft.com/office/drawing/2014/main" id="{B223C3C4-83FB-CF45-B44B-66142DCCAF79}"/>
              </a:ext>
            </a:extLst>
          </p:cNvPr>
          <p:cNvSpPr txBox="1"/>
          <p:nvPr/>
        </p:nvSpPr>
        <p:spPr>
          <a:xfrm>
            <a:off x="5320464" y="5671688"/>
            <a:ext cx="2014871" cy="461665"/>
          </a:xfrm>
          <a:prstGeom prst="rect">
            <a:avLst/>
          </a:prstGeom>
          <a:noFill/>
        </p:spPr>
        <p:txBody>
          <a:bodyPr wrap="square" rtlCol="0">
            <a:spAutoFit/>
          </a:bodyPr>
          <a:lstStyle/>
          <a:p>
            <a:pPr algn="ctr"/>
            <a:r>
              <a:rPr lang="en-US" sz="1200" b="1" dirty="0">
                <a:solidFill>
                  <a:srgbClr val="FF0000"/>
                </a:solidFill>
              </a:rPr>
              <a:t>Incomplete instructions </a:t>
            </a:r>
          </a:p>
          <a:p>
            <a:pPr algn="ctr"/>
            <a:r>
              <a:rPr lang="en-US" sz="1200" b="1" dirty="0">
                <a:solidFill>
                  <a:srgbClr val="FF0000"/>
                </a:solidFill>
              </a:rPr>
              <a:t>are given</a:t>
            </a:r>
          </a:p>
        </p:txBody>
      </p:sp>
      <p:pic>
        <p:nvPicPr>
          <p:cNvPr id="28" name="Picture 27" descr="A person in a suit and tie&#10;&#10;Description automatically generated with low confidence">
            <a:extLst>
              <a:ext uri="{FF2B5EF4-FFF2-40B4-BE49-F238E27FC236}">
                <a16:creationId xmlns:a16="http://schemas.microsoft.com/office/drawing/2014/main" id="{EB688FAD-A949-7042-B653-33AB09EA2B6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51518" y="1646102"/>
            <a:ext cx="633062" cy="1009564"/>
          </a:xfrm>
          <a:prstGeom prst="rect">
            <a:avLst/>
          </a:prstGeom>
        </p:spPr>
      </p:pic>
      <p:sp>
        <p:nvSpPr>
          <p:cNvPr id="29" name="TextBox 28">
            <a:extLst>
              <a:ext uri="{FF2B5EF4-FFF2-40B4-BE49-F238E27FC236}">
                <a16:creationId xmlns:a16="http://schemas.microsoft.com/office/drawing/2014/main" id="{BE942A2B-BA07-ED49-A80B-BD636881896F}"/>
              </a:ext>
            </a:extLst>
          </p:cNvPr>
          <p:cNvSpPr txBox="1"/>
          <p:nvPr/>
        </p:nvSpPr>
        <p:spPr>
          <a:xfrm>
            <a:off x="6919872" y="783763"/>
            <a:ext cx="1418567" cy="830997"/>
          </a:xfrm>
          <a:prstGeom prst="rect">
            <a:avLst/>
          </a:prstGeom>
          <a:noFill/>
          <a:ln>
            <a:solidFill>
              <a:schemeClr val="tx1"/>
            </a:solidFill>
            <a:prstDash val="dash"/>
          </a:ln>
        </p:spPr>
        <p:txBody>
          <a:bodyPr wrap="square" rtlCol="0">
            <a:spAutoFit/>
          </a:bodyPr>
          <a:lstStyle/>
          <a:p>
            <a:r>
              <a:rPr lang="en-US" sz="1200" b="1" dirty="0"/>
              <a:t>Blind person starts his navigation based on the instructions</a:t>
            </a:r>
          </a:p>
        </p:txBody>
      </p:sp>
      <p:sp>
        <p:nvSpPr>
          <p:cNvPr id="30" name="Right Arrow 29">
            <a:extLst>
              <a:ext uri="{FF2B5EF4-FFF2-40B4-BE49-F238E27FC236}">
                <a16:creationId xmlns:a16="http://schemas.microsoft.com/office/drawing/2014/main" id="{3430D5FD-91D9-F24E-BFA4-8A19B3B2B306}"/>
              </a:ext>
            </a:extLst>
          </p:cNvPr>
          <p:cNvSpPr/>
          <p:nvPr/>
        </p:nvSpPr>
        <p:spPr>
          <a:xfrm>
            <a:off x="8423859" y="1103050"/>
            <a:ext cx="1024941" cy="26300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 name="Straight Connector 30">
            <a:extLst>
              <a:ext uri="{FF2B5EF4-FFF2-40B4-BE49-F238E27FC236}">
                <a16:creationId xmlns:a16="http://schemas.microsoft.com/office/drawing/2014/main" id="{7F7F21DA-1DD2-2A42-90E5-C0108DD90FB2}"/>
              </a:ext>
            </a:extLst>
          </p:cNvPr>
          <p:cNvCxnSpPr>
            <a:cxnSpLocks/>
          </p:cNvCxnSpPr>
          <p:nvPr/>
        </p:nvCxnSpPr>
        <p:spPr>
          <a:xfrm>
            <a:off x="8823835" y="1337395"/>
            <a:ext cx="0" cy="419691"/>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8467EA6E-9997-964B-9432-77E937B89D8D}"/>
              </a:ext>
            </a:extLst>
          </p:cNvPr>
          <p:cNvSpPr txBox="1"/>
          <p:nvPr/>
        </p:nvSpPr>
        <p:spPr>
          <a:xfrm>
            <a:off x="8537538" y="1797161"/>
            <a:ext cx="572593" cy="369332"/>
          </a:xfrm>
          <a:prstGeom prst="rect">
            <a:avLst/>
          </a:prstGeom>
          <a:noFill/>
          <a:ln>
            <a:solidFill>
              <a:srgbClr val="FF0000"/>
            </a:solidFill>
          </a:ln>
        </p:spPr>
        <p:txBody>
          <a:bodyPr wrap="none" rtlCol="0">
            <a:spAutoFit/>
          </a:bodyPr>
          <a:lstStyle/>
          <a:p>
            <a:r>
              <a:rPr lang="en-US" b="1" dirty="0">
                <a:solidFill>
                  <a:srgbClr val="FF0000"/>
                </a:solidFill>
              </a:rPr>
              <a:t>Risk</a:t>
            </a:r>
          </a:p>
        </p:txBody>
      </p:sp>
      <p:cxnSp>
        <p:nvCxnSpPr>
          <p:cNvPr id="33" name="Straight Connector 32">
            <a:extLst>
              <a:ext uri="{FF2B5EF4-FFF2-40B4-BE49-F238E27FC236}">
                <a16:creationId xmlns:a16="http://schemas.microsoft.com/office/drawing/2014/main" id="{0AA9054A-A6EB-2D42-99E6-019932A2DA7F}"/>
              </a:ext>
            </a:extLst>
          </p:cNvPr>
          <p:cNvCxnSpPr>
            <a:cxnSpLocks/>
          </p:cNvCxnSpPr>
          <p:nvPr/>
        </p:nvCxnSpPr>
        <p:spPr>
          <a:xfrm>
            <a:off x="8845678" y="2214507"/>
            <a:ext cx="0" cy="441159"/>
          </a:xfrm>
          <a:prstGeom prst="line">
            <a:avLst/>
          </a:prstGeom>
          <a:ln>
            <a:prstDash val="dash"/>
          </a:ln>
        </p:spPr>
        <p:style>
          <a:lnRef idx="1">
            <a:schemeClr val="accent1"/>
          </a:lnRef>
          <a:fillRef idx="0">
            <a:schemeClr val="accent1"/>
          </a:fillRef>
          <a:effectRef idx="0">
            <a:schemeClr val="accent1"/>
          </a:effectRef>
          <a:fontRef idx="minor">
            <a:schemeClr val="tx1"/>
          </a:fontRef>
        </p:style>
      </p:cxnSp>
      <p:pic>
        <p:nvPicPr>
          <p:cNvPr id="34" name="Picture 33">
            <a:extLst>
              <a:ext uri="{FF2B5EF4-FFF2-40B4-BE49-F238E27FC236}">
                <a16:creationId xmlns:a16="http://schemas.microsoft.com/office/drawing/2014/main" id="{966AF349-338F-AE48-A9D1-36C8B068A90F}"/>
              </a:ext>
            </a:extLst>
          </p:cNvPr>
          <p:cNvPicPr>
            <a:picLocks noChangeAspect="1"/>
          </p:cNvPicPr>
          <p:nvPr/>
        </p:nvPicPr>
        <p:blipFill>
          <a:blip r:embed="rId7"/>
          <a:stretch>
            <a:fillRect/>
          </a:stretch>
        </p:blipFill>
        <p:spPr>
          <a:xfrm>
            <a:off x="8113800" y="2718350"/>
            <a:ext cx="1206676" cy="653383"/>
          </a:xfrm>
          <a:prstGeom prst="rect">
            <a:avLst/>
          </a:prstGeom>
          <a:ln>
            <a:solidFill>
              <a:srgbClr val="FF0000"/>
            </a:solidFill>
          </a:ln>
        </p:spPr>
      </p:pic>
      <p:sp>
        <p:nvSpPr>
          <p:cNvPr id="35" name="TextBox 34">
            <a:extLst>
              <a:ext uri="{FF2B5EF4-FFF2-40B4-BE49-F238E27FC236}">
                <a16:creationId xmlns:a16="http://schemas.microsoft.com/office/drawing/2014/main" id="{531C113F-46B7-9B45-B4B0-78FA3645994A}"/>
              </a:ext>
            </a:extLst>
          </p:cNvPr>
          <p:cNvSpPr txBox="1"/>
          <p:nvPr/>
        </p:nvSpPr>
        <p:spPr>
          <a:xfrm>
            <a:off x="7898333" y="3403208"/>
            <a:ext cx="1757469" cy="461665"/>
          </a:xfrm>
          <a:prstGeom prst="rect">
            <a:avLst/>
          </a:prstGeom>
          <a:noFill/>
        </p:spPr>
        <p:txBody>
          <a:bodyPr wrap="none" rtlCol="0">
            <a:spAutoFit/>
          </a:bodyPr>
          <a:lstStyle/>
          <a:p>
            <a:r>
              <a:rPr lang="en-US" sz="1200" b="1" dirty="0">
                <a:solidFill>
                  <a:srgbClr val="FF0000"/>
                </a:solidFill>
              </a:rPr>
              <a:t>Walking in a haphazard </a:t>
            </a:r>
          </a:p>
          <a:p>
            <a:r>
              <a:rPr lang="en-US" sz="1200" b="1" dirty="0">
                <a:solidFill>
                  <a:srgbClr val="FF0000"/>
                </a:solidFill>
              </a:rPr>
              <a:t>fashion</a:t>
            </a:r>
          </a:p>
        </p:txBody>
      </p:sp>
      <p:pic>
        <p:nvPicPr>
          <p:cNvPr id="36" name="Picture 35">
            <a:extLst>
              <a:ext uri="{FF2B5EF4-FFF2-40B4-BE49-F238E27FC236}">
                <a16:creationId xmlns:a16="http://schemas.microsoft.com/office/drawing/2014/main" id="{89E9F049-7EFE-B041-8FD2-0E8ADAF2F34C}"/>
              </a:ext>
            </a:extLst>
          </p:cNvPr>
          <p:cNvPicPr>
            <a:picLocks noChangeAspect="1"/>
          </p:cNvPicPr>
          <p:nvPr/>
        </p:nvPicPr>
        <p:blipFill rotWithShape="1">
          <a:blip r:embed="rId8">
            <a:extLst>
              <a:ext uri="{28A0092B-C50C-407E-A947-70E740481C1C}">
                <a14:useLocalDpi xmlns:a14="http://schemas.microsoft.com/office/drawing/2010/main" val="0"/>
              </a:ext>
            </a:extLst>
          </a:blip>
          <a:srcRect t="25000"/>
          <a:stretch/>
        </p:blipFill>
        <p:spPr>
          <a:xfrm>
            <a:off x="8113797" y="3943477"/>
            <a:ext cx="1335003" cy="717761"/>
          </a:xfrm>
          <a:prstGeom prst="rect">
            <a:avLst/>
          </a:prstGeom>
          <a:ln>
            <a:solidFill>
              <a:srgbClr val="FF0000"/>
            </a:solidFill>
          </a:ln>
        </p:spPr>
      </p:pic>
      <p:sp>
        <p:nvSpPr>
          <p:cNvPr id="37" name="TextBox 36">
            <a:extLst>
              <a:ext uri="{FF2B5EF4-FFF2-40B4-BE49-F238E27FC236}">
                <a16:creationId xmlns:a16="http://schemas.microsoft.com/office/drawing/2014/main" id="{2C57EF13-6D96-674C-965B-D4F40261878B}"/>
              </a:ext>
            </a:extLst>
          </p:cNvPr>
          <p:cNvSpPr txBox="1"/>
          <p:nvPr/>
        </p:nvSpPr>
        <p:spPr>
          <a:xfrm>
            <a:off x="8001181" y="4665291"/>
            <a:ext cx="1551771" cy="461665"/>
          </a:xfrm>
          <a:prstGeom prst="rect">
            <a:avLst/>
          </a:prstGeom>
          <a:noFill/>
        </p:spPr>
        <p:txBody>
          <a:bodyPr wrap="none" rtlCol="0">
            <a:spAutoFit/>
          </a:bodyPr>
          <a:lstStyle/>
          <a:p>
            <a:r>
              <a:rPr lang="en-US" sz="1200" b="1" dirty="0">
                <a:solidFill>
                  <a:srgbClr val="FF0000"/>
                </a:solidFill>
              </a:rPr>
              <a:t>Unexpected obstacle </a:t>
            </a:r>
          </a:p>
          <a:p>
            <a:r>
              <a:rPr lang="en-US" sz="1200" b="1" dirty="0">
                <a:solidFill>
                  <a:srgbClr val="FF0000"/>
                </a:solidFill>
              </a:rPr>
              <a:t>on the way</a:t>
            </a:r>
          </a:p>
        </p:txBody>
      </p:sp>
      <p:pic>
        <p:nvPicPr>
          <p:cNvPr id="38" name="Picture 37">
            <a:extLst>
              <a:ext uri="{FF2B5EF4-FFF2-40B4-BE49-F238E27FC236}">
                <a16:creationId xmlns:a16="http://schemas.microsoft.com/office/drawing/2014/main" id="{33DDB8E8-DC09-1E46-B88F-26EBFDD8BE2B}"/>
              </a:ext>
            </a:extLst>
          </p:cNvPr>
          <p:cNvPicPr>
            <a:picLocks noChangeAspect="1"/>
          </p:cNvPicPr>
          <p:nvPr/>
        </p:nvPicPr>
        <p:blipFill>
          <a:blip r:embed="rId9"/>
          <a:stretch>
            <a:fillRect/>
          </a:stretch>
        </p:blipFill>
        <p:spPr>
          <a:xfrm>
            <a:off x="8080184" y="5182391"/>
            <a:ext cx="1435008" cy="661598"/>
          </a:xfrm>
          <a:prstGeom prst="rect">
            <a:avLst/>
          </a:prstGeom>
          <a:noFill/>
          <a:ln>
            <a:solidFill>
              <a:srgbClr val="FF0000"/>
            </a:solidFill>
          </a:ln>
        </p:spPr>
      </p:pic>
      <p:sp>
        <p:nvSpPr>
          <p:cNvPr id="39" name="TextBox 38">
            <a:extLst>
              <a:ext uri="{FF2B5EF4-FFF2-40B4-BE49-F238E27FC236}">
                <a16:creationId xmlns:a16="http://schemas.microsoft.com/office/drawing/2014/main" id="{12C8C14F-036C-E04D-B4E7-34A2C45BB6D5}"/>
              </a:ext>
            </a:extLst>
          </p:cNvPr>
          <p:cNvSpPr txBox="1"/>
          <p:nvPr/>
        </p:nvSpPr>
        <p:spPr>
          <a:xfrm>
            <a:off x="7968230" y="5880974"/>
            <a:ext cx="1635448" cy="276999"/>
          </a:xfrm>
          <a:prstGeom prst="rect">
            <a:avLst/>
          </a:prstGeom>
          <a:noFill/>
        </p:spPr>
        <p:txBody>
          <a:bodyPr wrap="none" rtlCol="0">
            <a:spAutoFit/>
          </a:bodyPr>
          <a:lstStyle/>
          <a:p>
            <a:r>
              <a:rPr lang="en-US" sz="1200" b="1" dirty="0">
                <a:solidFill>
                  <a:srgbClr val="FF0000"/>
                </a:solidFill>
              </a:rPr>
              <a:t>Bumping into a person</a:t>
            </a:r>
          </a:p>
        </p:txBody>
      </p:sp>
      <p:sp>
        <p:nvSpPr>
          <p:cNvPr id="40" name="TextBox 39">
            <a:extLst>
              <a:ext uri="{FF2B5EF4-FFF2-40B4-BE49-F238E27FC236}">
                <a16:creationId xmlns:a16="http://schemas.microsoft.com/office/drawing/2014/main" id="{A45FF998-C0E2-A74B-A431-3CA38685DBC2}"/>
              </a:ext>
            </a:extLst>
          </p:cNvPr>
          <p:cNvSpPr txBox="1"/>
          <p:nvPr/>
        </p:nvSpPr>
        <p:spPr>
          <a:xfrm>
            <a:off x="9678322" y="783763"/>
            <a:ext cx="1418567" cy="646331"/>
          </a:xfrm>
          <a:prstGeom prst="rect">
            <a:avLst/>
          </a:prstGeom>
          <a:noFill/>
          <a:ln>
            <a:solidFill>
              <a:schemeClr val="tx1"/>
            </a:solidFill>
            <a:prstDash val="dash"/>
          </a:ln>
        </p:spPr>
        <p:txBody>
          <a:bodyPr wrap="square" rtlCol="0">
            <a:spAutoFit/>
          </a:bodyPr>
          <a:lstStyle/>
          <a:p>
            <a:r>
              <a:rPr lang="en-US" sz="1200" b="1" dirty="0"/>
              <a:t>Blind person may or may not reach his destination </a:t>
            </a:r>
          </a:p>
        </p:txBody>
      </p:sp>
      <p:cxnSp>
        <p:nvCxnSpPr>
          <p:cNvPr id="41" name="Straight Connector 40">
            <a:extLst>
              <a:ext uri="{FF2B5EF4-FFF2-40B4-BE49-F238E27FC236}">
                <a16:creationId xmlns:a16="http://schemas.microsoft.com/office/drawing/2014/main" id="{614D4CBB-CB4B-884A-9C53-DA5EB5A6116F}"/>
              </a:ext>
            </a:extLst>
          </p:cNvPr>
          <p:cNvCxnSpPr>
            <a:cxnSpLocks/>
          </p:cNvCxnSpPr>
          <p:nvPr/>
        </p:nvCxnSpPr>
        <p:spPr>
          <a:xfrm>
            <a:off x="10424795" y="2671358"/>
            <a:ext cx="0" cy="419691"/>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3DCEC02C-6B17-274F-8D33-DF46A8C93A21}"/>
              </a:ext>
            </a:extLst>
          </p:cNvPr>
          <p:cNvSpPr txBox="1"/>
          <p:nvPr/>
        </p:nvSpPr>
        <p:spPr>
          <a:xfrm>
            <a:off x="10138498" y="2888429"/>
            <a:ext cx="572593" cy="369332"/>
          </a:xfrm>
          <a:prstGeom prst="rect">
            <a:avLst/>
          </a:prstGeom>
          <a:noFill/>
          <a:ln>
            <a:solidFill>
              <a:srgbClr val="FF0000"/>
            </a:solidFill>
          </a:ln>
        </p:spPr>
        <p:txBody>
          <a:bodyPr wrap="none" rtlCol="0">
            <a:spAutoFit/>
          </a:bodyPr>
          <a:lstStyle/>
          <a:p>
            <a:r>
              <a:rPr lang="en-US" b="1" dirty="0">
                <a:solidFill>
                  <a:srgbClr val="FF0000"/>
                </a:solidFill>
              </a:rPr>
              <a:t>Risk</a:t>
            </a:r>
          </a:p>
        </p:txBody>
      </p:sp>
      <p:cxnSp>
        <p:nvCxnSpPr>
          <p:cNvPr id="43" name="Straight Connector 42">
            <a:extLst>
              <a:ext uri="{FF2B5EF4-FFF2-40B4-BE49-F238E27FC236}">
                <a16:creationId xmlns:a16="http://schemas.microsoft.com/office/drawing/2014/main" id="{CA4974D7-BB2A-644F-9091-A6789E98387C}"/>
              </a:ext>
            </a:extLst>
          </p:cNvPr>
          <p:cNvCxnSpPr>
            <a:cxnSpLocks/>
            <a:stCxn id="42" idx="2"/>
          </p:cNvCxnSpPr>
          <p:nvPr/>
        </p:nvCxnSpPr>
        <p:spPr>
          <a:xfrm>
            <a:off x="10424795" y="3257761"/>
            <a:ext cx="0" cy="261586"/>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BCDA2663-3B12-C64C-A3FA-34B870428509}"/>
              </a:ext>
            </a:extLst>
          </p:cNvPr>
          <p:cNvSpPr txBox="1"/>
          <p:nvPr/>
        </p:nvSpPr>
        <p:spPr>
          <a:xfrm>
            <a:off x="9769995" y="4531518"/>
            <a:ext cx="2010442" cy="276999"/>
          </a:xfrm>
          <a:prstGeom prst="rect">
            <a:avLst/>
          </a:prstGeom>
          <a:noFill/>
        </p:spPr>
        <p:txBody>
          <a:bodyPr wrap="square" rtlCol="0">
            <a:spAutoFit/>
          </a:bodyPr>
          <a:lstStyle/>
          <a:p>
            <a:r>
              <a:rPr lang="en-US" sz="1200" b="1" dirty="0">
                <a:solidFill>
                  <a:srgbClr val="FF0000"/>
                </a:solidFill>
              </a:rPr>
              <a:t>Blind person getting hurt</a:t>
            </a:r>
          </a:p>
        </p:txBody>
      </p:sp>
      <p:sp>
        <p:nvSpPr>
          <p:cNvPr id="45" name="TextBox 44">
            <a:extLst>
              <a:ext uri="{FF2B5EF4-FFF2-40B4-BE49-F238E27FC236}">
                <a16:creationId xmlns:a16="http://schemas.microsoft.com/office/drawing/2014/main" id="{31BD1F6A-749E-0049-8654-1C292F44B401}"/>
              </a:ext>
            </a:extLst>
          </p:cNvPr>
          <p:cNvSpPr txBox="1"/>
          <p:nvPr/>
        </p:nvSpPr>
        <p:spPr>
          <a:xfrm>
            <a:off x="9862333" y="5678553"/>
            <a:ext cx="1697516" cy="461665"/>
          </a:xfrm>
          <a:prstGeom prst="rect">
            <a:avLst/>
          </a:prstGeom>
          <a:noFill/>
        </p:spPr>
        <p:txBody>
          <a:bodyPr wrap="none" rtlCol="0">
            <a:spAutoFit/>
          </a:bodyPr>
          <a:lstStyle/>
          <a:p>
            <a:r>
              <a:rPr lang="en-US" sz="1200" b="1" dirty="0">
                <a:solidFill>
                  <a:srgbClr val="FF0000"/>
                </a:solidFill>
              </a:rPr>
              <a:t>Missing route or taking </a:t>
            </a:r>
          </a:p>
          <a:p>
            <a:r>
              <a:rPr lang="en-US" sz="1200" b="1" dirty="0">
                <a:solidFill>
                  <a:srgbClr val="FF0000"/>
                </a:solidFill>
              </a:rPr>
              <a:t>a wrong direction</a:t>
            </a:r>
          </a:p>
        </p:txBody>
      </p:sp>
      <p:sp>
        <p:nvSpPr>
          <p:cNvPr id="46" name="TextBox 45">
            <a:extLst>
              <a:ext uri="{FF2B5EF4-FFF2-40B4-BE49-F238E27FC236}">
                <a16:creationId xmlns:a16="http://schemas.microsoft.com/office/drawing/2014/main" id="{C2702AEA-8BDA-9C45-A759-BFE7A834E61E}"/>
              </a:ext>
            </a:extLst>
          </p:cNvPr>
          <p:cNvSpPr txBox="1"/>
          <p:nvPr/>
        </p:nvSpPr>
        <p:spPr>
          <a:xfrm>
            <a:off x="80479" y="3916629"/>
            <a:ext cx="2473410" cy="646331"/>
          </a:xfrm>
          <a:prstGeom prst="rect">
            <a:avLst/>
          </a:prstGeom>
          <a:solidFill>
            <a:srgbClr val="FFFF00"/>
          </a:solidFill>
          <a:ln>
            <a:noFill/>
          </a:ln>
        </p:spPr>
        <p:txBody>
          <a:bodyPr wrap="square" rtlCol="0">
            <a:spAutoFit/>
          </a:bodyPr>
          <a:lstStyle/>
          <a:p>
            <a:r>
              <a:rPr lang="en-US" b="1" dirty="0">
                <a:solidFill>
                  <a:srgbClr val="FF0000"/>
                </a:solidFill>
              </a:rPr>
              <a:t>How do we identify</a:t>
            </a:r>
            <a:r>
              <a:rPr lang="en-US" b="1" i="1" dirty="0">
                <a:solidFill>
                  <a:srgbClr val="FF0000"/>
                </a:solidFill>
              </a:rPr>
              <a:t> all </a:t>
            </a:r>
            <a:r>
              <a:rPr lang="en-US" b="1" dirty="0">
                <a:solidFill>
                  <a:srgbClr val="FF0000"/>
                </a:solidFill>
              </a:rPr>
              <a:t>these risks?</a:t>
            </a:r>
          </a:p>
        </p:txBody>
      </p:sp>
      <p:pic>
        <p:nvPicPr>
          <p:cNvPr id="47" name="Picture 46" descr="Graphical user interface, text, application&#10;&#10;Description automatically generated">
            <a:extLst>
              <a:ext uri="{FF2B5EF4-FFF2-40B4-BE49-F238E27FC236}">
                <a16:creationId xmlns:a16="http://schemas.microsoft.com/office/drawing/2014/main" id="{823F1041-0F01-A044-99BB-7CE5FA63490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052945" y="1680389"/>
            <a:ext cx="1733048" cy="917043"/>
          </a:xfrm>
          <a:prstGeom prst="rect">
            <a:avLst/>
          </a:prstGeom>
        </p:spPr>
      </p:pic>
      <p:pic>
        <p:nvPicPr>
          <p:cNvPr id="48" name="Picture 47" descr="A picture containing indoor, person, standing, person&#10;&#10;Description automatically generated">
            <a:extLst>
              <a:ext uri="{FF2B5EF4-FFF2-40B4-BE49-F238E27FC236}">
                <a16:creationId xmlns:a16="http://schemas.microsoft.com/office/drawing/2014/main" id="{9009AF4E-F2C9-C542-8FB3-EE389A98680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515192" y="1645489"/>
            <a:ext cx="1090301" cy="977065"/>
          </a:xfrm>
          <a:prstGeom prst="rect">
            <a:avLst/>
          </a:prstGeom>
        </p:spPr>
      </p:pic>
      <p:pic>
        <p:nvPicPr>
          <p:cNvPr id="49" name="Picture 48">
            <a:extLst>
              <a:ext uri="{FF2B5EF4-FFF2-40B4-BE49-F238E27FC236}">
                <a16:creationId xmlns:a16="http://schemas.microsoft.com/office/drawing/2014/main" id="{72D3D82D-0C5A-E24F-9AFA-55837AB310B5}"/>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698920" y="1659422"/>
            <a:ext cx="821029" cy="963132"/>
          </a:xfrm>
          <a:prstGeom prst="rect">
            <a:avLst/>
          </a:prstGeom>
        </p:spPr>
      </p:pic>
      <p:pic>
        <p:nvPicPr>
          <p:cNvPr id="50" name="Picture 49" descr="A picture containing person, person, indoor&#10;&#10;Description automatically generated">
            <a:extLst>
              <a:ext uri="{FF2B5EF4-FFF2-40B4-BE49-F238E27FC236}">
                <a16:creationId xmlns:a16="http://schemas.microsoft.com/office/drawing/2014/main" id="{F967DF1A-5F0C-EF49-B7D5-0BCBEF566DCD}"/>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896088" y="3551179"/>
            <a:ext cx="1434041" cy="779468"/>
          </a:xfrm>
          <a:prstGeom prst="rect">
            <a:avLst/>
          </a:prstGeom>
        </p:spPr>
      </p:pic>
      <p:pic>
        <p:nvPicPr>
          <p:cNvPr id="51" name="Picture 50" descr="Graphical user interface, text, application&#10;&#10;Description automatically generated">
            <a:extLst>
              <a:ext uri="{FF2B5EF4-FFF2-40B4-BE49-F238E27FC236}">
                <a16:creationId xmlns:a16="http://schemas.microsoft.com/office/drawing/2014/main" id="{A86859B5-ADD6-5641-9B6D-8F0248499C2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296475" y="2692985"/>
            <a:ext cx="1733048" cy="720442"/>
          </a:xfrm>
          <a:prstGeom prst="rect">
            <a:avLst/>
          </a:prstGeom>
        </p:spPr>
      </p:pic>
      <p:pic>
        <p:nvPicPr>
          <p:cNvPr id="52" name="Graphic 51" descr="Close with solid fill">
            <a:extLst>
              <a:ext uri="{FF2B5EF4-FFF2-40B4-BE49-F238E27FC236}">
                <a16:creationId xmlns:a16="http://schemas.microsoft.com/office/drawing/2014/main" id="{2159E0F8-5C4B-0B42-ABF7-FFA979F340E9}"/>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flipH="1">
            <a:off x="6308281" y="3022692"/>
            <a:ext cx="347008" cy="347008"/>
          </a:xfrm>
          <a:prstGeom prst="rect">
            <a:avLst/>
          </a:prstGeom>
        </p:spPr>
      </p:pic>
      <p:pic>
        <p:nvPicPr>
          <p:cNvPr id="53" name="Picture 52" descr="Graphical user interface, text, application&#10;&#10;Description automatically generated">
            <a:extLst>
              <a:ext uri="{FF2B5EF4-FFF2-40B4-BE49-F238E27FC236}">
                <a16:creationId xmlns:a16="http://schemas.microsoft.com/office/drawing/2014/main" id="{A5576565-8F89-BC49-8DAE-0E2983B914D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334206" y="4961448"/>
            <a:ext cx="1733048" cy="735464"/>
          </a:xfrm>
          <a:prstGeom prst="rect">
            <a:avLst/>
          </a:prstGeom>
        </p:spPr>
      </p:pic>
      <p:sp>
        <p:nvSpPr>
          <p:cNvPr id="54" name="Rectangle 53">
            <a:extLst>
              <a:ext uri="{FF2B5EF4-FFF2-40B4-BE49-F238E27FC236}">
                <a16:creationId xmlns:a16="http://schemas.microsoft.com/office/drawing/2014/main" id="{132AB322-4E11-E645-9224-B3B67089A341}"/>
              </a:ext>
            </a:extLst>
          </p:cNvPr>
          <p:cNvSpPr/>
          <p:nvPr/>
        </p:nvSpPr>
        <p:spPr>
          <a:xfrm>
            <a:off x="6093117" y="5327595"/>
            <a:ext cx="968457" cy="3376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FF0000"/>
                </a:solidFill>
              </a:rPr>
              <a:t>?? Missing</a:t>
            </a:r>
          </a:p>
        </p:txBody>
      </p:sp>
      <p:pic>
        <p:nvPicPr>
          <p:cNvPr id="55" name="Picture 54" descr="A picture containing text, outdoor, person&#10;&#10;Description automatically generated">
            <a:extLst>
              <a:ext uri="{FF2B5EF4-FFF2-40B4-BE49-F238E27FC236}">
                <a16:creationId xmlns:a16="http://schemas.microsoft.com/office/drawing/2014/main" id="{612CB6F4-355D-FA4D-ABA2-8BC293A754A9}"/>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9896088" y="5034590"/>
            <a:ext cx="1435008" cy="670720"/>
          </a:xfrm>
          <a:prstGeom prst="rect">
            <a:avLst/>
          </a:prstGeom>
        </p:spPr>
      </p:pic>
      <p:sp>
        <p:nvSpPr>
          <p:cNvPr id="56" name="Rectangle 55">
            <a:extLst>
              <a:ext uri="{FF2B5EF4-FFF2-40B4-BE49-F238E27FC236}">
                <a16:creationId xmlns:a16="http://schemas.microsoft.com/office/drawing/2014/main" id="{48CDF0F2-8974-E34A-B81E-8C4869C7513C}"/>
              </a:ext>
            </a:extLst>
          </p:cNvPr>
          <p:cNvSpPr/>
          <p:nvPr/>
        </p:nvSpPr>
        <p:spPr>
          <a:xfrm>
            <a:off x="2600696" y="2493817"/>
            <a:ext cx="1916184" cy="43921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F6304FF8-C0CF-3945-B5E9-CAC72B26698E}"/>
              </a:ext>
            </a:extLst>
          </p:cNvPr>
          <p:cNvSpPr/>
          <p:nvPr/>
        </p:nvSpPr>
        <p:spPr>
          <a:xfrm>
            <a:off x="122469" y="73058"/>
            <a:ext cx="12397080" cy="523220"/>
          </a:xfrm>
          <a:prstGeom prst="rect">
            <a:avLst/>
          </a:prstGeom>
        </p:spPr>
        <p:txBody>
          <a:bodyPr wrap="square">
            <a:spAutoFit/>
          </a:bodyPr>
          <a:lstStyle/>
          <a:p>
            <a:r>
              <a:rPr lang="en-US" sz="2800" b="1" dirty="0">
                <a:solidFill>
                  <a:schemeClr val="accent2">
                    <a:lumMod val="75000"/>
                  </a:schemeClr>
                </a:solidFill>
              </a:rPr>
              <a:t>Can smartphone apps hurt people? Any need for identifying risks…??</a:t>
            </a:r>
          </a:p>
        </p:txBody>
      </p:sp>
      <p:pic>
        <p:nvPicPr>
          <p:cNvPr id="58" name="Picture 57" descr="A picture containing text, indoor&#10;&#10;Description automatically generated">
            <a:extLst>
              <a:ext uri="{FF2B5EF4-FFF2-40B4-BE49-F238E27FC236}">
                <a16:creationId xmlns:a16="http://schemas.microsoft.com/office/drawing/2014/main" id="{024E6178-F0FB-3942-BD5D-FEBE637935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5151" y="5047326"/>
            <a:ext cx="1264167" cy="761424"/>
          </a:xfrm>
          <a:prstGeom prst="rect">
            <a:avLst/>
          </a:prstGeom>
          <a:ln>
            <a:solidFill>
              <a:srgbClr val="FF0000"/>
            </a:solidFill>
          </a:ln>
        </p:spPr>
      </p:pic>
      <p:pic>
        <p:nvPicPr>
          <p:cNvPr id="59" name="Graphic 58" descr="Close with solid fill">
            <a:extLst>
              <a:ext uri="{FF2B5EF4-FFF2-40B4-BE49-F238E27FC236}">
                <a16:creationId xmlns:a16="http://schemas.microsoft.com/office/drawing/2014/main" id="{7B87D7D5-19A4-FE4D-9ACD-D052A098D278}"/>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flipH="1">
            <a:off x="3375875" y="5177213"/>
            <a:ext cx="347008" cy="347008"/>
          </a:xfrm>
          <a:prstGeom prst="rect">
            <a:avLst/>
          </a:prstGeom>
        </p:spPr>
      </p:pic>
      <p:cxnSp>
        <p:nvCxnSpPr>
          <p:cNvPr id="60" name="Straight Connector 59">
            <a:extLst>
              <a:ext uri="{FF2B5EF4-FFF2-40B4-BE49-F238E27FC236}">
                <a16:creationId xmlns:a16="http://schemas.microsoft.com/office/drawing/2014/main" id="{CE139C1F-6176-AC4A-A13B-7F6FCBD18258}"/>
              </a:ext>
            </a:extLst>
          </p:cNvPr>
          <p:cNvCxnSpPr/>
          <p:nvPr/>
        </p:nvCxnSpPr>
        <p:spPr>
          <a:xfrm>
            <a:off x="161956" y="596278"/>
            <a:ext cx="10536964"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4042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5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8"/>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23"/>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51"/>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4"/>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25"/>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26"/>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54"/>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27"/>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53"/>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33"/>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34"/>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35"/>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36"/>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37"/>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38"/>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39"/>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nodeType="clickEffect">
                                  <p:stCondLst>
                                    <p:cond delay="0"/>
                                  </p:stCondLst>
                                  <p:childTnLst>
                                    <p:set>
                                      <p:cBhvr>
                                        <p:cTn id="98" dur="1" fill="hold">
                                          <p:stCondLst>
                                            <p:cond delay="0"/>
                                          </p:stCondLst>
                                        </p:cTn>
                                        <p:tgtEl>
                                          <p:spTgt spid="43"/>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50"/>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44"/>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55"/>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45"/>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P spid="15" grpId="0"/>
      <p:bldP spid="17" grpId="0"/>
      <p:bldP spid="18" grpId="0"/>
      <p:bldP spid="19" grpId="0" animBg="1"/>
      <p:bldP spid="20" grpId="0" animBg="1"/>
      <p:bldP spid="22" grpId="0" animBg="1"/>
      <p:bldP spid="24" grpId="0"/>
      <p:bldP spid="26" grpId="0"/>
      <p:bldP spid="27" grpId="0"/>
      <p:bldP spid="29" grpId="0" animBg="1"/>
      <p:bldP spid="30" grpId="0" animBg="1"/>
      <p:bldP spid="32" grpId="0" animBg="1"/>
      <p:bldP spid="35" grpId="0"/>
      <p:bldP spid="37" grpId="0"/>
      <p:bldP spid="39" grpId="0"/>
      <p:bldP spid="40" grpId="0" animBg="1"/>
      <p:bldP spid="44" grpId="0"/>
      <p:bldP spid="45" grpId="0"/>
      <p:bldP spid="46" grpId="0" animBg="1"/>
      <p:bldP spid="5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4E4B1F6-053F-844A-9C88-A01E9C2D49A1}"/>
              </a:ext>
            </a:extLst>
          </p:cNvPr>
          <p:cNvSpPr>
            <a:spLocks noGrp="1"/>
          </p:cNvSpPr>
          <p:nvPr>
            <p:ph type="ftr" sz="quarter" idx="11"/>
          </p:nvPr>
        </p:nvSpPr>
        <p:spPr>
          <a:xfrm>
            <a:off x="4038600" y="6531168"/>
            <a:ext cx="7315200" cy="190307"/>
          </a:xfrm>
        </p:spPr>
        <p:txBody>
          <a:bodyPr/>
          <a:lstStyle/>
          <a:p>
            <a:r>
              <a:rPr lang="en-US" sz="1200" dirty="0"/>
              <a:t>Research Problem</a:t>
            </a:r>
          </a:p>
          <a:p>
            <a:endParaRPr lang="en-US" sz="1200" b="1" dirty="0"/>
          </a:p>
        </p:txBody>
      </p:sp>
      <p:sp>
        <p:nvSpPr>
          <p:cNvPr id="5" name="Slide Number Placeholder 4">
            <a:extLst>
              <a:ext uri="{FF2B5EF4-FFF2-40B4-BE49-F238E27FC236}">
                <a16:creationId xmlns:a16="http://schemas.microsoft.com/office/drawing/2014/main" id="{C6BFFE9E-14E0-1C41-A763-D7EA2375D57E}"/>
              </a:ext>
            </a:extLst>
          </p:cNvPr>
          <p:cNvSpPr>
            <a:spLocks noGrp="1"/>
          </p:cNvSpPr>
          <p:nvPr>
            <p:ph type="sldNum" sz="quarter" idx="12"/>
          </p:nvPr>
        </p:nvSpPr>
        <p:spPr>
          <a:xfrm>
            <a:off x="11631732" y="6531167"/>
            <a:ext cx="358140" cy="190307"/>
          </a:xfrm>
        </p:spPr>
        <p:txBody>
          <a:bodyPr/>
          <a:lstStyle/>
          <a:p>
            <a:fld id="{C68DACDF-E1A9-A04C-A5FF-FC2443684BF5}" type="slidenum">
              <a:rPr lang="en-US" smtClean="0"/>
              <a:pPr/>
              <a:t>5</a:t>
            </a:fld>
            <a:endParaRPr lang="en-US" dirty="0"/>
          </a:p>
        </p:txBody>
      </p:sp>
      <p:sp>
        <p:nvSpPr>
          <p:cNvPr id="6" name="Slide Number Placeholder 1">
            <a:extLst>
              <a:ext uri="{FF2B5EF4-FFF2-40B4-BE49-F238E27FC236}">
                <a16:creationId xmlns:a16="http://schemas.microsoft.com/office/drawing/2014/main" id="{A477522C-9133-7F41-8B43-6937996FC65E}"/>
              </a:ext>
            </a:extLst>
          </p:cNvPr>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7" name="TextBox 6">
            <a:extLst>
              <a:ext uri="{FF2B5EF4-FFF2-40B4-BE49-F238E27FC236}">
                <a16:creationId xmlns:a16="http://schemas.microsoft.com/office/drawing/2014/main" id="{D84AC220-EAD8-1C41-A3E4-FA9A7A480D11}"/>
              </a:ext>
            </a:extLst>
          </p:cNvPr>
          <p:cNvSpPr txBox="1"/>
          <p:nvPr/>
        </p:nvSpPr>
        <p:spPr>
          <a:xfrm>
            <a:off x="546264" y="258325"/>
            <a:ext cx="4796506" cy="769441"/>
          </a:xfrm>
          <a:prstGeom prst="rect">
            <a:avLst/>
          </a:prstGeom>
          <a:noFill/>
        </p:spPr>
        <p:txBody>
          <a:bodyPr wrap="none" rtlCol="0">
            <a:spAutoFit/>
          </a:bodyPr>
          <a:lstStyle/>
          <a:p>
            <a:r>
              <a:rPr lang="en-US" sz="4400" dirty="0">
                <a:solidFill>
                  <a:srgbClr val="008542"/>
                </a:solidFill>
              </a:rPr>
              <a:t>Research problem</a:t>
            </a:r>
          </a:p>
        </p:txBody>
      </p:sp>
      <p:cxnSp>
        <p:nvCxnSpPr>
          <p:cNvPr id="8" name="Straight Connector 7">
            <a:extLst>
              <a:ext uri="{FF2B5EF4-FFF2-40B4-BE49-F238E27FC236}">
                <a16:creationId xmlns:a16="http://schemas.microsoft.com/office/drawing/2014/main" id="{603216B8-4EA6-874B-8BE0-A83AA1FC98E9}"/>
              </a:ext>
            </a:extLst>
          </p:cNvPr>
          <p:cNvCxnSpPr/>
          <p:nvPr/>
        </p:nvCxnSpPr>
        <p:spPr>
          <a:xfrm>
            <a:off x="546264" y="980594"/>
            <a:ext cx="10536964"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F67507CE-6647-494D-B20A-0556BD534755}"/>
              </a:ext>
            </a:extLst>
          </p:cNvPr>
          <p:cNvSpPr txBox="1"/>
          <p:nvPr/>
        </p:nvSpPr>
        <p:spPr>
          <a:xfrm>
            <a:off x="546264" y="1164134"/>
            <a:ext cx="10521676" cy="4154984"/>
          </a:xfrm>
          <a:prstGeom prst="rect">
            <a:avLst/>
          </a:prstGeom>
          <a:noFill/>
        </p:spPr>
        <p:txBody>
          <a:bodyPr wrap="square" rtlCol="0">
            <a:spAutoFit/>
          </a:bodyPr>
          <a:lstStyle/>
          <a:p>
            <a:pPr marL="457200" indent="-457200">
              <a:buFont typeface="Wingdings" pitchFamily="2" charset="2"/>
              <a:buChar char="§"/>
            </a:pPr>
            <a:r>
              <a:rPr lang="en-US" sz="2800" dirty="0">
                <a:solidFill>
                  <a:srgbClr val="008542"/>
                </a:solidFill>
              </a:rPr>
              <a:t>Goal is to identify important risks</a:t>
            </a:r>
          </a:p>
          <a:p>
            <a:pPr marL="457200" indent="-457200">
              <a:buFont typeface="Wingdings" pitchFamily="2" charset="2"/>
              <a:buChar char="§"/>
            </a:pPr>
            <a:r>
              <a:rPr lang="en-US" sz="2800" dirty="0">
                <a:solidFill>
                  <a:srgbClr val="008542"/>
                </a:solidFill>
              </a:rPr>
              <a:t>Technical problem </a:t>
            </a:r>
            <a:r>
              <a:rPr lang="en-US" sz="2800" dirty="0">
                <a:solidFill>
                  <a:srgbClr val="FF0000"/>
                </a:solidFill>
              </a:rPr>
              <a:t>is lack of systematic approaches to identify risks associated with the requirements in developing a software system</a:t>
            </a:r>
          </a:p>
          <a:p>
            <a:endParaRPr lang="en-US" sz="3200" dirty="0"/>
          </a:p>
          <a:p>
            <a:pPr marL="514350" indent="-514350">
              <a:buFont typeface="+mj-lt"/>
              <a:buAutoNum type="arabicPeriod"/>
            </a:pPr>
            <a:r>
              <a:rPr lang="en-US" sz="2400" dirty="0"/>
              <a:t>How do we identify relevant risks in a comprehensive manner?</a:t>
            </a:r>
          </a:p>
          <a:p>
            <a:pPr marL="800100" lvl="1" indent="-342900">
              <a:buFont typeface="Arial" panose="020B0604020202020204" pitchFamily="34" charset="0"/>
              <a:buChar char="•"/>
            </a:pPr>
            <a:r>
              <a:rPr lang="en-US" sz="2400" dirty="0"/>
              <a:t>How do we identify risks which are not related to the domain?</a:t>
            </a:r>
          </a:p>
          <a:p>
            <a:pPr marL="514350" indent="-514350">
              <a:buFont typeface="+mj-lt"/>
              <a:buAutoNum type="arabicPeriod"/>
            </a:pPr>
            <a:r>
              <a:rPr lang="en-US" sz="2400" dirty="0"/>
              <a:t>How do we identify risks for systems that involve collaboration between the user and the software system?</a:t>
            </a:r>
          </a:p>
          <a:p>
            <a:pPr marL="514350" indent="-514350">
              <a:buFont typeface="+mj-lt"/>
              <a:buAutoNum type="arabicPeriod"/>
            </a:pPr>
            <a:r>
              <a:rPr lang="en-US" sz="2400" dirty="0"/>
              <a:t>How do we identify risks in a logical sense and beyond?</a:t>
            </a:r>
            <a:endParaRPr lang="en-US" sz="2800" dirty="0">
              <a:solidFill>
                <a:schemeClr val="accent4">
                  <a:lumMod val="75000"/>
                </a:schemeClr>
              </a:solidFill>
            </a:endParaRPr>
          </a:p>
        </p:txBody>
      </p:sp>
    </p:spTree>
    <p:extLst>
      <p:ext uri="{BB962C8B-B14F-4D97-AF65-F5344CB8AC3E}">
        <p14:creationId xmlns:p14="http://schemas.microsoft.com/office/powerpoint/2010/main" val="28096413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50A24B22-6952-6544-B52C-828803138FA8}"/>
              </a:ext>
            </a:extLst>
          </p:cNvPr>
          <p:cNvSpPr>
            <a:spLocks noGrp="1"/>
          </p:cNvSpPr>
          <p:nvPr>
            <p:ph type="ftr" sz="quarter" idx="11"/>
          </p:nvPr>
        </p:nvSpPr>
        <p:spPr/>
        <p:txBody>
          <a:bodyPr/>
          <a:lstStyle/>
          <a:p>
            <a:r>
              <a:rPr lang="en-US" sz="1200" b="1" dirty="0"/>
              <a:t>Related Work</a:t>
            </a:r>
          </a:p>
        </p:txBody>
      </p:sp>
      <p:sp>
        <p:nvSpPr>
          <p:cNvPr id="5" name="Slide Number Placeholder 4">
            <a:extLst>
              <a:ext uri="{FF2B5EF4-FFF2-40B4-BE49-F238E27FC236}">
                <a16:creationId xmlns:a16="http://schemas.microsoft.com/office/drawing/2014/main" id="{17C4020D-3262-F54A-94DE-3EB69C6C021F}"/>
              </a:ext>
            </a:extLst>
          </p:cNvPr>
          <p:cNvSpPr>
            <a:spLocks noGrp="1"/>
          </p:cNvSpPr>
          <p:nvPr>
            <p:ph type="sldNum" sz="quarter" idx="12"/>
          </p:nvPr>
        </p:nvSpPr>
        <p:spPr>
          <a:xfrm>
            <a:off x="11490960" y="6464043"/>
            <a:ext cx="462306" cy="187993"/>
          </a:xfrm>
        </p:spPr>
        <p:txBody>
          <a:bodyPr/>
          <a:lstStyle/>
          <a:p>
            <a:fld id="{C68DACDF-E1A9-A04C-A5FF-FC2443684BF5}" type="slidenum">
              <a:rPr lang="en-US" smtClean="0"/>
              <a:pPr/>
              <a:t>6</a:t>
            </a:fld>
            <a:endParaRPr lang="en-US" dirty="0"/>
          </a:p>
        </p:txBody>
      </p:sp>
      <p:sp>
        <p:nvSpPr>
          <p:cNvPr id="6" name="TextBox 5">
            <a:extLst>
              <a:ext uri="{FF2B5EF4-FFF2-40B4-BE49-F238E27FC236}">
                <a16:creationId xmlns:a16="http://schemas.microsoft.com/office/drawing/2014/main" id="{ABC4D73C-365D-EC45-B9FF-6D1F4AE6DC57}"/>
              </a:ext>
            </a:extLst>
          </p:cNvPr>
          <p:cNvSpPr txBox="1"/>
          <p:nvPr/>
        </p:nvSpPr>
        <p:spPr>
          <a:xfrm>
            <a:off x="373594" y="133221"/>
            <a:ext cx="6097424" cy="584775"/>
          </a:xfrm>
          <a:prstGeom prst="rect">
            <a:avLst/>
          </a:prstGeom>
          <a:noFill/>
        </p:spPr>
        <p:txBody>
          <a:bodyPr wrap="square">
            <a:spAutoFit/>
          </a:bodyPr>
          <a:lstStyle/>
          <a:p>
            <a:r>
              <a:rPr lang="en-US" sz="3200" b="1" dirty="0">
                <a:solidFill>
                  <a:srgbClr val="008542"/>
                </a:solidFill>
              </a:rPr>
              <a:t>Related Work</a:t>
            </a:r>
          </a:p>
        </p:txBody>
      </p:sp>
      <p:cxnSp>
        <p:nvCxnSpPr>
          <p:cNvPr id="7" name="Straight Connector 6">
            <a:extLst>
              <a:ext uri="{FF2B5EF4-FFF2-40B4-BE49-F238E27FC236}">
                <a16:creationId xmlns:a16="http://schemas.microsoft.com/office/drawing/2014/main" id="{BAB1004C-7646-5443-AED4-F22B9DDA3A71}"/>
              </a:ext>
            </a:extLst>
          </p:cNvPr>
          <p:cNvCxnSpPr/>
          <p:nvPr/>
        </p:nvCxnSpPr>
        <p:spPr>
          <a:xfrm>
            <a:off x="373594" y="707573"/>
            <a:ext cx="10536964"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475A828E-5C61-8542-AB73-0E5CE58A35E6}"/>
              </a:ext>
            </a:extLst>
          </p:cNvPr>
          <p:cNvSpPr/>
          <p:nvPr/>
        </p:nvSpPr>
        <p:spPr>
          <a:xfrm>
            <a:off x="6135595" y="1228300"/>
            <a:ext cx="3328834" cy="3187582"/>
          </a:xfrm>
          <a:prstGeom prst="ellipse">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5CD9828A-B876-5044-AED8-082B372ABF07}"/>
              </a:ext>
            </a:extLst>
          </p:cNvPr>
          <p:cNvSpPr/>
          <p:nvPr/>
        </p:nvSpPr>
        <p:spPr>
          <a:xfrm>
            <a:off x="7903617" y="1228300"/>
            <a:ext cx="3328834" cy="3187582"/>
          </a:xfrm>
          <a:prstGeom prst="ellipse">
            <a:avLst/>
          </a:prstGeom>
          <a:noFill/>
          <a:ln w="28575">
            <a:solidFill>
              <a:schemeClr val="accent5">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lumMod val="75000"/>
                  <a:lumOff val="25000"/>
                </a:schemeClr>
              </a:solidFill>
            </a:endParaRPr>
          </a:p>
        </p:txBody>
      </p:sp>
      <p:sp>
        <p:nvSpPr>
          <p:cNvPr id="10" name="Oval 9">
            <a:extLst>
              <a:ext uri="{FF2B5EF4-FFF2-40B4-BE49-F238E27FC236}">
                <a16:creationId xmlns:a16="http://schemas.microsoft.com/office/drawing/2014/main" id="{58C7D150-F73B-E648-BA35-E57A141426F6}"/>
              </a:ext>
            </a:extLst>
          </p:cNvPr>
          <p:cNvSpPr/>
          <p:nvPr/>
        </p:nvSpPr>
        <p:spPr>
          <a:xfrm>
            <a:off x="6883735" y="2785771"/>
            <a:ext cx="3328834" cy="3260222"/>
          </a:xfrm>
          <a:prstGeom prst="ellipse">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62AC31F8-8272-C643-AE72-582A42D806C5}"/>
              </a:ext>
            </a:extLst>
          </p:cNvPr>
          <p:cNvSpPr txBox="1"/>
          <p:nvPr/>
        </p:nvSpPr>
        <p:spPr>
          <a:xfrm>
            <a:off x="8272880" y="2808533"/>
            <a:ext cx="1701490" cy="1323439"/>
          </a:xfrm>
          <a:prstGeom prst="rect">
            <a:avLst/>
          </a:prstGeom>
          <a:noFill/>
        </p:spPr>
        <p:txBody>
          <a:bodyPr wrap="square" rtlCol="0">
            <a:spAutoFit/>
          </a:bodyPr>
          <a:lstStyle/>
          <a:p>
            <a:r>
              <a:rPr lang="en-US" sz="1000" b="1" dirty="0"/>
              <a:t>Perform Risk</a:t>
            </a:r>
          </a:p>
          <a:p>
            <a:r>
              <a:rPr lang="en-US" sz="1000" b="1" dirty="0"/>
              <a:t> Analysis</a:t>
            </a:r>
          </a:p>
          <a:p>
            <a:r>
              <a:rPr lang="en-US" sz="1000" b="1" dirty="0"/>
              <a:t>for Collaborative </a:t>
            </a:r>
          </a:p>
          <a:p>
            <a:r>
              <a:rPr lang="en-US" sz="1000" b="1" dirty="0"/>
              <a:t>Systems using</a:t>
            </a:r>
          </a:p>
          <a:p>
            <a:r>
              <a:rPr lang="en-US" sz="1000" b="1" dirty="0"/>
              <a:t>Augmented </a:t>
            </a:r>
          </a:p>
          <a:p>
            <a:r>
              <a:rPr lang="en-US" sz="1000" b="1" dirty="0"/>
              <a:t>Reference </a:t>
            </a:r>
          </a:p>
          <a:p>
            <a:r>
              <a:rPr lang="en-US" sz="1000" b="1" dirty="0"/>
              <a:t>Model, RAG</a:t>
            </a:r>
          </a:p>
          <a:p>
            <a:endParaRPr lang="en-US" sz="1000" b="1" dirty="0"/>
          </a:p>
        </p:txBody>
      </p:sp>
      <p:sp>
        <p:nvSpPr>
          <p:cNvPr id="12" name="TextBox 11">
            <a:extLst>
              <a:ext uri="{FF2B5EF4-FFF2-40B4-BE49-F238E27FC236}">
                <a16:creationId xmlns:a16="http://schemas.microsoft.com/office/drawing/2014/main" id="{D6D6822F-B720-0D4A-A1F0-1B9B06AF19A6}"/>
              </a:ext>
            </a:extLst>
          </p:cNvPr>
          <p:cNvSpPr txBox="1"/>
          <p:nvPr/>
        </p:nvSpPr>
        <p:spPr>
          <a:xfrm>
            <a:off x="6661019" y="1584308"/>
            <a:ext cx="2277985" cy="261610"/>
          </a:xfrm>
          <a:prstGeom prst="rect">
            <a:avLst/>
          </a:prstGeom>
          <a:noFill/>
        </p:spPr>
        <p:txBody>
          <a:bodyPr wrap="square" rtlCol="0">
            <a:spAutoFit/>
          </a:bodyPr>
          <a:lstStyle/>
          <a:p>
            <a:r>
              <a:rPr lang="en-US" sz="1100" b="1" dirty="0">
                <a:solidFill>
                  <a:srgbClr val="00B0F0"/>
                </a:solidFill>
              </a:rPr>
              <a:t>Requirements Engineering</a:t>
            </a:r>
          </a:p>
        </p:txBody>
      </p:sp>
      <p:sp>
        <p:nvSpPr>
          <p:cNvPr id="13" name="TextBox 12">
            <a:extLst>
              <a:ext uri="{FF2B5EF4-FFF2-40B4-BE49-F238E27FC236}">
                <a16:creationId xmlns:a16="http://schemas.microsoft.com/office/drawing/2014/main" id="{3EFA3874-540E-9442-9C5A-995DC66E3EEB}"/>
              </a:ext>
            </a:extLst>
          </p:cNvPr>
          <p:cNvSpPr txBox="1"/>
          <p:nvPr/>
        </p:nvSpPr>
        <p:spPr>
          <a:xfrm>
            <a:off x="7990810" y="5517623"/>
            <a:ext cx="934871" cy="261610"/>
          </a:xfrm>
          <a:prstGeom prst="rect">
            <a:avLst/>
          </a:prstGeom>
          <a:noFill/>
        </p:spPr>
        <p:txBody>
          <a:bodyPr wrap="none" rtlCol="0">
            <a:spAutoFit/>
          </a:bodyPr>
          <a:lstStyle/>
          <a:p>
            <a:r>
              <a:rPr lang="en-US" sz="1100" b="1" dirty="0">
                <a:solidFill>
                  <a:srgbClr val="7030A0"/>
                </a:solidFill>
              </a:rPr>
              <a:t>Risk Analysis</a:t>
            </a:r>
          </a:p>
        </p:txBody>
      </p:sp>
      <p:sp>
        <p:nvSpPr>
          <p:cNvPr id="14" name="TextBox 13">
            <a:extLst>
              <a:ext uri="{FF2B5EF4-FFF2-40B4-BE49-F238E27FC236}">
                <a16:creationId xmlns:a16="http://schemas.microsoft.com/office/drawing/2014/main" id="{C7BF92C4-6268-2441-923C-B1B04D711622}"/>
              </a:ext>
            </a:extLst>
          </p:cNvPr>
          <p:cNvSpPr txBox="1"/>
          <p:nvPr/>
        </p:nvSpPr>
        <p:spPr>
          <a:xfrm>
            <a:off x="9154192" y="1584308"/>
            <a:ext cx="1696298" cy="261610"/>
          </a:xfrm>
          <a:prstGeom prst="rect">
            <a:avLst/>
          </a:prstGeom>
          <a:noFill/>
        </p:spPr>
        <p:txBody>
          <a:bodyPr wrap="none" rtlCol="0">
            <a:spAutoFit/>
          </a:bodyPr>
          <a:lstStyle/>
          <a:p>
            <a:r>
              <a:rPr lang="en-US" sz="1100" b="1" dirty="0">
                <a:solidFill>
                  <a:schemeClr val="accent5">
                    <a:lumMod val="75000"/>
                    <a:lumOff val="25000"/>
                  </a:schemeClr>
                </a:solidFill>
              </a:rPr>
              <a:t>Collaborative Systems</a:t>
            </a:r>
          </a:p>
        </p:txBody>
      </p:sp>
      <p:sp>
        <p:nvSpPr>
          <p:cNvPr id="15" name="TextBox 14">
            <a:extLst>
              <a:ext uri="{FF2B5EF4-FFF2-40B4-BE49-F238E27FC236}">
                <a16:creationId xmlns:a16="http://schemas.microsoft.com/office/drawing/2014/main" id="{C31D42E2-702C-A34A-A16E-39C3FE867652}"/>
              </a:ext>
            </a:extLst>
          </p:cNvPr>
          <p:cNvSpPr txBox="1"/>
          <p:nvPr/>
        </p:nvSpPr>
        <p:spPr>
          <a:xfrm>
            <a:off x="6192654" y="2167014"/>
            <a:ext cx="1817934" cy="677108"/>
          </a:xfrm>
          <a:prstGeom prst="rect">
            <a:avLst/>
          </a:prstGeom>
          <a:noFill/>
        </p:spPr>
        <p:txBody>
          <a:bodyPr wrap="none" rtlCol="0">
            <a:spAutoFit/>
          </a:bodyPr>
          <a:lstStyle/>
          <a:p>
            <a:r>
              <a:rPr lang="en-US" sz="1400" b="1" dirty="0">
                <a:solidFill>
                  <a:srgbClr val="00B0F0"/>
                </a:solidFill>
              </a:rPr>
              <a:t> </a:t>
            </a:r>
          </a:p>
          <a:p>
            <a:r>
              <a:rPr lang="en-US" sz="1200" b="1" dirty="0">
                <a:solidFill>
                  <a:srgbClr val="00B0F0"/>
                </a:solidFill>
              </a:rPr>
              <a:t>Risk-driven Ontology, </a:t>
            </a:r>
          </a:p>
          <a:p>
            <a:r>
              <a:rPr lang="en-US" sz="1200" b="1" dirty="0">
                <a:solidFill>
                  <a:srgbClr val="00B0F0"/>
                </a:solidFill>
              </a:rPr>
              <a:t>Reference Model </a:t>
            </a:r>
          </a:p>
        </p:txBody>
      </p:sp>
      <p:sp>
        <p:nvSpPr>
          <p:cNvPr id="16" name="TextBox 15">
            <a:extLst>
              <a:ext uri="{FF2B5EF4-FFF2-40B4-BE49-F238E27FC236}">
                <a16:creationId xmlns:a16="http://schemas.microsoft.com/office/drawing/2014/main" id="{750DB141-58A5-AA47-918F-B1C956820D0D}"/>
              </a:ext>
            </a:extLst>
          </p:cNvPr>
          <p:cNvSpPr txBox="1"/>
          <p:nvPr/>
        </p:nvSpPr>
        <p:spPr>
          <a:xfrm>
            <a:off x="7482870" y="4695353"/>
            <a:ext cx="2265364" cy="461665"/>
          </a:xfrm>
          <a:prstGeom prst="rect">
            <a:avLst/>
          </a:prstGeom>
          <a:noFill/>
        </p:spPr>
        <p:txBody>
          <a:bodyPr wrap="none" rtlCol="0">
            <a:spAutoFit/>
          </a:bodyPr>
          <a:lstStyle/>
          <a:p>
            <a:r>
              <a:rPr lang="en-US" sz="1200" b="1" dirty="0">
                <a:solidFill>
                  <a:srgbClr val="7030A0"/>
                </a:solidFill>
              </a:rPr>
              <a:t>Qualitative and Quantitative </a:t>
            </a:r>
          </a:p>
          <a:p>
            <a:r>
              <a:rPr lang="en-US" sz="1200" b="1" dirty="0">
                <a:solidFill>
                  <a:srgbClr val="7030A0"/>
                </a:solidFill>
              </a:rPr>
              <a:t>           Risk Analysis</a:t>
            </a:r>
          </a:p>
        </p:txBody>
      </p:sp>
      <p:sp>
        <p:nvSpPr>
          <p:cNvPr id="17" name="TextBox 16">
            <a:extLst>
              <a:ext uri="{FF2B5EF4-FFF2-40B4-BE49-F238E27FC236}">
                <a16:creationId xmlns:a16="http://schemas.microsoft.com/office/drawing/2014/main" id="{1F939B1C-AC84-8A4F-98B4-7792A1660398}"/>
              </a:ext>
            </a:extLst>
          </p:cNvPr>
          <p:cNvSpPr txBox="1"/>
          <p:nvPr/>
        </p:nvSpPr>
        <p:spPr>
          <a:xfrm>
            <a:off x="9417861" y="2531718"/>
            <a:ext cx="1925527" cy="461665"/>
          </a:xfrm>
          <a:prstGeom prst="rect">
            <a:avLst/>
          </a:prstGeom>
          <a:noFill/>
        </p:spPr>
        <p:txBody>
          <a:bodyPr wrap="none" rtlCol="0">
            <a:spAutoFit/>
          </a:bodyPr>
          <a:lstStyle/>
          <a:p>
            <a:r>
              <a:rPr lang="en-US" sz="1200" b="1" dirty="0">
                <a:solidFill>
                  <a:schemeClr val="accent5">
                    <a:lumMod val="75000"/>
                    <a:lumOff val="25000"/>
                  </a:schemeClr>
                </a:solidFill>
              </a:rPr>
              <a:t>Indoor navigation apps,</a:t>
            </a:r>
          </a:p>
          <a:p>
            <a:r>
              <a:rPr lang="en-US" sz="1200" b="1" dirty="0">
                <a:solidFill>
                  <a:schemeClr val="accent5">
                    <a:lumMod val="75000"/>
                    <a:lumOff val="25000"/>
                  </a:schemeClr>
                </a:solidFill>
              </a:rPr>
              <a:t>Autonomous Vehicles</a:t>
            </a:r>
          </a:p>
        </p:txBody>
      </p:sp>
      <p:sp>
        <p:nvSpPr>
          <p:cNvPr id="18" name="Rectangle 17">
            <a:extLst>
              <a:ext uri="{FF2B5EF4-FFF2-40B4-BE49-F238E27FC236}">
                <a16:creationId xmlns:a16="http://schemas.microsoft.com/office/drawing/2014/main" id="{8D052317-3FE7-074D-9D5F-DC05171E8A50}"/>
              </a:ext>
            </a:extLst>
          </p:cNvPr>
          <p:cNvSpPr/>
          <p:nvPr/>
        </p:nvSpPr>
        <p:spPr>
          <a:xfrm>
            <a:off x="375894" y="717996"/>
            <a:ext cx="6096000" cy="7571303"/>
          </a:xfrm>
          <a:prstGeom prst="rect">
            <a:avLst/>
          </a:prstGeom>
        </p:spPr>
        <p:txBody>
          <a:bodyPr>
            <a:spAutoFit/>
          </a:bodyPr>
          <a:lstStyle/>
          <a:p>
            <a:pPr marL="285750" indent="-285750">
              <a:buFont typeface="Wingdings" pitchFamily="2" charset="2"/>
              <a:buChar char="v"/>
            </a:pPr>
            <a:r>
              <a:rPr lang="en-US" sz="2200" b="1" dirty="0">
                <a:solidFill>
                  <a:srgbClr val="00B0F0"/>
                </a:solidFill>
                <a:latin typeface="Calibri" panose="020F0502020204030204" pitchFamily="34" charset="0"/>
                <a:cs typeface="Calibri" panose="020F0502020204030204" pitchFamily="34" charset="0"/>
              </a:rPr>
              <a:t>Requirements Engineering</a:t>
            </a:r>
          </a:p>
          <a:p>
            <a:pPr marL="742950" lvl="1" indent="-285750">
              <a:buFont typeface="Wingdings" pitchFamily="2" charset="2"/>
              <a:buChar char="Ø"/>
            </a:pPr>
            <a:r>
              <a:rPr lang="en-US" sz="2200" b="1" dirty="0">
                <a:solidFill>
                  <a:srgbClr val="00B0F0"/>
                </a:solidFill>
                <a:latin typeface="Calibri" panose="020F0502020204030204" pitchFamily="34" charset="0"/>
                <a:cs typeface="Calibri" panose="020F0502020204030204" pitchFamily="34" charset="0"/>
              </a:rPr>
              <a:t>Ontology</a:t>
            </a:r>
          </a:p>
          <a:p>
            <a:pPr marL="742950" lvl="1" indent="-285750">
              <a:buFont typeface="Wingdings" pitchFamily="2" charset="2"/>
              <a:buChar char="Ø"/>
            </a:pPr>
            <a:r>
              <a:rPr lang="en-US" sz="2200" b="1" dirty="0">
                <a:solidFill>
                  <a:srgbClr val="00B0F0"/>
                </a:solidFill>
                <a:latin typeface="Calibri" panose="020F0502020204030204" pitchFamily="34" charset="0"/>
                <a:cs typeface="Calibri" panose="020F0502020204030204" pitchFamily="34" charset="0"/>
              </a:rPr>
              <a:t>Reference Model (WRSPM Model)</a:t>
            </a:r>
          </a:p>
          <a:p>
            <a:pPr marL="742950" lvl="1" indent="-285750">
              <a:buFont typeface="Wingdings" pitchFamily="2" charset="2"/>
              <a:buChar char="Ø"/>
            </a:pPr>
            <a:endParaRPr lang="en-US" sz="2200" b="1" dirty="0">
              <a:solidFill>
                <a:srgbClr val="00B0F0"/>
              </a:solidFill>
              <a:latin typeface="Calibri" panose="020F0502020204030204" pitchFamily="34" charset="0"/>
              <a:cs typeface="Calibri" panose="020F0502020204030204" pitchFamily="34" charset="0"/>
            </a:endParaRPr>
          </a:p>
          <a:p>
            <a:pPr marL="285750" indent="-285750">
              <a:buFont typeface="Wingdings" pitchFamily="2" charset="2"/>
              <a:buChar char="v"/>
            </a:pPr>
            <a:r>
              <a:rPr lang="en-US" sz="2200" b="1" dirty="0">
                <a:solidFill>
                  <a:schemeClr val="accent5">
                    <a:lumMod val="75000"/>
                    <a:lumOff val="25000"/>
                  </a:schemeClr>
                </a:solidFill>
                <a:latin typeface="Calibri" panose="020F0502020204030204" pitchFamily="34" charset="0"/>
                <a:cs typeface="Calibri" panose="020F0502020204030204" pitchFamily="34" charset="0"/>
              </a:rPr>
              <a:t>Collaborative Systems</a:t>
            </a:r>
          </a:p>
          <a:p>
            <a:pPr marL="742950" lvl="1" indent="-285750">
              <a:buFont typeface="Wingdings" pitchFamily="2" charset="2"/>
              <a:buChar char="Ø"/>
            </a:pPr>
            <a:r>
              <a:rPr lang="en-US" sz="2200" b="1" dirty="0">
                <a:solidFill>
                  <a:schemeClr val="accent5">
                    <a:lumMod val="75000"/>
                    <a:lumOff val="25000"/>
                  </a:schemeClr>
                </a:solidFill>
                <a:latin typeface="Calibri" panose="020F0502020204030204" pitchFamily="34" charset="0"/>
                <a:cs typeface="Calibri" panose="020F0502020204030204" pitchFamily="34" charset="0"/>
              </a:rPr>
              <a:t>Indoor Navigation Apps</a:t>
            </a:r>
          </a:p>
          <a:p>
            <a:pPr marL="742950" lvl="1" indent="-285750">
              <a:buFont typeface="Wingdings" pitchFamily="2" charset="2"/>
              <a:buChar char="Ø"/>
            </a:pPr>
            <a:r>
              <a:rPr lang="en-US" sz="2200" b="1" dirty="0">
                <a:solidFill>
                  <a:schemeClr val="accent5">
                    <a:lumMod val="75000"/>
                    <a:lumOff val="25000"/>
                  </a:schemeClr>
                </a:solidFill>
                <a:latin typeface="Calibri" panose="020F0502020204030204" pitchFamily="34" charset="0"/>
                <a:cs typeface="Calibri" panose="020F0502020204030204" pitchFamily="34" charset="0"/>
              </a:rPr>
              <a:t>Autonomous Vehicles</a:t>
            </a:r>
          </a:p>
          <a:p>
            <a:pPr marL="742950" lvl="1" indent="-285750">
              <a:buFont typeface="Wingdings" pitchFamily="2" charset="2"/>
              <a:buChar char="v"/>
            </a:pPr>
            <a:endParaRPr lang="en-US" sz="2200" b="1" dirty="0">
              <a:solidFill>
                <a:srgbClr val="007AFF"/>
              </a:solidFill>
              <a:latin typeface="Calibri" panose="020F0502020204030204" pitchFamily="34" charset="0"/>
              <a:cs typeface="Calibri" panose="020F0502020204030204" pitchFamily="34" charset="0"/>
            </a:endParaRPr>
          </a:p>
          <a:p>
            <a:pPr marL="285750" indent="-285750">
              <a:buFont typeface="Wingdings" pitchFamily="2" charset="2"/>
              <a:buChar char="v"/>
            </a:pPr>
            <a:r>
              <a:rPr lang="en-US" sz="2200" b="1" dirty="0">
                <a:solidFill>
                  <a:srgbClr val="7030A0"/>
                </a:solidFill>
                <a:latin typeface="Calibri" panose="020F0502020204030204" pitchFamily="34" charset="0"/>
                <a:cs typeface="Calibri" panose="020F0502020204030204" pitchFamily="34" charset="0"/>
              </a:rPr>
              <a:t>Qualitative and Quantitative Risk Analysis</a:t>
            </a:r>
          </a:p>
          <a:p>
            <a:pPr marL="742950" lvl="1" indent="-285750">
              <a:buFont typeface="Wingdings" pitchFamily="2" charset="2"/>
              <a:buChar char="Ø"/>
            </a:pPr>
            <a:r>
              <a:rPr lang="en-US" sz="2200" b="1" dirty="0">
                <a:solidFill>
                  <a:srgbClr val="7030A0"/>
                </a:solidFill>
                <a:latin typeface="Calibri" panose="020F0502020204030204" pitchFamily="34" charset="0"/>
                <a:cs typeface="Calibri" panose="020F0502020204030204" pitchFamily="34" charset="0"/>
              </a:rPr>
              <a:t>Fishbone diagram</a:t>
            </a:r>
          </a:p>
          <a:p>
            <a:pPr marL="742950" lvl="1" indent="-285750">
              <a:buFont typeface="Wingdings" pitchFamily="2" charset="2"/>
              <a:buChar char="Ø"/>
            </a:pPr>
            <a:r>
              <a:rPr lang="en-US" sz="2200" b="1" dirty="0">
                <a:solidFill>
                  <a:srgbClr val="7030A0"/>
                </a:solidFill>
                <a:latin typeface="Calibri" panose="020F0502020204030204" pitchFamily="34" charset="0"/>
                <a:cs typeface="Calibri" panose="020F0502020204030204" pitchFamily="34" charset="0"/>
              </a:rPr>
              <a:t>Problem Frames</a:t>
            </a:r>
          </a:p>
          <a:p>
            <a:pPr marL="742950" lvl="1" indent="-285750">
              <a:buFont typeface="Wingdings" pitchFamily="2" charset="2"/>
              <a:buChar char="Ø"/>
            </a:pPr>
            <a:r>
              <a:rPr lang="en-US" sz="2200" b="1" dirty="0">
                <a:solidFill>
                  <a:srgbClr val="7030A0"/>
                </a:solidFill>
                <a:latin typeface="Calibri" panose="020F0502020204030204" pitchFamily="34" charset="0"/>
                <a:cs typeface="Calibri" panose="020F0502020204030204" pitchFamily="34" charset="0"/>
              </a:rPr>
              <a:t>NFR Framework </a:t>
            </a:r>
            <a:r>
              <a:rPr lang="en-US" sz="1600" b="1" dirty="0">
                <a:solidFill>
                  <a:srgbClr val="7030A0"/>
                </a:solidFill>
                <a:latin typeface="Calibri" panose="020F0502020204030204" pitchFamily="34" charset="0"/>
                <a:cs typeface="Calibri" panose="020F0502020204030204" pitchFamily="34" charset="0"/>
              </a:rPr>
              <a:t>(Problem-Interdependency Graph)</a:t>
            </a:r>
          </a:p>
          <a:p>
            <a:pPr marL="742950" lvl="1" indent="-285750">
              <a:buFont typeface="Wingdings" pitchFamily="2" charset="2"/>
              <a:buChar char="Ø"/>
            </a:pPr>
            <a:r>
              <a:rPr lang="en-US" sz="2200" b="1" dirty="0">
                <a:solidFill>
                  <a:srgbClr val="7030A0"/>
                </a:solidFill>
                <a:latin typeface="Calibri" panose="020F0502020204030204" pitchFamily="34" charset="0"/>
                <a:cs typeface="Calibri" panose="020F0502020204030204" pitchFamily="34" charset="0"/>
              </a:rPr>
              <a:t>Obstacle Analysis</a:t>
            </a:r>
          </a:p>
          <a:p>
            <a:pPr marL="742950" lvl="1" indent="-285750">
              <a:buFont typeface="Wingdings" pitchFamily="2" charset="2"/>
              <a:buChar char="Ø"/>
            </a:pPr>
            <a:r>
              <a:rPr lang="en-US" sz="2200" b="1" dirty="0">
                <a:solidFill>
                  <a:srgbClr val="7030A0"/>
                </a:solidFill>
                <a:latin typeface="Calibri" panose="020F0502020204030204" pitchFamily="34" charset="0"/>
                <a:cs typeface="Calibri" panose="020F0502020204030204" pitchFamily="34" charset="0"/>
              </a:rPr>
              <a:t>Goal-Risk Model</a:t>
            </a:r>
          </a:p>
          <a:p>
            <a:pPr marL="742950" lvl="1" indent="-285750">
              <a:buFont typeface="Wingdings" pitchFamily="2" charset="2"/>
              <a:buChar char="Ø"/>
            </a:pPr>
            <a:r>
              <a:rPr lang="en-US" sz="2200" b="1" dirty="0">
                <a:solidFill>
                  <a:srgbClr val="7030A0"/>
                </a:solidFill>
                <a:latin typeface="Calibri" panose="020F0502020204030204" pitchFamily="34" charset="0"/>
                <a:cs typeface="Calibri" panose="020F0502020204030204" pitchFamily="34" charset="0"/>
              </a:rPr>
              <a:t>Fault Tree Diagram</a:t>
            </a:r>
          </a:p>
          <a:p>
            <a:pPr marL="742950" lvl="1" indent="-285750">
              <a:buFont typeface="Wingdings" pitchFamily="2" charset="2"/>
              <a:buChar char="Ø"/>
            </a:pPr>
            <a:r>
              <a:rPr lang="en-US" sz="2200" b="1" dirty="0">
                <a:solidFill>
                  <a:srgbClr val="7030A0"/>
                </a:solidFill>
                <a:latin typeface="Calibri" panose="020F0502020204030204" pitchFamily="34" charset="0"/>
                <a:cs typeface="Calibri" panose="020F0502020204030204" pitchFamily="34" charset="0"/>
              </a:rPr>
              <a:t>Failure mode and effect analysis </a:t>
            </a:r>
            <a:r>
              <a:rPr lang="en-US" sz="1600" b="1" dirty="0">
                <a:solidFill>
                  <a:srgbClr val="7030A0"/>
                </a:solidFill>
                <a:latin typeface="Calibri" panose="020F0502020204030204" pitchFamily="34" charset="0"/>
                <a:cs typeface="Calibri" panose="020F0502020204030204" pitchFamily="34" charset="0"/>
              </a:rPr>
              <a:t>(FMEA)</a:t>
            </a:r>
          </a:p>
          <a:p>
            <a:pPr marL="742950" lvl="1" indent="-285750">
              <a:buFont typeface="Wingdings" pitchFamily="2" charset="2"/>
              <a:buChar char="Ø"/>
            </a:pPr>
            <a:endParaRPr lang="en-US" sz="2200" b="1" dirty="0">
              <a:solidFill>
                <a:srgbClr val="7030A0"/>
              </a:solidFill>
              <a:latin typeface="Calibri" panose="020F0502020204030204" pitchFamily="34" charset="0"/>
              <a:cs typeface="Calibri" panose="020F0502020204030204" pitchFamily="34" charset="0"/>
            </a:endParaRPr>
          </a:p>
          <a:p>
            <a:pPr marL="742950" lvl="1" indent="-285750">
              <a:buFont typeface="Wingdings" pitchFamily="2" charset="2"/>
              <a:buChar char="Ø"/>
            </a:pPr>
            <a:endParaRPr lang="en-US" sz="2200" b="1" dirty="0">
              <a:solidFill>
                <a:srgbClr val="7030A0"/>
              </a:solidFill>
              <a:latin typeface="Calibri" panose="020F0502020204030204" pitchFamily="34" charset="0"/>
              <a:cs typeface="Calibri" panose="020F0502020204030204" pitchFamily="34" charset="0"/>
            </a:endParaRPr>
          </a:p>
          <a:p>
            <a:pPr marL="742950" lvl="1" indent="-285750">
              <a:buFont typeface="Wingdings" pitchFamily="2" charset="2"/>
              <a:buChar char="Ø"/>
            </a:pPr>
            <a:endParaRPr lang="en-US" sz="2200" b="1" dirty="0">
              <a:solidFill>
                <a:srgbClr val="7030A0"/>
              </a:solidFill>
              <a:latin typeface="Calibri" panose="020F0502020204030204" pitchFamily="34" charset="0"/>
              <a:cs typeface="Calibri" panose="020F0502020204030204" pitchFamily="34" charset="0"/>
            </a:endParaRPr>
          </a:p>
          <a:p>
            <a:pPr marL="742950" lvl="1" indent="-285750">
              <a:buFont typeface="Wingdings" pitchFamily="2" charset="2"/>
              <a:buChar char="Ø"/>
            </a:pPr>
            <a:endParaRPr lang="en-US" sz="2200" b="1" dirty="0">
              <a:solidFill>
                <a:srgbClr val="7030A0"/>
              </a:solidFill>
              <a:latin typeface="Calibri" panose="020F0502020204030204" pitchFamily="34" charset="0"/>
              <a:cs typeface="Calibri" panose="020F0502020204030204" pitchFamily="34" charset="0"/>
            </a:endParaRPr>
          </a:p>
          <a:p>
            <a:pPr marL="742950" lvl="1" indent="-285750">
              <a:buFont typeface="Wingdings" pitchFamily="2" charset="2"/>
              <a:buChar char="Ø"/>
            </a:pPr>
            <a:endParaRPr lang="en-US" sz="2200" b="1" dirty="0">
              <a:solidFill>
                <a:srgbClr val="00B0F0"/>
              </a:solidFill>
              <a:latin typeface="Calibri" panose="020F0502020204030204" pitchFamily="34" charset="0"/>
              <a:cs typeface="Calibri" panose="020F0502020204030204" pitchFamily="34" charset="0"/>
            </a:endParaRPr>
          </a:p>
          <a:p>
            <a:pPr marL="285750" indent="-285750">
              <a:buFont typeface="Wingdings" pitchFamily="2" charset="2"/>
              <a:buChar char="v"/>
            </a:pPr>
            <a:endParaRPr lang="en-US" sz="2400" b="1" dirty="0">
              <a:solidFill>
                <a:srgbClr val="00B0F0"/>
              </a:solidFill>
              <a:latin typeface="Calibri" panose="020F0502020204030204" pitchFamily="34" charset="0"/>
              <a:cs typeface="Calibri" panose="020F0502020204030204" pitchFamily="34" charset="0"/>
            </a:endParaRPr>
          </a:p>
        </p:txBody>
      </p:sp>
      <p:sp>
        <p:nvSpPr>
          <p:cNvPr id="19" name="TextBox 18">
            <a:extLst>
              <a:ext uri="{FF2B5EF4-FFF2-40B4-BE49-F238E27FC236}">
                <a16:creationId xmlns:a16="http://schemas.microsoft.com/office/drawing/2014/main" id="{DDBFF086-3EA4-884D-A96F-F343382BF0BF}"/>
              </a:ext>
            </a:extLst>
          </p:cNvPr>
          <p:cNvSpPr txBox="1"/>
          <p:nvPr/>
        </p:nvSpPr>
        <p:spPr>
          <a:xfrm>
            <a:off x="8184811" y="2008120"/>
            <a:ext cx="1183679" cy="707886"/>
          </a:xfrm>
          <a:prstGeom prst="rect">
            <a:avLst/>
          </a:prstGeom>
          <a:noFill/>
        </p:spPr>
        <p:txBody>
          <a:bodyPr wrap="square" rtlCol="0">
            <a:spAutoFit/>
          </a:bodyPr>
          <a:lstStyle/>
          <a:p>
            <a:r>
              <a:rPr lang="en-US" sz="1000" b="1" dirty="0"/>
              <a:t>Activity oriented ontology for Collaborative Systems</a:t>
            </a:r>
          </a:p>
        </p:txBody>
      </p:sp>
      <p:sp>
        <p:nvSpPr>
          <p:cNvPr id="20" name="TextBox 19">
            <a:extLst>
              <a:ext uri="{FF2B5EF4-FFF2-40B4-BE49-F238E27FC236}">
                <a16:creationId xmlns:a16="http://schemas.microsoft.com/office/drawing/2014/main" id="{9846BCA8-131B-7748-A9BD-44F5E5E2119E}"/>
              </a:ext>
            </a:extLst>
          </p:cNvPr>
          <p:cNvSpPr txBox="1"/>
          <p:nvPr/>
        </p:nvSpPr>
        <p:spPr>
          <a:xfrm>
            <a:off x="9108497" y="3576870"/>
            <a:ext cx="1221650" cy="861774"/>
          </a:xfrm>
          <a:prstGeom prst="rect">
            <a:avLst/>
          </a:prstGeom>
          <a:noFill/>
        </p:spPr>
        <p:txBody>
          <a:bodyPr wrap="square" rtlCol="0">
            <a:spAutoFit/>
          </a:bodyPr>
          <a:lstStyle/>
          <a:p>
            <a:r>
              <a:rPr lang="en-US" sz="1000" b="1" dirty="0"/>
              <a:t>Identifying and analyzing</a:t>
            </a:r>
          </a:p>
          <a:p>
            <a:r>
              <a:rPr lang="en-US" sz="1000" b="1" dirty="0"/>
              <a:t> risks </a:t>
            </a:r>
          </a:p>
          <a:p>
            <a:r>
              <a:rPr lang="en-US" sz="1000" b="1" dirty="0"/>
              <a:t>for Collaborative </a:t>
            </a:r>
          </a:p>
          <a:p>
            <a:r>
              <a:rPr lang="en-US" sz="1000" b="1" dirty="0"/>
              <a:t>systems</a:t>
            </a:r>
          </a:p>
        </p:txBody>
      </p:sp>
      <p:sp>
        <p:nvSpPr>
          <p:cNvPr id="21" name="TextBox 20">
            <a:extLst>
              <a:ext uri="{FF2B5EF4-FFF2-40B4-BE49-F238E27FC236}">
                <a16:creationId xmlns:a16="http://schemas.microsoft.com/office/drawing/2014/main" id="{9861D69C-3C99-2A47-897C-997D598AA2BF}"/>
              </a:ext>
            </a:extLst>
          </p:cNvPr>
          <p:cNvSpPr txBox="1"/>
          <p:nvPr/>
        </p:nvSpPr>
        <p:spPr>
          <a:xfrm>
            <a:off x="7077748" y="3457916"/>
            <a:ext cx="1651872" cy="861774"/>
          </a:xfrm>
          <a:prstGeom prst="rect">
            <a:avLst/>
          </a:prstGeom>
          <a:noFill/>
        </p:spPr>
        <p:txBody>
          <a:bodyPr wrap="square" rtlCol="0">
            <a:spAutoFit/>
          </a:bodyPr>
          <a:lstStyle/>
          <a:p>
            <a:r>
              <a:rPr lang="en-US" sz="1000" b="1" dirty="0"/>
              <a:t>Risk </a:t>
            </a:r>
          </a:p>
          <a:p>
            <a:r>
              <a:rPr lang="en-US" sz="1000" b="1" dirty="0"/>
              <a:t>identification and  generation of Risk </a:t>
            </a:r>
          </a:p>
          <a:p>
            <a:r>
              <a:rPr lang="en-US" sz="1000" b="1" dirty="0"/>
              <a:t>Analysis </a:t>
            </a:r>
          </a:p>
          <a:p>
            <a:r>
              <a:rPr lang="en-US" sz="1000" b="1" dirty="0"/>
              <a:t>graphs and using ontology</a:t>
            </a:r>
          </a:p>
        </p:txBody>
      </p:sp>
    </p:spTree>
    <p:extLst>
      <p:ext uri="{BB962C8B-B14F-4D97-AF65-F5344CB8AC3E}">
        <p14:creationId xmlns:p14="http://schemas.microsoft.com/office/powerpoint/2010/main" val="20060681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7F799862-C843-294C-8689-EEBB2BDDA54F}"/>
              </a:ext>
            </a:extLst>
          </p:cNvPr>
          <p:cNvSpPr>
            <a:spLocks noGrp="1"/>
          </p:cNvSpPr>
          <p:nvPr>
            <p:ph type="ftr" sz="quarter" idx="11"/>
          </p:nvPr>
        </p:nvSpPr>
        <p:spPr/>
        <p:txBody>
          <a:bodyPr/>
          <a:lstStyle/>
          <a:p>
            <a:r>
              <a:rPr lang="en-US" sz="1200" b="1" dirty="0"/>
              <a:t>Background</a:t>
            </a:r>
          </a:p>
        </p:txBody>
      </p:sp>
      <p:sp>
        <p:nvSpPr>
          <p:cNvPr id="5" name="Slide Number Placeholder 4">
            <a:extLst>
              <a:ext uri="{FF2B5EF4-FFF2-40B4-BE49-F238E27FC236}">
                <a16:creationId xmlns:a16="http://schemas.microsoft.com/office/drawing/2014/main" id="{CFEECA69-95C3-A64D-B8E7-2E25B69B6917}"/>
              </a:ext>
            </a:extLst>
          </p:cNvPr>
          <p:cNvSpPr>
            <a:spLocks noGrp="1"/>
          </p:cNvSpPr>
          <p:nvPr>
            <p:ph type="sldNum" sz="quarter" idx="12"/>
          </p:nvPr>
        </p:nvSpPr>
        <p:spPr/>
        <p:txBody>
          <a:bodyPr/>
          <a:lstStyle/>
          <a:p>
            <a:fld id="{C68DACDF-E1A9-A04C-A5FF-FC2443684BF5}" type="slidenum">
              <a:rPr lang="en-US" smtClean="0"/>
              <a:pPr/>
              <a:t>7</a:t>
            </a:fld>
            <a:endParaRPr lang="en-US" dirty="0"/>
          </a:p>
        </p:txBody>
      </p:sp>
      <mc:AlternateContent xmlns:mc="http://schemas.openxmlformats.org/markup-compatibility/2006" xmlns:a14="http://schemas.microsoft.com/office/drawing/2010/main">
        <mc:Choice Requires="a14">
          <p:sp>
            <p:nvSpPr>
              <p:cNvPr id="16" name="Content Placeholder 9">
                <a:extLst>
                  <a:ext uri="{FF2B5EF4-FFF2-40B4-BE49-F238E27FC236}">
                    <a16:creationId xmlns:a16="http://schemas.microsoft.com/office/drawing/2014/main" id="{524E212F-E182-3640-9E28-6F4050BECF11}"/>
                  </a:ext>
                </a:extLst>
              </p:cNvPr>
              <p:cNvSpPr>
                <a:spLocks noGrp="1"/>
              </p:cNvSpPr>
              <p:nvPr>
                <p:ph idx="1"/>
              </p:nvPr>
            </p:nvSpPr>
            <p:spPr>
              <a:xfrm>
                <a:off x="235847" y="979148"/>
                <a:ext cx="6108611" cy="4899704"/>
              </a:xfrm>
            </p:spPr>
            <p:txBody>
              <a:bodyPr>
                <a:normAutofit fontScale="77500" lnSpcReduction="20000"/>
              </a:bodyPr>
              <a:lstStyle/>
              <a:p>
                <a:pPr marL="457200" lvl="1" indent="0">
                  <a:buNone/>
                </a:pPr>
                <a:r>
                  <a:rPr lang="en-US" sz="2000" dirty="0">
                    <a:solidFill>
                      <a:srgbClr val="008542"/>
                    </a:solidFill>
                  </a:rPr>
                  <a:t>The Reference Model emphasizes that the user requirements are not met by the system alone but by the collaboration between the software system and some external agent in the environment [2]</a:t>
                </a:r>
              </a:p>
              <a:p>
                <a:pPr marL="457200" lvl="1" indent="0">
                  <a:buNone/>
                </a:pPr>
                <a:endParaRPr lang="en-US" sz="2000" dirty="0">
                  <a:solidFill>
                    <a:srgbClr val="008542"/>
                  </a:solidFill>
                </a:endParaRPr>
              </a:p>
              <a:p>
                <a:pPr marL="457200" lvl="1" indent="0">
                  <a:buNone/>
                </a:pPr>
                <a:r>
                  <a:rPr lang="en-US" sz="2000" dirty="0">
                    <a:solidFill>
                      <a:srgbClr val="008542"/>
                    </a:solidFill>
                  </a:rPr>
                  <a:t>+ Reference Model has Environment and System</a:t>
                </a:r>
              </a:p>
              <a:p>
                <a:pPr marL="457200" lvl="1" indent="0">
                  <a:buNone/>
                </a:pPr>
                <a:r>
                  <a:rPr lang="en-US" sz="2000" dirty="0">
                    <a:solidFill>
                      <a:srgbClr val="008542"/>
                    </a:solidFill>
                  </a:rPr>
                  <a:t>+ Environment consists of Domain assumptions (W) and Requirements (R)</a:t>
                </a:r>
              </a:p>
              <a:p>
                <a:pPr marL="457200" lvl="1" indent="0">
                  <a:buNone/>
                </a:pPr>
                <a:r>
                  <a:rPr lang="en-US" sz="2000" dirty="0">
                    <a:solidFill>
                      <a:srgbClr val="008542"/>
                    </a:solidFill>
                  </a:rPr>
                  <a:t>+ System consists of Program (P) and Machine (M)</a:t>
                </a:r>
              </a:p>
              <a:p>
                <a:pPr marL="457200" lvl="1" indent="0">
                  <a:buNone/>
                </a:pPr>
                <a:r>
                  <a:rPr lang="en-US" sz="2000" dirty="0">
                    <a:solidFill>
                      <a:srgbClr val="008542"/>
                    </a:solidFill>
                  </a:rPr>
                  <a:t>+ The environment has environment events </a:t>
                </a:r>
                <a14:m>
                  <m:oMath xmlns:m="http://schemas.openxmlformats.org/officeDocument/2006/math">
                    <m:sSub>
                      <m:sSubPr>
                        <m:ctrlPr>
                          <a:rPr lang="en-US" sz="2000" i="1" smtClean="0">
                            <a:solidFill>
                              <a:srgbClr val="008542"/>
                            </a:solidFill>
                            <a:latin typeface="Cambria Math" panose="02040503050406030204" pitchFamily="18" charset="0"/>
                          </a:rPr>
                        </m:ctrlPr>
                      </m:sSubPr>
                      <m:e>
                        <m:r>
                          <a:rPr lang="en-US" sz="2000" b="0" i="1" smtClean="0">
                            <a:solidFill>
                              <a:srgbClr val="008542"/>
                            </a:solidFill>
                            <a:latin typeface="Cambria Math" panose="02040503050406030204" pitchFamily="18" charset="0"/>
                          </a:rPr>
                          <m:t>𝑒</m:t>
                        </m:r>
                      </m:e>
                      <m:sub>
                        <m:r>
                          <a:rPr lang="en-US" sz="2000" b="0" i="1" smtClean="0">
                            <a:solidFill>
                              <a:srgbClr val="008542"/>
                            </a:solidFill>
                            <a:latin typeface="Cambria Math" panose="02040503050406030204" pitchFamily="18" charset="0"/>
                          </a:rPr>
                          <m:t>h</m:t>
                        </m:r>
                      </m:sub>
                    </m:sSub>
                  </m:oMath>
                </a14:m>
                <a:r>
                  <a:rPr lang="en-US" sz="2000" dirty="0">
                    <a:solidFill>
                      <a:srgbClr val="008542"/>
                    </a:solidFill>
                  </a:rPr>
                  <a:t> and </a:t>
                </a:r>
                <a14:m>
                  <m:oMath xmlns:m="http://schemas.openxmlformats.org/officeDocument/2006/math">
                    <m:sSub>
                      <m:sSubPr>
                        <m:ctrlPr>
                          <a:rPr lang="en-US" sz="2000" i="1">
                            <a:solidFill>
                              <a:srgbClr val="008542"/>
                            </a:solidFill>
                            <a:latin typeface="Cambria Math" panose="02040503050406030204" pitchFamily="18" charset="0"/>
                          </a:rPr>
                        </m:ctrlPr>
                      </m:sSubPr>
                      <m:e>
                        <m:r>
                          <a:rPr lang="en-US" sz="2000" i="1">
                            <a:solidFill>
                              <a:srgbClr val="008542"/>
                            </a:solidFill>
                            <a:latin typeface="Cambria Math" panose="02040503050406030204" pitchFamily="18" charset="0"/>
                          </a:rPr>
                          <m:t>𝑒</m:t>
                        </m:r>
                      </m:e>
                      <m:sub>
                        <m:r>
                          <a:rPr lang="en-US" sz="2000" i="1" smtClean="0">
                            <a:solidFill>
                              <a:srgbClr val="008542"/>
                            </a:solidFill>
                            <a:latin typeface="Cambria Math" panose="02040503050406030204" pitchFamily="18" charset="0"/>
                          </a:rPr>
                          <m:t>𝑣</m:t>
                        </m:r>
                      </m:sub>
                    </m:sSub>
                  </m:oMath>
                </a14:m>
                <a:r>
                  <a:rPr lang="en-US" sz="2000" dirty="0">
                    <a:solidFill>
                      <a:srgbClr val="008542"/>
                    </a:solidFill>
                  </a:rPr>
                  <a:t> (hidden and visible events) </a:t>
                </a:r>
              </a:p>
              <a:p>
                <a:pPr marL="457200" lvl="1" indent="0">
                  <a:buNone/>
                </a:pPr>
                <a:r>
                  <a:rPr lang="en-US" sz="2000" dirty="0">
                    <a:solidFill>
                      <a:srgbClr val="008542"/>
                    </a:solidFill>
                  </a:rPr>
                  <a:t>+ The environment has system events </a:t>
                </a:r>
                <a14:m>
                  <m:oMath xmlns:m="http://schemas.openxmlformats.org/officeDocument/2006/math">
                    <m:sSub>
                      <m:sSubPr>
                        <m:ctrlPr>
                          <a:rPr lang="en-US" sz="2000" i="1">
                            <a:solidFill>
                              <a:srgbClr val="008542"/>
                            </a:solidFill>
                            <a:latin typeface="Cambria Math" panose="02040503050406030204" pitchFamily="18" charset="0"/>
                          </a:rPr>
                        </m:ctrlPr>
                      </m:sSubPr>
                      <m:e>
                        <m:r>
                          <a:rPr lang="en-US" sz="2000" b="0" i="1" smtClean="0">
                            <a:solidFill>
                              <a:srgbClr val="008542"/>
                            </a:solidFill>
                            <a:latin typeface="Cambria Math" panose="02040503050406030204" pitchFamily="18" charset="0"/>
                          </a:rPr>
                          <m:t>𝑠</m:t>
                        </m:r>
                      </m:e>
                      <m:sub>
                        <m:r>
                          <a:rPr lang="en-US" sz="2000" i="1">
                            <a:solidFill>
                              <a:srgbClr val="008542"/>
                            </a:solidFill>
                            <a:latin typeface="Cambria Math" panose="02040503050406030204" pitchFamily="18" charset="0"/>
                          </a:rPr>
                          <m:t>h</m:t>
                        </m:r>
                      </m:sub>
                    </m:sSub>
                  </m:oMath>
                </a14:m>
                <a:r>
                  <a:rPr lang="en-US" sz="2000" dirty="0">
                    <a:solidFill>
                      <a:srgbClr val="008542"/>
                    </a:solidFill>
                  </a:rPr>
                  <a:t> and </a:t>
                </a:r>
                <a14:m>
                  <m:oMath xmlns:m="http://schemas.openxmlformats.org/officeDocument/2006/math">
                    <m:sSub>
                      <m:sSubPr>
                        <m:ctrlPr>
                          <a:rPr lang="en-US" sz="2000" i="1">
                            <a:solidFill>
                              <a:srgbClr val="008542"/>
                            </a:solidFill>
                            <a:latin typeface="Cambria Math" panose="02040503050406030204" pitchFamily="18" charset="0"/>
                          </a:rPr>
                        </m:ctrlPr>
                      </m:sSubPr>
                      <m:e>
                        <m:r>
                          <a:rPr lang="en-US" sz="2000" b="0" i="1" smtClean="0">
                            <a:solidFill>
                              <a:srgbClr val="008542"/>
                            </a:solidFill>
                            <a:latin typeface="Cambria Math" panose="02040503050406030204" pitchFamily="18" charset="0"/>
                          </a:rPr>
                          <m:t>𝑠</m:t>
                        </m:r>
                      </m:e>
                      <m:sub>
                        <m:r>
                          <a:rPr lang="en-US" sz="2000" i="1">
                            <a:solidFill>
                              <a:srgbClr val="008542"/>
                            </a:solidFill>
                            <a:latin typeface="Cambria Math" panose="02040503050406030204" pitchFamily="18" charset="0"/>
                          </a:rPr>
                          <m:t>𝑣</m:t>
                        </m:r>
                      </m:sub>
                    </m:sSub>
                  </m:oMath>
                </a14:m>
                <a:r>
                  <a:rPr lang="en-US" sz="2000" dirty="0">
                    <a:solidFill>
                      <a:srgbClr val="008542"/>
                    </a:solidFill>
                  </a:rPr>
                  <a:t> (hidden and visible events) </a:t>
                </a:r>
              </a:p>
              <a:p>
                <a:pPr marL="457200" lvl="1" indent="0">
                  <a:buNone/>
                </a:pPr>
                <a:r>
                  <a:rPr lang="en-US" sz="2000" dirty="0">
                    <a:solidFill>
                      <a:srgbClr val="008542"/>
                    </a:solidFill>
                  </a:rPr>
                  <a:t>+ User is a designator who is designated to perform something</a:t>
                </a:r>
              </a:p>
              <a:p>
                <a:pPr marL="457200" lvl="1" indent="0">
                  <a:buNone/>
                </a:pPr>
                <a:r>
                  <a:rPr lang="en-US" sz="2000" dirty="0">
                    <a:solidFill>
                      <a:srgbClr val="008542"/>
                    </a:solidFill>
                  </a:rPr>
                  <a:t>+ Reference Model emphasizes that the user’s requirements are satisfied by the collaboration between the user and the events in its environment</a:t>
                </a:r>
              </a:p>
              <a:p>
                <a:pPr marL="457200" lvl="1" indent="0">
                  <a:buNone/>
                </a:pPr>
                <a:endParaRPr lang="en-US" sz="2000" b="1" dirty="0">
                  <a:solidFill>
                    <a:srgbClr val="008542"/>
                  </a:solidFill>
                </a:endParaRPr>
              </a:p>
              <a:p>
                <a:pPr marL="457200" lvl="1" indent="0">
                  <a:buNone/>
                </a:pPr>
                <a:endParaRPr lang="en-US" sz="2000" dirty="0">
                  <a:solidFill>
                    <a:srgbClr val="000000"/>
                  </a:solidFill>
                  <a:latin typeface="Times New Roman" panose="02020603050405020304" pitchFamily="18" charset="0"/>
                </a:endParaRPr>
              </a:p>
              <a:p>
                <a:pPr marL="457200" lvl="1" indent="0">
                  <a:buNone/>
                </a:pPr>
                <a:endParaRPr lang="en-US" sz="2000" dirty="0">
                  <a:solidFill>
                    <a:srgbClr val="000000"/>
                  </a:solidFill>
                </a:endParaRPr>
              </a:p>
              <a:p>
                <a:pPr lvl="1">
                  <a:buFontTx/>
                  <a:buChar char="-"/>
                </a:pPr>
                <a:r>
                  <a:rPr lang="en-US" sz="2000" dirty="0">
                    <a:solidFill>
                      <a:srgbClr val="FF0000"/>
                    </a:solidFill>
                  </a:rPr>
                  <a:t>Risks are not addressed in the Reference Model</a:t>
                </a:r>
              </a:p>
              <a:p>
                <a:pPr lvl="1">
                  <a:buFontTx/>
                  <a:buChar char="-"/>
                </a:pPr>
                <a:r>
                  <a:rPr lang="en-US" sz="2000" dirty="0">
                    <a:solidFill>
                      <a:srgbClr val="FF0000"/>
                    </a:solidFill>
                  </a:rPr>
                  <a:t>No guiding ontology is provided</a:t>
                </a:r>
              </a:p>
              <a:p>
                <a:pPr marL="457200" lvl="1" indent="0">
                  <a:buNone/>
                </a:pPr>
                <a:endParaRPr lang="en-US" dirty="0">
                  <a:solidFill>
                    <a:srgbClr val="000000"/>
                  </a:solidFill>
                  <a:latin typeface="Times New Roman" panose="02020603050405020304" pitchFamily="18" charset="0"/>
                </a:endParaRPr>
              </a:p>
              <a:p>
                <a:pPr marL="457200" lvl="1" indent="0">
                  <a:buNone/>
                </a:pPr>
                <a:endParaRPr lang="en-US" sz="1600" dirty="0">
                  <a:solidFill>
                    <a:srgbClr val="000000"/>
                  </a:solidFill>
                  <a:latin typeface="Times New Roman" panose="02020603050405020304" pitchFamily="18" charset="0"/>
                </a:endParaRPr>
              </a:p>
              <a:p>
                <a:pPr marL="457200" lvl="1" indent="0">
                  <a:buNone/>
                </a:pPr>
                <a:endParaRPr lang="en-US" sz="1600" b="0" i="0" u="none" strike="noStrike" baseline="0" dirty="0">
                  <a:solidFill>
                    <a:srgbClr val="000000"/>
                  </a:solidFill>
                  <a:latin typeface="Times New Roman" panose="02020603050405020304" pitchFamily="18" charset="0"/>
                </a:endParaRPr>
              </a:p>
              <a:p>
                <a:endParaRPr lang="en-US" sz="2000" dirty="0">
                  <a:solidFill>
                    <a:srgbClr val="000000"/>
                  </a:solidFill>
                  <a:latin typeface="Times New Roman" panose="02020603050405020304" pitchFamily="18" charset="0"/>
                </a:endParaRPr>
              </a:p>
              <a:p>
                <a:endParaRPr lang="en-US" sz="2000" b="0" i="1" u="none" strike="noStrike" baseline="0" dirty="0">
                  <a:solidFill>
                    <a:srgbClr val="000000"/>
                  </a:solidFill>
                  <a:latin typeface="Times New Roman" panose="02020603050405020304" pitchFamily="18" charset="0"/>
                </a:endParaRPr>
              </a:p>
              <a:p>
                <a:endParaRPr lang="en-US" sz="2000" b="0" i="1" u="none" strike="noStrike" baseline="0" dirty="0">
                  <a:solidFill>
                    <a:srgbClr val="000000"/>
                  </a:solidFill>
                  <a:latin typeface="Times New Roman" panose="02020603050405020304" pitchFamily="18" charset="0"/>
                </a:endParaRPr>
              </a:p>
              <a:p>
                <a:endParaRPr lang="en-US" sz="2000" i="1" dirty="0">
                  <a:solidFill>
                    <a:srgbClr val="000000"/>
                  </a:solidFill>
                  <a:latin typeface="Times New Roman" panose="02020603050405020304" pitchFamily="18" charset="0"/>
                </a:endParaRPr>
              </a:p>
            </p:txBody>
          </p:sp>
        </mc:Choice>
        <mc:Fallback xmlns="">
          <p:sp>
            <p:nvSpPr>
              <p:cNvPr id="16" name="Content Placeholder 9">
                <a:extLst>
                  <a:ext uri="{FF2B5EF4-FFF2-40B4-BE49-F238E27FC236}">
                    <a16:creationId xmlns:a16="http://schemas.microsoft.com/office/drawing/2014/main" id="{524E212F-E182-3640-9E28-6F4050BECF11}"/>
                  </a:ext>
                </a:extLst>
              </p:cNvPr>
              <p:cNvSpPr>
                <a:spLocks noGrp="1" noRot="1" noChangeAspect="1" noMove="1" noResize="1" noEditPoints="1" noAdjustHandles="1" noChangeArrowheads="1" noChangeShapeType="1" noTextEdit="1"/>
              </p:cNvSpPr>
              <p:nvPr>
                <p:ph idx="1"/>
              </p:nvPr>
            </p:nvSpPr>
            <p:spPr>
              <a:xfrm>
                <a:off x="235847" y="979148"/>
                <a:ext cx="6108611" cy="4899704"/>
              </a:xfrm>
              <a:blipFill>
                <a:blip r:embed="rId2"/>
                <a:stretch>
                  <a:fillRect t="-2073" r="-1037"/>
                </a:stretch>
              </a:blipFill>
            </p:spPr>
            <p:txBody>
              <a:bodyPr/>
              <a:lstStyle/>
              <a:p>
                <a:r>
                  <a:rPr lang="en-US">
                    <a:noFill/>
                  </a:rPr>
                  <a:t> </a:t>
                </a:r>
              </a:p>
            </p:txBody>
          </p:sp>
        </mc:Fallback>
      </mc:AlternateContent>
      <p:pic>
        <p:nvPicPr>
          <p:cNvPr id="17" name="Picture 16">
            <a:extLst>
              <a:ext uri="{FF2B5EF4-FFF2-40B4-BE49-F238E27FC236}">
                <a16:creationId xmlns:a16="http://schemas.microsoft.com/office/drawing/2014/main" id="{02BF100C-E90B-B54E-AF6A-776BF98A536D}"/>
              </a:ext>
            </a:extLst>
          </p:cNvPr>
          <p:cNvPicPr>
            <a:picLocks noChangeAspect="1"/>
          </p:cNvPicPr>
          <p:nvPr/>
        </p:nvPicPr>
        <p:blipFill rotWithShape="1">
          <a:blip r:embed="rId3"/>
          <a:srcRect t="3282" r="-1" b="-1"/>
          <a:stretch/>
        </p:blipFill>
        <p:spPr>
          <a:xfrm>
            <a:off x="7598229" y="1514391"/>
            <a:ext cx="4121037" cy="4224808"/>
          </a:xfrm>
          <a:prstGeom prst="rect">
            <a:avLst/>
          </a:prstGeom>
        </p:spPr>
      </p:pic>
      <p:sp>
        <p:nvSpPr>
          <p:cNvPr id="19" name="TextBox 18">
            <a:extLst>
              <a:ext uri="{FF2B5EF4-FFF2-40B4-BE49-F238E27FC236}">
                <a16:creationId xmlns:a16="http://schemas.microsoft.com/office/drawing/2014/main" id="{8ACD106A-D201-244F-9055-010B927EF984}"/>
              </a:ext>
            </a:extLst>
          </p:cNvPr>
          <p:cNvSpPr txBox="1"/>
          <p:nvPr/>
        </p:nvSpPr>
        <p:spPr>
          <a:xfrm>
            <a:off x="2162920" y="4532153"/>
            <a:ext cx="1127232" cy="369332"/>
          </a:xfrm>
          <a:prstGeom prst="rect">
            <a:avLst/>
          </a:prstGeom>
          <a:noFill/>
        </p:spPr>
        <p:txBody>
          <a:bodyPr wrap="none" rtlCol="0">
            <a:spAutoFit/>
          </a:bodyPr>
          <a:lstStyle/>
          <a:p>
            <a:r>
              <a:rPr lang="en-US" b="1" dirty="0">
                <a:solidFill>
                  <a:srgbClr val="0432FF"/>
                </a:solidFill>
              </a:rPr>
              <a:t>S, D l= R</a:t>
            </a:r>
          </a:p>
        </p:txBody>
      </p:sp>
      <p:pic>
        <p:nvPicPr>
          <p:cNvPr id="20" name="Picture 19" descr="Diagram, venn diagram&#10;&#10;Description automatically generated">
            <a:extLst>
              <a:ext uri="{FF2B5EF4-FFF2-40B4-BE49-F238E27FC236}">
                <a16:creationId xmlns:a16="http://schemas.microsoft.com/office/drawing/2014/main" id="{872C8CAD-6CD9-1E45-9F99-0DDE672AF2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74846" y="71016"/>
            <a:ext cx="1107811" cy="1065420"/>
          </a:xfrm>
          <a:prstGeom prst="rect">
            <a:avLst/>
          </a:prstGeom>
        </p:spPr>
      </p:pic>
      <p:sp>
        <p:nvSpPr>
          <p:cNvPr id="21" name="TextBox 20">
            <a:extLst>
              <a:ext uri="{FF2B5EF4-FFF2-40B4-BE49-F238E27FC236}">
                <a16:creationId xmlns:a16="http://schemas.microsoft.com/office/drawing/2014/main" id="{38EA9552-E38F-DA41-841E-58FD195E7F8A}"/>
              </a:ext>
            </a:extLst>
          </p:cNvPr>
          <p:cNvSpPr txBox="1"/>
          <p:nvPr/>
        </p:nvSpPr>
        <p:spPr>
          <a:xfrm>
            <a:off x="235847" y="183074"/>
            <a:ext cx="6487738" cy="646331"/>
          </a:xfrm>
          <a:prstGeom prst="rect">
            <a:avLst/>
          </a:prstGeom>
          <a:noFill/>
        </p:spPr>
        <p:txBody>
          <a:bodyPr wrap="none" rtlCol="0">
            <a:spAutoFit/>
          </a:bodyPr>
          <a:lstStyle/>
          <a:p>
            <a:r>
              <a:rPr lang="en-US" sz="3600" dirty="0">
                <a:solidFill>
                  <a:srgbClr val="00B0F0"/>
                </a:solidFill>
              </a:rPr>
              <a:t>Reference Model </a:t>
            </a:r>
            <a:r>
              <a:rPr lang="en-US" sz="2000" dirty="0">
                <a:solidFill>
                  <a:srgbClr val="00B0F0"/>
                </a:solidFill>
              </a:rPr>
              <a:t>in Requirements Engineering</a:t>
            </a:r>
            <a:endParaRPr lang="en-US" sz="1600" dirty="0">
              <a:solidFill>
                <a:srgbClr val="00B0F0"/>
              </a:solidFill>
            </a:endParaRPr>
          </a:p>
        </p:txBody>
      </p:sp>
      <p:cxnSp>
        <p:nvCxnSpPr>
          <p:cNvPr id="22" name="Straight Connector 21">
            <a:extLst>
              <a:ext uri="{FF2B5EF4-FFF2-40B4-BE49-F238E27FC236}">
                <a16:creationId xmlns:a16="http://schemas.microsoft.com/office/drawing/2014/main" id="{B55F322A-9FA9-B845-9A76-A6493F60AB36}"/>
              </a:ext>
            </a:extLst>
          </p:cNvPr>
          <p:cNvCxnSpPr>
            <a:cxnSpLocks/>
          </p:cNvCxnSpPr>
          <p:nvPr/>
        </p:nvCxnSpPr>
        <p:spPr>
          <a:xfrm>
            <a:off x="209343" y="829405"/>
            <a:ext cx="10077125"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pic>
        <p:nvPicPr>
          <p:cNvPr id="23" name="Picture 22" descr="Graphical user interface, text&#10;&#10;Description automatically generated">
            <a:extLst>
              <a:ext uri="{FF2B5EF4-FFF2-40B4-BE49-F238E27FC236}">
                <a16:creationId xmlns:a16="http://schemas.microsoft.com/office/drawing/2014/main" id="{5925379A-570D-9F44-B807-65F1B3CC439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69572" y="1176156"/>
            <a:ext cx="5813085" cy="4488920"/>
          </a:xfrm>
          <a:prstGeom prst="rect">
            <a:avLst/>
          </a:prstGeom>
        </p:spPr>
      </p:pic>
    </p:spTree>
    <p:extLst>
      <p:ext uri="{BB962C8B-B14F-4D97-AF65-F5344CB8AC3E}">
        <p14:creationId xmlns:p14="http://schemas.microsoft.com/office/powerpoint/2010/main" val="926648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0F7CF8C3-837D-CF43-9762-912210B17835}"/>
              </a:ext>
            </a:extLst>
          </p:cNvPr>
          <p:cNvSpPr>
            <a:spLocks noGrp="1"/>
          </p:cNvSpPr>
          <p:nvPr>
            <p:ph type="ftr" sz="quarter" idx="11"/>
          </p:nvPr>
        </p:nvSpPr>
        <p:spPr/>
        <p:txBody>
          <a:bodyPr/>
          <a:lstStyle/>
          <a:p>
            <a:r>
              <a:rPr lang="en-US" sz="1200" b="1" dirty="0"/>
              <a:t>Objective</a:t>
            </a:r>
          </a:p>
        </p:txBody>
      </p:sp>
      <p:sp>
        <p:nvSpPr>
          <p:cNvPr id="5" name="Slide Number Placeholder 4">
            <a:extLst>
              <a:ext uri="{FF2B5EF4-FFF2-40B4-BE49-F238E27FC236}">
                <a16:creationId xmlns:a16="http://schemas.microsoft.com/office/drawing/2014/main" id="{968B9CAB-2E82-7640-9CAB-A87B71BBEC26}"/>
              </a:ext>
            </a:extLst>
          </p:cNvPr>
          <p:cNvSpPr>
            <a:spLocks noGrp="1"/>
          </p:cNvSpPr>
          <p:nvPr>
            <p:ph type="sldNum" sz="quarter" idx="12"/>
          </p:nvPr>
        </p:nvSpPr>
        <p:spPr>
          <a:xfrm>
            <a:off x="11642020" y="6461729"/>
            <a:ext cx="358140" cy="190307"/>
          </a:xfrm>
        </p:spPr>
        <p:txBody>
          <a:bodyPr/>
          <a:lstStyle/>
          <a:p>
            <a:fld id="{C68DACDF-E1A9-A04C-A5FF-FC2443684BF5}" type="slidenum">
              <a:rPr lang="en-US" smtClean="0"/>
              <a:pPr/>
              <a:t>8</a:t>
            </a:fld>
            <a:endParaRPr lang="en-US" dirty="0"/>
          </a:p>
        </p:txBody>
      </p:sp>
      <p:sp>
        <p:nvSpPr>
          <p:cNvPr id="6" name="Rectangle 5">
            <a:extLst>
              <a:ext uri="{FF2B5EF4-FFF2-40B4-BE49-F238E27FC236}">
                <a16:creationId xmlns:a16="http://schemas.microsoft.com/office/drawing/2014/main" id="{065DB9E5-3BBF-AB4E-9429-7281633242BA}"/>
              </a:ext>
            </a:extLst>
          </p:cNvPr>
          <p:cNvSpPr/>
          <p:nvPr/>
        </p:nvSpPr>
        <p:spPr>
          <a:xfrm>
            <a:off x="281370" y="273050"/>
            <a:ext cx="4307398" cy="584775"/>
          </a:xfrm>
          <a:prstGeom prst="rect">
            <a:avLst/>
          </a:prstGeom>
        </p:spPr>
        <p:txBody>
          <a:bodyPr wrap="none">
            <a:spAutoFit/>
          </a:bodyPr>
          <a:lstStyle/>
          <a:p>
            <a:r>
              <a:rPr lang="en-US" sz="3200" dirty="0">
                <a:solidFill>
                  <a:srgbClr val="008542"/>
                </a:solidFill>
              </a:rPr>
              <a:t>Our Approach/Solution</a:t>
            </a:r>
          </a:p>
        </p:txBody>
      </p:sp>
      <p:cxnSp>
        <p:nvCxnSpPr>
          <p:cNvPr id="7" name="Straight Connector 6">
            <a:extLst>
              <a:ext uri="{FF2B5EF4-FFF2-40B4-BE49-F238E27FC236}">
                <a16:creationId xmlns:a16="http://schemas.microsoft.com/office/drawing/2014/main" id="{4F671FE7-8E58-8048-9FE5-C6F43D1A07AF}"/>
              </a:ext>
            </a:extLst>
          </p:cNvPr>
          <p:cNvCxnSpPr/>
          <p:nvPr/>
        </p:nvCxnSpPr>
        <p:spPr>
          <a:xfrm>
            <a:off x="281370" y="838834"/>
            <a:ext cx="10536964"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pic>
        <p:nvPicPr>
          <p:cNvPr id="8" name="Picture 7" descr="A picture containing square&#10;&#10;Description automatically generated">
            <a:extLst>
              <a:ext uri="{FF2B5EF4-FFF2-40B4-BE49-F238E27FC236}">
                <a16:creationId xmlns:a16="http://schemas.microsoft.com/office/drawing/2014/main" id="{C5EAC832-1458-C34C-B8CD-B7BD2EDB92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6512" y="1590107"/>
            <a:ext cx="1107486" cy="558229"/>
          </a:xfrm>
          <a:prstGeom prst="rect">
            <a:avLst/>
          </a:prstGeom>
          <a:ln>
            <a:solidFill>
              <a:schemeClr val="tx1"/>
            </a:solidFill>
          </a:ln>
        </p:spPr>
      </p:pic>
      <p:sp>
        <p:nvSpPr>
          <p:cNvPr id="9" name="TextBox 8">
            <a:extLst>
              <a:ext uri="{FF2B5EF4-FFF2-40B4-BE49-F238E27FC236}">
                <a16:creationId xmlns:a16="http://schemas.microsoft.com/office/drawing/2014/main" id="{67E54E0E-1777-2840-87B9-DC8A97A3282C}"/>
              </a:ext>
            </a:extLst>
          </p:cNvPr>
          <p:cNvSpPr txBox="1"/>
          <p:nvPr/>
        </p:nvSpPr>
        <p:spPr>
          <a:xfrm>
            <a:off x="2010530" y="1689566"/>
            <a:ext cx="3853491" cy="369332"/>
          </a:xfrm>
          <a:prstGeom prst="rect">
            <a:avLst/>
          </a:prstGeom>
          <a:noFill/>
        </p:spPr>
        <p:txBody>
          <a:bodyPr wrap="none" rtlCol="0">
            <a:spAutoFit/>
          </a:bodyPr>
          <a:lstStyle/>
          <a:p>
            <a:r>
              <a:rPr lang="en-US" dirty="0"/>
              <a:t> To build an </a:t>
            </a:r>
            <a:r>
              <a:rPr lang="en-US" b="1" i="1" dirty="0"/>
              <a:t>activity-oriented ontology</a:t>
            </a:r>
            <a:r>
              <a:rPr lang="en-US" dirty="0"/>
              <a:t> </a:t>
            </a:r>
          </a:p>
        </p:txBody>
      </p:sp>
      <p:pic>
        <p:nvPicPr>
          <p:cNvPr id="10" name="Picture 9" descr="Logo, icon&#10;&#10;Description automatically generated">
            <a:extLst>
              <a:ext uri="{FF2B5EF4-FFF2-40B4-BE49-F238E27FC236}">
                <a16:creationId xmlns:a16="http://schemas.microsoft.com/office/drawing/2014/main" id="{2C868DCC-6E12-9646-880B-1B3408CFD8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78575" y="3357353"/>
            <a:ext cx="1107486" cy="558232"/>
          </a:xfrm>
          <a:prstGeom prst="rect">
            <a:avLst/>
          </a:prstGeom>
          <a:ln>
            <a:solidFill>
              <a:schemeClr val="tx1"/>
            </a:solidFill>
          </a:ln>
        </p:spPr>
      </p:pic>
      <p:sp>
        <p:nvSpPr>
          <p:cNvPr id="11" name="TextBox 10">
            <a:extLst>
              <a:ext uri="{FF2B5EF4-FFF2-40B4-BE49-F238E27FC236}">
                <a16:creationId xmlns:a16="http://schemas.microsoft.com/office/drawing/2014/main" id="{9E4C67AF-AA5B-BB4E-B7C3-2A60A9C8C9B2}"/>
              </a:ext>
            </a:extLst>
          </p:cNvPr>
          <p:cNvSpPr txBox="1"/>
          <p:nvPr/>
        </p:nvSpPr>
        <p:spPr>
          <a:xfrm>
            <a:off x="3132246" y="3412987"/>
            <a:ext cx="8853834" cy="369332"/>
          </a:xfrm>
          <a:prstGeom prst="rect">
            <a:avLst/>
          </a:prstGeom>
          <a:noFill/>
        </p:spPr>
        <p:txBody>
          <a:bodyPr wrap="none" rtlCol="0">
            <a:spAutoFit/>
          </a:bodyPr>
          <a:lstStyle/>
          <a:p>
            <a:r>
              <a:rPr lang="en-US" dirty="0"/>
              <a:t> To devise </a:t>
            </a:r>
            <a:r>
              <a:rPr lang="en-US" b="1" i="1" dirty="0"/>
              <a:t>Risk-aware Collaborative Approach via Augmented Reference Model</a:t>
            </a:r>
            <a:endParaRPr lang="en-US" dirty="0"/>
          </a:p>
        </p:txBody>
      </p:sp>
      <p:pic>
        <p:nvPicPr>
          <p:cNvPr id="12" name="Picture 11" descr="A picture containing scissors, bicycle&#10;&#10;Description automatically generated">
            <a:extLst>
              <a:ext uri="{FF2B5EF4-FFF2-40B4-BE49-F238E27FC236}">
                <a16:creationId xmlns:a16="http://schemas.microsoft.com/office/drawing/2014/main" id="{E09E44B8-0522-8B4C-96CB-B18E2713AC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78575" y="4231320"/>
            <a:ext cx="1107486" cy="702816"/>
          </a:xfrm>
          <a:prstGeom prst="rect">
            <a:avLst/>
          </a:prstGeom>
          <a:ln>
            <a:solidFill>
              <a:schemeClr val="tx1"/>
            </a:solidFill>
          </a:ln>
        </p:spPr>
      </p:pic>
      <p:sp>
        <p:nvSpPr>
          <p:cNvPr id="13" name="TextBox 12">
            <a:extLst>
              <a:ext uri="{FF2B5EF4-FFF2-40B4-BE49-F238E27FC236}">
                <a16:creationId xmlns:a16="http://schemas.microsoft.com/office/drawing/2014/main" id="{075C428C-FB00-9A48-8E60-F4BF141E8A9B}"/>
              </a:ext>
            </a:extLst>
          </p:cNvPr>
          <p:cNvSpPr txBox="1"/>
          <p:nvPr/>
        </p:nvSpPr>
        <p:spPr>
          <a:xfrm>
            <a:off x="3132246" y="4408986"/>
            <a:ext cx="6438900" cy="369332"/>
          </a:xfrm>
          <a:prstGeom prst="rect">
            <a:avLst/>
          </a:prstGeom>
          <a:noFill/>
        </p:spPr>
        <p:txBody>
          <a:bodyPr wrap="square" rtlCol="0">
            <a:spAutoFit/>
          </a:bodyPr>
          <a:lstStyle/>
          <a:p>
            <a:r>
              <a:rPr lang="en-US" dirty="0"/>
              <a:t>Obtain </a:t>
            </a:r>
            <a:r>
              <a:rPr lang="en-US" b="1" i="1" dirty="0"/>
              <a:t>Risk Analysis Graph </a:t>
            </a:r>
            <a:r>
              <a:rPr lang="en-US" dirty="0"/>
              <a:t>for systematic risk identification</a:t>
            </a:r>
          </a:p>
        </p:txBody>
      </p:sp>
      <p:pic>
        <p:nvPicPr>
          <p:cNvPr id="14" name="Picture 13" descr="A picture containing text&#10;&#10;Description automatically generated">
            <a:extLst>
              <a:ext uri="{FF2B5EF4-FFF2-40B4-BE49-F238E27FC236}">
                <a16:creationId xmlns:a16="http://schemas.microsoft.com/office/drawing/2014/main" id="{6484820E-B6CA-FE4A-819D-5898EB772F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1614" y="2489259"/>
            <a:ext cx="1107486" cy="558226"/>
          </a:xfrm>
          <a:prstGeom prst="rect">
            <a:avLst/>
          </a:prstGeom>
          <a:ln>
            <a:solidFill>
              <a:schemeClr val="tx1"/>
            </a:solidFill>
          </a:ln>
        </p:spPr>
      </p:pic>
      <p:sp>
        <p:nvSpPr>
          <p:cNvPr id="15" name="TextBox 14">
            <a:extLst>
              <a:ext uri="{FF2B5EF4-FFF2-40B4-BE49-F238E27FC236}">
                <a16:creationId xmlns:a16="http://schemas.microsoft.com/office/drawing/2014/main" id="{BE61F58E-70CD-4847-AC00-CF65DCB4F464}"/>
              </a:ext>
            </a:extLst>
          </p:cNvPr>
          <p:cNvSpPr txBox="1"/>
          <p:nvPr/>
        </p:nvSpPr>
        <p:spPr>
          <a:xfrm>
            <a:off x="2010530" y="2541236"/>
            <a:ext cx="3936719" cy="369332"/>
          </a:xfrm>
          <a:prstGeom prst="rect">
            <a:avLst/>
          </a:prstGeom>
          <a:noFill/>
        </p:spPr>
        <p:txBody>
          <a:bodyPr wrap="none" rtlCol="0">
            <a:spAutoFit/>
          </a:bodyPr>
          <a:lstStyle/>
          <a:p>
            <a:r>
              <a:rPr lang="en-US" dirty="0"/>
              <a:t> To make a </a:t>
            </a:r>
            <a:r>
              <a:rPr lang="en-US" b="1" i="1" dirty="0"/>
              <a:t>process </a:t>
            </a:r>
            <a:r>
              <a:rPr lang="en-US" dirty="0"/>
              <a:t>for risk identification</a:t>
            </a:r>
          </a:p>
        </p:txBody>
      </p:sp>
      <p:pic>
        <p:nvPicPr>
          <p:cNvPr id="16" name="Picture 15" descr="Icon&#10;&#10;Description automatically generated">
            <a:extLst>
              <a:ext uri="{FF2B5EF4-FFF2-40B4-BE49-F238E27FC236}">
                <a16:creationId xmlns:a16="http://schemas.microsoft.com/office/drawing/2014/main" id="{3E7DC8E1-8BE6-D048-9B87-D1D02396512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6512" y="5399030"/>
            <a:ext cx="1107486" cy="661652"/>
          </a:xfrm>
          <a:prstGeom prst="rect">
            <a:avLst/>
          </a:prstGeom>
          <a:ln>
            <a:solidFill>
              <a:schemeClr val="tx1"/>
            </a:solidFill>
          </a:ln>
        </p:spPr>
      </p:pic>
      <p:sp>
        <p:nvSpPr>
          <p:cNvPr id="17" name="TextBox 16">
            <a:extLst>
              <a:ext uri="{FF2B5EF4-FFF2-40B4-BE49-F238E27FC236}">
                <a16:creationId xmlns:a16="http://schemas.microsoft.com/office/drawing/2014/main" id="{52F2A491-1C10-3C43-8601-2168CF4118F5}"/>
              </a:ext>
            </a:extLst>
          </p:cNvPr>
          <p:cNvSpPr txBox="1"/>
          <p:nvPr/>
        </p:nvSpPr>
        <p:spPr>
          <a:xfrm>
            <a:off x="1878575" y="5589978"/>
            <a:ext cx="4655313" cy="369332"/>
          </a:xfrm>
          <a:prstGeom prst="rect">
            <a:avLst/>
          </a:prstGeom>
          <a:noFill/>
        </p:spPr>
        <p:txBody>
          <a:bodyPr wrap="none" rtlCol="0">
            <a:spAutoFit/>
          </a:bodyPr>
          <a:lstStyle/>
          <a:p>
            <a:r>
              <a:rPr lang="en-US" dirty="0"/>
              <a:t>  To build a </a:t>
            </a:r>
            <a:r>
              <a:rPr lang="en-US" b="1" i="1" dirty="0"/>
              <a:t>prototype tool </a:t>
            </a:r>
            <a:r>
              <a:rPr lang="en-US" dirty="0"/>
              <a:t>as a proof of concept</a:t>
            </a:r>
          </a:p>
        </p:txBody>
      </p:sp>
      <p:sp>
        <p:nvSpPr>
          <p:cNvPr id="18" name="Rectangle 17">
            <a:extLst>
              <a:ext uri="{FF2B5EF4-FFF2-40B4-BE49-F238E27FC236}">
                <a16:creationId xmlns:a16="http://schemas.microsoft.com/office/drawing/2014/main" id="{F4F88378-1982-4D4F-8A16-5407E228D002}"/>
              </a:ext>
            </a:extLst>
          </p:cNvPr>
          <p:cNvSpPr/>
          <p:nvPr/>
        </p:nvSpPr>
        <p:spPr>
          <a:xfrm>
            <a:off x="249903" y="877852"/>
            <a:ext cx="11394692" cy="646331"/>
          </a:xfrm>
          <a:prstGeom prst="rect">
            <a:avLst/>
          </a:prstGeom>
        </p:spPr>
        <p:txBody>
          <a:bodyPr wrap="square">
            <a:spAutoFit/>
          </a:bodyPr>
          <a:lstStyle/>
          <a:p>
            <a:r>
              <a:rPr lang="en-US" dirty="0"/>
              <a:t>To help requirements engineers/developers </a:t>
            </a:r>
            <a:r>
              <a:rPr lang="en-US" b="1" dirty="0"/>
              <a:t>identify and analyze risks </a:t>
            </a:r>
            <a:r>
              <a:rPr lang="en-US" dirty="0"/>
              <a:t>during requirements engineering before developing the application and devise risk mitigation strategies to help avoid the risks identified</a:t>
            </a:r>
          </a:p>
        </p:txBody>
      </p:sp>
    </p:spTree>
    <p:extLst>
      <p:ext uri="{BB962C8B-B14F-4D97-AF65-F5344CB8AC3E}">
        <p14:creationId xmlns:p14="http://schemas.microsoft.com/office/powerpoint/2010/main" val="818718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64A0BBD-D26A-4143-AEA6-BB9EB67148E1}"/>
              </a:ext>
            </a:extLst>
          </p:cNvPr>
          <p:cNvSpPr>
            <a:spLocks noGrp="1"/>
          </p:cNvSpPr>
          <p:nvPr>
            <p:ph type="sldNum" sz="quarter" idx="12"/>
          </p:nvPr>
        </p:nvSpPr>
        <p:spPr>
          <a:xfrm>
            <a:off x="11643434" y="6499309"/>
            <a:ext cx="358140" cy="190307"/>
          </a:xfrm>
        </p:spPr>
        <p:txBody>
          <a:bodyPr/>
          <a:lstStyle/>
          <a:p>
            <a:fld id="{C68DACDF-E1A9-A04C-A5FF-FC2443684BF5}" type="slidenum">
              <a:rPr lang="en-US" smtClean="0"/>
              <a:pPr/>
              <a:t>9</a:t>
            </a:fld>
            <a:endParaRPr lang="en-US" dirty="0"/>
          </a:p>
        </p:txBody>
      </p:sp>
      <p:sp>
        <p:nvSpPr>
          <p:cNvPr id="13" name="TextBox 12">
            <a:extLst>
              <a:ext uri="{FF2B5EF4-FFF2-40B4-BE49-F238E27FC236}">
                <a16:creationId xmlns:a16="http://schemas.microsoft.com/office/drawing/2014/main" id="{9EABC41F-6478-A243-8CB7-C03946BB88AD}"/>
              </a:ext>
            </a:extLst>
          </p:cNvPr>
          <p:cNvSpPr txBox="1"/>
          <p:nvPr/>
        </p:nvSpPr>
        <p:spPr>
          <a:xfrm>
            <a:off x="546264" y="138464"/>
            <a:ext cx="5476692" cy="646331"/>
          </a:xfrm>
          <a:prstGeom prst="rect">
            <a:avLst/>
          </a:prstGeom>
          <a:noFill/>
        </p:spPr>
        <p:txBody>
          <a:bodyPr wrap="none" rtlCol="0">
            <a:spAutoFit/>
          </a:bodyPr>
          <a:lstStyle/>
          <a:p>
            <a:r>
              <a:rPr lang="en-US" sz="3600" b="1" dirty="0">
                <a:solidFill>
                  <a:srgbClr val="008542"/>
                </a:solidFill>
              </a:rPr>
              <a:t>Our Research Approach</a:t>
            </a:r>
          </a:p>
        </p:txBody>
      </p:sp>
      <p:cxnSp>
        <p:nvCxnSpPr>
          <p:cNvPr id="14" name="Straight Connector 13">
            <a:extLst>
              <a:ext uri="{FF2B5EF4-FFF2-40B4-BE49-F238E27FC236}">
                <a16:creationId xmlns:a16="http://schemas.microsoft.com/office/drawing/2014/main" id="{A0F00E0D-DF04-2E4A-B2BF-8E8B946BF6D3}"/>
              </a:ext>
            </a:extLst>
          </p:cNvPr>
          <p:cNvCxnSpPr/>
          <p:nvPr/>
        </p:nvCxnSpPr>
        <p:spPr>
          <a:xfrm>
            <a:off x="450730" y="784795"/>
            <a:ext cx="10536964" cy="0"/>
          </a:xfrm>
          <a:prstGeom prst="line">
            <a:avLst/>
          </a:prstGeom>
          <a:ln w="28575">
            <a:solidFill>
              <a:schemeClr val="accent5">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56C149F8-C67D-8545-B0FC-10C6790266F4}"/>
              </a:ext>
            </a:extLst>
          </p:cNvPr>
          <p:cNvSpPr txBox="1"/>
          <p:nvPr/>
        </p:nvSpPr>
        <p:spPr>
          <a:xfrm>
            <a:off x="353122" y="541886"/>
            <a:ext cx="11485755" cy="1477328"/>
          </a:xfrm>
          <a:prstGeom prst="rect">
            <a:avLst/>
          </a:prstGeom>
          <a:noFill/>
        </p:spPr>
        <p:txBody>
          <a:bodyPr wrap="square" rtlCol="0">
            <a:spAutoFit/>
          </a:bodyPr>
          <a:lstStyle/>
          <a:p>
            <a:endParaRPr lang="en-US" sz="1400" dirty="0"/>
          </a:p>
          <a:p>
            <a:endParaRPr lang="en-US" sz="1400" dirty="0"/>
          </a:p>
          <a:p>
            <a:r>
              <a:rPr lang="en-US" sz="1600" dirty="0"/>
              <a:t>While identifying risks, there are infinitely many possible risks associated with each action of an agent, and it is hard to capture all the risks. There can be omissions and commissions of risks. Avoiding omissions and commissions as much as we can, helps in achieving completeness.</a:t>
            </a:r>
          </a:p>
          <a:p>
            <a:endParaRPr lang="en-US" sz="1400" dirty="0"/>
          </a:p>
        </p:txBody>
      </p:sp>
      <p:sp>
        <p:nvSpPr>
          <p:cNvPr id="16" name="Rectangle 15">
            <a:extLst>
              <a:ext uri="{FF2B5EF4-FFF2-40B4-BE49-F238E27FC236}">
                <a16:creationId xmlns:a16="http://schemas.microsoft.com/office/drawing/2014/main" id="{8EB61129-AF5A-6448-9C88-3A1668931AD2}"/>
              </a:ext>
            </a:extLst>
          </p:cNvPr>
          <p:cNvSpPr/>
          <p:nvPr/>
        </p:nvSpPr>
        <p:spPr>
          <a:xfrm>
            <a:off x="1602989" y="1793975"/>
            <a:ext cx="7716644" cy="524393"/>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rPr>
              <a:t>For e.g., When the user indicates the destination as room 3.415 using a voice instruction, the smartphone app shall indicate to walk 10 steps forward and turn right</a:t>
            </a:r>
          </a:p>
        </p:txBody>
      </p:sp>
      <p:sp>
        <p:nvSpPr>
          <p:cNvPr id="17" name="TextBox 16">
            <a:extLst>
              <a:ext uri="{FF2B5EF4-FFF2-40B4-BE49-F238E27FC236}">
                <a16:creationId xmlns:a16="http://schemas.microsoft.com/office/drawing/2014/main" id="{51D60979-02DB-CE40-BE67-4B2A92A3B43D}"/>
              </a:ext>
            </a:extLst>
          </p:cNvPr>
          <p:cNvSpPr txBox="1"/>
          <p:nvPr/>
        </p:nvSpPr>
        <p:spPr>
          <a:xfrm>
            <a:off x="316305" y="2446734"/>
            <a:ext cx="11760819" cy="584775"/>
          </a:xfrm>
          <a:prstGeom prst="rect">
            <a:avLst/>
          </a:prstGeom>
          <a:noFill/>
        </p:spPr>
        <p:txBody>
          <a:bodyPr wrap="square" rtlCol="0">
            <a:spAutoFit/>
          </a:bodyPr>
          <a:lstStyle/>
          <a:p>
            <a:r>
              <a:rPr lang="en-US" sz="1600" dirty="0"/>
              <a:t>There can be many omissions and commissions of risks associated with this simple scenario. Omission of risks is leaving out (omitting) the important risks while commission of risks is identifying irrelevant or incorrect risks.</a:t>
            </a:r>
          </a:p>
        </p:txBody>
      </p:sp>
      <p:sp>
        <p:nvSpPr>
          <p:cNvPr id="18" name="TextBox 17">
            <a:extLst>
              <a:ext uri="{FF2B5EF4-FFF2-40B4-BE49-F238E27FC236}">
                <a16:creationId xmlns:a16="http://schemas.microsoft.com/office/drawing/2014/main" id="{39FEE4BA-717A-344D-BA12-B24B9E7182F6}"/>
              </a:ext>
            </a:extLst>
          </p:cNvPr>
          <p:cNvSpPr txBox="1"/>
          <p:nvPr/>
        </p:nvSpPr>
        <p:spPr>
          <a:xfrm>
            <a:off x="192322" y="3128538"/>
            <a:ext cx="6621348" cy="3323987"/>
          </a:xfrm>
          <a:prstGeom prst="rect">
            <a:avLst/>
          </a:prstGeom>
          <a:noFill/>
        </p:spPr>
        <p:txBody>
          <a:bodyPr wrap="square" rtlCol="0">
            <a:spAutoFit/>
          </a:bodyPr>
          <a:lstStyle/>
          <a:p>
            <a:r>
              <a:rPr lang="en-US" sz="1400" dirty="0">
                <a:solidFill>
                  <a:srgbClr val="FF2600"/>
                </a:solidFill>
              </a:rPr>
              <a:t>Omissions</a:t>
            </a:r>
          </a:p>
          <a:p>
            <a:pPr marL="742950" lvl="1" indent="-285750">
              <a:buFont typeface="Arial" panose="020B0604020202020204" pitchFamily="34" charset="0"/>
              <a:buChar char="•"/>
            </a:pPr>
            <a:r>
              <a:rPr lang="en-US" sz="1400" dirty="0">
                <a:solidFill>
                  <a:srgbClr val="000000"/>
                </a:solidFill>
              </a:rPr>
              <a:t>The user not tapping the screen to give the voice instruction</a:t>
            </a:r>
          </a:p>
          <a:p>
            <a:pPr marL="742950" lvl="1" indent="-285750">
              <a:buFont typeface="Arial" panose="020B0604020202020204" pitchFamily="34" charset="0"/>
              <a:buChar char="•"/>
            </a:pPr>
            <a:r>
              <a:rPr lang="en-US" sz="1400" dirty="0">
                <a:solidFill>
                  <a:srgbClr val="000000"/>
                </a:solidFill>
              </a:rPr>
              <a:t>The user stops walking in the mid-way</a:t>
            </a:r>
          </a:p>
          <a:p>
            <a:pPr marL="742950" lvl="1" indent="-285750">
              <a:buFont typeface="Arial" panose="020B0604020202020204" pitchFamily="34" charset="0"/>
              <a:buChar char="•"/>
            </a:pPr>
            <a:r>
              <a:rPr lang="en-US" sz="1400" dirty="0">
                <a:solidFill>
                  <a:srgbClr val="000000"/>
                </a:solidFill>
              </a:rPr>
              <a:t>The user taps the screen to give voice instruction, but his tap is not recognized</a:t>
            </a:r>
          </a:p>
          <a:p>
            <a:pPr marL="742950" lvl="1" indent="-285750">
              <a:buFont typeface="Arial" panose="020B0604020202020204" pitchFamily="34" charset="0"/>
              <a:buChar char="•"/>
            </a:pPr>
            <a:r>
              <a:rPr lang="en-US" sz="1400" dirty="0">
                <a:solidFill>
                  <a:srgbClr val="000000"/>
                </a:solidFill>
              </a:rPr>
              <a:t>The user walks 10 steps but they are not 10 steps as the stride size is small</a:t>
            </a:r>
          </a:p>
          <a:p>
            <a:pPr marL="742950" lvl="1" indent="-285750">
              <a:buFont typeface="Arial" panose="020B0604020202020204" pitchFamily="34" charset="0"/>
              <a:buChar char="•"/>
            </a:pPr>
            <a:r>
              <a:rPr lang="en-US" sz="1400" dirty="0">
                <a:solidFill>
                  <a:srgbClr val="000000"/>
                </a:solidFill>
              </a:rPr>
              <a:t>The user does not turn in the correct angle</a:t>
            </a:r>
          </a:p>
          <a:p>
            <a:pPr marL="742950" lvl="1" indent="-285750">
              <a:buFont typeface="Arial" panose="020B0604020202020204" pitchFamily="34" charset="0"/>
              <a:buChar char="•"/>
            </a:pPr>
            <a:r>
              <a:rPr lang="en-US" sz="1400" dirty="0">
                <a:solidFill>
                  <a:srgbClr val="000000"/>
                </a:solidFill>
              </a:rPr>
              <a:t>The user does not hold the phone straight</a:t>
            </a:r>
          </a:p>
          <a:p>
            <a:pPr marL="742950" lvl="1" indent="-285750">
              <a:buFont typeface="Arial" panose="020B0604020202020204" pitchFamily="34" charset="0"/>
              <a:buChar char="•"/>
            </a:pPr>
            <a:r>
              <a:rPr lang="en-US" sz="1400" dirty="0">
                <a:solidFill>
                  <a:srgbClr val="000000"/>
                </a:solidFill>
              </a:rPr>
              <a:t>The user walking in a zig-zag pattern</a:t>
            </a:r>
          </a:p>
          <a:p>
            <a:pPr marL="742950" lvl="1" indent="-285750">
              <a:buFont typeface="Arial" panose="020B0604020202020204" pitchFamily="34" charset="0"/>
              <a:buChar char="•"/>
            </a:pPr>
            <a:r>
              <a:rPr lang="en-US" sz="1400" dirty="0">
                <a:solidFill>
                  <a:srgbClr val="000000"/>
                </a:solidFill>
              </a:rPr>
              <a:t>The user walking in the opposite direction</a:t>
            </a:r>
          </a:p>
          <a:p>
            <a:pPr marL="742950" lvl="1" indent="-285750">
              <a:buFont typeface="Arial" panose="020B0604020202020204" pitchFamily="34" charset="0"/>
              <a:buChar char="•"/>
            </a:pPr>
            <a:r>
              <a:rPr lang="en-US" sz="1400" dirty="0">
                <a:solidFill>
                  <a:srgbClr val="000000"/>
                </a:solidFill>
              </a:rPr>
              <a:t>The user does not always follow the instruction</a:t>
            </a:r>
          </a:p>
          <a:p>
            <a:pPr marL="742950" lvl="1" indent="-285750">
              <a:buFont typeface="Arial" panose="020B0604020202020204" pitchFamily="34" charset="0"/>
              <a:buChar char="•"/>
            </a:pPr>
            <a:r>
              <a:rPr lang="en-US" sz="1400" dirty="0">
                <a:solidFill>
                  <a:srgbClr val="000000"/>
                </a:solidFill>
              </a:rPr>
              <a:t>The user microphone/speaker may not work</a:t>
            </a:r>
          </a:p>
          <a:p>
            <a:pPr marL="742950" lvl="1" indent="-285750">
              <a:buFont typeface="Arial" panose="020B0604020202020204" pitchFamily="34" charset="0"/>
              <a:buChar char="•"/>
            </a:pPr>
            <a:endParaRPr lang="en-US" sz="1400" dirty="0"/>
          </a:p>
          <a:p>
            <a:pPr marL="742950" lvl="1" indent="-285750">
              <a:buFont typeface="Arial" panose="020B0604020202020204" pitchFamily="34" charset="0"/>
              <a:buChar char="•"/>
            </a:pPr>
            <a:endParaRPr lang="en-US" sz="1400" dirty="0"/>
          </a:p>
        </p:txBody>
      </p:sp>
      <p:sp>
        <p:nvSpPr>
          <p:cNvPr id="19" name="TextBox 18">
            <a:extLst>
              <a:ext uri="{FF2B5EF4-FFF2-40B4-BE49-F238E27FC236}">
                <a16:creationId xmlns:a16="http://schemas.microsoft.com/office/drawing/2014/main" id="{794CB824-06E2-6F40-BEEE-6F5F35812602}"/>
              </a:ext>
            </a:extLst>
          </p:cNvPr>
          <p:cNvSpPr txBox="1"/>
          <p:nvPr/>
        </p:nvSpPr>
        <p:spPr>
          <a:xfrm>
            <a:off x="6372174" y="3072382"/>
            <a:ext cx="5523570" cy="3323987"/>
          </a:xfrm>
          <a:prstGeom prst="rect">
            <a:avLst/>
          </a:prstGeom>
          <a:noFill/>
        </p:spPr>
        <p:txBody>
          <a:bodyPr wrap="square" rtlCol="0">
            <a:spAutoFit/>
          </a:bodyPr>
          <a:lstStyle/>
          <a:p>
            <a:r>
              <a:rPr lang="en-US" sz="1400" dirty="0">
                <a:solidFill>
                  <a:srgbClr val="FF2600"/>
                </a:solidFill>
              </a:rPr>
              <a:t>Commissions</a:t>
            </a:r>
          </a:p>
          <a:p>
            <a:pPr marL="742950" lvl="1" indent="-285750">
              <a:buFont typeface="Arial" panose="020B0604020202020204" pitchFamily="34" charset="0"/>
              <a:buChar char="•"/>
            </a:pPr>
            <a:r>
              <a:rPr lang="en-US" sz="1400" dirty="0"/>
              <a:t>The user of the smartphone app usually fly while going to class</a:t>
            </a:r>
          </a:p>
          <a:p>
            <a:pPr marL="742950" lvl="1" indent="-285750">
              <a:buFont typeface="Arial" panose="020B0604020202020204" pitchFamily="34" charset="0"/>
              <a:buChar char="•"/>
            </a:pPr>
            <a:r>
              <a:rPr lang="en-US" sz="1400" dirty="0"/>
              <a:t>The user always runs while using the smartphone app</a:t>
            </a:r>
          </a:p>
          <a:p>
            <a:pPr marL="742950" lvl="1" indent="-285750">
              <a:buFont typeface="Arial" panose="020B0604020202020204" pitchFamily="34" charset="0"/>
              <a:buChar char="•"/>
            </a:pPr>
            <a:r>
              <a:rPr lang="en-US" sz="1400" dirty="0"/>
              <a:t>The user always reduces volume while giving a voice instruction</a:t>
            </a:r>
          </a:p>
          <a:p>
            <a:pPr marL="742950" lvl="1" indent="-285750">
              <a:buFont typeface="Arial" panose="020B0604020202020204" pitchFamily="34" charset="0"/>
              <a:buChar char="•"/>
            </a:pPr>
            <a:r>
              <a:rPr lang="en-US" sz="1400" dirty="0"/>
              <a:t>The user indicates the smartphone to provide route to White House</a:t>
            </a:r>
          </a:p>
          <a:p>
            <a:pPr marL="742950" lvl="1" indent="-285750">
              <a:buFont typeface="Arial" panose="020B0604020202020204" pitchFamily="34" charset="0"/>
              <a:buChar char="•"/>
            </a:pPr>
            <a:r>
              <a:rPr lang="en-US" sz="1400" dirty="0"/>
              <a:t>The smartphone instructs the user to play music while walking</a:t>
            </a:r>
          </a:p>
          <a:p>
            <a:pPr marL="742950" lvl="1" indent="-285750">
              <a:buFont typeface="Arial" panose="020B0604020202020204" pitchFamily="34" charset="0"/>
              <a:buChar char="•"/>
            </a:pPr>
            <a:r>
              <a:rPr lang="en-US" sz="1400" dirty="0"/>
              <a:t>The smartphone instructs the user to open the camera and click a picture</a:t>
            </a:r>
          </a:p>
          <a:p>
            <a:pPr marL="742950" lvl="1" indent="-285750">
              <a:buFont typeface="Arial" panose="020B0604020202020204" pitchFamily="34" charset="0"/>
              <a:buChar char="•"/>
            </a:pPr>
            <a:r>
              <a:rPr lang="en-US" sz="1400" dirty="0"/>
              <a:t>The user usually walks 5 steps forward and 2 steps backward until he/she reaches the destination</a:t>
            </a:r>
          </a:p>
          <a:p>
            <a:pPr marL="742950" lvl="1" indent="-285750">
              <a:buFont typeface="Arial" panose="020B0604020202020204" pitchFamily="34" charset="0"/>
              <a:buChar char="•"/>
            </a:pPr>
            <a:endParaRPr lang="en-US" sz="1400" dirty="0"/>
          </a:p>
        </p:txBody>
      </p:sp>
    </p:spTree>
    <p:extLst>
      <p:ext uri="{BB962C8B-B14F-4D97-AF65-F5344CB8AC3E}">
        <p14:creationId xmlns:p14="http://schemas.microsoft.com/office/powerpoint/2010/main" val="9587066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07C6C9BC-5199-BF40-BE2F-868E4684ACCC}"/>
              </a:ext>
            </a:extLst>
          </p:cNvPr>
          <p:cNvSpPr>
            <a:spLocks noGrp="1"/>
          </p:cNvSpPr>
          <p:nvPr>
            <p:ph type="ftr" sz="quarter" idx="11"/>
          </p:nvPr>
        </p:nvSpPr>
        <p:spPr/>
        <p:txBody>
          <a:bodyPr/>
          <a:lstStyle/>
          <a:p>
            <a:r>
              <a:rPr lang="en-US" sz="1200" dirty="0"/>
              <a:t>Ontology</a:t>
            </a:r>
          </a:p>
        </p:txBody>
      </p:sp>
      <p:sp>
        <p:nvSpPr>
          <p:cNvPr id="5" name="Slide Number Placeholder 4">
            <a:extLst>
              <a:ext uri="{FF2B5EF4-FFF2-40B4-BE49-F238E27FC236}">
                <a16:creationId xmlns:a16="http://schemas.microsoft.com/office/drawing/2014/main" id="{89BDF7F0-D60F-7946-B66B-FA128238DC1B}"/>
              </a:ext>
            </a:extLst>
          </p:cNvPr>
          <p:cNvSpPr>
            <a:spLocks noGrp="1"/>
          </p:cNvSpPr>
          <p:nvPr>
            <p:ph type="sldNum" sz="quarter" idx="12"/>
          </p:nvPr>
        </p:nvSpPr>
        <p:spPr/>
        <p:txBody>
          <a:bodyPr/>
          <a:lstStyle/>
          <a:p>
            <a:fld id="{C68DACDF-E1A9-A04C-A5FF-FC2443684BF5}" type="slidenum">
              <a:rPr lang="en-US" smtClean="0"/>
              <a:pPr/>
              <a:t>10</a:t>
            </a:fld>
            <a:endParaRPr lang="en-US" dirty="0"/>
          </a:p>
        </p:txBody>
      </p:sp>
      <p:sp>
        <p:nvSpPr>
          <p:cNvPr id="6" name="TextBox 5">
            <a:extLst>
              <a:ext uri="{FF2B5EF4-FFF2-40B4-BE49-F238E27FC236}">
                <a16:creationId xmlns:a16="http://schemas.microsoft.com/office/drawing/2014/main" id="{A270092B-8E8B-2F42-A9C6-B026191C037C}"/>
              </a:ext>
            </a:extLst>
          </p:cNvPr>
          <p:cNvSpPr txBox="1"/>
          <p:nvPr/>
        </p:nvSpPr>
        <p:spPr>
          <a:xfrm>
            <a:off x="287065" y="35098"/>
            <a:ext cx="11474070" cy="584775"/>
          </a:xfrm>
          <a:prstGeom prst="rect">
            <a:avLst/>
          </a:prstGeom>
          <a:noFill/>
        </p:spPr>
        <p:txBody>
          <a:bodyPr wrap="square">
            <a:spAutoFit/>
          </a:bodyPr>
          <a:lstStyle/>
          <a:p>
            <a:r>
              <a:rPr lang="en-US" sz="3200" b="1" dirty="0">
                <a:solidFill>
                  <a:srgbClr val="008542"/>
                </a:solidFill>
              </a:rPr>
              <a:t>Murphy Framework: Ontology </a:t>
            </a:r>
          </a:p>
        </p:txBody>
      </p:sp>
      <p:cxnSp>
        <p:nvCxnSpPr>
          <p:cNvPr id="7" name="Straight Connector 6">
            <a:extLst>
              <a:ext uri="{FF2B5EF4-FFF2-40B4-BE49-F238E27FC236}">
                <a16:creationId xmlns:a16="http://schemas.microsoft.com/office/drawing/2014/main" id="{92D57FB7-5578-394D-8B85-A47CC486DC37}"/>
              </a:ext>
            </a:extLst>
          </p:cNvPr>
          <p:cNvCxnSpPr/>
          <p:nvPr/>
        </p:nvCxnSpPr>
        <p:spPr>
          <a:xfrm>
            <a:off x="392720" y="602657"/>
            <a:ext cx="10536964"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8" name="Content Placeholder 12">
            <a:extLst>
              <a:ext uri="{FF2B5EF4-FFF2-40B4-BE49-F238E27FC236}">
                <a16:creationId xmlns:a16="http://schemas.microsoft.com/office/drawing/2014/main" id="{4C15E041-C7A6-6743-96DE-BBD2AED55B1F}"/>
              </a:ext>
            </a:extLst>
          </p:cNvPr>
          <p:cNvSpPr txBox="1">
            <a:spLocks/>
          </p:cNvSpPr>
          <p:nvPr/>
        </p:nvSpPr>
        <p:spPr>
          <a:xfrm>
            <a:off x="8866847" y="327485"/>
            <a:ext cx="3150225" cy="5852055"/>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itchFamily="2" charset="2"/>
              <a:buChar char="Ø"/>
            </a:pPr>
            <a:endParaRPr lang="en-US" sz="2400" dirty="0"/>
          </a:p>
          <a:p>
            <a:pPr>
              <a:buFont typeface="Wingdings" pitchFamily="2" charset="2"/>
              <a:buChar char="Ø"/>
            </a:pPr>
            <a:r>
              <a:rPr lang="en-US" sz="2400" dirty="0"/>
              <a:t>Categories of essential:</a:t>
            </a:r>
          </a:p>
          <a:p>
            <a:pPr lvl="1">
              <a:buFont typeface="Wingdings" pitchFamily="2" charset="2"/>
              <a:buChar char="Ø"/>
            </a:pPr>
            <a:r>
              <a:rPr lang="en-US" sz="1800" dirty="0"/>
              <a:t>Concepts</a:t>
            </a:r>
          </a:p>
          <a:p>
            <a:pPr lvl="1">
              <a:buFont typeface="Wingdings" pitchFamily="2" charset="2"/>
              <a:buChar char="Ø"/>
            </a:pPr>
            <a:r>
              <a:rPr lang="en-US" sz="1800" dirty="0"/>
              <a:t>Relationships between the concepts</a:t>
            </a:r>
          </a:p>
          <a:p>
            <a:pPr lvl="1">
              <a:buFont typeface="Wingdings" pitchFamily="2" charset="2"/>
              <a:buChar char="Ø"/>
            </a:pPr>
            <a:r>
              <a:rPr lang="en-US" sz="1800" dirty="0"/>
              <a:t>Constraints on the concepts and the relationships</a:t>
            </a:r>
          </a:p>
          <a:p>
            <a:pPr marL="0" indent="0">
              <a:buNone/>
            </a:pPr>
            <a:endParaRPr lang="en-US" sz="2400" dirty="0"/>
          </a:p>
          <a:p>
            <a:pPr>
              <a:buFont typeface="Wingdings" pitchFamily="2" charset="2"/>
              <a:buChar char="Ø"/>
            </a:pPr>
            <a:r>
              <a:rPr lang="en-US" sz="2400" dirty="0"/>
              <a:t>Key Concepts</a:t>
            </a:r>
          </a:p>
          <a:p>
            <a:pPr lvl="1">
              <a:buFont typeface="Wingdings" pitchFamily="2" charset="2"/>
              <a:buChar char="Ø"/>
            </a:pPr>
            <a:r>
              <a:rPr lang="en-US" sz="1800" b="1" dirty="0">
                <a:solidFill>
                  <a:srgbClr val="FF0000"/>
                </a:solidFill>
              </a:rPr>
              <a:t>Risk</a:t>
            </a:r>
          </a:p>
          <a:p>
            <a:pPr lvl="1">
              <a:buFont typeface="Wingdings" pitchFamily="2" charset="2"/>
              <a:buChar char="Ø"/>
            </a:pPr>
            <a:r>
              <a:rPr lang="en-US" sz="1800" b="1" dirty="0">
                <a:solidFill>
                  <a:srgbClr val="0000FF"/>
                </a:solidFill>
              </a:rPr>
              <a:t>Agent </a:t>
            </a:r>
          </a:p>
          <a:p>
            <a:pPr lvl="1">
              <a:buFont typeface="Wingdings" pitchFamily="2" charset="2"/>
              <a:buChar char="Ø"/>
            </a:pPr>
            <a:r>
              <a:rPr lang="en-US" sz="1800" b="1" dirty="0">
                <a:solidFill>
                  <a:srgbClr val="00B050"/>
                </a:solidFill>
              </a:rPr>
              <a:t>Action</a:t>
            </a:r>
          </a:p>
          <a:p>
            <a:pPr lvl="1">
              <a:buFont typeface="Wingdings" pitchFamily="2" charset="2"/>
              <a:buChar char="Ø"/>
            </a:pPr>
            <a:r>
              <a:rPr lang="en-US" sz="1800" b="1" dirty="0">
                <a:solidFill>
                  <a:srgbClr val="FF40FF"/>
                </a:solidFill>
              </a:rPr>
              <a:t>Anything</a:t>
            </a:r>
          </a:p>
          <a:p>
            <a:pPr lvl="1">
              <a:buFont typeface="Wingdings" pitchFamily="2" charset="2"/>
              <a:buChar char="Ø"/>
            </a:pPr>
            <a:r>
              <a:rPr lang="en-US" sz="1800" b="1" dirty="0">
                <a:solidFill>
                  <a:schemeClr val="accent4">
                    <a:lumMod val="75000"/>
                  </a:schemeClr>
                </a:solidFill>
              </a:rPr>
              <a:t>Requirement</a:t>
            </a:r>
          </a:p>
          <a:p>
            <a:pPr lvl="1">
              <a:buFont typeface="Wingdings" pitchFamily="2" charset="2"/>
              <a:buChar char="Ø"/>
            </a:pPr>
            <a:r>
              <a:rPr lang="en-US" sz="1800" b="1" dirty="0">
                <a:solidFill>
                  <a:srgbClr val="0070C0"/>
                </a:solidFill>
              </a:rPr>
              <a:t>Domain</a:t>
            </a:r>
          </a:p>
          <a:p>
            <a:pPr lvl="1">
              <a:buFont typeface="Wingdings" pitchFamily="2" charset="2"/>
              <a:buChar char="Ø"/>
            </a:pPr>
            <a:r>
              <a:rPr lang="en-US" sz="1800" b="1" dirty="0">
                <a:solidFill>
                  <a:schemeClr val="accent6">
                    <a:lumMod val="75000"/>
                  </a:schemeClr>
                </a:solidFill>
              </a:rPr>
              <a:t>Specification</a:t>
            </a:r>
          </a:p>
          <a:p>
            <a:pPr lvl="1">
              <a:buFont typeface="Wingdings" pitchFamily="2" charset="2"/>
              <a:buChar char="Ø"/>
            </a:pPr>
            <a:r>
              <a:rPr lang="en-US" sz="1800" b="1" dirty="0">
                <a:solidFill>
                  <a:srgbClr val="00FDFF"/>
                </a:solidFill>
              </a:rPr>
              <a:t>System</a:t>
            </a:r>
          </a:p>
          <a:p>
            <a:pPr lvl="1">
              <a:buFont typeface="Wingdings" pitchFamily="2" charset="2"/>
              <a:buChar char="Ø"/>
            </a:pPr>
            <a:r>
              <a:rPr lang="en-US" sz="1800" b="1" dirty="0">
                <a:solidFill>
                  <a:srgbClr val="7030A0"/>
                </a:solidFill>
              </a:rPr>
              <a:t>Mitigation mechanism</a:t>
            </a:r>
          </a:p>
          <a:p>
            <a:pPr marL="457200" lvl="1" indent="0">
              <a:buNone/>
            </a:pPr>
            <a:endParaRPr lang="en-US" sz="2000" b="1" dirty="0">
              <a:solidFill>
                <a:srgbClr val="00B050"/>
              </a:solidFill>
            </a:endParaRPr>
          </a:p>
          <a:p>
            <a:pPr marL="0" indent="0">
              <a:buFont typeface="Arial" panose="020B0604020202020204" pitchFamily="34" charset="0"/>
              <a:buNone/>
            </a:pPr>
            <a:endParaRPr lang="en-US" sz="2400" dirty="0"/>
          </a:p>
        </p:txBody>
      </p:sp>
      <p:pic>
        <p:nvPicPr>
          <p:cNvPr id="9" name="Picture 8" descr="Diagram&#10;&#10;Description automatically generated">
            <a:extLst>
              <a:ext uri="{FF2B5EF4-FFF2-40B4-BE49-F238E27FC236}">
                <a16:creationId xmlns:a16="http://schemas.microsoft.com/office/drawing/2014/main" id="{4A87414A-160A-F74A-9F88-DE64C4D236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928" y="751169"/>
            <a:ext cx="8691919" cy="5291822"/>
          </a:xfrm>
          <a:prstGeom prst="rect">
            <a:avLst/>
          </a:prstGeom>
        </p:spPr>
      </p:pic>
    </p:spTree>
    <p:extLst>
      <p:ext uri="{BB962C8B-B14F-4D97-AF65-F5344CB8AC3E}">
        <p14:creationId xmlns:p14="http://schemas.microsoft.com/office/powerpoint/2010/main" val="34251815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297C0B0F-D1A3-4A4D-B02E-B267FBE73760}"/>
              </a:ext>
            </a:extLst>
          </p:cNvPr>
          <p:cNvSpPr>
            <a:spLocks noGrp="1"/>
          </p:cNvSpPr>
          <p:nvPr>
            <p:ph type="ftr" sz="quarter" idx="11"/>
          </p:nvPr>
        </p:nvSpPr>
        <p:spPr/>
        <p:txBody>
          <a:bodyPr/>
          <a:lstStyle/>
          <a:p>
            <a:r>
              <a:rPr lang="en-US" sz="1200" b="1" dirty="0"/>
              <a:t>Ontology</a:t>
            </a:r>
          </a:p>
        </p:txBody>
      </p:sp>
      <p:sp>
        <p:nvSpPr>
          <p:cNvPr id="5" name="Slide Number Placeholder 4">
            <a:extLst>
              <a:ext uri="{FF2B5EF4-FFF2-40B4-BE49-F238E27FC236}">
                <a16:creationId xmlns:a16="http://schemas.microsoft.com/office/drawing/2014/main" id="{D128719C-A794-8647-8775-EDA1B8A1C50A}"/>
              </a:ext>
            </a:extLst>
          </p:cNvPr>
          <p:cNvSpPr>
            <a:spLocks noGrp="1"/>
          </p:cNvSpPr>
          <p:nvPr>
            <p:ph type="sldNum" sz="quarter" idx="12"/>
          </p:nvPr>
        </p:nvSpPr>
        <p:spPr>
          <a:xfrm>
            <a:off x="11633914" y="6556882"/>
            <a:ext cx="358140" cy="190307"/>
          </a:xfrm>
        </p:spPr>
        <p:txBody>
          <a:bodyPr/>
          <a:lstStyle/>
          <a:p>
            <a:fld id="{C68DACDF-E1A9-A04C-A5FF-FC2443684BF5}" type="slidenum">
              <a:rPr lang="en-US" smtClean="0"/>
              <a:pPr/>
              <a:t>11</a:t>
            </a:fld>
            <a:endParaRPr lang="en-US" dirty="0"/>
          </a:p>
        </p:txBody>
      </p:sp>
      <p:sp>
        <p:nvSpPr>
          <p:cNvPr id="6" name="TextBox 5">
            <a:extLst>
              <a:ext uri="{FF2B5EF4-FFF2-40B4-BE49-F238E27FC236}">
                <a16:creationId xmlns:a16="http://schemas.microsoft.com/office/drawing/2014/main" id="{14100B71-75FA-EC4F-B1F0-E94D8ED3EFF7}"/>
              </a:ext>
            </a:extLst>
          </p:cNvPr>
          <p:cNvSpPr txBox="1"/>
          <p:nvPr/>
        </p:nvSpPr>
        <p:spPr>
          <a:xfrm>
            <a:off x="160501" y="2854"/>
            <a:ext cx="11831553" cy="523220"/>
          </a:xfrm>
          <a:prstGeom prst="rect">
            <a:avLst/>
          </a:prstGeom>
          <a:noFill/>
        </p:spPr>
        <p:txBody>
          <a:bodyPr wrap="square">
            <a:spAutoFit/>
          </a:bodyPr>
          <a:lstStyle/>
          <a:p>
            <a:r>
              <a:rPr lang="en-US" sz="2800" b="1" dirty="0">
                <a:solidFill>
                  <a:srgbClr val="008542"/>
                </a:solidFill>
              </a:rPr>
              <a:t>Murphy Framework: Domain-Specific Ontology for Theia </a:t>
            </a:r>
          </a:p>
        </p:txBody>
      </p:sp>
      <p:cxnSp>
        <p:nvCxnSpPr>
          <p:cNvPr id="7" name="Straight Connector 6">
            <a:extLst>
              <a:ext uri="{FF2B5EF4-FFF2-40B4-BE49-F238E27FC236}">
                <a16:creationId xmlns:a16="http://schemas.microsoft.com/office/drawing/2014/main" id="{C54E5352-1786-4648-9EC9-19C9DEB4B7BB}"/>
              </a:ext>
            </a:extLst>
          </p:cNvPr>
          <p:cNvCxnSpPr>
            <a:cxnSpLocks/>
          </p:cNvCxnSpPr>
          <p:nvPr/>
        </p:nvCxnSpPr>
        <p:spPr>
          <a:xfrm>
            <a:off x="160502" y="575453"/>
            <a:ext cx="10865251"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pic>
        <p:nvPicPr>
          <p:cNvPr id="8" name="Picture 7" descr="A picture containing diagram&#10;&#10;Description automatically generated">
            <a:extLst>
              <a:ext uri="{FF2B5EF4-FFF2-40B4-BE49-F238E27FC236}">
                <a16:creationId xmlns:a16="http://schemas.microsoft.com/office/drawing/2014/main" id="{E833AB68-947B-BC48-8466-18F4D6BD16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501" y="794099"/>
            <a:ext cx="12031499" cy="5235640"/>
          </a:xfrm>
          <a:prstGeom prst="rect">
            <a:avLst/>
          </a:prstGeom>
        </p:spPr>
      </p:pic>
    </p:spTree>
    <p:extLst>
      <p:ext uri="{BB962C8B-B14F-4D97-AF65-F5344CB8AC3E}">
        <p14:creationId xmlns:p14="http://schemas.microsoft.com/office/powerpoint/2010/main" val="26379456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15FCB6D-3FA0-C84F-A3AC-9F45AA284E56}"/>
              </a:ext>
            </a:extLst>
          </p:cNvPr>
          <p:cNvSpPr>
            <a:spLocks noGrp="1"/>
          </p:cNvSpPr>
          <p:nvPr>
            <p:ph type="sldNum" sz="quarter" idx="12"/>
          </p:nvPr>
        </p:nvSpPr>
        <p:spPr/>
        <p:txBody>
          <a:bodyPr/>
          <a:lstStyle/>
          <a:p>
            <a:fld id="{C68DACDF-E1A9-A04C-A5FF-FC2443684BF5}" type="slidenum">
              <a:rPr lang="en-US" smtClean="0"/>
              <a:pPr/>
              <a:t>12</a:t>
            </a:fld>
            <a:endParaRPr lang="en-US" dirty="0"/>
          </a:p>
        </p:txBody>
      </p:sp>
      <p:sp>
        <p:nvSpPr>
          <p:cNvPr id="7" name="Title 1">
            <a:extLst>
              <a:ext uri="{FF2B5EF4-FFF2-40B4-BE49-F238E27FC236}">
                <a16:creationId xmlns:a16="http://schemas.microsoft.com/office/drawing/2014/main" id="{7BD99947-A07E-F840-8975-198CC75E4111}"/>
              </a:ext>
            </a:extLst>
          </p:cNvPr>
          <p:cNvSpPr txBox="1">
            <a:spLocks/>
          </p:cNvSpPr>
          <p:nvPr/>
        </p:nvSpPr>
        <p:spPr>
          <a:xfrm>
            <a:off x="413715" y="95869"/>
            <a:ext cx="10515600" cy="82867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008542"/>
                </a:solidFill>
              </a:rPr>
              <a:t>Murphy Process</a:t>
            </a:r>
            <a:endParaRPr lang="en-GB" dirty="0">
              <a:solidFill>
                <a:srgbClr val="008542"/>
              </a:solidFill>
            </a:endParaRPr>
          </a:p>
        </p:txBody>
      </p:sp>
      <p:sp>
        <p:nvSpPr>
          <p:cNvPr id="8" name="Rounded Rectangle 7">
            <a:extLst>
              <a:ext uri="{FF2B5EF4-FFF2-40B4-BE49-F238E27FC236}">
                <a16:creationId xmlns:a16="http://schemas.microsoft.com/office/drawing/2014/main" id="{AC4D14DE-9F99-B34C-B6C5-74FF5C67FC37}"/>
              </a:ext>
            </a:extLst>
          </p:cNvPr>
          <p:cNvSpPr/>
          <p:nvPr/>
        </p:nvSpPr>
        <p:spPr>
          <a:xfrm>
            <a:off x="515074" y="3288843"/>
            <a:ext cx="2204305" cy="827827"/>
          </a:xfrm>
          <a:prstGeom prst="roundRect">
            <a:avLst/>
          </a:prstGeom>
          <a:solidFill>
            <a:srgbClr val="73FDD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500" b="1" dirty="0">
                <a:solidFill>
                  <a:srgbClr val="073588"/>
                </a:solidFill>
              </a:rPr>
              <a:t>Step 1: Gather the artifacts and the corresponding events</a:t>
            </a:r>
          </a:p>
        </p:txBody>
      </p:sp>
      <p:sp>
        <p:nvSpPr>
          <p:cNvPr id="9" name="Rounded Rectangle 8">
            <a:extLst>
              <a:ext uri="{FF2B5EF4-FFF2-40B4-BE49-F238E27FC236}">
                <a16:creationId xmlns:a16="http://schemas.microsoft.com/office/drawing/2014/main" id="{44E7EBD8-81A5-424B-914F-9C01AF9F4F26}"/>
              </a:ext>
            </a:extLst>
          </p:cNvPr>
          <p:cNvSpPr/>
          <p:nvPr/>
        </p:nvSpPr>
        <p:spPr>
          <a:xfrm>
            <a:off x="4742059" y="3242757"/>
            <a:ext cx="2226071" cy="899261"/>
          </a:xfrm>
          <a:prstGeom prst="roundRect">
            <a:avLst/>
          </a:prstGeom>
          <a:solidFill>
            <a:srgbClr val="73FDD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500" b="1" dirty="0">
                <a:solidFill>
                  <a:srgbClr val="073588"/>
                </a:solidFill>
              </a:rPr>
              <a:t>Step 2: Perform Risk Discovery and Analysis</a:t>
            </a:r>
          </a:p>
        </p:txBody>
      </p:sp>
      <p:sp>
        <p:nvSpPr>
          <p:cNvPr id="10" name="Rounded Rectangle 9">
            <a:extLst>
              <a:ext uri="{FF2B5EF4-FFF2-40B4-BE49-F238E27FC236}">
                <a16:creationId xmlns:a16="http://schemas.microsoft.com/office/drawing/2014/main" id="{0DC88C58-239E-2B4A-8192-9CD87D1F45F2}"/>
              </a:ext>
            </a:extLst>
          </p:cNvPr>
          <p:cNvSpPr/>
          <p:nvPr/>
        </p:nvSpPr>
        <p:spPr>
          <a:xfrm>
            <a:off x="8814345" y="3206486"/>
            <a:ext cx="2226073" cy="930644"/>
          </a:xfrm>
          <a:prstGeom prst="roundRect">
            <a:avLst/>
          </a:prstGeom>
          <a:solidFill>
            <a:srgbClr val="73FDD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500" b="1" dirty="0">
                <a:solidFill>
                  <a:srgbClr val="073588"/>
                </a:solidFill>
              </a:rPr>
              <a:t>Step 3: Prioritize risks and Devise Risk Mitigation mechanism</a:t>
            </a:r>
          </a:p>
        </p:txBody>
      </p:sp>
      <p:cxnSp>
        <p:nvCxnSpPr>
          <p:cNvPr id="11" name="Straight Arrow Connector 10">
            <a:extLst>
              <a:ext uri="{FF2B5EF4-FFF2-40B4-BE49-F238E27FC236}">
                <a16:creationId xmlns:a16="http://schemas.microsoft.com/office/drawing/2014/main" id="{03DBFDED-1D64-1B45-BB3D-4A193E3AA334}"/>
              </a:ext>
            </a:extLst>
          </p:cNvPr>
          <p:cNvCxnSpPr>
            <a:cxnSpLocks/>
            <a:stCxn id="8" idx="3"/>
            <a:endCxn id="9" idx="1"/>
          </p:cNvCxnSpPr>
          <p:nvPr/>
        </p:nvCxnSpPr>
        <p:spPr>
          <a:xfrm flipV="1">
            <a:off x="2719379" y="3692388"/>
            <a:ext cx="2022680" cy="10369"/>
          </a:xfrm>
          <a:prstGeom prst="straightConnector1">
            <a:avLst/>
          </a:prstGeom>
          <a:ln w="12700">
            <a:solidFill>
              <a:schemeClr val="tx2"/>
            </a:solidFill>
            <a:tailEnd type="arrow"/>
          </a:ln>
        </p:spPr>
        <p:style>
          <a:lnRef idx="1">
            <a:schemeClr val="dk1"/>
          </a:lnRef>
          <a:fillRef idx="0">
            <a:schemeClr val="dk1"/>
          </a:fillRef>
          <a:effectRef idx="0">
            <a:schemeClr val="dk1"/>
          </a:effectRef>
          <a:fontRef idx="minor">
            <a:schemeClr val="tx1"/>
          </a:fontRef>
        </p:style>
      </p:cxnSp>
      <p:cxnSp>
        <p:nvCxnSpPr>
          <p:cNvPr id="12" name="Straight Arrow Connector 11">
            <a:extLst>
              <a:ext uri="{FF2B5EF4-FFF2-40B4-BE49-F238E27FC236}">
                <a16:creationId xmlns:a16="http://schemas.microsoft.com/office/drawing/2014/main" id="{CB095D5D-D703-0C4A-832C-D10853BE548C}"/>
              </a:ext>
            </a:extLst>
          </p:cNvPr>
          <p:cNvCxnSpPr>
            <a:cxnSpLocks/>
            <a:stCxn id="9" idx="3"/>
            <a:endCxn id="10" idx="1"/>
          </p:cNvCxnSpPr>
          <p:nvPr/>
        </p:nvCxnSpPr>
        <p:spPr>
          <a:xfrm flipV="1">
            <a:off x="6968130" y="3671808"/>
            <a:ext cx="1846215" cy="20580"/>
          </a:xfrm>
          <a:prstGeom prst="straightConnector1">
            <a:avLst/>
          </a:prstGeom>
          <a:ln w="12700">
            <a:solidFill>
              <a:schemeClr val="tx2"/>
            </a:solidFill>
            <a:tailEnd type="arrow"/>
          </a:ln>
        </p:spPr>
        <p:style>
          <a:lnRef idx="1">
            <a:schemeClr val="dk1"/>
          </a:lnRef>
          <a:fillRef idx="0">
            <a:schemeClr val="dk1"/>
          </a:fillRef>
          <a:effectRef idx="0">
            <a:schemeClr val="dk1"/>
          </a:effectRef>
          <a:fontRef idx="minor">
            <a:schemeClr val="tx1"/>
          </a:fontRef>
        </p:style>
      </p:cxnSp>
      <p:cxnSp>
        <p:nvCxnSpPr>
          <p:cNvPr id="13" name="Straight Arrow Connector 12">
            <a:extLst>
              <a:ext uri="{FF2B5EF4-FFF2-40B4-BE49-F238E27FC236}">
                <a16:creationId xmlns:a16="http://schemas.microsoft.com/office/drawing/2014/main" id="{7C8530D3-E3DE-6D45-B3F2-14902E2389FB}"/>
              </a:ext>
            </a:extLst>
          </p:cNvPr>
          <p:cNvCxnSpPr>
            <a:cxnSpLocks/>
            <a:stCxn id="10" idx="3"/>
          </p:cNvCxnSpPr>
          <p:nvPr/>
        </p:nvCxnSpPr>
        <p:spPr>
          <a:xfrm>
            <a:off x="11040418" y="3671808"/>
            <a:ext cx="728833" cy="0"/>
          </a:xfrm>
          <a:prstGeom prst="straightConnector1">
            <a:avLst/>
          </a:prstGeom>
          <a:ln w="12700">
            <a:solidFill>
              <a:schemeClr val="tx2"/>
            </a:solidFill>
            <a:tailEnd type="arrow"/>
          </a:ln>
        </p:spPr>
        <p:style>
          <a:lnRef idx="1">
            <a:schemeClr val="dk1"/>
          </a:lnRef>
          <a:fillRef idx="0">
            <a:schemeClr val="dk1"/>
          </a:fillRef>
          <a:effectRef idx="0">
            <a:schemeClr val="dk1"/>
          </a:effectRef>
          <a:fontRef idx="minor">
            <a:schemeClr val="tx1"/>
          </a:fontRef>
        </p:style>
      </p:cxnSp>
      <p:cxnSp>
        <p:nvCxnSpPr>
          <p:cNvPr id="14" name="Straight Arrow Connector 13">
            <a:extLst>
              <a:ext uri="{FF2B5EF4-FFF2-40B4-BE49-F238E27FC236}">
                <a16:creationId xmlns:a16="http://schemas.microsoft.com/office/drawing/2014/main" id="{6EB01D04-BFBD-C247-9FD0-FC415049A1BD}"/>
              </a:ext>
            </a:extLst>
          </p:cNvPr>
          <p:cNvCxnSpPr>
            <a:cxnSpLocks/>
          </p:cNvCxnSpPr>
          <p:nvPr/>
        </p:nvCxnSpPr>
        <p:spPr>
          <a:xfrm>
            <a:off x="159275" y="3766400"/>
            <a:ext cx="335723" cy="0"/>
          </a:xfrm>
          <a:prstGeom prst="straightConnector1">
            <a:avLst/>
          </a:prstGeom>
          <a:ln w="12700">
            <a:tailEnd type="arrow"/>
          </a:ln>
        </p:spPr>
        <p:style>
          <a:lnRef idx="1">
            <a:schemeClr val="dk1"/>
          </a:lnRef>
          <a:fillRef idx="0">
            <a:schemeClr val="dk1"/>
          </a:fillRef>
          <a:effectRef idx="0">
            <a:schemeClr val="dk1"/>
          </a:effectRef>
          <a:fontRef idx="minor">
            <a:schemeClr val="tx1"/>
          </a:fontRef>
        </p:style>
      </p:cxnSp>
      <p:sp>
        <p:nvSpPr>
          <p:cNvPr id="15" name="TextBox 14">
            <a:extLst>
              <a:ext uri="{FF2B5EF4-FFF2-40B4-BE49-F238E27FC236}">
                <a16:creationId xmlns:a16="http://schemas.microsoft.com/office/drawing/2014/main" id="{B8528CAE-6B0C-E54A-A388-4E8AF8111348}"/>
              </a:ext>
            </a:extLst>
          </p:cNvPr>
          <p:cNvSpPr txBox="1"/>
          <p:nvPr/>
        </p:nvSpPr>
        <p:spPr>
          <a:xfrm>
            <a:off x="1681787" y="2616169"/>
            <a:ext cx="2467618" cy="646331"/>
          </a:xfrm>
          <a:prstGeom prst="rect">
            <a:avLst/>
          </a:prstGeom>
          <a:noFill/>
        </p:spPr>
        <p:txBody>
          <a:bodyPr wrap="square" rtlCol="0">
            <a:spAutoFit/>
          </a:bodyPr>
          <a:lstStyle/>
          <a:p>
            <a:r>
              <a:rPr lang="en-US" sz="1200" dirty="0"/>
              <a:t>Stakeholders’ Requirements, System Specification, Domain Assumptions (Reference Model)</a:t>
            </a:r>
          </a:p>
        </p:txBody>
      </p:sp>
      <p:sp>
        <p:nvSpPr>
          <p:cNvPr id="16" name="TextBox 15">
            <a:extLst>
              <a:ext uri="{FF2B5EF4-FFF2-40B4-BE49-F238E27FC236}">
                <a16:creationId xmlns:a16="http://schemas.microsoft.com/office/drawing/2014/main" id="{214B3BBD-5484-D148-B93A-36419560CFAD}"/>
              </a:ext>
            </a:extLst>
          </p:cNvPr>
          <p:cNvSpPr txBox="1"/>
          <p:nvPr/>
        </p:nvSpPr>
        <p:spPr>
          <a:xfrm>
            <a:off x="10706367" y="2057009"/>
            <a:ext cx="1642665" cy="1169551"/>
          </a:xfrm>
          <a:prstGeom prst="rect">
            <a:avLst/>
          </a:prstGeom>
          <a:noFill/>
          <a:ln>
            <a:noFill/>
          </a:ln>
        </p:spPr>
        <p:txBody>
          <a:bodyPr wrap="square" rtlCol="0">
            <a:spAutoFit/>
          </a:bodyPr>
          <a:lstStyle/>
          <a:p>
            <a:r>
              <a:rPr lang="en-US" sz="1400" dirty="0"/>
              <a:t>Set of prioritized risks along with corresponding set of Risk mitigation strategies</a:t>
            </a:r>
          </a:p>
        </p:txBody>
      </p:sp>
      <p:sp>
        <p:nvSpPr>
          <p:cNvPr id="17" name="Rounded Rectangle 16">
            <a:extLst>
              <a:ext uri="{FF2B5EF4-FFF2-40B4-BE49-F238E27FC236}">
                <a16:creationId xmlns:a16="http://schemas.microsoft.com/office/drawing/2014/main" id="{97ED5C0A-A26C-6A46-8C3F-2851984D6A7D}"/>
              </a:ext>
            </a:extLst>
          </p:cNvPr>
          <p:cNvSpPr/>
          <p:nvPr/>
        </p:nvSpPr>
        <p:spPr>
          <a:xfrm>
            <a:off x="8514522" y="4197796"/>
            <a:ext cx="2858109" cy="1856930"/>
          </a:xfrm>
          <a:prstGeom prst="roundRect">
            <a:avLst/>
          </a:prstGeom>
          <a:solidFill>
            <a:schemeClr val="accent1">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defTabSz="844550">
              <a:lnSpc>
                <a:spcPct val="90000"/>
              </a:lnSpc>
              <a:spcBef>
                <a:spcPct val="0"/>
              </a:spcBef>
              <a:spcAft>
                <a:spcPct val="35000"/>
              </a:spcAft>
            </a:pPr>
            <a:r>
              <a:rPr lang="en-GB" sz="1400" dirty="0">
                <a:solidFill>
                  <a:schemeClr val="tx1"/>
                </a:solidFill>
                <a:cs typeface="Arial"/>
              </a:rPr>
              <a:t> S3.1: Identified set of risks are examined and prioritized using the ontology</a:t>
            </a:r>
          </a:p>
          <a:p>
            <a:pPr lvl="0" defTabSz="844550">
              <a:lnSpc>
                <a:spcPct val="90000"/>
              </a:lnSpc>
              <a:spcBef>
                <a:spcPct val="0"/>
              </a:spcBef>
              <a:spcAft>
                <a:spcPct val="35000"/>
              </a:spcAft>
            </a:pPr>
            <a:endParaRPr lang="en-GB" sz="1400" dirty="0">
              <a:solidFill>
                <a:schemeClr val="tx1"/>
              </a:solidFill>
              <a:cs typeface="Arial"/>
            </a:endParaRPr>
          </a:p>
          <a:p>
            <a:pPr lvl="0" defTabSz="844550">
              <a:lnSpc>
                <a:spcPct val="90000"/>
              </a:lnSpc>
              <a:spcBef>
                <a:spcPct val="0"/>
              </a:spcBef>
              <a:spcAft>
                <a:spcPct val="35000"/>
              </a:spcAft>
            </a:pPr>
            <a:r>
              <a:rPr lang="en-GB" sz="1400" dirty="0">
                <a:solidFill>
                  <a:schemeClr val="tx1"/>
                </a:solidFill>
                <a:cs typeface="Arial"/>
              </a:rPr>
              <a:t>S 3.2: Corresponding </a:t>
            </a:r>
            <a:r>
              <a:rPr lang="en-GB" sz="1400" b="1" dirty="0">
                <a:solidFill>
                  <a:schemeClr val="tx1"/>
                </a:solidFill>
                <a:cs typeface="Arial"/>
              </a:rPr>
              <a:t>risk mitigation strategies </a:t>
            </a:r>
            <a:r>
              <a:rPr lang="en-GB" sz="1400" dirty="0">
                <a:solidFill>
                  <a:schemeClr val="tx1"/>
                </a:solidFill>
                <a:cs typeface="Arial"/>
              </a:rPr>
              <a:t>are devised</a:t>
            </a:r>
          </a:p>
          <a:p>
            <a:pPr defTabSz="844550">
              <a:lnSpc>
                <a:spcPct val="90000"/>
              </a:lnSpc>
              <a:spcBef>
                <a:spcPct val="0"/>
              </a:spcBef>
              <a:spcAft>
                <a:spcPct val="35000"/>
              </a:spcAft>
            </a:pPr>
            <a:endParaRPr lang="en-GB" sz="1400" dirty="0">
              <a:solidFill>
                <a:schemeClr val="tx1"/>
              </a:solidFill>
              <a:cs typeface="Arial"/>
            </a:endParaRPr>
          </a:p>
        </p:txBody>
      </p:sp>
      <mc:AlternateContent xmlns:mc="http://schemas.openxmlformats.org/markup-compatibility/2006" xmlns:a14="http://schemas.microsoft.com/office/drawing/2010/main">
        <mc:Choice Requires="a14">
          <p:sp>
            <p:nvSpPr>
              <p:cNvPr id="18" name="Rounded Rectangle 17">
                <a:extLst>
                  <a:ext uri="{FF2B5EF4-FFF2-40B4-BE49-F238E27FC236}">
                    <a16:creationId xmlns:a16="http://schemas.microsoft.com/office/drawing/2014/main" id="{50CDA92E-9761-884B-B6ED-1A4ED85FB20B}"/>
                  </a:ext>
                </a:extLst>
              </p:cNvPr>
              <p:cNvSpPr/>
              <p:nvPr/>
            </p:nvSpPr>
            <p:spPr>
              <a:xfrm>
                <a:off x="320431" y="4154371"/>
                <a:ext cx="2774625" cy="1840004"/>
              </a:xfrm>
              <a:prstGeom prst="roundRect">
                <a:avLst/>
              </a:prstGeom>
              <a:solidFill>
                <a:schemeClr val="accent1">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defTabSz="844550">
                  <a:lnSpc>
                    <a:spcPct val="90000"/>
                  </a:lnSpc>
                  <a:spcBef>
                    <a:spcPct val="0"/>
                  </a:spcBef>
                  <a:spcAft>
                    <a:spcPct val="35000"/>
                  </a:spcAft>
                </a:pPr>
                <a:r>
                  <a:rPr lang="en-US" sz="1400" dirty="0">
                    <a:solidFill>
                      <a:schemeClr val="tx1"/>
                    </a:solidFill>
                  </a:rPr>
                  <a:t>S1.1: Identify the Requirement, Specification and Domain (R, S, D)</a:t>
                </a:r>
              </a:p>
              <a:p>
                <a:pPr defTabSz="844550">
                  <a:lnSpc>
                    <a:spcPct val="90000"/>
                  </a:lnSpc>
                  <a:spcBef>
                    <a:spcPct val="0"/>
                  </a:spcBef>
                  <a:spcAft>
                    <a:spcPct val="35000"/>
                  </a:spcAft>
                </a:pPr>
                <a:endParaRPr lang="en-US" sz="1400" dirty="0">
                  <a:solidFill>
                    <a:schemeClr val="tx1"/>
                  </a:solidFill>
                  <a:cs typeface="Arial"/>
                </a:endParaRPr>
              </a:p>
              <a:p>
                <a:pPr defTabSz="844550">
                  <a:lnSpc>
                    <a:spcPct val="90000"/>
                  </a:lnSpc>
                  <a:spcBef>
                    <a:spcPct val="0"/>
                  </a:spcBef>
                  <a:spcAft>
                    <a:spcPct val="35000"/>
                  </a:spcAft>
                </a:pPr>
                <a:r>
                  <a:rPr lang="en-US" sz="1400" dirty="0">
                    <a:solidFill>
                      <a:schemeClr val="tx1"/>
                    </a:solidFill>
                    <a:cs typeface="Arial"/>
                  </a:rPr>
                  <a:t>S1.2: Identify the corresponding System events (s)  and Environment events (e) i.e., </a:t>
                </a:r>
                <a14:m>
                  <m:oMath xmlns:m="http://schemas.openxmlformats.org/officeDocument/2006/math">
                    <m:r>
                      <a:rPr lang="en-US" sz="1400" b="0" i="0" smtClean="0">
                        <a:solidFill>
                          <a:schemeClr val="tx1"/>
                        </a:solidFill>
                        <a:latin typeface="Cambria Math" panose="02040503050406030204" pitchFamily="18" charset="0"/>
                        <a:cs typeface="Arial"/>
                      </a:rPr>
                      <m:t> </m:t>
                    </m:r>
                    <m:sSub>
                      <m:sSubPr>
                        <m:ctrlPr>
                          <a:rPr lang="en-US" sz="1400" i="1" smtClean="0">
                            <a:solidFill>
                              <a:schemeClr val="tx1"/>
                            </a:solidFill>
                            <a:latin typeface="Cambria Math" panose="02040503050406030204" pitchFamily="18" charset="0"/>
                            <a:cs typeface="Arial"/>
                          </a:rPr>
                        </m:ctrlPr>
                      </m:sSubPr>
                      <m:e>
                        <m:r>
                          <a:rPr lang="en-US" sz="1400" b="0" i="1" smtClean="0">
                            <a:solidFill>
                              <a:schemeClr val="tx1"/>
                            </a:solidFill>
                            <a:latin typeface="Cambria Math" panose="02040503050406030204" pitchFamily="18" charset="0"/>
                            <a:cs typeface="Arial"/>
                          </a:rPr>
                          <m:t>𝑠</m:t>
                        </m:r>
                      </m:e>
                      <m:sub>
                        <m:r>
                          <a:rPr lang="en-US" sz="1400" b="0" i="1" smtClean="0">
                            <a:solidFill>
                              <a:schemeClr val="tx1"/>
                            </a:solidFill>
                            <a:latin typeface="Cambria Math" panose="02040503050406030204" pitchFamily="18" charset="0"/>
                            <a:cs typeface="Arial"/>
                          </a:rPr>
                          <m:t>h</m:t>
                        </m:r>
                      </m:sub>
                    </m:sSub>
                  </m:oMath>
                </a14:m>
                <a:r>
                  <a:rPr lang="en-GB" sz="1400" dirty="0">
                    <a:solidFill>
                      <a:schemeClr val="tx1"/>
                    </a:solidFill>
                    <a:cs typeface="Arial"/>
                  </a:rPr>
                  <a:t>, </a:t>
                </a:r>
                <a14:m>
                  <m:oMath xmlns:m="http://schemas.openxmlformats.org/officeDocument/2006/math">
                    <m:sSub>
                      <m:sSubPr>
                        <m:ctrlPr>
                          <a:rPr lang="en-US" sz="1400" i="1">
                            <a:solidFill>
                              <a:schemeClr val="tx1"/>
                            </a:solidFill>
                            <a:latin typeface="Cambria Math" panose="02040503050406030204" pitchFamily="18" charset="0"/>
                            <a:cs typeface="Arial"/>
                          </a:rPr>
                        </m:ctrlPr>
                      </m:sSubPr>
                      <m:e>
                        <m:r>
                          <a:rPr lang="en-US" sz="1400" i="1">
                            <a:solidFill>
                              <a:schemeClr val="tx1"/>
                            </a:solidFill>
                            <a:latin typeface="Cambria Math" panose="02040503050406030204" pitchFamily="18" charset="0"/>
                            <a:cs typeface="Arial"/>
                          </a:rPr>
                          <m:t>𝑠</m:t>
                        </m:r>
                      </m:e>
                      <m:sub>
                        <m:r>
                          <a:rPr lang="en-US" sz="1400" b="0" i="1" smtClean="0">
                            <a:solidFill>
                              <a:schemeClr val="tx1"/>
                            </a:solidFill>
                            <a:latin typeface="Cambria Math" panose="02040503050406030204" pitchFamily="18" charset="0"/>
                            <a:cs typeface="Arial"/>
                          </a:rPr>
                          <m:t>𝑣</m:t>
                        </m:r>
                      </m:sub>
                    </m:sSub>
                  </m:oMath>
                </a14:m>
                <a:r>
                  <a:rPr lang="en-GB" sz="1400" dirty="0">
                    <a:solidFill>
                      <a:schemeClr val="tx1"/>
                    </a:solidFill>
                    <a:cs typeface="Arial"/>
                  </a:rPr>
                  <a:t>, </a:t>
                </a:r>
                <a14:m>
                  <m:oMath xmlns:m="http://schemas.openxmlformats.org/officeDocument/2006/math">
                    <m:sSub>
                      <m:sSubPr>
                        <m:ctrlPr>
                          <a:rPr lang="en-US" sz="1400" i="1">
                            <a:solidFill>
                              <a:schemeClr val="tx1"/>
                            </a:solidFill>
                            <a:latin typeface="Cambria Math" panose="02040503050406030204" pitchFamily="18" charset="0"/>
                            <a:cs typeface="Arial"/>
                          </a:rPr>
                        </m:ctrlPr>
                      </m:sSubPr>
                      <m:e>
                        <m:r>
                          <a:rPr lang="en-US" sz="1400" b="0" i="1" smtClean="0">
                            <a:solidFill>
                              <a:schemeClr val="tx1"/>
                            </a:solidFill>
                            <a:latin typeface="Cambria Math" panose="02040503050406030204" pitchFamily="18" charset="0"/>
                            <a:cs typeface="Arial"/>
                          </a:rPr>
                          <m:t>𝑒</m:t>
                        </m:r>
                      </m:e>
                      <m:sub>
                        <m:r>
                          <a:rPr lang="en-US" sz="1400" i="1">
                            <a:solidFill>
                              <a:schemeClr val="tx1"/>
                            </a:solidFill>
                            <a:latin typeface="Cambria Math" panose="02040503050406030204" pitchFamily="18" charset="0"/>
                            <a:cs typeface="Arial"/>
                          </a:rPr>
                          <m:t>h</m:t>
                        </m:r>
                      </m:sub>
                    </m:sSub>
                    <m:r>
                      <a:rPr lang="en-US" sz="1400" b="0" i="1" smtClean="0">
                        <a:solidFill>
                          <a:schemeClr val="tx1"/>
                        </a:solidFill>
                        <a:latin typeface="Cambria Math" panose="02040503050406030204" pitchFamily="18" charset="0"/>
                        <a:cs typeface="Arial"/>
                      </a:rPr>
                      <m:t>,</m:t>
                    </m:r>
                    <m:sSub>
                      <m:sSubPr>
                        <m:ctrlPr>
                          <a:rPr lang="en-US" sz="1400" i="1">
                            <a:solidFill>
                              <a:schemeClr val="tx1"/>
                            </a:solidFill>
                            <a:latin typeface="Cambria Math" panose="02040503050406030204" pitchFamily="18" charset="0"/>
                            <a:cs typeface="Arial"/>
                          </a:rPr>
                        </m:ctrlPr>
                      </m:sSubPr>
                      <m:e>
                        <m:r>
                          <a:rPr lang="en-US" sz="1400" b="0" i="1" smtClean="0">
                            <a:solidFill>
                              <a:schemeClr val="tx1"/>
                            </a:solidFill>
                            <a:latin typeface="Cambria Math" panose="02040503050406030204" pitchFamily="18" charset="0"/>
                            <a:cs typeface="Arial"/>
                          </a:rPr>
                          <m:t>𝑒</m:t>
                        </m:r>
                      </m:e>
                      <m:sub>
                        <m:r>
                          <a:rPr lang="en-US" sz="1400" b="0" i="1" smtClean="0">
                            <a:solidFill>
                              <a:schemeClr val="tx1"/>
                            </a:solidFill>
                            <a:latin typeface="Cambria Math" panose="02040503050406030204" pitchFamily="18" charset="0"/>
                            <a:cs typeface="Arial"/>
                          </a:rPr>
                          <m:t>𝑣</m:t>
                        </m:r>
                      </m:sub>
                    </m:sSub>
                  </m:oMath>
                </a14:m>
                <a:r>
                  <a:rPr lang="en-GB" sz="1400" dirty="0">
                    <a:solidFill>
                      <a:schemeClr val="tx1"/>
                    </a:solidFill>
                    <a:cs typeface="Arial"/>
                  </a:rPr>
                  <a:t> namely</a:t>
                </a:r>
              </a:p>
            </p:txBody>
          </p:sp>
        </mc:Choice>
        <mc:Fallback xmlns="">
          <p:sp>
            <p:nvSpPr>
              <p:cNvPr id="18" name="Rounded Rectangle 17">
                <a:extLst>
                  <a:ext uri="{FF2B5EF4-FFF2-40B4-BE49-F238E27FC236}">
                    <a16:creationId xmlns:a16="http://schemas.microsoft.com/office/drawing/2014/main" id="{50CDA92E-9761-884B-B6ED-1A4ED85FB20B}"/>
                  </a:ext>
                </a:extLst>
              </p:cNvPr>
              <p:cNvSpPr>
                <a:spLocks noRot="1" noChangeAspect="1" noMove="1" noResize="1" noEditPoints="1" noAdjustHandles="1" noChangeArrowheads="1" noChangeShapeType="1" noTextEdit="1"/>
              </p:cNvSpPr>
              <p:nvPr/>
            </p:nvSpPr>
            <p:spPr>
              <a:xfrm>
                <a:off x="320431" y="4154371"/>
                <a:ext cx="2774625" cy="1840004"/>
              </a:xfrm>
              <a:prstGeom prst="roundRect">
                <a:avLst/>
              </a:prstGeom>
              <a:blipFill>
                <a:blip r:embed="rId2"/>
                <a:stretch>
                  <a:fillRect b="-4762"/>
                </a:stretch>
              </a:blipFill>
              <a:ln>
                <a:solidFill>
                  <a:schemeClr val="tx2"/>
                </a:solidFill>
              </a:ln>
            </p:spPr>
            <p:txBody>
              <a:bodyPr/>
              <a:lstStyle/>
              <a:p>
                <a:r>
                  <a:rPr lang="en-US">
                    <a:noFill/>
                  </a:rPr>
                  <a:t> </a:t>
                </a:r>
              </a:p>
            </p:txBody>
          </p:sp>
        </mc:Fallback>
      </mc:AlternateContent>
      <p:sp>
        <p:nvSpPr>
          <p:cNvPr id="19" name="Rounded Rectangle 18">
            <a:extLst>
              <a:ext uri="{FF2B5EF4-FFF2-40B4-BE49-F238E27FC236}">
                <a16:creationId xmlns:a16="http://schemas.microsoft.com/office/drawing/2014/main" id="{29170682-4AD3-9347-9450-0AAD5CFB9FE8}"/>
              </a:ext>
            </a:extLst>
          </p:cNvPr>
          <p:cNvSpPr/>
          <p:nvPr/>
        </p:nvSpPr>
        <p:spPr>
          <a:xfrm>
            <a:off x="4479053" y="4182021"/>
            <a:ext cx="2816041" cy="1838156"/>
          </a:xfrm>
          <a:prstGeom prst="roundRect">
            <a:avLst/>
          </a:prstGeom>
          <a:solidFill>
            <a:schemeClr val="accent1">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defTabSz="844550">
              <a:lnSpc>
                <a:spcPct val="90000"/>
              </a:lnSpc>
              <a:spcBef>
                <a:spcPct val="0"/>
              </a:spcBef>
              <a:spcAft>
                <a:spcPct val="35000"/>
              </a:spcAft>
            </a:pPr>
            <a:r>
              <a:rPr lang="en-US" sz="1400" dirty="0">
                <a:solidFill>
                  <a:schemeClr val="tx1"/>
                </a:solidFill>
              </a:rPr>
              <a:t>S2.1: </a:t>
            </a:r>
            <a:r>
              <a:rPr lang="en-GB" sz="1400" dirty="0">
                <a:solidFill>
                  <a:schemeClr val="tx1"/>
                </a:solidFill>
                <a:cs typeface="Arial"/>
              </a:rPr>
              <a:t>Refine R, S, or D using AND/OR refinements</a:t>
            </a:r>
          </a:p>
          <a:p>
            <a:pPr defTabSz="844550">
              <a:lnSpc>
                <a:spcPct val="90000"/>
              </a:lnSpc>
              <a:spcBef>
                <a:spcPct val="0"/>
              </a:spcBef>
              <a:spcAft>
                <a:spcPct val="35000"/>
              </a:spcAft>
            </a:pPr>
            <a:r>
              <a:rPr lang="en-GB" sz="1400" dirty="0">
                <a:solidFill>
                  <a:schemeClr val="tx1"/>
                </a:solidFill>
                <a:cs typeface="Arial"/>
              </a:rPr>
              <a:t>S2.2:   Identify a set of risks associated with the events using ontology</a:t>
            </a:r>
          </a:p>
          <a:p>
            <a:pPr defTabSz="844550">
              <a:lnSpc>
                <a:spcPct val="90000"/>
              </a:lnSpc>
              <a:spcBef>
                <a:spcPct val="0"/>
              </a:spcBef>
              <a:spcAft>
                <a:spcPct val="35000"/>
              </a:spcAft>
            </a:pPr>
            <a:r>
              <a:rPr lang="en-GB" sz="1400" dirty="0">
                <a:solidFill>
                  <a:schemeClr val="tx1"/>
                </a:solidFill>
                <a:cs typeface="Arial"/>
              </a:rPr>
              <a:t>S2.3: Generate risks by applying the </a:t>
            </a:r>
            <a:r>
              <a:rPr lang="en-GB" sz="1400" b="1" dirty="0">
                <a:solidFill>
                  <a:schemeClr val="tx1"/>
                </a:solidFill>
                <a:cs typeface="Arial"/>
              </a:rPr>
              <a:t>rules for risk generation</a:t>
            </a:r>
            <a:r>
              <a:rPr lang="en-GB" sz="1400" dirty="0">
                <a:solidFill>
                  <a:schemeClr val="tx1"/>
                </a:solidFill>
                <a:cs typeface="Arial"/>
              </a:rPr>
              <a:t> </a:t>
            </a:r>
            <a:endParaRPr lang="en-GB" sz="1400" b="1" dirty="0">
              <a:solidFill>
                <a:schemeClr val="tx1"/>
              </a:solidFill>
              <a:cs typeface="Arial"/>
            </a:endParaRPr>
          </a:p>
          <a:p>
            <a:pPr defTabSz="844550">
              <a:lnSpc>
                <a:spcPct val="90000"/>
              </a:lnSpc>
              <a:spcBef>
                <a:spcPct val="0"/>
              </a:spcBef>
              <a:spcAft>
                <a:spcPct val="35000"/>
              </a:spcAft>
            </a:pPr>
            <a:r>
              <a:rPr lang="en-GB" sz="1400" dirty="0">
                <a:solidFill>
                  <a:schemeClr val="tx1"/>
                </a:solidFill>
                <a:cs typeface="Arial"/>
              </a:rPr>
              <a:t> </a:t>
            </a:r>
            <a:endParaRPr lang="en-US" sz="1400" b="1" dirty="0">
              <a:solidFill>
                <a:schemeClr val="tx1"/>
              </a:solidFill>
            </a:endParaRPr>
          </a:p>
        </p:txBody>
      </p:sp>
      <p:cxnSp>
        <p:nvCxnSpPr>
          <p:cNvPr id="20" name="Straight Arrow Connector 19">
            <a:extLst>
              <a:ext uri="{FF2B5EF4-FFF2-40B4-BE49-F238E27FC236}">
                <a16:creationId xmlns:a16="http://schemas.microsoft.com/office/drawing/2014/main" id="{8A43FE58-2806-FB44-A0C5-612169BD476C}"/>
              </a:ext>
            </a:extLst>
          </p:cNvPr>
          <p:cNvCxnSpPr>
            <a:cxnSpLocks/>
          </p:cNvCxnSpPr>
          <p:nvPr/>
        </p:nvCxnSpPr>
        <p:spPr>
          <a:xfrm>
            <a:off x="7891237" y="3039646"/>
            <a:ext cx="12092" cy="642452"/>
          </a:xfrm>
          <a:prstGeom prst="straightConnector1">
            <a:avLst/>
          </a:prstGeom>
          <a:ln w="12700">
            <a:prstDash val="dash"/>
            <a:tailEnd type="none"/>
          </a:ln>
        </p:spPr>
        <p:style>
          <a:lnRef idx="1">
            <a:schemeClr val="dk1"/>
          </a:lnRef>
          <a:fillRef idx="0">
            <a:schemeClr val="dk1"/>
          </a:fillRef>
          <a:effectRef idx="0">
            <a:schemeClr val="dk1"/>
          </a:effectRef>
          <a:fontRef idx="minor">
            <a:schemeClr val="tx1"/>
          </a:fontRef>
        </p:style>
      </p:cxnSp>
      <p:sp>
        <p:nvSpPr>
          <p:cNvPr id="21" name="TextBox 20">
            <a:extLst>
              <a:ext uri="{FF2B5EF4-FFF2-40B4-BE49-F238E27FC236}">
                <a16:creationId xmlns:a16="http://schemas.microsoft.com/office/drawing/2014/main" id="{153838FC-6CE7-2C49-BF1E-0AD25BF44B2B}"/>
              </a:ext>
            </a:extLst>
          </p:cNvPr>
          <p:cNvSpPr txBox="1"/>
          <p:nvPr/>
        </p:nvSpPr>
        <p:spPr>
          <a:xfrm>
            <a:off x="4155020" y="319537"/>
            <a:ext cx="7773282" cy="461665"/>
          </a:xfrm>
          <a:prstGeom prst="rect">
            <a:avLst/>
          </a:prstGeom>
          <a:noFill/>
        </p:spPr>
        <p:txBody>
          <a:bodyPr wrap="none" rtlCol="0">
            <a:spAutoFit/>
          </a:bodyPr>
          <a:lstStyle/>
          <a:p>
            <a:r>
              <a:rPr lang="en-US" sz="2400" b="1" dirty="0">
                <a:solidFill>
                  <a:srgbClr val="008542"/>
                </a:solidFill>
              </a:rPr>
              <a:t>      (Iterative, Incremental, and Interleaving process)</a:t>
            </a:r>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A8C812CA-E122-2948-A0A2-ED36839C6A00}"/>
                  </a:ext>
                </a:extLst>
              </p:cNvPr>
              <p:cNvSpPr txBox="1"/>
              <p:nvPr/>
            </p:nvSpPr>
            <p:spPr>
              <a:xfrm>
                <a:off x="6940350" y="1448428"/>
                <a:ext cx="2149686" cy="1569660"/>
              </a:xfrm>
              <a:prstGeom prst="rect">
                <a:avLst/>
              </a:prstGeom>
              <a:noFill/>
            </p:spPr>
            <p:txBody>
              <a:bodyPr wrap="square" rtlCol="0">
                <a:spAutoFit/>
              </a:bodyPr>
              <a:lstStyle/>
              <a:p>
                <a:pPr marL="171450" indent="-171450">
                  <a:buFont typeface="Arial" panose="020B0604020202020204" pitchFamily="34" charset="0"/>
                  <a:buChar char="•"/>
                </a:pPr>
                <a:r>
                  <a:rPr lang="en-US" sz="1200" dirty="0"/>
                  <a:t>Set of refined artifacts (R, S, D) and their corresponding events with risks (</a:t>
                </a:r>
                <a14:m>
                  <m:oMath xmlns:m="http://schemas.openxmlformats.org/officeDocument/2006/math">
                    <m:sSub>
                      <m:sSubPr>
                        <m:ctrlPr>
                          <a:rPr lang="en-US" sz="1200" i="1">
                            <a:latin typeface="Cambria Math" panose="02040503050406030204" pitchFamily="18" charset="0"/>
                            <a:cs typeface="Arial"/>
                          </a:rPr>
                        </m:ctrlPr>
                      </m:sSubPr>
                      <m:e>
                        <m:r>
                          <a:rPr lang="en-US" sz="1200" i="1">
                            <a:latin typeface="Cambria Math" panose="02040503050406030204" pitchFamily="18" charset="0"/>
                            <a:cs typeface="Arial"/>
                          </a:rPr>
                          <m:t>𝑠</m:t>
                        </m:r>
                      </m:e>
                      <m:sub>
                        <m:r>
                          <a:rPr lang="en-US" sz="1200" i="1">
                            <a:latin typeface="Cambria Math" panose="02040503050406030204" pitchFamily="18" charset="0"/>
                            <a:cs typeface="Arial"/>
                          </a:rPr>
                          <m:t>h</m:t>
                        </m:r>
                      </m:sub>
                    </m:sSub>
                  </m:oMath>
                </a14:m>
                <a:r>
                  <a:rPr lang="en-GB" sz="1200" dirty="0">
                    <a:cs typeface="Arial"/>
                  </a:rPr>
                  <a:t>, </a:t>
                </a:r>
                <a14:m>
                  <m:oMath xmlns:m="http://schemas.openxmlformats.org/officeDocument/2006/math">
                    <m:sSub>
                      <m:sSubPr>
                        <m:ctrlPr>
                          <a:rPr lang="en-US" sz="1200" i="1">
                            <a:latin typeface="Cambria Math" panose="02040503050406030204" pitchFamily="18" charset="0"/>
                            <a:cs typeface="Arial"/>
                          </a:rPr>
                        </m:ctrlPr>
                      </m:sSubPr>
                      <m:e>
                        <m:r>
                          <a:rPr lang="en-US" sz="1200" i="1">
                            <a:latin typeface="Cambria Math" panose="02040503050406030204" pitchFamily="18" charset="0"/>
                            <a:cs typeface="Arial"/>
                          </a:rPr>
                          <m:t>𝑠</m:t>
                        </m:r>
                      </m:e>
                      <m:sub>
                        <m:r>
                          <a:rPr lang="en-US" sz="1200" i="1">
                            <a:latin typeface="Cambria Math" panose="02040503050406030204" pitchFamily="18" charset="0"/>
                            <a:cs typeface="Arial"/>
                          </a:rPr>
                          <m:t>𝑣</m:t>
                        </m:r>
                      </m:sub>
                    </m:sSub>
                  </m:oMath>
                </a14:m>
                <a:r>
                  <a:rPr lang="en-GB" sz="1200" dirty="0">
                    <a:cs typeface="Arial"/>
                  </a:rPr>
                  <a:t>, </a:t>
                </a:r>
                <a14:m>
                  <m:oMath xmlns:m="http://schemas.openxmlformats.org/officeDocument/2006/math">
                    <m:sSub>
                      <m:sSubPr>
                        <m:ctrlPr>
                          <a:rPr lang="en-US" sz="1200" i="1">
                            <a:latin typeface="Cambria Math" panose="02040503050406030204" pitchFamily="18" charset="0"/>
                            <a:cs typeface="Arial"/>
                          </a:rPr>
                        </m:ctrlPr>
                      </m:sSubPr>
                      <m:e>
                        <m:r>
                          <a:rPr lang="en-US" sz="1200" i="1">
                            <a:latin typeface="Cambria Math" panose="02040503050406030204" pitchFamily="18" charset="0"/>
                            <a:cs typeface="Arial"/>
                          </a:rPr>
                          <m:t>𝑒</m:t>
                        </m:r>
                      </m:e>
                      <m:sub>
                        <m:r>
                          <a:rPr lang="en-US" sz="1200" i="1">
                            <a:latin typeface="Cambria Math" panose="02040503050406030204" pitchFamily="18" charset="0"/>
                            <a:cs typeface="Arial"/>
                          </a:rPr>
                          <m:t>h</m:t>
                        </m:r>
                      </m:sub>
                    </m:sSub>
                    <m:r>
                      <a:rPr lang="en-US" sz="1200" i="1">
                        <a:latin typeface="Cambria Math" panose="02040503050406030204" pitchFamily="18" charset="0"/>
                        <a:cs typeface="Arial"/>
                      </a:rPr>
                      <m:t>,</m:t>
                    </m:r>
                    <m:sSub>
                      <m:sSubPr>
                        <m:ctrlPr>
                          <a:rPr lang="en-US" sz="1200" i="1">
                            <a:latin typeface="Cambria Math" panose="02040503050406030204" pitchFamily="18" charset="0"/>
                            <a:cs typeface="Arial"/>
                          </a:rPr>
                        </m:ctrlPr>
                      </m:sSubPr>
                      <m:e>
                        <m:r>
                          <a:rPr lang="en-US" sz="1200" i="1">
                            <a:latin typeface="Cambria Math" panose="02040503050406030204" pitchFamily="18" charset="0"/>
                            <a:cs typeface="Arial"/>
                          </a:rPr>
                          <m:t>𝑒</m:t>
                        </m:r>
                      </m:e>
                      <m:sub>
                        <m:r>
                          <a:rPr lang="en-US" sz="1200" i="1">
                            <a:latin typeface="Cambria Math" panose="02040503050406030204" pitchFamily="18" charset="0"/>
                            <a:cs typeface="Arial"/>
                          </a:rPr>
                          <m:t>𝑣</m:t>
                        </m:r>
                      </m:sub>
                    </m:sSub>
                  </m:oMath>
                </a14:m>
                <a:r>
                  <a:rPr lang="en-GB" sz="1200" dirty="0">
                    <a:cs typeface="Arial"/>
                  </a:rPr>
                  <a:t> ) [Augmented Reference Model]</a:t>
                </a:r>
              </a:p>
              <a:p>
                <a:pPr marL="171450" indent="-171450">
                  <a:buFont typeface="Arial" panose="020B0604020202020204" pitchFamily="34" charset="0"/>
                  <a:buChar char="•"/>
                </a:pPr>
                <a:r>
                  <a:rPr lang="en-GB" sz="1200" dirty="0">
                    <a:cs typeface="Arial"/>
                  </a:rPr>
                  <a:t>Set of risks related to the domain </a:t>
                </a:r>
              </a:p>
            </p:txBody>
          </p:sp>
        </mc:Choice>
        <mc:Fallback xmlns="">
          <p:sp>
            <p:nvSpPr>
              <p:cNvPr id="22" name="TextBox 21">
                <a:extLst>
                  <a:ext uri="{FF2B5EF4-FFF2-40B4-BE49-F238E27FC236}">
                    <a16:creationId xmlns:a16="http://schemas.microsoft.com/office/drawing/2014/main" id="{A8C812CA-E122-2948-A0A2-ED36839C6A00}"/>
                  </a:ext>
                </a:extLst>
              </p:cNvPr>
              <p:cNvSpPr txBox="1">
                <a:spLocks noRot="1" noChangeAspect="1" noMove="1" noResize="1" noEditPoints="1" noAdjustHandles="1" noChangeArrowheads="1" noChangeShapeType="1" noTextEdit="1"/>
              </p:cNvSpPr>
              <p:nvPr/>
            </p:nvSpPr>
            <p:spPr>
              <a:xfrm>
                <a:off x="6940350" y="1448428"/>
                <a:ext cx="2149686" cy="1569660"/>
              </a:xfrm>
              <a:prstGeom prst="rect">
                <a:avLst/>
              </a:prstGeom>
              <a:blipFill>
                <a:blip r:embed="rId3"/>
                <a:stretch>
                  <a:fillRect t="-806" r="-588" b="-2419"/>
                </a:stretch>
              </a:blipFill>
            </p:spPr>
            <p:txBody>
              <a:bodyPr/>
              <a:lstStyle/>
              <a:p>
                <a:r>
                  <a:rPr lang="en-US">
                    <a:noFill/>
                  </a:rPr>
                  <a:t> </a:t>
                </a:r>
              </a:p>
            </p:txBody>
          </p:sp>
        </mc:Fallback>
      </mc:AlternateContent>
      <p:cxnSp>
        <p:nvCxnSpPr>
          <p:cNvPr id="24" name="Straight Arrow Connector 23">
            <a:extLst>
              <a:ext uri="{FF2B5EF4-FFF2-40B4-BE49-F238E27FC236}">
                <a16:creationId xmlns:a16="http://schemas.microsoft.com/office/drawing/2014/main" id="{B873BAAB-B027-1B44-992C-0379EFFD321B}"/>
              </a:ext>
            </a:extLst>
          </p:cNvPr>
          <p:cNvCxnSpPr>
            <a:cxnSpLocks/>
          </p:cNvCxnSpPr>
          <p:nvPr/>
        </p:nvCxnSpPr>
        <p:spPr>
          <a:xfrm>
            <a:off x="11315361" y="3162880"/>
            <a:ext cx="0" cy="477034"/>
          </a:xfrm>
          <a:prstGeom prst="straightConnector1">
            <a:avLst/>
          </a:prstGeom>
          <a:ln w="12700">
            <a:prstDash val="dash"/>
            <a:tailEnd type="none"/>
          </a:ln>
        </p:spPr>
        <p:style>
          <a:lnRef idx="1">
            <a:schemeClr val="dk1"/>
          </a:lnRef>
          <a:fillRef idx="0">
            <a:schemeClr val="dk1"/>
          </a:fillRef>
          <a:effectRef idx="0">
            <a:schemeClr val="dk1"/>
          </a:effectRef>
          <a:fontRef idx="minor">
            <a:schemeClr val="tx1"/>
          </a:fontRef>
        </p:style>
      </p:cxnSp>
      <p:cxnSp>
        <p:nvCxnSpPr>
          <p:cNvPr id="25" name="Straight Arrow Connector 24">
            <a:extLst>
              <a:ext uri="{FF2B5EF4-FFF2-40B4-BE49-F238E27FC236}">
                <a16:creationId xmlns:a16="http://schemas.microsoft.com/office/drawing/2014/main" id="{2A2D3516-383A-9A45-9B66-14DCD7213428}"/>
              </a:ext>
            </a:extLst>
          </p:cNvPr>
          <p:cNvCxnSpPr>
            <a:cxnSpLocks/>
          </p:cNvCxnSpPr>
          <p:nvPr/>
        </p:nvCxnSpPr>
        <p:spPr>
          <a:xfrm>
            <a:off x="3188340" y="3065720"/>
            <a:ext cx="0" cy="599066"/>
          </a:xfrm>
          <a:prstGeom prst="straightConnector1">
            <a:avLst/>
          </a:prstGeom>
          <a:ln w="12700">
            <a:prstDash val="dash"/>
            <a:tailEnd type="none"/>
          </a:ln>
        </p:spPr>
        <p:style>
          <a:lnRef idx="1">
            <a:schemeClr val="dk1"/>
          </a:lnRef>
          <a:fillRef idx="0">
            <a:schemeClr val="dk1"/>
          </a:fillRef>
          <a:effectRef idx="0">
            <a:schemeClr val="dk1"/>
          </a:effectRef>
          <a:fontRef idx="minor">
            <a:schemeClr val="tx1"/>
          </a:fontRef>
        </p:style>
      </p:cxnSp>
      <p:pic>
        <p:nvPicPr>
          <p:cNvPr id="26" name="Picture 25" descr="Graphical user interface, text&#10;&#10;Description automatically generated">
            <a:extLst>
              <a:ext uri="{FF2B5EF4-FFF2-40B4-BE49-F238E27FC236}">
                <a16:creationId xmlns:a16="http://schemas.microsoft.com/office/drawing/2014/main" id="{3301F3B4-B564-1C4C-9D5C-724F8F3204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2956" y="912143"/>
            <a:ext cx="2204305" cy="1704026"/>
          </a:xfrm>
          <a:prstGeom prst="rect">
            <a:avLst/>
          </a:prstGeom>
          <a:ln>
            <a:solidFill>
              <a:schemeClr val="accent5">
                <a:lumMod val="75000"/>
                <a:lumOff val="25000"/>
              </a:schemeClr>
            </a:solidFill>
          </a:ln>
        </p:spPr>
      </p:pic>
      <p:pic>
        <p:nvPicPr>
          <p:cNvPr id="27" name="Picture 26" descr="Text&#10;&#10;Description automatically generated">
            <a:extLst>
              <a:ext uri="{FF2B5EF4-FFF2-40B4-BE49-F238E27FC236}">
                <a16:creationId xmlns:a16="http://schemas.microsoft.com/office/drawing/2014/main" id="{F0520CFF-7947-9740-B56B-57DCFB2D67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49405" y="892258"/>
            <a:ext cx="2862607" cy="868666"/>
          </a:xfrm>
          <a:prstGeom prst="rect">
            <a:avLst/>
          </a:prstGeom>
          <a:ln>
            <a:solidFill>
              <a:schemeClr val="accent5">
                <a:lumMod val="75000"/>
                <a:lumOff val="25000"/>
              </a:schemeClr>
            </a:solidFill>
          </a:ln>
        </p:spPr>
      </p:pic>
      <p:sp>
        <p:nvSpPr>
          <p:cNvPr id="28" name="Rectangle 27">
            <a:extLst>
              <a:ext uri="{FF2B5EF4-FFF2-40B4-BE49-F238E27FC236}">
                <a16:creationId xmlns:a16="http://schemas.microsoft.com/office/drawing/2014/main" id="{50466B75-C08B-AB43-958F-D4B2E9D7A835}"/>
              </a:ext>
            </a:extLst>
          </p:cNvPr>
          <p:cNvSpPr/>
          <p:nvPr/>
        </p:nvSpPr>
        <p:spPr>
          <a:xfrm>
            <a:off x="4149405" y="1817680"/>
            <a:ext cx="2862607" cy="699923"/>
          </a:xfrm>
          <a:prstGeom prst="rect">
            <a:avLst/>
          </a:prstGeom>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pic>
        <p:nvPicPr>
          <p:cNvPr id="29" name="Picture 28">
            <a:extLst>
              <a:ext uri="{FF2B5EF4-FFF2-40B4-BE49-F238E27FC236}">
                <a16:creationId xmlns:a16="http://schemas.microsoft.com/office/drawing/2014/main" id="{8C93EA98-5616-2843-BA6D-B1953220F60A}"/>
              </a:ext>
            </a:extLst>
          </p:cNvPr>
          <p:cNvPicPr>
            <a:picLocks noChangeAspect="1"/>
          </p:cNvPicPr>
          <p:nvPr/>
        </p:nvPicPr>
        <p:blipFill>
          <a:blip r:embed="rId6"/>
          <a:stretch>
            <a:fillRect/>
          </a:stretch>
        </p:blipFill>
        <p:spPr>
          <a:xfrm>
            <a:off x="4858968" y="1895435"/>
            <a:ext cx="642385" cy="561199"/>
          </a:xfrm>
          <a:prstGeom prst="rect">
            <a:avLst/>
          </a:prstGeom>
          <a:ln>
            <a:solidFill>
              <a:srgbClr val="FF0000"/>
            </a:solidFill>
          </a:ln>
        </p:spPr>
      </p:pic>
      <p:pic>
        <p:nvPicPr>
          <p:cNvPr id="30" name="Picture 29" descr="A picture containing person, person, indoor&#10;&#10;Description automatically generated">
            <a:extLst>
              <a:ext uri="{FF2B5EF4-FFF2-40B4-BE49-F238E27FC236}">
                <a16:creationId xmlns:a16="http://schemas.microsoft.com/office/drawing/2014/main" id="{E4CEF244-0363-AB40-BB23-823650A7859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62664" y="1917171"/>
            <a:ext cx="559157" cy="528568"/>
          </a:xfrm>
          <a:prstGeom prst="rect">
            <a:avLst/>
          </a:prstGeom>
          <a:ln>
            <a:solidFill>
              <a:srgbClr val="FF0000"/>
            </a:solidFill>
          </a:ln>
        </p:spPr>
      </p:pic>
      <p:pic>
        <p:nvPicPr>
          <p:cNvPr id="31" name="Picture 30">
            <a:extLst>
              <a:ext uri="{FF2B5EF4-FFF2-40B4-BE49-F238E27FC236}">
                <a16:creationId xmlns:a16="http://schemas.microsoft.com/office/drawing/2014/main" id="{E2E627AD-C669-7945-9621-E1ED04A54CB8}"/>
              </a:ext>
            </a:extLst>
          </p:cNvPr>
          <p:cNvPicPr>
            <a:picLocks noChangeAspect="1"/>
          </p:cNvPicPr>
          <p:nvPr/>
        </p:nvPicPr>
        <p:blipFill rotWithShape="1">
          <a:blip r:embed="rId8">
            <a:extLst>
              <a:ext uri="{28A0092B-C50C-407E-A947-70E740481C1C}">
                <a14:useLocalDpi xmlns:a14="http://schemas.microsoft.com/office/drawing/2010/main" val="0"/>
              </a:ext>
            </a:extLst>
          </a:blip>
          <a:srcRect t="25000"/>
          <a:stretch/>
        </p:blipFill>
        <p:spPr>
          <a:xfrm>
            <a:off x="5591544" y="1897943"/>
            <a:ext cx="686497" cy="561199"/>
          </a:xfrm>
          <a:prstGeom prst="rect">
            <a:avLst/>
          </a:prstGeom>
          <a:ln>
            <a:solidFill>
              <a:srgbClr val="FF0000"/>
            </a:solidFill>
          </a:ln>
        </p:spPr>
      </p:pic>
      <p:pic>
        <p:nvPicPr>
          <p:cNvPr id="32" name="Picture 31" descr="Icon&#10;&#10;Description automatically generated">
            <a:extLst>
              <a:ext uri="{FF2B5EF4-FFF2-40B4-BE49-F238E27FC236}">
                <a16:creationId xmlns:a16="http://schemas.microsoft.com/office/drawing/2014/main" id="{0A22A0E7-ACB4-9C4A-B1B1-8B84B30EDAB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282955" y="1914238"/>
            <a:ext cx="509943" cy="561199"/>
          </a:xfrm>
          <a:prstGeom prst="rect">
            <a:avLst/>
          </a:prstGeom>
          <a:ln>
            <a:solidFill>
              <a:srgbClr val="FF0000"/>
            </a:solidFill>
          </a:ln>
        </p:spPr>
      </p:pic>
      <p:sp>
        <p:nvSpPr>
          <p:cNvPr id="33" name="Rectangle 32">
            <a:extLst>
              <a:ext uri="{FF2B5EF4-FFF2-40B4-BE49-F238E27FC236}">
                <a16:creationId xmlns:a16="http://schemas.microsoft.com/office/drawing/2014/main" id="{EDFF4164-1597-2E4E-AA59-39AAD577B22A}"/>
              </a:ext>
            </a:extLst>
          </p:cNvPr>
          <p:cNvSpPr/>
          <p:nvPr/>
        </p:nvSpPr>
        <p:spPr>
          <a:xfrm>
            <a:off x="4149405" y="2620323"/>
            <a:ext cx="2830426" cy="699923"/>
          </a:xfrm>
          <a:prstGeom prst="rect">
            <a:avLst/>
          </a:prstGeom>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pic>
        <p:nvPicPr>
          <p:cNvPr id="34" name="Picture 33">
            <a:extLst>
              <a:ext uri="{FF2B5EF4-FFF2-40B4-BE49-F238E27FC236}">
                <a16:creationId xmlns:a16="http://schemas.microsoft.com/office/drawing/2014/main" id="{98AC35CA-4E10-CC41-BA16-E41B5BEC75DD}"/>
              </a:ext>
            </a:extLst>
          </p:cNvPr>
          <p:cNvPicPr>
            <a:picLocks noChangeAspect="1"/>
          </p:cNvPicPr>
          <p:nvPr/>
        </p:nvPicPr>
        <p:blipFill>
          <a:blip r:embed="rId6"/>
          <a:stretch>
            <a:fillRect/>
          </a:stretch>
        </p:blipFill>
        <p:spPr>
          <a:xfrm>
            <a:off x="4871809" y="2736655"/>
            <a:ext cx="642385" cy="561199"/>
          </a:xfrm>
          <a:prstGeom prst="rect">
            <a:avLst/>
          </a:prstGeom>
          <a:ln>
            <a:solidFill>
              <a:srgbClr val="FF0000"/>
            </a:solidFill>
          </a:ln>
        </p:spPr>
      </p:pic>
      <p:pic>
        <p:nvPicPr>
          <p:cNvPr id="35" name="Picture 34" descr="A picture containing person, person, indoor&#10;&#10;Description automatically generated">
            <a:extLst>
              <a:ext uri="{FF2B5EF4-FFF2-40B4-BE49-F238E27FC236}">
                <a16:creationId xmlns:a16="http://schemas.microsoft.com/office/drawing/2014/main" id="{FCE4476E-E1D0-904C-AF8E-A754AB8900D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54925" y="2747025"/>
            <a:ext cx="559157" cy="528568"/>
          </a:xfrm>
          <a:prstGeom prst="rect">
            <a:avLst/>
          </a:prstGeom>
          <a:ln>
            <a:solidFill>
              <a:srgbClr val="FF0000"/>
            </a:solidFill>
          </a:ln>
        </p:spPr>
      </p:pic>
      <p:pic>
        <p:nvPicPr>
          <p:cNvPr id="36" name="Picture 35" descr="Icon&#10;&#10;Description automatically generated">
            <a:extLst>
              <a:ext uri="{FF2B5EF4-FFF2-40B4-BE49-F238E27FC236}">
                <a16:creationId xmlns:a16="http://schemas.microsoft.com/office/drawing/2014/main" id="{973B1701-DB65-CC43-9A28-756303ED55B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376224" y="2759047"/>
            <a:ext cx="509943" cy="561199"/>
          </a:xfrm>
          <a:prstGeom prst="rect">
            <a:avLst/>
          </a:prstGeom>
          <a:ln>
            <a:solidFill>
              <a:srgbClr val="FF0000"/>
            </a:solidFill>
          </a:ln>
        </p:spPr>
      </p:pic>
      <p:sp>
        <p:nvSpPr>
          <p:cNvPr id="37" name="Rectangle 36">
            <a:extLst>
              <a:ext uri="{FF2B5EF4-FFF2-40B4-BE49-F238E27FC236}">
                <a16:creationId xmlns:a16="http://schemas.microsoft.com/office/drawing/2014/main" id="{D8224F58-4A74-7F4E-96E2-27699CA60EA8}"/>
              </a:ext>
            </a:extLst>
          </p:cNvPr>
          <p:cNvSpPr/>
          <p:nvPr/>
        </p:nvSpPr>
        <p:spPr>
          <a:xfrm>
            <a:off x="8997258" y="1321446"/>
            <a:ext cx="1809688" cy="179863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pic>
        <p:nvPicPr>
          <p:cNvPr id="38" name="Picture 37">
            <a:extLst>
              <a:ext uri="{FF2B5EF4-FFF2-40B4-BE49-F238E27FC236}">
                <a16:creationId xmlns:a16="http://schemas.microsoft.com/office/drawing/2014/main" id="{FD4EF1D8-6F0E-DE45-9370-A4FBAA3238E1}"/>
              </a:ext>
            </a:extLst>
          </p:cNvPr>
          <p:cNvPicPr>
            <a:picLocks noChangeAspect="1"/>
          </p:cNvPicPr>
          <p:nvPr/>
        </p:nvPicPr>
        <p:blipFill>
          <a:blip r:embed="rId6"/>
          <a:stretch>
            <a:fillRect/>
          </a:stretch>
        </p:blipFill>
        <p:spPr>
          <a:xfrm>
            <a:off x="9071499" y="1389442"/>
            <a:ext cx="642385" cy="619960"/>
          </a:xfrm>
          <a:prstGeom prst="rect">
            <a:avLst/>
          </a:prstGeom>
          <a:solidFill>
            <a:schemeClr val="accent6">
              <a:lumMod val="20000"/>
              <a:lumOff val="80000"/>
            </a:schemeClr>
          </a:solidFill>
          <a:ln>
            <a:solidFill>
              <a:srgbClr val="FF0000"/>
            </a:solidFill>
          </a:ln>
        </p:spPr>
      </p:pic>
      <p:sp>
        <p:nvSpPr>
          <p:cNvPr id="39" name="Right Arrow 38">
            <a:extLst>
              <a:ext uri="{FF2B5EF4-FFF2-40B4-BE49-F238E27FC236}">
                <a16:creationId xmlns:a16="http://schemas.microsoft.com/office/drawing/2014/main" id="{D31211AB-26E9-284B-A734-74A5640F71C8}"/>
              </a:ext>
            </a:extLst>
          </p:cNvPr>
          <p:cNvSpPr/>
          <p:nvPr/>
        </p:nvSpPr>
        <p:spPr>
          <a:xfrm>
            <a:off x="9788125" y="1593641"/>
            <a:ext cx="310905" cy="26806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Picture 39" descr="Icon&#10;&#10;Description automatically generated">
            <a:extLst>
              <a:ext uri="{FF2B5EF4-FFF2-40B4-BE49-F238E27FC236}">
                <a16:creationId xmlns:a16="http://schemas.microsoft.com/office/drawing/2014/main" id="{D323BCE8-43F8-804E-A5C0-80AF6330DA5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153213" y="1384157"/>
            <a:ext cx="580517" cy="687030"/>
          </a:xfrm>
          <a:prstGeom prst="rect">
            <a:avLst/>
          </a:prstGeom>
          <a:ln>
            <a:solidFill>
              <a:srgbClr val="009193"/>
            </a:solidFill>
          </a:ln>
        </p:spPr>
      </p:pic>
      <p:pic>
        <p:nvPicPr>
          <p:cNvPr id="41" name="Picture 40">
            <a:extLst>
              <a:ext uri="{FF2B5EF4-FFF2-40B4-BE49-F238E27FC236}">
                <a16:creationId xmlns:a16="http://schemas.microsoft.com/office/drawing/2014/main" id="{DF6FFC80-4348-9B4D-ACB2-C4182BDD4048}"/>
              </a:ext>
            </a:extLst>
          </p:cNvPr>
          <p:cNvPicPr>
            <a:picLocks noChangeAspect="1"/>
          </p:cNvPicPr>
          <p:nvPr/>
        </p:nvPicPr>
        <p:blipFill rotWithShape="1">
          <a:blip r:embed="rId8">
            <a:extLst>
              <a:ext uri="{28A0092B-C50C-407E-A947-70E740481C1C}">
                <a14:useLocalDpi xmlns:a14="http://schemas.microsoft.com/office/drawing/2010/main" val="0"/>
              </a:ext>
            </a:extLst>
          </a:blip>
          <a:srcRect t="25000"/>
          <a:stretch/>
        </p:blipFill>
        <p:spPr>
          <a:xfrm>
            <a:off x="5604982" y="2736655"/>
            <a:ext cx="642386" cy="561199"/>
          </a:xfrm>
          <a:prstGeom prst="rect">
            <a:avLst/>
          </a:prstGeom>
          <a:ln>
            <a:solidFill>
              <a:srgbClr val="FF0000"/>
            </a:solidFill>
          </a:ln>
        </p:spPr>
      </p:pic>
      <p:sp>
        <p:nvSpPr>
          <p:cNvPr id="42" name="Right Arrow 41">
            <a:extLst>
              <a:ext uri="{FF2B5EF4-FFF2-40B4-BE49-F238E27FC236}">
                <a16:creationId xmlns:a16="http://schemas.microsoft.com/office/drawing/2014/main" id="{F5A08F0D-EF30-8048-BCEE-4232AB9592C7}"/>
              </a:ext>
            </a:extLst>
          </p:cNvPr>
          <p:cNvSpPr/>
          <p:nvPr/>
        </p:nvSpPr>
        <p:spPr>
          <a:xfrm>
            <a:off x="9755771" y="2358902"/>
            <a:ext cx="310905" cy="26806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descr="Icon&#10;&#10;Description automatically generated">
            <a:extLst>
              <a:ext uri="{FF2B5EF4-FFF2-40B4-BE49-F238E27FC236}">
                <a16:creationId xmlns:a16="http://schemas.microsoft.com/office/drawing/2014/main" id="{C0B927BC-C51B-2B44-B7F2-0BB0393EC9A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056275" y="2217611"/>
            <a:ext cx="642385" cy="667264"/>
          </a:xfrm>
          <a:prstGeom prst="rect">
            <a:avLst/>
          </a:prstGeom>
          <a:ln>
            <a:solidFill>
              <a:srgbClr val="FF0000"/>
            </a:solidFill>
          </a:ln>
        </p:spPr>
      </p:pic>
      <p:pic>
        <p:nvPicPr>
          <p:cNvPr id="44" name="Picture 43" descr="A picture containing person, person, outdoor&#10;&#10;Description automatically generated">
            <a:extLst>
              <a:ext uri="{FF2B5EF4-FFF2-40B4-BE49-F238E27FC236}">
                <a16:creationId xmlns:a16="http://schemas.microsoft.com/office/drawing/2014/main" id="{2F92814A-A006-6842-8FD0-386A5BE0C42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108598" y="2164350"/>
            <a:ext cx="642385" cy="752988"/>
          </a:xfrm>
          <a:prstGeom prst="rect">
            <a:avLst/>
          </a:prstGeom>
          <a:ln>
            <a:solidFill>
              <a:srgbClr val="009193"/>
            </a:solidFill>
          </a:ln>
        </p:spPr>
      </p:pic>
      <p:sp>
        <p:nvSpPr>
          <p:cNvPr id="45" name="TextBox 44">
            <a:extLst>
              <a:ext uri="{FF2B5EF4-FFF2-40B4-BE49-F238E27FC236}">
                <a16:creationId xmlns:a16="http://schemas.microsoft.com/office/drawing/2014/main" id="{58FA6994-65F4-7748-AF51-D611ADCE79C2}"/>
              </a:ext>
            </a:extLst>
          </p:cNvPr>
          <p:cNvSpPr txBox="1"/>
          <p:nvPr/>
        </p:nvSpPr>
        <p:spPr>
          <a:xfrm>
            <a:off x="9698660" y="2793548"/>
            <a:ext cx="458780" cy="369332"/>
          </a:xfrm>
          <a:prstGeom prst="rect">
            <a:avLst/>
          </a:prstGeom>
          <a:noFill/>
        </p:spPr>
        <p:txBody>
          <a:bodyPr wrap="none" rtlCol="0">
            <a:spAutoFit/>
          </a:bodyPr>
          <a:lstStyle/>
          <a:p>
            <a:r>
              <a:rPr lang="en-US" dirty="0"/>
              <a:t>…..</a:t>
            </a:r>
          </a:p>
        </p:txBody>
      </p:sp>
      <p:cxnSp>
        <p:nvCxnSpPr>
          <p:cNvPr id="46" name="Straight Connector 45">
            <a:extLst>
              <a:ext uri="{FF2B5EF4-FFF2-40B4-BE49-F238E27FC236}">
                <a16:creationId xmlns:a16="http://schemas.microsoft.com/office/drawing/2014/main" id="{D52BC42C-187B-6548-B1AF-B1A26E7EFFAA}"/>
              </a:ext>
            </a:extLst>
          </p:cNvPr>
          <p:cNvCxnSpPr>
            <a:cxnSpLocks/>
          </p:cNvCxnSpPr>
          <p:nvPr/>
        </p:nvCxnSpPr>
        <p:spPr>
          <a:xfrm>
            <a:off x="158918" y="776792"/>
            <a:ext cx="10865251"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3763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nodeType="clickEffect">
                                  <p:stCondLst>
                                    <p:cond delay="0"/>
                                  </p:stCondLst>
                                  <p:childTnLst>
                                    <p:animEffect transition="out" filter="dissolve">
                                      <p:cBhvr>
                                        <p:cTn id="16" dur="500"/>
                                        <p:tgtEl>
                                          <p:spTgt spid="31"/>
                                        </p:tgtEl>
                                      </p:cBhvr>
                                    </p:animEffect>
                                    <p:set>
                                      <p:cBhvr>
                                        <p:cTn id="17" dur="1" fill="hold">
                                          <p:stCondLst>
                                            <p:cond delay="499"/>
                                          </p:stCondLst>
                                        </p:cTn>
                                        <p:tgtEl>
                                          <p:spTgt spid="31"/>
                                        </p:tgtEl>
                                        <p:attrNameLst>
                                          <p:attrName>style.visibility</p:attrName>
                                        </p:attrNameLst>
                                      </p:cBhvr>
                                      <p:to>
                                        <p:strVal val="hidden"/>
                                      </p:to>
                                    </p:set>
                                  </p:childTnLst>
                                </p:cTn>
                              </p:par>
                              <p:par>
                                <p:cTn id="18" presetID="9" presetClass="exit" presetSubtype="0" fill="hold" nodeType="withEffect">
                                  <p:stCondLst>
                                    <p:cond delay="0"/>
                                  </p:stCondLst>
                                  <p:childTnLst>
                                    <p:animEffect transition="out" filter="dissolve">
                                      <p:cBhvr>
                                        <p:cTn id="19" dur="500"/>
                                        <p:tgtEl>
                                          <p:spTgt spid="30"/>
                                        </p:tgtEl>
                                      </p:cBhvr>
                                    </p:animEffect>
                                    <p:set>
                                      <p:cBhvr>
                                        <p:cTn id="20" dur="1" fill="hold">
                                          <p:stCondLst>
                                            <p:cond delay="499"/>
                                          </p:stCondLst>
                                        </p:cTn>
                                        <p:tgtEl>
                                          <p:spTgt spid="30"/>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2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9" presetClass="exit" presetSubtype="0" fill="hold" nodeType="clickEffect">
                                  <p:stCondLst>
                                    <p:cond delay="0"/>
                                  </p:stCondLst>
                                  <p:childTnLst>
                                    <p:animEffect transition="out" filter="dissolve">
                                      <p:cBhvr>
                                        <p:cTn id="42" dur="500"/>
                                        <p:tgtEl>
                                          <p:spTgt spid="41"/>
                                        </p:tgtEl>
                                      </p:cBhvr>
                                    </p:animEffect>
                                    <p:set>
                                      <p:cBhvr>
                                        <p:cTn id="43" dur="1" fill="hold">
                                          <p:stCondLst>
                                            <p:cond delay="499"/>
                                          </p:stCondLst>
                                        </p:cTn>
                                        <p:tgtEl>
                                          <p:spTgt spid="41"/>
                                        </p:tgtEl>
                                        <p:attrNameLst>
                                          <p:attrName>style.visibility</p:attrName>
                                        </p:attrNameLst>
                                      </p:cBhvr>
                                      <p:to>
                                        <p:strVal val="hidden"/>
                                      </p:to>
                                    </p:set>
                                  </p:childTnLst>
                                </p:cTn>
                              </p:par>
                              <p:par>
                                <p:cTn id="44" presetID="9" presetClass="exit" presetSubtype="0" fill="hold" nodeType="withEffect">
                                  <p:stCondLst>
                                    <p:cond delay="0"/>
                                  </p:stCondLst>
                                  <p:childTnLst>
                                    <p:animEffect transition="out" filter="dissolve">
                                      <p:cBhvr>
                                        <p:cTn id="45" dur="500"/>
                                        <p:tgtEl>
                                          <p:spTgt spid="35"/>
                                        </p:tgtEl>
                                      </p:cBhvr>
                                    </p:animEffect>
                                    <p:set>
                                      <p:cBhvr>
                                        <p:cTn id="46" dur="1" fill="hold">
                                          <p:stCondLst>
                                            <p:cond delay="499"/>
                                          </p:stCondLst>
                                        </p:cTn>
                                        <p:tgtEl>
                                          <p:spTgt spid="35"/>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34"/>
                                        </p:tgtEl>
                                        <p:attrNameLst>
                                          <p:attrName>style.visibility</p:attrName>
                                        </p:attrNameLst>
                                      </p:cBhvr>
                                      <p:to>
                                        <p:strVal val="hidden"/>
                                      </p:to>
                                    </p:set>
                                  </p:childTnLst>
                                </p:cTn>
                              </p:par>
                              <p:par>
                                <p:cTn id="49" presetID="1" presetClass="entr" presetSubtype="0" fill="hold" nodeType="withEffect">
                                  <p:stCondLst>
                                    <p:cond delay="0"/>
                                  </p:stCondLst>
                                  <p:childTnLst>
                                    <p:set>
                                      <p:cBhvr>
                                        <p:cTn id="50" dur="1" fill="hold">
                                          <p:stCondLst>
                                            <p:cond delay="0"/>
                                          </p:stCondLst>
                                        </p:cTn>
                                        <p:tgtEl>
                                          <p:spTgt spid="3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8"/>
                                        </p:tgtEl>
                                        <p:attrNameLst>
                                          <p:attrName>style.visibility</p:attrName>
                                        </p:attrNameLst>
                                      </p:cBhvr>
                                      <p:to>
                                        <p:strVal val="visible"/>
                                      </p:to>
                                    </p:set>
                                  </p:childTnLst>
                                </p:cTn>
                              </p:par>
                              <p:par>
                                <p:cTn id="55" presetID="1" presetClass="exit" presetSubtype="0" fill="hold" nodeType="withEffect">
                                  <p:stCondLst>
                                    <p:cond delay="0"/>
                                  </p:stCondLst>
                                  <p:childTnLst>
                                    <p:set>
                                      <p:cBhvr>
                                        <p:cTn id="56" dur="1" fill="hold">
                                          <p:stCondLst>
                                            <p:cond delay="0"/>
                                          </p:stCondLst>
                                        </p:cTn>
                                        <p:tgtEl>
                                          <p:spTgt spid="38"/>
                                        </p:tgtEl>
                                        <p:attrNameLst>
                                          <p:attrName>style.visibility</p:attrName>
                                        </p:attrNameLst>
                                      </p:cBhvr>
                                      <p:to>
                                        <p:strVal val="hidden"/>
                                      </p:to>
                                    </p:set>
                                  </p:childTnLst>
                                </p:cTn>
                              </p:par>
                              <p:par>
                                <p:cTn id="57" presetID="1" presetClass="entr" presetSubtype="0" fill="hold" nodeType="withEffect">
                                  <p:stCondLst>
                                    <p:cond delay="0"/>
                                  </p:stCondLst>
                                  <p:childTnLst>
                                    <p:set>
                                      <p:cBhvr>
                                        <p:cTn id="58"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C1BBA56-0C3C-E14A-B87B-9817FAEA74C8}"/>
              </a:ext>
            </a:extLst>
          </p:cNvPr>
          <p:cNvSpPr>
            <a:spLocks noGrp="1"/>
          </p:cNvSpPr>
          <p:nvPr>
            <p:ph type="sldNum" sz="quarter" idx="12"/>
          </p:nvPr>
        </p:nvSpPr>
        <p:spPr/>
        <p:txBody>
          <a:bodyPr/>
          <a:lstStyle/>
          <a:p>
            <a:fld id="{C68DACDF-E1A9-A04C-A5FF-FC2443684BF5}" type="slidenum">
              <a:rPr lang="en-US" sz="1200" smtClean="0"/>
              <a:pPr/>
              <a:t>13</a:t>
            </a:fld>
            <a:endParaRPr lang="en-US" sz="1200" dirty="0"/>
          </a:p>
        </p:txBody>
      </p:sp>
      <p:sp>
        <p:nvSpPr>
          <p:cNvPr id="6" name="Rectangle 5">
            <a:extLst>
              <a:ext uri="{FF2B5EF4-FFF2-40B4-BE49-F238E27FC236}">
                <a16:creationId xmlns:a16="http://schemas.microsoft.com/office/drawing/2014/main" id="{E033C8B9-01D5-074F-ACF4-31973D9B548D}"/>
              </a:ext>
            </a:extLst>
          </p:cNvPr>
          <p:cNvSpPr/>
          <p:nvPr/>
        </p:nvSpPr>
        <p:spPr>
          <a:xfrm>
            <a:off x="2280313" y="4465554"/>
            <a:ext cx="1826612" cy="920579"/>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 name="Rectangle 6">
            <a:extLst>
              <a:ext uri="{FF2B5EF4-FFF2-40B4-BE49-F238E27FC236}">
                <a16:creationId xmlns:a16="http://schemas.microsoft.com/office/drawing/2014/main" id="{E05CB471-C23A-4247-8965-C96AD7238DC8}"/>
              </a:ext>
            </a:extLst>
          </p:cNvPr>
          <p:cNvSpPr/>
          <p:nvPr/>
        </p:nvSpPr>
        <p:spPr>
          <a:xfrm>
            <a:off x="107265" y="4482988"/>
            <a:ext cx="1826612" cy="903145"/>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8" name="Rectangle 7">
            <a:extLst>
              <a:ext uri="{FF2B5EF4-FFF2-40B4-BE49-F238E27FC236}">
                <a16:creationId xmlns:a16="http://schemas.microsoft.com/office/drawing/2014/main" id="{D89EC2F6-A39E-FA4D-B828-B4F7E540EB61}"/>
              </a:ext>
            </a:extLst>
          </p:cNvPr>
          <p:cNvSpPr/>
          <p:nvPr/>
        </p:nvSpPr>
        <p:spPr>
          <a:xfrm>
            <a:off x="129530" y="2383423"/>
            <a:ext cx="1707415" cy="975797"/>
          </a:xfrm>
          <a:prstGeom prst="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9" name="Rectangle 8">
            <a:extLst>
              <a:ext uri="{FF2B5EF4-FFF2-40B4-BE49-F238E27FC236}">
                <a16:creationId xmlns:a16="http://schemas.microsoft.com/office/drawing/2014/main" id="{17A1CEDF-5435-2B4C-975A-C41EF4BC056C}"/>
              </a:ext>
            </a:extLst>
          </p:cNvPr>
          <p:cNvSpPr/>
          <p:nvPr/>
        </p:nvSpPr>
        <p:spPr>
          <a:xfrm>
            <a:off x="2092430" y="2379004"/>
            <a:ext cx="2017044" cy="969339"/>
          </a:xfrm>
          <a:prstGeom prst="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0" name="Rectangle 9">
            <a:extLst>
              <a:ext uri="{FF2B5EF4-FFF2-40B4-BE49-F238E27FC236}">
                <a16:creationId xmlns:a16="http://schemas.microsoft.com/office/drawing/2014/main" id="{50F76D70-F9F4-6B4E-B7EF-15C7CA2CE57C}"/>
              </a:ext>
            </a:extLst>
          </p:cNvPr>
          <p:cNvSpPr/>
          <p:nvPr/>
        </p:nvSpPr>
        <p:spPr>
          <a:xfrm>
            <a:off x="2429152" y="592036"/>
            <a:ext cx="1704533" cy="948734"/>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1" name="Rectangle 10">
            <a:extLst>
              <a:ext uri="{FF2B5EF4-FFF2-40B4-BE49-F238E27FC236}">
                <a16:creationId xmlns:a16="http://schemas.microsoft.com/office/drawing/2014/main" id="{97E1A3AB-1728-3F41-AE4D-FB70A6DB104E}"/>
              </a:ext>
            </a:extLst>
          </p:cNvPr>
          <p:cNvSpPr/>
          <p:nvPr/>
        </p:nvSpPr>
        <p:spPr>
          <a:xfrm>
            <a:off x="135191" y="592036"/>
            <a:ext cx="1952979" cy="963811"/>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2" name="Rectangle 11">
            <a:extLst>
              <a:ext uri="{FF2B5EF4-FFF2-40B4-BE49-F238E27FC236}">
                <a16:creationId xmlns:a16="http://schemas.microsoft.com/office/drawing/2014/main" id="{A29BA2EB-850F-4E42-A3D8-74650FD8C572}"/>
              </a:ext>
            </a:extLst>
          </p:cNvPr>
          <p:cNvSpPr/>
          <p:nvPr/>
        </p:nvSpPr>
        <p:spPr>
          <a:xfrm>
            <a:off x="7320814" y="2970352"/>
            <a:ext cx="2162756" cy="165690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3" name="Right Arrow 12">
            <a:extLst>
              <a:ext uri="{FF2B5EF4-FFF2-40B4-BE49-F238E27FC236}">
                <a16:creationId xmlns:a16="http://schemas.microsoft.com/office/drawing/2014/main" id="{B5ECBE44-EC8D-E24C-AFB1-88F31CAADA2D}"/>
              </a:ext>
            </a:extLst>
          </p:cNvPr>
          <p:cNvSpPr/>
          <p:nvPr/>
        </p:nvSpPr>
        <p:spPr>
          <a:xfrm>
            <a:off x="6546305" y="3818616"/>
            <a:ext cx="723129" cy="238294"/>
          </a:xfrm>
          <a:prstGeom prst="rightArrow">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a:p>
        </p:txBody>
      </p:sp>
      <p:sp>
        <p:nvSpPr>
          <p:cNvPr id="14" name="Rectangle 13">
            <a:extLst>
              <a:ext uri="{FF2B5EF4-FFF2-40B4-BE49-F238E27FC236}">
                <a16:creationId xmlns:a16="http://schemas.microsoft.com/office/drawing/2014/main" id="{E2FC8511-D674-834B-AF96-2228EFF2FFF3}"/>
              </a:ext>
            </a:extLst>
          </p:cNvPr>
          <p:cNvSpPr/>
          <p:nvPr/>
        </p:nvSpPr>
        <p:spPr>
          <a:xfrm>
            <a:off x="4614497" y="2970353"/>
            <a:ext cx="2162756" cy="1656908"/>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15" name="Rectangle 14">
            <a:extLst>
              <a:ext uri="{FF2B5EF4-FFF2-40B4-BE49-F238E27FC236}">
                <a16:creationId xmlns:a16="http://schemas.microsoft.com/office/drawing/2014/main" id="{79E373B2-DE79-F447-8D7D-827F5D4280E5}"/>
              </a:ext>
            </a:extLst>
          </p:cNvPr>
          <p:cNvSpPr/>
          <p:nvPr/>
        </p:nvSpPr>
        <p:spPr>
          <a:xfrm>
            <a:off x="5082813" y="3045310"/>
            <a:ext cx="1166446" cy="228319"/>
          </a:xfrm>
          <a:prstGeom prst="rect">
            <a:avLst/>
          </a:prstGeom>
          <a:solidFill>
            <a:srgbClr val="73FDD6">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rPr>
              <a:t>Step 1.1</a:t>
            </a:r>
          </a:p>
        </p:txBody>
      </p:sp>
      <p:sp>
        <p:nvSpPr>
          <p:cNvPr id="16" name="TextBox 15">
            <a:extLst>
              <a:ext uri="{FF2B5EF4-FFF2-40B4-BE49-F238E27FC236}">
                <a16:creationId xmlns:a16="http://schemas.microsoft.com/office/drawing/2014/main" id="{51FAFCB0-9327-6549-803B-5D5AF5396728}"/>
              </a:ext>
            </a:extLst>
          </p:cNvPr>
          <p:cNvSpPr txBox="1"/>
          <p:nvPr/>
        </p:nvSpPr>
        <p:spPr>
          <a:xfrm>
            <a:off x="8041123" y="3234948"/>
            <a:ext cx="1236761" cy="276999"/>
          </a:xfrm>
          <a:prstGeom prst="rect">
            <a:avLst/>
          </a:prstGeom>
          <a:noFill/>
          <a:ln>
            <a:noFill/>
          </a:ln>
        </p:spPr>
        <p:txBody>
          <a:bodyPr wrap="square" rtlCol="0">
            <a:spAutoFit/>
          </a:bodyPr>
          <a:lstStyle/>
          <a:p>
            <a:r>
              <a:rPr lang="en-US" sz="1200" b="1" dirty="0">
                <a:solidFill>
                  <a:srgbClr val="0000FF"/>
                </a:solidFill>
              </a:rPr>
              <a:t>Identify</a:t>
            </a:r>
          </a:p>
        </p:txBody>
      </p:sp>
      <p:sp>
        <p:nvSpPr>
          <p:cNvPr id="17" name="Rectangle 16">
            <a:extLst>
              <a:ext uri="{FF2B5EF4-FFF2-40B4-BE49-F238E27FC236}">
                <a16:creationId xmlns:a16="http://schemas.microsoft.com/office/drawing/2014/main" id="{E8732497-0602-014A-AC9D-72353CBD17F5}"/>
              </a:ext>
            </a:extLst>
          </p:cNvPr>
          <p:cNvSpPr/>
          <p:nvPr/>
        </p:nvSpPr>
        <p:spPr>
          <a:xfrm>
            <a:off x="4743005" y="3572628"/>
            <a:ext cx="1923792" cy="276728"/>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rPr>
              <a:t>Requirement (R)</a:t>
            </a:r>
          </a:p>
        </p:txBody>
      </p:sp>
      <p:sp>
        <p:nvSpPr>
          <p:cNvPr id="18" name="Rectangle 17">
            <a:extLst>
              <a:ext uri="{FF2B5EF4-FFF2-40B4-BE49-F238E27FC236}">
                <a16:creationId xmlns:a16="http://schemas.microsoft.com/office/drawing/2014/main" id="{6DD5CC9F-137B-0648-8040-4FD9A10E0A31}"/>
              </a:ext>
            </a:extLst>
          </p:cNvPr>
          <p:cNvSpPr/>
          <p:nvPr/>
        </p:nvSpPr>
        <p:spPr>
          <a:xfrm>
            <a:off x="4744402" y="3941960"/>
            <a:ext cx="1930799" cy="248198"/>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rPr>
              <a:t>Specification (S)</a:t>
            </a:r>
          </a:p>
        </p:txBody>
      </p:sp>
      <p:sp>
        <p:nvSpPr>
          <p:cNvPr id="19" name="Rectangle 18">
            <a:extLst>
              <a:ext uri="{FF2B5EF4-FFF2-40B4-BE49-F238E27FC236}">
                <a16:creationId xmlns:a16="http://schemas.microsoft.com/office/drawing/2014/main" id="{B06939CC-1E18-3F42-81FF-27AB4365F06F}"/>
              </a:ext>
            </a:extLst>
          </p:cNvPr>
          <p:cNvSpPr/>
          <p:nvPr/>
        </p:nvSpPr>
        <p:spPr>
          <a:xfrm>
            <a:off x="4739501" y="4269446"/>
            <a:ext cx="1930799" cy="23689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rPr>
              <a:t>Domain (D)</a:t>
            </a:r>
          </a:p>
        </p:txBody>
      </p:sp>
      <p:sp>
        <p:nvSpPr>
          <p:cNvPr id="20" name="Rectangle 19">
            <a:extLst>
              <a:ext uri="{FF2B5EF4-FFF2-40B4-BE49-F238E27FC236}">
                <a16:creationId xmlns:a16="http://schemas.microsoft.com/office/drawing/2014/main" id="{95DAA046-F2DE-474A-AEB9-0C74CDEFB6FF}"/>
              </a:ext>
            </a:extLst>
          </p:cNvPr>
          <p:cNvSpPr/>
          <p:nvPr/>
        </p:nvSpPr>
        <p:spPr>
          <a:xfrm>
            <a:off x="7938592" y="3050559"/>
            <a:ext cx="1166446" cy="233936"/>
          </a:xfrm>
          <a:prstGeom prst="rect">
            <a:avLst/>
          </a:prstGeom>
          <a:solidFill>
            <a:srgbClr val="73FDD6">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rPr>
              <a:t>Step 1.2</a:t>
            </a:r>
          </a:p>
        </p:txBody>
      </p:sp>
      <p:sp>
        <p:nvSpPr>
          <p:cNvPr id="21" name="TextBox 20">
            <a:extLst>
              <a:ext uri="{FF2B5EF4-FFF2-40B4-BE49-F238E27FC236}">
                <a16:creationId xmlns:a16="http://schemas.microsoft.com/office/drawing/2014/main" id="{C09D93AE-DEA4-254F-A4FF-74F92506A001}"/>
              </a:ext>
            </a:extLst>
          </p:cNvPr>
          <p:cNvSpPr txBox="1"/>
          <p:nvPr/>
        </p:nvSpPr>
        <p:spPr>
          <a:xfrm>
            <a:off x="5107053" y="3252061"/>
            <a:ext cx="1352691" cy="276999"/>
          </a:xfrm>
          <a:prstGeom prst="rect">
            <a:avLst/>
          </a:prstGeom>
          <a:noFill/>
        </p:spPr>
        <p:txBody>
          <a:bodyPr wrap="square" rtlCol="0">
            <a:spAutoFit/>
          </a:bodyPr>
          <a:lstStyle/>
          <a:p>
            <a:r>
              <a:rPr lang="en-US" sz="1200" b="1" dirty="0">
                <a:solidFill>
                  <a:srgbClr val="0000FF"/>
                </a:solidFill>
              </a:rPr>
              <a:t>Identify </a:t>
            </a:r>
          </a:p>
        </p:txBody>
      </p:sp>
      <mc:AlternateContent xmlns:mc="http://schemas.openxmlformats.org/markup-compatibility/2006" xmlns:a14="http://schemas.microsoft.com/office/drawing/2010/main">
        <mc:Choice Requires="a14">
          <p:sp>
            <p:nvSpPr>
              <p:cNvPr id="22" name="Rectangle 21">
                <a:extLst>
                  <a:ext uri="{FF2B5EF4-FFF2-40B4-BE49-F238E27FC236}">
                    <a16:creationId xmlns:a16="http://schemas.microsoft.com/office/drawing/2014/main" id="{704E6BD3-BBDE-4F47-9030-80B6DEC4FC86}"/>
                  </a:ext>
                </a:extLst>
              </p:cNvPr>
              <p:cNvSpPr/>
              <p:nvPr/>
            </p:nvSpPr>
            <p:spPr>
              <a:xfrm>
                <a:off x="7480166" y="3539618"/>
                <a:ext cx="1930799" cy="446578"/>
              </a:xfrm>
              <a:prstGeom prst="rect">
                <a:avLst/>
              </a:prstGeom>
              <a:solidFill>
                <a:srgbClr val="00FD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rPr>
                  <a:t>System events</a:t>
                </a:r>
              </a:p>
              <a:p>
                <a:pPr algn="ctr"/>
                <a:r>
                  <a:rPr lang="en-US" sz="1200" b="1" dirty="0">
                    <a:solidFill>
                      <a:schemeClr val="tx1"/>
                    </a:solidFill>
                  </a:rPr>
                  <a:t> (</a:t>
                </a:r>
                <a14:m>
                  <m:oMath xmlns:m="http://schemas.openxmlformats.org/officeDocument/2006/math">
                    <m:sSub>
                      <m:sSubPr>
                        <m:ctrlPr>
                          <a:rPr lang="en-US" sz="1200" i="1" smtClean="0">
                            <a:solidFill>
                              <a:schemeClr val="tx1"/>
                            </a:solidFill>
                            <a:latin typeface="Cambria Math" panose="02040503050406030204" pitchFamily="18" charset="0"/>
                            <a:cs typeface="Arial"/>
                          </a:rPr>
                        </m:ctrlPr>
                      </m:sSubPr>
                      <m:e>
                        <m:r>
                          <a:rPr lang="en-US" sz="1200" i="1">
                            <a:solidFill>
                              <a:schemeClr val="tx1"/>
                            </a:solidFill>
                            <a:latin typeface="Cambria Math" panose="02040503050406030204" pitchFamily="18" charset="0"/>
                            <a:cs typeface="Arial"/>
                          </a:rPr>
                          <m:t>𝑠</m:t>
                        </m:r>
                      </m:e>
                      <m:sub>
                        <m:r>
                          <a:rPr lang="en-US" sz="1200" i="1">
                            <a:solidFill>
                              <a:schemeClr val="tx1"/>
                            </a:solidFill>
                            <a:latin typeface="Cambria Math" panose="02040503050406030204" pitchFamily="18" charset="0"/>
                            <a:cs typeface="Arial"/>
                          </a:rPr>
                          <m:t>h</m:t>
                        </m:r>
                      </m:sub>
                    </m:sSub>
                  </m:oMath>
                </a14:m>
                <a:r>
                  <a:rPr lang="en-GB" sz="1200" dirty="0">
                    <a:solidFill>
                      <a:schemeClr val="tx1"/>
                    </a:solidFill>
                    <a:cs typeface="Arial"/>
                  </a:rPr>
                  <a:t>, </a:t>
                </a:r>
                <a14:m>
                  <m:oMath xmlns:m="http://schemas.openxmlformats.org/officeDocument/2006/math">
                    <m:sSub>
                      <m:sSubPr>
                        <m:ctrlPr>
                          <a:rPr lang="en-US" sz="1200" i="1">
                            <a:solidFill>
                              <a:schemeClr val="tx1"/>
                            </a:solidFill>
                            <a:latin typeface="Cambria Math" panose="02040503050406030204" pitchFamily="18" charset="0"/>
                            <a:cs typeface="Arial"/>
                          </a:rPr>
                        </m:ctrlPr>
                      </m:sSubPr>
                      <m:e>
                        <m:r>
                          <a:rPr lang="en-US" sz="1200" i="1">
                            <a:solidFill>
                              <a:schemeClr val="tx1"/>
                            </a:solidFill>
                            <a:latin typeface="Cambria Math" panose="02040503050406030204" pitchFamily="18" charset="0"/>
                            <a:cs typeface="Arial"/>
                          </a:rPr>
                          <m:t>𝑠</m:t>
                        </m:r>
                      </m:e>
                      <m:sub>
                        <m:r>
                          <a:rPr lang="en-US" sz="1200" i="1">
                            <a:solidFill>
                              <a:schemeClr val="tx1"/>
                            </a:solidFill>
                            <a:latin typeface="Cambria Math" panose="02040503050406030204" pitchFamily="18" charset="0"/>
                            <a:cs typeface="Arial"/>
                          </a:rPr>
                          <m:t>𝑣</m:t>
                        </m:r>
                      </m:sub>
                    </m:sSub>
                  </m:oMath>
                </a14:m>
                <a:r>
                  <a:rPr lang="en-GB" sz="1200" dirty="0">
                    <a:solidFill>
                      <a:schemeClr val="tx1"/>
                    </a:solidFill>
                    <a:cs typeface="Arial"/>
                  </a:rPr>
                  <a:t>, )</a:t>
                </a:r>
                <a:endParaRPr lang="en-US" sz="1200" b="1" dirty="0">
                  <a:solidFill>
                    <a:schemeClr val="tx1"/>
                  </a:solidFill>
                </a:endParaRPr>
              </a:p>
            </p:txBody>
          </p:sp>
        </mc:Choice>
        <mc:Fallback xmlns="">
          <p:sp>
            <p:nvSpPr>
              <p:cNvPr id="22" name="Rectangle 21">
                <a:extLst>
                  <a:ext uri="{FF2B5EF4-FFF2-40B4-BE49-F238E27FC236}">
                    <a16:creationId xmlns:a16="http://schemas.microsoft.com/office/drawing/2014/main" id="{704E6BD3-BBDE-4F47-9030-80B6DEC4FC86}"/>
                  </a:ext>
                </a:extLst>
              </p:cNvPr>
              <p:cNvSpPr>
                <a:spLocks noRot="1" noChangeAspect="1" noMove="1" noResize="1" noEditPoints="1" noAdjustHandles="1" noChangeArrowheads="1" noChangeShapeType="1" noTextEdit="1"/>
              </p:cNvSpPr>
              <p:nvPr/>
            </p:nvSpPr>
            <p:spPr>
              <a:xfrm>
                <a:off x="7480166" y="3539618"/>
                <a:ext cx="1930799" cy="446578"/>
              </a:xfrm>
              <a:prstGeom prst="rect">
                <a:avLst/>
              </a:prstGeom>
              <a:blipFill>
                <a:blip r:embed="rId2"/>
                <a:stretch>
                  <a:fillRect t="-2703" b="-108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Rectangle 22">
                <a:extLst>
                  <a:ext uri="{FF2B5EF4-FFF2-40B4-BE49-F238E27FC236}">
                    <a16:creationId xmlns:a16="http://schemas.microsoft.com/office/drawing/2014/main" id="{BFBD9D00-4BD7-B548-83D3-1B51E6BB338C}"/>
                  </a:ext>
                </a:extLst>
              </p:cNvPr>
              <p:cNvSpPr/>
              <p:nvPr/>
            </p:nvSpPr>
            <p:spPr>
              <a:xfrm>
                <a:off x="7487494" y="4049064"/>
                <a:ext cx="1930799" cy="398244"/>
              </a:xfrm>
              <a:prstGeom prst="rect">
                <a:avLst/>
              </a:prstGeom>
              <a:solidFill>
                <a:schemeClr val="accent1">
                  <a:alpha val="18824"/>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rPr>
                  <a:t>Environment events (</a:t>
                </a:r>
                <a14:m>
                  <m:oMath xmlns:m="http://schemas.openxmlformats.org/officeDocument/2006/math">
                    <m:sSub>
                      <m:sSubPr>
                        <m:ctrlPr>
                          <a:rPr lang="en-US" sz="1200" i="1" smtClean="0">
                            <a:solidFill>
                              <a:schemeClr val="tx1"/>
                            </a:solidFill>
                            <a:latin typeface="Cambria Math" panose="02040503050406030204" pitchFamily="18" charset="0"/>
                            <a:cs typeface="Arial"/>
                          </a:rPr>
                        </m:ctrlPr>
                      </m:sSubPr>
                      <m:e>
                        <m:r>
                          <a:rPr lang="en-US" sz="1200" i="1">
                            <a:solidFill>
                              <a:schemeClr val="tx1"/>
                            </a:solidFill>
                            <a:latin typeface="Cambria Math" panose="02040503050406030204" pitchFamily="18" charset="0"/>
                            <a:cs typeface="Arial"/>
                          </a:rPr>
                          <m:t>𝑒</m:t>
                        </m:r>
                      </m:e>
                      <m:sub>
                        <m:r>
                          <a:rPr lang="en-US" sz="1200" i="1">
                            <a:solidFill>
                              <a:schemeClr val="tx1"/>
                            </a:solidFill>
                            <a:latin typeface="Cambria Math" panose="02040503050406030204" pitchFamily="18" charset="0"/>
                            <a:cs typeface="Arial"/>
                          </a:rPr>
                          <m:t>h</m:t>
                        </m:r>
                      </m:sub>
                    </m:sSub>
                    <m:r>
                      <a:rPr lang="en-US" sz="1200" i="1">
                        <a:solidFill>
                          <a:schemeClr val="tx1"/>
                        </a:solidFill>
                        <a:latin typeface="Cambria Math" panose="02040503050406030204" pitchFamily="18" charset="0"/>
                        <a:cs typeface="Arial"/>
                      </a:rPr>
                      <m:t>,</m:t>
                    </m:r>
                    <m:sSub>
                      <m:sSubPr>
                        <m:ctrlPr>
                          <a:rPr lang="en-US" sz="1200" i="1">
                            <a:solidFill>
                              <a:schemeClr val="tx1"/>
                            </a:solidFill>
                            <a:latin typeface="Cambria Math" panose="02040503050406030204" pitchFamily="18" charset="0"/>
                            <a:cs typeface="Arial"/>
                          </a:rPr>
                        </m:ctrlPr>
                      </m:sSubPr>
                      <m:e>
                        <m:r>
                          <a:rPr lang="en-US" sz="1200" i="1">
                            <a:solidFill>
                              <a:schemeClr val="tx1"/>
                            </a:solidFill>
                            <a:latin typeface="Cambria Math" panose="02040503050406030204" pitchFamily="18" charset="0"/>
                            <a:cs typeface="Arial"/>
                          </a:rPr>
                          <m:t>𝑒</m:t>
                        </m:r>
                      </m:e>
                      <m:sub>
                        <m:r>
                          <a:rPr lang="en-US" sz="1200" i="1">
                            <a:solidFill>
                              <a:schemeClr val="tx1"/>
                            </a:solidFill>
                            <a:latin typeface="Cambria Math" panose="02040503050406030204" pitchFamily="18" charset="0"/>
                            <a:cs typeface="Arial"/>
                          </a:rPr>
                          <m:t>𝑣</m:t>
                        </m:r>
                      </m:sub>
                    </m:sSub>
                  </m:oMath>
                </a14:m>
                <a:r>
                  <a:rPr lang="en-US" sz="1200" b="1" dirty="0">
                    <a:solidFill>
                      <a:schemeClr val="tx1"/>
                    </a:solidFill>
                  </a:rPr>
                  <a:t>)</a:t>
                </a:r>
              </a:p>
            </p:txBody>
          </p:sp>
        </mc:Choice>
        <mc:Fallback xmlns="">
          <p:sp>
            <p:nvSpPr>
              <p:cNvPr id="23" name="Rectangle 22">
                <a:extLst>
                  <a:ext uri="{FF2B5EF4-FFF2-40B4-BE49-F238E27FC236}">
                    <a16:creationId xmlns:a16="http://schemas.microsoft.com/office/drawing/2014/main" id="{BFBD9D00-4BD7-B548-83D3-1B51E6BB338C}"/>
                  </a:ext>
                </a:extLst>
              </p:cNvPr>
              <p:cNvSpPr>
                <a:spLocks noRot="1" noChangeAspect="1" noMove="1" noResize="1" noEditPoints="1" noAdjustHandles="1" noChangeArrowheads="1" noChangeShapeType="1" noTextEdit="1"/>
              </p:cNvSpPr>
              <p:nvPr/>
            </p:nvSpPr>
            <p:spPr>
              <a:xfrm>
                <a:off x="7487494" y="4049064"/>
                <a:ext cx="1930799" cy="398244"/>
              </a:xfrm>
              <a:prstGeom prst="rect">
                <a:avLst/>
              </a:prstGeom>
              <a:blipFill>
                <a:blip r:embed="rId3"/>
                <a:stretch>
                  <a:fillRect t="-6061" b="-18182"/>
                </a:stretch>
              </a:blipFill>
            </p:spPr>
            <p:txBody>
              <a:bodyPr/>
              <a:lstStyle/>
              <a:p>
                <a:r>
                  <a:rPr lang="en-US">
                    <a:noFill/>
                  </a:rPr>
                  <a:t> </a:t>
                </a:r>
              </a:p>
            </p:txBody>
          </p:sp>
        </mc:Fallback>
      </mc:AlternateContent>
      <p:sp>
        <p:nvSpPr>
          <p:cNvPr id="24" name="Rectangle 23">
            <a:extLst>
              <a:ext uri="{FF2B5EF4-FFF2-40B4-BE49-F238E27FC236}">
                <a16:creationId xmlns:a16="http://schemas.microsoft.com/office/drawing/2014/main" id="{FCEBC8A9-7541-9543-98AA-E79F726446E6}"/>
              </a:ext>
            </a:extLst>
          </p:cNvPr>
          <p:cNvSpPr/>
          <p:nvPr/>
        </p:nvSpPr>
        <p:spPr>
          <a:xfrm>
            <a:off x="127085" y="1617998"/>
            <a:ext cx="3990225" cy="698855"/>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a:solidFill>
                  <a:schemeClr val="tx1"/>
                </a:solidFill>
                <a:cs typeface="Times New Roman" panose="02020603050405020304" pitchFamily="18" charset="0"/>
              </a:rPr>
              <a:t>R: When the user indicates the destination as room number,  the navigation app shall ask the user to perform some action</a:t>
            </a:r>
            <a:endParaRPr lang="en-US" sz="1200" b="1" i="1" dirty="0">
              <a:solidFill>
                <a:schemeClr val="tx1"/>
              </a:solidFill>
              <a:latin typeface="Cambria Math" panose="02040503050406030204" pitchFamily="18" charset="0"/>
            </a:endParaRPr>
          </a:p>
        </p:txBody>
      </p:sp>
      <p:sp>
        <p:nvSpPr>
          <p:cNvPr id="25" name="Rectangle 24">
            <a:extLst>
              <a:ext uri="{FF2B5EF4-FFF2-40B4-BE49-F238E27FC236}">
                <a16:creationId xmlns:a16="http://schemas.microsoft.com/office/drawing/2014/main" id="{6A93FE50-6181-F045-A584-97188B31BFC0}"/>
              </a:ext>
            </a:extLst>
          </p:cNvPr>
          <p:cNvSpPr/>
          <p:nvPr/>
        </p:nvSpPr>
        <p:spPr>
          <a:xfrm>
            <a:off x="116701" y="3400710"/>
            <a:ext cx="3990224" cy="1006334"/>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a:solidFill>
                  <a:schemeClr val="tx1"/>
                </a:solidFill>
                <a:cs typeface="Times New Roman" panose="02020603050405020304" pitchFamily="18" charset="0"/>
              </a:rPr>
              <a:t>S: When the hardware component receives a voice input signal, the software notifies using the hardware component  with a voice instruction to perform an action</a:t>
            </a:r>
          </a:p>
        </p:txBody>
      </p:sp>
      <p:cxnSp>
        <p:nvCxnSpPr>
          <p:cNvPr id="26" name="Straight Connector 25">
            <a:extLst>
              <a:ext uri="{FF2B5EF4-FFF2-40B4-BE49-F238E27FC236}">
                <a16:creationId xmlns:a16="http://schemas.microsoft.com/office/drawing/2014/main" id="{5B2FD7B0-CCBE-1B45-98C2-5BE4987F5229}"/>
              </a:ext>
            </a:extLst>
          </p:cNvPr>
          <p:cNvCxnSpPr>
            <a:cxnSpLocks/>
          </p:cNvCxnSpPr>
          <p:nvPr/>
        </p:nvCxnSpPr>
        <p:spPr>
          <a:xfrm flipH="1" flipV="1">
            <a:off x="4130182" y="2291685"/>
            <a:ext cx="621802" cy="1300378"/>
          </a:xfrm>
          <a:prstGeom prst="line">
            <a:avLst/>
          </a:prstGeom>
          <a:ln>
            <a:solidFill>
              <a:srgbClr val="0000FF"/>
            </a:solidFill>
            <a:prstDash val="dash"/>
          </a:ln>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5A2EBA9A-4C45-D246-82FB-42DBDD395383}"/>
              </a:ext>
            </a:extLst>
          </p:cNvPr>
          <p:cNvCxnSpPr>
            <a:cxnSpLocks/>
            <a:stCxn id="18" idx="1"/>
          </p:cNvCxnSpPr>
          <p:nvPr/>
        </p:nvCxnSpPr>
        <p:spPr>
          <a:xfrm flipH="1" flipV="1">
            <a:off x="4106925" y="4056693"/>
            <a:ext cx="637477" cy="9366"/>
          </a:xfrm>
          <a:prstGeom prst="line">
            <a:avLst/>
          </a:prstGeom>
          <a:ln>
            <a:solidFill>
              <a:srgbClr val="0000FF"/>
            </a:solidFill>
            <a:prstDash val="dash"/>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F9D8FCD0-63FC-C048-987B-ED356C3F83B4}"/>
              </a:ext>
            </a:extLst>
          </p:cNvPr>
          <p:cNvSpPr/>
          <p:nvPr/>
        </p:nvSpPr>
        <p:spPr>
          <a:xfrm>
            <a:off x="97748" y="5448410"/>
            <a:ext cx="3999659" cy="671089"/>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a:solidFill>
                  <a:schemeClr val="tx1"/>
                </a:solidFill>
              </a:rPr>
              <a:t>D:  When a hardware component receives a voice input, another hardware component gets enabled to give an instruction</a:t>
            </a:r>
            <a:endParaRPr lang="en-US" sz="1200" dirty="0">
              <a:solidFill>
                <a:schemeClr val="tx1"/>
              </a:solidFill>
            </a:endParaRPr>
          </a:p>
        </p:txBody>
      </p:sp>
      <p:cxnSp>
        <p:nvCxnSpPr>
          <p:cNvPr id="29" name="Straight Connector 28">
            <a:extLst>
              <a:ext uri="{FF2B5EF4-FFF2-40B4-BE49-F238E27FC236}">
                <a16:creationId xmlns:a16="http://schemas.microsoft.com/office/drawing/2014/main" id="{B2755945-57C3-EB4D-A75A-EE044F3E4EF7}"/>
              </a:ext>
            </a:extLst>
          </p:cNvPr>
          <p:cNvCxnSpPr>
            <a:cxnSpLocks/>
          </p:cNvCxnSpPr>
          <p:nvPr/>
        </p:nvCxnSpPr>
        <p:spPr>
          <a:xfrm flipH="1">
            <a:off x="4066782" y="4517669"/>
            <a:ext cx="658691" cy="948114"/>
          </a:xfrm>
          <a:prstGeom prst="line">
            <a:avLst/>
          </a:prstGeom>
          <a:ln>
            <a:solidFill>
              <a:srgbClr val="0000FF"/>
            </a:solidFill>
            <a:prstDash val="dash"/>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D3ECC3ED-6741-2A41-BF03-8D21F6332CAC}"/>
              </a:ext>
            </a:extLst>
          </p:cNvPr>
          <p:cNvSpPr txBox="1"/>
          <p:nvPr/>
        </p:nvSpPr>
        <p:spPr>
          <a:xfrm>
            <a:off x="939867" y="841896"/>
            <a:ext cx="1284262" cy="461665"/>
          </a:xfrm>
          <a:prstGeom prst="rect">
            <a:avLst/>
          </a:prstGeom>
          <a:noFill/>
        </p:spPr>
        <p:txBody>
          <a:bodyPr wrap="square" rtlCol="0">
            <a:spAutoFit/>
          </a:bodyPr>
          <a:lstStyle/>
          <a:p>
            <a:r>
              <a:rPr lang="en-US" sz="1200" b="1" dirty="0"/>
              <a:t>indicate a destination</a:t>
            </a:r>
          </a:p>
        </p:txBody>
      </p:sp>
      <p:pic>
        <p:nvPicPr>
          <p:cNvPr id="31" name="Picture 30" descr="A picture containing text, indoor&#10;&#10;Description automatically generated">
            <a:extLst>
              <a:ext uri="{FF2B5EF4-FFF2-40B4-BE49-F238E27FC236}">
                <a16:creationId xmlns:a16="http://schemas.microsoft.com/office/drawing/2014/main" id="{3C91C7E0-88E4-C847-8679-3471F17496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3257" y="780582"/>
            <a:ext cx="716801" cy="717237"/>
          </a:xfrm>
          <a:prstGeom prst="rect">
            <a:avLst/>
          </a:prstGeom>
        </p:spPr>
      </p:pic>
      <p:pic>
        <p:nvPicPr>
          <p:cNvPr id="32" name="Picture 31" descr="A picture containing diagram&#10;&#10;Description automatically generated">
            <a:extLst>
              <a:ext uri="{FF2B5EF4-FFF2-40B4-BE49-F238E27FC236}">
                <a16:creationId xmlns:a16="http://schemas.microsoft.com/office/drawing/2014/main" id="{55E49404-9C53-6847-BEBF-11267E37B9D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55515" y="670178"/>
            <a:ext cx="381518" cy="853994"/>
          </a:xfrm>
          <a:prstGeom prst="rect">
            <a:avLst/>
          </a:prstGeom>
        </p:spPr>
      </p:pic>
      <p:sp>
        <p:nvSpPr>
          <p:cNvPr id="33" name="Oval Callout 32">
            <a:extLst>
              <a:ext uri="{FF2B5EF4-FFF2-40B4-BE49-F238E27FC236}">
                <a16:creationId xmlns:a16="http://schemas.microsoft.com/office/drawing/2014/main" id="{F6C6593F-4770-574D-A5C8-9290CB39860F}"/>
              </a:ext>
            </a:extLst>
          </p:cNvPr>
          <p:cNvSpPr/>
          <p:nvPr/>
        </p:nvSpPr>
        <p:spPr>
          <a:xfrm>
            <a:off x="2900770" y="687500"/>
            <a:ext cx="1209653" cy="739843"/>
          </a:xfrm>
          <a:prstGeom prst="wedgeEllipseCallout">
            <a:avLst>
              <a:gd name="adj1" fmla="val -76855"/>
              <a:gd name="adj2" fmla="val 58489"/>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rPr>
              <a:t>perform an action</a:t>
            </a:r>
          </a:p>
        </p:txBody>
      </p:sp>
      <p:pic>
        <p:nvPicPr>
          <p:cNvPr id="34" name="Picture 33" descr="Graphical user interface, application&#10;&#10;Description automatically generated">
            <a:extLst>
              <a:ext uri="{FF2B5EF4-FFF2-40B4-BE49-F238E27FC236}">
                <a16:creationId xmlns:a16="http://schemas.microsoft.com/office/drawing/2014/main" id="{80FBFE77-6BD8-E842-960A-1F664A34ECD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5924" y="2430257"/>
            <a:ext cx="612869" cy="819868"/>
          </a:xfrm>
          <a:prstGeom prst="rect">
            <a:avLst/>
          </a:prstGeom>
        </p:spPr>
      </p:pic>
      <p:sp>
        <p:nvSpPr>
          <p:cNvPr id="35" name="TextBox 34">
            <a:extLst>
              <a:ext uri="{FF2B5EF4-FFF2-40B4-BE49-F238E27FC236}">
                <a16:creationId xmlns:a16="http://schemas.microsoft.com/office/drawing/2014/main" id="{4893A4D1-51A5-684B-9FAD-3793022A1282}"/>
              </a:ext>
            </a:extLst>
          </p:cNvPr>
          <p:cNvSpPr txBox="1"/>
          <p:nvPr/>
        </p:nvSpPr>
        <p:spPr>
          <a:xfrm>
            <a:off x="830493" y="2489667"/>
            <a:ext cx="1080291" cy="461665"/>
          </a:xfrm>
          <a:prstGeom prst="rect">
            <a:avLst/>
          </a:prstGeom>
          <a:noFill/>
        </p:spPr>
        <p:txBody>
          <a:bodyPr wrap="square" rtlCol="0">
            <a:spAutoFit/>
          </a:bodyPr>
          <a:lstStyle/>
          <a:p>
            <a:r>
              <a:rPr lang="en-US" sz="1200" dirty="0"/>
              <a:t>receive voice </a:t>
            </a:r>
          </a:p>
          <a:p>
            <a:r>
              <a:rPr lang="en-US" sz="1200" dirty="0"/>
              <a:t>input signal</a:t>
            </a:r>
          </a:p>
        </p:txBody>
      </p:sp>
      <p:pic>
        <p:nvPicPr>
          <p:cNvPr id="36" name="Picture 35" descr="A picture containing diagram&#10;&#10;Description automatically generated">
            <a:extLst>
              <a:ext uri="{FF2B5EF4-FFF2-40B4-BE49-F238E27FC236}">
                <a16:creationId xmlns:a16="http://schemas.microsoft.com/office/drawing/2014/main" id="{0F87E15C-1A00-2C40-BD97-F14425CF272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62731" y="2407273"/>
            <a:ext cx="469824" cy="594312"/>
          </a:xfrm>
          <a:prstGeom prst="rect">
            <a:avLst/>
          </a:prstGeom>
        </p:spPr>
      </p:pic>
      <p:pic>
        <p:nvPicPr>
          <p:cNvPr id="37" name="Picture 36" descr="A picture containing indoor&#10;&#10;Description automatically generated">
            <a:extLst>
              <a:ext uri="{FF2B5EF4-FFF2-40B4-BE49-F238E27FC236}">
                <a16:creationId xmlns:a16="http://schemas.microsoft.com/office/drawing/2014/main" id="{8EF6C4C3-D419-B24F-A693-9B37EE1D6C1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28490" y="3028719"/>
            <a:ext cx="548316" cy="292070"/>
          </a:xfrm>
          <a:prstGeom prst="rect">
            <a:avLst/>
          </a:prstGeom>
        </p:spPr>
      </p:pic>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0727834F-1197-4F46-BDA0-6B1A3F3394A3}"/>
                  </a:ext>
                </a:extLst>
              </p:cNvPr>
              <p:cNvSpPr txBox="1"/>
              <p:nvPr/>
            </p:nvSpPr>
            <p:spPr>
              <a:xfrm>
                <a:off x="2019174" y="892279"/>
                <a:ext cx="511679"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i="1" smtClean="0">
                          <a:latin typeface="Cambria Math" panose="02040503050406030204" pitchFamily="18" charset="0"/>
                          <a:ea typeface="Cambria Math" panose="02040503050406030204" pitchFamily="18" charset="0"/>
                        </a:rPr>
                        <m:t>→</m:t>
                      </m:r>
                    </m:oMath>
                  </m:oMathPara>
                </a14:m>
                <a:endParaRPr lang="en-US" sz="1200" dirty="0"/>
              </a:p>
            </p:txBody>
          </p:sp>
        </mc:Choice>
        <mc:Fallback xmlns="">
          <p:sp>
            <p:nvSpPr>
              <p:cNvPr id="38" name="TextBox 37">
                <a:extLst>
                  <a:ext uri="{FF2B5EF4-FFF2-40B4-BE49-F238E27FC236}">
                    <a16:creationId xmlns:a16="http://schemas.microsoft.com/office/drawing/2014/main" id="{0727834F-1197-4F46-BDA0-6B1A3F3394A3}"/>
                  </a:ext>
                </a:extLst>
              </p:cNvPr>
              <p:cNvSpPr txBox="1">
                <a:spLocks noRot="1" noChangeAspect="1" noMove="1" noResize="1" noEditPoints="1" noAdjustHandles="1" noChangeArrowheads="1" noChangeShapeType="1" noTextEdit="1"/>
              </p:cNvSpPr>
              <p:nvPr/>
            </p:nvSpPr>
            <p:spPr>
              <a:xfrm>
                <a:off x="2019174" y="892279"/>
                <a:ext cx="511679" cy="276999"/>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194FE9CC-7C3E-8D47-BD8F-DEB479CDE271}"/>
                  </a:ext>
                </a:extLst>
              </p:cNvPr>
              <p:cNvSpPr txBox="1"/>
              <p:nvPr/>
            </p:nvSpPr>
            <p:spPr>
              <a:xfrm>
                <a:off x="1779993" y="2615042"/>
                <a:ext cx="39366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i="1" smtClean="0">
                          <a:latin typeface="Cambria Math" panose="02040503050406030204" pitchFamily="18" charset="0"/>
                          <a:ea typeface="Cambria Math" panose="02040503050406030204" pitchFamily="18" charset="0"/>
                        </a:rPr>
                        <m:t>→</m:t>
                      </m:r>
                    </m:oMath>
                  </m:oMathPara>
                </a14:m>
                <a:endParaRPr lang="en-US" sz="1200" dirty="0"/>
              </a:p>
            </p:txBody>
          </p:sp>
        </mc:Choice>
        <mc:Fallback xmlns="">
          <p:sp>
            <p:nvSpPr>
              <p:cNvPr id="39" name="TextBox 38">
                <a:extLst>
                  <a:ext uri="{FF2B5EF4-FFF2-40B4-BE49-F238E27FC236}">
                    <a16:creationId xmlns:a16="http://schemas.microsoft.com/office/drawing/2014/main" id="{194FE9CC-7C3E-8D47-BD8F-DEB479CDE271}"/>
                  </a:ext>
                </a:extLst>
              </p:cNvPr>
              <p:cNvSpPr txBox="1">
                <a:spLocks noRot="1" noChangeAspect="1" noMove="1" noResize="1" noEditPoints="1" noAdjustHandles="1" noChangeArrowheads="1" noChangeShapeType="1" noTextEdit="1"/>
              </p:cNvSpPr>
              <p:nvPr/>
            </p:nvSpPr>
            <p:spPr>
              <a:xfrm>
                <a:off x="1779993" y="2615042"/>
                <a:ext cx="393662" cy="276999"/>
              </a:xfrm>
              <a:prstGeom prst="rect">
                <a:avLst/>
              </a:prstGeom>
              <a:blipFill>
                <a:blip r:embed="rId9"/>
                <a:stretch>
                  <a:fillRect/>
                </a:stretch>
              </a:blipFill>
            </p:spPr>
            <p:txBody>
              <a:bodyPr/>
              <a:lstStyle/>
              <a:p>
                <a:r>
                  <a:rPr lang="en-US">
                    <a:noFill/>
                  </a:rPr>
                  <a:t> </a:t>
                </a:r>
              </a:p>
            </p:txBody>
          </p:sp>
        </mc:Fallback>
      </mc:AlternateContent>
      <p:sp>
        <p:nvSpPr>
          <p:cNvPr id="40" name="Oval Callout 39">
            <a:extLst>
              <a:ext uri="{FF2B5EF4-FFF2-40B4-BE49-F238E27FC236}">
                <a16:creationId xmlns:a16="http://schemas.microsoft.com/office/drawing/2014/main" id="{918ABA32-2401-8944-A972-5CB873EE5D6F}"/>
              </a:ext>
            </a:extLst>
          </p:cNvPr>
          <p:cNvSpPr/>
          <p:nvPr/>
        </p:nvSpPr>
        <p:spPr>
          <a:xfrm>
            <a:off x="2893590" y="2446142"/>
            <a:ext cx="1181966" cy="790853"/>
          </a:xfrm>
          <a:prstGeom prst="wedgeEllipseCallout">
            <a:avLst>
              <a:gd name="adj1" fmla="val -89223"/>
              <a:gd name="adj2" fmla="val 51183"/>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rPr>
              <a:t>perform an action</a:t>
            </a:r>
          </a:p>
        </p:txBody>
      </p:sp>
      <p:pic>
        <p:nvPicPr>
          <p:cNvPr id="41" name="Picture 40" descr="Graphical user interface, application&#10;&#10;Description automatically generated">
            <a:extLst>
              <a:ext uri="{FF2B5EF4-FFF2-40B4-BE49-F238E27FC236}">
                <a16:creationId xmlns:a16="http://schemas.microsoft.com/office/drawing/2014/main" id="{DB57E7FA-766C-3648-A75F-2A0859A7312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1093" y="4550701"/>
            <a:ext cx="725187" cy="754636"/>
          </a:xfrm>
          <a:prstGeom prst="rect">
            <a:avLst/>
          </a:prstGeom>
        </p:spPr>
      </p:pic>
      <p:sp>
        <p:nvSpPr>
          <p:cNvPr id="42" name="Rectangle 41">
            <a:extLst>
              <a:ext uri="{FF2B5EF4-FFF2-40B4-BE49-F238E27FC236}">
                <a16:creationId xmlns:a16="http://schemas.microsoft.com/office/drawing/2014/main" id="{5AC1E03F-71C2-684C-A261-510EC3F73C8F}"/>
              </a:ext>
            </a:extLst>
          </p:cNvPr>
          <p:cNvSpPr/>
          <p:nvPr/>
        </p:nvSpPr>
        <p:spPr>
          <a:xfrm>
            <a:off x="854042" y="4613326"/>
            <a:ext cx="1200073" cy="461665"/>
          </a:xfrm>
          <a:prstGeom prst="rect">
            <a:avLst/>
          </a:prstGeom>
        </p:spPr>
        <p:txBody>
          <a:bodyPr wrap="square">
            <a:spAutoFit/>
          </a:bodyPr>
          <a:lstStyle/>
          <a:p>
            <a:r>
              <a:rPr lang="en-US" sz="1200" dirty="0"/>
              <a:t>receive voice </a:t>
            </a:r>
          </a:p>
          <a:p>
            <a:r>
              <a:rPr lang="en-US" sz="1200" dirty="0"/>
              <a:t>input signal</a:t>
            </a:r>
          </a:p>
        </p:txBody>
      </p:sp>
      <mc:AlternateContent xmlns:mc="http://schemas.openxmlformats.org/markup-compatibility/2006" xmlns:a14="http://schemas.microsoft.com/office/drawing/2010/main">
        <mc:Choice Requires="a14">
          <p:sp>
            <p:nvSpPr>
              <p:cNvPr id="43" name="Rectangle 42">
                <a:extLst>
                  <a:ext uri="{FF2B5EF4-FFF2-40B4-BE49-F238E27FC236}">
                    <a16:creationId xmlns:a16="http://schemas.microsoft.com/office/drawing/2014/main" id="{057A18BB-38A1-E642-9B67-BF7D3F151F36}"/>
                  </a:ext>
                </a:extLst>
              </p:cNvPr>
              <p:cNvSpPr/>
              <p:nvPr/>
            </p:nvSpPr>
            <p:spPr>
              <a:xfrm>
                <a:off x="1841739" y="4617627"/>
                <a:ext cx="511679" cy="276999"/>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1200" i="1">
                          <a:latin typeface="Cambria Math" panose="02040503050406030204" pitchFamily="18" charset="0"/>
                          <a:ea typeface="Cambria Math" panose="02040503050406030204" pitchFamily="18" charset="0"/>
                        </a:rPr>
                        <m:t>→</m:t>
                      </m:r>
                    </m:oMath>
                  </m:oMathPara>
                </a14:m>
                <a:endParaRPr lang="en-US" sz="1200" dirty="0"/>
              </a:p>
            </p:txBody>
          </p:sp>
        </mc:Choice>
        <mc:Fallback xmlns="">
          <p:sp>
            <p:nvSpPr>
              <p:cNvPr id="43" name="Rectangle 42">
                <a:extLst>
                  <a:ext uri="{FF2B5EF4-FFF2-40B4-BE49-F238E27FC236}">
                    <a16:creationId xmlns:a16="http://schemas.microsoft.com/office/drawing/2014/main" id="{057A18BB-38A1-E642-9B67-BF7D3F151F36}"/>
                  </a:ext>
                </a:extLst>
              </p:cNvPr>
              <p:cNvSpPr>
                <a:spLocks noRot="1" noChangeAspect="1" noMove="1" noResize="1" noEditPoints="1" noAdjustHandles="1" noChangeArrowheads="1" noChangeShapeType="1" noTextEdit="1"/>
              </p:cNvSpPr>
              <p:nvPr/>
            </p:nvSpPr>
            <p:spPr>
              <a:xfrm>
                <a:off x="1841739" y="4617627"/>
                <a:ext cx="511679" cy="276999"/>
              </a:xfrm>
              <a:prstGeom prst="rect">
                <a:avLst/>
              </a:prstGeom>
              <a:blipFill>
                <a:blip r:embed="rId10"/>
                <a:stretch>
                  <a:fillRect/>
                </a:stretch>
              </a:blipFill>
            </p:spPr>
            <p:txBody>
              <a:bodyPr/>
              <a:lstStyle/>
              <a:p>
                <a:r>
                  <a:rPr lang="en-US">
                    <a:noFill/>
                  </a:rPr>
                  <a:t> </a:t>
                </a:r>
              </a:p>
            </p:txBody>
          </p:sp>
        </mc:Fallback>
      </mc:AlternateContent>
      <p:pic>
        <p:nvPicPr>
          <p:cNvPr id="44" name="Picture 43" descr="A picture containing indoor&#10;&#10;Description automatically generated">
            <a:extLst>
              <a:ext uri="{FF2B5EF4-FFF2-40B4-BE49-F238E27FC236}">
                <a16:creationId xmlns:a16="http://schemas.microsoft.com/office/drawing/2014/main" id="{9653C96D-4F9F-D74C-BBDB-ECD9C3CC7D5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05603" y="4697516"/>
            <a:ext cx="552129" cy="456654"/>
          </a:xfrm>
          <a:prstGeom prst="rect">
            <a:avLst/>
          </a:prstGeom>
        </p:spPr>
      </p:pic>
      <p:sp>
        <p:nvSpPr>
          <p:cNvPr id="45" name="TextBox 44">
            <a:extLst>
              <a:ext uri="{FF2B5EF4-FFF2-40B4-BE49-F238E27FC236}">
                <a16:creationId xmlns:a16="http://schemas.microsoft.com/office/drawing/2014/main" id="{E2CE7FCF-423A-9546-BBC7-4C341BF57EAF}"/>
              </a:ext>
            </a:extLst>
          </p:cNvPr>
          <p:cNvSpPr txBox="1"/>
          <p:nvPr/>
        </p:nvSpPr>
        <p:spPr>
          <a:xfrm>
            <a:off x="3006419" y="4565228"/>
            <a:ext cx="1223381" cy="646331"/>
          </a:xfrm>
          <a:prstGeom prst="rect">
            <a:avLst/>
          </a:prstGeom>
          <a:noFill/>
        </p:spPr>
        <p:txBody>
          <a:bodyPr wrap="square" rtlCol="0">
            <a:spAutoFit/>
          </a:bodyPr>
          <a:lstStyle/>
          <a:p>
            <a:r>
              <a:rPr lang="en-US" sz="1200" dirty="0"/>
              <a:t>Hardware component is enabled</a:t>
            </a:r>
          </a:p>
        </p:txBody>
      </p:sp>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F11D7BFB-4BC1-6F4B-8604-EF1BEAD8370C}"/>
                  </a:ext>
                </a:extLst>
              </p:cNvPr>
              <p:cNvSpPr txBox="1"/>
              <p:nvPr/>
            </p:nvSpPr>
            <p:spPr>
              <a:xfrm>
                <a:off x="6459744" y="4858740"/>
                <a:ext cx="2708370" cy="1015663"/>
              </a:xfrm>
              <a:prstGeom prst="rect">
                <a:avLst/>
              </a:prstGeom>
              <a:noFill/>
            </p:spPr>
            <p:txBody>
              <a:bodyPr wrap="square" rtlCol="0">
                <a:spAutoFit/>
              </a:bodyPr>
              <a:lstStyle/>
              <a:p>
                <a14:m>
                  <m:oMath xmlns:m="http://schemas.openxmlformats.org/officeDocument/2006/math">
                    <m:sSub>
                      <m:sSubPr>
                        <m:ctrlPr>
                          <a:rPr lang="en-US" sz="1200" i="1">
                            <a:latin typeface="Cambria Math" panose="02040503050406030204" pitchFamily="18" charset="0"/>
                          </a:rPr>
                        </m:ctrlPr>
                      </m:sSubPr>
                      <m:e>
                        <m:r>
                          <a:rPr lang="en-US" sz="1200" b="1" i="1" smtClean="0">
                            <a:solidFill>
                              <a:srgbClr val="0070C0"/>
                            </a:solidFill>
                            <a:latin typeface="Cambria Math" panose="02040503050406030204" pitchFamily="18" charset="0"/>
                          </a:rPr>
                          <m:t>𝒆</m:t>
                        </m:r>
                      </m:e>
                      <m:sub>
                        <m:r>
                          <a:rPr lang="en-US" sz="1200" b="1" i="1" smtClean="0">
                            <a:solidFill>
                              <a:srgbClr val="0070C0"/>
                            </a:solidFill>
                            <a:latin typeface="Cambria Math" panose="02040503050406030204" pitchFamily="18" charset="0"/>
                          </a:rPr>
                          <m:t>𝒉𝒏𝒐𝒓𝒎𝒂𝒍</m:t>
                        </m:r>
                      </m:sub>
                    </m:sSub>
                  </m:oMath>
                </a14:m>
                <a:r>
                  <a:rPr lang="en-US" sz="1200" dirty="0"/>
                  <a:t>: </a:t>
                </a:r>
                <a:r>
                  <a:rPr lang="en-US" sz="1200" b="1" dirty="0">
                    <a:latin typeface="Calibri" panose="020F0502020204030204" pitchFamily="34" charset="0"/>
                  </a:rPr>
                  <a:t>The user indicating </a:t>
                </a:r>
              </a:p>
              <a:p>
                <a:r>
                  <a:rPr lang="en-US" sz="1200" b="1" dirty="0">
                    <a:latin typeface="Calibri" panose="020F0502020204030204" pitchFamily="34" charset="0"/>
                  </a:rPr>
                  <a:t>the room number</a:t>
                </a:r>
              </a:p>
              <a:p>
                <a:r>
                  <a:rPr lang="en-US" sz="1200" dirty="0"/>
                  <a:t>(event hidden to the system)</a:t>
                </a:r>
              </a:p>
              <a:p>
                <a:endParaRPr lang="en-US" sz="1200" b="1" dirty="0"/>
              </a:p>
              <a:p>
                <a:endParaRPr lang="en-US" sz="1200" dirty="0"/>
              </a:p>
            </p:txBody>
          </p:sp>
        </mc:Choice>
        <mc:Fallback xmlns="">
          <p:sp>
            <p:nvSpPr>
              <p:cNvPr id="46" name="TextBox 45">
                <a:extLst>
                  <a:ext uri="{FF2B5EF4-FFF2-40B4-BE49-F238E27FC236}">
                    <a16:creationId xmlns:a16="http://schemas.microsoft.com/office/drawing/2014/main" id="{F11D7BFB-4BC1-6F4B-8604-EF1BEAD8370C}"/>
                  </a:ext>
                </a:extLst>
              </p:cNvPr>
              <p:cNvSpPr txBox="1">
                <a:spLocks noRot="1" noChangeAspect="1" noMove="1" noResize="1" noEditPoints="1" noAdjustHandles="1" noChangeArrowheads="1" noChangeShapeType="1" noTextEdit="1"/>
              </p:cNvSpPr>
              <p:nvPr/>
            </p:nvSpPr>
            <p:spPr>
              <a:xfrm>
                <a:off x="6459744" y="4858740"/>
                <a:ext cx="2708370" cy="1015663"/>
              </a:xfrm>
              <a:prstGeom prst="rect">
                <a:avLst/>
              </a:prstGeom>
              <a:blipFill>
                <a:blip r:embed="rId11"/>
                <a:stretch>
                  <a:fillRect t="-1235"/>
                </a:stretch>
              </a:blipFill>
            </p:spPr>
            <p:txBody>
              <a:bodyPr/>
              <a:lstStyle/>
              <a:p>
                <a:r>
                  <a:rPr lang="en-US">
                    <a:noFill/>
                  </a:rPr>
                  <a:t> </a:t>
                </a:r>
              </a:p>
            </p:txBody>
          </p:sp>
        </mc:Fallback>
      </mc:AlternateContent>
      <p:sp>
        <p:nvSpPr>
          <p:cNvPr id="47" name="TextBox 46">
            <a:extLst>
              <a:ext uri="{FF2B5EF4-FFF2-40B4-BE49-F238E27FC236}">
                <a16:creationId xmlns:a16="http://schemas.microsoft.com/office/drawing/2014/main" id="{2093CEB1-FF4D-B441-873C-89B3B4437E8D}"/>
              </a:ext>
            </a:extLst>
          </p:cNvPr>
          <p:cNvSpPr txBox="1"/>
          <p:nvPr/>
        </p:nvSpPr>
        <p:spPr>
          <a:xfrm>
            <a:off x="6546139" y="1061694"/>
            <a:ext cx="45719" cy="276999"/>
          </a:xfrm>
          <a:prstGeom prst="rect">
            <a:avLst/>
          </a:prstGeom>
          <a:noFill/>
        </p:spPr>
        <p:txBody>
          <a:bodyPr wrap="square" rtlCol="0">
            <a:spAutoFit/>
          </a:bodyPr>
          <a:lstStyle/>
          <a:p>
            <a:endParaRPr lang="en-US" sz="1200" dirty="0"/>
          </a:p>
        </p:txBody>
      </p:sp>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B096CEDA-F7DC-C94E-9603-014DA3D55B90}"/>
                  </a:ext>
                </a:extLst>
              </p:cNvPr>
              <p:cNvSpPr txBox="1"/>
              <p:nvPr/>
            </p:nvSpPr>
            <p:spPr>
              <a:xfrm>
                <a:off x="8441587" y="4820821"/>
                <a:ext cx="2510944" cy="830997"/>
              </a:xfrm>
              <a:prstGeom prst="rect">
                <a:avLst/>
              </a:prstGeom>
              <a:noFill/>
            </p:spPr>
            <p:txBody>
              <a:bodyPr wrap="square" rtlCol="0">
                <a:spAutoFit/>
              </a:bodyPr>
              <a:lstStyle/>
              <a:p>
                <a14:m>
                  <m:oMath xmlns:m="http://schemas.openxmlformats.org/officeDocument/2006/math">
                    <m:sSub>
                      <m:sSubPr>
                        <m:ctrlPr>
                          <a:rPr lang="en-US" sz="1200" b="1" i="1" smtClean="0">
                            <a:solidFill>
                              <a:srgbClr val="0070C0"/>
                            </a:solidFill>
                            <a:latin typeface="Cambria Math" panose="02040503050406030204" pitchFamily="18" charset="0"/>
                          </a:rPr>
                        </m:ctrlPr>
                      </m:sSubPr>
                      <m:e>
                        <m:r>
                          <a:rPr lang="en-US" sz="1200" b="1" i="1">
                            <a:solidFill>
                              <a:srgbClr val="0070C0"/>
                            </a:solidFill>
                            <a:latin typeface="Cambria Math" panose="02040503050406030204" pitchFamily="18" charset="0"/>
                          </a:rPr>
                          <m:t>𝒆</m:t>
                        </m:r>
                      </m:e>
                      <m:sub>
                        <m:r>
                          <a:rPr lang="en-US" sz="1200" b="1" i="1">
                            <a:solidFill>
                              <a:srgbClr val="0070C0"/>
                            </a:solidFill>
                            <a:latin typeface="Cambria Math" panose="02040503050406030204" pitchFamily="18" charset="0"/>
                          </a:rPr>
                          <m:t>𝒗𝒏𝒐𝒓𝒎𝒂𝒍</m:t>
                        </m:r>
                      </m:sub>
                    </m:sSub>
                  </m:oMath>
                </a14:m>
                <a:r>
                  <a:rPr lang="en-US" sz="1200" dirty="0">
                    <a:solidFill>
                      <a:srgbClr val="0070C0"/>
                    </a:solidFill>
                  </a:rPr>
                  <a:t>: </a:t>
                </a:r>
                <a:r>
                  <a:rPr lang="en-US" sz="1200" b="1" dirty="0">
                    <a:latin typeface="Calibri" panose="020F0502020204030204" pitchFamily="34" charset="0"/>
                  </a:rPr>
                  <a:t>Voice input given</a:t>
                </a:r>
              </a:p>
              <a:p>
                <a:r>
                  <a:rPr lang="en-US" sz="1200" b="1" dirty="0">
                    <a:latin typeface="Calibri" panose="020F0502020204030204" pitchFamily="34" charset="0"/>
                  </a:rPr>
                  <a:t> by the user</a:t>
                </a:r>
                <a:endParaRPr lang="en-US" sz="1200" b="1" dirty="0"/>
              </a:p>
              <a:p>
                <a:r>
                  <a:rPr lang="en-US" sz="1200" dirty="0"/>
                  <a:t>(event visible to the system)</a:t>
                </a:r>
              </a:p>
              <a:p>
                <a:endParaRPr lang="en-US" sz="1200" dirty="0"/>
              </a:p>
            </p:txBody>
          </p:sp>
        </mc:Choice>
        <mc:Fallback xmlns="">
          <p:sp>
            <p:nvSpPr>
              <p:cNvPr id="48" name="TextBox 47">
                <a:extLst>
                  <a:ext uri="{FF2B5EF4-FFF2-40B4-BE49-F238E27FC236}">
                    <a16:creationId xmlns:a16="http://schemas.microsoft.com/office/drawing/2014/main" id="{B096CEDA-F7DC-C94E-9603-014DA3D55B90}"/>
                  </a:ext>
                </a:extLst>
              </p:cNvPr>
              <p:cNvSpPr txBox="1">
                <a:spLocks noRot="1" noChangeAspect="1" noMove="1" noResize="1" noEditPoints="1" noAdjustHandles="1" noChangeArrowheads="1" noChangeShapeType="1" noTextEdit="1"/>
              </p:cNvSpPr>
              <p:nvPr/>
            </p:nvSpPr>
            <p:spPr>
              <a:xfrm>
                <a:off x="8441587" y="4820821"/>
                <a:ext cx="2510944" cy="830997"/>
              </a:xfrm>
              <a:prstGeom prst="rect">
                <a:avLst/>
              </a:prstGeom>
              <a:blipFill>
                <a:blip r:embed="rId12"/>
                <a:stretch>
                  <a:fillRect t="-151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28FADE93-D4CC-E343-8EB0-CD2C6DE254B6}"/>
                  </a:ext>
                </a:extLst>
              </p:cNvPr>
              <p:cNvSpPr txBox="1"/>
              <p:nvPr/>
            </p:nvSpPr>
            <p:spPr>
              <a:xfrm>
                <a:off x="9741158" y="4038668"/>
                <a:ext cx="2478564" cy="1015663"/>
              </a:xfrm>
              <a:prstGeom prst="rect">
                <a:avLst/>
              </a:prstGeom>
              <a:noFill/>
            </p:spPr>
            <p:txBody>
              <a:bodyPr wrap="none" rtlCol="0">
                <a:spAutoFit/>
              </a:bodyPr>
              <a:lstStyle/>
              <a:p>
                <a14:m>
                  <m:oMath xmlns:m="http://schemas.openxmlformats.org/officeDocument/2006/math">
                    <m:sSub>
                      <m:sSubPr>
                        <m:ctrlPr>
                          <a:rPr lang="en-US" sz="1200" b="1" i="1" smtClean="0">
                            <a:solidFill>
                              <a:srgbClr val="00B0F0"/>
                            </a:solidFill>
                            <a:latin typeface="Cambria Math" panose="02040503050406030204" pitchFamily="18" charset="0"/>
                          </a:rPr>
                        </m:ctrlPr>
                      </m:sSubPr>
                      <m:e>
                        <m:r>
                          <a:rPr lang="en-US" sz="1200" b="1" i="1">
                            <a:solidFill>
                              <a:srgbClr val="00B0F0"/>
                            </a:solidFill>
                            <a:latin typeface="Cambria Math" panose="02040503050406030204" pitchFamily="18" charset="0"/>
                          </a:rPr>
                          <m:t>𝒔</m:t>
                        </m:r>
                      </m:e>
                      <m:sub>
                        <m:r>
                          <a:rPr lang="en-US" sz="1200" b="1" i="1" smtClean="0">
                            <a:solidFill>
                              <a:srgbClr val="0070C0"/>
                            </a:solidFill>
                            <a:latin typeface="Cambria Math" panose="02040503050406030204" pitchFamily="18" charset="0"/>
                          </a:rPr>
                          <m:t>𝒉𝒏𝒐𝒓𝒎𝒂𝒍</m:t>
                        </m:r>
                      </m:sub>
                    </m:sSub>
                  </m:oMath>
                </a14:m>
                <a:r>
                  <a:rPr lang="en-US" sz="1200" dirty="0"/>
                  <a:t>: </a:t>
                </a:r>
                <a:r>
                  <a:rPr lang="en-US" sz="1200" b="1" dirty="0"/>
                  <a:t>Internal </a:t>
                </a:r>
              </a:p>
              <a:p>
                <a:r>
                  <a:rPr lang="en-US" sz="1200" b="1" dirty="0"/>
                  <a:t>representation of the data </a:t>
                </a:r>
              </a:p>
              <a:p>
                <a:r>
                  <a:rPr lang="en-US" sz="1200" b="1" dirty="0"/>
                  <a:t>from the sensors</a:t>
                </a:r>
              </a:p>
              <a:p>
                <a:r>
                  <a:rPr lang="en-US" sz="1200" dirty="0"/>
                  <a:t>(event hidden to the environment)</a:t>
                </a:r>
              </a:p>
              <a:p>
                <a:endParaRPr lang="en-US" sz="1200" dirty="0"/>
              </a:p>
            </p:txBody>
          </p:sp>
        </mc:Choice>
        <mc:Fallback xmlns="">
          <p:sp>
            <p:nvSpPr>
              <p:cNvPr id="49" name="TextBox 48">
                <a:extLst>
                  <a:ext uri="{FF2B5EF4-FFF2-40B4-BE49-F238E27FC236}">
                    <a16:creationId xmlns:a16="http://schemas.microsoft.com/office/drawing/2014/main" id="{28FADE93-D4CC-E343-8EB0-CD2C6DE254B6}"/>
                  </a:ext>
                </a:extLst>
              </p:cNvPr>
              <p:cNvSpPr txBox="1">
                <a:spLocks noRot="1" noChangeAspect="1" noMove="1" noResize="1" noEditPoints="1" noAdjustHandles="1" noChangeArrowheads="1" noChangeShapeType="1" noTextEdit="1"/>
              </p:cNvSpPr>
              <p:nvPr/>
            </p:nvSpPr>
            <p:spPr>
              <a:xfrm>
                <a:off x="9741158" y="4038668"/>
                <a:ext cx="2478564" cy="1015663"/>
              </a:xfrm>
              <a:prstGeom prst="rect">
                <a:avLst/>
              </a:prstGeom>
              <a:blipFill>
                <a:blip r:embed="rId13"/>
                <a:stretch>
                  <a:fillRect t="-125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6B83C52D-5333-5A48-8824-50730F113685}"/>
                  </a:ext>
                </a:extLst>
              </p:cNvPr>
              <p:cNvSpPr txBox="1"/>
              <p:nvPr/>
            </p:nvSpPr>
            <p:spPr>
              <a:xfrm>
                <a:off x="9786535" y="2715493"/>
                <a:ext cx="2349204" cy="830997"/>
              </a:xfrm>
              <a:prstGeom prst="rect">
                <a:avLst/>
              </a:prstGeom>
              <a:noFill/>
            </p:spPr>
            <p:txBody>
              <a:bodyPr wrap="square" rtlCol="0">
                <a:spAutoFit/>
              </a:bodyPr>
              <a:lstStyle/>
              <a:p>
                <a14:m>
                  <m:oMath xmlns:m="http://schemas.openxmlformats.org/officeDocument/2006/math">
                    <m:sSub>
                      <m:sSubPr>
                        <m:ctrlPr>
                          <a:rPr lang="en-US" sz="1200" b="1" i="1" smtClean="0">
                            <a:solidFill>
                              <a:srgbClr val="00B0F0"/>
                            </a:solidFill>
                            <a:latin typeface="Cambria Math" panose="02040503050406030204" pitchFamily="18" charset="0"/>
                          </a:rPr>
                        </m:ctrlPr>
                      </m:sSubPr>
                      <m:e>
                        <m:r>
                          <a:rPr lang="en-US" sz="1200" b="1" i="1">
                            <a:solidFill>
                              <a:srgbClr val="00B0F0"/>
                            </a:solidFill>
                            <a:latin typeface="Cambria Math" panose="02040503050406030204" pitchFamily="18" charset="0"/>
                          </a:rPr>
                          <m:t>𝒔</m:t>
                        </m:r>
                      </m:e>
                      <m:sub>
                        <m:r>
                          <a:rPr lang="en-US" sz="1200" b="1" i="1">
                            <a:solidFill>
                              <a:srgbClr val="00B0F0"/>
                            </a:solidFill>
                            <a:latin typeface="Cambria Math" panose="02040503050406030204" pitchFamily="18" charset="0"/>
                          </a:rPr>
                          <m:t>𝒗𝒏𝒐𝒓𝒎𝒂𝒍</m:t>
                        </m:r>
                      </m:sub>
                    </m:sSub>
                  </m:oMath>
                </a14:m>
                <a:r>
                  <a:rPr lang="en-US" sz="1200" dirty="0"/>
                  <a:t>:</a:t>
                </a:r>
                <a:r>
                  <a:rPr lang="en-US" sz="1200" b="1" dirty="0">
                    <a:latin typeface="Calibri" panose="020F0502020204030204" pitchFamily="34" charset="0"/>
                  </a:rPr>
                  <a:t>Hardware component giving the navigation instructions </a:t>
                </a:r>
                <a:endParaRPr lang="en-US" sz="1200" b="1" dirty="0"/>
              </a:p>
              <a:p>
                <a:r>
                  <a:rPr lang="en-US" sz="1200" dirty="0"/>
                  <a:t>(event visible to the environment)</a:t>
                </a:r>
              </a:p>
            </p:txBody>
          </p:sp>
        </mc:Choice>
        <mc:Fallback xmlns="">
          <p:sp>
            <p:nvSpPr>
              <p:cNvPr id="50" name="TextBox 49">
                <a:extLst>
                  <a:ext uri="{FF2B5EF4-FFF2-40B4-BE49-F238E27FC236}">
                    <a16:creationId xmlns:a16="http://schemas.microsoft.com/office/drawing/2014/main" id="{6B83C52D-5333-5A48-8824-50730F113685}"/>
                  </a:ext>
                </a:extLst>
              </p:cNvPr>
              <p:cNvSpPr txBox="1">
                <a:spLocks noRot="1" noChangeAspect="1" noMove="1" noResize="1" noEditPoints="1" noAdjustHandles="1" noChangeArrowheads="1" noChangeShapeType="1" noTextEdit="1"/>
              </p:cNvSpPr>
              <p:nvPr/>
            </p:nvSpPr>
            <p:spPr>
              <a:xfrm>
                <a:off x="9786535" y="2715493"/>
                <a:ext cx="2349204" cy="830997"/>
              </a:xfrm>
              <a:prstGeom prst="rect">
                <a:avLst/>
              </a:prstGeom>
              <a:blipFill>
                <a:blip r:embed="rId14"/>
                <a:stretch>
                  <a:fillRect t="-1493" b="-4478"/>
                </a:stretch>
              </a:blipFill>
            </p:spPr>
            <p:txBody>
              <a:bodyPr/>
              <a:lstStyle/>
              <a:p>
                <a:r>
                  <a:rPr lang="en-US">
                    <a:noFill/>
                  </a:rPr>
                  <a:t> </a:t>
                </a:r>
              </a:p>
            </p:txBody>
          </p:sp>
        </mc:Fallback>
      </mc:AlternateContent>
      <p:cxnSp>
        <p:nvCxnSpPr>
          <p:cNvPr id="51" name="Straight Connector 50">
            <a:extLst>
              <a:ext uri="{FF2B5EF4-FFF2-40B4-BE49-F238E27FC236}">
                <a16:creationId xmlns:a16="http://schemas.microsoft.com/office/drawing/2014/main" id="{5EEB2A64-D953-2548-8A1C-18CF3CA40810}"/>
              </a:ext>
            </a:extLst>
          </p:cNvPr>
          <p:cNvCxnSpPr>
            <a:cxnSpLocks/>
            <a:stCxn id="22" idx="3"/>
          </p:cNvCxnSpPr>
          <p:nvPr/>
        </p:nvCxnSpPr>
        <p:spPr>
          <a:xfrm flipV="1">
            <a:off x="9410965" y="3230768"/>
            <a:ext cx="430960" cy="532139"/>
          </a:xfrm>
          <a:prstGeom prst="line">
            <a:avLst/>
          </a:prstGeom>
          <a:ln>
            <a:solidFill>
              <a:srgbClr val="0000FF"/>
            </a:solidFill>
            <a:prstDash val="dash"/>
          </a:ln>
        </p:spPr>
        <p:style>
          <a:lnRef idx="1">
            <a:schemeClr val="dk1"/>
          </a:lnRef>
          <a:fillRef idx="0">
            <a:schemeClr val="dk1"/>
          </a:fillRef>
          <a:effectRef idx="0">
            <a:schemeClr val="dk1"/>
          </a:effectRef>
          <a:fontRef idx="minor">
            <a:schemeClr val="tx1"/>
          </a:fontRef>
        </p:style>
      </p:cxnSp>
      <p:cxnSp>
        <p:nvCxnSpPr>
          <p:cNvPr id="52" name="Straight Connector 51">
            <a:extLst>
              <a:ext uri="{FF2B5EF4-FFF2-40B4-BE49-F238E27FC236}">
                <a16:creationId xmlns:a16="http://schemas.microsoft.com/office/drawing/2014/main" id="{393935FA-D854-A14F-AE8F-44C79C696123}"/>
              </a:ext>
            </a:extLst>
          </p:cNvPr>
          <p:cNvCxnSpPr>
            <a:cxnSpLocks/>
          </p:cNvCxnSpPr>
          <p:nvPr/>
        </p:nvCxnSpPr>
        <p:spPr>
          <a:xfrm>
            <a:off x="9354372" y="3983680"/>
            <a:ext cx="501865" cy="502295"/>
          </a:xfrm>
          <a:prstGeom prst="line">
            <a:avLst/>
          </a:prstGeom>
          <a:ln>
            <a:solidFill>
              <a:srgbClr val="0000FF"/>
            </a:solidFill>
            <a:prstDash val="dash"/>
          </a:ln>
        </p:spPr>
        <p:style>
          <a:lnRef idx="1">
            <a:schemeClr val="dk1"/>
          </a:lnRef>
          <a:fillRef idx="0">
            <a:schemeClr val="dk1"/>
          </a:fillRef>
          <a:effectRef idx="0">
            <a:schemeClr val="dk1"/>
          </a:effectRef>
          <a:fontRef idx="minor">
            <a:schemeClr val="tx1"/>
          </a:fontRef>
        </p:style>
      </p:cxnSp>
      <p:cxnSp>
        <p:nvCxnSpPr>
          <p:cNvPr id="53" name="Straight Connector 52">
            <a:extLst>
              <a:ext uri="{FF2B5EF4-FFF2-40B4-BE49-F238E27FC236}">
                <a16:creationId xmlns:a16="http://schemas.microsoft.com/office/drawing/2014/main" id="{D1B86B75-8E4A-4B43-BED7-2A70AA3EC78B}"/>
              </a:ext>
            </a:extLst>
          </p:cNvPr>
          <p:cNvCxnSpPr>
            <a:cxnSpLocks/>
          </p:cNvCxnSpPr>
          <p:nvPr/>
        </p:nvCxnSpPr>
        <p:spPr>
          <a:xfrm flipH="1">
            <a:off x="7958626" y="4482988"/>
            <a:ext cx="486939" cy="405405"/>
          </a:xfrm>
          <a:prstGeom prst="line">
            <a:avLst/>
          </a:prstGeom>
          <a:ln>
            <a:solidFill>
              <a:srgbClr val="0000FF"/>
            </a:solidFill>
            <a:prstDash val="dash"/>
          </a:ln>
        </p:spPr>
        <p:style>
          <a:lnRef idx="1">
            <a:schemeClr val="dk1"/>
          </a:lnRef>
          <a:fillRef idx="0">
            <a:schemeClr val="dk1"/>
          </a:fillRef>
          <a:effectRef idx="0">
            <a:schemeClr val="dk1"/>
          </a:effectRef>
          <a:fontRef idx="minor">
            <a:schemeClr val="tx1"/>
          </a:fontRef>
        </p:style>
      </p:cxnSp>
      <p:cxnSp>
        <p:nvCxnSpPr>
          <p:cNvPr id="54" name="Straight Connector 53">
            <a:extLst>
              <a:ext uri="{FF2B5EF4-FFF2-40B4-BE49-F238E27FC236}">
                <a16:creationId xmlns:a16="http://schemas.microsoft.com/office/drawing/2014/main" id="{928C6846-4E57-E140-A014-37E120F477DD}"/>
              </a:ext>
            </a:extLst>
          </p:cNvPr>
          <p:cNvCxnSpPr>
            <a:cxnSpLocks/>
          </p:cNvCxnSpPr>
          <p:nvPr/>
        </p:nvCxnSpPr>
        <p:spPr>
          <a:xfrm>
            <a:off x="8454299" y="4478270"/>
            <a:ext cx="450589" cy="388165"/>
          </a:xfrm>
          <a:prstGeom prst="line">
            <a:avLst/>
          </a:prstGeom>
          <a:ln>
            <a:solidFill>
              <a:srgbClr val="0000FF"/>
            </a:solidFill>
            <a:prstDash val="dash"/>
          </a:ln>
        </p:spPr>
        <p:style>
          <a:lnRef idx="1">
            <a:schemeClr val="dk1"/>
          </a:lnRef>
          <a:fillRef idx="0">
            <a:schemeClr val="dk1"/>
          </a:fillRef>
          <a:effectRef idx="0">
            <a:schemeClr val="dk1"/>
          </a:effectRef>
          <a:fontRef idx="minor">
            <a:schemeClr val="tx1"/>
          </a:fontRef>
        </p:style>
      </p:cxnSp>
      <p:pic>
        <p:nvPicPr>
          <p:cNvPr id="55" name="Picture 54" descr="A picture containing indoor&#10;&#10;Description automatically generated">
            <a:extLst>
              <a:ext uri="{FF2B5EF4-FFF2-40B4-BE49-F238E27FC236}">
                <a16:creationId xmlns:a16="http://schemas.microsoft.com/office/drawing/2014/main" id="{2CABF840-C897-1B43-994A-F23094864BB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102456" y="3549940"/>
            <a:ext cx="552129" cy="456654"/>
          </a:xfrm>
          <a:prstGeom prst="rect">
            <a:avLst/>
          </a:prstGeom>
        </p:spPr>
      </p:pic>
      <p:sp>
        <p:nvSpPr>
          <p:cNvPr id="56" name="TextBox 55">
            <a:extLst>
              <a:ext uri="{FF2B5EF4-FFF2-40B4-BE49-F238E27FC236}">
                <a16:creationId xmlns:a16="http://schemas.microsoft.com/office/drawing/2014/main" id="{5C76F585-2079-054C-A8EF-2ACB5A9DDCF3}"/>
              </a:ext>
            </a:extLst>
          </p:cNvPr>
          <p:cNvSpPr txBox="1"/>
          <p:nvPr/>
        </p:nvSpPr>
        <p:spPr>
          <a:xfrm>
            <a:off x="10637151" y="3558744"/>
            <a:ext cx="1446230" cy="276999"/>
          </a:xfrm>
          <a:prstGeom prst="rect">
            <a:avLst/>
          </a:prstGeom>
          <a:noFill/>
        </p:spPr>
        <p:txBody>
          <a:bodyPr wrap="none" rtlCol="0">
            <a:spAutoFit/>
          </a:bodyPr>
          <a:lstStyle/>
          <a:p>
            <a:r>
              <a:rPr lang="en-US" sz="1200" dirty="0"/>
              <a:t>giving instructions </a:t>
            </a:r>
          </a:p>
        </p:txBody>
      </p:sp>
      <p:pic>
        <p:nvPicPr>
          <p:cNvPr id="57" name="Picture 56" descr="A picture containing diagram&#10;&#10;Description automatically generated">
            <a:extLst>
              <a:ext uri="{FF2B5EF4-FFF2-40B4-BE49-F238E27FC236}">
                <a16:creationId xmlns:a16="http://schemas.microsoft.com/office/drawing/2014/main" id="{101A8F04-27FB-0644-97EF-88CFBAF7CDC5}"/>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1154291" y="4852285"/>
            <a:ext cx="790989" cy="718547"/>
          </a:xfrm>
          <a:prstGeom prst="rect">
            <a:avLst/>
          </a:prstGeom>
        </p:spPr>
      </p:pic>
      <p:sp>
        <p:nvSpPr>
          <p:cNvPr id="58" name="Rectangle 57">
            <a:extLst>
              <a:ext uri="{FF2B5EF4-FFF2-40B4-BE49-F238E27FC236}">
                <a16:creationId xmlns:a16="http://schemas.microsoft.com/office/drawing/2014/main" id="{46CD7E55-15D4-C44A-9C51-51FFBB456F93}"/>
              </a:ext>
            </a:extLst>
          </p:cNvPr>
          <p:cNvSpPr/>
          <p:nvPr/>
        </p:nvSpPr>
        <p:spPr>
          <a:xfrm>
            <a:off x="6722855" y="5524187"/>
            <a:ext cx="2336867" cy="461665"/>
          </a:xfrm>
          <a:prstGeom prst="rect">
            <a:avLst/>
          </a:prstGeom>
        </p:spPr>
        <p:txBody>
          <a:bodyPr wrap="square">
            <a:spAutoFit/>
          </a:bodyPr>
          <a:lstStyle/>
          <a:p>
            <a:r>
              <a:rPr lang="en-US" sz="1200" b="1" dirty="0">
                <a:solidFill>
                  <a:schemeClr val="accent2">
                    <a:lumMod val="75000"/>
                  </a:schemeClr>
                </a:solidFill>
              </a:rPr>
              <a:t>indicates a room </a:t>
            </a:r>
          </a:p>
          <a:p>
            <a:r>
              <a:rPr lang="en-US" sz="1200" b="1" dirty="0">
                <a:solidFill>
                  <a:schemeClr val="accent2">
                    <a:lumMod val="75000"/>
                  </a:schemeClr>
                </a:solidFill>
              </a:rPr>
              <a:t>number as destination</a:t>
            </a:r>
          </a:p>
        </p:txBody>
      </p:sp>
      <p:pic>
        <p:nvPicPr>
          <p:cNvPr id="59" name="Picture 58" descr="A picture containing text, indoor&#10;&#10;Description automatically generated">
            <a:extLst>
              <a:ext uri="{FF2B5EF4-FFF2-40B4-BE49-F238E27FC236}">
                <a16:creationId xmlns:a16="http://schemas.microsoft.com/office/drawing/2014/main" id="{ABAEBF40-1183-9A41-977E-81F607B117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10246" y="5536420"/>
            <a:ext cx="898109" cy="465614"/>
          </a:xfrm>
          <a:prstGeom prst="rect">
            <a:avLst/>
          </a:prstGeom>
        </p:spPr>
      </p:pic>
      <p:pic>
        <p:nvPicPr>
          <p:cNvPr id="60" name="Picture 59" descr="Icon&#10;&#10;Description automatically generated">
            <a:extLst>
              <a:ext uri="{FF2B5EF4-FFF2-40B4-BE49-F238E27FC236}">
                <a16:creationId xmlns:a16="http://schemas.microsoft.com/office/drawing/2014/main" id="{D01C769B-6918-BB49-8242-2A32FEA02B4C}"/>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9038842" y="5413653"/>
            <a:ext cx="758902" cy="578395"/>
          </a:xfrm>
          <a:prstGeom prst="rect">
            <a:avLst/>
          </a:prstGeom>
        </p:spPr>
      </p:pic>
      <p:sp>
        <p:nvSpPr>
          <p:cNvPr id="61" name="Rectangle 60">
            <a:extLst>
              <a:ext uri="{FF2B5EF4-FFF2-40B4-BE49-F238E27FC236}">
                <a16:creationId xmlns:a16="http://schemas.microsoft.com/office/drawing/2014/main" id="{CD14FC7E-6AA2-0046-877C-1281B9735E5B}"/>
              </a:ext>
            </a:extLst>
          </p:cNvPr>
          <p:cNvSpPr/>
          <p:nvPr/>
        </p:nvSpPr>
        <p:spPr>
          <a:xfrm>
            <a:off x="5146957" y="507821"/>
            <a:ext cx="4496744" cy="307777"/>
          </a:xfrm>
          <a:prstGeom prst="rect">
            <a:avLst/>
          </a:prstGeom>
        </p:spPr>
        <p:txBody>
          <a:bodyPr wrap="none">
            <a:spAutoFit/>
          </a:bodyPr>
          <a:lstStyle/>
          <a:p>
            <a:r>
              <a:rPr lang="en-US" sz="1400" dirty="0"/>
              <a:t>There are 2 sub-steps that are performed under step 1</a:t>
            </a:r>
          </a:p>
        </p:txBody>
      </p:sp>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EBD0FCCB-AB11-F042-9D7E-E1755B2BCC2F}"/>
                  </a:ext>
                </a:extLst>
              </p:cNvPr>
              <p:cNvSpPr txBox="1"/>
              <p:nvPr/>
            </p:nvSpPr>
            <p:spPr>
              <a:xfrm>
                <a:off x="4340204" y="751630"/>
                <a:ext cx="7417934" cy="2246769"/>
              </a:xfrm>
              <a:prstGeom prst="rect">
                <a:avLst/>
              </a:prstGeom>
              <a:noFill/>
              <a:ln>
                <a:noFill/>
              </a:ln>
            </p:spPr>
            <p:txBody>
              <a:bodyPr wrap="square" rtlCol="0" anchor="b" anchorCtr="0">
                <a:spAutoFit/>
              </a:bodyPr>
              <a:lstStyle/>
              <a:p>
                <a:pPr marL="285750" indent="-285750">
                  <a:buFont typeface="Wingdings" pitchFamily="2" charset="2"/>
                  <a:buChar char="Ø"/>
                </a:pPr>
                <a:r>
                  <a:rPr lang="en-US" sz="1400" b="1" dirty="0"/>
                  <a:t>Step 1.1</a:t>
                </a:r>
                <a:r>
                  <a:rPr lang="en-US" sz="1400" dirty="0"/>
                  <a:t>: Identify the Requirement, Specification and Domain (R, S, D)</a:t>
                </a:r>
              </a:p>
              <a:p>
                <a:pPr marL="800100" lvl="1" indent="-342900">
                  <a:buFont typeface="Wingdings" pitchFamily="2" charset="2"/>
                  <a:buChar char="v"/>
                </a:pPr>
                <a:r>
                  <a:rPr lang="en-US" sz="1400" dirty="0">
                    <a:solidFill>
                      <a:srgbClr val="0000FF"/>
                    </a:solidFill>
                  </a:rPr>
                  <a:t>Identify  the Requirement, Specification and Domain as per </a:t>
                </a:r>
                <a:r>
                  <a:rPr lang="en-US" sz="1400" b="1" i="1" dirty="0">
                    <a:solidFill>
                      <a:srgbClr val="0000FF"/>
                    </a:solidFill>
                  </a:rPr>
                  <a:t>Reference Model</a:t>
                </a:r>
              </a:p>
              <a:p>
                <a:pPr lvl="1"/>
                <a:endParaRPr lang="en-US" sz="1400" dirty="0">
                  <a:cs typeface="Arial"/>
                </a:endParaRPr>
              </a:p>
              <a:p>
                <a:pPr marL="285750" indent="-285750">
                  <a:buFont typeface="Wingdings" pitchFamily="2" charset="2"/>
                  <a:buChar char="Ø"/>
                </a:pPr>
                <a:r>
                  <a:rPr lang="en-US" sz="1400" b="1" dirty="0">
                    <a:cs typeface="Arial"/>
                  </a:rPr>
                  <a:t>Step 1.2</a:t>
                </a:r>
                <a:r>
                  <a:rPr lang="en-US" sz="1400" dirty="0">
                    <a:cs typeface="Arial"/>
                  </a:rPr>
                  <a:t>: Obtain the corresponding System and Environment events</a:t>
                </a:r>
              </a:p>
              <a:p>
                <a:pPr marL="742950" lvl="1" indent="-285750">
                  <a:buFont typeface="Wingdings" pitchFamily="2" charset="2"/>
                  <a:buChar char="v"/>
                </a:pPr>
                <a:r>
                  <a:rPr lang="en-US" sz="1400" dirty="0">
                    <a:solidFill>
                      <a:srgbClr val="0000FF"/>
                    </a:solidFill>
                    <a:cs typeface="Arial"/>
                  </a:rPr>
                  <a:t>Hidden environment events: </a:t>
                </a:r>
                <a14:m>
                  <m:oMath xmlns:m="http://schemas.openxmlformats.org/officeDocument/2006/math">
                    <m:sSub>
                      <m:sSubPr>
                        <m:ctrlPr>
                          <a:rPr lang="en-US" sz="1400" i="1">
                            <a:solidFill>
                              <a:srgbClr val="0000FF"/>
                            </a:solidFill>
                            <a:latin typeface="Cambria Math" panose="02040503050406030204" pitchFamily="18" charset="0"/>
                            <a:cs typeface="Arial"/>
                          </a:rPr>
                        </m:ctrlPr>
                      </m:sSubPr>
                      <m:e>
                        <m:r>
                          <a:rPr lang="en-US" sz="1400" i="1">
                            <a:solidFill>
                              <a:srgbClr val="0000FF"/>
                            </a:solidFill>
                            <a:latin typeface="Cambria Math" panose="02040503050406030204" pitchFamily="18" charset="0"/>
                            <a:cs typeface="Arial"/>
                          </a:rPr>
                          <m:t>𝑒</m:t>
                        </m:r>
                      </m:e>
                      <m:sub>
                        <m:r>
                          <a:rPr lang="en-US" sz="1400" i="1">
                            <a:solidFill>
                              <a:srgbClr val="0000FF"/>
                            </a:solidFill>
                            <a:latin typeface="Cambria Math" panose="02040503050406030204" pitchFamily="18" charset="0"/>
                            <a:cs typeface="Arial"/>
                          </a:rPr>
                          <m:t>h</m:t>
                        </m:r>
                      </m:sub>
                    </m:sSub>
                  </m:oMath>
                </a14:m>
                <a:endParaRPr lang="en-GB" sz="1400" dirty="0">
                  <a:solidFill>
                    <a:srgbClr val="0000FF"/>
                  </a:solidFill>
                  <a:cs typeface="Arial"/>
                </a:endParaRPr>
              </a:p>
              <a:p>
                <a:pPr marL="742950" lvl="1" indent="-285750">
                  <a:buFont typeface="Wingdings" pitchFamily="2" charset="2"/>
                  <a:buChar char="v"/>
                </a:pPr>
                <a:r>
                  <a:rPr lang="en-US" sz="1400" dirty="0">
                    <a:solidFill>
                      <a:srgbClr val="0000FF"/>
                    </a:solidFill>
                    <a:cs typeface="Arial"/>
                  </a:rPr>
                  <a:t>Visible environment events: </a:t>
                </a:r>
                <a14:m>
                  <m:oMath xmlns:m="http://schemas.openxmlformats.org/officeDocument/2006/math">
                    <m:sSub>
                      <m:sSubPr>
                        <m:ctrlPr>
                          <a:rPr lang="en-US" sz="1400" i="1">
                            <a:solidFill>
                              <a:srgbClr val="0000FF"/>
                            </a:solidFill>
                            <a:latin typeface="Cambria Math" panose="02040503050406030204" pitchFamily="18" charset="0"/>
                            <a:cs typeface="Arial"/>
                          </a:rPr>
                        </m:ctrlPr>
                      </m:sSubPr>
                      <m:e>
                        <m:r>
                          <a:rPr lang="en-US" sz="1400" i="1">
                            <a:solidFill>
                              <a:srgbClr val="0000FF"/>
                            </a:solidFill>
                            <a:latin typeface="Cambria Math" panose="02040503050406030204" pitchFamily="18" charset="0"/>
                            <a:cs typeface="Arial"/>
                          </a:rPr>
                          <m:t>𝑒</m:t>
                        </m:r>
                      </m:e>
                      <m:sub>
                        <m:r>
                          <a:rPr lang="en-US" sz="1400" i="1">
                            <a:solidFill>
                              <a:srgbClr val="0000FF"/>
                            </a:solidFill>
                            <a:latin typeface="Cambria Math" panose="02040503050406030204" pitchFamily="18" charset="0"/>
                            <a:cs typeface="Arial"/>
                          </a:rPr>
                          <m:t>𝑣</m:t>
                        </m:r>
                      </m:sub>
                    </m:sSub>
                  </m:oMath>
                </a14:m>
                <a:endParaRPr lang="en-GB" sz="1400" dirty="0">
                  <a:solidFill>
                    <a:srgbClr val="0000FF"/>
                  </a:solidFill>
                  <a:cs typeface="Arial"/>
                </a:endParaRPr>
              </a:p>
              <a:p>
                <a:pPr marL="742950" lvl="1" indent="-285750">
                  <a:buFont typeface="Wingdings" pitchFamily="2" charset="2"/>
                  <a:buChar char="v"/>
                </a:pPr>
                <a:r>
                  <a:rPr lang="en-US" sz="1400" dirty="0">
                    <a:solidFill>
                      <a:srgbClr val="0000FF"/>
                    </a:solidFill>
                    <a:cs typeface="Arial"/>
                  </a:rPr>
                  <a:t>Hidden system events: </a:t>
                </a:r>
                <a14:m>
                  <m:oMath xmlns:m="http://schemas.openxmlformats.org/officeDocument/2006/math">
                    <m:sSub>
                      <m:sSubPr>
                        <m:ctrlPr>
                          <a:rPr lang="en-US" sz="1400" i="1">
                            <a:solidFill>
                              <a:srgbClr val="0000FF"/>
                            </a:solidFill>
                            <a:latin typeface="Cambria Math" panose="02040503050406030204" pitchFamily="18" charset="0"/>
                            <a:cs typeface="Arial"/>
                          </a:rPr>
                        </m:ctrlPr>
                      </m:sSubPr>
                      <m:e>
                        <m:r>
                          <a:rPr lang="en-US" sz="1400" i="1">
                            <a:solidFill>
                              <a:srgbClr val="0000FF"/>
                            </a:solidFill>
                            <a:latin typeface="Cambria Math" panose="02040503050406030204" pitchFamily="18" charset="0"/>
                            <a:cs typeface="Arial"/>
                          </a:rPr>
                          <m:t>𝑠</m:t>
                        </m:r>
                      </m:e>
                      <m:sub>
                        <m:r>
                          <a:rPr lang="en-US" sz="1400" i="1">
                            <a:solidFill>
                              <a:srgbClr val="0000FF"/>
                            </a:solidFill>
                            <a:latin typeface="Cambria Math" panose="02040503050406030204" pitchFamily="18" charset="0"/>
                            <a:cs typeface="Arial"/>
                          </a:rPr>
                          <m:t>h</m:t>
                        </m:r>
                      </m:sub>
                    </m:sSub>
                  </m:oMath>
                </a14:m>
                <a:endParaRPr lang="en-GB" sz="1400" dirty="0">
                  <a:solidFill>
                    <a:srgbClr val="0000FF"/>
                  </a:solidFill>
                  <a:cs typeface="Arial"/>
                </a:endParaRPr>
              </a:p>
              <a:p>
                <a:pPr marL="742950" lvl="1" indent="-285750">
                  <a:buFont typeface="Wingdings" pitchFamily="2" charset="2"/>
                  <a:buChar char="v"/>
                </a:pPr>
                <a:r>
                  <a:rPr lang="en-US" sz="1400" dirty="0">
                    <a:solidFill>
                      <a:srgbClr val="0000FF"/>
                    </a:solidFill>
                    <a:cs typeface="Arial"/>
                  </a:rPr>
                  <a:t>Visible environment events: </a:t>
                </a:r>
                <a14:m>
                  <m:oMath xmlns:m="http://schemas.openxmlformats.org/officeDocument/2006/math">
                    <m:sSub>
                      <m:sSubPr>
                        <m:ctrlPr>
                          <a:rPr lang="en-US" sz="1400" i="1">
                            <a:solidFill>
                              <a:srgbClr val="0000FF"/>
                            </a:solidFill>
                            <a:latin typeface="Cambria Math" panose="02040503050406030204" pitchFamily="18" charset="0"/>
                            <a:cs typeface="Arial"/>
                          </a:rPr>
                        </m:ctrlPr>
                      </m:sSubPr>
                      <m:e>
                        <m:r>
                          <a:rPr lang="en-US" sz="1400" i="1">
                            <a:solidFill>
                              <a:srgbClr val="0000FF"/>
                            </a:solidFill>
                            <a:latin typeface="Cambria Math" panose="02040503050406030204" pitchFamily="18" charset="0"/>
                            <a:cs typeface="Arial"/>
                          </a:rPr>
                          <m:t>𝑠</m:t>
                        </m:r>
                      </m:e>
                      <m:sub>
                        <m:r>
                          <a:rPr lang="en-US" sz="1400" i="1">
                            <a:solidFill>
                              <a:srgbClr val="0000FF"/>
                            </a:solidFill>
                            <a:latin typeface="Cambria Math" panose="02040503050406030204" pitchFamily="18" charset="0"/>
                            <a:cs typeface="Arial"/>
                          </a:rPr>
                          <m:t>𝑣</m:t>
                        </m:r>
                      </m:sub>
                    </m:sSub>
                  </m:oMath>
                </a14:m>
                <a:endParaRPr lang="en-GB" sz="1400" dirty="0">
                  <a:solidFill>
                    <a:srgbClr val="0000FF"/>
                  </a:solidFill>
                  <a:cs typeface="Arial"/>
                </a:endParaRPr>
              </a:p>
              <a:p>
                <a:pPr marL="1200150" lvl="2" indent="-285750">
                  <a:buFontTx/>
                  <a:buChar char="-"/>
                </a:pPr>
                <a:r>
                  <a:rPr lang="en-GB" sz="1400" dirty="0">
                    <a:solidFill>
                      <a:srgbClr val="0000FF"/>
                    </a:solidFill>
                    <a:cs typeface="Arial"/>
                  </a:rPr>
                  <a:t>The events are represented with a suffix (normal) as we be talking</a:t>
                </a:r>
              </a:p>
              <a:p>
                <a:pPr lvl="2"/>
                <a:r>
                  <a:rPr lang="en-GB" sz="1400" dirty="0">
                    <a:solidFill>
                      <a:srgbClr val="0000FF"/>
                    </a:solidFill>
                    <a:cs typeface="Arial"/>
                  </a:rPr>
                  <a:t> about risk events later</a:t>
                </a:r>
              </a:p>
            </p:txBody>
          </p:sp>
        </mc:Choice>
        <mc:Fallback xmlns="">
          <p:sp>
            <p:nvSpPr>
              <p:cNvPr id="62" name="TextBox 61">
                <a:extLst>
                  <a:ext uri="{FF2B5EF4-FFF2-40B4-BE49-F238E27FC236}">
                    <a16:creationId xmlns:a16="http://schemas.microsoft.com/office/drawing/2014/main" id="{EBD0FCCB-AB11-F042-9D7E-E1755B2BCC2F}"/>
                  </a:ext>
                </a:extLst>
              </p:cNvPr>
              <p:cNvSpPr txBox="1">
                <a:spLocks noRot="1" noChangeAspect="1" noMove="1" noResize="1" noEditPoints="1" noAdjustHandles="1" noChangeArrowheads="1" noChangeShapeType="1" noTextEdit="1"/>
              </p:cNvSpPr>
              <p:nvPr/>
            </p:nvSpPr>
            <p:spPr>
              <a:xfrm>
                <a:off x="4340204" y="751630"/>
                <a:ext cx="7417934" cy="2246769"/>
              </a:xfrm>
              <a:prstGeom prst="rect">
                <a:avLst/>
              </a:prstGeom>
              <a:blipFill>
                <a:blip r:embed="rId17"/>
                <a:stretch>
                  <a:fillRect l="-171" b="-2809"/>
                </a:stretch>
              </a:blipFill>
              <a:ln>
                <a:noFill/>
              </a:ln>
            </p:spPr>
            <p:txBody>
              <a:bodyPr/>
              <a:lstStyle/>
              <a:p>
                <a:r>
                  <a:rPr lang="en-US">
                    <a:noFill/>
                  </a:rPr>
                  <a:t> </a:t>
                </a:r>
              </a:p>
            </p:txBody>
          </p:sp>
        </mc:Fallback>
      </mc:AlternateContent>
      <p:sp>
        <p:nvSpPr>
          <p:cNvPr id="63" name="Rectangle 62">
            <a:extLst>
              <a:ext uri="{FF2B5EF4-FFF2-40B4-BE49-F238E27FC236}">
                <a16:creationId xmlns:a16="http://schemas.microsoft.com/office/drawing/2014/main" id="{DB6EC55C-EE89-694A-8DC3-59F1A00B69D9}"/>
              </a:ext>
            </a:extLst>
          </p:cNvPr>
          <p:cNvSpPr/>
          <p:nvPr/>
        </p:nvSpPr>
        <p:spPr>
          <a:xfrm>
            <a:off x="158929" y="21557"/>
            <a:ext cx="9876422" cy="461665"/>
          </a:xfrm>
          <a:prstGeom prst="rect">
            <a:avLst/>
          </a:prstGeom>
        </p:spPr>
        <p:txBody>
          <a:bodyPr wrap="none">
            <a:spAutoFit/>
          </a:bodyPr>
          <a:lstStyle/>
          <a:p>
            <a:r>
              <a:rPr lang="en-US" sz="2400" b="1" dirty="0">
                <a:solidFill>
                  <a:srgbClr val="008542"/>
                </a:solidFill>
              </a:rPr>
              <a:t>Step 1: Gather the artifacts (R, S, D) and the corresponding events</a:t>
            </a:r>
          </a:p>
        </p:txBody>
      </p:sp>
      <p:sp>
        <p:nvSpPr>
          <p:cNvPr id="65" name="TextBox 64">
            <a:extLst>
              <a:ext uri="{FF2B5EF4-FFF2-40B4-BE49-F238E27FC236}">
                <a16:creationId xmlns:a16="http://schemas.microsoft.com/office/drawing/2014/main" id="{131C84D4-BD86-8A4A-ADF1-7A74D1AA45E7}"/>
              </a:ext>
            </a:extLst>
          </p:cNvPr>
          <p:cNvSpPr txBox="1"/>
          <p:nvPr/>
        </p:nvSpPr>
        <p:spPr>
          <a:xfrm>
            <a:off x="4066782" y="1798648"/>
            <a:ext cx="462117" cy="276999"/>
          </a:xfrm>
          <a:prstGeom prst="rect">
            <a:avLst/>
          </a:prstGeom>
          <a:noFill/>
        </p:spPr>
        <p:txBody>
          <a:bodyPr wrap="square" rtlCol="0">
            <a:spAutoFit/>
          </a:bodyPr>
          <a:lstStyle/>
          <a:p>
            <a:r>
              <a:rPr lang="en-US" sz="1200" dirty="0">
                <a:solidFill>
                  <a:srgbClr val="0000FF"/>
                </a:solidFill>
              </a:rPr>
              <a:t>1</a:t>
            </a:r>
          </a:p>
        </p:txBody>
      </p:sp>
      <p:sp>
        <p:nvSpPr>
          <p:cNvPr id="66" name="TextBox 65">
            <a:extLst>
              <a:ext uri="{FF2B5EF4-FFF2-40B4-BE49-F238E27FC236}">
                <a16:creationId xmlns:a16="http://schemas.microsoft.com/office/drawing/2014/main" id="{6407489B-3295-8145-862A-C9D473F64C27}"/>
              </a:ext>
            </a:extLst>
          </p:cNvPr>
          <p:cNvSpPr txBox="1"/>
          <p:nvPr/>
        </p:nvSpPr>
        <p:spPr>
          <a:xfrm>
            <a:off x="4018329" y="3574857"/>
            <a:ext cx="389693" cy="276999"/>
          </a:xfrm>
          <a:prstGeom prst="rect">
            <a:avLst/>
          </a:prstGeom>
          <a:noFill/>
        </p:spPr>
        <p:txBody>
          <a:bodyPr wrap="square" rtlCol="0">
            <a:spAutoFit/>
          </a:bodyPr>
          <a:lstStyle/>
          <a:p>
            <a:r>
              <a:rPr lang="en-US" sz="1200" dirty="0">
                <a:solidFill>
                  <a:srgbClr val="0000FF"/>
                </a:solidFill>
              </a:rPr>
              <a:t>2</a:t>
            </a:r>
          </a:p>
        </p:txBody>
      </p:sp>
      <p:sp>
        <p:nvSpPr>
          <p:cNvPr id="67" name="TextBox 66">
            <a:extLst>
              <a:ext uri="{FF2B5EF4-FFF2-40B4-BE49-F238E27FC236}">
                <a16:creationId xmlns:a16="http://schemas.microsoft.com/office/drawing/2014/main" id="{69A927BB-A9D1-F442-8C25-0B54E094B41D}"/>
              </a:ext>
            </a:extLst>
          </p:cNvPr>
          <p:cNvSpPr txBox="1"/>
          <p:nvPr/>
        </p:nvSpPr>
        <p:spPr>
          <a:xfrm>
            <a:off x="4017620" y="5704808"/>
            <a:ext cx="298373" cy="276999"/>
          </a:xfrm>
          <a:prstGeom prst="rect">
            <a:avLst/>
          </a:prstGeom>
          <a:noFill/>
        </p:spPr>
        <p:txBody>
          <a:bodyPr wrap="square" rtlCol="0">
            <a:spAutoFit/>
          </a:bodyPr>
          <a:lstStyle/>
          <a:p>
            <a:r>
              <a:rPr lang="en-US" sz="1200" dirty="0">
                <a:solidFill>
                  <a:srgbClr val="0000FF"/>
                </a:solidFill>
              </a:rPr>
              <a:t>3</a:t>
            </a:r>
          </a:p>
        </p:txBody>
      </p:sp>
      <p:sp>
        <p:nvSpPr>
          <p:cNvPr id="69" name="Rectangle 68">
            <a:extLst>
              <a:ext uri="{FF2B5EF4-FFF2-40B4-BE49-F238E27FC236}">
                <a16:creationId xmlns:a16="http://schemas.microsoft.com/office/drawing/2014/main" id="{F3080BDB-E5EF-094B-AF45-3B27DF844D94}"/>
              </a:ext>
            </a:extLst>
          </p:cNvPr>
          <p:cNvSpPr/>
          <p:nvPr/>
        </p:nvSpPr>
        <p:spPr>
          <a:xfrm>
            <a:off x="5794608" y="5054225"/>
            <a:ext cx="665136" cy="231840"/>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Stevie</a:t>
            </a:r>
          </a:p>
        </p:txBody>
      </p:sp>
      <p:sp>
        <p:nvSpPr>
          <p:cNvPr id="70" name="Rectangle 69">
            <a:extLst>
              <a:ext uri="{FF2B5EF4-FFF2-40B4-BE49-F238E27FC236}">
                <a16:creationId xmlns:a16="http://schemas.microsoft.com/office/drawing/2014/main" id="{13E444FB-9977-5341-9FE3-040702E72569}"/>
              </a:ext>
            </a:extLst>
          </p:cNvPr>
          <p:cNvSpPr/>
          <p:nvPr/>
        </p:nvSpPr>
        <p:spPr>
          <a:xfrm>
            <a:off x="9355424" y="5059182"/>
            <a:ext cx="683270" cy="221927"/>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Stevie</a:t>
            </a:r>
          </a:p>
        </p:txBody>
      </p:sp>
      <p:sp>
        <p:nvSpPr>
          <p:cNvPr id="71" name="Rectangle 70">
            <a:extLst>
              <a:ext uri="{FF2B5EF4-FFF2-40B4-BE49-F238E27FC236}">
                <a16:creationId xmlns:a16="http://schemas.microsoft.com/office/drawing/2014/main" id="{BE565C07-25F5-C44F-85B8-537F284B77C1}"/>
              </a:ext>
            </a:extLst>
          </p:cNvPr>
          <p:cNvSpPr/>
          <p:nvPr/>
        </p:nvSpPr>
        <p:spPr>
          <a:xfrm>
            <a:off x="10894287" y="2409256"/>
            <a:ext cx="1189094" cy="369362"/>
          </a:xfrm>
          <a:prstGeom prst="rect">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Speaker</a:t>
            </a:r>
          </a:p>
        </p:txBody>
      </p:sp>
      <p:cxnSp>
        <p:nvCxnSpPr>
          <p:cNvPr id="72" name="Straight Connector 71">
            <a:extLst>
              <a:ext uri="{FF2B5EF4-FFF2-40B4-BE49-F238E27FC236}">
                <a16:creationId xmlns:a16="http://schemas.microsoft.com/office/drawing/2014/main" id="{B50B158C-2B51-254C-ADF2-05710BA925CA}"/>
              </a:ext>
            </a:extLst>
          </p:cNvPr>
          <p:cNvCxnSpPr/>
          <p:nvPr/>
        </p:nvCxnSpPr>
        <p:spPr>
          <a:xfrm>
            <a:off x="158929" y="483222"/>
            <a:ext cx="10536964"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2137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1+#ppt_w/2"/>
                                          </p:val>
                                        </p:tav>
                                        <p:tav tm="100000">
                                          <p:val>
                                            <p:strVal val="#ppt_x"/>
                                          </p:val>
                                        </p:tav>
                                      </p:tavLst>
                                    </p:anim>
                                    <p:anim calcmode="lin" valueType="num">
                                      <p:cBhvr additive="base">
                                        <p:cTn id="14"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65"/>
                                        </p:tgtEl>
                                        <p:attrNameLst>
                                          <p:attrName>style.visibility</p:attrName>
                                        </p:attrNameLst>
                                      </p:cBhvr>
                                      <p:to>
                                        <p:strVal val="visible"/>
                                      </p:to>
                                    </p:set>
                                    <p:animEffect transition="in" filter="blinds(horizontal)">
                                      <p:cBhvr>
                                        <p:cTn id="19" dur="500"/>
                                        <p:tgtEl>
                                          <p:spTgt spid="65"/>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66"/>
                                        </p:tgtEl>
                                        <p:attrNameLst>
                                          <p:attrName>style.visibility</p:attrName>
                                        </p:attrNameLst>
                                      </p:cBhvr>
                                      <p:to>
                                        <p:strVal val="visible"/>
                                      </p:to>
                                    </p:set>
                                    <p:animEffect transition="in" filter="blinds(horizontal)">
                                      <p:cBhvr>
                                        <p:cTn id="24" dur="500"/>
                                        <p:tgtEl>
                                          <p:spTgt spid="66"/>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67"/>
                                        </p:tgtEl>
                                        <p:attrNameLst>
                                          <p:attrName>style.visibility</p:attrName>
                                        </p:attrNameLst>
                                      </p:cBhvr>
                                      <p:to>
                                        <p:strVal val="visible"/>
                                      </p:to>
                                    </p:set>
                                    <p:animEffect transition="in" filter="blinds(horizontal)">
                                      <p:cBhvr>
                                        <p:cTn id="29"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1" grpId="0"/>
      <p:bldP spid="65" grpId="0"/>
      <p:bldP spid="66" grpId="0"/>
      <p:bldP spid="6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9B11B78-BB69-F54E-B74E-2CE8702114E1}"/>
              </a:ext>
            </a:extLst>
          </p:cNvPr>
          <p:cNvSpPr>
            <a:spLocks noGrp="1"/>
          </p:cNvSpPr>
          <p:nvPr>
            <p:ph type="sldNum" sz="quarter" idx="12"/>
          </p:nvPr>
        </p:nvSpPr>
        <p:spPr/>
        <p:txBody>
          <a:bodyPr/>
          <a:lstStyle/>
          <a:p>
            <a:fld id="{C68DACDF-E1A9-A04C-A5FF-FC2443684BF5}" type="slidenum">
              <a:rPr lang="en-US" smtClean="0"/>
              <a:pPr/>
              <a:t>14</a:t>
            </a:fld>
            <a:endParaRPr lang="en-US" dirty="0"/>
          </a:p>
        </p:txBody>
      </p:sp>
      <p:sp>
        <p:nvSpPr>
          <p:cNvPr id="6" name="Slide Number Placeholder 1">
            <a:extLst>
              <a:ext uri="{FF2B5EF4-FFF2-40B4-BE49-F238E27FC236}">
                <a16:creationId xmlns:a16="http://schemas.microsoft.com/office/drawing/2014/main" id="{46FB9635-374B-A441-9E68-6572A3C3CA76}"/>
              </a:ext>
            </a:extLst>
          </p:cNvPr>
          <p:cNvSpPr txBox="1">
            <a:spLocks/>
          </p:cNvSpPr>
          <p:nvPr/>
        </p:nvSpPr>
        <p:spPr>
          <a:xfrm>
            <a:off x="9322790" y="729174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CEB07AE-919C-4421-976C-800A2A2E527F}" type="slidenum">
              <a:rPr lang="en-US" smtClean="0"/>
              <a:pPr/>
              <a:t>14</a:t>
            </a:fld>
            <a:endParaRPr lang="en-US"/>
          </a:p>
        </p:txBody>
      </p:sp>
      <p:sp>
        <p:nvSpPr>
          <p:cNvPr id="7" name="Rectangle 6">
            <a:extLst>
              <a:ext uri="{FF2B5EF4-FFF2-40B4-BE49-F238E27FC236}">
                <a16:creationId xmlns:a16="http://schemas.microsoft.com/office/drawing/2014/main" id="{D19B6DF7-C0CA-3E4E-9857-DC17FD6219E7}"/>
              </a:ext>
            </a:extLst>
          </p:cNvPr>
          <p:cNvSpPr/>
          <p:nvPr/>
        </p:nvSpPr>
        <p:spPr>
          <a:xfrm>
            <a:off x="128611" y="578690"/>
            <a:ext cx="4209447" cy="589365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4128E322-BA30-FE4C-A53A-38539D983694}"/>
                  </a:ext>
                </a:extLst>
              </p:cNvPr>
              <p:cNvSpPr txBox="1"/>
              <p:nvPr/>
            </p:nvSpPr>
            <p:spPr>
              <a:xfrm>
                <a:off x="4300741" y="483057"/>
                <a:ext cx="10528703" cy="646331"/>
              </a:xfrm>
              <a:prstGeom prst="rect">
                <a:avLst/>
              </a:prstGeom>
              <a:noFill/>
            </p:spPr>
            <p:txBody>
              <a:bodyPr wrap="square" rtlCol="0">
                <a:spAutoFit/>
              </a:bodyPr>
              <a:lstStyle/>
              <a:p>
                <a:r>
                  <a:rPr lang="en-US" sz="1600" dirty="0"/>
                  <a:t>In this example, the requirement R, Specification S and Domain D are of </a:t>
                </a:r>
              </a:p>
              <a:p>
                <a:r>
                  <a:rPr lang="en-US" sz="1600" dirty="0"/>
                  <a:t>the form </a:t>
                </a:r>
                <a14:m>
                  <m:oMath xmlns:m="http://schemas.openxmlformats.org/officeDocument/2006/math">
                    <m:r>
                      <a:rPr lang="en-US" sz="2000" b="1" i="1" smtClean="0">
                        <a:latin typeface="Cambria Math" panose="02040503050406030204" pitchFamily="18" charset="0"/>
                      </a:rPr>
                      <m:t>𝒊</m:t>
                    </m:r>
                    <m:r>
                      <a:rPr lang="en-US" sz="2000" b="1" i="1" smtClean="0">
                        <a:latin typeface="Cambria Math" panose="02040503050406030204" pitchFamily="18" charset="0"/>
                        <a:ea typeface="Cambria Math" panose="02040503050406030204" pitchFamily="18" charset="0"/>
                      </a:rPr>
                      <m:t>→</m:t>
                    </m:r>
                    <m:r>
                      <a:rPr lang="en-US" sz="2000" b="1" i="1" smtClean="0">
                        <a:latin typeface="Cambria Math" panose="02040503050406030204" pitchFamily="18" charset="0"/>
                        <a:ea typeface="Cambria Math" panose="02040503050406030204" pitchFamily="18" charset="0"/>
                      </a:rPr>
                      <m:t>𝒕</m:t>
                    </m:r>
                  </m:oMath>
                </a14:m>
                <a:endParaRPr lang="en-US" sz="1600" b="1" dirty="0"/>
              </a:p>
            </p:txBody>
          </p:sp>
        </mc:Choice>
        <mc:Fallback xmlns="">
          <p:sp>
            <p:nvSpPr>
              <p:cNvPr id="9" name="TextBox 8">
                <a:extLst>
                  <a:ext uri="{FF2B5EF4-FFF2-40B4-BE49-F238E27FC236}">
                    <a16:creationId xmlns:a16="http://schemas.microsoft.com/office/drawing/2014/main" id="{4128E322-BA30-FE4C-A53A-38539D983694}"/>
                  </a:ext>
                </a:extLst>
              </p:cNvPr>
              <p:cNvSpPr txBox="1">
                <a:spLocks noRot="1" noChangeAspect="1" noMove="1" noResize="1" noEditPoints="1" noAdjustHandles="1" noChangeArrowheads="1" noChangeShapeType="1" noTextEdit="1"/>
              </p:cNvSpPr>
              <p:nvPr/>
            </p:nvSpPr>
            <p:spPr>
              <a:xfrm>
                <a:off x="4300741" y="483057"/>
                <a:ext cx="10528703" cy="646331"/>
              </a:xfrm>
              <a:prstGeom prst="rect">
                <a:avLst/>
              </a:prstGeom>
              <a:blipFill>
                <a:blip r:embed="rId3"/>
                <a:stretch>
                  <a:fillRect l="-241" t="-1923" b="-11538"/>
                </a:stretch>
              </a:blipFill>
            </p:spPr>
            <p:txBody>
              <a:bodyPr/>
              <a:lstStyle/>
              <a:p>
                <a:r>
                  <a:rPr lang="en-US">
                    <a:noFill/>
                  </a:rPr>
                  <a:t> </a:t>
                </a:r>
              </a:p>
            </p:txBody>
          </p:sp>
        </mc:Fallback>
      </mc:AlternateContent>
      <p:sp>
        <p:nvSpPr>
          <p:cNvPr id="10" name="Rectangle 9">
            <a:extLst>
              <a:ext uri="{FF2B5EF4-FFF2-40B4-BE49-F238E27FC236}">
                <a16:creationId xmlns:a16="http://schemas.microsoft.com/office/drawing/2014/main" id="{3BA47BCA-B4D8-1740-9EB3-F72952AB8485}"/>
              </a:ext>
            </a:extLst>
          </p:cNvPr>
          <p:cNvSpPr/>
          <p:nvPr/>
        </p:nvSpPr>
        <p:spPr>
          <a:xfrm>
            <a:off x="4451692" y="5228650"/>
            <a:ext cx="8064894" cy="954107"/>
          </a:xfrm>
          <a:prstGeom prst="rect">
            <a:avLst/>
          </a:prstGeom>
        </p:spPr>
        <p:txBody>
          <a:bodyPr wrap="square">
            <a:spAutoFit/>
          </a:bodyPr>
          <a:lstStyle/>
          <a:p>
            <a:r>
              <a:rPr lang="en-US" sz="1400" b="1" dirty="0">
                <a:solidFill>
                  <a:srgbClr val="0432FF"/>
                </a:solidFill>
              </a:rPr>
              <a:t>Step 2.1</a:t>
            </a:r>
            <a:r>
              <a:rPr lang="en-US" sz="1400" b="1" dirty="0">
                <a:solidFill>
                  <a:srgbClr val="073588"/>
                </a:solidFill>
              </a:rPr>
              <a:t>:</a:t>
            </a:r>
            <a:r>
              <a:rPr lang="en-GB" sz="1400" dirty="0">
                <a:cs typeface="Arial"/>
              </a:rPr>
              <a:t> Decompose/ Refine R, S, or D using AND/OR refinements</a:t>
            </a:r>
          </a:p>
          <a:p>
            <a:pPr marL="285750" indent="-285750">
              <a:buFont typeface="Arial" panose="020B0604020202020204" pitchFamily="34" charset="0"/>
              <a:buChar char="•"/>
            </a:pPr>
            <a:r>
              <a:rPr lang="en-GB" sz="1400" dirty="0">
                <a:cs typeface="Arial"/>
              </a:rPr>
              <a:t>Different kinds of refinements are possible</a:t>
            </a:r>
          </a:p>
          <a:p>
            <a:pPr marL="742950" lvl="1" indent="-285750">
              <a:buFont typeface="Wingdings" pitchFamily="2" charset="2"/>
              <a:buChar char="v"/>
            </a:pPr>
            <a:r>
              <a:rPr lang="en-GB" sz="1400" b="1" dirty="0">
                <a:solidFill>
                  <a:srgbClr val="0000FF"/>
                </a:solidFill>
                <a:cs typeface="Arial"/>
              </a:rPr>
              <a:t>AND decomposition, OR decomposition</a:t>
            </a:r>
          </a:p>
          <a:p>
            <a:pPr marL="742950" lvl="1" indent="-285750">
              <a:buFont typeface="Wingdings" pitchFamily="2" charset="2"/>
              <a:buChar char="v"/>
            </a:pPr>
            <a:r>
              <a:rPr lang="en-GB" sz="1400" b="1" dirty="0">
                <a:solidFill>
                  <a:srgbClr val="0000FF"/>
                </a:solidFill>
                <a:cs typeface="Arial"/>
              </a:rPr>
              <a:t>Decompose when there is a , or (.) </a:t>
            </a:r>
          </a:p>
        </p:txBody>
      </p:sp>
      <p:sp>
        <p:nvSpPr>
          <p:cNvPr id="11" name="Rectangle 10">
            <a:extLst>
              <a:ext uri="{FF2B5EF4-FFF2-40B4-BE49-F238E27FC236}">
                <a16:creationId xmlns:a16="http://schemas.microsoft.com/office/drawing/2014/main" id="{CDE30AED-90B6-1B4E-9DE1-343F9E0974B2}"/>
              </a:ext>
            </a:extLst>
          </p:cNvPr>
          <p:cNvSpPr/>
          <p:nvPr/>
        </p:nvSpPr>
        <p:spPr>
          <a:xfrm>
            <a:off x="5266831" y="1113186"/>
            <a:ext cx="6061347" cy="664739"/>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tx1"/>
                </a:solidFill>
                <a:cs typeface="Times New Roman" panose="02020603050405020304" pitchFamily="18" charset="0"/>
              </a:rPr>
              <a:t>R1: When the user indicates the destination as room number,  the navigation app shall ask the user to perform some action</a:t>
            </a:r>
            <a:endParaRPr lang="en-US" sz="1400" b="1" i="1" dirty="0">
              <a:solidFill>
                <a:schemeClr val="tx1"/>
              </a:solidFill>
              <a:latin typeface="Cambria Math" panose="02040503050406030204" pitchFamily="18" charset="0"/>
            </a:endParaRPr>
          </a:p>
        </p:txBody>
      </p:sp>
      <p:sp>
        <p:nvSpPr>
          <p:cNvPr id="12" name="Rectangle 11">
            <a:extLst>
              <a:ext uri="{FF2B5EF4-FFF2-40B4-BE49-F238E27FC236}">
                <a16:creationId xmlns:a16="http://schemas.microsoft.com/office/drawing/2014/main" id="{EEE69EA8-22DC-5749-A522-CEAA7D33A189}"/>
              </a:ext>
            </a:extLst>
          </p:cNvPr>
          <p:cNvSpPr/>
          <p:nvPr/>
        </p:nvSpPr>
        <p:spPr>
          <a:xfrm>
            <a:off x="123611" y="-14925"/>
            <a:ext cx="10541963" cy="523220"/>
          </a:xfrm>
          <a:prstGeom prst="rect">
            <a:avLst/>
          </a:prstGeom>
        </p:spPr>
        <p:txBody>
          <a:bodyPr wrap="square">
            <a:spAutoFit/>
          </a:bodyPr>
          <a:lstStyle/>
          <a:p>
            <a:r>
              <a:rPr lang="en-US" sz="2800" b="1" dirty="0">
                <a:solidFill>
                  <a:srgbClr val="008542"/>
                </a:solidFill>
              </a:rPr>
              <a:t>Step 2: Perform Risk Discovery and Analysis</a:t>
            </a:r>
            <a:endParaRPr lang="en-US" sz="2800" dirty="0">
              <a:solidFill>
                <a:srgbClr val="008542"/>
              </a:solidFill>
            </a:endParaRPr>
          </a:p>
        </p:txBody>
      </p:sp>
      <p:cxnSp>
        <p:nvCxnSpPr>
          <p:cNvPr id="13" name="Straight Connector 12">
            <a:extLst>
              <a:ext uri="{FF2B5EF4-FFF2-40B4-BE49-F238E27FC236}">
                <a16:creationId xmlns:a16="http://schemas.microsoft.com/office/drawing/2014/main" id="{E09221A5-98FE-9A44-BC08-0DA6C2E1F407}"/>
              </a:ext>
            </a:extLst>
          </p:cNvPr>
          <p:cNvCxnSpPr/>
          <p:nvPr/>
        </p:nvCxnSpPr>
        <p:spPr>
          <a:xfrm>
            <a:off x="128611" y="499458"/>
            <a:ext cx="10536964"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228E4619-2448-7A4B-B7EB-0E88D1E04739}"/>
                  </a:ext>
                </a:extLst>
              </p:cNvPr>
              <p:cNvSpPr/>
              <p:nvPr/>
            </p:nvSpPr>
            <p:spPr>
              <a:xfrm>
                <a:off x="8106274" y="2036363"/>
                <a:ext cx="3876951" cy="421876"/>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14:m>
                  <m:oMath xmlns:m="http://schemas.openxmlformats.org/officeDocument/2006/math">
                    <m:sSub>
                      <m:sSubPr>
                        <m:ctrlPr>
                          <a:rPr lang="en-GB" sz="1200" b="1" i="1">
                            <a:solidFill>
                              <a:srgbClr val="0000FF"/>
                            </a:solidFill>
                            <a:latin typeface="Cambria Math" panose="02040503050406030204" pitchFamily="18" charset="0"/>
                            <a:cs typeface="Arial"/>
                          </a:rPr>
                        </m:ctrlPr>
                      </m:sSubPr>
                      <m:e>
                        <m:r>
                          <a:rPr lang="en-US" sz="1200" b="1" i="1">
                            <a:solidFill>
                              <a:srgbClr val="0000FF"/>
                            </a:solidFill>
                            <a:latin typeface="Cambria Math" panose="02040503050406030204" pitchFamily="18" charset="0"/>
                            <a:cs typeface="Arial"/>
                          </a:rPr>
                          <m:t>𝑹</m:t>
                        </m:r>
                      </m:e>
                      <m:sub>
                        <m:r>
                          <a:rPr lang="en-US" sz="1200" b="1" i="1">
                            <a:solidFill>
                              <a:srgbClr val="0000FF"/>
                            </a:solidFill>
                            <a:latin typeface="Cambria Math" panose="02040503050406030204" pitchFamily="18" charset="0"/>
                            <a:cs typeface="Arial"/>
                          </a:rPr>
                          <m:t>𝒕𝒉𝒆𝒏</m:t>
                        </m:r>
                      </m:sub>
                    </m:sSub>
                    <m:r>
                      <a:rPr lang="en-US" sz="1200" b="1" i="1">
                        <a:solidFill>
                          <a:srgbClr val="0000FF"/>
                        </a:solidFill>
                        <a:latin typeface="Cambria Math" panose="02040503050406030204" pitchFamily="18" charset="0"/>
                        <a:cs typeface="Arial"/>
                      </a:rPr>
                      <m:t> </m:t>
                    </m:r>
                  </m:oMath>
                </a14:m>
                <a:r>
                  <a:rPr lang="en-US" sz="1200" b="1" dirty="0">
                    <a:solidFill>
                      <a:schemeClr val="tx1"/>
                    </a:solidFill>
                    <a:cs typeface="Times New Roman" panose="02020603050405020304" pitchFamily="18" charset="0"/>
                  </a:rPr>
                  <a:t>: The navigation app shall ask the user to perform an action</a:t>
                </a:r>
                <a:endParaRPr lang="en-US" sz="1200" b="1" i="1" dirty="0">
                  <a:solidFill>
                    <a:schemeClr val="tx1"/>
                  </a:solidFill>
                  <a:latin typeface="Cambria Math" panose="02040503050406030204" pitchFamily="18" charset="0"/>
                </a:endParaRPr>
              </a:p>
            </p:txBody>
          </p:sp>
        </mc:Choice>
        <mc:Fallback xmlns="">
          <p:sp>
            <p:nvSpPr>
              <p:cNvPr id="14" name="Rectangle 13">
                <a:extLst>
                  <a:ext uri="{FF2B5EF4-FFF2-40B4-BE49-F238E27FC236}">
                    <a16:creationId xmlns:a16="http://schemas.microsoft.com/office/drawing/2014/main" id="{228E4619-2448-7A4B-B7EB-0E88D1E04739}"/>
                  </a:ext>
                </a:extLst>
              </p:cNvPr>
              <p:cNvSpPr>
                <a:spLocks noRot="1" noChangeAspect="1" noMove="1" noResize="1" noEditPoints="1" noAdjustHandles="1" noChangeArrowheads="1" noChangeShapeType="1" noTextEdit="1"/>
              </p:cNvSpPr>
              <p:nvPr/>
            </p:nvSpPr>
            <p:spPr>
              <a:xfrm>
                <a:off x="8106274" y="2036363"/>
                <a:ext cx="3876951" cy="421876"/>
              </a:xfrm>
              <a:prstGeom prst="rect">
                <a:avLst/>
              </a:prstGeom>
              <a:blipFill>
                <a:blip r:embed="rId4"/>
                <a:stretch>
                  <a:fillRect t="-2857" b="-142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id="{98DB97FB-61A4-6E4B-86FF-A85D94885D9C}"/>
                  </a:ext>
                </a:extLst>
              </p:cNvPr>
              <p:cNvSpPr/>
              <p:nvPr/>
            </p:nvSpPr>
            <p:spPr>
              <a:xfrm>
                <a:off x="4560336" y="2048041"/>
                <a:ext cx="3269920" cy="431785"/>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14:m>
                  <m:oMath xmlns:m="http://schemas.openxmlformats.org/officeDocument/2006/math">
                    <m:sSub>
                      <m:sSubPr>
                        <m:ctrlPr>
                          <a:rPr lang="en-GB" sz="1200" b="1" i="1">
                            <a:solidFill>
                              <a:srgbClr val="0000FF"/>
                            </a:solidFill>
                            <a:latin typeface="Cambria Math" panose="02040503050406030204" pitchFamily="18" charset="0"/>
                            <a:cs typeface="Arial"/>
                          </a:rPr>
                        </m:ctrlPr>
                      </m:sSubPr>
                      <m:e>
                        <m:r>
                          <a:rPr lang="en-US" sz="1200" b="1" i="1">
                            <a:solidFill>
                              <a:srgbClr val="0000FF"/>
                            </a:solidFill>
                            <a:latin typeface="Cambria Math" panose="02040503050406030204" pitchFamily="18" charset="0"/>
                            <a:cs typeface="Arial"/>
                          </a:rPr>
                          <m:t>𝑹</m:t>
                        </m:r>
                      </m:e>
                      <m:sub>
                        <m:r>
                          <a:rPr lang="en-US" sz="1200" b="1" i="1">
                            <a:solidFill>
                              <a:srgbClr val="0000FF"/>
                            </a:solidFill>
                            <a:latin typeface="Cambria Math" panose="02040503050406030204" pitchFamily="18" charset="0"/>
                            <a:cs typeface="Arial"/>
                          </a:rPr>
                          <m:t>𝒊𝒇</m:t>
                        </m:r>
                      </m:sub>
                    </m:sSub>
                  </m:oMath>
                </a14:m>
                <a:r>
                  <a:rPr lang="en-GB" sz="1200" b="1" dirty="0">
                    <a:solidFill>
                      <a:srgbClr val="0000FF"/>
                    </a:solidFill>
                    <a:cs typeface="Arial"/>
                  </a:rPr>
                  <a:t> </a:t>
                </a:r>
                <a:r>
                  <a:rPr lang="en-US" sz="1200" b="1" dirty="0">
                    <a:solidFill>
                      <a:schemeClr val="tx1"/>
                    </a:solidFill>
                    <a:cs typeface="Times New Roman" panose="02020603050405020304" pitchFamily="18" charset="0"/>
                  </a:rPr>
                  <a:t>: The user indicates a room number as the destination</a:t>
                </a:r>
                <a:endParaRPr lang="en-US" sz="1200" b="1" i="1" dirty="0">
                  <a:solidFill>
                    <a:schemeClr val="tx1"/>
                  </a:solidFill>
                  <a:latin typeface="Cambria Math" panose="02040503050406030204" pitchFamily="18" charset="0"/>
                </a:endParaRPr>
              </a:p>
            </p:txBody>
          </p:sp>
        </mc:Choice>
        <mc:Fallback xmlns="">
          <p:sp>
            <p:nvSpPr>
              <p:cNvPr id="15" name="Rectangle 14">
                <a:extLst>
                  <a:ext uri="{FF2B5EF4-FFF2-40B4-BE49-F238E27FC236}">
                    <a16:creationId xmlns:a16="http://schemas.microsoft.com/office/drawing/2014/main" id="{98DB97FB-61A4-6E4B-86FF-A85D94885D9C}"/>
                  </a:ext>
                </a:extLst>
              </p:cNvPr>
              <p:cNvSpPr>
                <a:spLocks noRot="1" noChangeAspect="1" noMove="1" noResize="1" noEditPoints="1" noAdjustHandles="1" noChangeArrowheads="1" noChangeShapeType="1" noTextEdit="1"/>
              </p:cNvSpPr>
              <p:nvPr/>
            </p:nvSpPr>
            <p:spPr>
              <a:xfrm>
                <a:off x="4560336" y="2048041"/>
                <a:ext cx="3269920" cy="431785"/>
              </a:xfrm>
              <a:prstGeom prst="rect">
                <a:avLst/>
              </a:prstGeom>
              <a:blipFill>
                <a:blip r:embed="rId5"/>
                <a:stretch>
                  <a:fillRect t="-5556" r="-386" b="-13889"/>
                </a:stretch>
              </a:blipFill>
            </p:spPr>
            <p:txBody>
              <a:bodyPr/>
              <a:lstStyle/>
              <a:p>
                <a:r>
                  <a:rPr lang="en-US">
                    <a:noFill/>
                  </a:rPr>
                  <a:t> </a:t>
                </a:r>
              </a:p>
            </p:txBody>
          </p:sp>
        </mc:Fallback>
      </mc:AlternateContent>
      <p:cxnSp>
        <p:nvCxnSpPr>
          <p:cNvPr id="16" name="Straight Connector 15">
            <a:extLst>
              <a:ext uri="{FF2B5EF4-FFF2-40B4-BE49-F238E27FC236}">
                <a16:creationId xmlns:a16="http://schemas.microsoft.com/office/drawing/2014/main" id="{A9FD8517-DEBB-114E-B37D-48D16C3E3135}"/>
              </a:ext>
            </a:extLst>
          </p:cNvPr>
          <p:cNvCxnSpPr>
            <a:cxnSpLocks/>
          </p:cNvCxnSpPr>
          <p:nvPr/>
        </p:nvCxnSpPr>
        <p:spPr>
          <a:xfrm flipH="1">
            <a:off x="7645412" y="1775490"/>
            <a:ext cx="352859" cy="269002"/>
          </a:xfrm>
          <a:prstGeom prst="line">
            <a:avLst/>
          </a:prstGeom>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F8DA835E-FE0D-2840-BA5C-1C4D880D50BB}"/>
              </a:ext>
            </a:extLst>
          </p:cNvPr>
          <p:cNvCxnSpPr>
            <a:cxnSpLocks/>
          </p:cNvCxnSpPr>
          <p:nvPr/>
        </p:nvCxnSpPr>
        <p:spPr>
          <a:xfrm>
            <a:off x="7985407" y="1784698"/>
            <a:ext cx="352859" cy="257324"/>
          </a:xfrm>
          <a:prstGeom prst="line">
            <a:avLst/>
          </a:prstGeom>
        </p:spPr>
        <p:style>
          <a:lnRef idx="1">
            <a:schemeClr val="dk1"/>
          </a:lnRef>
          <a:fillRef idx="0">
            <a:schemeClr val="dk1"/>
          </a:fillRef>
          <a:effectRef idx="0">
            <a:schemeClr val="dk1"/>
          </a:effectRef>
          <a:fontRef idx="minor">
            <a:schemeClr val="tx1"/>
          </a:fontRef>
        </p:style>
      </p:cxnSp>
      <p:sp>
        <p:nvSpPr>
          <p:cNvPr id="18" name="Rectangle 17">
            <a:extLst>
              <a:ext uri="{FF2B5EF4-FFF2-40B4-BE49-F238E27FC236}">
                <a16:creationId xmlns:a16="http://schemas.microsoft.com/office/drawing/2014/main" id="{6989B9D9-8FEE-8041-95E1-F24872BE0BC9}"/>
              </a:ext>
            </a:extLst>
          </p:cNvPr>
          <p:cNvSpPr/>
          <p:nvPr/>
        </p:nvSpPr>
        <p:spPr>
          <a:xfrm>
            <a:off x="4446061" y="1052990"/>
            <a:ext cx="7687629" cy="416523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B9A5C4C-DDBA-0B44-87F2-61CA70C66C43}"/>
              </a:ext>
            </a:extLst>
          </p:cNvPr>
          <p:cNvSpPr/>
          <p:nvPr/>
        </p:nvSpPr>
        <p:spPr>
          <a:xfrm>
            <a:off x="5067632" y="2619570"/>
            <a:ext cx="6212401" cy="680942"/>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tx1"/>
                </a:solidFill>
                <a:cs typeface="Times New Roman" panose="02020603050405020304" pitchFamily="18" charset="0"/>
              </a:rPr>
              <a:t>S: When the hardware component receives a voice input signal, the software notifies using the hardware component  with a voice instruction to perform an action</a:t>
            </a:r>
          </a:p>
        </p:txBody>
      </p:sp>
      <mc:AlternateContent xmlns:mc="http://schemas.openxmlformats.org/markup-compatibility/2006" xmlns:a14="http://schemas.microsoft.com/office/drawing/2010/main">
        <mc:Choice Requires="a14">
          <p:sp>
            <p:nvSpPr>
              <p:cNvPr id="20" name="Rectangle 19">
                <a:extLst>
                  <a:ext uri="{FF2B5EF4-FFF2-40B4-BE49-F238E27FC236}">
                    <a16:creationId xmlns:a16="http://schemas.microsoft.com/office/drawing/2014/main" id="{482CB09F-0CF7-FC46-B2EE-A925069FA2F0}"/>
                  </a:ext>
                </a:extLst>
              </p:cNvPr>
              <p:cNvSpPr/>
              <p:nvPr/>
            </p:nvSpPr>
            <p:spPr>
              <a:xfrm>
                <a:off x="8106273" y="3565271"/>
                <a:ext cx="3876951" cy="421876"/>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14:m>
                  <m:oMath xmlns:m="http://schemas.openxmlformats.org/officeDocument/2006/math">
                    <m:sSub>
                      <m:sSubPr>
                        <m:ctrlPr>
                          <a:rPr lang="en-GB" sz="1200" b="1" i="1" smtClean="0">
                            <a:solidFill>
                              <a:srgbClr val="0000FF"/>
                            </a:solidFill>
                            <a:latin typeface="Cambria Math" panose="02040503050406030204" pitchFamily="18" charset="0"/>
                            <a:cs typeface="Arial"/>
                          </a:rPr>
                        </m:ctrlPr>
                      </m:sSubPr>
                      <m:e>
                        <m:r>
                          <a:rPr lang="en-US" sz="1200" b="1" i="1" smtClean="0">
                            <a:solidFill>
                              <a:srgbClr val="0000FF"/>
                            </a:solidFill>
                            <a:latin typeface="Cambria Math" panose="02040503050406030204" pitchFamily="18" charset="0"/>
                            <a:cs typeface="Arial"/>
                          </a:rPr>
                          <m:t>𝑺</m:t>
                        </m:r>
                      </m:e>
                      <m:sub>
                        <m:r>
                          <a:rPr lang="en-US" sz="1200" b="1" i="1">
                            <a:solidFill>
                              <a:srgbClr val="0000FF"/>
                            </a:solidFill>
                            <a:latin typeface="Cambria Math" panose="02040503050406030204" pitchFamily="18" charset="0"/>
                            <a:cs typeface="Arial"/>
                          </a:rPr>
                          <m:t>𝒕𝒉𝒆𝒏</m:t>
                        </m:r>
                      </m:sub>
                    </m:sSub>
                    <m:r>
                      <a:rPr lang="en-US" sz="1200" b="1" i="1">
                        <a:solidFill>
                          <a:srgbClr val="0000FF"/>
                        </a:solidFill>
                        <a:latin typeface="Cambria Math" panose="02040503050406030204" pitchFamily="18" charset="0"/>
                        <a:cs typeface="Arial"/>
                      </a:rPr>
                      <m:t> </m:t>
                    </m:r>
                  </m:oMath>
                </a14:m>
                <a:r>
                  <a:rPr lang="en-US" sz="1200" b="1" dirty="0">
                    <a:solidFill>
                      <a:schemeClr val="tx1"/>
                    </a:solidFill>
                    <a:cs typeface="Times New Roman" panose="02020603050405020304" pitchFamily="18" charset="0"/>
                  </a:rPr>
                  <a:t>: The navigation app notifies using the speaker with a voice instruction to perform an action</a:t>
                </a:r>
                <a:endParaRPr lang="en-US" sz="1200" b="1" i="1" dirty="0">
                  <a:solidFill>
                    <a:schemeClr val="tx1"/>
                  </a:solidFill>
                  <a:latin typeface="Cambria Math" panose="02040503050406030204" pitchFamily="18" charset="0"/>
                </a:endParaRPr>
              </a:p>
            </p:txBody>
          </p:sp>
        </mc:Choice>
        <mc:Fallback xmlns="">
          <p:sp>
            <p:nvSpPr>
              <p:cNvPr id="20" name="Rectangle 19">
                <a:extLst>
                  <a:ext uri="{FF2B5EF4-FFF2-40B4-BE49-F238E27FC236}">
                    <a16:creationId xmlns:a16="http://schemas.microsoft.com/office/drawing/2014/main" id="{482CB09F-0CF7-FC46-B2EE-A925069FA2F0}"/>
                  </a:ext>
                </a:extLst>
              </p:cNvPr>
              <p:cNvSpPr>
                <a:spLocks noRot="1" noChangeAspect="1" noMove="1" noResize="1" noEditPoints="1" noAdjustHandles="1" noChangeArrowheads="1" noChangeShapeType="1" noTextEdit="1"/>
              </p:cNvSpPr>
              <p:nvPr/>
            </p:nvSpPr>
            <p:spPr>
              <a:xfrm>
                <a:off x="8106273" y="3565271"/>
                <a:ext cx="3876951" cy="421876"/>
              </a:xfrm>
              <a:prstGeom prst="rect">
                <a:avLst/>
              </a:prstGeom>
              <a:blipFill>
                <a:blip r:embed="rId6"/>
                <a:stretch>
                  <a:fillRect t="-22857" b="-314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Rectangle 20">
                <a:extLst>
                  <a:ext uri="{FF2B5EF4-FFF2-40B4-BE49-F238E27FC236}">
                    <a16:creationId xmlns:a16="http://schemas.microsoft.com/office/drawing/2014/main" id="{E58E02B8-F411-D648-B93E-96242BC2E653}"/>
                  </a:ext>
                </a:extLst>
              </p:cNvPr>
              <p:cNvSpPr/>
              <p:nvPr/>
            </p:nvSpPr>
            <p:spPr>
              <a:xfrm>
                <a:off x="4560335" y="3576613"/>
                <a:ext cx="3269919" cy="431785"/>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14:m>
                  <m:oMath xmlns:m="http://schemas.openxmlformats.org/officeDocument/2006/math">
                    <m:sSub>
                      <m:sSubPr>
                        <m:ctrlPr>
                          <a:rPr lang="en-GB" sz="1200" b="1" i="1" smtClean="0">
                            <a:solidFill>
                              <a:srgbClr val="0000FF"/>
                            </a:solidFill>
                            <a:latin typeface="Cambria Math" panose="02040503050406030204" pitchFamily="18" charset="0"/>
                            <a:cs typeface="Arial"/>
                          </a:rPr>
                        </m:ctrlPr>
                      </m:sSubPr>
                      <m:e>
                        <m:r>
                          <a:rPr lang="en-US" sz="1200" b="1" i="1" smtClean="0">
                            <a:solidFill>
                              <a:srgbClr val="0000FF"/>
                            </a:solidFill>
                            <a:latin typeface="Cambria Math" panose="02040503050406030204" pitchFamily="18" charset="0"/>
                            <a:cs typeface="Arial"/>
                          </a:rPr>
                          <m:t>𝑺</m:t>
                        </m:r>
                      </m:e>
                      <m:sub>
                        <m:r>
                          <a:rPr lang="en-US" sz="1200" b="1" i="1">
                            <a:solidFill>
                              <a:srgbClr val="0000FF"/>
                            </a:solidFill>
                            <a:latin typeface="Cambria Math" panose="02040503050406030204" pitchFamily="18" charset="0"/>
                            <a:cs typeface="Arial"/>
                          </a:rPr>
                          <m:t>𝒊𝒇</m:t>
                        </m:r>
                      </m:sub>
                    </m:sSub>
                  </m:oMath>
                </a14:m>
                <a:r>
                  <a:rPr lang="en-GB" sz="1200" b="1" dirty="0">
                    <a:solidFill>
                      <a:srgbClr val="0000FF"/>
                    </a:solidFill>
                    <a:cs typeface="Arial"/>
                  </a:rPr>
                  <a:t> </a:t>
                </a:r>
                <a:r>
                  <a:rPr lang="en-US" sz="1200" b="1" dirty="0">
                    <a:solidFill>
                      <a:schemeClr val="tx1"/>
                    </a:solidFill>
                    <a:cs typeface="Times New Roman" panose="02020603050405020304" pitchFamily="18" charset="0"/>
                  </a:rPr>
                  <a:t>: The microphone receives a voice input signal</a:t>
                </a:r>
                <a:endParaRPr lang="en-US" sz="1200" b="1" i="1" dirty="0">
                  <a:solidFill>
                    <a:schemeClr val="tx1"/>
                  </a:solidFill>
                  <a:latin typeface="Cambria Math" panose="02040503050406030204" pitchFamily="18" charset="0"/>
                </a:endParaRPr>
              </a:p>
            </p:txBody>
          </p:sp>
        </mc:Choice>
        <mc:Fallback xmlns="">
          <p:sp>
            <p:nvSpPr>
              <p:cNvPr id="21" name="Rectangle 20">
                <a:extLst>
                  <a:ext uri="{FF2B5EF4-FFF2-40B4-BE49-F238E27FC236}">
                    <a16:creationId xmlns:a16="http://schemas.microsoft.com/office/drawing/2014/main" id="{E58E02B8-F411-D648-B93E-96242BC2E653}"/>
                  </a:ext>
                </a:extLst>
              </p:cNvPr>
              <p:cNvSpPr>
                <a:spLocks noRot="1" noChangeAspect="1" noMove="1" noResize="1" noEditPoints="1" noAdjustHandles="1" noChangeArrowheads="1" noChangeShapeType="1" noTextEdit="1"/>
              </p:cNvSpPr>
              <p:nvPr/>
            </p:nvSpPr>
            <p:spPr>
              <a:xfrm>
                <a:off x="4560335" y="3576613"/>
                <a:ext cx="3269919" cy="431785"/>
              </a:xfrm>
              <a:prstGeom prst="rect">
                <a:avLst/>
              </a:prstGeom>
              <a:blipFill>
                <a:blip r:embed="rId7"/>
                <a:stretch>
                  <a:fillRect t="-8333" b="-11111"/>
                </a:stretch>
              </a:blipFill>
            </p:spPr>
            <p:txBody>
              <a:bodyPr/>
              <a:lstStyle/>
              <a:p>
                <a:r>
                  <a:rPr lang="en-US">
                    <a:noFill/>
                  </a:rPr>
                  <a:t> </a:t>
                </a:r>
              </a:p>
            </p:txBody>
          </p:sp>
        </mc:Fallback>
      </mc:AlternateContent>
      <p:cxnSp>
        <p:nvCxnSpPr>
          <p:cNvPr id="22" name="Straight Connector 21">
            <a:extLst>
              <a:ext uri="{FF2B5EF4-FFF2-40B4-BE49-F238E27FC236}">
                <a16:creationId xmlns:a16="http://schemas.microsoft.com/office/drawing/2014/main" id="{60AFCBD8-655F-A147-BBB4-F68BE647898B}"/>
              </a:ext>
            </a:extLst>
          </p:cNvPr>
          <p:cNvCxnSpPr/>
          <p:nvPr/>
        </p:nvCxnSpPr>
        <p:spPr>
          <a:xfrm flipH="1">
            <a:off x="7740343" y="3306497"/>
            <a:ext cx="289906" cy="264131"/>
          </a:xfrm>
          <a:prstGeom prst="line">
            <a:avLst/>
          </a:prstGeom>
        </p:spPr>
        <p:style>
          <a:lnRef idx="1">
            <a:schemeClr val="dk1"/>
          </a:lnRef>
          <a:fillRef idx="0">
            <a:schemeClr val="dk1"/>
          </a:fillRef>
          <a:effectRef idx="0">
            <a:schemeClr val="dk1"/>
          </a:effectRef>
          <a:fontRef idx="minor">
            <a:schemeClr val="tx1"/>
          </a:fontRef>
        </p:style>
      </p:cxnSp>
      <p:cxnSp>
        <p:nvCxnSpPr>
          <p:cNvPr id="23" name="Straight Connector 22">
            <a:extLst>
              <a:ext uri="{FF2B5EF4-FFF2-40B4-BE49-F238E27FC236}">
                <a16:creationId xmlns:a16="http://schemas.microsoft.com/office/drawing/2014/main" id="{929385DA-27F1-8644-B140-3DFEB319BCD2}"/>
              </a:ext>
            </a:extLst>
          </p:cNvPr>
          <p:cNvCxnSpPr/>
          <p:nvPr/>
        </p:nvCxnSpPr>
        <p:spPr>
          <a:xfrm>
            <a:off x="8030249" y="3306497"/>
            <a:ext cx="308017" cy="243632"/>
          </a:xfrm>
          <a:prstGeom prst="line">
            <a:avLst/>
          </a:prstGeom>
        </p:spPr>
        <p:style>
          <a:lnRef idx="1">
            <a:schemeClr val="dk1"/>
          </a:lnRef>
          <a:fillRef idx="0">
            <a:schemeClr val="dk1"/>
          </a:fillRef>
          <a:effectRef idx="0">
            <a:schemeClr val="dk1"/>
          </a:effectRef>
          <a:fontRef idx="minor">
            <a:schemeClr val="tx1"/>
          </a:fontRef>
        </p:style>
      </p:cxnSp>
      <p:sp>
        <p:nvSpPr>
          <p:cNvPr id="24" name="Rectangle 23">
            <a:extLst>
              <a:ext uri="{FF2B5EF4-FFF2-40B4-BE49-F238E27FC236}">
                <a16:creationId xmlns:a16="http://schemas.microsoft.com/office/drawing/2014/main" id="{41CAF061-568A-0043-BFDE-A002AD466850}"/>
              </a:ext>
            </a:extLst>
          </p:cNvPr>
          <p:cNvSpPr/>
          <p:nvPr/>
        </p:nvSpPr>
        <p:spPr>
          <a:xfrm>
            <a:off x="5062528" y="4104002"/>
            <a:ext cx="6167671" cy="480481"/>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tx1"/>
                </a:solidFill>
              </a:rPr>
              <a:t>D:  When the microphone receives a voice input, the speaker gets enabled to give an instruction</a:t>
            </a:r>
            <a:endParaRPr lang="en-US" sz="1400" dirty="0">
              <a:solidFill>
                <a:schemeClr val="tx1"/>
              </a:solidFill>
            </a:endParaRPr>
          </a:p>
        </p:txBody>
      </p:sp>
      <mc:AlternateContent xmlns:mc="http://schemas.openxmlformats.org/markup-compatibility/2006" xmlns:a14="http://schemas.microsoft.com/office/drawing/2010/main">
        <mc:Choice Requires="a14">
          <p:sp>
            <p:nvSpPr>
              <p:cNvPr id="25" name="Rectangle 24">
                <a:extLst>
                  <a:ext uri="{FF2B5EF4-FFF2-40B4-BE49-F238E27FC236}">
                    <a16:creationId xmlns:a16="http://schemas.microsoft.com/office/drawing/2014/main" id="{301AEC11-588F-904A-B545-05A9D65EDF76}"/>
                  </a:ext>
                </a:extLst>
              </p:cNvPr>
              <p:cNvSpPr/>
              <p:nvPr/>
            </p:nvSpPr>
            <p:spPr>
              <a:xfrm>
                <a:off x="8142267" y="4834056"/>
                <a:ext cx="3840957" cy="309102"/>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14:m>
                  <m:oMath xmlns:m="http://schemas.openxmlformats.org/officeDocument/2006/math">
                    <m:sSub>
                      <m:sSubPr>
                        <m:ctrlPr>
                          <a:rPr lang="en-GB" sz="1200" b="1" i="1" smtClean="0">
                            <a:solidFill>
                              <a:srgbClr val="0000FF"/>
                            </a:solidFill>
                            <a:latin typeface="Cambria Math" panose="02040503050406030204" pitchFamily="18" charset="0"/>
                            <a:cs typeface="Arial"/>
                          </a:rPr>
                        </m:ctrlPr>
                      </m:sSubPr>
                      <m:e>
                        <m:r>
                          <a:rPr lang="en-US" sz="1200" b="1" i="1" smtClean="0">
                            <a:solidFill>
                              <a:srgbClr val="0000FF"/>
                            </a:solidFill>
                            <a:latin typeface="Cambria Math" panose="02040503050406030204" pitchFamily="18" charset="0"/>
                            <a:cs typeface="Arial"/>
                          </a:rPr>
                          <m:t>𝑫</m:t>
                        </m:r>
                      </m:e>
                      <m:sub>
                        <m:r>
                          <a:rPr lang="en-US" sz="1200" b="1" i="1" smtClean="0">
                            <a:solidFill>
                              <a:srgbClr val="0000FF"/>
                            </a:solidFill>
                            <a:latin typeface="Cambria Math" panose="02040503050406030204" pitchFamily="18" charset="0"/>
                            <a:cs typeface="Arial"/>
                          </a:rPr>
                          <m:t>𝒕𝒉𝒆𝒏</m:t>
                        </m:r>
                      </m:sub>
                    </m:sSub>
                  </m:oMath>
                </a14:m>
                <a:r>
                  <a:rPr lang="en-GB" sz="1200" b="1" dirty="0">
                    <a:solidFill>
                      <a:srgbClr val="0000FF"/>
                    </a:solidFill>
                    <a:cs typeface="Arial"/>
                  </a:rPr>
                  <a:t> </a:t>
                </a:r>
                <a:r>
                  <a:rPr lang="en-US" sz="1200" b="1" dirty="0">
                    <a:solidFill>
                      <a:schemeClr val="tx1"/>
                    </a:solidFill>
                    <a:cs typeface="Times New Roman" panose="02020603050405020304" pitchFamily="18" charset="0"/>
                  </a:rPr>
                  <a:t>: </a:t>
                </a:r>
                <a:r>
                  <a:rPr lang="en-US" sz="1200" b="1" dirty="0">
                    <a:solidFill>
                      <a:schemeClr val="tx1"/>
                    </a:solidFill>
                  </a:rPr>
                  <a:t>The speaker gets enabled to give an instruction</a:t>
                </a:r>
                <a:endParaRPr lang="en-US" sz="1200" b="1" i="1" dirty="0">
                  <a:solidFill>
                    <a:schemeClr val="tx1"/>
                  </a:solidFill>
                  <a:latin typeface="Cambria Math" panose="02040503050406030204" pitchFamily="18" charset="0"/>
                </a:endParaRPr>
              </a:p>
            </p:txBody>
          </p:sp>
        </mc:Choice>
        <mc:Fallback xmlns="">
          <p:sp>
            <p:nvSpPr>
              <p:cNvPr id="25" name="Rectangle 24">
                <a:extLst>
                  <a:ext uri="{FF2B5EF4-FFF2-40B4-BE49-F238E27FC236}">
                    <a16:creationId xmlns:a16="http://schemas.microsoft.com/office/drawing/2014/main" id="{301AEC11-588F-904A-B545-05A9D65EDF76}"/>
                  </a:ext>
                </a:extLst>
              </p:cNvPr>
              <p:cNvSpPr>
                <a:spLocks noRot="1" noChangeAspect="1" noMove="1" noResize="1" noEditPoints="1" noAdjustHandles="1" noChangeArrowheads="1" noChangeShapeType="1" noTextEdit="1"/>
              </p:cNvSpPr>
              <p:nvPr/>
            </p:nvSpPr>
            <p:spPr>
              <a:xfrm>
                <a:off x="8142267" y="4834056"/>
                <a:ext cx="3840957" cy="309102"/>
              </a:xfrm>
              <a:prstGeom prst="rect">
                <a:avLst/>
              </a:prstGeom>
              <a:blipFill>
                <a:blip r:embed="rId8"/>
                <a:stretch>
                  <a:fillRect t="-23077" b="-3461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Rectangle 25">
                <a:extLst>
                  <a:ext uri="{FF2B5EF4-FFF2-40B4-BE49-F238E27FC236}">
                    <a16:creationId xmlns:a16="http://schemas.microsoft.com/office/drawing/2014/main" id="{1309AD21-C4C9-7D4C-9538-60646A8AD994}"/>
                  </a:ext>
                </a:extLst>
              </p:cNvPr>
              <p:cNvSpPr/>
              <p:nvPr/>
            </p:nvSpPr>
            <p:spPr>
              <a:xfrm>
                <a:off x="4560335" y="4854599"/>
                <a:ext cx="3431465" cy="309102"/>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14:m>
                  <m:oMath xmlns:m="http://schemas.openxmlformats.org/officeDocument/2006/math">
                    <m:sSub>
                      <m:sSubPr>
                        <m:ctrlPr>
                          <a:rPr lang="en-GB" sz="1200" b="1" i="1" smtClean="0">
                            <a:solidFill>
                              <a:srgbClr val="0000FF"/>
                            </a:solidFill>
                            <a:latin typeface="Cambria Math" panose="02040503050406030204" pitchFamily="18" charset="0"/>
                            <a:cs typeface="Arial"/>
                          </a:rPr>
                        </m:ctrlPr>
                      </m:sSubPr>
                      <m:e>
                        <m:r>
                          <a:rPr lang="en-US" sz="1200" b="1" i="1" smtClean="0">
                            <a:solidFill>
                              <a:srgbClr val="0000FF"/>
                            </a:solidFill>
                            <a:latin typeface="Cambria Math" panose="02040503050406030204" pitchFamily="18" charset="0"/>
                            <a:cs typeface="Arial"/>
                          </a:rPr>
                          <m:t>𝑫</m:t>
                        </m:r>
                      </m:e>
                      <m:sub>
                        <m:r>
                          <a:rPr lang="en-US" sz="1200" b="1" i="1">
                            <a:solidFill>
                              <a:srgbClr val="0000FF"/>
                            </a:solidFill>
                            <a:latin typeface="Cambria Math" panose="02040503050406030204" pitchFamily="18" charset="0"/>
                            <a:cs typeface="Arial"/>
                          </a:rPr>
                          <m:t>𝒊𝒇</m:t>
                        </m:r>
                      </m:sub>
                    </m:sSub>
                  </m:oMath>
                </a14:m>
                <a:r>
                  <a:rPr lang="en-GB" sz="1200" b="1" dirty="0">
                    <a:solidFill>
                      <a:srgbClr val="0000FF"/>
                    </a:solidFill>
                    <a:cs typeface="Arial"/>
                  </a:rPr>
                  <a:t> </a:t>
                </a:r>
                <a:r>
                  <a:rPr lang="en-US" sz="1200" b="1" dirty="0">
                    <a:solidFill>
                      <a:schemeClr val="tx1"/>
                    </a:solidFill>
                    <a:cs typeface="Times New Roman" panose="02020603050405020304" pitchFamily="18" charset="0"/>
                  </a:rPr>
                  <a:t>: The microphone receives a voice input signal</a:t>
                </a:r>
                <a:endParaRPr lang="en-US" sz="1200" b="1" i="1" dirty="0">
                  <a:solidFill>
                    <a:schemeClr val="tx1"/>
                  </a:solidFill>
                  <a:latin typeface="Cambria Math" panose="02040503050406030204" pitchFamily="18" charset="0"/>
                </a:endParaRPr>
              </a:p>
            </p:txBody>
          </p:sp>
        </mc:Choice>
        <mc:Fallback xmlns="">
          <p:sp>
            <p:nvSpPr>
              <p:cNvPr id="26" name="Rectangle 25">
                <a:extLst>
                  <a:ext uri="{FF2B5EF4-FFF2-40B4-BE49-F238E27FC236}">
                    <a16:creationId xmlns:a16="http://schemas.microsoft.com/office/drawing/2014/main" id="{1309AD21-C4C9-7D4C-9538-60646A8AD994}"/>
                  </a:ext>
                </a:extLst>
              </p:cNvPr>
              <p:cNvSpPr>
                <a:spLocks noRot="1" noChangeAspect="1" noMove="1" noResize="1" noEditPoints="1" noAdjustHandles="1" noChangeArrowheads="1" noChangeShapeType="1" noTextEdit="1"/>
              </p:cNvSpPr>
              <p:nvPr/>
            </p:nvSpPr>
            <p:spPr>
              <a:xfrm>
                <a:off x="4560335" y="4854599"/>
                <a:ext cx="3431465" cy="309102"/>
              </a:xfrm>
              <a:prstGeom prst="rect">
                <a:avLst/>
              </a:prstGeom>
              <a:blipFill>
                <a:blip r:embed="rId9"/>
                <a:stretch>
                  <a:fillRect t="-25926" b="-33333"/>
                </a:stretch>
              </a:blipFill>
            </p:spPr>
            <p:txBody>
              <a:bodyPr/>
              <a:lstStyle/>
              <a:p>
                <a:r>
                  <a:rPr lang="en-US">
                    <a:noFill/>
                  </a:rPr>
                  <a:t> </a:t>
                </a:r>
              </a:p>
            </p:txBody>
          </p:sp>
        </mc:Fallback>
      </mc:AlternateContent>
      <p:cxnSp>
        <p:nvCxnSpPr>
          <p:cNvPr id="27" name="Straight Connector 26">
            <a:extLst>
              <a:ext uri="{FF2B5EF4-FFF2-40B4-BE49-F238E27FC236}">
                <a16:creationId xmlns:a16="http://schemas.microsoft.com/office/drawing/2014/main" id="{324E69C5-CA30-1844-BD45-E3D8BD945C2E}"/>
              </a:ext>
            </a:extLst>
          </p:cNvPr>
          <p:cNvCxnSpPr/>
          <p:nvPr/>
        </p:nvCxnSpPr>
        <p:spPr>
          <a:xfrm flipH="1">
            <a:off x="7789304" y="4577204"/>
            <a:ext cx="289906" cy="264131"/>
          </a:xfrm>
          <a:prstGeom prst="line">
            <a:avLst/>
          </a:prstGeom>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8F512C6C-D39F-954B-83C8-93FA7EC8F431}"/>
              </a:ext>
            </a:extLst>
          </p:cNvPr>
          <p:cNvCxnSpPr/>
          <p:nvPr/>
        </p:nvCxnSpPr>
        <p:spPr>
          <a:xfrm>
            <a:off x="8079210" y="4577204"/>
            <a:ext cx="308017" cy="243632"/>
          </a:xfrm>
          <a:prstGeom prst="line">
            <a:avLst/>
          </a:prstGeom>
        </p:spPr>
        <p:style>
          <a:lnRef idx="1">
            <a:schemeClr val="dk1"/>
          </a:lnRef>
          <a:fillRef idx="0">
            <a:schemeClr val="dk1"/>
          </a:fillRef>
          <a:effectRef idx="0">
            <a:schemeClr val="dk1"/>
          </a:effectRef>
          <a:fontRef idx="minor">
            <a:schemeClr val="tx1"/>
          </a:fontRef>
        </p:style>
      </p:cxnSp>
      <p:sp>
        <p:nvSpPr>
          <p:cNvPr id="29" name="TextBox 28">
            <a:extLst>
              <a:ext uri="{FF2B5EF4-FFF2-40B4-BE49-F238E27FC236}">
                <a16:creationId xmlns:a16="http://schemas.microsoft.com/office/drawing/2014/main" id="{ACA4B63E-A1A3-2C49-B67C-4889258A031C}"/>
              </a:ext>
            </a:extLst>
          </p:cNvPr>
          <p:cNvSpPr txBox="1"/>
          <p:nvPr/>
        </p:nvSpPr>
        <p:spPr>
          <a:xfrm>
            <a:off x="4413292" y="1076606"/>
            <a:ext cx="870751" cy="307777"/>
          </a:xfrm>
          <a:prstGeom prst="rect">
            <a:avLst/>
          </a:prstGeom>
          <a:noFill/>
        </p:spPr>
        <p:txBody>
          <a:bodyPr wrap="none" rtlCol="0">
            <a:spAutoFit/>
          </a:bodyPr>
          <a:lstStyle/>
          <a:p>
            <a:r>
              <a:rPr lang="en-US" sz="1400" b="1" dirty="0">
                <a:solidFill>
                  <a:srgbClr val="0432FF"/>
                </a:solidFill>
              </a:rPr>
              <a:t>Step 2.1</a:t>
            </a:r>
          </a:p>
        </p:txBody>
      </p:sp>
      <p:cxnSp>
        <p:nvCxnSpPr>
          <p:cNvPr id="30" name="Straight Connector 29">
            <a:extLst>
              <a:ext uri="{FF2B5EF4-FFF2-40B4-BE49-F238E27FC236}">
                <a16:creationId xmlns:a16="http://schemas.microsoft.com/office/drawing/2014/main" id="{9FA6FF47-E9B8-B14A-9958-8DAFB7C2488D}"/>
              </a:ext>
            </a:extLst>
          </p:cNvPr>
          <p:cNvCxnSpPr>
            <a:cxnSpLocks/>
          </p:cNvCxnSpPr>
          <p:nvPr/>
        </p:nvCxnSpPr>
        <p:spPr>
          <a:xfrm flipV="1">
            <a:off x="4185207" y="4569226"/>
            <a:ext cx="873691" cy="1016707"/>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A272A23-E17E-BE47-BAC2-2D78E564DDB1}"/>
              </a:ext>
            </a:extLst>
          </p:cNvPr>
          <p:cNvCxnSpPr>
            <a:cxnSpLocks/>
          </p:cNvCxnSpPr>
          <p:nvPr/>
        </p:nvCxnSpPr>
        <p:spPr>
          <a:xfrm flipV="1">
            <a:off x="4223768" y="2613585"/>
            <a:ext cx="864714" cy="891758"/>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CEC5E66-7A6E-8C4A-A918-A40E67379D88}"/>
              </a:ext>
            </a:extLst>
          </p:cNvPr>
          <p:cNvCxnSpPr>
            <a:cxnSpLocks/>
          </p:cNvCxnSpPr>
          <p:nvPr/>
        </p:nvCxnSpPr>
        <p:spPr>
          <a:xfrm flipV="1">
            <a:off x="4247618" y="1757808"/>
            <a:ext cx="1019213" cy="60491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94EFF8DC-1D32-3A4A-A07C-B77A73786193}"/>
              </a:ext>
            </a:extLst>
          </p:cNvPr>
          <p:cNvSpPr/>
          <p:nvPr/>
        </p:nvSpPr>
        <p:spPr>
          <a:xfrm>
            <a:off x="2421006" y="4548833"/>
            <a:ext cx="1826612" cy="920579"/>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CB3844EF-DA59-4A42-BA50-BBB69BDAE8D8}"/>
              </a:ext>
            </a:extLst>
          </p:cNvPr>
          <p:cNvSpPr/>
          <p:nvPr/>
        </p:nvSpPr>
        <p:spPr>
          <a:xfrm>
            <a:off x="247958" y="4566267"/>
            <a:ext cx="1826612" cy="903145"/>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9ADBA081-79C2-0E43-8C9E-BB5257395A1D}"/>
              </a:ext>
            </a:extLst>
          </p:cNvPr>
          <p:cNvSpPr/>
          <p:nvPr/>
        </p:nvSpPr>
        <p:spPr>
          <a:xfrm>
            <a:off x="270223" y="2466702"/>
            <a:ext cx="1707415" cy="975797"/>
          </a:xfrm>
          <a:prstGeom prst="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A327911E-963E-8543-99C1-54826634A06F}"/>
              </a:ext>
            </a:extLst>
          </p:cNvPr>
          <p:cNvSpPr/>
          <p:nvPr/>
        </p:nvSpPr>
        <p:spPr>
          <a:xfrm>
            <a:off x="2233123" y="2462283"/>
            <a:ext cx="2017044" cy="969339"/>
          </a:xfrm>
          <a:prstGeom prst="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1E6CD9B8-A83C-F443-8F56-F0610FC8A6DA}"/>
              </a:ext>
            </a:extLst>
          </p:cNvPr>
          <p:cNvSpPr/>
          <p:nvPr/>
        </p:nvSpPr>
        <p:spPr>
          <a:xfrm>
            <a:off x="2569845" y="675315"/>
            <a:ext cx="1704533" cy="948734"/>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D0FB988C-C131-6F4E-BD1F-C0696E77F540}"/>
              </a:ext>
            </a:extLst>
          </p:cNvPr>
          <p:cNvSpPr/>
          <p:nvPr/>
        </p:nvSpPr>
        <p:spPr>
          <a:xfrm>
            <a:off x="275884" y="675315"/>
            <a:ext cx="1952979" cy="963811"/>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82E6AB83-2D0C-8E4A-9CD0-45CB4B4886CF}"/>
              </a:ext>
            </a:extLst>
          </p:cNvPr>
          <p:cNvSpPr/>
          <p:nvPr/>
        </p:nvSpPr>
        <p:spPr>
          <a:xfrm>
            <a:off x="267778" y="1701277"/>
            <a:ext cx="3990225" cy="698855"/>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a:solidFill>
                  <a:schemeClr val="tx1"/>
                </a:solidFill>
                <a:cs typeface="Times New Roman" panose="02020603050405020304" pitchFamily="18" charset="0"/>
              </a:rPr>
              <a:t>R: When the user indicates the destination as room number,  the navigation app shall ask the user to perform some action</a:t>
            </a:r>
            <a:endParaRPr lang="en-US" sz="1200" b="1" i="1" dirty="0">
              <a:solidFill>
                <a:schemeClr val="tx1"/>
              </a:solidFill>
              <a:latin typeface="Cambria Math" panose="02040503050406030204" pitchFamily="18" charset="0"/>
            </a:endParaRPr>
          </a:p>
        </p:txBody>
      </p:sp>
      <p:sp>
        <p:nvSpPr>
          <p:cNvPr id="42" name="Rectangle 41">
            <a:extLst>
              <a:ext uri="{FF2B5EF4-FFF2-40B4-BE49-F238E27FC236}">
                <a16:creationId xmlns:a16="http://schemas.microsoft.com/office/drawing/2014/main" id="{2C378972-F883-0C48-A7E4-147B2508BF21}"/>
              </a:ext>
            </a:extLst>
          </p:cNvPr>
          <p:cNvSpPr/>
          <p:nvPr/>
        </p:nvSpPr>
        <p:spPr>
          <a:xfrm>
            <a:off x="257394" y="3483989"/>
            <a:ext cx="3990224" cy="1006334"/>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a:solidFill>
                  <a:schemeClr val="tx1"/>
                </a:solidFill>
                <a:cs typeface="Times New Roman" panose="02020603050405020304" pitchFamily="18" charset="0"/>
              </a:rPr>
              <a:t>S: When the hardware component receives a voice input signal, the software notifies using the hardware component  with a voice instruction to perform an action</a:t>
            </a:r>
          </a:p>
        </p:txBody>
      </p:sp>
      <p:sp>
        <p:nvSpPr>
          <p:cNvPr id="43" name="Rectangle 42">
            <a:extLst>
              <a:ext uri="{FF2B5EF4-FFF2-40B4-BE49-F238E27FC236}">
                <a16:creationId xmlns:a16="http://schemas.microsoft.com/office/drawing/2014/main" id="{4E7C7814-28CA-0D4F-835A-E69841E664D8}"/>
              </a:ext>
            </a:extLst>
          </p:cNvPr>
          <p:cNvSpPr/>
          <p:nvPr/>
        </p:nvSpPr>
        <p:spPr>
          <a:xfrm>
            <a:off x="238441" y="5531689"/>
            <a:ext cx="3999659" cy="671089"/>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a:solidFill>
                  <a:schemeClr val="tx1"/>
                </a:solidFill>
              </a:rPr>
              <a:t>D: When a hardware component receives a voice input, another hardware component gets enabled to give an instruction </a:t>
            </a:r>
            <a:endParaRPr lang="en-US" sz="1200" dirty="0">
              <a:solidFill>
                <a:schemeClr val="tx1"/>
              </a:solidFill>
            </a:endParaRPr>
          </a:p>
        </p:txBody>
      </p:sp>
      <p:sp>
        <p:nvSpPr>
          <p:cNvPr id="44" name="TextBox 43">
            <a:extLst>
              <a:ext uri="{FF2B5EF4-FFF2-40B4-BE49-F238E27FC236}">
                <a16:creationId xmlns:a16="http://schemas.microsoft.com/office/drawing/2014/main" id="{2CB36DA6-AD92-8C4E-9573-D346A6B98B06}"/>
              </a:ext>
            </a:extLst>
          </p:cNvPr>
          <p:cNvSpPr txBox="1"/>
          <p:nvPr/>
        </p:nvSpPr>
        <p:spPr>
          <a:xfrm>
            <a:off x="1036973" y="964604"/>
            <a:ext cx="1157835" cy="738664"/>
          </a:xfrm>
          <a:prstGeom prst="rect">
            <a:avLst/>
          </a:prstGeom>
          <a:noFill/>
        </p:spPr>
        <p:txBody>
          <a:bodyPr wrap="square" rtlCol="0">
            <a:spAutoFit/>
          </a:bodyPr>
          <a:lstStyle/>
          <a:p>
            <a:r>
              <a:rPr lang="en-US" sz="1400" b="1" dirty="0"/>
              <a:t>indicate desti-</a:t>
            </a:r>
          </a:p>
          <a:p>
            <a:r>
              <a:rPr lang="en-US" sz="1400" b="1" dirty="0"/>
              <a:t>nation</a:t>
            </a:r>
          </a:p>
        </p:txBody>
      </p:sp>
      <p:pic>
        <p:nvPicPr>
          <p:cNvPr id="45" name="Picture 44" descr="A picture containing text, indoor&#10;&#10;Description automatically generated">
            <a:extLst>
              <a:ext uri="{FF2B5EF4-FFF2-40B4-BE49-F238E27FC236}">
                <a16:creationId xmlns:a16="http://schemas.microsoft.com/office/drawing/2014/main" id="{27C47E31-D4EA-8F4A-A0B1-A3392873DB7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45709" y="849419"/>
            <a:ext cx="655245" cy="717237"/>
          </a:xfrm>
          <a:prstGeom prst="rect">
            <a:avLst/>
          </a:prstGeom>
        </p:spPr>
      </p:pic>
      <p:pic>
        <p:nvPicPr>
          <p:cNvPr id="46" name="Picture 45" descr="A picture containing diagram&#10;&#10;Description automatically generated">
            <a:extLst>
              <a:ext uri="{FF2B5EF4-FFF2-40B4-BE49-F238E27FC236}">
                <a16:creationId xmlns:a16="http://schemas.microsoft.com/office/drawing/2014/main" id="{5F1A0C92-09FF-F84C-B1BE-8DD6B87DFB6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596208" y="753457"/>
            <a:ext cx="381518" cy="853994"/>
          </a:xfrm>
          <a:prstGeom prst="rect">
            <a:avLst/>
          </a:prstGeom>
        </p:spPr>
      </p:pic>
      <p:sp>
        <p:nvSpPr>
          <p:cNvPr id="47" name="Oval Callout 46">
            <a:extLst>
              <a:ext uri="{FF2B5EF4-FFF2-40B4-BE49-F238E27FC236}">
                <a16:creationId xmlns:a16="http://schemas.microsoft.com/office/drawing/2014/main" id="{89042188-0565-A44C-9B0F-C506D0817B60}"/>
              </a:ext>
            </a:extLst>
          </p:cNvPr>
          <p:cNvSpPr/>
          <p:nvPr/>
        </p:nvSpPr>
        <p:spPr>
          <a:xfrm>
            <a:off x="3041463" y="770779"/>
            <a:ext cx="1209653" cy="739843"/>
          </a:xfrm>
          <a:prstGeom prst="wedgeEllipseCallout">
            <a:avLst>
              <a:gd name="adj1" fmla="val -76855"/>
              <a:gd name="adj2" fmla="val 58489"/>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rPr>
              <a:t>Perform an action</a:t>
            </a:r>
          </a:p>
        </p:txBody>
      </p:sp>
      <p:pic>
        <p:nvPicPr>
          <p:cNvPr id="48" name="Picture 47" descr="Graphical user interface, application&#10;&#10;Description automatically generated">
            <a:extLst>
              <a:ext uri="{FF2B5EF4-FFF2-40B4-BE49-F238E27FC236}">
                <a16:creationId xmlns:a16="http://schemas.microsoft.com/office/drawing/2014/main" id="{DDE7815C-D243-2045-82F0-3B01E1C73A7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16617" y="2513536"/>
            <a:ext cx="612869" cy="819868"/>
          </a:xfrm>
          <a:prstGeom prst="rect">
            <a:avLst/>
          </a:prstGeom>
        </p:spPr>
      </p:pic>
      <p:sp>
        <p:nvSpPr>
          <p:cNvPr id="49" name="TextBox 48">
            <a:extLst>
              <a:ext uri="{FF2B5EF4-FFF2-40B4-BE49-F238E27FC236}">
                <a16:creationId xmlns:a16="http://schemas.microsoft.com/office/drawing/2014/main" id="{8022F11B-E288-F649-9D00-BAD7D8255DFA}"/>
              </a:ext>
            </a:extLst>
          </p:cNvPr>
          <p:cNvSpPr txBox="1"/>
          <p:nvPr/>
        </p:nvSpPr>
        <p:spPr>
          <a:xfrm>
            <a:off x="971186" y="2572946"/>
            <a:ext cx="1080291" cy="738664"/>
          </a:xfrm>
          <a:prstGeom prst="rect">
            <a:avLst/>
          </a:prstGeom>
          <a:noFill/>
        </p:spPr>
        <p:txBody>
          <a:bodyPr wrap="square" rtlCol="0">
            <a:spAutoFit/>
          </a:bodyPr>
          <a:lstStyle/>
          <a:p>
            <a:r>
              <a:rPr lang="en-US" sz="1400" dirty="0"/>
              <a:t>receive voice </a:t>
            </a:r>
          </a:p>
          <a:p>
            <a:r>
              <a:rPr lang="en-US" sz="1400" dirty="0"/>
              <a:t>input signal</a:t>
            </a:r>
          </a:p>
        </p:txBody>
      </p:sp>
      <p:pic>
        <p:nvPicPr>
          <p:cNvPr id="50" name="Picture 49" descr="A picture containing diagram&#10;&#10;Description automatically generated">
            <a:extLst>
              <a:ext uri="{FF2B5EF4-FFF2-40B4-BE49-F238E27FC236}">
                <a16:creationId xmlns:a16="http://schemas.microsoft.com/office/drawing/2014/main" id="{68740FE1-EF9F-AE49-9EF3-737EA529631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303424" y="2490552"/>
            <a:ext cx="469824" cy="594312"/>
          </a:xfrm>
          <a:prstGeom prst="rect">
            <a:avLst/>
          </a:prstGeom>
        </p:spPr>
      </p:pic>
      <p:pic>
        <p:nvPicPr>
          <p:cNvPr id="51" name="Picture 50" descr="A picture containing indoor&#10;&#10;Description automatically generated">
            <a:extLst>
              <a:ext uri="{FF2B5EF4-FFF2-40B4-BE49-F238E27FC236}">
                <a16:creationId xmlns:a16="http://schemas.microsoft.com/office/drawing/2014/main" id="{751A1B91-427A-6742-A7D1-631B02F7C06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269183" y="3111998"/>
            <a:ext cx="548316" cy="292070"/>
          </a:xfrm>
          <a:prstGeom prst="rect">
            <a:avLst/>
          </a:prstGeom>
        </p:spPr>
      </p:pic>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91BD7FE0-7CBB-F745-864C-DEF0FAC37E0F}"/>
                  </a:ext>
                </a:extLst>
              </p:cNvPr>
              <p:cNvSpPr txBox="1"/>
              <p:nvPr/>
            </p:nvSpPr>
            <p:spPr>
              <a:xfrm>
                <a:off x="2159867" y="975558"/>
                <a:ext cx="511679"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i="1" smtClean="0">
                          <a:latin typeface="Cambria Math" panose="02040503050406030204" pitchFamily="18" charset="0"/>
                          <a:ea typeface="Cambria Math" panose="02040503050406030204" pitchFamily="18" charset="0"/>
                        </a:rPr>
                        <m:t>→</m:t>
                      </m:r>
                    </m:oMath>
                  </m:oMathPara>
                </a14:m>
                <a:endParaRPr lang="en-US" sz="2400" dirty="0"/>
              </a:p>
            </p:txBody>
          </p:sp>
        </mc:Choice>
        <mc:Fallback xmlns="">
          <p:sp>
            <p:nvSpPr>
              <p:cNvPr id="52" name="TextBox 51">
                <a:extLst>
                  <a:ext uri="{FF2B5EF4-FFF2-40B4-BE49-F238E27FC236}">
                    <a16:creationId xmlns:a16="http://schemas.microsoft.com/office/drawing/2014/main" id="{91BD7FE0-7CBB-F745-864C-DEF0FAC37E0F}"/>
                  </a:ext>
                </a:extLst>
              </p:cNvPr>
              <p:cNvSpPr txBox="1">
                <a:spLocks noRot="1" noChangeAspect="1" noMove="1" noResize="1" noEditPoints="1" noAdjustHandles="1" noChangeArrowheads="1" noChangeShapeType="1" noTextEdit="1"/>
              </p:cNvSpPr>
              <p:nvPr/>
            </p:nvSpPr>
            <p:spPr>
              <a:xfrm>
                <a:off x="2159867" y="975558"/>
                <a:ext cx="511679" cy="461665"/>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67F07160-A55D-0047-B0F6-25E93136C21C}"/>
                  </a:ext>
                </a:extLst>
              </p:cNvPr>
              <p:cNvSpPr txBox="1"/>
              <p:nvPr/>
            </p:nvSpPr>
            <p:spPr>
              <a:xfrm>
                <a:off x="1920686" y="2698321"/>
                <a:ext cx="393662"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i="1" smtClean="0">
                          <a:latin typeface="Cambria Math" panose="02040503050406030204" pitchFamily="18" charset="0"/>
                          <a:ea typeface="Cambria Math" panose="02040503050406030204" pitchFamily="18" charset="0"/>
                        </a:rPr>
                        <m:t>→</m:t>
                      </m:r>
                    </m:oMath>
                  </m:oMathPara>
                </a14:m>
                <a:endParaRPr lang="en-US" sz="2000" dirty="0"/>
              </a:p>
            </p:txBody>
          </p:sp>
        </mc:Choice>
        <mc:Fallback xmlns="">
          <p:sp>
            <p:nvSpPr>
              <p:cNvPr id="53" name="TextBox 52">
                <a:extLst>
                  <a:ext uri="{FF2B5EF4-FFF2-40B4-BE49-F238E27FC236}">
                    <a16:creationId xmlns:a16="http://schemas.microsoft.com/office/drawing/2014/main" id="{67F07160-A55D-0047-B0F6-25E93136C21C}"/>
                  </a:ext>
                </a:extLst>
              </p:cNvPr>
              <p:cNvSpPr txBox="1">
                <a:spLocks noRot="1" noChangeAspect="1" noMove="1" noResize="1" noEditPoints="1" noAdjustHandles="1" noChangeArrowheads="1" noChangeShapeType="1" noTextEdit="1"/>
              </p:cNvSpPr>
              <p:nvPr/>
            </p:nvSpPr>
            <p:spPr>
              <a:xfrm>
                <a:off x="1920686" y="2698321"/>
                <a:ext cx="393662" cy="400110"/>
              </a:xfrm>
              <a:prstGeom prst="rect">
                <a:avLst/>
              </a:prstGeom>
              <a:blipFill>
                <a:blip r:embed="rId15"/>
                <a:stretch>
                  <a:fillRect/>
                </a:stretch>
              </a:blipFill>
            </p:spPr>
            <p:txBody>
              <a:bodyPr/>
              <a:lstStyle/>
              <a:p>
                <a:r>
                  <a:rPr lang="en-US">
                    <a:noFill/>
                  </a:rPr>
                  <a:t> </a:t>
                </a:r>
              </a:p>
            </p:txBody>
          </p:sp>
        </mc:Fallback>
      </mc:AlternateContent>
      <p:sp>
        <p:nvSpPr>
          <p:cNvPr id="54" name="Oval Callout 53">
            <a:extLst>
              <a:ext uri="{FF2B5EF4-FFF2-40B4-BE49-F238E27FC236}">
                <a16:creationId xmlns:a16="http://schemas.microsoft.com/office/drawing/2014/main" id="{19122B8A-856B-2942-91EA-28A76D422D11}"/>
              </a:ext>
            </a:extLst>
          </p:cNvPr>
          <p:cNvSpPr/>
          <p:nvPr/>
        </p:nvSpPr>
        <p:spPr>
          <a:xfrm>
            <a:off x="3034283" y="2529421"/>
            <a:ext cx="1181966" cy="790853"/>
          </a:xfrm>
          <a:prstGeom prst="wedgeEllipseCallout">
            <a:avLst>
              <a:gd name="adj1" fmla="val -89223"/>
              <a:gd name="adj2" fmla="val 51183"/>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rPr>
              <a:t>Perform an action</a:t>
            </a:r>
          </a:p>
        </p:txBody>
      </p:sp>
      <p:pic>
        <p:nvPicPr>
          <p:cNvPr id="55" name="Picture 54" descr="Graphical user interface, application&#10;&#10;Description automatically generated">
            <a:extLst>
              <a:ext uri="{FF2B5EF4-FFF2-40B4-BE49-F238E27FC236}">
                <a16:creationId xmlns:a16="http://schemas.microsoft.com/office/drawing/2014/main" id="{FE760759-BD80-C343-83D0-6CC5C6CE30C5}"/>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11786" y="4633980"/>
            <a:ext cx="725187" cy="754636"/>
          </a:xfrm>
          <a:prstGeom prst="rect">
            <a:avLst/>
          </a:prstGeom>
        </p:spPr>
      </p:pic>
      <p:sp>
        <p:nvSpPr>
          <p:cNvPr id="56" name="Rectangle 55">
            <a:extLst>
              <a:ext uri="{FF2B5EF4-FFF2-40B4-BE49-F238E27FC236}">
                <a16:creationId xmlns:a16="http://schemas.microsoft.com/office/drawing/2014/main" id="{19785188-6A25-2847-B985-A56D99086198}"/>
              </a:ext>
            </a:extLst>
          </p:cNvPr>
          <p:cNvSpPr/>
          <p:nvPr/>
        </p:nvSpPr>
        <p:spPr>
          <a:xfrm>
            <a:off x="994735" y="4696605"/>
            <a:ext cx="1200073" cy="523220"/>
          </a:xfrm>
          <a:prstGeom prst="rect">
            <a:avLst/>
          </a:prstGeom>
        </p:spPr>
        <p:txBody>
          <a:bodyPr wrap="square">
            <a:spAutoFit/>
          </a:bodyPr>
          <a:lstStyle/>
          <a:p>
            <a:r>
              <a:rPr lang="en-US" sz="1400" dirty="0"/>
              <a:t>receive voice </a:t>
            </a:r>
          </a:p>
          <a:p>
            <a:r>
              <a:rPr lang="en-US" sz="1400" dirty="0"/>
              <a:t>input signal</a:t>
            </a:r>
          </a:p>
        </p:txBody>
      </p:sp>
      <mc:AlternateContent xmlns:mc="http://schemas.openxmlformats.org/markup-compatibility/2006" xmlns:a14="http://schemas.microsoft.com/office/drawing/2010/main">
        <mc:Choice Requires="a14">
          <p:sp>
            <p:nvSpPr>
              <p:cNvPr id="57" name="Rectangle 56">
                <a:extLst>
                  <a:ext uri="{FF2B5EF4-FFF2-40B4-BE49-F238E27FC236}">
                    <a16:creationId xmlns:a16="http://schemas.microsoft.com/office/drawing/2014/main" id="{7C79CECB-A3CD-7D43-8B9A-0448942E5936}"/>
                  </a:ext>
                </a:extLst>
              </p:cNvPr>
              <p:cNvSpPr/>
              <p:nvPr/>
            </p:nvSpPr>
            <p:spPr>
              <a:xfrm>
                <a:off x="1982432" y="4700906"/>
                <a:ext cx="511679" cy="46166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2400" i="1">
                          <a:latin typeface="Cambria Math" panose="02040503050406030204" pitchFamily="18" charset="0"/>
                          <a:ea typeface="Cambria Math" panose="02040503050406030204" pitchFamily="18" charset="0"/>
                        </a:rPr>
                        <m:t>→</m:t>
                      </m:r>
                    </m:oMath>
                  </m:oMathPara>
                </a14:m>
                <a:endParaRPr lang="en-US" dirty="0"/>
              </a:p>
            </p:txBody>
          </p:sp>
        </mc:Choice>
        <mc:Fallback xmlns="">
          <p:sp>
            <p:nvSpPr>
              <p:cNvPr id="57" name="Rectangle 56">
                <a:extLst>
                  <a:ext uri="{FF2B5EF4-FFF2-40B4-BE49-F238E27FC236}">
                    <a16:creationId xmlns:a16="http://schemas.microsoft.com/office/drawing/2014/main" id="{7C79CECB-A3CD-7D43-8B9A-0448942E5936}"/>
                  </a:ext>
                </a:extLst>
              </p:cNvPr>
              <p:cNvSpPr>
                <a:spLocks noRot="1" noChangeAspect="1" noMove="1" noResize="1" noEditPoints="1" noAdjustHandles="1" noChangeArrowheads="1" noChangeShapeType="1" noTextEdit="1"/>
              </p:cNvSpPr>
              <p:nvPr/>
            </p:nvSpPr>
            <p:spPr>
              <a:xfrm>
                <a:off x="1982432" y="4700906"/>
                <a:ext cx="511679" cy="461665"/>
              </a:xfrm>
              <a:prstGeom prst="rect">
                <a:avLst/>
              </a:prstGeom>
              <a:blipFill>
                <a:blip r:embed="rId16"/>
                <a:stretch>
                  <a:fillRect/>
                </a:stretch>
              </a:blipFill>
            </p:spPr>
            <p:txBody>
              <a:bodyPr/>
              <a:lstStyle/>
              <a:p>
                <a:r>
                  <a:rPr lang="en-US">
                    <a:noFill/>
                  </a:rPr>
                  <a:t> </a:t>
                </a:r>
              </a:p>
            </p:txBody>
          </p:sp>
        </mc:Fallback>
      </mc:AlternateContent>
      <p:pic>
        <p:nvPicPr>
          <p:cNvPr id="58" name="Picture 57" descr="A picture containing indoor&#10;&#10;Description automatically generated">
            <a:extLst>
              <a:ext uri="{FF2B5EF4-FFF2-40B4-BE49-F238E27FC236}">
                <a16:creationId xmlns:a16="http://schemas.microsoft.com/office/drawing/2014/main" id="{8C632D2A-1670-A84D-A564-335A146090EA}"/>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546296" y="4780795"/>
            <a:ext cx="552129" cy="456654"/>
          </a:xfrm>
          <a:prstGeom prst="rect">
            <a:avLst/>
          </a:prstGeom>
        </p:spPr>
      </p:pic>
      <p:sp>
        <p:nvSpPr>
          <p:cNvPr id="59" name="TextBox 58">
            <a:extLst>
              <a:ext uri="{FF2B5EF4-FFF2-40B4-BE49-F238E27FC236}">
                <a16:creationId xmlns:a16="http://schemas.microsoft.com/office/drawing/2014/main" id="{11D5BC42-1A01-AF4D-8F0F-FBCEB12065B9}"/>
              </a:ext>
            </a:extLst>
          </p:cNvPr>
          <p:cNvSpPr txBox="1"/>
          <p:nvPr/>
        </p:nvSpPr>
        <p:spPr>
          <a:xfrm>
            <a:off x="3147446" y="4637093"/>
            <a:ext cx="1223381" cy="738664"/>
          </a:xfrm>
          <a:prstGeom prst="rect">
            <a:avLst/>
          </a:prstGeom>
          <a:noFill/>
        </p:spPr>
        <p:txBody>
          <a:bodyPr wrap="square" rtlCol="0">
            <a:spAutoFit/>
          </a:bodyPr>
          <a:lstStyle/>
          <a:p>
            <a:r>
              <a:rPr lang="en-US" sz="1400" dirty="0"/>
              <a:t>Hardware component is enabled</a:t>
            </a:r>
          </a:p>
        </p:txBody>
      </p:sp>
    </p:spTree>
    <p:extLst>
      <p:ext uri="{BB962C8B-B14F-4D97-AF65-F5344CB8AC3E}">
        <p14:creationId xmlns:p14="http://schemas.microsoft.com/office/powerpoint/2010/main" val="1613170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D0945C4-0603-B241-9B1C-AB7559E91851}"/>
              </a:ext>
            </a:extLst>
          </p:cNvPr>
          <p:cNvSpPr>
            <a:spLocks noGrp="1"/>
          </p:cNvSpPr>
          <p:nvPr>
            <p:ph type="sldNum" sz="quarter" idx="12"/>
          </p:nvPr>
        </p:nvSpPr>
        <p:spPr/>
        <p:txBody>
          <a:bodyPr/>
          <a:lstStyle/>
          <a:p>
            <a:fld id="{C68DACDF-E1A9-A04C-A5FF-FC2443684BF5}" type="slidenum">
              <a:rPr lang="en-US" smtClean="0"/>
              <a:pPr/>
              <a:t>15</a:t>
            </a:fld>
            <a:endParaRPr lang="en-US" dirty="0"/>
          </a:p>
        </p:txBody>
      </p:sp>
      <p:sp>
        <p:nvSpPr>
          <p:cNvPr id="7" name="TextBox 6">
            <a:extLst>
              <a:ext uri="{FF2B5EF4-FFF2-40B4-BE49-F238E27FC236}">
                <a16:creationId xmlns:a16="http://schemas.microsoft.com/office/drawing/2014/main" id="{0CCCFCE6-C231-8D4C-A014-B1BF3D07244F}"/>
              </a:ext>
            </a:extLst>
          </p:cNvPr>
          <p:cNvSpPr txBox="1"/>
          <p:nvPr/>
        </p:nvSpPr>
        <p:spPr>
          <a:xfrm>
            <a:off x="130813" y="499285"/>
            <a:ext cx="7203851" cy="3354765"/>
          </a:xfrm>
          <a:prstGeom prst="rect">
            <a:avLst/>
          </a:prstGeom>
          <a:noFill/>
        </p:spPr>
        <p:txBody>
          <a:bodyPr wrap="square" rtlCol="0">
            <a:spAutoFit/>
          </a:bodyPr>
          <a:lstStyle/>
          <a:p>
            <a:r>
              <a:rPr lang="en-GB" sz="1600" b="1" dirty="0">
                <a:solidFill>
                  <a:srgbClr val="0432FF"/>
                </a:solidFill>
                <a:cs typeface="Arial"/>
              </a:rPr>
              <a:t>Step 2.2: </a:t>
            </a:r>
            <a:r>
              <a:rPr lang="en-US" sz="1400" dirty="0"/>
              <a:t>Obtain risks associated with the events</a:t>
            </a:r>
          </a:p>
          <a:p>
            <a:endParaRPr lang="en-US" sz="1400" dirty="0"/>
          </a:p>
          <a:p>
            <a:pPr marL="285750" indent="-285750">
              <a:buFont typeface="Arial" panose="020B0604020202020204" pitchFamily="34" charset="0"/>
              <a:buChar char="•"/>
            </a:pPr>
            <a:r>
              <a:rPr lang="en-US" sz="1400" dirty="0"/>
              <a:t>Risks from environment and system events can be identified by:</a:t>
            </a:r>
          </a:p>
          <a:p>
            <a:pPr marL="742950" lvl="1" indent="-285750">
              <a:buFont typeface="Wingdings" pitchFamily="2" charset="2"/>
              <a:buChar char="v"/>
            </a:pPr>
            <a:r>
              <a:rPr lang="en-US" sz="1400" b="1" dirty="0">
                <a:solidFill>
                  <a:srgbClr val="0000FF"/>
                </a:solidFill>
              </a:rPr>
              <a:t>Fault in user actions, software actions or hardware actions</a:t>
            </a:r>
          </a:p>
          <a:p>
            <a:pPr marL="1200150" lvl="2" indent="-285750">
              <a:buFontTx/>
              <a:buChar char="-"/>
            </a:pPr>
            <a:r>
              <a:rPr lang="en-US" sz="1400" dirty="0">
                <a:solidFill>
                  <a:srgbClr val="FF0000"/>
                </a:solidFill>
              </a:rPr>
              <a:t>e.g., </a:t>
            </a:r>
            <a:r>
              <a:rPr lang="en-US" sz="1400" b="1" dirty="0">
                <a:solidFill>
                  <a:srgbClr val="FF0000"/>
                </a:solidFill>
              </a:rPr>
              <a:t>user indicating wrong destination, system giving incorrect instructions, etc.</a:t>
            </a:r>
          </a:p>
          <a:p>
            <a:pPr marL="1200150" lvl="2" indent="-285750">
              <a:buFontTx/>
              <a:buChar char="-"/>
            </a:pPr>
            <a:endParaRPr lang="en-US" sz="1400" b="1" dirty="0">
              <a:solidFill>
                <a:srgbClr val="FF0000"/>
              </a:solidFill>
            </a:endParaRPr>
          </a:p>
          <a:p>
            <a:pPr marL="742950" lvl="1" indent="-285750">
              <a:buFont typeface="Wingdings" pitchFamily="2" charset="2"/>
              <a:buChar char="v"/>
            </a:pPr>
            <a:r>
              <a:rPr lang="en-US" sz="1400" b="1" dirty="0">
                <a:solidFill>
                  <a:srgbClr val="0000FF"/>
                </a:solidFill>
              </a:rPr>
              <a:t>Using the what-if-not question, why not question</a:t>
            </a:r>
          </a:p>
          <a:p>
            <a:pPr lvl="2"/>
            <a:r>
              <a:rPr lang="en-US" sz="1400" b="1" dirty="0">
                <a:solidFill>
                  <a:srgbClr val="FF0000"/>
                </a:solidFill>
              </a:rPr>
              <a:t>- e.g., what-if the user does not hear the instruction clearly from the speaker?, etc.</a:t>
            </a:r>
          </a:p>
          <a:p>
            <a:endParaRPr lang="en-US" dirty="0"/>
          </a:p>
          <a:p>
            <a:pPr marL="285750" indent="-285750">
              <a:buFont typeface="Arial" panose="020B0604020202020204" pitchFamily="34" charset="0"/>
              <a:buChar char="•"/>
            </a:pPr>
            <a:endParaRPr lang="en-US" dirty="0"/>
          </a:p>
          <a:p>
            <a:pPr marL="742950" lvl="1" indent="-285750">
              <a:buFont typeface="Wingdings" pitchFamily="2" charset="2"/>
              <a:buChar char="v"/>
            </a:pPr>
            <a:endParaRPr lang="en-US" dirty="0"/>
          </a:p>
          <a:p>
            <a:pPr lvl="1"/>
            <a:endParaRPr lang="en-US" dirty="0"/>
          </a:p>
        </p:txBody>
      </p:sp>
      <mc:AlternateContent xmlns:mc="http://schemas.openxmlformats.org/markup-compatibility/2006" xmlns:a14="http://schemas.microsoft.com/office/drawing/2010/main">
        <mc:Choice Requires="a14">
          <p:graphicFrame>
            <p:nvGraphicFramePr>
              <p:cNvPr id="8" name="Table 7">
                <a:extLst>
                  <a:ext uri="{FF2B5EF4-FFF2-40B4-BE49-F238E27FC236}">
                    <a16:creationId xmlns:a16="http://schemas.microsoft.com/office/drawing/2014/main" id="{C2848E04-EDC3-D748-A543-CA4B27B657EB}"/>
                  </a:ext>
                </a:extLst>
              </p:cNvPr>
              <p:cNvGraphicFramePr>
                <a:graphicFrameLocks noGrp="1"/>
              </p:cNvGraphicFramePr>
              <p:nvPr>
                <p:extLst>
                  <p:ext uri="{D42A27DB-BD31-4B8C-83A1-F6EECF244321}">
                    <p14:modId xmlns:p14="http://schemas.microsoft.com/office/powerpoint/2010/main" val="1842542391"/>
                  </p:ext>
                </p:extLst>
              </p:nvPr>
            </p:nvGraphicFramePr>
            <p:xfrm>
              <a:off x="7615737" y="868490"/>
              <a:ext cx="4223159" cy="2236860"/>
            </p:xfrm>
            <a:graphic>
              <a:graphicData uri="http://schemas.openxmlformats.org/drawingml/2006/table">
                <a:tbl>
                  <a:tblPr firstRow="1" bandRow="1">
                    <a:tableStyleId>{5C22544A-7EE6-4342-B048-85BDC9FD1C3A}</a:tableStyleId>
                  </a:tblPr>
                  <a:tblGrid>
                    <a:gridCol w="948674">
                      <a:extLst>
                        <a:ext uri="{9D8B030D-6E8A-4147-A177-3AD203B41FA5}">
                          <a16:colId xmlns:a16="http://schemas.microsoft.com/office/drawing/2014/main" val="3593071300"/>
                        </a:ext>
                      </a:extLst>
                    </a:gridCol>
                    <a:gridCol w="3274485">
                      <a:extLst>
                        <a:ext uri="{9D8B030D-6E8A-4147-A177-3AD203B41FA5}">
                          <a16:colId xmlns:a16="http://schemas.microsoft.com/office/drawing/2014/main" val="3497995695"/>
                        </a:ext>
                      </a:extLst>
                    </a:gridCol>
                  </a:tblGrid>
                  <a:tr h="598384">
                    <a:tc>
                      <a:txBody>
                        <a:bodyPr/>
                        <a:lstStyle/>
                        <a:p>
                          <a:pPr/>
                          <a14:m>
                            <m:oMathPara xmlns:m="http://schemas.openxmlformats.org/officeDocument/2006/math">
                              <m:oMathParaPr>
                                <m:jc m:val="centerGroup"/>
                              </m:oMathParaPr>
                              <m:oMath xmlns:m="http://schemas.openxmlformats.org/officeDocument/2006/math">
                                <m:sSub>
                                  <m:sSubPr>
                                    <m:ctrlPr>
                                      <a:rPr lang="en-US" sz="1400" i="1" smtClean="0">
                                        <a:solidFill>
                                          <a:schemeClr val="tx1"/>
                                        </a:solidFill>
                                        <a:latin typeface="Cambria Math" panose="02040503050406030204" pitchFamily="18" charset="0"/>
                                      </a:rPr>
                                    </m:ctrlPr>
                                  </m:sSubPr>
                                  <m:e>
                                    <m:r>
                                      <a:rPr lang="en-US" sz="1400" b="1" i="1" smtClean="0">
                                        <a:solidFill>
                                          <a:schemeClr val="tx1"/>
                                        </a:solidFill>
                                        <a:latin typeface="Cambria Math" panose="02040503050406030204" pitchFamily="18" charset="0"/>
                                      </a:rPr>
                                      <m:t>𝒆</m:t>
                                    </m:r>
                                  </m:e>
                                  <m:sub>
                                    <m:r>
                                      <a:rPr lang="en-US" sz="1400" b="1" i="1" smtClean="0">
                                        <a:solidFill>
                                          <a:schemeClr val="tx1"/>
                                        </a:solidFill>
                                        <a:latin typeface="Cambria Math" panose="02040503050406030204" pitchFamily="18" charset="0"/>
                                      </a:rPr>
                                      <m:t>𝒉𝒓𝒊𝒔𝒌</m:t>
                                    </m:r>
                                  </m:sub>
                                </m:sSub>
                              </m:oMath>
                            </m:oMathPara>
                          </a14:m>
                          <a:endParaRPr lang="en-US" sz="1400" dirty="0"/>
                        </a:p>
                      </a:txBody>
                      <a:tcPr>
                        <a:solidFill>
                          <a:srgbClr val="FFC1C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rPr>
                            <a:t>The user </a:t>
                          </a:r>
                          <a:r>
                            <a:rPr lang="en-US" sz="1400" dirty="0">
                              <a:solidFill>
                                <a:srgbClr val="FF0000"/>
                              </a:solidFill>
                            </a:rPr>
                            <a:t>forgetting to indicate </a:t>
                          </a:r>
                          <a:r>
                            <a:rPr lang="en-US" sz="1400" dirty="0">
                              <a:solidFill>
                                <a:schemeClr val="tx1"/>
                              </a:solidFill>
                            </a:rPr>
                            <a:t>the room number</a:t>
                          </a:r>
                        </a:p>
                      </a:txBody>
                      <a:tcPr>
                        <a:solidFill>
                          <a:srgbClr val="FFC1C1"/>
                        </a:solidFill>
                      </a:tcPr>
                    </a:tc>
                    <a:extLst>
                      <a:ext uri="{0D108BD9-81ED-4DB2-BD59-A6C34878D82A}">
                        <a16:rowId xmlns:a16="http://schemas.microsoft.com/office/drawing/2014/main" val="1624849822"/>
                      </a:ext>
                    </a:extLst>
                  </a:tr>
                  <a:tr h="359031">
                    <a:tc>
                      <a:txBody>
                        <a:bodyPr/>
                        <a:lstStyle/>
                        <a:p>
                          <a:pPr/>
                          <a14:m>
                            <m:oMathPara xmlns:m="http://schemas.openxmlformats.org/officeDocument/2006/math">
                              <m:oMathParaPr>
                                <m:jc m:val="centerGroup"/>
                              </m:oMathParaPr>
                              <m:oMath xmlns:m="http://schemas.openxmlformats.org/officeDocument/2006/math">
                                <m:sSub>
                                  <m:sSubPr>
                                    <m:ctrlPr>
                                      <a:rPr lang="en-US" sz="1400" b="1" i="1" smtClean="0">
                                        <a:latin typeface="Cambria Math" panose="02040503050406030204" pitchFamily="18" charset="0"/>
                                      </a:rPr>
                                    </m:ctrlPr>
                                  </m:sSubPr>
                                  <m:e>
                                    <m:r>
                                      <a:rPr lang="en-US" sz="1400" b="1" i="1" smtClean="0">
                                        <a:latin typeface="Cambria Math" panose="02040503050406030204" pitchFamily="18" charset="0"/>
                                      </a:rPr>
                                      <m:t>𝒆</m:t>
                                    </m:r>
                                  </m:e>
                                  <m:sub>
                                    <m:r>
                                      <a:rPr lang="en-US" sz="1400" b="1" i="1" smtClean="0">
                                        <a:latin typeface="Cambria Math" panose="02040503050406030204" pitchFamily="18" charset="0"/>
                                      </a:rPr>
                                      <m:t>𝒗𝒓𝒊𝒔𝒌</m:t>
                                    </m:r>
                                  </m:sub>
                                </m:sSub>
                              </m:oMath>
                            </m:oMathPara>
                          </a14:m>
                          <a:endParaRPr lang="en-US" sz="1400" b="1" dirty="0"/>
                        </a:p>
                      </a:txBody>
                      <a:tcPr>
                        <a:solidFill>
                          <a:srgbClr val="FFC1C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rPr>
                            <a:t>Noisy/unclear </a:t>
                          </a:r>
                          <a:r>
                            <a:rPr lang="en-US" sz="1400" b="1" dirty="0">
                              <a:solidFill>
                                <a:srgbClr val="000000"/>
                              </a:solidFill>
                              <a:latin typeface="Calibri" panose="020F0502020204030204" pitchFamily="34" charset="0"/>
                            </a:rPr>
                            <a:t>voice input given by user</a:t>
                          </a:r>
                          <a:endParaRPr lang="en-US" sz="1400" b="1" dirty="0">
                            <a:solidFill>
                              <a:schemeClr val="tx1"/>
                            </a:solidFill>
                          </a:endParaRPr>
                        </a:p>
                      </a:txBody>
                      <a:tcPr>
                        <a:solidFill>
                          <a:srgbClr val="FFC1C1"/>
                        </a:solidFill>
                      </a:tcPr>
                    </a:tc>
                    <a:extLst>
                      <a:ext uri="{0D108BD9-81ED-4DB2-BD59-A6C34878D82A}">
                        <a16:rowId xmlns:a16="http://schemas.microsoft.com/office/drawing/2014/main" val="3112593871"/>
                      </a:ext>
                    </a:extLst>
                  </a:tr>
                  <a:tr h="598384">
                    <a:tc>
                      <a:txBody>
                        <a:bodyPr/>
                        <a:lstStyle/>
                        <a:p>
                          <a:pPr/>
                          <a14:m>
                            <m:oMathPara xmlns:m="http://schemas.openxmlformats.org/officeDocument/2006/math">
                              <m:oMathParaPr>
                                <m:jc m:val="centerGroup"/>
                              </m:oMathParaPr>
                              <m:oMath xmlns:m="http://schemas.openxmlformats.org/officeDocument/2006/math">
                                <m:sSub>
                                  <m:sSubPr>
                                    <m:ctrlPr>
                                      <a:rPr lang="en-US" sz="1400" b="1" i="1" smtClean="0">
                                        <a:latin typeface="Cambria Math" panose="02040503050406030204" pitchFamily="18" charset="0"/>
                                      </a:rPr>
                                    </m:ctrlPr>
                                  </m:sSubPr>
                                  <m:e>
                                    <m:r>
                                      <a:rPr lang="en-US" sz="1400" b="1" i="1" smtClean="0">
                                        <a:latin typeface="Cambria Math" panose="02040503050406030204" pitchFamily="18" charset="0"/>
                                      </a:rPr>
                                      <m:t>𝒔</m:t>
                                    </m:r>
                                  </m:e>
                                  <m:sub>
                                    <m:r>
                                      <a:rPr lang="en-US" sz="1400" b="1" i="1" smtClean="0">
                                        <a:latin typeface="Cambria Math" panose="02040503050406030204" pitchFamily="18" charset="0"/>
                                      </a:rPr>
                                      <m:t>𝒉𝒓𝒊𝒔𝒌</m:t>
                                    </m:r>
                                  </m:sub>
                                </m:sSub>
                              </m:oMath>
                            </m:oMathPara>
                          </a14:m>
                          <a:endParaRPr lang="en-US" sz="1400" b="1" dirty="0"/>
                        </a:p>
                      </a:txBody>
                      <a:tcPr>
                        <a:solidFill>
                          <a:srgbClr val="FFF3F3"/>
                        </a:solidFill>
                      </a:tcPr>
                    </a:tc>
                    <a:tc>
                      <a:txBody>
                        <a:bodyPr/>
                        <a:lstStyle/>
                        <a:p>
                          <a:r>
                            <a:rPr lang="en-US" sz="1400" b="1" dirty="0"/>
                            <a:t>Incorrect internal representation of the data from the sensors</a:t>
                          </a:r>
                        </a:p>
                      </a:txBody>
                      <a:tcPr>
                        <a:solidFill>
                          <a:srgbClr val="FFF3F3"/>
                        </a:solidFill>
                      </a:tcPr>
                    </a:tc>
                    <a:extLst>
                      <a:ext uri="{0D108BD9-81ED-4DB2-BD59-A6C34878D82A}">
                        <a16:rowId xmlns:a16="http://schemas.microsoft.com/office/drawing/2014/main" val="3860488353"/>
                      </a:ext>
                    </a:extLst>
                  </a:tr>
                  <a:tr h="681061">
                    <a:tc>
                      <a:txBody>
                        <a:bodyPr/>
                        <a:lstStyle/>
                        <a:p>
                          <a:pPr/>
                          <a14:m>
                            <m:oMathPara xmlns:m="http://schemas.openxmlformats.org/officeDocument/2006/math">
                              <m:oMathParaPr>
                                <m:jc m:val="centerGroup"/>
                              </m:oMathParaPr>
                              <m:oMath xmlns:m="http://schemas.openxmlformats.org/officeDocument/2006/math">
                                <m:sSub>
                                  <m:sSubPr>
                                    <m:ctrlPr>
                                      <a:rPr lang="en-US" sz="1400" b="1" i="1" smtClean="0">
                                        <a:latin typeface="Cambria Math" panose="02040503050406030204" pitchFamily="18" charset="0"/>
                                      </a:rPr>
                                    </m:ctrlPr>
                                  </m:sSubPr>
                                  <m:e>
                                    <m:r>
                                      <a:rPr lang="en-US" sz="1400" b="1" i="1" smtClean="0">
                                        <a:latin typeface="Cambria Math" panose="02040503050406030204" pitchFamily="18" charset="0"/>
                                      </a:rPr>
                                      <m:t>𝒔</m:t>
                                    </m:r>
                                  </m:e>
                                  <m:sub>
                                    <m:r>
                                      <a:rPr lang="en-US" sz="1400" b="1" i="1" smtClean="0">
                                        <a:latin typeface="Cambria Math" panose="02040503050406030204" pitchFamily="18" charset="0"/>
                                      </a:rPr>
                                      <m:t>𝒗𝒓𝒊𝒔𝒌</m:t>
                                    </m:r>
                                  </m:sub>
                                </m:sSub>
                              </m:oMath>
                            </m:oMathPara>
                          </a14:m>
                          <a:endParaRPr lang="en-US" sz="1400" b="1" dirty="0"/>
                        </a:p>
                      </a:txBody>
                      <a:tcPr>
                        <a:solidFill>
                          <a:srgbClr val="FFF3F3"/>
                        </a:solidFill>
                      </a:tcPr>
                    </a:tc>
                    <a:tc>
                      <a:txBody>
                        <a:bodyPr/>
                        <a:lstStyle/>
                        <a:p>
                          <a:pPr fontAlgn="base"/>
                          <a:r>
                            <a:rPr lang="en-US" sz="1400" b="1" dirty="0">
                              <a:solidFill>
                                <a:srgbClr val="000000"/>
                              </a:solidFill>
                              <a:latin typeface="Calibri" panose="020F0502020204030204" pitchFamily="34" charset="0"/>
                            </a:rPr>
                            <a:t>Hardware component giving </a:t>
                          </a:r>
                          <a:r>
                            <a:rPr lang="en-US" sz="1400" b="1" dirty="0">
                              <a:solidFill>
                                <a:srgbClr val="FF0000"/>
                              </a:solidFill>
                              <a:latin typeface="Calibri" panose="020F0502020204030204" pitchFamily="34" charset="0"/>
                            </a:rPr>
                            <a:t>unclear </a:t>
                          </a:r>
                          <a:r>
                            <a:rPr lang="en-US" sz="1400" b="1" dirty="0">
                              <a:solidFill>
                                <a:srgbClr val="000000"/>
                              </a:solidFill>
                              <a:latin typeface="Calibri" panose="020F0502020204030204" pitchFamily="34" charset="0"/>
                            </a:rPr>
                            <a:t>navigation instructions</a:t>
                          </a:r>
                        </a:p>
                      </a:txBody>
                      <a:tcPr>
                        <a:solidFill>
                          <a:srgbClr val="FFF3F3"/>
                        </a:solidFill>
                      </a:tcPr>
                    </a:tc>
                    <a:extLst>
                      <a:ext uri="{0D108BD9-81ED-4DB2-BD59-A6C34878D82A}">
                        <a16:rowId xmlns:a16="http://schemas.microsoft.com/office/drawing/2014/main" val="2683035934"/>
                      </a:ext>
                    </a:extLst>
                  </a:tr>
                </a:tbl>
              </a:graphicData>
            </a:graphic>
          </p:graphicFrame>
        </mc:Choice>
        <mc:Fallback xmlns="">
          <p:graphicFrame>
            <p:nvGraphicFramePr>
              <p:cNvPr id="8" name="Table 7">
                <a:extLst>
                  <a:ext uri="{FF2B5EF4-FFF2-40B4-BE49-F238E27FC236}">
                    <a16:creationId xmlns:a16="http://schemas.microsoft.com/office/drawing/2014/main" id="{C2848E04-EDC3-D748-A543-CA4B27B657EB}"/>
                  </a:ext>
                </a:extLst>
              </p:cNvPr>
              <p:cNvGraphicFramePr>
                <a:graphicFrameLocks noGrp="1"/>
              </p:cNvGraphicFramePr>
              <p:nvPr>
                <p:extLst>
                  <p:ext uri="{D42A27DB-BD31-4B8C-83A1-F6EECF244321}">
                    <p14:modId xmlns:p14="http://schemas.microsoft.com/office/powerpoint/2010/main" val="1842542391"/>
                  </p:ext>
                </p:extLst>
              </p:nvPr>
            </p:nvGraphicFramePr>
            <p:xfrm>
              <a:off x="7615737" y="868490"/>
              <a:ext cx="4223159" cy="2236860"/>
            </p:xfrm>
            <a:graphic>
              <a:graphicData uri="http://schemas.openxmlformats.org/drawingml/2006/table">
                <a:tbl>
                  <a:tblPr firstRow="1" bandRow="1">
                    <a:tableStyleId>{5C22544A-7EE6-4342-B048-85BDC9FD1C3A}</a:tableStyleId>
                  </a:tblPr>
                  <a:tblGrid>
                    <a:gridCol w="948674">
                      <a:extLst>
                        <a:ext uri="{9D8B030D-6E8A-4147-A177-3AD203B41FA5}">
                          <a16:colId xmlns:a16="http://schemas.microsoft.com/office/drawing/2014/main" val="3593071300"/>
                        </a:ext>
                      </a:extLst>
                    </a:gridCol>
                    <a:gridCol w="3274485">
                      <a:extLst>
                        <a:ext uri="{9D8B030D-6E8A-4147-A177-3AD203B41FA5}">
                          <a16:colId xmlns:a16="http://schemas.microsoft.com/office/drawing/2014/main" val="3497995695"/>
                        </a:ext>
                      </a:extLst>
                    </a:gridCol>
                  </a:tblGrid>
                  <a:tr h="598384">
                    <a:tc>
                      <a:txBody>
                        <a:bodyPr/>
                        <a:lstStyle/>
                        <a:p>
                          <a:endParaRPr lang="en-US"/>
                        </a:p>
                      </a:txBody>
                      <a:tcPr>
                        <a:blipFill>
                          <a:blip r:embed="rId3"/>
                          <a:stretch>
                            <a:fillRect t="-2128" r="-348000" b="-278723"/>
                          </a:stretch>
                        </a:blip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rPr>
                            <a:t>The user </a:t>
                          </a:r>
                          <a:r>
                            <a:rPr lang="en-US" sz="1400" dirty="0">
                              <a:solidFill>
                                <a:srgbClr val="FF0000"/>
                              </a:solidFill>
                            </a:rPr>
                            <a:t>forgetting to indicate </a:t>
                          </a:r>
                          <a:r>
                            <a:rPr lang="en-US" sz="1400" dirty="0">
                              <a:solidFill>
                                <a:schemeClr val="tx1"/>
                              </a:solidFill>
                            </a:rPr>
                            <a:t>the room number</a:t>
                          </a:r>
                        </a:p>
                      </a:txBody>
                      <a:tcPr>
                        <a:solidFill>
                          <a:srgbClr val="FFC1C1"/>
                        </a:solidFill>
                      </a:tcPr>
                    </a:tc>
                    <a:extLst>
                      <a:ext uri="{0D108BD9-81ED-4DB2-BD59-A6C34878D82A}">
                        <a16:rowId xmlns:a16="http://schemas.microsoft.com/office/drawing/2014/main" val="1624849822"/>
                      </a:ext>
                    </a:extLst>
                  </a:tr>
                  <a:tr h="359031">
                    <a:tc>
                      <a:txBody>
                        <a:bodyPr/>
                        <a:lstStyle/>
                        <a:p>
                          <a:endParaRPr lang="en-US"/>
                        </a:p>
                      </a:txBody>
                      <a:tcPr>
                        <a:blipFill>
                          <a:blip r:embed="rId3"/>
                          <a:stretch>
                            <a:fillRect t="-165517" r="-348000" b="-351724"/>
                          </a:stretch>
                        </a:blip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rPr>
                            <a:t>Noisy/unclear </a:t>
                          </a:r>
                          <a:r>
                            <a:rPr lang="en-US" sz="1400" b="1" dirty="0">
                              <a:solidFill>
                                <a:srgbClr val="000000"/>
                              </a:solidFill>
                              <a:latin typeface="Calibri" panose="020F0502020204030204" pitchFamily="34" charset="0"/>
                            </a:rPr>
                            <a:t>voice input given by user</a:t>
                          </a:r>
                          <a:endParaRPr lang="en-US" sz="1400" b="1" dirty="0">
                            <a:solidFill>
                              <a:schemeClr val="tx1"/>
                            </a:solidFill>
                          </a:endParaRPr>
                        </a:p>
                      </a:txBody>
                      <a:tcPr>
                        <a:solidFill>
                          <a:srgbClr val="FFC1C1"/>
                        </a:solidFill>
                      </a:tcPr>
                    </a:tc>
                    <a:extLst>
                      <a:ext uri="{0D108BD9-81ED-4DB2-BD59-A6C34878D82A}">
                        <a16:rowId xmlns:a16="http://schemas.microsoft.com/office/drawing/2014/main" val="3112593871"/>
                      </a:ext>
                    </a:extLst>
                  </a:tr>
                  <a:tr h="598384">
                    <a:tc>
                      <a:txBody>
                        <a:bodyPr/>
                        <a:lstStyle/>
                        <a:p>
                          <a:endParaRPr lang="en-US"/>
                        </a:p>
                      </a:txBody>
                      <a:tcPr>
                        <a:blipFill>
                          <a:blip r:embed="rId3"/>
                          <a:stretch>
                            <a:fillRect t="-163830" r="-348000" b="-117021"/>
                          </a:stretch>
                        </a:blipFill>
                      </a:tcPr>
                    </a:tc>
                    <a:tc>
                      <a:txBody>
                        <a:bodyPr/>
                        <a:lstStyle/>
                        <a:p>
                          <a:r>
                            <a:rPr lang="en-US" sz="1400" b="1" dirty="0"/>
                            <a:t>Incorrect internal representation of the data from the sensors</a:t>
                          </a:r>
                        </a:p>
                      </a:txBody>
                      <a:tcPr>
                        <a:solidFill>
                          <a:srgbClr val="FFF3F3"/>
                        </a:solidFill>
                      </a:tcPr>
                    </a:tc>
                    <a:extLst>
                      <a:ext uri="{0D108BD9-81ED-4DB2-BD59-A6C34878D82A}">
                        <a16:rowId xmlns:a16="http://schemas.microsoft.com/office/drawing/2014/main" val="3860488353"/>
                      </a:ext>
                    </a:extLst>
                  </a:tr>
                  <a:tr h="681061">
                    <a:tc>
                      <a:txBody>
                        <a:bodyPr/>
                        <a:lstStyle/>
                        <a:p>
                          <a:endParaRPr lang="en-US"/>
                        </a:p>
                      </a:txBody>
                      <a:tcPr>
                        <a:blipFill>
                          <a:blip r:embed="rId3"/>
                          <a:stretch>
                            <a:fillRect t="-229630" r="-348000" b="-1852"/>
                          </a:stretch>
                        </a:blipFill>
                      </a:tcPr>
                    </a:tc>
                    <a:tc>
                      <a:txBody>
                        <a:bodyPr/>
                        <a:lstStyle/>
                        <a:p>
                          <a:pPr fontAlgn="base"/>
                          <a:r>
                            <a:rPr lang="en-US" sz="1400" b="1" dirty="0">
                              <a:solidFill>
                                <a:srgbClr val="000000"/>
                              </a:solidFill>
                              <a:latin typeface="Calibri" panose="020F0502020204030204" pitchFamily="34" charset="0"/>
                            </a:rPr>
                            <a:t>Hardware component giving </a:t>
                          </a:r>
                          <a:r>
                            <a:rPr lang="en-US" sz="1400" b="1" dirty="0">
                              <a:solidFill>
                                <a:srgbClr val="FF0000"/>
                              </a:solidFill>
                              <a:latin typeface="Calibri" panose="020F0502020204030204" pitchFamily="34" charset="0"/>
                            </a:rPr>
                            <a:t>unclear </a:t>
                          </a:r>
                          <a:r>
                            <a:rPr lang="en-US" sz="1400" b="1" dirty="0">
                              <a:solidFill>
                                <a:srgbClr val="000000"/>
                              </a:solidFill>
                              <a:latin typeface="Calibri" panose="020F0502020204030204" pitchFamily="34" charset="0"/>
                            </a:rPr>
                            <a:t>navigation instructions</a:t>
                          </a:r>
                        </a:p>
                      </a:txBody>
                      <a:tcPr>
                        <a:solidFill>
                          <a:srgbClr val="FFF3F3"/>
                        </a:solidFill>
                      </a:tcPr>
                    </a:tc>
                    <a:extLst>
                      <a:ext uri="{0D108BD9-81ED-4DB2-BD59-A6C34878D82A}">
                        <a16:rowId xmlns:a16="http://schemas.microsoft.com/office/drawing/2014/main" val="2683035934"/>
                      </a:ext>
                    </a:extLst>
                  </a:tr>
                </a:tbl>
              </a:graphicData>
            </a:graphic>
          </p:graphicFrame>
        </mc:Fallback>
      </mc:AlternateContent>
      <p:cxnSp>
        <p:nvCxnSpPr>
          <p:cNvPr id="9" name="Straight Arrow Connector 8">
            <a:extLst>
              <a:ext uri="{FF2B5EF4-FFF2-40B4-BE49-F238E27FC236}">
                <a16:creationId xmlns:a16="http://schemas.microsoft.com/office/drawing/2014/main" id="{47F41F90-2935-BF48-B013-4228F6767F0D}"/>
              </a:ext>
            </a:extLst>
          </p:cNvPr>
          <p:cNvCxnSpPr>
            <a:cxnSpLocks/>
          </p:cNvCxnSpPr>
          <p:nvPr/>
        </p:nvCxnSpPr>
        <p:spPr>
          <a:xfrm>
            <a:off x="5659395" y="2631534"/>
            <a:ext cx="2288714" cy="68653"/>
          </a:xfrm>
          <a:prstGeom prst="straightConnector1">
            <a:avLst/>
          </a:prstGeom>
          <a:ln>
            <a:solidFill>
              <a:srgbClr val="0000FF"/>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B11A12D8-1312-E740-9B7A-BCCB3CBFC462}"/>
              </a:ext>
            </a:extLst>
          </p:cNvPr>
          <p:cNvCxnSpPr>
            <a:cxnSpLocks/>
          </p:cNvCxnSpPr>
          <p:nvPr/>
        </p:nvCxnSpPr>
        <p:spPr>
          <a:xfrm flipV="1">
            <a:off x="2236573" y="1048287"/>
            <a:ext cx="5523244" cy="372740"/>
          </a:xfrm>
          <a:prstGeom prst="straightConnector1">
            <a:avLst/>
          </a:prstGeom>
          <a:ln>
            <a:prstDash val="dash"/>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D212DEAA-056A-FE43-A72B-14E6D1AF2566}"/>
              </a:ext>
            </a:extLst>
          </p:cNvPr>
          <p:cNvCxnSpPr>
            <a:cxnSpLocks/>
          </p:cNvCxnSpPr>
          <p:nvPr/>
        </p:nvCxnSpPr>
        <p:spPr>
          <a:xfrm>
            <a:off x="4880919" y="1754659"/>
            <a:ext cx="2941357" cy="849126"/>
          </a:xfrm>
          <a:prstGeom prst="straightConnector1">
            <a:avLst/>
          </a:prstGeom>
          <a:ln>
            <a:prstDash val="dash"/>
            <a:tailEnd type="arrow"/>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AD91394E-6D15-D14F-9DD5-D8B371F6FBA3}"/>
              </a:ext>
            </a:extLst>
          </p:cNvPr>
          <p:cNvSpPr txBox="1"/>
          <p:nvPr/>
        </p:nvSpPr>
        <p:spPr>
          <a:xfrm>
            <a:off x="336657" y="2852269"/>
            <a:ext cx="6068589" cy="3323987"/>
          </a:xfrm>
          <a:prstGeom prst="rect">
            <a:avLst/>
          </a:prstGeom>
          <a:noFill/>
        </p:spPr>
        <p:txBody>
          <a:bodyPr wrap="square" rtlCol="0">
            <a:spAutoFit/>
          </a:bodyPr>
          <a:lstStyle/>
          <a:p>
            <a:r>
              <a:rPr lang="en-US" sz="1400" dirty="0"/>
              <a:t>Step 2.3: </a:t>
            </a:r>
            <a:r>
              <a:rPr lang="en-GB" sz="1400" dirty="0">
                <a:cs typeface="Arial"/>
              </a:rPr>
              <a:t>Obtain a set of risks  and identify critical risks using ontology</a:t>
            </a:r>
            <a:r>
              <a:rPr lang="en-US" sz="1400" dirty="0"/>
              <a:t> </a:t>
            </a:r>
          </a:p>
          <a:p>
            <a:endParaRPr lang="en-US" sz="1400" dirty="0"/>
          </a:p>
          <a:p>
            <a:pPr marL="285750" indent="-285750">
              <a:buFont typeface="Arial" panose="020B0604020202020204" pitchFamily="34" charset="0"/>
              <a:buChar char="•"/>
            </a:pPr>
            <a:r>
              <a:rPr lang="en-US" sz="1400" dirty="0"/>
              <a:t>Risks obtained are mapped to the instances(Ontology)</a:t>
            </a:r>
          </a:p>
          <a:p>
            <a:pPr marL="800100" lvl="1" indent="-342900">
              <a:buFont typeface="Wingdings" pitchFamily="2" charset="2"/>
              <a:buChar char="v"/>
            </a:pPr>
            <a:r>
              <a:rPr lang="en-US" sz="1400" b="1" dirty="0">
                <a:solidFill>
                  <a:srgbClr val="0000FF"/>
                </a:solidFill>
              </a:rPr>
              <a:t>Instances related to every key concept in the ontology are captured</a:t>
            </a:r>
          </a:p>
          <a:p>
            <a:pPr marL="1200150" lvl="2" indent="-285750">
              <a:buFontTx/>
              <a:buChar char="-"/>
            </a:pPr>
            <a:r>
              <a:rPr lang="en-US" sz="1400" b="1" dirty="0">
                <a:solidFill>
                  <a:srgbClr val="FF0000"/>
                </a:solidFill>
              </a:rPr>
              <a:t>e.g.; User (Stevie) giving the voice instruction softly– which is an instance of user-related risk, Speaker providing multiple outputs at the same time – which is an instance of hardware-related risk, etc.</a:t>
            </a:r>
          </a:p>
          <a:p>
            <a:pPr marL="1200150" lvl="2" indent="-285750">
              <a:buFontTx/>
              <a:buChar char="-"/>
            </a:pPr>
            <a:endParaRPr lang="en-US" sz="1400" b="1" dirty="0">
              <a:solidFill>
                <a:srgbClr val="FF0000"/>
              </a:solidFill>
            </a:endParaRPr>
          </a:p>
          <a:p>
            <a:pPr marL="1200150" lvl="2" indent="-285750">
              <a:buFontTx/>
              <a:buChar char="-"/>
            </a:pPr>
            <a:r>
              <a:rPr lang="en-US" sz="1400" b="1" dirty="0">
                <a:solidFill>
                  <a:srgbClr val="FF0000"/>
                </a:solidFill>
              </a:rPr>
              <a:t>Risks which are mapped are identified as the most important and are prioritized</a:t>
            </a:r>
          </a:p>
          <a:p>
            <a:pPr marL="1200150" lvl="2" indent="-285750">
              <a:buFontTx/>
              <a:buChar char="-"/>
            </a:pPr>
            <a:endParaRPr lang="en-US" sz="1400" b="1" dirty="0">
              <a:solidFill>
                <a:srgbClr val="FF0000"/>
              </a:solidFill>
            </a:endParaRPr>
          </a:p>
          <a:p>
            <a:pPr marL="1200150" lvl="2" indent="-285750">
              <a:buFontTx/>
              <a:buChar char="-"/>
            </a:pPr>
            <a:r>
              <a:rPr lang="en-US" sz="1400" b="1" dirty="0">
                <a:solidFill>
                  <a:srgbClr val="FF0000"/>
                </a:solidFill>
              </a:rPr>
              <a:t>Risks which are not found in the instances are left behind as they may be unimportant/irrelevant  risks</a:t>
            </a:r>
            <a:endParaRPr lang="en-US" sz="1600" dirty="0"/>
          </a:p>
        </p:txBody>
      </p:sp>
      <p:pic>
        <p:nvPicPr>
          <p:cNvPr id="13" name="Picture 12" descr="Graphical user interface, website&#10;&#10;Description automatically generated with medium confidence">
            <a:extLst>
              <a:ext uri="{FF2B5EF4-FFF2-40B4-BE49-F238E27FC236}">
                <a16:creationId xmlns:a16="http://schemas.microsoft.com/office/drawing/2014/main" id="{745B1E92-60D5-584A-A5E0-44BD8AF598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72619" y="3114037"/>
            <a:ext cx="5681510" cy="2740747"/>
          </a:xfrm>
          <a:prstGeom prst="rect">
            <a:avLst/>
          </a:prstGeom>
        </p:spPr>
      </p:pic>
      <mc:AlternateContent xmlns:mc="http://schemas.openxmlformats.org/markup-compatibility/2006" xmlns:p14="http://schemas.microsoft.com/office/powerpoint/2010/main">
        <mc:Choice Requires="p14">
          <p:contentPart p14:bwMode="auto" r:id="rId5">
            <p14:nvContentPartPr>
              <p14:cNvPr id="14" name="Ink 13">
                <a:extLst>
                  <a:ext uri="{FF2B5EF4-FFF2-40B4-BE49-F238E27FC236}">
                    <a16:creationId xmlns:a16="http://schemas.microsoft.com/office/drawing/2014/main" id="{B87A463B-1CE0-B145-A93C-2AC2E124763B}"/>
                  </a:ext>
                </a:extLst>
              </p14:cNvPr>
              <p14:cNvContentPartPr/>
              <p14:nvPr/>
            </p14:nvContentPartPr>
            <p14:xfrm>
              <a:off x="6477257" y="4753882"/>
              <a:ext cx="2413440" cy="239040"/>
            </p14:xfrm>
          </p:contentPart>
        </mc:Choice>
        <mc:Fallback xmlns="">
          <p:pic>
            <p:nvPicPr>
              <p:cNvPr id="14" name="Ink 13">
                <a:extLst>
                  <a:ext uri="{FF2B5EF4-FFF2-40B4-BE49-F238E27FC236}">
                    <a16:creationId xmlns:a16="http://schemas.microsoft.com/office/drawing/2014/main" id="{B87A463B-1CE0-B145-A93C-2AC2E124763B}"/>
                  </a:ext>
                </a:extLst>
              </p:cNvPr>
              <p:cNvPicPr/>
              <p:nvPr/>
            </p:nvPicPr>
            <p:blipFill>
              <a:blip r:embed="rId6"/>
              <a:stretch>
                <a:fillRect/>
              </a:stretch>
            </p:blipFill>
            <p:spPr>
              <a:xfrm>
                <a:off x="6468257" y="4744882"/>
                <a:ext cx="2431080" cy="2566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5" name="Ink 14">
                <a:extLst>
                  <a:ext uri="{FF2B5EF4-FFF2-40B4-BE49-F238E27FC236}">
                    <a16:creationId xmlns:a16="http://schemas.microsoft.com/office/drawing/2014/main" id="{86C1FD72-A0FF-0442-B5BB-FA7801A0B703}"/>
                  </a:ext>
                </a:extLst>
              </p14:cNvPr>
              <p14:cNvContentPartPr/>
              <p14:nvPr/>
            </p14:nvContentPartPr>
            <p14:xfrm>
              <a:off x="4743564" y="4139163"/>
              <a:ext cx="360" cy="360"/>
            </p14:xfrm>
          </p:contentPart>
        </mc:Choice>
        <mc:Fallback xmlns="">
          <p:pic>
            <p:nvPicPr>
              <p:cNvPr id="15" name="Ink 14">
                <a:extLst>
                  <a:ext uri="{FF2B5EF4-FFF2-40B4-BE49-F238E27FC236}">
                    <a16:creationId xmlns:a16="http://schemas.microsoft.com/office/drawing/2014/main" id="{86C1FD72-A0FF-0442-B5BB-FA7801A0B703}"/>
                  </a:ext>
                </a:extLst>
              </p:cNvPr>
              <p:cNvPicPr/>
              <p:nvPr/>
            </p:nvPicPr>
            <p:blipFill>
              <a:blip r:embed="rId8"/>
              <a:stretch>
                <a:fillRect/>
              </a:stretch>
            </p:blipFill>
            <p:spPr>
              <a:xfrm>
                <a:off x="4734564" y="4130163"/>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6" name="Ink 15">
                <a:extLst>
                  <a:ext uri="{FF2B5EF4-FFF2-40B4-BE49-F238E27FC236}">
                    <a16:creationId xmlns:a16="http://schemas.microsoft.com/office/drawing/2014/main" id="{95CB3353-68CD-2243-AFD6-5CD84DD29074}"/>
                  </a:ext>
                </a:extLst>
              </p14:cNvPr>
              <p14:cNvContentPartPr/>
              <p14:nvPr/>
            </p14:nvContentPartPr>
            <p14:xfrm>
              <a:off x="6477732" y="5680240"/>
              <a:ext cx="2743201" cy="196580"/>
            </p14:xfrm>
          </p:contentPart>
        </mc:Choice>
        <mc:Fallback xmlns="">
          <p:pic>
            <p:nvPicPr>
              <p:cNvPr id="16" name="Ink 15">
                <a:extLst>
                  <a:ext uri="{FF2B5EF4-FFF2-40B4-BE49-F238E27FC236}">
                    <a16:creationId xmlns:a16="http://schemas.microsoft.com/office/drawing/2014/main" id="{95CB3353-68CD-2243-AFD6-5CD84DD29074}"/>
                  </a:ext>
                </a:extLst>
              </p:cNvPr>
              <p:cNvPicPr/>
              <p:nvPr/>
            </p:nvPicPr>
            <p:blipFill>
              <a:blip r:embed="rId10"/>
              <a:stretch>
                <a:fillRect/>
              </a:stretch>
            </p:blipFill>
            <p:spPr>
              <a:xfrm>
                <a:off x="6468733" y="5671239"/>
                <a:ext cx="2760839" cy="214222"/>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7" name="Ink 16">
                <a:extLst>
                  <a:ext uri="{FF2B5EF4-FFF2-40B4-BE49-F238E27FC236}">
                    <a16:creationId xmlns:a16="http://schemas.microsoft.com/office/drawing/2014/main" id="{24CF7F95-06D5-D54B-BD68-28C7650D07F8}"/>
                  </a:ext>
                </a:extLst>
              </p14:cNvPr>
              <p14:cNvContentPartPr/>
              <p14:nvPr/>
            </p14:nvContentPartPr>
            <p14:xfrm>
              <a:off x="341484" y="-654480"/>
              <a:ext cx="11520" cy="6120"/>
            </p14:xfrm>
          </p:contentPart>
        </mc:Choice>
        <mc:Fallback xmlns="">
          <p:pic>
            <p:nvPicPr>
              <p:cNvPr id="17" name="Ink 16">
                <a:extLst>
                  <a:ext uri="{FF2B5EF4-FFF2-40B4-BE49-F238E27FC236}">
                    <a16:creationId xmlns:a16="http://schemas.microsoft.com/office/drawing/2014/main" id="{24CF7F95-06D5-D54B-BD68-28C7650D07F8}"/>
                  </a:ext>
                </a:extLst>
              </p:cNvPr>
              <p:cNvPicPr/>
              <p:nvPr/>
            </p:nvPicPr>
            <p:blipFill>
              <a:blip r:embed="rId12"/>
              <a:stretch>
                <a:fillRect/>
              </a:stretch>
            </p:blipFill>
            <p:spPr>
              <a:xfrm>
                <a:off x="332757" y="-664043"/>
                <a:ext cx="28625" cy="24863"/>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9" name="Ink 18">
                <a:extLst>
                  <a:ext uri="{FF2B5EF4-FFF2-40B4-BE49-F238E27FC236}">
                    <a16:creationId xmlns:a16="http://schemas.microsoft.com/office/drawing/2014/main" id="{ABB99C20-9137-BD4C-8774-6802945BBD77}"/>
                  </a:ext>
                </a:extLst>
              </p14:cNvPr>
              <p14:cNvContentPartPr/>
              <p14:nvPr/>
            </p14:nvContentPartPr>
            <p14:xfrm>
              <a:off x="4146831" y="4268372"/>
              <a:ext cx="5760" cy="5760"/>
            </p14:xfrm>
          </p:contentPart>
        </mc:Choice>
        <mc:Fallback xmlns="">
          <p:pic>
            <p:nvPicPr>
              <p:cNvPr id="19" name="Ink 18">
                <a:extLst>
                  <a:ext uri="{FF2B5EF4-FFF2-40B4-BE49-F238E27FC236}">
                    <a16:creationId xmlns:a16="http://schemas.microsoft.com/office/drawing/2014/main" id="{ABB99C20-9137-BD4C-8774-6802945BBD77}"/>
                  </a:ext>
                </a:extLst>
              </p:cNvPr>
              <p:cNvPicPr/>
              <p:nvPr/>
            </p:nvPicPr>
            <p:blipFill>
              <a:blip r:embed="rId14"/>
              <a:stretch>
                <a:fillRect/>
              </a:stretch>
            </p:blipFill>
            <p:spPr>
              <a:xfrm>
                <a:off x="4137831" y="4259372"/>
                <a:ext cx="23400" cy="23400"/>
              </a:xfrm>
              <a:prstGeom prst="rect">
                <a:avLst/>
              </a:prstGeom>
            </p:spPr>
          </p:pic>
        </mc:Fallback>
      </mc:AlternateContent>
      <p:cxnSp>
        <p:nvCxnSpPr>
          <p:cNvPr id="20" name="Straight Arrow Connector 19">
            <a:extLst>
              <a:ext uri="{FF2B5EF4-FFF2-40B4-BE49-F238E27FC236}">
                <a16:creationId xmlns:a16="http://schemas.microsoft.com/office/drawing/2014/main" id="{FE0735B4-7CAF-7848-A046-2A5B2479C2B2}"/>
              </a:ext>
            </a:extLst>
          </p:cNvPr>
          <p:cNvCxnSpPr>
            <a:cxnSpLocks/>
          </p:cNvCxnSpPr>
          <p:nvPr/>
        </p:nvCxnSpPr>
        <p:spPr>
          <a:xfrm flipH="1">
            <a:off x="8480944" y="1657350"/>
            <a:ext cx="415874" cy="2267888"/>
          </a:xfrm>
          <a:prstGeom prst="straightConnector1">
            <a:avLst/>
          </a:prstGeom>
          <a:ln>
            <a:solidFill>
              <a:srgbClr val="0000FF"/>
            </a:solidFill>
            <a:prstDash val="dash"/>
            <a:tailEnd type="arrow"/>
          </a:ln>
        </p:spPr>
        <p:style>
          <a:lnRef idx="1">
            <a:schemeClr val="accent2"/>
          </a:lnRef>
          <a:fillRef idx="0">
            <a:schemeClr val="accent2"/>
          </a:fillRef>
          <a:effectRef idx="0">
            <a:schemeClr val="accent2"/>
          </a:effectRef>
          <a:fontRef idx="minor">
            <a:schemeClr val="tx1"/>
          </a:fontRef>
        </p:style>
      </p:cxnSp>
      <p:cxnSp>
        <p:nvCxnSpPr>
          <p:cNvPr id="21" name="Straight Arrow Connector 20">
            <a:extLst>
              <a:ext uri="{FF2B5EF4-FFF2-40B4-BE49-F238E27FC236}">
                <a16:creationId xmlns:a16="http://schemas.microsoft.com/office/drawing/2014/main" id="{7A6081DF-751C-0142-98CA-7A311E60816C}"/>
              </a:ext>
            </a:extLst>
          </p:cNvPr>
          <p:cNvCxnSpPr>
            <a:cxnSpLocks/>
          </p:cNvCxnSpPr>
          <p:nvPr/>
        </p:nvCxnSpPr>
        <p:spPr>
          <a:xfrm>
            <a:off x="10027712" y="2207591"/>
            <a:ext cx="0" cy="1129969"/>
          </a:xfrm>
          <a:prstGeom prst="straightConnector1">
            <a:avLst/>
          </a:prstGeom>
          <a:ln>
            <a:solidFill>
              <a:srgbClr val="0000FF"/>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6B11E7BE-0AD5-004C-A312-B897E6E0C42B}"/>
              </a:ext>
            </a:extLst>
          </p:cNvPr>
          <p:cNvCxnSpPr>
            <a:cxnSpLocks/>
          </p:cNvCxnSpPr>
          <p:nvPr/>
        </p:nvCxnSpPr>
        <p:spPr>
          <a:xfrm flipH="1">
            <a:off x="8566183" y="2907634"/>
            <a:ext cx="1404068" cy="2889503"/>
          </a:xfrm>
          <a:prstGeom prst="straightConnector1">
            <a:avLst/>
          </a:prstGeom>
          <a:ln>
            <a:solidFill>
              <a:srgbClr val="0000FF"/>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7EDC7EB8-3886-2941-AB0C-E55ABEF11202}"/>
              </a:ext>
            </a:extLst>
          </p:cNvPr>
          <p:cNvCxnSpPr>
            <a:cxnSpLocks/>
          </p:cNvCxnSpPr>
          <p:nvPr/>
        </p:nvCxnSpPr>
        <p:spPr>
          <a:xfrm flipH="1">
            <a:off x="7727596" y="1388658"/>
            <a:ext cx="1323174" cy="2359564"/>
          </a:xfrm>
          <a:prstGeom prst="straightConnector1">
            <a:avLst/>
          </a:prstGeom>
          <a:ln>
            <a:solidFill>
              <a:srgbClr val="0000FF"/>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EDD9C10C-846E-D84D-ADB3-9DF51F78810D}"/>
              </a:ext>
            </a:extLst>
          </p:cNvPr>
          <p:cNvSpPr txBox="1"/>
          <p:nvPr/>
        </p:nvSpPr>
        <p:spPr>
          <a:xfrm>
            <a:off x="0" y="59465"/>
            <a:ext cx="10498240" cy="369332"/>
          </a:xfrm>
          <a:prstGeom prst="rect">
            <a:avLst/>
          </a:prstGeom>
          <a:noFill/>
        </p:spPr>
        <p:txBody>
          <a:bodyPr wrap="square" rtlCol="0">
            <a:spAutoFit/>
          </a:bodyPr>
          <a:lstStyle/>
          <a:p>
            <a:r>
              <a:rPr lang="en-US" b="1" dirty="0"/>
              <a:t>We use the system and environment events obtained from Step 1 and obtain risk   </a:t>
            </a:r>
          </a:p>
        </p:txBody>
      </p:sp>
      <mc:AlternateContent xmlns:mc="http://schemas.openxmlformats.org/markup-compatibility/2006" xmlns:p14="http://schemas.microsoft.com/office/powerpoint/2010/main">
        <mc:Choice Requires="p14">
          <p:contentPart p14:bwMode="auto" r:id="rId15">
            <p14:nvContentPartPr>
              <p14:cNvPr id="28" name="Ink 27">
                <a:extLst>
                  <a:ext uri="{FF2B5EF4-FFF2-40B4-BE49-F238E27FC236}">
                    <a16:creationId xmlns:a16="http://schemas.microsoft.com/office/drawing/2014/main" id="{93DEE987-9A72-3B41-899D-CC446F374602}"/>
                  </a:ext>
                </a:extLst>
              </p14:cNvPr>
              <p14:cNvContentPartPr/>
              <p14:nvPr/>
            </p14:nvContentPartPr>
            <p14:xfrm>
              <a:off x="6354743" y="3717275"/>
              <a:ext cx="2413440" cy="239040"/>
            </p14:xfrm>
          </p:contentPart>
        </mc:Choice>
        <mc:Fallback xmlns="">
          <p:pic>
            <p:nvPicPr>
              <p:cNvPr id="28" name="Ink 27">
                <a:extLst>
                  <a:ext uri="{FF2B5EF4-FFF2-40B4-BE49-F238E27FC236}">
                    <a16:creationId xmlns:a16="http://schemas.microsoft.com/office/drawing/2014/main" id="{93DEE987-9A72-3B41-899D-CC446F374602}"/>
                  </a:ext>
                </a:extLst>
              </p:cNvPr>
              <p:cNvPicPr/>
              <p:nvPr/>
            </p:nvPicPr>
            <p:blipFill>
              <a:blip r:embed="rId16"/>
              <a:stretch>
                <a:fillRect/>
              </a:stretch>
            </p:blipFill>
            <p:spPr>
              <a:xfrm>
                <a:off x="6345743" y="3708275"/>
                <a:ext cx="2431080" cy="256680"/>
              </a:xfrm>
              <a:prstGeom prst="rect">
                <a:avLst/>
              </a:prstGeom>
            </p:spPr>
          </p:pic>
        </mc:Fallback>
      </mc:AlternateContent>
    </p:spTree>
    <p:extLst>
      <p:ext uri="{BB962C8B-B14F-4D97-AF65-F5344CB8AC3E}">
        <p14:creationId xmlns:p14="http://schemas.microsoft.com/office/powerpoint/2010/main" val="1256770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C816CA55-F841-7F4F-8556-088D88912FD2}"/>
              </a:ext>
            </a:extLst>
          </p:cNvPr>
          <p:cNvSpPr>
            <a:spLocks noGrp="1"/>
          </p:cNvSpPr>
          <p:nvPr>
            <p:ph type="ftr" sz="quarter" idx="11"/>
          </p:nvPr>
        </p:nvSpPr>
        <p:spPr/>
        <p:txBody>
          <a:bodyPr/>
          <a:lstStyle/>
          <a:p>
            <a:r>
              <a:rPr lang="en-US" sz="1200" b="1" dirty="0"/>
              <a:t>Augmented Reference Model</a:t>
            </a:r>
          </a:p>
        </p:txBody>
      </p:sp>
      <p:sp>
        <p:nvSpPr>
          <p:cNvPr id="5" name="Slide Number Placeholder 4">
            <a:extLst>
              <a:ext uri="{FF2B5EF4-FFF2-40B4-BE49-F238E27FC236}">
                <a16:creationId xmlns:a16="http://schemas.microsoft.com/office/drawing/2014/main" id="{B4A5AC7E-ACCA-A245-9B41-79A60618E8B6}"/>
              </a:ext>
            </a:extLst>
          </p:cNvPr>
          <p:cNvSpPr>
            <a:spLocks noGrp="1"/>
          </p:cNvSpPr>
          <p:nvPr>
            <p:ph type="sldNum" sz="quarter" idx="12"/>
          </p:nvPr>
        </p:nvSpPr>
        <p:spPr>
          <a:xfrm>
            <a:off x="11711940" y="6556882"/>
            <a:ext cx="358140" cy="190307"/>
          </a:xfrm>
        </p:spPr>
        <p:txBody>
          <a:bodyPr/>
          <a:lstStyle/>
          <a:p>
            <a:fld id="{C68DACDF-E1A9-A04C-A5FF-FC2443684BF5}" type="slidenum">
              <a:rPr lang="en-US" smtClean="0"/>
              <a:pPr/>
              <a:t>16</a:t>
            </a:fld>
            <a:endParaRPr lang="en-US" dirty="0"/>
          </a:p>
        </p:txBody>
      </p:sp>
      <p:pic>
        <p:nvPicPr>
          <p:cNvPr id="6" name="Picture 5" descr="Text&#10;&#10;Description automatically generated">
            <a:extLst>
              <a:ext uri="{FF2B5EF4-FFF2-40B4-BE49-F238E27FC236}">
                <a16:creationId xmlns:a16="http://schemas.microsoft.com/office/drawing/2014/main" id="{720621EE-8CE7-524B-ACA8-109EECEB41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96653" y="866276"/>
            <a:ext cx="8415287" cy="5056799"/>
          </a:xfrm>
          <a:prstGeom prst="rect">
            <a:avLst/>
          </a:prstGeom>
          <a:ln>
            <a:solidFill>
              <a:schemeClr val="tx1"/>
            </a:solidFill>
          </a:ln>
        </p:spPr>
      </p:pic>
      <p:sp>
        <p:nvSpPr>
          <p:cNvPr id="7" name="TextBox 6">
            <a:extLst>
              <a:ext uri="{FF2B5EF4-FFF2-40B4-BE49-F238E27FC236}">
                <a16:creationId xmlns:a16="http://schemas.microsoft.com/office/drawing/2014/main" id="{F2AB9BFF-56DE-D943-9E6C-1C599C64DAA2}"/>
              </a:ext>
            </a:extLst>
          </p:cNvPr>
          <p:cNvSpPr txBox="1"/>
          <p:nvPr/>
        </p:nvSpPr>
        <p:spPr>
          <a:xfrm>
            <a:off x="300462" y="86380"/>
            <a:ext cx="5830442" cy="584775"/>
          </a:xfrm>
          <a:prstGeom prst="rect">
            <a:avLst/>
          </a:prstGeom>
          <a:noFill/>
        </p:spPr>
        <p:txBody>
          <a:bodyPr wrap="none" rtlCol="0">
            <a:spAutoFit/>
          </a:bodyPr>
          <a:lstStyle/>
          <a:p>
            <a:r>
              <a:rPr lang="en-US" sz="3200" b="1" dirty="0">
                <a:solidFill>
                  <a:srgbClr val="008542"/>
                </a:solidFill>
              </a:rPr>
              <a:t>Augmented Reference Model</a:t>
            </a:r>
          </a:p>
        </p:txBody>
      </p:sp>
      <p:cxnSp>
        <p:nvCxnSpPr>
          <p:cNvPr id="8" name="Straight Connector 7">
            <a:extLst>
              <a:ext uri="{FF2B5EF4-FFF2-40B4-BE49-F238E27FC236}">
                <a16:creationId xmlns:a16="http://schemas.microsoft.com/office/drawing/2014/main" id="{B2A3227F-DF10-FF48-83A7-0F71FBAB1AA2}"/>
              </a:ext>
            </a:extLst>
          </p:cNvPr>
          <p:cNvCxnSpPr/>
          <p:nvPr/>
        </p:nvCxnSpPr>
        <p:spPr>
          <a:xfrm>
            <a:off x="300462" y="671155"/>
            <a:ext cx="10536964"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07C4EF49-CF53-5945-87BA-5C7084845A2B}"/>
                  </a:ext>
                </a:extLst>
              </p:cNvPr>
              <p:cNvSpPr/>
              <p:nvPr/>
            </p:nvSpPr>
            <p:spPr>
              <a:xfrm>
                <a:off x="87630" y="889205"/>
                <a:ext cx="3209023" cy="5355312"/>
              </a:xfrm>
              <a:prstGeom prst="rect">
                <a:avLst/>
              </a:prstGeom>
            </p:spPr>
            <p:txBody>
              <a:bodyPr wrap="square">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Adding risks to the Reference Model by negating R, S, D transforms the Reference Model into the Augmented Reference Model</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 R,S,D and their corresponding events are negated to augment the Reference Model</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 For e.g.; the event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𝑒</m:t>
                        </m:r>
                      </m:e>
                      <m:sub>
                        <m:r>
                          <a:rPr lang="en-US" i="1">
                            <a:latin typeface="Cambria Math" panose="02040503050406030204" pitchFamily="18" charset="0"/>
                          </a:rPr>
                          <m:t>𝑣𝑛𝑜𝑟𝑚𝑎𝑙</m:t>
                        </m:r>
                      </m:sub>
                    </m:sSub>
                  </m:oMath>
                </a14:m>
                <a:r>
                  <a:rPr lang="en-US" dirty="0">
                    <a:latin typeface="Times New Roman" panose="02020603050405020304" pitchFamily="18" charset="0"/>
                    <a:cs typeface="Times New Roman" panose="02020603050405020304" pitchFamily="18" charset="0"/>
                  </a:rPr>
                  <a:t> is voice input given by User. One of the risk associated with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𝑒</m:t>
                        </m:r>
                      </m:e>
                      <m:sub>
                        <m:r>
                          <a:rPr lang="en-US" i="1">
                            <a:latin typeface="Cambria Math" panose="02040503050406030204" pitchFamily="18" charset="0"/>
                          </a:rPr>
                          <m:t>𝑣𝑟𝑖𝑠𝑘</m:t>
                        </m:r>
                      </m:sub>
                    </m:sSub>
                  </m:oMath>
                </a14:m>
                <a:r>
                  <a:rPr lang="en-US" dirty="0">
                    <a:latin typeface="Times New Roman" panose="02020603050405020304" pitchFamily="18" charset="0"/>
                    <a:cs typeface="Times New Roman" panose="02020603050405020304" pitchFamily="18" charset="0"/>
                  </a:rPr>
                  <a:t> can be noisy/unclear input given by Stevie. </a:t>
                </a:r>
              </a:p>
            </p:txBody>
          </p:sp>
        </mc:Choice>
        <mc:Fallback xmlns="">
          <p:sp>
            <p:nvSpPr>
              <p:cNvPr id="9" name="Rectangle 8">
                <a:extLst>
                  <a:ext uri="{FF2B5EF4-FFF2-40B4-BE49-F238E27FC236}">
                    <a16:creationId xmlns:a16="http://schemas.microsoft.com/office/drawing/2014/main" id="{07C4EF49-CF53-5945-87BA-5C7084845A2B}"/>
                  </a:ext>
                </a:extLst>
              </p:cNvPr>
              <p:cNvSpPr>
                <a:spLocks noRot="1" noChangeAspect="1" noMove="1" noResize="1" noEditPoints="1" noAdjustHandles="1" noChangeArrowheads="1" noChangeShapeType="1" noTextEdit="1"/>
              </p:cNvSpPr>
              <p:nvPr/>
            </p:nvSpPr>
            <p:spPr>
              <a:xfrm>
                <a:off x="87630" y="889205"/>
                <a:ext cx="3209023" cy="5355312"/>
              </a:xfrm>
              <a:prstGeom prst="rect">
                <a:avLst/>
              </a:prstGeom>
              <a:blipFill>
                <a:blip r:embed="rId3"/>
                <a:stretch>
                  <a:fillRect l="-1181" t="-711" r="-3150" b="-711"/>
                </a:stretch>
              </a:blipFill>
            </p:spPr>
            <p:txBody>
              <a:bodyPr/>
              <a:lstStyle/>
              <a:p>
                <a:r>
                  <a:rPr lang="en-US">
                    <a:noFill/>
                  </a:rPr>
                  <a:t> </a:t>
                </a:r>
              </a:p>
            </p:txBody>
          </p:sp>
        </mc:Fallback>
      </mc:AlternateContent>
    </p:spTree>
    <p:extLst>
      <p:ext uri="{BB962C8B-B14F-4D97-AF65-F5344CB8AC3E}">
        <p14:creationId xmlns:p14="http://schemas.microsoft.com/office/powerpoint/2010/main" val="3435581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0169C79-45A1-9842-A56B-4915A49CA02C}"/>
              </a:ext>
            </a:extLst>
          </p:cNvPr>
          <p:cNvSpPr>
            <a:spLocks noGrp="1"/>
          </p:cNvSpPr>
          <p:nvPr>
            <p:ph type="sldNum" sz="quarter" idx="12"/>
          </p:nvPr>
        </p:nvSpPr>
        <p:spPr/>
        <p:txBody>
          <a:bodyPr/>
          <a:lstStyle/>
          <a:p>
            <a:fld id="{C68DACDF-E1A9-A04C-A5FF-FC2443684BF5}" type="slidenum">
              <a:rPr lang="en-US" smtClean="0"/>
              <a:pPr/>
              <a:t>17</a:t>
            </a:fld>
            <a:endParaRPr lang="en-US" dirty="0"/>
          </a:p>
        </p:txBody>
      </p:sp>
      <p:sp>
        <p:nvSpPr>
          <p:cNvPr id="6" name="Slide Number Placeholder 1">
            <a:extLst>
              <a:ext uri="{FF2B5EF4-FFF2-40B4-BE49-F238E27FC236}">
                <a16:creationId xmlns:a16="http://schemas.microsoft.com/office/drawing/2014/main" id="{B0A5E1C8-EEF0-C940-B487-C9CAD7C4C493}"/>
              </a:ext>
            </a:extLst>
          </p:cNvPr>
          <p:cNvSpPr txBox="1">
            <a:spLocks/>
          </p:cNvSpPr>
          <p:nvPr/>
        </p:nvSpPr>
        <p:spPr>
          <a:xfrm>
            <a:off x="9264864" y="63950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CEB07AE-919C-4421-976C-800A2A2E527F}" type="slidenum">
              <a:rPr lang="en-US" smtClean="0"/>
              <a:pPr/>
              <a:t>17</a:t>
            </a:fld>
            <a:endParaRPr lang="en-US" dirty="0"/>
          </a:p>
        </p:txBody>
      </p:sp>
      <p:sp>
        <p:nvSpPr>
          <p:cNvPr id="7" name="Rectangle 6">
            <a:extLst>
              <a:ext uri="{FF2B5EF4-FFF2-40B4-BE49-F238E27FC236}">
                <a16:creationId xmlns:a16="http://schemas.microsoft.com/office/drawing/2014/main" id="{55C5C642-8525-7449-9E71-73062325460C}"/>
              </a:ext>
            </a:extLst>
          </p:cNvPr>
          <p:cNvSpPr/>
          <p:nvPr/>
        </p:nvSpPr>
        <p:spPr>
          <a:xfrm>
            <a:off x="0" y="0"/>
            <a:ext cx="7856638" cy="707886"/>
          </a:xfrm>
          <a:prstGeom prst="rect">
            <a:avLst/>
          </a:prstGeom>
        </p:spPr>
        <p:txBody>
          <a:bodyPr wrap="none">
            <a:spAutoFit/>
          </a:bodyPr>
          <a:lstStyle/>
          <a:p>
            <a:r>
              <a:rPr lang="en-US" sz="2000" b="1" dirty="0">
                <a:solidFill>
                  <a:srgbClr val="0432FF"/>
                </a:solidFill>
              </a:rPr>
              <a:t>Step 2.3: </a:t>
            </a:r>
            <a:r>
              <a:rPr lang="en-GB" sz="2000" dirty="0">
                <a:cs typeface="Arial"/>
              </a:rPr>
              <a:t>Generate risks by applying the </a:t>
            </a:r>
            <a:r>
              <a:rPr lang="en-GB" sz="2000" b="1" dirty="0">
                <a:cs typeface="Arial"/>
              </a:rPr>
              <a:t>rules for risk generation</a:t>
            </a:r>
            <a:r>
              <a:rPr lang="en-GB" sz="2000" dirty="0">
                <a:cs typeface="Arial"/>
              </a:rPr>
              <a:t> </a:t>
            </a:r>
            <a:endParaRPr lang="en-GB" sz="2000" b="1" dirty="0">
              <a:cs typeface="Arial"/>
            </a:endParaRPr>
          </a:p>
          <a:p>
            <a:endParaRPr lang="en-US" sz="2000" b="1" dirty="0">
              <a:solidFill>
                <a:srgbClr val="073588"/>
              </a:solidFill>
            </a:endParaRPr>
          </a:p>
        </p:txBody>
      </p:sp>
      <p:sp>
        <p:nvSpPr>
          <p:cNvPr id="9" name="Rectangle 8">
            <a:extLst>
              <a:ext uri="{FF2B5EF4-FFF2-40B4-BE49-F238E27FC236}">
                <a16:creationId xmlns:a16="http://schemas.microsoft.com/office/drawing/2014/main" id="{CF55EC78-4EE6-0C4B-8D30-E5366CEEB0E3}"/>
              </a:ext>
            </a:extLst>
          </p:cNvPr>
          <p:cNvSpPr/>
          <p:nvPr/>
        </p:nvSpPr>
        <p:spPr>
          <a:xfrm>
            <a:off x="122846" y="3508591"/>
            <a:ext cx="5128781" cy="2608406"/>
          </a:xfrm>
          <a:prstGeom prst="rect">
            <a:avLst/>
          </a:prstGeom>
        </p:spPr>
        <p:txBody>
          <a:bodyPr wrap="square">
            <a:spAutoFit/>
          </a:bodyPr>
          <a:lstStyle/>
          <a:p>
            <a:pPr lvl="0" defTabSz="844550">
              <a:lnSpc>
                <a:spcPct val="90000"/>
              </a:lnSpc>
              <a:spcBef>
                <a:spcPct val="0"/>
              </a:spcBef>
              <a:spcAft>
                <a:spcPct val="35000"/>
              </a:spcAft>
            </a:pPr>
            <a:r>
              <a:rPr lang="en-GB" sz="1600" b="1" dirty="0">
                <a:solidFill>
                  <a:srgbClr val="0432FF"/>
                </a:solidFill>
                <a:cs typeface="Arial"/>
              </a:rPr>
              <a:t>Step 2.3</a:t>
            </a:r>
            <a:r>
              <a:rPr lang="en-GB" sz="1400" dirty="0">
                <a:cs typeface="Arial"/>
              </a:rPr>
              <a:t>: Generate risks by applying the </a:t>
            </a:r>
            <a:r>
              <a:rPr lang="en-GB" sz="1400" b="1" dirty="0">
                <a:cs typeface="Arial"/>
              </a:rPr>
              <a:t>rules for risk generation </a:t>
            </a:r>
            <a:r>
              <a:rPr lang="en-GB" sz="1400" dirty="0">
                <a:cs typeface="Arial"/>
              </a:rPr>
              <a:t>to identify risk cases </a:t>
            </a:r>
            <a:endParaRPr lang="en-GB" sz="1400" b="1" dirty="0">
              <a:cs typeface="Arial"/>
            </a:endParaRPr>
          </a:p>
          <a:p>
            <a:pPr marL="285750" lvl="0" indent="-285750" defTabSz="844550">
              <a:lnSpc>
                <a:spcPct val="90000"/>
              </a:lnSpc>
              <a:spcBef>
                <a:spcPct val="0"/>
              </a:spcBef>
              <a:spcAft>
                <a:spcPct val="35000"/>
              </a:spcAft>
              <a:buFont typeface="Arial" panose="020B0604020202020204" pitchFamily="34" charset="0"/>
              <a:buChar char="•"/>
            </a:pPr>
            <a:r>
              <a:rPr lang="en-GB" sz="1400" dirty="0">
                <a:cs typeface="Arial"/>
              </a:rPr>
              <a:t>Rules are applied based on the structure of the R, S or D or negation of ontological concepts</a:t>
            </a:r>
          </a:p>
          <a:p>
            <a:pPr marL="742950" lvl="1" indent="-285750" defTabSz="844550">
              <a:lnSpc>
                <a:spcPct val="90000"/>
              </a:lnSpc>
              <a:spcBef>
                <a:spcPct val="0"/>
              </a:spcBef>
              <a:spcAft>
                <a:spcPct val="35000"/>
              </a:spcAft>
              <a:buFont typeface="Wingdings" pitchFamily="2" charset="2"/>
              <a:buChar char="v"/>
            </a:pPr>
            <a:r>
              <a:rPr lang="en-GB" sz="1400" b="1" dirty="0">
                <a:solidFill>
                  <a:srgbClr val="0432FF"/>
                </a:solidFill>
                <a:cs typeface="Arial"/>
              </a:rPr>
              <a:t>Rule 1</a:t>
            </a:r>
            <a:r>
              <a:rPr lang="en-GB" sz="1400" b="1" dirty="0">
                <a:cs typeface="Arial"/>
              </a:rPr>
              <a:t>: </a:t>
            </a:r>
            <a:r>
              <a:rPr lang="en-GB" sz="1400" dirty="0">
                <a:cs typeface="Arial"/>
              </a:rPr>
              <a:t>Negation of implication</a:t>
            </a:r>
          </a:p>
          <a:p>
            <a:pPr marL="742950" lvl="1" indent="-285750">
              <a:buFont typeface="Wingdings" pitchFamily="2" charset="2"/>
              <a:buChar char="v"/>
            </a:pPr>
            <a:r>
              <a:rPr lang="en-US" sz="1400" b="1" dirty="0">
                <a:solidFill>
                  <a:srgbClr val="0432FF"/>
                </a:solidFill>
                <a:latin typeface="LinLibertineT"/>
              </a:rPr>
              <a:t>Rule 2</a:t>
            </a:r>
            <a:r>
              <a:rPr lang="en-US" sz="1400" b="1" dirty="0">
                <a:latin typeface="LinLibertineT"/>
              </a:rPr>
              <a:t>: </a:t>
            </a:r>
            <a:r>
              <a:rPr lang="en-US" sz="1400" b="1" dirty="0">
                <a:latin typeface="LinLibertineTBI"/>
              </a:rPr>
              <a:t>i </a:t>
            </a:r>
            <a:r>
              <a:rPr lang="en-US" sz="1400" b="1" dirty="0">
                <a:latin typeface="txsys"/>
              </a:rPr>
              <a:t>∧ ￢</a:t>
            </a:r>
            <a:r>
              <a:rPr lang="en-US" sz="1400" b="1" dirty="0">
                <a:latin typeface="LinLibertineTBI"/>
              </a:rPr>
              <a:t>t</a:t>
            </a:r>
            <a:r>
              <a:rPr lang="en-US" sz="1400" dirty="0">
                <a:latin typeface="LinLibertineT"/>
              </a:rPr>
              <a:t>: Consider the antecedent and the negation of the consequent joined by logical AND</a:t>
            </a:r>
          </a:p>
          <a:p>
            <a:pPr marL="742950" lvl="1" indent="-285750">
              <a:buFont typeface="Wingdings" pitchFamily="2" charset="2"/>
              <a:buChar char="v"/>
            </a:pPr>
            <a:r>
              <a:rPr lang="en-US" sz="1400" b="1" dirty="0">
                <a:solidFill>
                  <a:srgbClr val="0432FF"/>
                </a:solidFill>
                <a:latin typeface="LinLibertineT"/>
              </a:rPr>
              <a:t>Rule 3: </a:t>
            </a:r>
            <a:r>
              <a:rPr lang="en-US" sz="1400" b="1" dirty="0">
                <a:latin typeface="txsys"/>
              </a:rPr>
              <a:t>￢ </a:t>
            </a:r>
            <a:r>
              <a:rPr lang="en-US" sz="1400" b="1" dirty="0">
                <a:latin typeface="LinLibertineTBI"/>
              </a:rPr>
              <a:t>i </a:t>
            </a:r>
            <a:r>
              <a:rPr lang="en-US" sz="1400" b="1" dirty="0">
                <a:latin typeface="txsys"/>
              </a:rPr>
              <a:t>∧ t</a:t>
            </a:r>
            <a:r>
              <a:rPr lang="en-US" sz="1400" dirty="0">
                <a:latin typeface="LinLibertineT"/>
              </a:rPr>
              <a:t>: Consider the negation of the antecedent and the consequent joined by a logical AND</a:t>
            </a:r>
          </a:p>
          <a:p>
            <a:pPr marL="742950" lvl="1" indent="-285750">
              <a:buFont typeface="Wingdings" pitchFamily="2" charset="2"/>
              <a:buChar char="v"/>
            </a:pPr>
            <a:r>
              <a:rPr lang="en-US" sz="1400" b="1" dirty="0">
                <a:solidFill>
                  <a:srgbClr val="0432FF"/>
                </a:solidFill>
                <a:latin typeface="LinLibertineT"/>
              </a:rPr>
              <a:t>Rule 4</a:t>
            </a:r>
            <a:r>
              <a:rPr lang="en-US" sz="1400" b="1" dirty="0">
                <a:latin typeface="LinLibertineT"/>
              </a:rPr>
              <a:t>: </a:t>
            </a:r>
            <a:r>
              <a:rPr lang="en-US" sz="1400" b="1" dirty="0">
                <a:latin typeface="txsys"/>
              </a:rPr>
              <a:t>￢</a:t>
            </a:r>
            <a:r>
              <a:rPr lang="en-US" sz="1400" b="1" dirty="0">
                <a:latin typeface="LinLibertineT"/>
              </a:rPr>
              <a:t>(</a:t>
            </a:r>
            <a:r>
              <a:rPr lang="en-US" sz="1400" b="1" dirty="0">
                <a:latin typeface="txsys"/>
              </a:rPr>
              <a:t>￢ </a:t>
            </a:r>
            <a:r>
              <a:rPr lang="en-US" sz="1400" b="1" dirty="0">
                <a:latin typeface="LinLibertineT"/>
              </a:rPr>
              <a:t>t</a:t>
            </a:r>
            <a:r>
              <a:rPr lang="en-US" sz="1400" b="1" dirty="0">
                <a:latin typeface="txsys"/>
              </a:rPr>
              <a:t>→￢ </a:t>
            </a:r>
            <a:r>
              <a:rPr lang="en-US" sz="1400" b="1" dirty="0">
                <a:latin typeface="LinLibertineT"/>
              </a:rPr>
              <a:t>i)</a:t>
            </a:r>
            <a:r>
              <a:rPr lang="en-US" sz="1400" dirty="0">
                <a:latin typeface="LinLibertineT"/>
              </a:rPr>
              <a:t>: Negation of Contrapositive</a:t>
            </a:r>
            <a:r>
              <a:rPr lang="en-GB" sz="1400" dirty="0">
                <a:latin typeface="LinLibertineT"/>
                <a:cs typeface="Arial"/>
              </a:rPr>
              <a:t> and so on</a:t>
            </a:r>
            <a:endParaRPr lang="en-US" sz="1400" dirty="0">
              <a:latin typeface="LinLibertineT"/>
            </a:endParaRPr>
          </a:p>
        </p:txBody>
      </p:sp>
      <p:pic>
        <p:nvPicPr>
          <p:cNvPr id="10" name="Picture 9" descr="A picture containing text&#10;&#10;Description automatically generated">
            <a:extLst>
              <a:ext uri="{FF2B5EF4-FFF2-40B4-BE49-F238E27FC236}">
                <a16:creationId xmlns:a16="http://schemas.microsoft.com/office/drawing/2014/main" id="{6DF49330-6168-5E4A-83BA-F898019725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81967" y="48949"/>
            <a:ext cx="655047" cy="637605"/>
          </a:xfrm>
          <a:prstGeom prst="rect">
            <a:avLst/>
          </a:prstGeom>
          <a:ln>
            <a:solidFill>
              <a:schemeClr val="tx1"/>
            </a:solidFill>
          </a:ln>
        </p:spPr>
      </p:pic>
      <p:sp>
        <p:nvSpPr>
          <p:cNvPr id="12" name="TextBox 11">
            <a:extLst>
              <a:ext uri="{FF2B5EF4-FFF2-40B4-BE49-F238E27FC236}">
                <a16:creationId xmlns:a16="http://schemas.microsoft.com/office/drawing/2014/main" id="{10B0EAE3-A591-3843-8901-040B4DA649AA}"/>
              </a:ext>
            </a:extLst>
          </p:cNvPr>
          <p:cNvSpPr txBox="1"/>
          <p:nvPr/>
        </p:nvSpPr>
        <p:spPr>
          <a:xfrm>
            <a:off x="5192272" y="411213"/>
            <a:ext cx="5529501" cy="369332"/>
          </a:xfrm>
          <a:prstGeom prst="rect">
            <a:avLst/>
          </a:prstGeom>
          <a:noFill/>
        </p:spPr>
        <p:txBody>
          <a:bodyPr wrap="square" rtlCol="0">
            <a:spAutoFit/>
          </a:bodyPr>
          <a:lstStyle/>
          <a:p>
            <a:r>
              <a:rPr lang="en-US" dirty="0">
                <a:latin typeface="LinLibertineT"/>
              </a:rPr>
              <a:t>Rule 1: </a:t>
            </a:r>
            <a:r>
              <a:rPr lang="en-US" dirty="0">
                <a:latin typeface="txsys"/>
              </a:rPr>
              <a:t>￢</a:t>
            </a:r>
            <a:r>
              <a:rPr lang="en-US" dirty="0">
                <a:latin typeface="LinLibertineTBI"/>
              </a:rPr>
              <a:t>( i </a:t>
            </a:r>
            <a:r>
              <a:rPr lang="en-US" dirty="0">
                <a:latin typeface="txsys"/>
              </a:rPr>
              <a:t>→ </a:t>
            </a:r>
            <a:r>
              <a:rPr lang="en-US" dirty="0">
                <a:latin typeface="LinLibertineTBI"/>
              </a:rPr>
              <a:t>t ): </a:t>
            </a:r>
            <a:r>
              <a:rPr lang="en-US" dirty="0">
                <a:latin typeface="LinLibertineT"/>
              </a:rPr>
              <a:t>negation of i implies t</a:t>
            </a:r>
            <a:endParaRPr lang="en-US" dirty="0"/>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E762B962-0E7B-8D46-A52E-ABB8177BCE71}"/>
                  </a:ext>
                </a:extLst>
              </p:cNvPr>
              <p:cNvSpPr txBox="1"/>
              <p:nvPr/>
            </p:nvSpPr>
            <p:spPr>
              <a:xfrm>
                <a:off x="5363892" y="733775"/>
                <a:ext cx="6667520" cy="3970318"/>
              </a:xfrm>
              <a:prstGeom prst="rect">
                <a:avLst/>
              </a:prstGeom>
              <a:solidFill>
                <a:srgbClr val="FFCDCD"/>
              </a:solidFill>
            </p:spPr>
            <p:txBody>
              <a:bodyPr wrap="square">
                <a:spAutoFit/>
              </a:bodyPr>
              <a:lstStyle/>
              <a:p>
                <a:r>
                  <a:rPr lang="en-US" sz="1200" b="1" dirty="0">
                    <a:solidFill>
                      <a:srgbClr val="7030A0"/>
                    </a:solidFill>
                  </a:rPr>
                  <a:t>Rule 1: Negation of implication (i → t)</a:t>
                </a:r>
              </a:p>
              <a:p>
                <a:r>
                  <a:rPr lang="en-US" sz="1200" b="1" dirty="0">
                    <a:solidFill>
                      <a:srgbClr val="00B0F0"/>
                    </a:solidFill>
                  </a:rPr>
                  <a:t> </a:t>
                </a:r>
                <a:r>
                  <a:rPr lang="en-US" sz="1200" b="1" i="1" dirty="0"/>
                  <a:t>R</a:t>
                </a:r>
                <a:r>
                  <a:rPr lang="en-US" sz="1200" b="1" dirty="0"/>
                  <a:t>: </a:t>
                </a:r>
                <a:r>
                  <a:rPr lang="en-US" sz="1200" b="1" dirty="0">
                    <a:cs typeface="Times New Roman" panose="02020603050405020304" pitchFamily="18" charset="0"/>
                  </a:rPr>
                  <a:t>When the user indicates the destination as room number,  the navigation app shall </a:t>
                </a:r>
                <a:r>
                  <a:rPr lang="en-US" sz="1200" b="1" dirty="0"/>
                  <a:t> indicate </a:t>
                </a:r>
                <a:r>
                  <a:rPr lang="en-US" sz="1200" b="1" dirty="0">
                    <a:cs typeface="Times New Roman" panose="02020603050405020304" pitchFamily="18" charset="0"/>
                  </a:rPr>
                  <a:t> the user to perform some action</a:t>
                </a:r>
                <a:endParaRPr lang="en-US" sz="1200" b="1" dirty="0">
                  <a:solidFill>
                    <a:schemeClr val="accent4">
                      <a:lumMod val="75000"/>
                    </a:schemeClr>
                  </a:solidFill>
                </a:endParaRPr>
              </a:p>
              <a:p>
                <a:endParaRPr lang="en-US" sz="1200" b="1" dirty="0"/>
              </a:p>
              <a:p>
                <a:r>
                  <a:rPr lang="en-US" sz="1200" b="1" dirty="0"/>
                  <a:t>This requirement is of the form </a:t>
                </a:r>
                <a14:m>
                  <m:oMath xmlns:m="http://schemas.openxmlformats.org/officeDocument/2006/math">
                    <m:r>
                      <a:rPr lang="en-US" sz="1200" b="1">
                        <a:latin typeface="Cambria Math" panose="02040503050406030204" pitchFamily="18" charset="0"/>
                        <a:ea typeface="Cambria Math" panose="02040503050406030204" pitchFamily="18" charset="0"/>
                      </a:rPr>
                      <m:t>𝐢</m:t>
                    </m:r>
                    <m:r>
                      <a:rPr lang="en-US" sz="1200" b="1">
                        <a:latin typeface="Cambria Math" panose="02040503050406030204" pitchFamily="18" charset="0"/>
                        <a:ea typeface="Cambria Math" panose="02040503050406030204" pitchFamily="18" charset="0"/>
                      </a:rPr>
                      <m:t> </m:t>
                    </m:r>
                    <m:r>
                      <a:rPr lang="en-US" sz="1200" b="1" i="1">
                        <a:latin typeface="Cambria Math" panose="02040503050406030204" pitchFamily="18" charset="0"/>
                        <a:ea typeface="Cambria Math" panose="02040503050406030204" pitchFamily="18" charset="0"/>
                      </a:rPr>
                      <m:t>→ </m:t>
                    </m:r>
                    <m:r>
                      <a:rPr lang="en-US" sz="1200" b="1" i="1">
                        <a:latin typeface="Cambria Math" panose="02040503050406030204" pitchFamily="18" charset="0"/>
                        <a:ea typeface="Cambria Math" panose="02040503050406030204" pitchFamily="18" charset="0"/>
                      </a:rPr>
                      <m:t>𝒕</m:t>
                    </m:r>
                  </m:oMath>
                </a14:m>
                <a:r>
                  <a:rPr lang="en-US" sz="1200" b="1" dirty="0"/>
                  <a:t> . It can be represented as </a:t>
                </a:r>
                <a:r>
                  <a:rPr lang="en-US" sz="1200" b="1" dirty="0">
                    <a:latin typeface="Cambria Math" panose="02040503050406030204" pitchFamily="18" charset="0"/>
                    <a:ea typeface="Cambria Math" panose="02040503050406030204" pitchFamily="18" charset="0"/>
                  </a:rPr>
                  <a:t>⇒ ¬ i  ∨ t ----------------(1)</a:t>
                </a:r>
                <a:endParaRPr lang="en-US" sz="1200" b="1" dirty="0"/>
              </a:p>
              <a:p>
                <a:r>
                  <a:rPr lang="en-US" sz="1200" b="1" dirty="0"/>
                  <a:t>By negating </a:t>
                </a:r>
                <a:r>
                  <a:rPr lang="en-US" sz="1200" b="1" i="1" dirty="0"/>
                  <a:t>R, we get: </a:t>
                </a:r>
                <a:r>
                  <a:rPr lang="en-US" sz="1200" b="1" dirty="0">
                    <a:latin typeface="Cambria Math" panose="02040503050406030204" pitchFamily="18" charset="0"/>
                    <a:ea typeface="Cambria Math" panose="02040503050406030204" pitchFamily="18" charset="0"/>
                  </a:rPr>
                  <a:t>¬</a:t>
                </a:r>
                <a:r>
                  <a:rPr lang="en-US" sz="1200" b="1" i="1" dirty="0"/>
                  <a:t> </a:t>
                </a:r>
                <a:r>
                  <a:rPr lang="en-US" sz="1200" b="1" dirty="0"/>
                  <a:t>(</a:t>
                </a:r>
                <a14:m>
                  <m:oMath xmlns:m="http://schemas.openxmlformats.org/officeDocument/2006/math">
                    <m:r>
                      <a:rPr lang="en-US" sz="1200" b="1">
                        <a:latin typeface="Cambria Math" panose="02040503050406030204" pitchFamily="18" charset="0"/>
                        <a:ea typeface="Cambria Math" panose="02040503050406030204" pitchFamily="18" charset="0"/>
                      </a:rPr>
                      <m:t>𝐢</m:t>
                    </m:r>
                    <m:r>
                      <a:rPr lang="en-US" sz="1200" b="1">
                        <a:latin typeface="Cambria Math" panose="02040503050406030204" pitchFamily="18" charset="0"/>
                        <a:ea typeface="Cambria Math" panose="02040503050406030204" pitchFamily="18" charset="0"/>
                      </a:rPr>
                      <m:t> → </m:t>
                    </m:r>
                    <m:r>
                      <a:rPr lang="en-US" sz="1200" b="1">
                        <a:latin typeface="Cambria Math" panose="02040503050406030204" pitchFamily="18" charset="0"/>
                        <a:ea typeface="Cambria Math" panose="02040503050406030204" pitchFamily="18" charset="0"/>
                      </a:rPr>
                      <m:t>𝐭</m:t>
                    </m:r>
                  </m:oMath>
                </a14:m>
                <a:r>
                  <a:rPr lang="en-US" sz="1200" b="1" dirty="0"/>
                  <a:t>) </a:t>
                </a:r>
                <a:r>
                  <a:rPr lang="en-US" sz="1200" b="1" dirty="0">
                    <a:latin typeface="Cambria Math" panose="02040503050406030204" pitchFamily="18" charset="0"/>
                    <a:ea typeface="Cambria Math" panose="02040503050406030204" pitchFamily="18" charset="0"/>
                  </a:rPr>
                  <a:t>⇒ ¬ (¬ i  ∨ t )-------------------------------------------------(2)</a:t>
                </a:r>
              </a:p>
              <a:p>
                <a:endParaRPr lang="en-US" sz="1200" b="1" dirty="0">
                  <a:latin typeface="Cambria Math" panose="02040503050406030204" pitchFamily="18" charset="0"/>
                  <a:ea typeface="Cambria Math" panose="02040503050406030204" pitchFamily="18" charset="0"/>
                </a:endParaRPr>
              </a:p>
              <a:p>
                <a:r>
                  <a:rPr lang="en-US" sz="1200" b="1" dirty="0">
                    <a:latin typeface="Cambria Math" panose="02040503050406030204" pitchFamily="18" charset="0"/>
                    <a:ea typeface="Cambria Math" panose="02040503050406030204" pitchFamily="18" charset="0"/>
                  </a:rPr>
                  <a:t>⇒  </a:t>
                </a:r>
                <a:r>
                  <a:rPr lang="en-US" sz="1200" b="1" i="1" dirty="0"/>
                  <a:t>R: </a:t>
                </a:r>
                <a:r>
                  <a:rPr lang="en-US" sz="1200" b="1" dirty="0">
                    <a:cs typeface="Times New Roman" panose="02020603050405020304" pitchFamily="18" charset="0"/>
                  </a:rPr>
                  <a:t>When the user indicates the destination as room number </a:t>
                </a:r>
                <a:r>
                  <a:rPr lang="en-US" sz="1200" b="1" dirty="0">
                    <a:solidFill>
                      <a:srgbClr val="7030A0"/>
                    </a:solidFill>
                  </a:rPr>
                  <a:t>(if) </a:t>
                </a:r>
                <a:r>
                  <a:rPr lang="en-US" sz="1200" b="1" dirty="0"/>
                  <a:t>, </a:t>
                </a:r>
                <a:r>
                  <a:rPr lang="en-US" sz="1200" b="1" dirty="0">
                    <a:cs typeface="Times New Roman" panose="02020603050405020304" pitchFamily="18" charset="0"/>
                  </a:rPr>
                  <a:t>the navigation app shall </a:t>
                </a:r>
                <a:r>
                  <a:rPr lang="en-US" sz="1200" b="1" dirty="0"/>
                  <a:t>indicate </a:t>
                </a:r>
                <a:r>
                  <a:rPr lang="en-US" sz="1200" b="1" dirty="0">
                    <a:cs typeface="Times New Roman" panose="02020603050405020304" pitchFamily="18" charset="0"/>
                  </a:rPr>
                  <a:t>the user to perform some action </a:t>
                </a:r>
                <a:r>
                  <a:rPr lang="en-US" sz="1200" b="1" dirty="0"/>
                  <a:t> </a:t>
                </a:r>
                <a:r>
                  <a:rPr lang="en-US" sz="1200" b="1" dirty="0">
                    <a:solidFill>
                      <a:srgbClr val="7030A0"/>
                    </a:solidFill>
                  </a:rPr>
                  <a:t>(then)</a:t>
                </a:r>
              </a:p>
              <a:p>
                <a:endParaRPr lang="en-US" sz="1200" b="1" dirty="0">
                  <a:latin typeface="Cambria Math" panose="02040503050406030204" pitchFamily="18" charset="0"/>
                  <a:ea typeface="Cambria Math" panose="02040503050406030204" pitchFamily="18" charset="0"/>
                </a:endParaRPr>
              </a:p>
              <a:p>
                <a:r>
                  <a:rPr lang="en-US" sz="1200" b="1" dirty="0">
                    <a:latin typeface="Cambria Math" panose="02040503050406030204" pitchFamily="18" charset="0"/>
                    <a:ea typeface="Cambria Math" panose="02040503050406030204" pitchFamily="18" charset="0"/>
                  </a:rPr>
                  <a:t>By instantiating  R, one case can be :</a:t>
                </a:r>
              </a:p>
              <a:p>
                <a:endParaRPr lang="en-US" sz="1200" b="1" dirty="0"/>
              </a:p>
              <a:p>
                <a:r>
                  <a:rPr lang="en-US" sz="1200" b="1" dirty="0">
                    <a:latin typeface="Cambria Math" panose="02040503050406030204" pitchFamily="18" charset="0"/>
                    <a:ea typeface="Cambria Math" panose="02040503050406030204" pitchFamily="18" charset="0"/>
                  </a:rPr>
                  <a:t> ⇒ </a:t>
                </a:r>
                <a:r>
                  <a:rPr lang="en-US" sz="1200" b="1" i="1" dirty="0"/>
                  <a:t>R1: </a:t>
                </a:r>
                <a:r>
                  <a:rPr lang="en-US" sz="1200" b="1" dirty="0">
                    <a:latin typeface="Cambria Math" panose="02040503050406030204" pitchFamily="18" charset="0"/>
                    <a:ea typeface="Cambria Math" panose="02040503050406030204" pitchFamily="18" charset="0"/>
                  </a:rPr>
                  <a:t>¬ </a:t>
                </a:r>
                <a:r>
                  <a:rPr lang="en-US" sz="1200" b="1" dirty="0"/>
                  <a:t>When Stevie indicates room 3.415 as the destination </a:t>
                </a:r>
                <a:r>
                  <a:rPr lang="en-US" sz="1200" b="1" dirty="0">
                    <a:latin typeface="Cambria Math" panose="02040503050406030204" pitchFamily="18" charset="0"/>
                    <a:ea typeface="Cambria Math" panose="02040503050406030204" pitchFamily="18" charset="0"/>
                  </a:rPr>
                  <a:t>Theia </a:t>
                </a:r>
                <a:r>
                  <a:rPr lang="en-US" sz="1200" b="1" dirty="0"/>
                  <a:t>shall indicate the user to walk 10 steps forward and turn right)-----------------(3)</a:t>
                </a:r>
              </a:p>
              <a:p>
                <a:r>
                  <a:rPr lang="en-US" sz="1200" b="1" dirty="0"/>
                  <a:t>By negating (3), we get,</a:t>
                </a:r>
              </a:p>
              <a:p>
                <a:endParaRPr lang="en-US" sz="1200" b="1" dirty="0"/>
              </a:p>
              <a:p>
                <a:r>
                  <a:rPr lang="en-US" sz="1200" b="1" dirty="0">
                    <a:latin typeface="Cambria Math" panose="02040503050406030204" pitchFamily="18" charset="0"/>
                    <a:ea typeface="Cambria Math" panose="02040503050406030204" pitchFamily="18" charset="0"/>
                  </a:rPr>
                  <a:t> ⇒ ¬ </a:t>
                </a:r>
                <a:r>
                  <a:rPr lang="en-US" sz="1200" b="1" i="1" dirty="0"/>
                  <a:t>R1: </a:t>
                </a:r>
                <a:r>
                  <a:rPr lang="en-US" sz="1200" b="1" dirty="0">
                    <a:latin typeface="Cambria Math" panose="02040503050406030204" pitchFamily="18" charset="0"/>
                    <a:ea typeface="Cambria Math" panose="02040503050406030204" pitchFamily="18" charset="0"/>
                  </a:rPr>
                  <a:t>¬ (¬ </a:t>
                </a:r>
                <a:r>
                  <a:rPr lang="en-US" sz="1200" b="1" dirty="0"/>
                  <a:t>When Stevie indicates room 3.415 as the destination </a:t>
                </a:r>
                <a:r>
                  <a:rPr lang="en-US" sz="1200" b="1" dirty="0">
                    <a:latin typeface="Cambria Math" panose="02040503050406030204" pitchFamily="18" charset="0"/>
                    <a:ea typeface="Cambria Math" panose="02040503050406030204" pitchFamily="18" charset="0"/>
                  </a:rPr>
                  <a:t>∨ </a:t>
                </a:r>
                <a:r>
                  <a:rPr lang="en-US" sz="1200" b="1" dirty="0"/>
                  <a:t> Theia shall  indicate  the user to walk 10 steps forward and turn right))</a:t>
                </a:r>
              </a:p>
              <a:p>
                <a:endParaRPr lang="en-US" sz="1200" b="1" dirty="0"/>
              </a:p>
              <a:p>
                <a:r>
                  <a:rPr lang="en-US" sz="1200" b="1" dirty="0"/>
                  <a:t> </a:t>
                </a:r>
                <a:r>
                  <a:rPr lang="en-US" sz="1200" b="1" dirty="0">
                    <a:latin typeface="Cambria Math" panose="02040503050406030204" pitchFamily="18" charset="0"/>
                    <a:ea typeface="Cambria Math" panose="02040503050406030204" pitchFamily="18" charset="0"/>
                  </a:rPr>
                  <a:t>⇒ </a:t>
                </a:r>
                <a:r>
                  <a:rPr lang="en-US" sz="1200" b="1" dirty="0"/>
                  <a:t>When Stevie indicates room 3.415 as the destination (i) </a:t>
                </a:r>
                <a:r>
                  <a:rPr lang="el-GR" sz="1200" b="1" dirty="0"/>
                  <a:t>Λ</a:t>
                </a:r>
                <a:r>
                  <a:rPr lang="en-US" sz="1200" b="1" dirty="0"/>
                  <a:t> </a:t>
                </a:r>
                <a:r>
                  <a:rPr lang="en-US" sz="1200" b="1" dirty="0">
                    <a:solidFill>
                      <a:srgbClr val="FF0000"/>
                    </a:solidFill>
                    <a:latin typeface="Cambria Math" panose="02040503050406030204" pitchFamily="18" charset="0"/>
                    <a:ea typeface="Cambria Math" panose="02040503050406030204" pitchFamily="18" charset="0"/>
                  </a:rPr>
                  <a:t>¬ (</a:t>
                </a:r>
                <a:r>
                  <a:rPr lang="en-US" sz="1200" b="1" dirty="0">
                    <a:solidFill>
                      <a:srgbClr val="FF0000"/>
                    </a:solidFill>
                  </a:rPr>
                  <a:t>Theia shall indicate the user to walk 10 steps forward and turn right) (</a:t>
                </a:r>
                <a:r>
                  <a:rPr lang="en-US" sz="1200" b="1" dirty="0">
                    <a:solidFill>
                      <a:srgbClr val="FF0000"/>
                    </a:solidFill>
                    <a:latin typeface="Cambria Math" panose="02040503050406030204" pitchFamily="18" charset="0"/>
                    <a:ea typeface="Cambria Math" panose="02040503050406030204" pitchFamily="18" charset="0"/>
                  </a:rPr>
                  <a:t>¬ t)</a:t>
                </a:r>
                <a:r>
                  <a:rPr lang="en-US" sz="1200" b="1" dirty="0"/>
                  <a:t>----------(4)</a:t>
                </a:r>
              </a:p>
            </p:txBody>
          </p:sp>
        </mc:Choice>
        <mc:Fallback xmlns="">
          <p:sp>
            <p:nvSpPr>
              <p:cNvPr id="13" name="TextBox 12">
                <a:extLst>
                  <a:ext uri="{FF2B5EF4-FFF2-40B4-BE49-F238E27FC236}">
                    <a16:creationId xmlns:a16="http://schemas.microsoft.com/office/drawing/2014/main" id="{E762B962-0E7B-8D46-A52E-ABB8177BCE71}"/>
                  </a:ext>
                </a:extLst>
              </p:cNvPr>
              <p:cNvSpPr txBox="1">
                <a:spLocks noRot="1" noChangeAspect="1" noMove="1" noResize="1" noEditPoints="1" noAdjustHandles="1" noChangeArrowheads="1" noChangeShapeType="1" noTextEdit="1"/>
              </p:cNvSpPr>
              <p:nvPr/>
            </p:nvSpPr>
            <p:spPr>
              <a:xfrm>
                <a:off x="5363892" y="733775"/>
                <a:ext cx="6667520" cy="3970318"/>
              </a:xfrm>
              <a:prstGeom prst="rect">
                <a:avLst/>
              </a:prstGeom>
              <a:blipFill>
                <a:blip r:embed="rId3"/>
                <a:stretch>
                  <a:fillRect r="-760"/>
                </a:stretch>
              </a:blipFill>
            </p:spPr>
            <p:txBody>
              <a:bodyPr/>
              <a:lstStyle/>
              <a:p>
                <a:r>
                  <a:rPr lang="en-US">
                    <a:noFill/>
                  </a:rPr>
                  <a:t> </a:t>
                </a:r>
              </a:p>
            </p:txBody>
          </p:sp>
        </mc:Fallback>
      </mc:AlternateContent>
      <p:sp>
        <p:nvSpPr>
          <p:cNvPr id="14" name="TextBox 13">
            <a:extLst>
              <a:ext uri="{FF2B5EF4-FFF2-40B4-BE49-F238E27FC236}">
                <a16:creationId xmlns:a16="http://schemas.microsoft.com/office/drawing/2014/main" id="{E4259469-9082-D24D-A809-CF650D655C97}"/>
              </a:ext>
            </a:extLst>
          </p:cNvPr>
          <p:cNvSpPr txBox="1"/>
          <p:nvPr/>
        </p:nvSpPr>
        <p:spPr>
          <a:xfrm>
            <a:off x="5363892" y="4715963"/>
            <a:ext cx="6667520" cy="1384995"/>
          </a:xfrm>
          <a:prstGeom prst="rect">
            <a:avLst/>
          </a:prstGeom>
          <a:solidFill>
            <a:srgbClr val="FF2600">
              <a:alpha val="33333"/>
            </a:srgbClr>
          </a:solidFill>
        </p:spPr>
        <p:txBody>
          <a:bodyPr wrap="square" rtlCol="0">
            <a:spAutoFit/>
          </a:bodyPr>
          <a:lstStyle/>
          <a:p>
            <a:r>
              <a:rPr lang="en-US" sz="1200" dirty="0">
                <a:solidFill>
                  <a:srgbClr val="FF0000"/>
                </a:solidFill>
              </a:rPr>
              <a:t>Risks Identified</a:t>
            </a:r>
          </a:p>
          <a:p>
            <a:r>
              <a:rPr lang="en-US" sz="1200" b="1" dirty="0"/>
              <a:t>The risk cases associated with t is: </a:t>
            </a:r>
          </a:p>
          <a:p>
            <a:r>
              <a:rPr lang="en-US" sz="1200" b="1" dirty="0">
                <a:solidFill>
                  <a:srgbClr val="FF0000"/>
                </a:solidFill>
              </a:rPr>
              <a:t>Theia does not indicate Stevie to walk 10 steps forward but Stevie walks 14 steps</a:t>
            </a:r>
          </a:p>
          <a:p>
            <a:r>
              <a:rPr lang="en-US" sz="1200" b="1" dirty="0">
                <a:solidFill>
                  <a:srgbClr val="FF0000"/>
                </a:solidFill>
              </a:rPr>
              <a:t>or</a:t>
            </a:r>
          </a:p>
          <a:p>
            <a:r>
              <a:rPr lang="en-US" sz="1200" b="1" dirty="0"/>
              <a:t>Theia </a:t>
            </a:r>
            <a:r>
              <a:rPr lang="en-US" sz="1200" b="1" dirty="0">
                <a:solidFill>
                  <a:srgbClr val="FF0000"/>
                </a:solidFill>
              </a:rPr>
              <a:t> indicates Stevie to walk &gt;10 steps forward and turn right</a:t>
            </a:r>
          </a:p>
          <a:p>
            <a:r>
              <a:rPr lang="en-US" sz="1200" b="1" dirty="0">
                <a:solidFill>
                  <a:srgbClr val="FF0000"/>
                </a:solidFill>
              </a:rPr>
              <a:t>or</a:t>
            </a:r>
          </a:p>
          <a:p>
            <a:r>
              <a:rPr lang="en-US" sz="1200" b="1" dirty="0"/>
              <a:t>Theia </a:t>
            </a:r>
            <a:r>
              <a:rPr lang="en-US" sz="1200" b="1" dirty="0">
                <a:solidFill>
                  <a:srgbClr val="FF0000"/>
                </a:solidFill>
              </a:rPr>
              <a:t>indicates Stevie to walk &lt; 10 steps forward and turn left ….</a:t>
            </a:r>
          </a:p>
        </p:txBody>
      </p:sp>
      <p:pic>
        <p:nvPicPr>
          <p:cNvPr id="15" name="Picture 14" descr="Text&#10;&#10;Description automatically generated">
            <a:extLst>
              <a:ext uri="{FF2B5EF4-FFF2-40B4-BE49-F238E27FC236}">
                <a16:creationId xmlns:a16="http://schemas.microsoft.com/office/drawing/2014/main" id="{5B280E88-0F84-6047-8D7E-EF0C667DE5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65552" y="621300"/>
            <a:ext cx="2406251" cy="1350078"/>
          </a:xfrm>
          <a:prstGeom prst="rect">
            <a:avLst/>
          </a:prstGeom>
          <a:ln>
            <a:solidFill>
              <a:schemeClr val="tx1"/>
            </a:solidFill>
          </a:ln>
        </p:spPr>
      </p:pic>
      <p:cxnSp>
        <p:nvCxnSpPr>
          <p:cNvPr id="16" name="Straight Arrow Connector 15">
            <a:extLst>
              <a:ext uri="{FF2B5EF4-FFF2-40B4-BE49-F238E27FC236}">
                <a16:creationId xmlns:a16="http://schemas.microsoft.com/office/drawing/2014/main" id="{9DAD6637-74EF-0A4E-BF9A-B467ACD1E96D}"/>
              </a:ext>
            </a:extLst>
          </p:cNvPr>
          <p:cNvCxnSpPr>
            <a:cxnSpLocks/>
          </p:cNvCxnSpPr>
          <p:nvPr/>
        </p:nvCxnSpPr>
        <p:spPr>
          <a:xfrm>
            <a:off x="4482813" y="1057544"/>
            <a:ext cx="87006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0450928F-9C4F-BC4D-AF94-99D2B1C78298}"/>
              </a:ext>
            </a:extLst>
          </p:cNvPr>
          <p:cNvSpPr txBox="1"/>
          <p:nvPr/>
        </p:nvSpPr>
        <p:spPr>
          <a:xfrm>
            <a:off x="24913" y="676617"/>
            <a:ext cx="2140330" cy="569387"/>
          </a:xfrm>
          <a:prstGeom prst="rect">
            <a:avLst/>
          </a:prstGeom>
          <a:noFill/>
        </p:spPr>
        <p:txBody>
          <a:bodyPr wrap="none" rtlCol="0">
            <a:spAutoFit/>
          </a:bodyPr>
          <a:lstStyle/>
          <a:p>
            <a:r>
              <a:rPr lang="en-US" sz="1000" b="1" dirty="0">
                <a:solidFill>
                  <a:srgbClr val="0000FF"/>
                </a:solidFill>
              </a:rPr>
              <a:t>Step 1: </a:t>
            </a:r>
            <a:r>
              <a:rPr lang="en-US" sz="1000" b="1" dirty="0">
                <a:solidFill>
                  <a:srgbClr val="073588"/>
                </a:solidFill>
              </a:rPr>
              <a:t>Gather the artifacts </a:t>
            </a:r>
          </a:p>
          <a:p>
            <a:r>
              <a:rPr lang="en-US" sz="1000" b="1" dirty="0">
                <a:solidFill>
                  <a:srgbClr val="073588"/>
                </a:solidFill>
              </a:rPr>
              <a:t>(R, S, D) and the corresponding </a:t>
            </a:r>
          </a:p>
          <a:p>
            <a:r>
              <a:rPr lang="en-US" sz="1000" b="1" dirty="0">
                <a:solidFill>
                  <a:srgbClr val="073588"/>
                </a:solidFill>
              </a:rPr>
              <a:t>events</a:t>
            </a:r>
            <a:r>
              <a:rPr lang="en-US" sz="1000" b="1" dirty="0">
                <a:solidFill>
                  <a:srgbClr val="0000FF"/>
                </a:solidFill>
              </a:rPr>
              <a:t>(previous step</a:t>
            </a:r>
            <a:r>
              <a:rPr lang="en-US" sz="1100" b="1" dirty="0">
                <a:solidFill>
                  <a:srgbClr val="0000FF"/>
                </a:solidFill>
              </a:rPr>
              <a:t>)</a:t>
            </a:r>
          </a:p>
        </p:txBody>
      </p:sp>
      <p:pic>
        <p:nvPicPr>
          <p:cNvPr id="18" name="Picture 17" descr="Graphical user interface, text, application, email&#10;&#10;Description automatically generated">
            <a:extLst>
              <a:ext uri="{FF2B5EF4-FFF2-40B4-BE49-F238E27FC236}">
                <a16:creationId xmlns:a16="http://schemas.microsoft.com/office/drawing/2014/main" id="{9BFDD5CA-AF35-AC4B-A34D-77072EB326D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5552" y="2083356"/>
            <a:ext cx="2406251" cy="1283428"/>
          </a:xfrm>
          <a:prstGeom prst="rect">
            <a:avLst/>
          </a:prstGeom>
          <a:ln>
            <a:solidFill>
              <a:schemeClr val="tx1"/>
            </a:solidFill>
          </a:ln>
        </p:spPr>
      </p:pic>
      <p:sp>
        <p:nvSpPr>
          <p:cNvPr id="19" name="Rectangle 18">
            <a:extLst>
              <a:ext uri="{FF2B5EF4-FFF2-40B4-BE49-F238E27FC236}">
                <a16:creationId xmlns:a16="http://schemas.microsoft.com/office/drawing/2014/main" id="{875EFCE9-62AD-B34A-B6C8-6C2CE1921838}"/>
              </a:ext>
            </a:extLst>
          </p:cNvPr>
          <p:cNvSpPr/>
          <p:nvPr/>
        </p:nvSpPr>
        <p:spPr>
          <a:xfrm>
            <a:off x="24913" y="2041099"/>
            <a:ext cx="2165243" cy="615553"/>
          </a:xfrm>
          <a:prstGeom prst="rect">
            <a:avLst/>
          </a:prstGeom>
        </p:spPr>
        <p:txBody>
          <a:bodyPr wrap="square">
            <a:spAutoFit/>
          </a:bodyPr>
          <a:lstStyle/>
          <a:p>
            <a:r>
              <a:rPr lang="en-US" sz="1000" b="1" dirty="0">
                <a:solidFill>
                  <a:srgbClr val="0000FF"/>
                </a:solidFill>
              </a:rPr>
              <a:t>Step 2: </a:t>
            </a:r>
            <a:r>
              <a:rPr lang="en-US" sz="1000" b="1" dirty="0">
                <a:solidFill>
                  <a:srgbClr val="073588"/>
                </a:solidFill>
              </a:rPr>
              <a:t>Perform Risk Discovery and Analysis</a:t>
            </a:r>
            <a:endParaRPr lang="en-US" sz="1000" b="1" dirty="0">
              <a:solidFill>
                <a:srgbClr val="0000FF"/>
              </a:solidFill>
            </a:endParaRPr>
          </a:p>
          <a:p>
            <a:endParaRPr lang="en-US" sz="1400" b="1" dirty="0">
              <a:solidFill>
                <a:srgbClr val="0000FF"/>
              </a:solidFill>
            </a:endParaRPr>
          </a:p>
        </p:txBody>
      </p:sp>
      <p:cxnSp>
        <p:nvCxnSpPr>
          <p:cNvPr id="20" name="Straight Arrow Connector 19">
            <a:extLst>
              <a:ext uri="{FF2B5EF4-FFF2-40B4-BE49-F238E27FC236}">
                <a16:creationId xmlns:a16="http://schemas.microsoft.com/office/drawing/2014/main" id="{5E084921-FCE2-9740-9527-8ABCE1952D5E}"/>
              </a:ext>
            </a:extLst>
          </p:cNvPr>
          <p:cNvCxnSpPr>
            <a:cxnSpLocks/>
          </p:cNvCxnSpPr>
          <p:nvPr/>
        </p:nvCxnSpPr>
        <p:spPr>
          <a:xfrm flipV="1">
            <a:off x="4454031" y="2230678"/>
            <a:ext cx="887003" cy="138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DD3282D0-0FFD-0541-BDFE-5B80DFFA54A9}"/>
              </a:ext>
            </a:extLst>
          </p:cNvPr>
          <p:cNvCxnSpPr>
            <a:cxnSpLocks/>
          </p:cNvCxnSpPr>
          <p:nvPr/>
        </p:nvCxnSpPr>
        <p:spPr>
          <a:xfrm flipV="1">
            <a:off x="11142598" y="4444695"/>
            <a:ext cx="0" cy="7102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4283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xEl>
                                              <p:pRg st="10" end="1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xEl>
                                              <p:pRg st="11" end="1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xEl>
                                              <p:pRg st="13" end="1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FF16130-2B94-2143-B4C3-006C33D50DD1}"/>
              </a:ext>
            </a:extLst>
          </p:cNvPr>
          <p:cNvSpPr>
            <a:spLocks noGrp="1"/>
          </p:cNvSpPr>
          <p:nvPr>
            <p:ph type="sldNum" sz="quarter" idx="12"/>
          </p:nvPr>
        </p:nvSpPr>
        <p:spPr/>
        <p:txBody>
          <a:bodyPr/>
          <a:lstStyle/>
          <a:p>
            <a:fld id="{C68DACDF-E1A9-A04C-A5FF-FC2443684BF5}" type="slidenum">
              <a:rPr lang="en-US" smtClean="0"/>
              <a:pPr/>
              <a:t>18</a:t>
            </a:fld>
            <a:endParaRPr lang="en-US" dirty="0"/>
          </a:p>
        </p:txBody>
      </p:sp>
      <p:sp>
        <p:nvSpPr>
          <p:cNvPr id="7" name="Rectangle 6">
            <a:extLst>
              <a:ext uri="{FF2B5EF4-FFF2-40B4-BE49-F238E27FC236}">
                <a16:creationId xmlns:a16="http://schemas.microsoft.com/office/drawing/2014/main" id="{1D82BF78-5D1D-AB4F-9DCD-1EDCCA13F674}"/>
              </a:ext>
            </a:extLst>
          </p:cNvPr>
          <p:cNvSpPr/>
          <p:nvPr/>
        </p:nvSpPr>
        <p:spPr>
          <a:xfrm>
            <a:off x="152529" y="130371"/>
            <a:ext cx="9177512" cy="461665"/>
          </a:xfrm>
          <a:prstGeom prst="rect">
            <a:avLst/>
          </a:prstGeom>
        </p:spPr>
        <p:txBody>
          <a:bodyPr wrap="none">
            <a:spAutoFit/>
          </a:bodyPr>
          <a:lstStyle/>
          <a:p>
            <a:r>
              <a:rPr lang="en-US" sz="2400" b="1" dirty="0">
                <a:solidFill>
                  <a:srgbClr val="008542"/>
                </a:solidFill>
              </a:rPr>
              <a:t>Step 3: Prioritize risks and devise Risk Mitigation mechanism</a:t>
            </a:r>
          </a:p>
        </p:txBody>
      </p:sp>
      <p:cxnSp>
        <p:nvCxnSpPr>
          <p:cNvPr id="8" name="Straight Connector 7">
            <a:extLst>
              <a:ext uri="{FF2B5EF4-FFF2-40B4-BE49-F238E27FC236}">
                <a16:creationId xmlns:a16="http://schemas.microsoft.com/office/drawing/2014/main" id="{59FD0C0D-8EA9-9140-B9EE-938ECCD4DBEB}"/>
              </a:ext>
            </a:extLst>
          </p:cNvPr>
          <p:cNvCxnSpPr/>
          <p:nvPr/>
        </p:nvCxnSpPr>
        <p:spPr>
          <a:xfrm>
            <a:off x="173037" y="553873"/>
            <a:ext cx="10536964"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pic>
        <p:nvPicPr>
          <p:cNvPr id="9" name="Picture 8" descr="Graphical user interface, website&#10;&#10;Description automatically generated with medium confidence">
            <a:extLst>
              <a:ext uri="{FF2B5EF4-FFF2-40B4-BE49-F238E27FC236}">
                <a16:creationId xmlns:a16="http://schemas.microsoft.com/office/drawing/2014/main" id="{C6B70B92-0F7D-034F-81D2-B9E88EFCDB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29738" y="641951"/>
            <a:ext cx="4960032" cy="2347354"/>
          </a:xfrm>
          <a:prstGeom prst="rect">
            <a:avLst/>
          </a:prstGeom>
        </p:spPr>
      </p:pic>
      <p:pic>
        <p:nvPicPr>
          <p:cNvPr id="14" name="Picture 13" descr="Table&#10;&#10;Description automatically generated">
            <a:extLst>
              <a:ext uri="{FF2B5EF4-FFF2-40B4-BE49-F238E27FC236}">
                <a16:creationId xmlns:a16="http://schemas.microsoft.com/office/drawing/2014/main" id="{46687C8D-1BC7-814C-B0D8-488E18F6FD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9738" y="3039606"/>
            <a:ext cx="2671039" cy="2989152"/>
          </a:xfrm>
          <a:prstGeom prst="rect">
            <a:avLst/>
          </a:prstGeom>
        </p:spPr>
      </p:pic>
      <p:pic>
        <p:nvPicPr>
          <p:cNvPr id="16" name="Picture 15" descr="Table&#10;&#10;Description automatically generated with medium confidence">
            <a:extLst>
              <a:ext uri="{FF2B5EF4-FFF2-40B4-BE49-F238E27FC236}">
                <a16:creationId xmlns:a16="http://schemas.microsoft.com/office/drawing/2014/main" id="{31118BD8-85FF-774E-BAC6-8F02AB769D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00777" y="3053673"/>
            <a:ext cx="2671039" cy="3022686"/>
          </a:xfrm>
          <a:prstGeom prst="rect">
            <a:avLst/>
          </a:prstGeom>
        </p:spPr>
      </p:pic>
      <p:pic>
        <p:nvPicPr>
          <p:cNvPr id="18" name="Picture 17" descr="Table&#10;&#10;Description automatically generated">
            <a:extLst>
              <a:ext uri="{FF2B5EF4-FFF2-40B4-BE49-F238E27FC236}">
                <a16:creationId xmlns:a16="http://schemas.microsoft.com/office/drawing/2014/main" id="{150FC178-51DA-D14A-AE03-F0321E9C394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54670" y="3039605"/>
            <a:ext cx="2149699" cy="2989153"/>
          </a:xfrm>
          <a:prstGeom prst="rect">
            <a:avLst/>
          </a:prstGeom>
        </p:spPr>
      </p:pic>
      <p:pic>
        <p:nvPicPr>
          <p:cNvPr id="20" name="Picture 19" descr="Graphical user interface, text, application&#10;&#10;Description automatically generated with medium confidence">
            <a:extLst>
              <a:ext uri="{FF2B5EF4-FFF2-40B4-BE49-F238E27FC236}">
                <a16:creationId xmlns:a16="http://schemas.microsoft.com/office/drawing/2014/main" id="{BB5774BE-9360-A949-AC30-71A2D8CB024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89770" y="1228680"/>
            <a:ext cx="2411730" cy="1775078"/>
          </a:xfrm>
          <a:prstGeom prst="rect">
            <a:avLst/>
          </a:prstGeom>
        </p:spPr>
      </p:pic>
      <p:sp>
        <p:nvSpPr>
          <p:cNvPr id="21" name="TextBox 20">
            <a:extLst>
              <a:ext uri="{FF2B5EF4-FFF2-40B4-BE49-F238E27FC236}">
                <a16:creationId xmlns:a16="http://schemas.microsoft.com/office/drawing/2014/main" id="{55CDC821-A903-864B-AAE2-2C093CBBE4A6}"/>
              </a:ext>
            </a:extLst>
          </p:cNvPr>
          <p:cNvSpPr txBox="1"/>
          <p:nvPr/>
        </p:nvSpPr>
        <p:spPr>
          <a:xfrm>
            <a:off x="400050" y="834390"/>
            <a:ext cx="4229688" cy="1200329"/>
          </a:xfrm>
          <a:prstGeom prst="rect">
            <a:avLst/>
          </a:prstGeom>
          <a:noFill/>
        </p:spPr>
        <p:txBody>
          <a:bodyPr wrap="square" rtlCol="0">
            <a:spAutoFit/>
          </a:bodyPr>
          <a:lstStyle/>
          <a:p>
            <a:pPr marL="285750" indent="-285750">
              <a:buFont typeface="Arial" panose="020B0604020202020204" pitchFamily="34" charset="0"/>
              <a:buChar char="•"/>
            </a:pPr>
            <a:r>
              <a:rPr lang="en-US" dirty="0"/>
              <a:t>The set of risks identified are compared with the risks that were captured using the ontology and     are prioritized</a:t>
            </a:r>
          </a:p>
        </p:txBody>
      </p:sp>
      <p:sp>
        <p:nvSpPr>
          <p:cNvPr id="25" name="TextBox 24">
            <a:extLst>
              <a:ext uri="{FF2B5EF4-FFF2-40B4-BE49-F238E27FC236}">
                <a16:creationId xmlns:a16="http://schemas.microsoft.com/office/drawing/2014/main" id="{B130FF07-4FFD-9646-87F5-E4CCF1398B70}"/>
              </a:ext>
            </a:extLst>
          </p:cNvPr>
          <p:cNvSpPr txBox="1"/>
          <p:nvPr/>
        </p:nvSpPr>
        <p:spPr>
          <a:xfrm>
            <a:off x="316230" y="2367171"/>
            <a:ext cx="3135630" cy="2123658"/>
          </a:xfrm>
          <a:prstGeom prst="rect">
            <a:avLst/>
          </a:prstGeom>
          <a:solidFill>
            <a:srgbClr val="FF2600">
              <a:alpha val="33333"/>
            </a:srgbClr>
          </a:solidFill>
        </p:spPr>
        <p:txBody>
          <a:bodyPr wrap="square" rtlCol="0">
            <a:spAutoFit/>
          </a:bodyPr>
          <a:lstStyle/>
          <a:p>
            <a:r>
              <a:rPr lang="en-US" sz="1200" dirty="0">
                <a:solidFill>
                  <a:srgbClr val="FF0000"/>
                </a:solidFill>
              </a:rPr>
              <a:t>Risks Identified</a:t>
            </a:r>
          </a:p>
          <a:p>
            <a:r>
              <a:rPr lang="en-US" sz="1200" b="1" dirty="0"/>
              <a:t>The risk cases associated with t are: </a:t>
            </a:r>
          </a:p>
          <a:p>
            <a:r>
              <a:rPr lang="en-US" sz="1200" b="1" dirty="0">
                <a:solidFill>
                  <a:srgbClr val="FF0000"/>
                </a:solidFill>
              </a:rPr>
              <a:t>Theia does not indicate Stevie to walk 10 steps forward but Stevie walks 14 steps</a:t>
            </a:r>
          </a:p>
          <a:p>
            <a:r>
              <a:rPr lang="en-US" sz="1200" b="1" dirty="0">
                <a:solidFill>
                  <a:srgbClr val="FF0000"/>
                </a:solidFill>
              </a:rPr>
              <a:t>or</a:t>
            </a:r>
          </a:p>
          <a:p>
            <a:r>
              <a:rPr lang="en-US" sz="1200" b="1" dirty="0"/>
              <a:t>Theia </a:t>
            </a:r>
            <a:r>
              <a:rPr lang="en-US" sz="1200" b="1" dirty="0">
                <a:solidFill>
                  <a:srgbClr val="FF0000"/>
                </a:solidFill>
              </a:rPr>
              <a:t> indicates Stevie to walk &gt;10 steps forward and turn right</a:t>
            </a:r>
          </a:p>
          <a:p>
            <a:r>
              <a:rPr lang="en-US" sz="1200" b="1" dirty="0">
                <a:solidFill>
                  <a:srgbClr val="FF0000"/>
                </a:solidFill>
              </a:rPr>
              <a:t>or</a:t>
            </a:r>
          </a:p>
          <a:p>
            <a:r>
              <a:rPr lang="en-US" sz="1200" b="1" dirty="0"/>
              <a:t>Theia </a:t>
            </a:r>
            <a:r>
              <a:rPr lang="en-US" sz="1200" b="1" dirty="0">
                <a:solidFill>
                  <a:srgbClr val="FF0000"/>
                </a:solidFill>
              </a:rPr>
              <a:t>indicates Stevie to walk &lt; 10 steps forward and turn left ….</a:t>
            </a:r>
          </a:p>
        </p:txBody>
      </p:sp>
      <p:cxnSp>
        <p:nvCxnSpPr>
          <p:cNvPr id="28" name="Straight Arrow Connector 27">
            <a:extLst>
              <a:ext uri="{FF2B5EF4-FFF2-40B4-BE49-F238E27FC236}">
                <a16:creationId xmlns:a16="http://schemas.microsoft.com/office/drawing/2014/main" id="{4F7FCFF3-D94D-E54D-AF8E-1341B340D855}"/>
              </a:ext>
            </a:extLst>
          </p:cNvPr>
          <p:cNvCxnSpPr>
            <a:cxnSpLocks/>
          </p:cNvCxnSpPr>
          <p:nvPr/>
        </p:nvCxnSpPr>
        <p:spPr>
          <a:xfrm flipV="1">
            <a:off x="3138912" y="834390"/>
            <a:ext cx="1602373" cy="2169368"/>
          </a:xfrm>
          <a:prstGeom prst="straightConnector1">
            <a:avLst/>
          </a:prstGeom>
          <a:ln w="1905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FBBC101E-DC56-0B4E-B3FB-1671696E9680}"/>
              </a:ext>
            </a:extLst>
          </p:cNvPr>
          <p:cNvCxnSpPr>
            <a:cxnSpLocks/>
          </p:cNvCxnSpPr>
          <p:nvPr/>
        </p:nvCxnSpPr>
        <p:spPr>
          <a:xfrm flipV="1">
            <a:off x="3297555" y="1944031"/>
            <a:ext cx="1443730" cy="1615825"/>
          </a:xfrm>
          <a:prstGeom prst="straightConnector1">
            <a:avLst/>
          </a:prstGeom>
          <a:ln w="1905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AD2CAFF4-C769-544F-91CD-2867B266D0A9}"/>
              </a:ext>
            </a:extLst>
          </p:cNvPr>
          <p:cNvCxnSpPr>
            <a:cxnSpLocks/>
          </p:cNvCxnSpPr>
          <p:nvPr/>
        </p:nvCxnSpPr>
        <p:spPr>
          <a:xfrm flipV="1">
            <a:off x="3416608" y="4107155"/>
            <a:ext cx="1371600" cy="71374"/>
          </a:xfrm>
          <a:prstGeom prst="straightConnector1">
            <a:avLst/>
          </a:prstGeom>
          <a:ln w="1905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8631C435-F03B-1243-9CC2-9A93ADECFB6F}"/>
              </a:ext>
            </a:extLst>
          </p:cNvPr>
          <p:cNvSpPr txBox="1"/>
          <p:nvPr/>
        </p:nvSpPr>
        <p:spPr>
          <a:xfrm>
            <a:off x="185951" y="4703163"/>
            <a:ext cx="3916457" cy="923330"/>
          </a:xfrm>
          <a:prstGeom prst="rect">
            <a:avLst/>
          </a:prstGeom>
          <a:noFill/>
        </p:spPr>
        <p:txBody>
          <a:bodyPr wrap="none" rtlCol="0">
            <a:spAutoFit/>
          </a:bodyPr>
          <a:lstStyle/>
          <a:p>
            <a:pPr marL="285750" indent="-285750">
              <a:buFont typeface="Arial" panose="020B0604020202020204" pitchFamily="34" charset="0"/>
              <a:buChar char="•"/>
            </a:pPr>
            <a:r>
              <a:rPr lang="en-US" dirty="0"/>
              <a:t>The risks identified from the </a:t>
            </a:r>
          </a:p>
          <a:p>
            <a:r>
              <a:rPr lang="en-US" dirty="0"/>
              <a:t>list are prioritized and risk mitigation </a:t>
            </a:r>
          </a:p>
          <a:p>
            <a:r>
              <a:rPr lang="en-US" dirty="0"/>
              <a:t>mechanisms are derived</a:t>
            </a:r>
          </a:p>
        </p:txBody>
      </p:sp>
    </p:spTree>
    <p:extLst>
      <p:ext uri="{BB962C8B-B14F-4D97-AF65-F5344CB8AC3E}">
        <p14:creationId xmlns:p14="http://schemas.microsoft.com/office/powerpoint/2010/main" val="31669075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F5C5575-6E21-1E45-918D-7783404CBE37}"/>
              </a:ext>
            </a:extLst>
          </p:cNvPr>
          <p:cNvSpPr>
            <a:spLocks noGrp="1"/>
          </p:cNvSpPr>
          <p:nvPr>
            <p:ph type="sldNum" sz="quarter" idx="12"/>
          </p:nvPr>
        </p:nvSpPr>
        <p:spPr/>
        <p:txBody>
          <a:bodyPr/>
          <a:lstStyle/>
          <a:p>
            <a:fld id="{C68DACDF-E1A9-A04C-A5FF-FC2443684BF5}" type="slidenum">
              <a:rPr lang="en-US" smtClean="0"/>
              <a:pPr/>
              <a:t>19</a:t>
            </a:fld>
            <a:endParaRPr lang="en-US" dirty="0"/>
          </a:p>
        </p:txBody>
      </p:sp>
      <p:sp>
        <p:nvSpPr>
          <p:cNvPr id="6" name="TextBox 5">
            <a:extLst>
              <a:ext uri="{FF2B5EF4-FFF2-40B4-BE49-F238E27FC236}">
                <a16:creationId xmlns:a16="http://schemas.microsoft.com/office/drawing/2014/main" id="{DE596DD2-627C-8945-9E16-D3E0C31339F5}"/>
              </a:ext>
            </a:extLst>
          </p:cNvPr>
          <p:cNvSpPr txBox="1"/>
          <p:nvPr/>
        </p:nvSpPr>
        <p:spPr>
          <a:xfrm>
            <a:off x="308610" y="74683"/>
            <a:ext cx="3669594" cy="861774"/>
          </a:xfrm>
          <a:prstGeom prst="rect">
            <a:avLst/>
          </a:prstGeom>
          <a:noFill/>
        </p:spPr>
        <p:txBody>
          <a:bodyPr wrap="none" rtlCol="0">
            <a:spAutoFit/>
          </a:bodyPr>
          <a:lstStyle/>
          <a:p>
            <a:r>
              <a:rPr lang="en-US" sz="3200" dirty="0">
                <a:solidFill>
                  <a:srgbClr val="008542"/>
                </a:solidFill>
              </a:rPr>
              <a:t>Generation of RAG</a:t>
            </a:r>
          </a:p>
          <a:p>
            <a:endParaRPr lang="en-US" dirty="0"/>
          </a:p>
        </p:txBody>
      </p:sp>
      <p:pic>
        <p:nvPicPr>
          <p:cNvPr id="7" name="Picture 6" descr="Diagram&#10;&#10;Description automatically generated with low confidence">
            <a:extLst>
              <a:ext uri="{FF2B5EF4-FFF2-40B4-BE49-F238E27FC236}">
                <a16:creationId xmlns:a16="http://schemas.microsoft.com/office/drawing/2014/main" id="{2D3D33CE-CA3E-5A4B-9A03-4D85C81F4F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6110" y="1722265"/>
            <a:ext cx="10503612" cy="4354923"/>
          </a:xfrm>
          <a:prstGeom prst="rect">
            <a:avLst/>
          </a:prstGeom>
        </p:spPr>
      </p:pic>
      <p:sp>
        <p:nvSpPr>
          <p:cNvPr id="8" name="TextBox 7">
            <a:extLst>
              <a:ext uri="{FF2B5EF4-FFF2-40B4-BE49-F238E27FC236}">
                <a16:creationId xmlns:a16="http://schemas.microsoft.com/office/drawing/2014/main" id="{329D9439-DDE4-0943-911E-B791EEFC6246}"/>
              </a:ext>
            </a:extLst>
          </p:cNvPr>
          <p:cNvSpPr txBox="1"/>
          <p:nvPr/>
        </p:nvSpPr>
        <p:spPr>
          <a:xfrm>
            <a:off x="514350" y="780811"/>
            <a:ext cx="10732770" cy="646331"/>
          </a:xfrm>
          <a:prstGeom prst="rect">
            <a:avLst/>
          </a:prstGeom>
          <a:noFill/>
        </p:spPr>
        <p:txBody>
          <a:bodyPr wrap="square" rtlCol="0">
            <a:spAutoFit/>
          </a:bodyPr>
          <a:lstStyle/>
          <a:p>
            <a:pPr marL="285750" indent="-285750">
              <a:buFont typeface="Arial" panose="020B0604020202020204" pitchFamily="34" charset="0"/>
              <a:buChar char="•"/>
            </a:pPr>
            <a:r>
              <a:rPr lang="en-US" dirty="0"/>
              <a:t>Risk Mitigation Mechanism: For e.g., for Stevie walking 14 steps instead of 10 steps,</a:t>
            </a:r>
          </a:p>
          <a:p>
            <a:r>
              <a:rPr lang="en-US" dirty="0"/>
              <a:t> we devised a screen tapping mechanism for keeping a tab on the number of steps taken, etc.</a:t>
            </a:r>
          </a:p>
        </p:txBody>
      </p:sp>
      <p:cxnSp>
        <p:nvCxnSpPr>
          <p:cNvPr id="9" name="Straight Connector 8">
            <a:extLst>
              <a:ext uri="{FF2B5EF4-FFF2-40B4-BE49-F238E27FC236}">
                <a16:creationId xmlns:a16="http://schemas.microsoft.com/office/drawing/2014/main" id="{815B31E5-0091-1A48-92F7-1358789BD3CF}"/>
              </a:ext>
            </a:extLst>
          </p:cNvPr>
          <p:cNvCxnSpPr/>
          <p:nvPr/>
        </p:nvCxnSpPr>
        <p:spPr>
          <a:xfrm>
            <a:off x="300462" y="671155"/>
            <a:ext cx="10536964"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E107C621-0167-D146-9BBA-85181C01BDFF}"/>
              </a:ext>
            </a:extLst>
          </p:cNvPr>
          <p:cNvSpPr txBox="1"/>
          <p:nvPr/>
        </p:nvSpPr>
        <p:spPr>
          <a:xfrm>
            <a:off x="300462" y="2286000"/>
            <a:ext cx="2762777" cy="3416320"/>
          </a:xfrm>
          <a:prstGeom prst="rect">
            <a:avLst/>
          </a:prstGeom>
          <a:noFill/>
        </p:spPr>
        <p:txBody>
          <a:bodyPr wrap="square" rtlCol="0">
            <a:spAutoFit/>
          </a:bodyPr>
          <a:lstStyle/>
          <a:p>
            <a:pPr marL="285750" indent="-285750">
              <a:buFont typeface="Arial" panose="020B0604020202020204" pitchFamily="34" charset="0"/>
              <a:buChar char="•"/>
            </a:pPr>
            <a:r>
              <a:rPr lang="en-US" dirty="0"/>
              <a:t>By using the 3 steps in the Murphy process we can generate an RAG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RAG shows the bigger picture of all the possible risks and the corresponding risk mitigation strategies that can be devised</a:t>
            </a:r>
          </a:p>
        </p:txBody>
      </p:sp>
    </p:spTree>
    <p:extLst>
      <p:ext uri="{BB962C8B-B14F-4D97-AF65-F5344CB8AC3E}">
        <p14:creationId xmlns:p14="http://schemas.microsoft.com/office/powerpoint/2010/main" val="22568199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CFA7700-C884-AC42-BFCC-BA9FE6A24E30}"/>
              </a:ext>
            </a:extLst>
          </p:cNvPr>
          <p:cNvSpPr>
            <a:spLocks noGrp="1"/>
          </p:cNvSpPr>
          <p:nvPr>
            <p:ph type="ftr" sz="quarter" idx="11"/>
          </p:nvPr>
        </p:nvSpPr>
        <p:spPr/>
        <p:txBody>
          <a:bodyPr/>
          <a:lstStyle/>
          <a:p>
            <a:r>
              <a:rPr lang="en-US" sz="1200" b="1" dirty="0"/>
              <a:t>Experimentation</a:t>
            </a:r>
          </a:p>
        </p:txBody>
      </p:sp>
      <p:sp>
        <p:nvSpPr>
          <p:cNvPr id="5" name="Slide Number Placeholder 4">
            <a:extLst>
              <a:ext uri="{FF2B5EF4-FFF2-40B4-BE49-F238E27FC236}">
                <a16:creationId xmlns:a16="http://schemas.microsoft.com/office/drawing/2014/main" id="{1B0D406B-0291-674A-BB09-A7245AB2092D}"/>
              </a:ext>
            </a:extLst>
          </p:cNvPr>
          <p:cNvSpPr>
            <a:spLocks noGrp="1"/>
          </p:cNvSpPr>
          <p:nvPr>
            <p:ph type="sldNum" sz="quarter" idx="12"/>
          </p:nvPr>
        </p:nvSpPr>
        <p:spPr>
          <a:xfrm>
            <a:off x="11532870" y="6515819"/>
            <a:ext cx="358140" cy="190307"/>
          </a:xfrm>
        </p:spPr>
        <p:txBody>
          <a:bodyPr/>
          <a:lstStyle/>
          <a:p>
            <a:fld id="{C68DACDF-E1A9-A04C-A5FF-FC2443684BF5}" type="slidenum">
              <a:rPr lang="en-US" smtClean="0"/>
              <a:pPr/>
              <a:t>20</a:t>
            </a:fld>
            <a:endParaRPr lang="en-US" dirty="0"/>
          </a:p>
        </p:txBody>
      </p:sp>
      <p:sp>
        <p:nvSpPr>
          <p:cNvPr id="6" name="TextBox 5">
            <a:extLst>
              <a:ext uri="{FF2B5EF4-FFF2-40B4-BE49-F238E27FC236}">
                <a16:creationId xmlns:a16="http://schemas.microsoft.com/office/drawing/2014/main" id="{CB5C803F-DE91-0F41-BB45-9407A8BF8E21}"/>
              </a:ext>
            </a:extLst>
          </p:cNvPr>
          <p:cNvSpPr txBox="1"/>
          <p:nvPr/>
        </p:nvSpPr>
        <p:spPr>
          <a:xfrm>
            <a:off x="418697" y="38696"/>
            <a:ext cx="3348085" cy="584775"/>
          </a:xfrm>
          <a:prstGeom prst="rect">
            <a:avLst/>
          </a:prstGeom>
          <a:noFill/>
        </p:spPr>
        <p:txBody>
          <a:bodyPr wrap="square" rtlCol="0">
            <a:spAutoFit/>
          </a:bodyPr>
          <a:lstStyle/>
          <a:p>
            <a:r>
              <a:rPr lang="en-US" sz="3200" dirty="0">
                <a:solidFill>
                  <a:srgbClr val="008542"/>
                </a:solidFill>
              </a:rPr>
              <a:t>Experimentation</a:t>
            </a:r>
          </a:p>
        </p:txBody>
      </p:sp>
      <p:pic>
        <p:nvPicPr>
          <p:cNvPr id="8" name="Picture 7" descr="Text, letter&#10;&#10;Description automatically generated">
            <a:extLst>
              <a:ext uri="{FF2B5EF4-FFF2-40B4-BE49-F238E27FC236}">
                <a16:creationId xmlns:a16="http://schemas.microsoft.com/office/drawing/2014/main" id="{3A9142E0-4AD9-6441-B986-D3AEC04DB8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47418" y="688769"/>
            <a:ext cx="1813121" cy="2503454"/>
          </a:xfrm>
          <a:prstGeom prst="rect">
            <a:avLst/>
          </a:prstGeom>
          <a:ln>
            <a:solidFill>
              <a:schemeClr val="accent6">
                <a:lumMod val="50000"/>
              </a:schemeClr>
            </a:solidFill>
          </a:ln>
        </p:spPr>
      </p:pic>
      <p:cxnSp>
        <p:nvCxnSpPr>
          <p:cNvPr id="9" name="Straight Connector 8">
            <a:extLst>
              <a:ext uri="{FF2B5EF4-FFF2-40B4-BE49-F238E27FC236}">
                <a16:creationId xmlns:a16="http://schemas.microsoft.com/office/drawing/2014/main" id="{E61BCC23-C161-E14A-99CA-8E7790513127}"/>
              </a:ext>
            </a:extLst>
          </p:cNvPr>
          <p:cNvCxnSpPr/>
          <p:nvPr/>
        </p:nvCxnSpPr>
        <p:spPr>
          <a:xfrm>
            <a:off x="173037" y="553873"/>
            <a:ext cx="10536964"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35BEA304-0299-914A-A73E-0455C5B7C1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7740" y="3577848"/>
            <a:ext cx="3736064" cy="2417451"/>
          </a:xfrm>
          <a:prstGeom prst="rect">
            <a:avLst/>
          </a:prstGeom>
          <a:ln>
            <a:solidFill>
              <a:schemeClr val="accent6">
                <a:lumMod val="50000"/>
              </a:schemeClr>
            </a:solidFill>
          </a:ln>
        </p:spPr>
      </p:pic>
      <p:pic>
        <p:nvPicPr>
          <p:cNvPr id="11" name="Content Placeholder 6" descr="Graphical user interface, text, application&#10;&#10;Description automatically generated">
            <a:extLst>
              <a:ext uri="{FF2B5EF4-FFF2-40B4-BE49-F238E27FC236}">
                <a16:creationId xmlns:a16="http://schemas.microsoft.com/office/drawing/2014/main" id="{AC7C1BFC-69FD-6940-A23B-4FB917849B56}"/>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4777740" y="648397"/>
            <a:ext cx="4298451" cy="2518930"/>
          </a:xfrm>
          <a:ln>
            <a:solidFill>
              <a:schemeClr val="accent6">
                <a:lumMod val="50000"/>
              </a:schemeClr>
            </a:solidFill>
          </a:ln>
        </p:spPr>
      </p:pic>
      <p:sp>
        <p:nvSpPr>
          <p:cNvPr id="12" name="TextBox 11">
            <a:extLst>
              <a:ext uri="{FF2B5EF4-FFF2-40B4-BE49-F238E27FC236}">
                <a16:creationId xmlns:a16="http://schemas.microsoft.com/office/drawing/2014/main" id="{1990285E-7EDF-EC42-A386-87C1AB394579}"/>
              </a:ext>
            </a:extLst>
          </p:cNvPr>
          <p:cNvSpPr txBox="1"/>
          <p:nvPr/>
        </p:nvSpPr>
        <p:spPr>
          <a:xfrm>
            <a:off x="5749167" y="3137570"/>
            <a:ext cx="2663934" cy="369332"/>
          </a:xfrm>
          <a:prstGeom prst="rect">
            <a:avLst/>
          </a:prstGeom>
          <a:noFill/>
        </p:spPr>
        <p:txBody>
          <a:bodyPr wrap="none" rtlCol="0">
            <a:spAutoFit/>
          </a:bodyPr>
          <a:lstStyle/>
          <a:p>
            <a:r>
              <a:rPr lang="en-US" b="1" dirty="0"/>
              <a:t>Murphy Assistant tool </a:t>
            </a:r>
          </a:p>
        </p:txBody>
      </p:sp>
      <p:sp>
        <p:nvSpPr>
          <p:cNvPr id="13" name="TextBox 12">
            <a:extLst>
              <a:ext uri="{FF2B5EF4-FFF2-40B4-BE49-F238E27FC236}">
                <a16:creationId xmlns:a16="http://schemas.microsoft.com/office/drawing/2014/main" id="{E2E5C4B0-5D57-3A48-A432-40682DD31A1D}"/>
              </a:ext>
            </a:extLst>
          </p:cNvPr>
          <p:cNvSpPr txBox="1"/>
          <p:nvPr/>
        </p:nvSpPr>
        <p:spPr>
          <a:xfrm>
            <a:off x="10176739" y="3191804"/>
            <a:ext cx="720069" cy="338554"/>
          </a:xfrm>
          <a:prstGeom prst="rect">
            <a:avLst/>
          </a:prstGeom>
          <a:noFill/>
        </p:spPr>
        <p:txBody>
          <a:bodyPr wrap="none" rtlCol="0">
            <a:spAutoFit/>
          </a:bodyPr>
          <a:lstStyle/>
          <a:p>
            <a:pPr algn="ctr"/>
            <a:r>
              <a:rPr lang="en-US" sz="1600" b="1" dirty="0"/>
              <a:t>Theia</a:t>
            </a:r>
          </a:p>
        </p:txBody>
      </p:sp>
      <p:sp>
        <p:nvSpPr>
          <p:cNvPr id="15" name="TextBox 14">
            <a:extLst>
              <a:ext uri="{FF2B5EF4-FFF2-40B4-BE49-F238E27FC236}">
                <a16:creationId xmlns:a16="http://schemas.microsoft.com/office/drawing/2014/main" id="{E2FD6493-266C-674F-A73A-6CE6BB9ADA52}"/>
              </a:ext>
            </a:extLst>
          </p:cNvPr>
          <p:cNvSpPr txBox="1"/>
          <p:nvPr/>
        </p:nvSpPr>
        <p:spPr>
          <a:xfrm>
            <a:off x="297180" y="857250"/>
            <a:ext cx="4217670" cy="5078313"/>
          </a:xfrm>
          <a:prstGeom prst="rect">
            <a:avLst/>
          </a:prstGeom>
          <a:noFill/>
        </p:spPr>
        <p:txBody>
          <a:bodyPr wrap="square" rtlCol="0">
            <a:spAutoFit/>
          </a:bodyPr>
          <a:lstStyle/>
          <a:p>
            <a:pPr marL="285750" indent="-285750">
              <a:buFont typeface="Arial" panose="020B0604020202020204" pitchFamily="34" charset="0"/>
              <a:buChar char="•"/>
            </a:pPr>
            <a:r>
              <a:rPr lang="en-US" dirty="0"/>
              <a:t>Developed Murphy assistant tool for risk discovery and analysis</a:t>
            </a:r>
          </a:p>
          <a:p>
            <a:pPr marL="285750" indent="-285750">
              <a:buFont typeface="Arial" panose="020B0604020202020204" pitchFamily="34" charset="0"/>
              <a:buChar char="•"/>
            </a:pPr>
            <a:endParaRPr lang="en-US" dirty="0"/>
          </a:p>
          <a:p>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Developed two versions of Theia- one by using the Murphy framework and the other without using Murphy framework</a:t>
            </a:r>
          </a:p>
          <a:p>
            <a:endParaRPr lang="en-US" dirty="0"/>
          </a:p>
          <a:p>
            <a:endParaRPr lang="en-US" dirty="0"/>
          </a:p>
          <a:p>
            <a:endParaRPr lang="en-US" dirty="0"/>
          </a:p>
          <a:p>
            <a:endParaRPr lang="en-US" dirty="0"/>
          </a:p>
          <a:p>
            <a:pPr marL="285750" indent="-285750">
              <a:buFont typeface="Arial" panose="020B0604020202020204" pitchFamily="34" charset="0"/>
              <a:buChar char="•"/>
            </a:pPr>
            <a:r>
              <a:rPr lang="en-US" dirty="0"/>
              <a:t>Tested both the versions of Theia by 25 students each and compared the results of both the experiments</a:t>
            </a:r>
          </a:p>
          <a:p>
            <a:endParaRPr lang="en-US" dirty="0"/>
          </a:p>
        </p:txBody>
      </p:sp>
      <p:pic>
        <p:nvPicPr>
          <p:cNvPr id="14" name="Picture 13" descr="Chart, bar chart, waterfall chart&#10;&#10;Description automatically generated">
            <a:extLst>
              <a:ext uri="{FF2B5EF4-FFF2-40B4-BE49-F238E27FC236}">
                <a16:creationId xmlns:a16="http://schemas.microsoft.com/office/drawing/2014/main" id="{A6E69B1E-4C06-1540-8AA6-2755FAB40B4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32356" y="3587697"/>
            <a:ext cx="3288748" cy="2417449"/>
          </a:xfrm>
          <a:prstGeom prst="rect">
            <a:avLst/>
          </a:prstGeom>
          <a:ln>
            <a:solidFill>
              <a:schemeClr val="accent6">
                <a:lumMod val="50000"/>
              </a:schemeClr>
            </a:solidFill>
          </a:ln>
        </p:spPr>
      </p:pic>
    </p:spTree>
    <p:extLst>
      <p:ext uri="{BB962C8B-B14F-4D97-AF65-F5344CB8AC3E}">
        <p14:creationId xmlns:p14="http://schemas.microsoft.com/office/powerpoint/2010/main" val="32103326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94752BD-0F76-BD45-855A-7C6082C39175}"/>
              </a:ext>
            </a:extLst>
          </p:cNvPr>
          <p:cNvSpPr>
            <a:spLocks noGrp="1"/>
          </p:cNvSpPr>
          <p:nvPr>
            <p:ph type="sldNum" sz="quarter" idx="12"/>
          </p:nvPr>
        </p:nvSpPr>
        <p:spPr/>
        <p:txBody>
          <a:bodyPr/>
          <a:lstStyle/>
          <a:p>
            <a:fld id="{C68DACDF-E1A9-A04C-A5FF-FC2443684BF5}" type="slidenum">
              <a:rPr lang="en-US" smtClean="0"/>
              <a:pPr/>
              <a:t>21</a:t>
            </a:fld>
            <a:endParaRPr lang="en-US" dirty="0"/>
          </a:p>
        </p:txBody>
      </p:sp>
      <p:sp>
        <p:nvSpPr>
          <p:cNvPr id="6" name="Rectangle 5">
            <a:extLst>
              <a:ext uri="{FF2B5EF4-FFF2-40B4-BE49-F238E27FC236}">
                <a16:creationId xmlns:a16="http://schemas.microsoft.com/office/drawing/2014/main" id="{2B45451F-27AA-0C48-823B-3F890AAB75A3}"/>
              </a:ext>
            </a:extLst>
          </p:cNvPr>
          <p:cNvSpPr/>
          <p:nvPr/>
        </p:nvSpPr>
        <p:spPr>
          <a:xfrm>
            <a:off x="167640" y="601474"/>
            <a:ext cx="5928360" cy="5632311"/>
          </a:xfrm>
          <a:prstGeom prst="rect">
            <a:avLst/>
          </a:prstGeom>
        </p:spPr>
        <p:txBody>
          <a:bodyPr wrap="square">
            <a:spAutoFit/>
          </a:bodyPr>
          <a:lstStyle/>
          <a:p>
            <a:pPr marL="285750" indent="-285750">
              <a:buFont typeface="Arial" panose="020B0604020202020204" pitchFamily="34" charset="0"/>
              <a:buChar char="•"/>
            </a:pPr>
            <a:r>
              <a:rPr lang="en-US" sz="2400" b="1" dirty="0">
                <a:solidFill>
                  <a:srgbClr val="000000"/>
                </a:solidFill>
                <a:latin typeface="Times New Roman" panose="02020603050405020304" pitchFamily="18" charset="0"/>
                <a:cs typeface="Times New Roman" panose="02020603050405020304" pitchFamily="18" charset="0"/>
              </a:rPr>
              <a:t>Students who used Theia developed using the Murphy Framework were able to find:</a:t>
            </a:r>
          </a:p>
          <a:p>
            <a:endParaRPr lang="en-US" b="1" dirty="0">
              <a:solidFill>
                <a:srgbClr val="000000"/>
              </a:solidFill>
              <a:latin typeface="Times New Roman" panose="02020603050405020304" pitchFamily="18" charset="0"/>
              <a:cs typeface="Times New Roman" panose="02020603050405020304" pitchFamily="18" charset="0"/>
            </a:endParaRPr>
          </a:p>
          <a:p>
            <a:pPr marL="800100" lvl="1" indent="-285750">
              <a:buFont typeface="Wingdings" panose="05000000000000000000" pitchFamily="2" charset="2"/>
              <a:buChar char="v"/>
            </a:pPr>
            <a:r>
              <a:rPr lang="en-US" dirty="0">
                <a:solidFill>
                  <a:srgbClr val="FF0000"/>
                </a:solidFill>
                <a:latin typeface="Times New Roman" panose="02020603050405020304" pitchFamily="18" charset="0"/>
                <a:cs typeface="Times New Roman" panose="02020603050405020304" pitchFamily="18" charset="0"/>
              </a:rPr>
              <a:t> Common risks:</a:t>
            </a:r>
            <a:r>
              <a:rPr lang="en-US" dirty="0">
                <a:solidFill>
                  <a:srgbClr val="000000"/>
                </a:solidFill>
                <a:latin typeface="Times New Roman" panose="02020603050405020304" pitchFamily="18" charset="0"/>
                <a:cs typeface="Times New Roman" panose="02020603050405020304" pitchFamily="18" charset="0"/>
              </a:rPr>
              <a:t> missing route, walking in the wrong direction, etc.,</a:t>
            </a:r>
          </a:p>
          <a:p>
            <a:pPr lvl="1" indent="0">
              <a:buNone/>
            </a:pPr>
            <a:endParaRPr lang="en-US" dirty="0">
              <a:solidFill>
                <a:srgbClr val="000000"/>
              </a:solidFill>
              <a:latin typeface="Times New Roman" panose="02020603050405020304" pitchFamily="18" charset="0"/>
              <a:cs typeface="Times New Roman" panose="02020603050405020304" pitchFamily="18" charset="0"/>
            </a:endParaRPr>
          </a:p>
          <a:p>
            <a:pPr lvl="1" indent="0">
              <a:buNone/>
            </a:pPr>
            <a:endParaRPr lang="en-US" dirty="0">
              <a:solidFill>
                <a:srgbClr val="000000"/>
              </a:solidFill>
              <a:latin typeface="Times New Roman" panose="02020603050405020304" pitchFamily="18" charset="0"/>
              <a:cs typeface="Times New Roman" panose="02020603050405020304" pitchFamily="18" charset="0"/>
            </a:endParaRPr>
          </a:p>
          <a:p>
            <a:pPr marL="800100" lvl="1" indent="-285750">
              <a:buFont typeface="Wingdings" panose="05000000000000000000" pitchFamily="2" charset="2"/>
              <a:buChar char="v"/>
            </a:pPr>
            <a:r>
              <a:rPr lang="en-US" dirty="0">
                <a:solidFill>
                  <a:srgbClr val="FF0000"/>
                </a:solidFill>
                <a:latin typeface="Times New Roman" panose="02020603050405020304" pitchFamily="18" charset="0"/>
                <a:cs typeface="Times New Roman" panose="02020603050405020304" pitchFamily="18" charset="0"/>
              </a:rPr>
              <a:t> Unimportant risks</a:t>
            </a:r>
            <a:r>
              <a:rPr lang="en-US" dirty="0">
                <a:solidFill>
                  <a:srgbClr val="000000"/>
                </a:solidFill>
                <a:latin typeface="Times New Roman" panose="02020603050405020304" pitchFamily="18" charset="0"/>
                <a:cs typeface="Times New Roman" panose="02020603050405020304" pitchFamily="18" charset="0"/>
              </a:rPr>
              <a:t>: warnings to  increase the volume, increase screen brightness, etc.,</a:t>
            </a:r>
          </a:p>
          <a:p>
            <a:pPr lvl="1" indent="0">
              <a:buNone/>
            </a:pPr>
            <a:endParaRPr lang="en-US" dirty="0">
              <a:solidFill>
                <a:srgbClr val="000000"/>
              </a:solidFill>
              <a:latin typeface="Times New Roman" panose="02020603050405020304" pitchFamily="18" charset="0"/>
              <a:cs typeface="Times New Roman" panose="02020603050405020304" pitchFamily="18" charset="0"/>
            </a:endParaRPr>
          </a:p>
          <a:p>
            <a:pPr marL="800100" lvl="1" indent="-285750">
              <a:buFont typeface="Wingdings" panose="05000000000000000000" pitchFamily="2" charset="2"/>
              <a:buChar char="v"/>
            </a:pPr>
            <a:endParaRPr lang="en-US" dirty="0">
              <a:solidFill>
                <a:srgbClr val="000000"/>
              </a:solidFill>
              <a:latin typeface="Times New Roman" panose="02020603050405020304" pitchFamily="18" charset="0"/>
              <a:cs typeface="Times New Roman" panose="02020603050405020304" pitchFamily="18" charset="0"/>
            </a:endParaRPr>
          </a:p>
          <a:p>
            <a:pPr marL="800100" lvl="1" indent="-285750">
              <a:buFont typeface="Wingdings" panose="05000000000000000000" pitchFamily="2" charset="2"/>
              <a:buChar char="v"/>
            </a:pPr>
            <a:r>
              <a:rPr lang="en-US" dirty="0">
                <a:solidFill>
                  <a:srgbClr val="FF0000"/>
                </a:solidFill>
                <a:latin typeface="Times New Roman" panose="02020603050405020304" pitchFamily="18" charset="0"/>
                <a:cs typeface="Times New Roman" panose="02020603050405020304" pitchFamily="18" charset="0"/>
              </a:rPr>
              <a:t> Critical risks:</a:t>
            </a:r>
            <a:r>
              <a:rPr lang="en-US" dirty="0">
                <a:solidFill>
                  <a:srgbClr val="000000"/>
                </a:solidFill>
                <a:latin typeface="Times New Roman" panose="02020603050405020304" pitchFamily="18" charset="0"/>
                <a:cs typeface="Times New Roman" panose="02020603050405020304" pitchFamily="18" charset="0"/>
              </a:rPr>
              <a:t> falling down, bumping into people, colliding against walls etc. </a:t>
            </a:r>
          </a:p>
          <a:p>
            <a:pPr lvl="1" indent="0">
              <a:buNone/>
            </a:pPr>
            <a:endParaRPr lang="en-US" dirty="0">
              <a:solidFill>
                <a:srgbClr val="000000"/>
              </a:solidFill>
              <a:latin typeface="Times New Roman" panose="02020603050405020304" pitchFamily="18" charset="0"/>
              <a:cs typeface="Times New Roman" panose="02020603050405020304" pitchFamily="18" charset="0"/>
            </a:endParaRPr>
          </a:p>
          <a:p>
            <a:pPr lvl="1" indent="0">
              <a:buNone/>
            </a:pPr>
            <a:endParaRPr lang="en-US" dirty="0">
              <a:solidFill>
                <a:srgbClr val="000000"/>
              </a:solidFill>
              <a:latin typeface="Times New Roman" panose="02020603050405020304" pitchFamily="18" charset="0"/>
              <a:cs typeface="Times New Roman" panose="02020603050405020304" pitchFamily="18" charset="0"/>
            </a:endParaRPr>
          </a:p>
          <a:p>
            <a:pPr marL="800100" lvl="1" indent="-285750">
              <a:buFont typeface="Wingdings" panose="05000000000000000000" pitchFamily="2" charset="2"/>
              <a:buChar char="v"/>
            </a:pPr>
            <a:r>
              <a:rPr lang="en-US" dirty="0">
                <a:solidFill>
                  <a:srgbClr val="FF0000"/>
                </a:solidFill>
                <a:latin typeface="Times New Roman" panose="02020603050405020304" pitchFamily="18" charset="0"/>
                <a:cs typeface="Times New Roman" panose="02020603050405020304" pitchFamily="18" charset="0"/>
              </a:rPr>
              <a:t>Uncommon risks: </a:t>
            </a:r>
            <a:r>
              <a:rPr lang="en-US" dirty="0">
                <a:solidFill>
                  <a:srgbClr val="000000"/>
                </a:solidFill>
                <a:latin typeface="Times New Roman" panose="02020603050405020304" pitchFamily="18" charset="0"/>
                <a:cs typeface="Times New Roman" panose="02020603050405020304" pitchFamily="18" charset="0"/>
              </a:rPr>
              <a:t>walking in a zig-zag pattern,  banana peel on the floor, cleaning items left by janitor, etc.</a:t>
            </a:r>
            <a:endParaRPr lang="en-US" b="1" dirty="0">
              <a:solidFill>
                <a:srgbClr val="000000"/>
              </a:solidFill>
              <a:latin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15A88B74-A107-3C4F-A973-0D872369F3C6}"/>
              </a:ext>
            </a:extLst>
          </p:cNvPr>
          <p:cNvPicPr>
            <a:picLocks noChangeAspect="1"/>
          </p:cNvPicPr>
          <p:nvPr/>
        </p:nvPicPr>
        <p:blipFill>
          <a:blip r:embed="rId2"/>
          <a:stretch>
            <a:fillRect/>
          </a:stretch>
        </p:blipFill>
        <p:spPr>
          <a:xfrm>
            <a:off x="7794045" y="708660"/>
            <a:ext cx="1366750" cy="1082221"/>
          </a:xfrm>
          <a:prstGeom prst="rect">
            <a:avLst/>
          </a:prstGeom>
          <a:ln>
            <a:solidFill>
              <a:srgbClr val="FF0000"/>
            </a:solidFill>
          </a:ln>
        </p:spPr>
      </p:pic>
      <p:pic>
        <p:nvPicPr>
          <p:cNvPr id="9" name="Picture 8">
            <a:extLst>
              <a:ext uri="{FF2B5EF4-FFF2-40B4-BE49-F238E27FC236}">
                <a16:creationId xmlns:a16="http://schemas.microsoft.com/office/drawing/2014/main" id="{0FD29B67-2056-4841-AEB9-F51F4C3AD299}"/>
              </a:ext>
            </a:extLst>
          </p:cNvPr>
          <p:cNvPicPr>
            <a:picLocks noChangeAspect="1"/>
          </p:cNvPicPr>
          <p:nvPr/>
        </p:nvPicPr>
        <p:blipFill>
          <a:blip r:embed="rId3"/>
          <a:stretch>
            <a:fillRect/>
          </a:stretch>
        </p:blipFill>
        <p:spPr>
          <a:xfrm>
            <a:off x="9262609" y="1154431"/>
            <a:ext cx="1366750" cy="1233539"/>
          </a:xfrm>
          <a:prstGeom prst="rect">
            <a:avLst/>
          </a:prstGeom>
          <a:ln>
            <a:solidFill>
              <a:srgbClr val="FF0000"/>
            </a:solidFill>
          </a:ln>
        </p:spPr>
      </p:pic>
      <p:pic>
        <p:nvPicPr>
          <p:cNvPr id="10" name="Picture 9">
            <a:extLst>
              <a:ext uri="{FF2B5EF4-FFF2-40B4-BE49-F238E27FC236}">
                <a16:creationId xmlns:a16="http://schemas.microsoft.com/office/drawing/2014/main" id="{C98AEB1C-7988-154D-84F0-E354EA878DDA}"/>
              </a:ext>
            </a:extLst>
          </p:cNvPr>
          <p:cNvPicPr>
            <a:picLocks noChangeAspect="1"/>
          </p:cNvPicPr>
          <p:nvPr/>
        </p:nvPicPr>
        <p:blipFill>
          <a:blip r:embed="rId4"/>
          <a:stretch>
            <a:fillRect/>
          </a:stretch>
        </p:blipFill>
        <p:spPr>
          <a:xfrm>
            <a:off x="7749540" y="1945667"/>
            <a:ext cx="1366751" cy="1357448"/>
          </a:xfrm>
          <a:prstGeom prst="rect">
            <a:avLst/>
          </a:prstGeom>
          <a:ln>
            <a:solidFill>
              <a:srgbClr val="FF0000"/>
            </a:solidFill>
          </a:ln>
        </p:spPr>
      </p:pic>
      <p:pic>
        <p:nvPicPr>
          <p:cNvPr id="11" name="Picture 10">
            <a:extLst>
              <a:ext uri="{FF2B5EF4-FFF2-40B4-BE49-F238E27FC236}">
                <a16:creationId xmlns:a16="http://schemas.microsoft.com/office/drawing/2014/main" id="{6B8BE8FF-F530-8E47-A036-AB0E84883954}"/>
              </a:ext>
            </a:extLst>
          </p:cNvPr>
          <p:cNvPicPr>
            <a:picLocks noChangeAspect="1"/>
          </p:cNvPicPr>
          <p:nvPr/>
        </p:nvPicPr>
        <p:blipFill>
          <a:blip r:embed="rId5"/>
          <a:stretch>
            <a:fillRect/>
          </a:stretch>
        </p:blipFill>
        <p:spPr>
          <a:xfrm>
            <a:off x="9218105" y="2640502"/>
            <a:ext cx="1366750" cy="1233536"/>
          </a:xfrm>
          <a:prstGeom prst="rect">
            <a:avLst/>
          </a:prstGeom>
          <a:ln>
            <a:solidFill>
              <a:srgbClr val="FF0000"/>
            </a:solidFill>
          </a:ln>
        </p:spPr>
      </p:pic>
      <p:pic>
        <p:nvPicPr>
          <p:cNvPr id="12" name="Picture 11">
            <a:extLst>
              <a:ext uri="{FF2B5EF4-FFF2-40B4-BE49-F238E27FC236}">
                <a16:creationId xmlns:a16="http://schemas.microsoft.com/office/drawing/2014/main" id="{5154AF3C-599A-4646-A2CC-4F5AC7CB2A97}"/>
              </a:ext>
            </a:extLst>
          </p:cNvPr>
          <p:cNvPicPr>
            <a:picLocks noChangeAspect="1"/>
          </p:cNvPicPr>
          <p:nvPr/>
        </p:nvPicPr>
        <p:blipFill>
          <a:blip r:embed="rId6"/>
          <a:stretch>
            <a:fillRect/>
          </a:stretch>
        </p:blipFill>
        <p:spPr>
          <a:xfrm>
            <a:off x="7794043" y="3417940"/>
            <a:ext cx="1366752" cy="1400882"/>
          </a:xfrm>
          <a:prstGeom prst="rect">
            <a:avLst/>
          </a:prstGeom>
          <a:ln>
            <a:solidFill>
              <a:srgbClr val="FF0000"/>
            </a:solidFill>
          </a:ln>
        </p:spPr>
      </p:pic>
      <p:pic>
        <p:nvPicPr>
          <p:cNvPr id="13" name="Picture 12">
            <a:extLst>
              <a:ext uri="{FF2B5EF4-FFF2-40B4-BE49-F238E27FC236}">
                <a16:creationId xmlns:a16="http://schemas.microsoft.com/office/drawing/2014/main" id="{9467195C-35CF-D349-BE36-0A9C41BF7297}"/>
              </a:ext>
            </a:extLst>
          </p:cNvPr>
          <p:cNvPicPr>
            <a:picLocks noChangeAspect="1"/>
          </p:cNvPicPr>
          <p:nvPr/>
        </p:nvPicPr>
        <p:blipFill>
          <a:blip r:embed="rId7"/>
          <a:stretch>
            <a:fillRect/>
          </a:stretch>
        </p:blipFill>
        <p:spPr>
          <a:xfrm>
            <a:off x="9218105" y="4054701"/>
            <a:ext cx="1366750" cy="1338496"/>
          </a:xfrm>
          <a:prstGeom prst="rect">
            <a:avLst/>
          </a:prstGeom>
          <a:ln>
            <a:solidFill>
              <a:srgbClr val="FF0000"/>
            </a:solidFill>
          </a:ln>
        </p:spPr>
      </p:pic>
      <p:sp>
        <p:nvSpPr>
          <p:cNvPr id="14" name="Rectangle 13">
            <a:extLst>
              <a:ext uri="{FF2B5EF4-FFF2-40B4-BE49-F238E27FC236}">
                <a16:creationId xmlns:a16="http://schemas.microsoft.com/office/drawing/2014/main" id="{89F14973-E6D7-EB48-9440-32B11F6BB225}"/>
              </a:ext>
            </a:extLst>
          </p:cNvPr>
          <p:cNvSpPr/>
          <p:nvPr/>
        </p:nvSpPr>
        <p:spPr>
          <a:xfrm>
            <a:off x="258266" y="42678"/>
            <a:ext cx="5287025" cy="584775"/>
          </a:xfrm>
          <a:prstGeom prst="rect">
            <a:avLst/>
          </a:prstGeom>
        </p:spPr>
        <p:txBody>
          <a:bodyPr wrap="none">
            <a:spAutoFit/>
          </a:bodyPr>
          <a:lstStyle/>
          <a:p>
            <a:r>
              <a:rPr lang="en-US" sz="3200" dirty="0">
                <a:solidFill>
                  <a:srgbClr val="008542"/>
                </a:solidFill>
              </a:rPr>
              <a:t>Observation and Discussion</a:t>
            </a:r>
          </a:p>
        </p:txBody>
      </p:sp>
      <p:cxnSp>
        <p:nvCxnSpPr>
          <p:cNvPr id="15" name="Straight Connector 14">
            <a:extLst>
              <a:ext uri="{FF2B5EF4-FFF2-40B4-BE49-F238E27FC236}">
                <a16:creationId xmlns:a16="http://schemas.microsoft.com/office/drawing/2014/main" id="{7C2E9EC8-E4DF-7B4E-BE46-51B8979577BD}"/>
              </a:ext>
            </a:extLst>
          </p:cNvPr>
          <p:cNvCxnSpPr/>
          <p:nvPr/>
        </p:nvCxnSpPr>
        <p:spPr>
          <a:xfrm>
            <a:off x="173037" y="553873"/>
            <a:ext cx="10536964"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3BF58BB6-5B64-434E-ACAC-C0E62E881667}"/>
              </a:ext>
            </a:extLst>
          </p:cNvPr>
          <p:cNvPicPr>
            <a:picLocks noChangeAspect="1"/>
          </p:cNvPicPr>
          <p:nvPr/>
        </p:nvPicPr>
        <p:blipFill>
          <a:blip r:embed="rId8"/>
          <a:stretch>
            <a:fillRect/>
          </a:stretch>
        </p:blipFill>
        <p:spPr>
          <a:xfrm>
            <a:off x="6439602" y="1154431"/>
            <a:ext cx="1208124" cy="1309644"/>
          </a:xfrm>
          <a:prstGeom prst="rect">
            <a:avLst/>
          </a:prstGeom>
          <a:ln>
            <a:solidFill>
              <a:srgbClr val="FF0000"/>
            </a:solidFill>
          </a:ln>
        </p:spPr>
      </p:pic>
      <p:pic>
        <p:nvPicPr>
          <p:cNvPr id="17" name="Picture 16">
            <a:extLst>
              <a:ext uri="{FF2B5EF4-FFF2-40B4-BE49-F238E27FC236}">
                <a16:creationId xmlns:a16="http://schemas.microsoft.com/office/drawing/2014/main" id="{0FEF5B0F-1A74-D947-9A38-970DA4D5DBF5}"/>
              </a:ext>
            </a:extLst>
          </p:cNvPr>
          <p:cNvPicPr>
            <a:picLocks noChangeAspect="1"/>
          </p:cNvPicPr>
          <p:nvPr/>
        </p:nvPicPr>
        <p:blipFill>
          <a:blip r:embed="rId9"/>
          <a:stretch>
            <a:fillRect/>
          </a:stretch>
        </p:blipFill>
        <p:spPr>
          <a:xfrm>
            <a:off x="10686667" y="1883537"/>
            <a:ext cx="1206257" cy="1164174"/>
          </a:xfrm>
          <a:prstGeom prst="rect">
            <a:avLst/>
          </a:prstGeom>
          <a:ln>
            <a:solidFill>
              <a:srgbClr val="FF0000"/>
            </a:solidFill>
          </a:ln>
        </p:spPr>
      </p:pic>
      <p:pic>
        <p:nvPicPr>
          <p:cNvPr id="18" name="Picture 17" descr="Icon&#10;&#10;Description automatically generated">
            <a:extLst>
              <a:ext uri="{FF2B5EF4-FFF2-40B4-BE49-F238E27FC236}">
                <a16:creationId xmlns:a16="http://schemas.microsoft.com/office/drawing/2014/main" id="{C8A69073-DDAB-1544-8E88-9A0BDBE0696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686667" y="747443"/>
            <a:ext cx="1206257" cy="955626"/>
          </a:xfrm>
          <a:prstGeom prst="rect">
            <a:avLst/>
          </a:prstGeom>
          <a:ln>
            <a:solidFill>
              <a:srgbClr val="FF0000"/>
            </a:solidFill>
          </a:ln>
        </p:spPr>
      </p:pic>
      <p:pic>
        <p:nvPicPr>
          <p:cNvPr id="19" name="Picture 18">
            <a:extLst>
              <a:ext uri="{FF2B5EF4-FFF2-40B4-BE49-F238E27FC236}">
                <a16:creationId xmlns:a16="http://schemas.microsoft.com/office/drawing/2014/main" id="{3C7D20CF-1606-7A41-945E-6DFC76383DE5}"/>
              </a:ext>
            </a:extLst>
          </p:cNvPr>
          <p:cNvPicPr>
            <a:picLocks noChangeAspect="1"/>
          </p:cNvPicPr>
          <p:nvPr/>
        </p:nvPicPr>
        <p:blipFill>
          <a:blip r:embed="rId11"/>
          <a:stretch>
            <a:fillRect/>
          </a:stretch>
        </p:blipFill>
        <p:spPr>
          <a:xfrm>
            <a:off x="6395097" y="2612581"/>
            <a:ext cx="1206676" cy="1099907"/>
          </a:xfrm>
          <a:prstGeom prst="rect">
            <a:avLst/>
          </a:prstGeom>
          <a:ln>
            <a:solidFill>
              <a:srgbClr val="FF0000"/>
            </a:solidFill>
          </a:ln>
        </p:spPr>
      </p:pic>
      <p:pic>
        <p:nvPicPr>
          <p:cNvPr id="20" name="Picture 19">
            <a:extLst>
              <a:ext uri="{FF2B5EF4-FFF2-40B4-BE49-F238E27FC236}">
                <a16:creationId xmlns:a16="http://schemas.microsoft.com/office/drawing/2014/main" id="{1248A4ED-81B6-F445-AD9F-05F1B399CDA2}"/>
              </a:ext>
            </a:extLst>
          </p:cNvPr>
          <p:cNvPicPr>
            <a:picLocks noChangeAspect="1"/>
          </p:cNvPicPr>
          <p:nvPr/>
        </p:nvPicPr>
        <p:blipFill rotWithShape="1">
          <a:blip r:embed="rId12">
            <a:extLst>
              <a:ext uri="{28A0092B-C50C-407E-A947-70E740481C1C}">
                <a14:useLocalDpi xmlns:a14="http://schemas.microsoft.com/office/drawing/2010/main" val="0"/>
              </a:ext>
            </a:extLst>
          </a:blip>
          <a:srcRect t="25000"/>
          <a:stretch/>
        </p:blipFill>
        <p:spPr>
          <a:xfrm>
            <a:off x="6439602" y="3874038"/>
            <a:ext cx="1261954" cy="1305695"/>
          </a:xfrm>
          <a:prstGeom prst="rect">
            <a:avLst/>
          </a:prstGeom>
          <a:ln>
            <a:solidFill>
              <a:srgbClr val="FF0000"/>
            </a:solidFill>
          </a:ln>
        </p:spPr>
      </p:pic>
      <p:pic>
        <p:nvPicPr>
          <p:cNvPr id="21" name="Picture 20" descr="A picture containing person, person, indoor&#10;&#10;Description automatically generated">
            <a:extLst>
              <a:ext uri="{FF2B5EF4-FFF2-40B4-BE49-F238E27FC236}">
                <a16:creationId xmlns:a16="http://schemas.microsoft.com/office/drawing/2014/main" id="{FE7BA203-860A-6240-AE21-576B0DFE10C9}"/>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780187" y="4942571"/>
            <a:ext cx="1434041" cy="1012459"/>
          </a:xfrm>
          <a:prstGeom prst="rect">
            <a:avLst/>
          </a:prstGeom>
          <a:ln>
            <a:solidFill>
              <a:srgbClr val="FF0000"/>
            </a:solidFill>
          </a:ln>
        </p:spPr>
      </p:pic>
      <p:pic>
        <p:nvPicPr>
          <p:cNvPr id="23" name="Picture 22">
            <a:extLst>
              <a:ext uri="{FF2B5EF4-FFF2-40B4-BE49-F238E27FC236}">
                <a16:creationId xmlns:a16="http://schemas.microsoft.com/office/drawing/2014/main" id="{28E319EB-3126-2B47-82F3-22EFDAD25A9D}"/>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flipH="1">
            <a:off x="10710000" y="4720236"/>
            <a:ext cx="1241606" cy="1234794"/>
          </a:xfrm>
          <a:prstGeom prst="rect">
            <a:avLst/>
          </a:prstGeom>
          <a:ln>
            <a:solidFill>
              <a:srgbClr val="FF0000"/>
            </a:solidFill>
          </a:ln>
        </p:spPr>
      </p:pic>
      <p:pic>
        <p:nvPicPr>
          <p:cNvPr id="26" name="Picture 25" descr="Graphical user interface&#10;&#10;Description automatically generated with medium confidence">
            <a:extLst>
              <a:ext uri="{FF2B5EF4-FFF2-40B4-BE49-F238E27FC236}">
                <a16:creationId xmlns:a16="http://schemas.microsoft.com/office/drawing/2014/main" id="{B2AD0199-6107-8346-8A5B-886D3119848A}"/>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0686667" y="3214726"/>
            <a:ext cx="1264940" cy="1338495"/>
          </a:xfrm>
          <a:prstGeom prst="rect">
            <a:avLst/>
          </a:prstGeom>
          <a:noFill/>
          <a:ln>
            <a:solidFill>
              <a:srgbClr val="FF0000"/>
            </a:solidFill>
          </a:ln>
        </p:spPr>
      </p:pic>
    </p:spTree>
    <p:extLst>
      <p:ext uri="{BB962C8B-B14F-4D97-AF65-F5344CB8AC3E}">
        <p14:creationId xmlns:p14="http://schemas.microsoft.com/office/powerpoint/2010/main" val="367217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9" presetClass="exit" presetSubtype="0" fill="hold" nodeType="withEffect">
                                  <p:stCondLst>
                                    <p:cond delay="0"/>
                                  </p:stCondLst>
                                  <p:childTnLst>
                                    <p:animEffect transition="out" filter="dissolve">
                                      <p:cBhvr>
                                        <p:cTn id="22" dur="500"/>
                                        <p:tgtEl>
                                          <p:spTgt spid="23"/>
                                        </p:tgtEl>
                                      </p:cBhvr>
                                    </p:animEffect>
                                    <p:set>
                                      <p:cBhvr>
                                        <p:cTn id="23" dur="1" fill="hold">
                                          <p:stCondLst>
                                            <p:cond delay="499"/>
                                          </p:stCondLst>
                                        </p:cTn>
                                        <p:tgtEl>
                                          <p:spTgt spid="23"/>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26"/>
                                        </p:tgtEl>
                                        <p:attrNameLst>
                                          <p:attrName>style.visibility</p:attrName>
                                        </p:attrNameLst>
                                      </p:cBhvr>
                                      <p:to>
                                        <p:strVal val="visible"/>
                                      </p:to>
                                    </p:set>
                                  </p:childTnLst>
                                </p:cTn>
                              </p:par>
                              <p:par>
                                <p:cTn id="28" presetID="9" presetClass="exit" presetSubtype="0" fill="hold" nodeType="withEffect">
                                  <p:stCondLst>
                                    <p:cond delay="0"/>
                                  </p:stCondLst>
                                  <p:childTnLst>
                                    <p:animEffect transition="out" filter="dissolve">
                                      <p:cBhvr>
                                        <p:cTn id="29" dur="500"/>
                                        <p:tgtEl>
                                          <p:spTgt spid="26"/>
                                        </p:tgtEl>
                                      </p:cBhvr>
                                    </p:animEffect>
                                    <p:set>
                                      <p:cBhvr>
                                        <p:cTn id="30" dur="1" fill="hold">
                                          <p:stCondLst>
                                            <p:cond delay="499"/>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79561DD1-5459-D744-8482-5E47E29D5CA7}"/>
              </a:ext>
            </a:extLst>
          </p:cNvPr>
          <p:cNvSpPr>
            <a:spLocks noGrp="1"/>
          </p:cNvSpPr>
          <p:nvPr>
            <p:ph type="ftr" sz="quarter" idx="11"/>
          </p:nvPr>
        </p:nvSpPr>
        <p:spPr/>
        <p:txBody>
          <a:bodyPr/>
          <a:lstStyle/>
          <a:p>
            <a:r>
              <a:rPr lang="en-US" sz="1200" b="1" dirty="0"/>
              <a:t>Future Work</a:t>
            </a:r>
          </a:p>
        </p:txBody>
      </p:sp>
      <p:sp>
        <p:nvSpPr>
          <p:cNvPr id="5" name="Slide Number Placeholder 4">
            <a:extLst>
              <a:ext uri="{FF2B5EF4-FFF2-40B4-BE49-F238E27FC236}">
                <a16:creationId xmlns:a16="http://schemas.microsoft.com/office/drawing/2014/main" id="{5B5A4C4F-8DA6-B446-B335-1FD1CC9DD357}"/>
              </a:ext>
            </a:extLst>
          </p:cNvPr>
          <p:cNvSpPr>
            <a:spLocks noGrp="1"/>
          </p:cNvSpPr>
          <p:nvPr>
            <p:ph type="sldNum" sz="quarter" idx="12"/>
          </p:nvPr>
        </p:nvSpPr>
        <p:spPr>
          <a:xfrm>
            <a:off x="11662410" y="6556882"/>
            <a:ext cx="358140" cy="190307"/>
          </a:xfrm>
        </p:spPr>
        <p:txBody>
          <a:bodyPr/>
          <a:lstStyle/>
          <a:p>
            <a:fld id="{C68DACDF-E1A9-A04C-A5FF-FC2443684BF5}" type="slidenum">
              <a:rPr lang="en-US" smtClean="0"/>
              <a:pPr/>
              <a:t>22</a:t>
            </a:fld>
            <a:endParaRPr lang="en-US" dirty="0"/>
          </a:p>
        </p:txBody>
      </p:sp>
      <p:sp>
        <p:nvSpPr>
          <p:cNvPr id="6" name="Title 1">
            <a:extLst>
              <a:ext uri="{FF2B5EF4-FFF2-40B4-BE49-F238E27FC236}">
                <a16:creationId xmlns:a16="http://schemas.microsoft.com/office/drawing/2014/main" id="{B386141F-FC3A-0B45-A276-2053EFC814ED}"/>
              </a:ext>
            </a:extLst>
          </p:cNvPr>
          <p:cNvSpPr>
            <a:spLocks noGrp="1"/>
          </p:cNvSpPr>
          <p:nvPr>
            <p:ph type="title"/>
          </p:nvPr>
        </p:nvSpPr>
        <p:spPr>
          <a:xfrm>
            <a:off x="321627" y="239740"/>
            <a:ext cx="10515600" cy="811287"/>
          </a:xfrm>
        </p:spPr>
        <p:txBody>
          <a:bodyPr>
            <a:normAutofit fontScale="90000"/>
          </a:bodyPr>
          <a:lstStyle/>
          <a:p>
            <a:r>
              <a:rPr lang="en-US" sz="3600" b="1" dirty="0">
                <a:solidFill>
                  <a:srgbClr val="008542"/>
                </a:solidFill>
                <a:cs typeface="Times New Roman" panose="02020603050405020304" pitchFamily="18" charset="0"/>
              </a:rPr>
              <a:t>Future Work</a:t>
            </a:r>
            <a:br>
              <a:rPr lang="en-US" sz="3600" b="1" dirty="0">
                <a:solidFill>
                  <a:srgbClr val="000000"/>
                </a:solidFill>
                <a:latin typeface="Times New Roman" panose="02020603050405020304" pitchFamily="18" charset="0"/>
                <a:cs typeface="Times New Roman" panose="02020603050405020304" pitchFamily="18" charset="0"/>
              </a:rPr>
            </a:br>
            <a:endParaRPr lang="en-US" dirty="0"/>
          </a:p>
        </p:txBody>
      </p:sp>
      <p:sp>
        <p:nvSpPr>
          <p:cNvPr id="7" name="Content Placeholder 2">
            <a:extLst>
              <a:ext uri="{FF2B5EF4-FFF2-40B4-BE49-F238E27FC236}">
                <a16:creationId xmlns:a16="http://schemas.microsoft.com/office/drawing/2014/main" id="{4AE9B106-1077-8048-AEB0-92B70F968672}"/>
              </a:ext>
            </a:extLst>
          </p:cNvPr>
          <p:cNvSpPr>
            <a:spLocks noGrp="1"/>
          </p:cNvSpPr>
          <p:nvPr>
            <p:ph idx="1"/>
          </p:nvPr>
        </p:nvSpPr>
        <p:spPr>
          <a:xfrm>
            <a:off x="683741" y="1202733"/>
            <a:ext cx="10515600" cy="4701647"/>
          </a:xfrm>
        </p:spPr>
        <p:txBody>
          <a:bodyPr>
            <a:normAutofit fontScale="92500" lnSpcReduction="20000"/>
          </a:bodyPr>
          <a:lstStyle/>
          <a:p>
            <a:pPr marL="342900" indent="-3429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Going beyond logic (e.g., negation) for discovering risks</a:t>
            </a:r>
          </a:p>
          <a:p>
            <a:pPr marL="342900" indent="-342900">
              <a:buFont typeface="Arial" panose="020B0604020202020204" pitchFamily="34" charset="0"/>
              <a:buChar char="•"/>
            </a:pPr>
            <a:endParaRPr lang="en-US" sz="28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Extend our work to the Autonomous Vehicles domain</a:t>
            </a:r>
          </a:p>
          <a:p>
            <a:pPr marL="342900" indent="-342900">
              <a:buFont typeface="Arial" panose="020B0604020202020204" pitchFamily="34" charset="0"/>
              <a:buChar char="•"/>
            </a:pPr>
            <a:endParaRPr lang="en-US" sz="28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Increase the number of subjects for experimentation</a:t>
            </a:r>
          </a:p>
          <a:p>
            <a:endParaRPr lang="en-US" sz="28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800" b="0" i="0" u="none" strike="noStrike" baseline="0" dirty="0">
                <a:solidFill>
                  <a:srgbClr val="000000"/>
                </a:solidFill>
                <a:latin typeface="Times New Roman" panose="02020603050405020304" pitchFamily="18" charset="0"/>
                <a:cs typeface="Times New Roman" panose="02020603050405020304" pitchFamily="18" charset="0"/>
              </a:rPr>
              <a:t>Our evaluation is based on human knowledge, and the decision to generate the RAG using the semi-automated tool may not be good all the time. Hence, improving the efficiency of the assistive tool is also underway</a:t>
            </a:r>
          </a:p>
          <a:p>
            <a:endParaRPr lang="en-US" sz="28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800" dirty="0">
                <a:solidFill>
                  <a:srgbClr val="000000"/>
                </a:solidFill>
                <a:latin typeface="Times New Roman" panose="02020603050405020304" pitchFamily="18" charset="0"/>
                <a:cs typeface="Times New Roman" panose="02020603050405020304" pitchFamily="18" charset="0"/>
              </a:rPr>
              <a:t>Build</a:t>
            </a:r>
            <a:r>
              <a:rPr lang="en-US" sz="2800" b="0" i="0" u="none" strike="noStrike" baseline="0" dirty="0">
                <a:solidFill>
                  <a:srgbClr val="000000"/>
                </a:solidFill>
                <a:latin typeface="Times New Roman" panose="02020603050405020304" pitchFamily="18" charset="0"/>
                <a:cs typeface="Times New Roman" panose="02020603050405020304" pitchFamily="18" charset="0"/>
              </a:rPr>
              <a:t> sufficient guiding ontology for customizing models for other domains including the </a:t>
            </a:r>
            <a:r>
              <a:rPr lang="en-US" sz="2800" dirty="0">
                <a:latin typeface="Times New Roman" panose="02020603050405020304" pitchFamily="18" charset="0"/>
                <a:cs typeface="Times New Roman" panose="02020603050405020304" pitchFamily="18" charset="0"/>
              </a:rPr>
              <a:t>Autonomous Vehicles domain</a:t>
            </a:r>
          </a:p>
          <a:p>
            <a:endParaRPr lang="en-US" sz="2400" dirty="0"/>
          </a:p>
        </p:txBody>
      </p:sp>
      <p:cxnSp>
        <p:nvCxnSpPr>
          <p:cNvPr id="9" name="Straight Connector 8">
            <a:extLst>
              <a:ext uri="{FF2B5EF4-FFF2-40B4-BE49-F238E27FC236}">
                <a16:creationId xmlns:a16="http://schemas.microsoft.com/office/drawing/2014/main" id="{D9C9F731-EE12-D247-99D1-C0084ACB7854}"/>
              </a:ext>
            </a:extLst>
          </p:cNvPr>
          <p:cNvCxnSpPr/>
          <p:nvPr/>
        </p:nvCxnSpPr>
        <p:spPr>
          <a:xfrm>
            <a:off x="321627" y="725323"/>
            <a:ext cx="10536964"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36833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A5C1D41-B5FC-4B4B-A3D8-E08256BD3A2B}"/>
              </a:ext>
            </a:extLst>
          </p:cNvPr>
          <p:cNvSpPr>
            <a:spLocks noGrp="1"/>
          </p:cNvSpPr>
          <p:nvPr>
            <p:ph type="sldNum" sz="quarter" idx="12"/>
          </p:nvPr>
        </p:nvSpPr>
        <p:spPr/>
        <p:txBody>
          <a:bodyPr/>
          <a:lstStyle/>
          <a:p>
            <a:fld id="{C68DACDF-E1A9-A04C-A5FF-FC2443684BF5}" type="slidenum">
              <a:rPr lang="en-US" smtClean="0"/>
              <a:pPr/>
              <a:t>23</a:t>
            </a:fld>
            <a:endParaRPr lang="en-US" dirty="0"/>
          </a:p>
        </p:txBody>
      </p:sp>
      <p:sp>
        <p:nvSpPr>
          <p:cNvPr id="8" name="Title 1">
            <a:extLst>
              <a:ext uri="{FF2B5EF4-FFF2-40B4-BE49-F238E27FC236}">
                <a16:creationId xmlns:a16="http://schemas.microsoft.com/office/drawing/2014/main" id="{67BB927A-5BFD-0647-B6C6-3DEE59B3636A}"/>
              </a:ext>
            </a:extLst>
          </p:cNvPr>
          <p:cNvSpPr>
            <a:spLocks noGrp="1"/>
          </p:cNvSpPr>
          <p:nvPr>
            <p:ph type="title"/>
          </p:nvPr>
        </p:nvSpPr>
        <p:spPr>
          <a:xfrm>
            <a:off x="453163" y="65779"/>
            <a:ext cx="10515600" cy="1157575"/>
          </a:xfrm>
        </p:spPr>
        <p:txBody>
          <a:bodyPr>
            <a:normAutofit/>
          </a:bodyPr>
          <a:lstStyle/>
          <a:p>
            <a:r>
              <a:rPr lang="en-US" sz="3200" dirty="0">
                <a:solidFill>
                  <a:srgbClr val="008542"/>
                </a:solidFill>
              </a:rPr>
              <a:t>References</a:t>
            </a:r>
          </a:p>
        </p:txBody>
      </p:sp>
      <p:sp>
        <p:nvSpPr>
          <p:cNvPr id="9" name="Content Placeholder 2">
            <a:extLst>
              <a:ext uri="{FF2B5EF4-FFF2-40B4-BE49-F238E27FC236}">
                <a16:creationId xmlns:a16="http://schemas.microsoft.com/office/drawing/2014/main" id="{E4C764B4-2C7F-BF42-B675-558A5BC3EDDC}"/>
              </a:ext>
            </a:extLst>
          </p:cNvPr>
          <p:cNvSpPr>
            <a:spLocks noGrp="1"/>
          </p:cNvSpPr>
          <p:nvPr>
            <p:ph idx="1"/>
          </p:nvPr>
        </p:nvSpPr>
        <p:spPr>
          <a:xfrm>
            <a:off x="712470" y="1076499"/>
            <a:ext cx="10515600" cy="4362092"/>
          </a:xfrm>
        </p:spPr>
        <p:txBody>
          <a:bodyPr>
            <a:normAutofit/>
          </a:bodyPr>
          <a:lstStyle/>
          <a:p>
            <a:r>
              <a:rPr lang="en-US" sz="2000" dirty="0">
                <a:latin typeface="Times New Roman" panose="02020603050405020304" pitchFamily="18" charset="0"/>
                <a:cs typeface="Times New Roman" panose="02020603050405020304" pitchFamily="18" charset="0"/>
              </a:rPr>
              <a:t>[1] 1] </a:t>
            </a:r>
            <a:r>
              <a:rPr lang="en-US" sz="2000" dirty="0">
                <a:latin typeface="Times New Roman" panose="02020603050405020304" pitchFamily="18" charset="0"/>
              </a:rPr>
              <a:t>Rosa, E., “Metatheoretical foundations for post-normal risk." Journal of Risk Research 1 (1998): 15-44. </a:t>
            </a: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[2</a:t>
            </a:r>
            <a:r>
              <a:rPr lang="en-US" sz="2000" b="0" i="0" u="none" strike="noStrike" baseline="0" dirty="0">
                <a:solidFill>
                  <a:srgbClr val="000000"/>
                </a:solidFill>
                <a:latin typeface="Times New Roman" panose="02020603050405020304" pitchFamily="18" charset="0"/>
              </a:rPr>
              <a:t>] Gunter, C. A., Gunter, E. L., Jackson, M. Zave, P., "A reference model for requirements and specifications," in IEEE Software, vol. 17, no. 3, pp. 37-43, May-June 2000, doi:10.1109/52.896248</a:t>
            </a:r>
            <a:endParaRPr lang="en-US" sz="2000" dirty="0">
              <a:solidFill>
                <a:srgbClr val="000000"/>
              </a:solidFill>
              <a:latin typeface="Times New Roman" panose="02020603050405020304" pitchFamily="18" charset="0"/>
            </a:endParaRPr>
          </a:p>
          <a:p>
            <a:endParaRPr lang="en-US" sz="2000" dirty="0"/>
          </a:p>
        </p:txBody>
      </p:sp>
      <p:cxnSp>
        <p:nvCxnSpPr>
          <p:cNvPr id="10" name="Straight Connector 9">
            <a:extLst>
              <a:ext uri="{FF2B5EF4-FFF2-40B4-BE49-F238E27FC236}">
                <a16:creationId xmlns:a16="http://schemas.microsoft.com/office/drawing/2014/main" id="{B7D7B470-BEE7-E84B-8D66-E694C303F880}"/>
              </a:ext>
            </a:extLst>
          </p:cNvPr>
          <p:cNvCxnSpPr/>
          <p:nvPr/>
        </p:nvCxnSpPr>
        <p:spPr>
          <a:xfrm>
            <a:off x="561657" y="851053"/>
            <a:ext cx="10536964"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8872783"/>
      </p:ext>
    </p:extLst>
  </p:cSld>
  <p:clrMapOvr>
    <a:masterClrMapping/>
  </p:clrMapOvr>
</p:sld>
</file>

<file path=ppt/theme/theme1.xml><?xml version="1.0" encoding="utf-8"?>
<a:theme xmlns:a="http://schemas.openxmlformats.org/drawingml/2006/main" name="1_Office Theme">
  <a:themeElements>
    <a:clrScheme name="UTD 2019 Colors">
      <a:dk1>
        <a:srgbClr val="000000"/>
      </a:dk1>
      <a:lt1>
        <a:srgbClr val="FFFFFF"/>
      </a:lt1>
      <a:dk2>
        <a:srgbClr val="414141"/>
      </a:dk2>
      <a:lt2>
        <a:srgbClr val="E7E6E6"/>
      </a:lt2>
      <a:accent1>
        <a:srgbClr val="E87500"/>
      </a:accent1>
      <a:accent2>
        <a:srgbClr val="69BD28"/>
      </a:accent2>
      <a:accent3>
        <a:srgbClr val="00A0DE"/>
      </a:accent3>
      <a:accent4>
        <a:srgbClr val="FFB611"/>
      </a:accent4>
      <a:accent5>
        <a:srgbClr val="154734"/>
      </a:accent5>
      <a:accent6>
        <a:srgbClr val="5FE0B7"/>
      </a:accent6>
      <a:hlink>
        <a:srgbClr val="C8C8C8"/>
      </a:hlink>
      <a:folHlink>
        <a:srgbClr val="808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2753</TotalTime>
  <Words>3119</Words>
  <Application>Microsoft Macintosh PowerPoint</Application>
  <PresentationFormat>Widescreen</PresentationFormat>
  <Paragraphs>477</Paragraphs>
  <Slides>23</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23</vt:i4>
      </vt:variant>
    </vt:vector>
  </HeadingPairs>
  <TitlesOfParts>
    <vt:vector size="32" baseType="lpstr">
      <vt:lpstr>Arial</vt:lpstr>
      <vt:lpstr>Calibri</vt:lpstr>
      <vt:lpstr>Cambria Math</vt:lpstr>
      <vt:lpstr>LinLibertineT</vt:lpstr>
      <vt:lpstr>LinLibertineTBI</vt:lpstr>
      <vt:lpstr>Times New Roman</vt:lpstr>
      <vt:lpstr>txsys</vt:lpstr>
      <vt:lpstr>Wingdings</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Future Work </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Richard Benson</dc:creator>
  <cp:lastModifiedBy>Kolluri, Kirthy</cp:lastModifiedBy>
  <cp:revision>39</cp:revision>
  <dcterms:created xsi:type="dcterms:W3CDTF">2017-09-15T16:01:31Z</dcterms:created>
  <dcterms:modified xsi:type="dcterms:W3CDTF">2022-06-17T11:13:11Z</dcterms:modified>
</cp:coreProperties>
</file>