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28"/>
  </p:notesMasterIdLst>
  <p:sldIdLst>
    <p:sldId id="256" r:id="rId2"/>
    <p:sldId id="273" r:id="rId3"/>
    <p:sldId id="260" r:id="rId4"/>
    <p:sldId id="429" r:id="rId5"/>
    <p:sldId id="430" r:id="rId6"/>
    <p:sldId id="431" r:id="rId7"/>
    <p:sldId id="432" r:id="rId8"/>
    <p:sldId id="433" r:id="rId9"/>
    <p:sldId id="434" r:id="rId10"/>
    <p:sldId id="361" r:id="rId11"/>
    <p:sldId id="435" r:id="rId12"/>
    <p:sldId id="436" r:id="rId13"/>
    <p:sldId id="439" r:id="rId14"/>
    <p:sldId id="443" r:id="rId15"/>
    <p:sldId id="440" r:id="rId16"/>
    <p:sldId id="444" r:id="rId17"/>
    <p:sldId id="445" r:id="rId18"/>
    <p:sldId id="446" r:id="rId19"/>
    <p:sldId id="447" r:id="rId20"/>
    <p:sldId id="441" r:id="rId21"/>
    <p:sldId id="277" r:id="rId22"/>
    <p:sldId id="299" r:id="rId23"/>
    <p:sldId id="442" r:id="rId24"/>
    <p:sldId id="296" r:id="rId25"/>
    <p:sldId id="313" r:id="rId26"/>
    <p:sldId id="265" r:id="rId27"/>
  </p:sldIdLst>
  <p:sldSz cx="9144000" cy="6858000" type="screen4x3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3F"/>
    <a:srgbClr val="9BA7E1"/>
    <a:srgbClr val="FFFF89"/>
    <a:srgbClr val="F4EE00"/>
    <a:srgbClr val="FFFF69"/>
    <a:srgbClr val="00D05E"/>
    <a:srgbClr val="47FF9A"/>
    <a:srgbClr val="FF5050"/>
    <a:srgbClr val="FFCCFF"/>
    <a:srgbClr val="00F6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 autoAdjust="0"/>
    <p:restoredTop sz="82746" autoAdjust="0"/>
  </p:normalViewPr>
  <p:slideViewPr>
    <p:cSldViewPr>
      <p:cViewPr varScale="1">
        <p:scale>
          <a:sx n="113" d="100"/>
          <a:sy n="113" d="100"/>
        </p:scale>
        <p:origin x="16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A03B01-AFAE-2649-A55A-086656F7FF53}" type="doc">
      <dgm:prSet loTypeId="urn:microsoft.com/office/officeart/2008/layout/VerticalCurvedList#1" loCatId="" qsTypeId="urn:microsoft.com/office/officeart/2005/8/quickstyle/simple4#1" qsCatId="simple" csTypeId="urn:microsoft.com/office/officeart/2005/8/colors/accent1_3#1" csCatId="accent1" phldr="1"/>
      <dgm:spPr/>
      <dgm:t>
        <a:bodyPr/>
        <a:lstStyle/>
        <a:p>
          <a:endParaRPr lang="en-US"/>
        </a:p>
      </dgm:t>
    </dgm:pt>
    <dgm:pt modelId="{9F6B8179-CC20-1544-9E4B-D674AEEBE42E}">
      <dgm:prSet phldrT="[Text]"/>
      <dgm:spPr/>
      <dgm:t>
        <a:bodyPr/>
        <a:lstStyle/>
        <a:p>
          <a:r>
            <a:rPr lang="en-US" dirty="0"/>
            <a:t>Generate seed modules</a:t>
          </a:r>
        </a:p>
      </dgm:t>
    </dgm:pt>
    <dgm:pt modelId="{59870A7E-470E-5841-A7A7-EC6BD9D5DE0B}" type="parTrans" cxnId="{338E921F-7360-094F-A48D-B3905F350FC3}">
      <dgm:prSet/>
      <dgm:spPr/>
      <dgm:t>
        <a:bodyPr/>
        <a:lstStyle/>
        <a:p>
          <a:endParaRPr lang="en-US"/>
        </a:p>
      </dgm:t>
    </dgm:pt>
    <dgm:pt modelId="{929E0318-91E7-E949-9442-EE0C3144FDDE}" type="sibTrans" cxnId="{338E921F-7360-094F-A48D-B3905F350FC3}">
      <dgm:prSet/>
      <dgm:spPr/>
      <dgm:t>
        <a:bodyPr/>
        <a:lstStyle/>
        <a:p>
          <a:endParaRPr lang="en-US"/>
        </a:p>
      </dgm:t>
    </dgm:pt>
    <dgm:pt modelId="{B20703C9-C5EB-A74F-8261-82F9030E8971}">
      <dgm:prSet phldrT="[Text]"/>
      <dgm:spPr/>
      <dgm:t>
        <a:bodyPr/>
        <a:lstStyle/>
        <a:p>
          <a:r>
            <a:rPr lang="en-US" dirty="0"/>
            <a:t>Dequeue and execute</a:t>
          </a:r>
        </a:p>
      </dgm:t>
    </dgm:pt>
    <dgm:pt modelId="{574BED27-D6A5-9844-8711-6DE93AA48230}" type="parTrans" cxnId="{C256B068-F3E9-754F-865C-2F3DF69024F1}">
      <dgm:prSet/>
      <dgm:spPr/>
      <dgm:t>
        <a:bodyPr/>
        <a:lstStyle/>
        <a:p>
          <a:endParaRPr lang="en-US"/>
        </a:p>
      </dgm:t>
    </dgm:pt>
    <dgm:pt modelId="{340251A1-ACA6-284B-B0E9-E77707217812}" type="sibTrans" cxnId="{C256B068-F3E9-754F-865C-2F3DF69024F1}">
      <dgm:prSet/>
      <dgm:spPr/>
      <dgm:t>
        <a:bodyPr/>
        <a:lstStyle/>
        <a:p>
          <a:endParaRPr lang="en-US"/>
        </a:p>
      </dgm:t>
    </dgm:pt>
    <dgm:pt modelId="{396C1BCB-4120-0047-B9DB-7AC5E6C39D32}">
      <dgm:prSet phldrT="[Text]"/>
      <dgm:spPr/>
      <dgm:t>
        <a:bodyPr/>
        <a:lstStyle/>
        <a:p>
          <a:r>
            <a:rPr lang="en-US" dirty="0"/>
            <a:t>Mutate and Enqueue</a:t>
          </a:r>
        </a:p>
      </dgm:t>
    </dgm:pt>
    <dgm:pt modelId="{A30DE135-9C14-454B-A653-1606159BD98B}" type="parTrans" cxnId="{0E6151DE-DFC0-D24F-B025-F9B2BCA206D7}">
      <dgm:prSet/>
      <dgm:spPr/>
      <dgm:t>
        <a:bodyPr/>
        <a:lstStyle/>
        <a:p>
          <a:endParaRPr lang="en-US"/>
        </a:p>
      </dgm:t>
    </dgm:pt>
    <dgm:pt modelId="{5BCD1812-4B9B-4C49-A5FE-524FFDD5DE4A}" type="sibTrans" cxnId="{0E6151DE-DFC0-D24F-B025-F9B2BCA206D7}">
      <dgm:prSet/>
      <dgm:spPr/>
      <dgm:t>
        <a:bodyPr/>
        <a:lstStyle/>
        <a:p>
          <a:endParaRPr lang="en-US"/>
        </a:p>
      </dgm:t>
    </dgm:pt>
    <dgm:pt modelId="{5CEF70DE-820A-9B49-9D88-F5052C3898E7}">
      <dgm:prSet phldrT="[Text]"/>
      <dgm:spPr/>
      <dgm:t>
        <a:bodyPr/>
        <a:lstStyle/>
        <a:p>
          <a:r>
            <a:rPr lang="en-US" dirty="0"/>
            <a:t>Update adaptive mutation table</a:t>
          </a:r>
        </a:p>
      </dgm:t>
    </dgm:pt>
    <dgm:pt modelId="{E8C0BC3D-BD07-3B44-A290-63B245609973}" type="parTrans" cxnId="{8C8D578E-E5B8-A040-B1F0-05131ABC019A}">
      <dgm:prSet/>
      <dgm:spPr/>
      <dgm:t>
        <a:bodyPr/>
        <a:lstStyle/>
        <a:p>
          <a:endParaRPr lang="en-US"/>
        </a:p>
      </dgm:t>
    </dgm:pt>
    <dgm:pt modelId="{3DCA93D2-F704-C04E-8C82-ECD70966CD64}" type="sibTrans" cxnId="{8C8D578E-E5B8-A040-B1F0-05131ABC019A}">
      <dgm:prSet/>
      <dgm:spPr/>
      <dgm:t>
        <a:bodyPr/>
        <a:lstStyle/>
        <a:p>
          <a:endParaRPr lang="en-US"/>
        </a:p>
      </dgm:t>
    </dgm:pt>
    <dgm:pt modelId="{0F1CF25F-B857-2846-BEB7-618D33038C37}" type="pres">
      <dgm:prSet presAssocID="{90A03B01-AFAE-2649-A55A-086656F7FF53}" presName="Name0" presStyleCnt="0">
        <dgm:presLayoutVars>
          <dgm:chMax val="7"/>
          <dgm:chPref val="7"/>
          <dgm:dir/>
        </dgm:presLayoutVars>
      </dgm:prSet>
      <dgm:spPr/>
    </dgm:pt>
    <dgm:pt modelId="{D6E6F08C-9827-5746-AD76-E8C86F7C549E}" type="pres">
      <dgm:prSet presAssocID="{90A03B01-AFAE-2649-A55A-086656F7FF53}" presName="Name1" presStyleCnt="0"/>
      <dgm:spPr/>
    </dgm:pt>
    <dgm:pt modelId="{10970EF2-478C-8448-8306-9F39D69ED826}" type="pres">
      <dgm:prSet presAssocID="{90A03B01-AFAE-2649-A55A-086656F7FF53}" presName="cycle" presStyleCnt="0"/>
      <dgm:spPr/>
    </dgm:pt>
    <dgm:pt modelId="{2ED2ED19-21EC-2A4F-B00B-62E1E2824860}" type="pres">
      <dgm:prSet presAssocID="{90A03B01-AFAE-2649-A55A-086656F7FF53}" presName="srcNode" presStyleLbl="node1" presStyleIdx="0" presStyleCnt="4"/>
      <dgm:spPr/>
    </dgm:pt>
    <dgm:pt modelId="{2362A203-7627-9848-9C32-5A80772CB9A7}" type="pres">
      <dgm:prSet presAssocID="{90A03B01-AFAE-2649-A55A-086656F7FF53}" presName="conn" presStyleLbl="parChTrans1D2" presStyleIdx="0" presStyleCnt="1"/>
      <dgm:spPr/>
    </dgm:pt>
    <dgm:pt modelId="{19D864B6-925D-F445-B7B9-897D183495B8}" type="pres">
      <dgm:prSet presAssocID="{90A03B01-AFAE-2649-A55A-086656F7FF53}" presName="extraNode" presStyleLbl="node1" presStyleIdx="0" presStyleCnt="4"/>
      <dgm:spPr/>
    </dgm:pt>
    <dgm:pt modelId="{D6A0F6FB-3EE4-284F-BF00-1A6E1FB65622}" type="pres">
      <dgm:prSet presAssocID="{90A03B01-AFAE-2649-A55A-086656F7FF53}" presName="dstNode" presStyleLbl="node1" presStyleIdx="0" presStyleCnt="4"/>
      <dgm:spPr/>
    </dgm:pt>
    <dgm:pt modelId="{3004C73E-B91D-334E-87C8-95FC8CF8CF92}" type="pres">
      <dgm:prSet presAssocID="{9F6B8179-CC20-1544-9E4B-D674AEEBE42E}" presName="text_1" presStyleLbl="node1" presStyleIdx="0" presStyleCnt="4">
        <dgm:presLayoutVars>
          <dgm:bulletEnabled val="1"/>
        </dgm:presLayoutVars>
      </dgm:prSet>
      <dgm:spPr/>
    </dgm:pt>
    <dgm:pt modelId="{1F860040-7C5C-CD4C-8912-5EFF6E02E186}" type="pres">
      <dgm:prSet presAssocID="{9F6B8179-CC20-1544-9E4B-D674AEEBE42E}" presName="accent_1" presStyleCnt="0"/>
      <dgm:spPr/>
    </dgm:pt>
    <dgm:pt modelId="{FD425758-76CE-CB46-9D5C-12D5ED69519A}" type="pres">
      <dgm:prSet presAssocID="{9F6B8179-CC20-1544-9E4B-D674AEEBE42E}" presName="accentRepeatNode" presStyleLbl="solidFgAcc1" presStyleIdx="0" presStyleCnt="4"/>
      <dgm:spPr/>
    </dgm:pt>
    <dgm:pt modelId="{86769164-0CD9-8943-993D-9FED818FF586}" type="pres">
      <dgm:prSet presAssocID="{B20703C9-C5EB-A74F-8261-82F9030E8971}" presName="text_2" presStyleLbl="node1" presStyleIdx="1" presStyleCnt="4">
        <dgm:presLayoutVars>
          <dgm:bulletEnabled val="1"/>
        </dgm:presLayoutVars>
      </dgm:prSet>
      <dgm:spPr/>
    </dgm:pt>
    <dgm:pt modelId="{ECF1E237-B653-CC4A-8650-05EAC03CD587}" type="pres">
      <dgm:prSet presAssocID="{B20703C9-C5EB-A74F-8261-82F9030E8971}" presName="accent_2" presStyleCnt="0"/>
      <dgm:spPr/>
    </dgm:pt>
    <dgm:pt modelId="{7F273F2C-6439-B84E-B7C2-9E150F0A7E5D}" type="pres">
      <dgm:prSet presAssocID="{B20703C9-C5EB-A74F-8261-82F9030E8971}" presName="accentRepeatNode" presStyleLbl="solidFgAcc1" presStyleIdx="1" presStyleCnt="4"/>
      <dgm:spPr/>
    </dgm:pt>
    <dgm:pt modelId="{04C6BFEF-B6F4-B948-9942-9E8F13E6827F}" type="pres">
      <dgm:prSet presAssocID="{396C1BCB-4120-0047-B9DB-7AC5E6C39D32}" presName="text_3" presStyleLbl="node1" presStyleIdx="2" presStyleCnt="4">
        <dgm:presLayoutVars>
          <dgm:bulletEnabled val="1"/>
        </dgm:presLayoutVars>
      </dgm:prSet>
      <dgm:spPr/>
    </dgm:pt>
    <dgm:pt modelId="{88DBF350-7635-2D49-849D-EBCDF937E1F2}" type="pres">
      <dgm:prSet presAssocID="{396C1BCB-4120-0047-B9DB-7AC5E6C39D32}" presName="accent_3" presStyleCnt="0"/>
      <dgm:spPr/>
    </dgm:pt>
    <dgm:pt modelId="{12189827-F668-B240-8023-A533E465BC59}" type="pres">
      <dgm:prSet presAssocID="{396C1BCB-4120-0047-B9DB-7AC5E6C39D32}" presName="accentRepeatNode" presStyleLbl="solidFgAcc1" presStyleIdx="2" presStyleCnt="4"/>
      <dgm:spPr/>
    </dgm:pt>
    <dgm:pt modelId="{A2515A2D-20DF-EE49-87B9-6CA1A51F1575}" type="pres">
      <dgm:prSet presAssocID="{5CEF70DE-820A-9B49-9D88-F5052C3898E7}" presName="text_4" presStyleLbl="node1" presStyleIdx="3" presStyleCnt="4">
        <dgm:presLayoutVars>
          <dgm:bulletEnabled val="1"/>
        </dgm:presLayoutVars>
      </dgm:prSet>
      <dgm:spPr/>
    </dgm:pt>
    <dgm:pt modelId="{316947C4-0407-BA41-8610-D873CBD0E71D}" type="pres">
      <dgm:prSet presAssocID="{5CEF70DE-820A-9B49-9D88-F5052C3898E7}" presName="accent_4" presStyleCnt="0"/>
      <dgm:spPr/>
    </dgm:pt>
    <dgm:pt modelId="{3E600301-E08F-3C41-B799-F1609CDB3DB2}" type="pres">
      <dgm:prSet presAssocID="{5CEF70DE-820A-9B49-9D88-F5052C3898E7}" presName="accentRepeatNode" presStyleLbl="solidFgAcc1" presStyleIdx="3" presStyleCnt="4"/>
      <dgm:spPr/>
    </dgm:pt>
  </dgm:ptLst>
  <dgm:cxnLst>
    <dgm:cxn modelId="{338E921F-7360-094F-A48D-B3905F350FC3}" srcId="{90A03B01-AFAE-2649-A55A-086656F7FF53}" destId="{9F6B8179-CC20-1544-9E4B-D674AEEBE42E}" srcOrd="0" destOrd="0" parTransId="{59870A7E-470E-5841-A7A7-EC6BD9D5DE0B}" sibTransId="{929E0318-91E7-E949-9442-EE0C3144FDDE}"/>
    <dgm:cxn modelId="{200D0C3A-1D68-9F41-9425-5EE96AC420D5}" type="presOf" srcId="{B20703C9-C5EB-A74F-8261-82F9030E8971}" destId="{86769164-0CD9-8943-993D-9FED818FF586}" srcOrd="0" destOrd="0" presId="urn:microsoft.com/office/officeart/2008/layout/VerticalCurvedList#1"/>
    <dgm:cxn modelId="{C256B068-F3E9-754F-865C-2F3DF69024F1}" srcId="{90A03B01-AFAE-2649-A55A-086656F7FF53}" destId="{B20703C9-C5EB-A74F-8261-82F9030E8971}" srcOrd="1" destOrd="0" parTransId="{574BED27-D6A5-9844-8711-6DE93AA48230}" sibTransId="{340251A1-ACA6-284B-B0E9-E77707217812}"/>
    <dgm:cxn modelId="{31D3637D-1C6A-DA43-A6D9-DA41F4CFC1CC}" type="presOf" srcId="{5CEF70DE-820A-9B49-9D88-F5052C3898E7}" destId="{A2515A2D-20DF-EE49-87B9-6CA1A51F1575}" srcOrd="0" destOrd="0" presId="urn:microsoft.com/office/officeart/2008/layout/VerticalCurvedList#1"/>
    <dgm:cxn modelId="{8C8D578E-E5B8-A040-B1F0-05131ABC019A}" srcId="{90A03B01-AFAE-2649-A55A-086656F7FF53}" destId="{5CEF70DE-820A-9B49-9D88-F5052C3898E7}" srcOrd="3" destOrd="0" parTransId="{E8C0BC3D-BD07-3B44-A290-63B245609973}" sibTransId="{3DCA93D2-F704-C04E-8C82-ECD70966CD64}"/>
    <dgm:cxn modelId="{1F33C29B-5D43-2D4E-9A99-7215631F6DEF}" type="presOf" srcId="{9F6B8179-CC20-1544-9E4B-D674AEEBE42E}" destId="{3004C73E-B91D-334E-87C8-95FC8CF8CF92}" srcOrd="0" destOrd="0" presId="urn:microsoft.com/office/officeart/2008/layout/VerticalCurvedList#1"/>
    <dgm:cxn modelId="{A96C25AD-B6C0-A74C-9767-7024AC66737E}" type="presOf" srcId="{396C1BCB-4120-0047-B9DB-7AC5E6C39D32}" destId="{04C6BFEF-B6F4-B948-9942-9E8F13E6827F}" srcOrd="0" destOrd="0" presId="urn:microsoft.com/office/officeart/2008/layout/VerticalCurvedList#1"/>
    <dgm:cxn modelId="{826133D0-362F-7945-95A2-9E357ABA186D}" type="presOf" srcId="{90A03B01-AFAE-2649-A55A-086656F7FF53}" destId="{0F1CF25F-B857-2846-BEB7-618D33038C37}" srcOrd="0" destOrd="0" presId="urn:microsoft.com/office/officeart/2008/layout/VerticalCurvedList#1"/>
    <dgm:cxn modelId="{0E6151DE-DFC0-D24F-B025-F9B2BCA206D7}" srcId="{90A03B01-AFAE-2649-A55A-086656F7FF53}" destId="{396C1BCB-4120-0047-B9DB-7AC5E6C39D32}" srcOrd="2" destOrd="0" parTransId="{A30DE135-9C14-454B-A653-1606159BD98B}" sibTransId="{5BCD1812-4B9B-4C49-A5FE-524FFDD5DE4A}"/>
    <dgm:cxn modelId="{E61505F1-8987-9240-8DE2-5B1EFF8E7680}" type="presOf" srcId="{929E0318-91E7-E949-9442-EE0C3144FDDE}" destId="{2362A203-7627-9848-9C32-5A80772CB9A7}" srcOrd="0" destOrd="0" presId="urn:microsoft.com/office/officeart/2008/layout/VerticalCurvedList#1"/>
    <dgm:cxn modelId="{8BA2CD79-F416-5C40-B447-1E2CA1382EA3}" type="presParOf" srcId="{0F1CF25F-B857-2846-BEB7-618D33038C37}" destId="{D6E6F08C-9827-5746-AD76-E8C86F7C549E}" srcOrd="0" destOrd="0" presId="urn:microsoft.com/office/officeart/2008/layout/VerticalCurvedList#1"/>
    <dgm:cxn modelId="{24E7E7DE-832B-4A47-B8F2-AF7BC3A1ABA8}" type="presParOf" srcId="{D6E6F08C-9827-5746-AD76-E8C86F7C549E}" destId="{10970EF2-478C-8448-8306-9F39D69ED826}" srcOrd="0" destOrd="0" presId="urn:microsoft.com/office/officeart/2008/layout/VerticalCurvedList#1"/>
    <dgm:cxn modelId="{6EDA09C9-68BD-4345-BA93-E6C7AB3E6AFB}" type="presParOf" srcId="{10970EF2-478C-8448-8306-9F39D69ED826}" destId="{2ED2ED19-21EC-2A4F-B00B-62E1E2824860}" srcOrd="0" destOrd="0" presId="urn:microsoft.com/office/officeart/2008/layout/VerticalCurvedList#1"/>
    <dgm:cxn modelId="{B798A1E1-2A23-9B4E-ABB4-7C0A07DE7898}" type="presParOf" srcId="{10970EF2-478C-8448-8306-9F39D69ED826}" destId="{2362A203-7627-9848-9C32-5A80772CB9A7}" srcOrd="1" destOrd="0" presId="urn:microsoft.com/office/officeart/2008/layout/VerticalCurvedList#1"/>
    <dgm:cxn modelId="{F2E0571B-F0F5-7244-B5A7-3774DED598F0}" type="presParOf" srcId="{10970EF2-478C-8448-8306-9F39D69ED826}" destId="{19D864B6-925D-F445-B7B9-897D183495B8}" srcOrd="2" destOrd="0" presId="urn:microsoft.com/office/officeart/2008/layout/VerticalCurvedList#1"/>
    <dgm:cxn modelId="{229A8BEB-5D10-9B40-AE29-AE84D48CE634}" type="presParOf" srcId="{10970EF2-478C-8448-8306-9F39D69ED826}" destId="{D6A0F6FB-3EE4-284F-BF00-1A6E1FB65622}" srcOrd="3" destOrd="0" presId="urn:microsoft.com/office/officeart/2008/layout/VerticalCurvedList#1"/>
    <dgm:cxn modelId="{7A602A3C-FBA1-7044-A2ED-1A61E2913E0A}" type="presParOf" srcId="{D6E6F08C-9827-5746-AD76-E8C86F7C549E}" destId="{3004C73E-B91D-334E-87C8-95FC8CF8CF92}" srcOrd="1" destOrd="0" presId="urn:microsoft.com/office/officeart/2008/layout/VerticalCurvedList#1"/>
    <dgm:cxn modelId="{A52DD209-107A-194C-845E-556BB0A72099}" type="presParOf" srcId="{D6E6F08C-9827-5746-AD76-E8C86F7C549E}" destId="{1F860040-7C5C-CD4C-8912-5EFF6E02E186}" srcOrd="2" destOrd="0" presId="urn:microsoft.com/office/officeart/2008/layout/VerticalCurvedList#1"/>
    <dgm:cxn modelId="{DDEA0B68-0157-5A48-8F12-DAD68116744F}" type="presParOf" srcId="{1F860040-7C5C-CD4C-8912-5EFF6E02E186}" destId="{FD425758-76CE-CB46-9D5C-12D5ED69519A}" srcOrd="0" destOrd="0" presId="urn:microsoft.com/office/officeart/2008/layout/VerticalCurvedList#1"/>
    <dgm:cxn modelId="{EFD3404B-5F3A-7349-9405-BD2EC1373037}" type="presParOf" srcId="{D6E6F08C-9827-5746-AD76-E8C86F7C549E}" destId="{86769164-0CD9-8943-993D-9FED818FF586}" srcOrd="3" destOrd="0" presId="urn:microsoft.com/office/officeart/2008/layout/VerticalCurvedList#1"/>
    <dgm:cxn modelId="{3CCC7000-8FB7-374E-82F1-D2761FCD2AEB}" type="presParOf" srcId="{D6E6F08C-9827-5746-AD76-E8C86F7C549E}" destId="{ECF1E237-B653-CC4A-8650-05EAC03CD587}" srcOrd="4" destOrd="0" presId="urn:microsoft.com/office/officeart/2008/layout/VerticalCurvedList#1"/>
    <dgm:cxn modelId="{58A0B8B5-7992-CE42-AA9E-00BE2CE3E4C8}" type="presParOf" srcId="{ECF1E237-B653-CC4A-8650-05EAC03CD587}" destId="{7F273F2C-6439-B84E-B7C2-9E150F0A7E5D}" srcOrd="0" destOrd="0" presId="urn:microsoft.com/office/officeart/2008/layout/VerticalCurvedList#1"/>
    <dgm:cxn modelId="{B93A30A2-0BC5-F34F-9AF3-5EC92D737AAD}" type="presParOf" srcId="{D6E6F08C-9827-5746-AD76-E8C86F7C549E}" destId="{04C6BFEF-B6F4-B948-9942-9E8F13E6827F}" srcOrd="5" destOrd="0" presId="urn:microsoft.com/office/officeart/2008/layout/VerticalCurvedList#1"/>
    <dgm:cxn modelId="{2C6C6586-07B0-8947-8684-6390B9379969}" type="presParOf" srcId="{D6E6F08C-9827-5746-AD76-E8C86F7C549E}" destId="{88DBF350-7635-2D49-849D-EBCDF937E1F2}" srcOrd="6" destOrd="0" presId="urn:microsoft.com/office/officeart/2008/layout/VerticalCurvedList#1"/>
    <dgm:cxn modelId="{0F7A14F5-5124-9440-ADAD-AE633EF539EA}" type="presParOf" srcId="{88DBF350-7635-2D49-849D-EBCDF937E1F2}" destId="{12189827-F668-B240-8023-A533E465BC59}" srcOrd="0" destOrd="0" presId="urn:microsoft.com/office/officeart/2008/layout/VerticalCurvedList#1"/>
    <dgm:cxn modelId="{AF803C7B-F55A-E444-AD38-56980ABC5C11}" type="presParOf" srcId="{D6E6F08C-9827-5746-AD76-E8C86F7C549E}" destId="{A2515A2D-20DF-EE49-87B9-6CA1A51F1575}" srcOrd="7" destOrd="0" presId="urn:microsoft.com/office/officeart/2008/layout/VerticalCurvedList#1"/>
    <dgm:cxn modelId="{FE3EAE79-DDB3-4048-8BBB-895CE30D372D}" type="presParOf" srcId="{D6E6F08C-9827-5746-AD76-E8C86F7C549E}" destId="{316947C4-0407-BA41-8610-D873CBD0E71D}" srcOrd="8" destOrd="0" presId="urn:microsoft.com/office/officeart/2008/layout/VerticalCurvedList#1"/>
    <dgm:cxn modelId="{E93C74E8-C0C3-D84A-B990-BA8F9B440DBB}" type="presParOf" srcId="{316947C4-0407-BA41-8610-D873CBD0E71D}" destId="{3E600301-E08F-3C41-B799-F1609CDB3DB2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2A203-7627-9848-9C32-5A80772CB9A7}">
      <dsp:nvSpPr>
        <dsp:cNvPr id="0" name=""/>
        <dsp:cNvSpPr/>
      </dsp:nvSpPr>
      <dsp:spPr>
        <a:xfrm>
          <a:off x="-2865647" y="-441601"/>
          <a:ext cx="3419259" cy="3419259"/>
        </a:xfrm>
        <a:prstGeom prst="blockArc">
          <a:avLst>
            <a:gd name="adj1" fmla="val 18900000"/>
            <a:gd name="adj2" fmla="val 2700000"/>
            <a:gd name="adj3" fmla="val 632"/>
          </a:avLst>
        </a:prstGeom>
        <a:noFill/>
        <a:ln w="952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04C73E-B91D-334E-87C8-95FC8CF8CF92}">
      <dsp:nvSpPr>
        <dsp:cNvPr id="0" name=""/>
        <dsp:cNvSpPr/>
      </dsp:nvSpPr>
      <dsp:spPr>
        <a:xfrm>
          <a:off x="290517" y="194971"/>
          <a:ext cx="4189366" cy="39014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shade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shade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shade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shade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1">
              <a:shade val="8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967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Generate seed modules</a:t>
          </a:r>
        </a:p>
      </dsp:txBody>
      <dsp:txXfrm>
        <a:off x="290517" y="194971"/>
        <a:ext cx="4189366" cy="390146"/>
      </dsp:txXfrm>
    </dsp:sp>
    <dsp:sp modelId="{FD425758-76CE-CB46-9D5C-12D5ED69519A}">
      <dsp:nvSpPr>
        <dsp:cNvPr id="0" name=""/>
        <dsp:cNvSpPr/>
      </dsp:nvSpPr>
      <dsp:spPr>
        <a:xfrm>
          <a:off x="46675" y="146203"/>
          <a:ext cx="487683" cy="487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69164-0CD9-8943-993D-9FED818FF586}">
      <dsp:nvSpPr>
        <dsp:cNvPr id="0" name=""/>
        <dsp:cNvSpPr/>
      </dsp:nvSpPr>
      <dsp:spPr>
        <a:xfrm>
          <a:off x="514197" y="780293"/>
          <a:ext cx="3965685" cy="39014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28438"/>
                <a:satOff val="-323"/>
                <a:lumOff val="7827"/>
                <a:alphaOff val="0"/>
                <a:shade val="63000"/>
              </a:schemeClr>
            </a:gs>
            <a:gs pos="30000">
              <a:schemeClr val="accent1">
                <a:shade val="80000"/>
                <a:hueOff val="28438"/>
                <a:satOff val="-323"/>
                <a:lumOff val="7827"/>
                <a:alphaOff val="0"/>
                <a:shade val="90000"/>
                <a:satMod val="110000"/>
              </a:schemeClr>
            </a:gs>
            <a:gs pos="45000">
              <a:schemeClr val="accent1">
                <a:shade val="80000"/>
                <a:hueOff val="28438"/>
                <a:satOff val="-323"/>
                <a:lumOff val="7827"/>
                <a:alphaOff val="0"/>
                <a:shade val="100000"/>
                <a:satMod val="118000"/>
              </a:schemeClr>
            </a:gs>
            <a:gs pos="55000">
              <a:schemeClr val="accent1">
                <a:shade val="80000"/>
                <a:hueOff val="28438"/>
                <a:satOff val="-323"/>
                <a:lumOff val="7827"/>
                <a:alphaOff val="0"/>
                <a:shade val="100000"/>
                <a:satMod val="118000"/>
              </a:schemeClr>
            </a:gs>
            <a:gs pos="73000">
              <a:schemeClr val="accent1">
                <a:shade val="80000"/>
                <a:hueOff val="28438"/>
                <a:satOff val="-323"/>
                <a:lumOff val="7827"/>
                <a:alphaOff val="0"/>
                <a:shade val="90000"/>
                <a:satMod val="110000"/>
              </a:schemeClr>
            </a:gs>
            <a:gs pos="100000">
              <a:schemeClr val="accent1">
                <a:shade val="80000"/>
                <a:hueOff val="28438"/>
                <a:satOff val="-323"/>
                <a:lumOff val="7827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1">
              <a:shade val="80000"/>
              <a:hueOff val="28438"/>
              <a:satOff val="-323"/>
              <a:lumOff val="7827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967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Dequeue and execute</a:t>
          </a:r>
        </a:p>
      </dsp:txBody>
      <dsp:txXfrm>
        <a:off x="514197" y="780293"/>
        <a:ext cx="3965685" cy="390146"/>
      </dsp:txXfrm>
    </dsp:sp>
    <dsp:sp modelId="{7F273F2C-6439-B84E-B7C2-9E150F0A7E5D}">
      <dsp:nvSpPr>
        <dsp:cNvPr id="0" name=""/>
        <dsp:cNvSpPr/>
      </dsp:nvSpPr>
      <dsp:spPr>
        <a:xfrm>
          <a:off x="270355" y="731525"/>
          <a:ext cx="487683" cy="487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28438"/>
              <a:satOff val="-323"/>
              <a:lumOff val="782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C6BFEF-B6F4-B948-9942-9E8F13E6827F}">
      <dsp:nvSpPr>
        <dsp:cNvPr id="0" name=""/>
        <dsp:cNvSpPr/>
      </dsp:nvSpPr>
      <dsp:spPr>
        <a:xfrm>
          <a:off x="514197" y="1365615"/>
          <a:ext cx="3965685" cy="39014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56876"/>
                <a:satOff val="-647"/>
                <a:lumOff val="15655"/>
                <a:alphaOff val="0"/>
                <a:shade val="63000"/>
              </a:schemeClr>
            </a:gs>
            <a:gs pos="30000">
              <a:schemeClr val="accent1">
                <a:shade val="80000"/>
                <a:hueOff val="56876"/>
                <a:satOff val="-647"/>
                <a:lumOff val="15655"/>
                <a:alphaOff val="0"/>
                <a:shade val="90000"/>
                <a:satMod val="110000"/>
              </a:schemeClr>
            </a:gs>
            <a:gs pos="45000">
              <a:schemeClr val="accent1">
                <a:shade val="80000"/>
                <a:hueOff val="56876"/>
                <a:satOff val="-647"/>
                <a:lumOff val="15655"/>
                <a:alphaOff val="0"/>
                <a:shade val="100000"/>
                <a:satMod val="118000"/>
              </a:schemeClr>
            </a:gs>
            <a:gs pos="55000">
              <a:schemeClr val="accent1">
                <a:shade val="80000"/>
                <a:hueOff val="56876"/>
                <a:satOff val="-647"/>
                <a:lumOff val="15655"/>
                <a:alphaOff val="0"/>
                <a:shade val="100000"/>
                <a:satMod val="118000"/>
              </a:schemeClr>
            </a:gs>
            <a:gs pos="73000">
              <a:schemeClr val="accent1">
                <a:shade val="80000"/>
                <a:hueOff val="56876"/>
                <a:satOff val="-647"/>
                <a:lumOff val="15655"/>
                <a:alphaOff val="0"/>
                <a:shade val="90000"/>
                <a:satMod val="110000"/>
              </a:schemeClr>
            </a:gs>
            <a:gs pos="100000">
              <a:schemeClr val="accent1">
                <a:shade val="80000"/>
                <a:hueOff val="56876"/>
                <a:satOff val="-647"/>
                <a:lumOff val="15655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1">
              <a:shade val="80000"/>
              <a:hueOff val="56876"/>
              <a:satOff val="-647"/>
              <a:lumOff val="15655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967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Mutate and Enqueue</a:t>
          </a:r>
        </a:p>
      </dsp:txBody>
      <dsp:txXfrm>
        <a:off x="514197" y="1365615"/>
        <a:ext cx="3965685" cy="390146"/>
      </dsp:txXfrm>
    </dsp:sp>
    <dsp:sp modelId="{12189827-F668-B240-8023-A533E465BC59}">
      <dsp:nvSpPr>
        <dsp:cNvPr id="0" name=""/>
        <dsp:cNvSpPr/>
      </dsp:nvSpPr>
      <dsp:spPr>
        <a:xfrm>
          <a:off x="270355" y="1316847"/>
          <a:ext cx="487683" cy="487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56876"/>
              <a:satOff val="-647"/>
              <a:lumOff val="156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15A2D-20DF-EE49-87B9-6CA1A51F1575}">
      <dsp:nvSpPr>
        <dsp:cNvPr id="0" name=""/>
        <dsp:cNvSpPr/>
      </dsp:nvSpPr>
      <dsp:spPr>
        <a:xfrm>
          <a:off x="290517" y="1950937"/>
          <a:ext cx="4189366" cy="39014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85313"/>
                <a:satOff val="-970"/>
                <a:lumOff val="23482"/>
                <a:alphaOff val="0"/>
                <a:shade val="63000"/>
              </a:schemeClr>
            </a:gs>
            <a:gs pos="30000">
              <a:schemeClr val="accent1">
                <a:shade val="80000"/>
                <a:hueOff val="85313"/>
                <a:satOff val="-970"/>
                <a:lumOff val="23482"/>
                <a:alphaOff val="0"/>
                <a:shade val="90000"/>
                <a:satMod val="110000"/>
              </a:schemeClr>
            </a:gs>
            <a:gs pos="45000">
              <a:schemeClr val="accent1">
                <a:shade val="80000"/>
                <a:hueOff val="85313"/>
                <a:satOff val="-970"/>
                <a:lumOff val="23482"/>
                <a:alphaOff val="0"/>
                <a:shade val="100000"/>
                <a:satMod val="118000"/>
              </a:schemeClr>
            </a:gs>
            <a:gs pos="55000">
              <a:schemeClr val="accent1">
                <a:shade val="80000"/>
                <a:hueOff val="85313"/>
                <a:satOff val="-970"/>
                <a:lumOff val="23482"/>
                <a:alphaOff val="0"/>
                <a:shade val="100000"/>
                <a:satMod val="118000"/>
              </a:schemeClr>
            </a:gs>
            <a:gs pos="73000">
              <a:schemeClr val="accent1">
                <a:shade val="80000"/>
                <a:hueOff val="85313"/>
                <a:satOff val="-970"/>
                <a:lumOff val="23482"/>
                <a:alphaOff val="0"/>
                <a:shade val="90000"/>
                <a:satMod val="110000"/>
              </a:schemeClr>
            </a:gs>
            <a:gs pos="100000">
              <a:schemeClr val="accent1">
                <a:shade val="80000"/>
                <a:hueOff val="85313"/>
                <a:satOff val="-970"/>
                <a:lumOff val="23482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1">
              <a:shade val="80000"/>
              <a:hueOff val="85313"/>
              <a:satOff val="-970"/>
              <a:lumOff val="23482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967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Update adaptive mutation table</a:t>
          </a:r>
        </a:p>
      </dsp:txBody>
      <dsp:txXfrm>
        <a:off x="290517" y="1950937"/>
        <a:ext cx="4189366" cy="390146"/>
      </dsp:txXfrm>
    </dsp:sp>
    <dsp:sp modelId="{3E600301-E08F-3C41-B799-F1609CDB3DB2}">
      <dsp:nvSpPr>
        <dsp:cNvPr id="0" name=""/>
        <dsp:cNvSpPr/>
      </dsp:nvSpPr>
      <dsp:spPr>
        <a:xfrm>
          <a:off x="46675" y="1902168"/>
          <a:ext cx="487683" cy="487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85313"/>
              <a:satOff val="-970"/>
              <a:lumOff val="2348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13C9C-AAF2-43D7-BD7B-449BE9B30AA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4F943-47F5-4BDF-BE2E-804D92BB00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372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273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848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171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006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858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369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454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72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4F943-47F5-4BDF-BE2E-804D92BB00C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600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07F5013-95F2-4768-9932-D574107A88C0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EC33-DC37-4C2D-BEDB-812FCA39E71D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028C52B-8D60-4C43-9CD7-922A2330B5D8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D7C9-93B1-4D1C-AFA2-B7D15697CEF7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03AE-AD8B-4532-B878-D47933465ADF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9C47-388A-4E76-BED8-16FDADEEE025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04FA-59CE-45B9-BCFB-F7BD2BD0279E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1DB7-D19C-4252-8EC5-10708A9CDC04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7F77-D98F-436C-A492-6B63D0B7AD68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EBF2-9176-4B94-9ADF-B53DC31997D8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49CD-8261-41D6-959C-4B8E5EDE1582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1176CDE-D810-436A-9E16-3475DE5DEC4E}" type="datetime1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BE75F4-AF3A-4ABB-9FC9-B280157855C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 panose="05000000000000000000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 panose="05000000000000000000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1357298"/>
            <a:ext cx="7946626" cy="1207606"/>
          </a:xfrm>
        </p:spPr>
        <p:txBody>
          <a:bodyPr>
            <a:normAutofit/>
          </a:bodyPr>
          <a:lstStyle/>
          <a:p>
            <a:pPr algn="ctr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WasmFuzzer: A Fuzzer for WebAssembly Virtual Machines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71604" y="3176598"/>
            <a:ext cx="6400800" cy="1752600"/>
          </a:xfrm>
        </p:spPr>
        <p:txBody>
          <a:bodyPr>
            <a:no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Speaker: Bo Jiang</a:t>
            </a:r>
            <a:r>
              <a:rPr lang="en-US" sz="2400" b="1" baseline="30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*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Co-authors: Zichao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Li*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Yuhe Huang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W.K. Chan</a:t>
            </a:r>
            <a:r>
              <a:rPr lang="en-US" baseline="30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†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Beihang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University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aseline="30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†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City University of Hong Kong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4" name="Picture 10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7" y="5143512"/>
            <a:ext cx="2653143" cy="44572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475656" y="5079437"/>
            <a:ext cx="3024336" cy="6538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340485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design of WasmFuzzer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Experiments and Results Analysis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Conclusion &amp; future work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Information on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WebAssembly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430149" y="28835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32125" y="368618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 portable target for compilation of high-level languages like C/C++/Rust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enabling deployment on the web</a:t>
            </a:r>
          </a:p>
        </p:txBody>
      </p:sp>
      <p:sp>
        <p:nvSpPr>
          <p:cNvPr id="3" name="七角星 2"/>
          <p:cNvSpPr/>
          <p:nvPr/>
        </p:nvSpPr>
        <p:spPr>
          <a:xfrm>
            <a:off x="843012" y="2864078"/>
            <a:ext cx="914400" cy="82296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" name="七角星 4"/>
          <p:cNvSpPr/>
          <p:nvPr/>
        </p:nvSpPr>
        <p:spPr>
          <a:xfrm>
            <a:off x="869047" y="5085308"/>
            <a:ext cx="914400" cy="82296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1600" y="5301208"/>
            <a:ext cx="7588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C++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20800" y="4150588"/>
            <a:ext cx="8096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Rust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767" y="3971380"/>
            <a:ext cx="798195" cy="798195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>
            <a:off x="2166977" y="3363050"/>
            <a:ext cx="1151890" cy="7131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187932" y="4364445"/>
            <a:ext cx="1130935" cy="1206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cxnSpLocks/>
          </p:cNvCxnSpPr>
          <p:nvPr/>
        </p:nvCxnSpPr>
        <p:spPr>
          <a:xfrm flipV="1">
            <a:off x="2187932" y="4652100"/>
            <a:ext cx="1130935" cy="72057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形 16" descr="Internet">
            <a:extLst>
              <a:ext uri="{FF2B5EF4-FFF2-40B4-BE49-F238E27FC236}">
                <a16:creationId xmlns:a16="http://schemas.microsoft.com/office/drawing/2014/main" id="{28EE6A56-E78E-3294-8EC4-72C3EC12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8192" y="3907245"/>
            <a:ext cx="914400" cy="914400"/>
          </a:xfrm>
          <a:prstGeom prst="rect">
            <a:avLst/>
          </a:prstGeom>
        </p:spPr>
      </p:pic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067707F-C637-1908-463F-7C4B15D8117B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4508066" y="4364445"/>
            <a:ext cx="730126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EFA0571F-9D07-80D2-3712-7099BC3B8937}"/>
              </a:ext>
            </a:extLst>
          </p:cNvPr>
          <p:cNvCxnSpPr>
            <a:cxnSpLocks/>
          </p:cNvCxnSpPr>
          <p:nvPr/>
        </p:nvCxnSpPr>
        <p:spPr>
          <a:xfrm flipV="1">
            <a:off x="6341978" y="3971380"/>
            <a:ext cx="575945" cy="4051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F271DB2A-F0A6-BE77-3174-8C1E1EB60653}"/>
              </a:ext>
            </a:extLst>
          </p:cNvPr>
          <p:cNvCxnSpPr>
            <a:cxnSpLocks/>
          </p:cNvCxnSpPr>
          <p:nvPr/>
        </p:nvCxnSpPr>
        <p:spPr>
          <a:xfrm>
            <a:off x="6340197" y="4364445"/>
            <a:ext cx="577726" cy="4051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六边形 30">
            <a:extLst>
              <a:ext uri="{FF2B5EF4-FFF2-40B4-BE49-F238E27FC236}">
                <a16:creationId xmlns:a16="http://schemas.microsoft.com/office/drawing/2014/main" id="{1F40266F-B007-6EE6-56B4-98A9717348AA}"/>
              </a:ext>
            </a:extLst>
          </p:cNvPr>
          <p:cNvSpPr/>
          <p:nvPr/>
        </p:nvSpPr>
        <p:spPr>
          <a:xfrm>
            <a:off x="7057822" y="3376108"/>
            <a:ext cx="965200" cy="70104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D6AED1F-1338-941F-8E8E-A97B37DBFA1F}"/>
              </a:ext>
            </a:extLst>
          </p:cNvPr>
          <p:cNvSpPr txBox="1"/>
          <p:nvPr/>
        </p:nvSpPr>
        <p:spPr>
          <a:xfrm>
            <a:off x="7087582" y="3501203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33" name="六边形 32">
            <a:extLst>
              <a:ext uri="{FF2B5EF4-FFF2-40B4-BE49-F238E27FC236}">
                <a16:creationId xmlns:a16="http://schemas.microsoft.com/office/drawing/2014/main" id="{7D94DA79-6D5E-05C2-969E-D6338B10BFF9}"/>
              </a:ext>
            </a:extLst>
          </p:cNvPr>
          <p:cNvSpPr/>
          <p:nvPr/>
        </p:nvSpPr>
        <p:spPr>
          <a:xfrm>
            <a:off x="7087582" y="4609012"/>
            <a:ext cx="965200" cy="70104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1B27668-FEF5-AB9D-1B02-0AD555397620}"/>
              </a:ext>
            </a:extLst>
          </p:cNvPr>
          <p:cNvSpPr txBox="1"/>
          <p:nvPr/>
        </p:nvSpPr>
        <p:spPr>
          <a:xfrm>
            <a:off x="7049215" y="4734107"/>
            <a:ext cx="1040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</a:p>
        </p:txBody>
      </p:sp>
      <p:sp>
        <p:nvSpPr>
          <p:cNvPr id="35" name="七角星 4">
            <a:extLst>
              <a:ext uri="{FF2B5EF4-FFF2-40B4-BE49-F238E27FC236}">
                <a16:creationId xmlns:a16="http://schemas.microsoft.com/office/drawing/2014/main" id="{4B85B8D0-98A0-E763-4AAE-21C1596A429D}"/>
              </a:ext>
            </a:extLst>
          </p:cNvPr>
          <p:cNvSpPr/>
          <p:nvPr/>
        </p:nvSpPr>
        <p:spPr>
          <a:xfrm>
            <a:off x="872325" y="3981992"/>
            <a:ext cx="914400" cy="82296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D8E18C0-1319-8970-D881-FCFA2C0752C3}"/>
              </a:ext>
            </a:extLst>
          </p:cNvPr>
          <p:cNvSpPr txBox="1"/>
          <p:nvPr/>
        </p:nvSpPr>
        <p:spPr>
          <a:xfrm>
            <a:off x="945365" y="419789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Rust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FBF343B-3A2A-61D3-9B7E-1D6467E3095A}"/>
              </a:ext>
            </a:extLst>
          </p:cNvPr>
          <p:cNvSpPr txBox="1"/>
          <p:nvPr/>
        </p:nvSpPr>
        <p:spPr>
          <a:xfrm>
            <a:off x="5342186" y="4659557"/>
            <a:ext cx="70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Information on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 basic number types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 instruction categories</a:t>
            </a: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525C804E-C192-0B89-BD15-03CD5C5833E8}"/>
              </a:ext>
            </a:extLst>
          </p:cNvPr>
          <p:cNvSpPr/>
          <p:nvPr/>
        </p:nvSpPr>
        <p:spPr>
          <a:xfrm>
            <a:off x="1346444" y="2322201"/>
            <a:ext cx="360040" cy="705272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CF504-8ED4-B8D8-396D-78C86E5EE4F4}"/>
              </a:ext>
            </a:extLst>
          </p:cNvPr>
          <p:cNvSpPr txBox="1"/>
          <p:nvPr/>
        </p:nvSpPr>
        <p:spPr>
          <a:xfrm>
            <a:off x="1850500" y="2091368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Integers</a:t>
            </a:r>
            <a:endParaRPr lang="zh-CN" altLang="en-US" sz="2400" dirty="0"/>
          </a:p>
        </p:txBody>
      </p:sp>
      <p:sp>
        <p:nvSpPr>
          <p:cNvPr id="28" name="左大括号 27">
            <a:extLst>
              <a:ext uri="{FF2B5EF4-FFF2-40B4-BE49-F238E27FC236}">
                <a16:creationId xmlns:a16="http://schemas.microsoft.com/office/drawing/2014/main" id="{43B0D1FB-B3B0-D3FF-6313-DAF2CF3CEB54}"/>
              </a:ext>
            </a:extLst>
          </p:cNvPr>
          <p:cNvSpPr/>
          <p:nvPr/>
        </p:nvSpPr>
        <p:spPr>
          <a:xfrm>
            <a:off x="3052466" y="2091367"/>
            <a:ext cx="360040" cy="461665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4FEEAF-B720-AE37-8A1B-3ACAC6C1C426}"/>
              </a:ext>
            </a:extLst>
          </p:cNvPr>
          <p:cNvSpPr txBox="1"/>
          <p:nvPr/>
        </p:nvSpPr>
        <p:spPr>
          <a:xfrm>
            <a:off x="1835696" y="2796640"/>
            <a:ext cx="3153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IEEE 754-2019 numbers</a:t>
            </a:r>
            <a:endParaRPr lang="zh-CN" altLang="en-US" sz="24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849F8C6-A15D-DCD4-7112-EE1FE23AE268}"/>
              </a:ext>
            </a:extLst>
          </p:cNvPr>
          <p:cNvSpPr txBox="1"/>
          <p:nvPr/>
        </p:nvSpPr>
        <p:spPr>
          <a:xfrm>
            <a:off x="3485827" y="1857303"/>
            <a:ext cx="170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32-bit width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FD83099-526D-A499-E1B4-270E2FB5FD25}"/>
              </a:ext>
            </a:extLst>
          </p:cNvPr>
          <p:cNvSpPr txBox="1"/>
          <p:nvPr/>
        </p:nvSpPr>
        <p:spPr>
          <a:xfrm>
            <a:off x="3485827" y="2331010"/>
            <a:ext cx="170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64-bit width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39" name="左大括号 38">
            <a:extLst>
              <a:ext uri="{FF2B5EF4-FFF2-40B4-BE49-F238E27FC236}">
                <a16:creationId xmlns:a16="http://schemas.microsoft.com/office/drawing/2014/main" id="{B6943C6D-0796-88D3-C7C8-4ACF8CC391E2}"/>
              </a:ext>
            </a:extLst>
          </p:cNvPr>
          <p:cNvSpPr/>
          <p:nvPr/>
        </p:nvSpPr>
        <p:spPr>
          <a:xfrm>
            <a:off x="5013014" y="2804717"/>
            <a:ext cx="360040" cy="461665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50401DB-A922-5C3F-D171-82DBC4183852}"/>
              </a:ext>
            </a:extLst>
          </p:cNvPr>
          <p:cNvSpPr txBox="1"/>
          <p:nvPr/>
        </p:nvSpPr>
        <p:spPr>
          <a:xfrm>
            <a:off x="5446375" y="2570653"/>
            <a:ext cx="170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32-bit width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AF1D5D6-18D2-CC26-618A-D9118ADCB7A8}"/>
              </a:ext>
            </a:extLst>
          </p:cNvPr>
          <p:cNvSpPr txBox="1"/>
          <p:nvPr/>
        </p:nvSpPr>
        <p:spPr>
          <a:xfrm>
            <a:off x="5446375" y="3044360"/>
            <a:ext cx="170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64-bit width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42" name="左大括号 41">
            <a:extLst>
              <a:ext uri="{FF2B5EF4-FFF2-40B4-BE49-F238E27FC236}">
                <a16:creationId xmlns:a16="http://schemas.microsoft.com/office/drawing/2014/main" id="{EA9890D9-484E-DC95-E685-D1866679669E}"/>
              </a:ext>
            </a:extLst>
          </p:cNvPr>
          <p:cNvSpPr/>
          <p:nvPr/>
        </p:nvSpPr>
        <p:spPr>
          <a:xfrm>
            <a:off x="857224" y="4585416"/>
            <a:ext cx="360040" cy="705272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7CD6CE0-6A34-4068-C7F9-86C6C7E41326}"/>
              </a:ext>
            </a:extLst>
          </p:cNvPr>
          <p:cNvSpPr txBox="1"/>
          <p:nvPr/>
        </p:nvSpPr>
        <p:spPr>
          <a:xfrm>
            <a:off x="1361280" y="4354583"/>
            <a:ext cx="254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Simple instructions</a:t>
            </a:r>
            <a:endParaRPr lang="zh-CN" altLang="en-US" sz="24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5B19832-E8E2-D557-ADA7-DCACDF9E311C}"/>
              </a:ext>
            </a:extLst>
          </p:cNvPr>
          <p:cNvSpPr txBox="1"/>
          <p:nvPr/>
        </p:nvSpPr>
        <p:spPr>
          <a:xfrm>
            <a:off x="1346476" y="5059855"/>
            <a:ext cx="2730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Control instructions</a:t>
            </a:r>
            <a:endParaRPr lang="zh-CN" altLang="en-US" sz="24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0B1CAEF-B533-BC7C-A0C1-2CF0C814BB20}"/>
              </a:ext>
            </a:extLst>
          </p:cNvPr>
          <p:cNvSpPr txBox="1"/>
          <p:nvPr/>
        </p:nvSpPr>
        <p:spPr>
          <a:xfrm>
            <a:off x="4370812" y="4372490"/>
            <a:ext cx="4335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Perform basic operations on data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D4B8CF4-C07D-FB89-9956-00B7C2FA3774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3910376" y="4603323"/>
            <a:ext cx="460436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F45A6056-A6DF-B7FD-3C2A-BE129EF86E52}"/>
              </a:ext>
            </a:extLst>
          </p:cNvPr>
          <p:cNvSpPr txBox="1"/>
          <p:nvPr/>
        </p:nvSpPr>
        <p:spPr>
          <a:xfrm>
            <a:off x="4488653" y="5086793"/>
            <a:ext cx="2443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Alter control flow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C824DE79-48E3-5462-ADAB-C7EC67ED1DD0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4028217" y="5317626"/>
            <a:ext cx="460436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765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Information on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 table stores an array of function references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 linear memory structure </a:t>
            </a:r>
          </a:p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Takes the form of a module</a:t>
            </a: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58">
            <a:extLst>
              <a:ext uri="{FF2B5EF4-FFF2-40B4-BE49-F238E27FC236}">
                <a16:creationId xmlns:a16="http://schemas.microsoft.com/office/drawing/2014/main" id="{C75BDE98-9043-3678-DCF7-5D655908C7FA}"/>
              </a:ext>
            </a:extLst>
          </p:cNvPr>
          <p:cNvSpPr/>
          <p:nvPr/>
        </p:nvSpPr>
        <p:spPr>
          <a:xfrm>
            <a:off x="1033896" y="3230628"/>
            <a:ext cx="6264696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FFFF3F"/>
                </a:solidFill>
              </a:rPr>
              <a:t>Define functions, tables, memories, variables    </a:t>
            </a:r>
            <a:r>
              <a:rPr lang="en-US" sz="2400" dirty="0">
                <a:solidFill>
                  <a:srgbClr val="FFFF3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>
              <a:solidFill>
                <a:srgbClr val="FFFF3F"/>
              </a:solidFill>
            </a:endParaRPr>
          </a:p>
          <a:p>
            <a:r>
              <a:rPr lang="en-US" sz="2400" dirty="0">
                <a:solidFill>
                  <a:srgbClr val="FFFF3F"/>
                </a:solidFill>
              </a:rPr>
              <a:t>Define initialization data                                 </a:t>
            </a:r>
            <a:r>
              <a:rPr lang="en-US" altLang="zh-CN" sz="2400" dirty="0">
                <a:solidFill>
                  <a:srgbClr val="FFFF3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2" name="Right Arrow 68">
            <a:extLst>
              <a:ext uri="{FF2B5EF4-FFF2-40B4-BE49-F238E27FC236}">
                <a16:creationId xmlns:a16="http://schemas.microsoft.com/office/drawing/2014/main" id="{D3F300BC-406F-AD37-724C-E8461B1B2DEC}"/>
              </a:ext>
            </a:extLst>
          </p:cNvPr>
          <p:cNvSpPr/>
          <p:nvPr/>
        </p:nvSpPr>
        <p:spPr>
          <a:xfrm rot="5400000">
            <a:off x="3986224" y="2718632"/>
            <a:ext cx="360040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左大括号 22">
            <a:extLst>
              <a:ext uri="{FF2B5EF4-FFF2-40B4-BE49-F238E27FC236}">
                <a16:creationId xmlns:a16="http://schemas.microsoft.com/office/drawing/2014/main" id="{DCA999D6-7494-2F36-78FE-E3C4178DE3DF}"/>
              </a:ext>
            </a:extLst>
          </p:cNvPr>
          <p:cNvSpPr/>
          <p:nvPr/>
        </p:nvSpPr>
        <p:spPr>
          <a:xfrm>
            <a:off x="1963655" y="4965312"/>
            <a:ext cx="360040" cy="1157700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CBCF951-F04B-74DA-6F4F-F0DE497BFF47}"/>
              </a:ext>
            </a:extLst>
          </p:cNvPr>
          <p:cNvSpPr txBox="1"/>
          <p:nvPr/>
        </p:nvSpPr>
        <p:spPr>
          <a:xfrm>
            <a:off x="2467711" y="4734479"/>
            <a:ext cx="2685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Shorter code length</a:t>
            </a:r>
            <a:endParaRPr lang="zh-CN" altLang="en-US" sz="24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ED4F830-3A35-F731-7F8D-4D4CDD832A1F}"/>
              </a:ext>
            </a:extLst>
          </p:cNvPr>
          <p:cNvSpPr txBox="1"/>
          <p:nvPr/>
        </p:nvSpPr>
        <p:spPr>
          <a:xfrm>
            <a:off x="2483493" y="5273905"/>
            <a:ext cx="2781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Faster running speed</a:t>
            </a:r>
            <a:endParaRPr lang="zh-CN" altLang="en-US" sz="24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9E85449-A9A0-A7F6-D43A-7B1E5DF28187}"/>
              </a:ext>
            </a:extLst>
          </p:cNvPr>
          <p:cNvSpPr txBox="1"/>
          <p:nvPr/>
        </p:nvSpPr>
        <p:spPr>
          <a:xfrm>
            <a:off x="2466724" y="5825356"/>
            <a:ext cx="3338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Easier program migration</a:t>
            </a:r>
            <a:endParaRPr lang="zh-CN" altLang="en-US" sz="2400" dirty="0"/>
          </a:p>
        </p:txBody>
      </p:sp>
      <p:sp>
        <p:nvSpPr>
          <p:cNvPr id="27" name="Right Arrow 68">
            <a:extLst>
              <a:ext uri="{FF2B5EF4-FFF2-40B4-BE49-F238E27FC236}">
                <a16:creationId xmlns:a16="http://schemas.microsoft.com/office/drawing/2014/main" id="{16BAB1C7-3143-E902-D852-339D2290BD0D}"/>
              </a:ext>
            </a:extLst>
          </p:cNvPr>
          <p:cNvSpPr/>
          <p:nvPr/>
        </p:nvSpPr>
        <p:spPr>
          <a:xfrm>
            <a:off x="5612923" y="5373854"/>
            <a:ext cx="504056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58">
            <a:extLst>
              <a:ext uri="{FF2B5EF4-FFF2-40B4-BE49-F238E27FC236}">
                <a16:creationId xmlns:a16="http://schemas.microsoft.com/office/drawing/2014/main" id="{BDFAE28B-1097-B1BF-FF84-84B27B34025C}"/>
              </a:ext>
            </a:extLst>
          </p:cNvPr>
          <p:cNvSpPr/>
          <p:nvPr/>
        </p:nvSpPr>
        <p:spPr>
          <a:xfrm>
            <a:off x="6372200" y="5112863"/>
            <a:ext cx="2592288" cy="8625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3F"/>
                </a:solidFill>
              </a:rPr>
              <a:t>Web or Blockchain platforms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01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code execution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virtual machines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lvl="1"/>
            <a:r>
              <a:rPr lang="en-US" altLang="zh-CN" sz="2200" dirty="0">
                <a:latin typeface="Arial" panose="020B0604020202020204"/>
                <a:cs typeface="Arial" panose="020B0604020202020204"/>
              </a:rPr>
              <a:t>WAVM</a:t>
            </a:r>
          </a:p>
          <a:p>
            <a:pPr lvl="1"/>
            <a:r>
              <a:rPr lang="en-US" altLang="zh-CN" sz="2200" dirty="0" err="1">
                <a:latin typeface="Arial" panose="020B0604020202020204"/>
                <a:cs typeface="Arial" panose="020B0604020202020204"/>
              </a:rPr>
              <a:t>Wasmtime</a:t>
            </a:r>
            <a:endParaRPr lang="en-US" altLang="zh-CN" sz="2200" dirty="0">
              <a:latin typeface="Arial" panose="020B0604020202020204"/>
              <a:cs typeface="Arial" panose="020B0604020202020204"/>
            </a:endParaRPr>
          </a:p>
          <a:p>
            <a:pPr lvl="1"/>
            <a:r>
              <a:rPr lang="en-US" altLang="zh-CN" sz="2200" dirty="0" err="1">
                <a:latin typeface="Arial" panose="020B0604020202020204"/>
                <a:cs typeface="Arial" panose="020B0604020202020204"/>
              </a:rPr>
              <a:t>Wasmer</a:t>
            </a:r>
            <a:endParaRPr lang="en-US" altLang="zh-CN" sz="2200" dirty="0">
              <a:latin typeface="Arial" panose="020B0604020202020204"/>
              <a:cs typeface="Arial" panose="020B0604020202020204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in virtual machines</a:t>
            </a: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58">
            <a:extLst>
              <a:ext uri="{FF2B5EF4-FFF2-40B4-BE49-F238E27FC236}">
                <a16:creationId xmlns:a16="http://schemas.microsoft.com/office/drawing/2014/main" id="{C75BDE98-9043-3678-DCF7-5D655908C7FA}"/>
              </a:ext>
            </a:extLst>
          </p:cNvPr>
          <p:cNvSpPr/>
          <p:nvPr/>
        </p:nvSpPr>
        <p:spPr>
          <a:xfrm>
            <a:off x="461134" y="4076838"/>
            <a:ext cx="1655096" cy="6345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FFFF3F"/>
                </a:solidFill>
                <a:latin typeface="Zapf Dingbats"/>
                <a:sym typeface="Zapf Dingbats"/>
              </a:rPr>
              <a:t>Fuzzing test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Right Arrow 68">
            <a:extLst>
              <a:ext uri="{FF2B5EF4-FFF2-40B4-BE49-F238E27FC236}">
                <a16:creationId xmlns:a16="http://schemas.microsoft.com/office/drawing/2014/main" id="{16BAB1C7-3143-E902-D852-339D2290BD0D}"/>
              </a:ext>
            </a:extLst>
          </p:cNvPr>
          <p:cNvSpPr/>
          <p:nvPr/>
        </p:nvSpPr>
        <p:spPr>
          <a:xfrm>
            <a:off x="4716016" y="2989399"/>
            <a:ext cx="504056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58">
            <a:extLst>
              <a:ext uri="{FF2B5EF4-FFF2-40B4-BE49-F238E27FC236}">
                <a16:creationId xmlns:a16="http://schemas.microsoft.com/office/drawing/2014/main" id="{BDFAE28B-1097-B1BF-FF84-84B27B34025C}"/>
              </a:ext>
            </a:extLst>
          </p:cNvPr>
          <p:cNvSpPr/>
          <p:nvPr/>
        </p:nvSpPr>
        <p:spPr>
          <a:xfrm>
            <a:off x="5364088" y="2835671"/>
            <a:ext cx="223224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FF3F"/>
                </a:solidFill>
              </a:rPr>
              <a:t>Wrong results</a:t>
            </a:r>
            <a:r>
              <a:rPr lang="en-US" altLang="zh-CN" sz="2000" dirty="0">
                <a:solidFill>
                  <a:srgbClr val="FFFF3F"/>
                </a:solidFill>
                <a:latin typeface="Zapf Dingbats"/>
                <a:ea typeface="Zapf Dingbats"/>
                <a:cs typeface="Zapf Dingbats"/>
                <a:sym typeface="Zapf Dingbats"/>
              </a:rPr>
              <a:t>   ✓ </a:t>
            </a:r>
            <a:endParaRPr lang="en-US" sz="2000" dirty="0">
              <a:solidFill>
                <a:srgbClr val="FF0000"/>
              </a:solidFill>
            </a:endParaRPr>
          </a:p>
          <a:p>
            <a:pPr algn="ctr"/>
            <a:r>
              <a:rPr lang="en-US" sz="2000" dirty="0">
                <a:solidFill>
                  <a:srgbClr val="FFFF3F"/>
                </a:solidFill>
              </a:rPr>
              <a:t>Abnormal exit</a:t>
            </a:r>
            <a:r>
              <a:rPr lang="en-US" altLang="zh-CN" sz="2000" dirty="0">
                <a:solidFill>
                  <a:srgbClr val="FFFF3F"/>
                </a:solidFill>
                <a:latin typeface="Zapf Dingbats"/>
                <a:ea typeface="Zapf Dingbats"/>
                <a:cs typeface="Zapf Dingbats"/>
                <a:sym typeface="Zapf Dingbats"/>
              </a:rPr>
              <a:t>  ✓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8" name="Right Arrow 68">
            <a:extLst>
              <a:ext uri="{FF2B5EF4-FFF2-40B4-BE49-F238E27FC236}">
                <a16:creationId xmlns:a16="http://schemas.microsoft.com/office/drawing/2014/main" id="{3BA38F98-10C4-81AA-4D9D-5C8C0C1CCF99}"/>
              </a:ext>
            </a:extLst>
          </p:cNvPr>
          <p:cNvSpPr/>
          <p:nvPr/>
        </p:nvSpPr>
        <p:spPr>
          <a:xfrm rot="5400000">
            <a:off x="995414" y="3489267"/>
            <a:ext cx="504057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D8E5D5F8-D7D0-4D4B-CA71-AB6710D15BDD}"/>
              </a:ext>
            </a:extLst>
          </p:cNvPr>
          <p:cNvSpPr/>
          <p:nvPr/>
        </p:nvSpPr>
        <p:spPr>
          <a:xfrm>
            <a:off x="2349881" y="4469813"/>
            <a:ext cx="254096" cy="748100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0736E28-97CB-1AFE-7F54-D4044A6AFDA8}"/>
              </a:ext>
            </a:extLst>
          </p:cNvPr>
          <p:cNvSpPr txBox="1"/>
          <p:nvPr/>
        </p:nvSpPr>
        <p:spPr>
          <a:xfrm>
            <a:off x="2665763" y="4238980"/>
            <a:ext cx="5666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How to reach the deep logic within the VM?</a:t>
            </a:r>
            <a:endParaRPr lang="zh-CN" altLang="en-US" sz="24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BCDE656-4B8F-179D-5E0A-0FB8EA435399}"/>
              </a:ext>
            </a:extLst>
          </p:cNvPr>
          <p:cNvSpPr txBox="1"/>
          <p:nvPr/>
        </p:nvSpPr>
        <p:spPr>
          <a:xfrm>
            <a:off x="2668719" y="4915562"/>
            <a:ext cx="6014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How to accommodate differences among VMs?</a:t>
            </a:r>
            <a:endParaRPr lang="zh-CN" alt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CCBDB59-6C4F-3E7B-AC80-33C487B391C2}"/>
                  </a:ext>
                </a:extLst>
              </p:cNvPr>
              <p:cNvSpPr txBox="1"/>
              <p:nvPr/>
            </p:nvSpPr>
            <p:spPr>
              <a:xfrm>
                <a:off x="4114800" y="2974622"/>
                <a:ext cx="216406" cy="297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i="1" smtClean="0">
                          <a:latin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CCBDB59-6C4F-3E7B-AC80-33C487B39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4622"/>
                <a:ext cx="216406" cy="297646"/>
              </a:xfrm>
              <a:prstGeom prst="rect">
                <a:avLst/>
              </a:prstGeom>
              <a:blipFill>
                <a:blip r:embed="rId3"/>
                <a:stretch>
                  <a:fillRect l="-41176" t="-12500" r="-41176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5148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340485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design of WasmFuzzer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Experiments and Results Analysis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Conclusion &amp; future work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6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Workflow of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WasmFuzzer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74902" y="28840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6878" y="3686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859140751"/>
              </p:ext>
            </p:extLst>
          </p:nvPr>
        </p:nvGraphicFramePr>
        <p:xfrm>
          <a:off x="4549222" y="2636912"/>
          <a:ext cx="4510938" cy="253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20EE8736-9717-4121-BE10-E38B41DF60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88" y="974401"/>
            <a:ext cx="3457719" cy="5550548"/>
          </a:xfrm>
          <a:prstGeom prst="rect">
            <a:avLst/>
          </a:prstGeom>
        </p:spPr>
      </p:pic>
      <p:pic>
        <p:nvPicPr>
          <p:cNvPr id="13" name="Picture 15">
            <a:extLst>
              <a:ext uri="{FF2B5EF4-FFF2-40B4-BE49-F238E27FC236}">
                <a16:creationId xmlns:a16="http://schemas.microsoft.com/office/drawing/2014/main" id="{A847CE72-4C76-B6A2-2391-08EE594E6A3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/>
          <a:srcRect l="1952" t="3078" r="2923"/>
          <a:stretch>
            <a:fillRect/>
          </a:stretch>
        </p:blipFill>
        <p:spPr>
          <a:xfrm>
            <a:off x="4706820" y="2852777"/>
            <a:ext cx="321372" cy="316762"/>
          </a:xfrm>
          <a:prstGeom prst="rect">
            <a:avLst/>
          </a:prstGeom>
        </p:spPr>
      </p:pic>
      <p:pic>
        <p:nvPicPr>
          <p:cNvPr id="14" name="Picture 15">
            <a:extLst>
              <a:ext uri="{FF2B5EF4-FFF2-40B4-BE49-F238E27FC236}">
                <a16:creationId xmlns:a16="http://schemas.microsoft.com/office/drawing/2014/main" id="{B38BDB93-80EB-65AF-AFB9-B0EC73E8E90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/>
          <a:srcRect l="1952" t="3078" r="2923"/>
          <a:stretch>
            <a:fillRect/>
          </a:stretch>
        </p:blipFill>
        <p:spPr>
          <a:xfrm>
            <a:off x="4899031" y="3432913"/>
            <a:ext cx="321372" cy="316762"/>
          </a:xfrm>
          <a:prstGeom prst="rect">
            <a:avLst/>
          </a:prstGeom>
        </p:spPr>
      </p:pic>
      <p:pic>
        <p:nvPicPr>
          <p:cNvPr id="17" name="Picture 15">
            <a:extLst>
              <a:ext uri="{FF2B5EF4-FFF2-40B4-BE49-F238E27FC236}">
                <a16:creationId xmlns:a16="http://schemas.microsoft.com/office/drawing/2014/main" id="{9CECEC59-6770-6FC6-77B8-387D3EE23AA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/>
          <a:srcRect l="1952" t="3078" r="2923"/>
          <a:stretch>
            <a:fillRect/>
          </a:stretch>
        </p:blipFill>
        <p:spPr>
          <a:xfrm>
            <a:off x="4902462" y="4012872"/>
            <a:ext cx="321372" cy="316762"/>
          </a:xfrm>
          <a:prstGeom prst="rect">
            <a:avLst/>
          </a:prstGeom>
        </p:spPr>
      </p:pic>
      <p:pic>
        <p:nvPicPr>
          <p:cNvPr id="18" name="Picture 15">
            <a:extLst>
              <a:ext uri="{FF2B5EF4-FFF2-40B4-BE49-F238E27FC236}">
                <a16:creationId xmlns:a16="http://schemas.microsoft.com/office/drawing/2014/main" id="{5DB9D2F6-EB64-15CE-82AE-F546BE8353A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/>
          <a:srcRect l="1952" t="3078" r="2923"/>
          <a:stretch>
            <a:fillRect/>
          </a:stretch>
        </p:blipFill>
        <p:spPr>
          <a:xfrm>
            <a:off x="4678109" y="4592831"/>
            <a:ext cx="321372" cy="31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8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Generation of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Bytecode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Input to the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VM : </a:t>
            </a:r>
            <a:r>
              <a:rPr lang="en-US" altLang="zh-CN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bytecode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Generate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58">
            <a:extLst>
              <a:ext uri="{FF2B5EF4-FFF2-40B4-BE49-F238E27FC236}">
                <a16:creationId xmlns:a16="http://schemas.microsoft.com/office/drawing/2014/main" id="{C75BDE98-9043-3678-DCF7-5D655908C7FA}"/>
              </a:ext>
            </a:extLst>
          </p:cNvPr>
          <p:cNvSpPr/>
          <p:nvPr/>
        </p:nvSpPr>
        <p:spPr>
          <a:xfrm>
            <a:off x="2399473" y="2016125"/>
            <a:ext cx="4118909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Valid </a:t>
            </a:r>
            <a:r>
              <a:rPr lang="en-US" sz="2400" dirty="0" err="1">
                <a:solidFill>
                  <a:schemeClr val="bg1"/>
                </a:solidFill>
              </a:rPr>
              <a:t>Wasm</a:t>
            </a:r>
            <a:r>
              <a:rPr lang="en-US" sz="2400" dirty="0">
                <a:solidFill>
                  <a:schemeClr val="bg1"/>
                </a:solidFill>
              </a:rPr>
              <a:t> bytecode           </a:t>
            </a:r>
            <a:r>
              <a:rPr lang="en-US" altLang="zh-CN" sz="2400" dirty="0">
                <a:solidFill>
                  <a:srgbClr val="FFFF3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400" dirty="0">
              <a:solidFill>
                <a:srgbClr val="FFFF3F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Binary input and mutation    </a:t>
            </a:r>
            <a:r>
              <a:rPr lang="en-US" altLang="zh-CN" sz="24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85F8DFB8-3C98-7703-14C8-39609EA3CDB9}"/>
              </a:ext>
            </a:extLst>
          </p:cNvPr>
          <p:cNvSpPr/>
          <p:nvPr/>
        </p:nvSpPr>
        <p:spPr>
          <a:xfrm>
            <a:off x="2286245" y="3769859"/>
            <a:ext cx="360040" cy="1183824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0F881C1-44C2-C033-DD2D-B97CCDE1F55C}"/>
              </a:ext>
            </a:extLst>
          </p:cNvPr>
          <p:cNvSpPr txBox="1"/>
          <p:nvPr/>
        </p:nvSpPr>
        <p:spPr>
          <a:xfrm>
            <a:off x="2790301" y="3539026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Parameters</a:t>
            </a:r>
            <a:endParaRPr lang="zh-CN" altLang="en-US" sz="2400" dirty="0"/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43991A23-B8C8-5CA3-5A17-213A38BD89E9}"/>
              </a:ext>
            </a:extLst>
          </p:cNvPr>
          <p:cNvSpPr/>
          <p:nvPr/>
        </p:nvSpPr>
        <p:spPr>
          <a:xfrm>
            <a:off x="4463685" y="3539025"/>
            <a:ext cx="360040" cy="461665"/>
          </a:xfrm>
          <a:prstGeom prst="leftBrac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FCE732F-FC19-857C-7CEF-9BC3BB49721C}"/>
              </a:ext>
            </a:extLst>
          </p:cNvPr>
          <p:cNvSpPr txBox="1"/>
          <p:nvPr/>
        </p:nvSpPr>
        <p:spPr>
          <a:xfrm>
            <a:off x="2790301" y="4706155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Instructions</a:t>
            </a:r>
            <a:endParaRPr lang="zh-CN" altLang="en-US" sz="24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3315B67-E4F1-D5E6-783F-FAD3D0743BDB}"/>
              </a:ext>
            </a:extLst>
          </p:cNvPr>
          <p:cNvSpPr txBox="1"/>
          <p:nvPr/>
        </p:nvSpPr>
        <p:spPr>
          <a:xfrm>
            <a:off x="4897046" y="3304961"/>
            <a:ext cx="3419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Selected from the module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6135952-8FE0-CEDA-34F7-37D11D64A358}"/>
              </a:ext>
            </a:extLst>
          </p:cNvPr>
          <p:cNvSpPr txBox="1"/>
          <p:nvPr/>
        </p:nvSpPr>
        <p:spPr>
          <a:xfrm>
            <a:off x="4897046" y="3778668"/>
            <a:ext cx="3814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</a:rPr>
              <a:t>Generated from data domain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34" name="六边形 33">
            <a:extLst>
              <a:ext uri="{FF2B5EF4-FFF2-40B4-BE49-F238E27FC236}">
                <a16:creationId xmlns:a16="http://schemas.microsoft.com/office/drawing/2014/main" id="{5980A1D6-53DA-2219-D3D6-0858E5A41F8E}"/>
              </a:ext>
            </a:extLst>
          </p:cNvPr>
          <p:cNvSpPr/>
          <p:nvPr/>
        </p:nvSpPr>
        <p:spPr>
          <a:xfrm>
            <a:off x="5178578" y="4638183"/>
            <a:ext cx="3185304" cy="63457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51FA2A4-1DE8-7C1F-472E-DB1EC427E9A6}"/>
              </a:ext>
            </a:extLst>
          </p:cNvPr>
          <p:cNvSpPr txBox="1"/>
          <p:nvPr/>
        </p:nvSpPr>
        <p:spPr>
          <a:xfrm>
            <a:off x="5348095" y="4722850"/>
            <a:ext cx="2859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sz="24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binary toolkit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AEAFD61-9CCB-4551-C236-1B3B176779B5}"/>
              </a:ext>
            </a:extLst>
          </p:cNvPr>
          <p:cNvCxnSpPr>
            <a:cxnSpLocks/>
          </p:cNvCxnSpPr>
          <p:nvPr/>
        </p:nvCxnSpPr>
        <p:spPr>
          <a:xfrm>
            <a:off x="4464998" y="4953682"/>
            <a:ext cx="598583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0DE4D211-D3CB-B150-B59F-B23BC5DE4C30}"/>
              </a:ext>
            </a:extLst>
          </p:cNvPr>
          <p:cNvSpPr txBox="1"/>
          <p:nvPr/>
        </p:nvSpPr>
        <p:spPr>
          <a:xfrm>
            <a:off x="4458928" y="4518982"/>
            <a:ext cx="604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use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85514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Mutation for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module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674902" y="28840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6878" y="3686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7DDC6685-2BA0-5C35-7368-AF9B8FAA23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Mutation operations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lvl="1"/>
            <a:r>
              <a:rPr lang="en-US" altLang="zh-CN" sz="2200" dirty="0">
                <a:latin typeface="Arial" panose="020B0604020202020204"/>
                <a:cs typeface="Arial" panose="020B0604020202020204"/>
              </a:rPr>
              <a:t>Mutation operations on Instructions</a:t>
            </a:r>
          </a:p>
          <a:p>
            <a:pPr lvl="1"/>
            <a:r>
              <a:rPr lang="en-US" altLang="zh-CN" sz="2200" dirty="0">
                <a:latin typeface="Arial" panose="020B0604020202020204"/>
                <a:cs typeface="Arial" panose="020B0604020202020204"/>
              </a:rPr>
              <a:t>Other mutation operations</a:t>
            </a: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F876C20-458A-6442-772C-E54F0AE10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83253"/>
              </p:ext>
            </p:extLst>
          </p:nvPr>
        </p:nvGraphicFramePr>
        <p:xfrm>
          <a:off x="1603248" y="2526203"/>
          <a:ext cx="5737701" cy="36307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317496405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78540344"/>
                    </a:ext>
                  </a:extLst>
                </a:gridCol>
                <a:gridCol w="2569349">
                  <a:extLst>
                    <a:ext uri="{9D8B030D-6E8A-4147-A177-3AD203B41FA5}">
                      <a16:colId xmlns:a16="http://schemas.microsoft.com/office/drawing/2014/main" val="2907345693"/>
                    </a:ext>
                  </a:extLst>
                </a:gridCol>
              </a:tblGrid>
              <a:tr h="48410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Classification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Mutation operator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Description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4239948"/>
                  </a:ext>
                </a:extLst>
              </a:tr>
              <a:tr h="484101">
                <a:tc rowSpan="6">
                  <a:txBody>
                    <a:bodyPr/>
                    <a:lstStyle/>
                    <a:p>
                      <a:pPr algn="ctr"/>
                      <a:r>
                        <a:rPr kumimoji="0"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Mutation </a:t>
                      </a:r>
                      <a:endParaRPr lang="en-US" altLang="zh-CN" sz="1400" dirty="0"/>
                    </a:p>
                    <a:p>
                      <a:pPr algn="ctr"/>
                      <a:r>
                        <a:rPr kumimoji="0"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operations on </a:t>
                      </a:r>
                      <a:endParaRPr lang="en-US" altLang="zh-CN" sz="1400" dirty="0"/>
                    </a:p>
                    <a:p>
                      <a:pPr algn="ctr"/>
                      <a:r>
                        <a:rPr kumimoji="0"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Instructions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insertInstruction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Insert an instruction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4555587"/>
                  </a:ext>
                </a:extLst>
              </a:tr>
              <a:tr h="4841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eraseInstruction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Delete an instruction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3725713"/>
                  </a:ext>
                </a:extLst>
              </a:tr>
              <a:tr h="4841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moveInstruction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Move an instruction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5947635"/>
                  </a:ext>
                </a:extLst>
              </a:tr>
              <a:tr h="4841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addFunction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Add an empty function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2127378"/>
                  </a:ext>
                </a:extLst>
              </a:tr>
              <a:tr h="4841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eraseFunction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Delete a function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9469951"/>
                  </a:ext>
                </a:extLst>
              </a:tr>
              <a:tr h="7261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swapFunction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Swap the positions of two functions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022215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Mutation for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module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674902" y="28840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6878" y="3686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7DDC6685-2BA0-5C35-7368-AF9B8FAA23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Mutation operations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lvl="1"/>
            <a:r>
              <a:rPr lang="en-US" altLang="zh-CN" sz="2200" dirty="0">
                <a:latin typeface="Arial" panose="020B0604020202020204"/>
                <a:cs typeface="Arial" panose="020B0604020202020204"/>
              </a:rPr>
              <a:t>Mutation operations on Instructions</a:t>
            </a:r>
          </a:p>
          <a:p>
            <a:pPr lvl="1"/>
            <a:r>
              <a:rPr lang="en-US" altLang="zh-CN" sz="2200" dirty="0">
                <a:latin typeface="Arial" panose="020B0604020202020204"/>
                <a:cs typeface="Arial" panose="020B0604020202020204"/>
              </a:rPr>
              <a:t>Other mutation operations</a:t>
            </a: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FE557B1C-3160-819B-48DA-DFDE65912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3902"/>
              </p:ext>
            </p:extLst>
          </p:nvPr>
        </p:nvGraphicFramePr>
        <p:xfrm>
          <a:off x="1603248" y="2549340"/>
          <a:ext cx="5737701" cy="3759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317496405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78540344"/>
                    </a:ext>
                  </a:extLst>
                </a:gridCol>
                <a:gridCol w="2569349">
                  <a:extLst>
                    <a:ext uri="{9D8B030D-6E8A-4147-A177-3AD203B41FA5}">
                      <a16:colId xmlns:a16="http://schemas.microsoft.com/office/drawing/2014/main" val="2907345693"/>
                    </a:ext>
                  </a:extLst>
                </a:gridCol>
              </a:tblGrid>
              <a:tr h="37105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Classification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Mutation operator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Description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4239948"/>
                  </a:ext>
                </a:extLst>
              </a:tr>
              <a:tr h="306952">
                <a:tc rowSpan="10">
                  <a:txBody>
                    <a:bodyPr/>
                    <a:lstStyle/>
                    <a:p>
                      <a:pPr algn="ctr"/>
                      <a:r>
                        <a:rPr kumimoji="0"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mutation operations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addGlobal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Add a global variable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4555587"/>
                  </a:ext>
                </a:extLst>
              </a:tr>
              <a:tr h="33222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eraseGlobal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Delete a global variable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3725713"/>
                  </a:ext>
                </a:extLst>
              </a:tr>
              <a:tr h="4841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swapGlobal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Swap the positions of two global variables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5947635"/>
                  </a:ext>
                </a:extLst>
              </a:tr>
              <a:tr h="3044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addExport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Add an export entry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2127378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eraseExport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Delete an export entry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946995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swapExport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Swap the positions of two export entries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0222153"/>
                  </a:ext>
                </a:extLst>
              </a:tr>
              <a:tr h="301478">
                <a:tc vMerge="1">
                  <a:txBody>
                    <a:bodyPr/>
                    <a:lstStyle/>
                    <a:p>
                      <a:pPr algn="ctr"/>
                      <a:endParaRPr lang="zh-CN" sz="1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addType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Add a type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0062491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addMerory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Add a block of storage space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3314254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setStart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Set the start function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7647555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</a:rPr>
                        <a:t>eraseStart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Delete start function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5959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800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Mutation for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module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674902" y="28840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6878" y="3686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7DDC6685-2BA0-5C35-7368-AF9B8FAA23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Adaptive random mutation strategy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lvl="1"/>
            <a:r>
              <a:rPr lang="en-US" altLang="zh-CN" sz="22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Each mutation operator has a probability </a:t>
            </a:r>
            <a:r>
              <a:rPr lang="en-US" altLang="zh-CN" sz="2200" dirty="0">
                <a:solidFill>
                  <a:schemeClr val="tx1"/>
                </a:solidFill>
                <a:latin typeface="Arial" panose="020B0604020202020204"/>
                <a:cs typeface="Arial" panose="020B0604020202020204"/>
              </a:rPr>
              <a:t>to be selected</a:t>
            </a:r>
          </a:p>
          <a:p>
            <a:pPr lvl="1"/>
            <a:r>
              <a:rPr lang="en-US" altLang="zh-CN" sz="2200" dirty="0">
                <a:solidFill>
                  <a:schemeClr val="tx1"/>
                </a:solidFill>
                <a:latin typeface="Arial" panose="020B0604020202020204"/>
                <a:cs typeface="Arial" panose="020B0604020202020204"/>
              </a:rPr>
              <a:t>Reward the mutation operators leading to new code coverage or crash by </a:t>
            </a:r>
            <a:r>
              <a:rPr lang="en-US" altLang="zh-CN" sz="22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dynamically increasing their probabilities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an 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adaptive mutation table</a:t>
            </a:r>
          </a:p>
          <a:p>
            <a:pPr lvl="2"/>
            <a:r>
              <a:rPr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array of function pointers of length 256</a:t>
            </a:r>
          </a:p>
          <a:p>
            <a:pPr lvl="2"/>
            <a:r>
              <a:rPr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 to different mutation operators</a:t>
            </a:r>
          </a:p>
          <a:p>
            <a:pPr lvl="2"/>
            <a:r>
              <a:rPr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16 positions : read-only areas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543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table">
            <a:extLst>
              <a:ext uri="{FF2B5EF4-FFF2-40B4-BE49-F238E27FC236}">
                <a16:creationId xmlns:a16="http://schemas.microsoft.com/office/drawing/2014/main" id="{DE00781A-9D6F-F055-8F38-168D0DB5F157}"/>
              </a:ext>
            </a:extLst>
          </p:cNvPr>
          <p:cNvPicPr>
            <a:picLocks noGr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396" y="2873307"/>
            <a:ext cx="4064335" cy="32541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Mutation for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module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631312" y="-69155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54394" y="457144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7DDC6685-2BA0-5C35-7368-AF9B8FAA23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Adaptive mutation table</a:t>
            </a: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3BFBBCD-04EA-E5CE-F71E-CCCBC6542340}"/>
              </a:ext>
            </a:extLst>
          </p:cNvPr>
          <p:cNvSpPr/>
          <p:nvPr/>
        </p:nvSpPr>
        <p:spPr>
          <a:xfrm>
            <a:off x="4828848" y="3259676"/>
            <a:ext cx="360040" cy="2882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8EA8F064-5AC2-CEC2-354A-0DBC1695AC7C}"/>
              </a:ext>
            </a:extLst>
          </p:cNvPr>
          <p:cNvSpPr/>
          <p:nvPr/>
        </p:nvSpPr>
        <p:spPr>
          <a:xfrm>
            <a:off x="6595042" y="3460758"/>
            <a:ext cx="360040" cy="2882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4EB6ECE-DEDE-8873-2C19-3E432E4C84AC}"/>
              </a:ext>
            </a:extLst>
          </p:cNvPr>
          <p:cNvSpPr/>
          <p:nvPr/>
        </p:nvSpPr>
        <p:spPr>
          <a:xfrm>
            <a:off x="8132812" y="3658640"/>
            <a:ext cx="360040" cy="2882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27C43E3A-4FA2-F6D9-8AD8-A7CFFD00A203}"/>
              </a:ext>
            </a:extLst>
          </p:cNvPr>
          <p:cNvSpPr/>
          <p:nvPr/>
        </p:nvSpPr>
        <p:spPr>
          <a:xfrm>
            <a:off x="6353504" y="5866239"/>
            <a:ext cx="360040" cy="2882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ED0F0D0-DC4B-4D07-923E-2E405133A1D2}"/>
              </a:ext>
            </a:extLst>
          </p:cNvPr>
          <p:cNvSpPr/>
          <p:nvPr/>
        </p:nvSpPr>
        <p:spPr>
          <a:xfrm>
            <a:off x="5570278" y="4065298"/>
            <a:ext cx="360040" cy="2882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548CE184-51EA-4BDB-9680-692F648D42A2}"/>
              </a:ext>
            </a:extLst>
          </p:cNvPr>
          <p:cNvSpPr/>
          <p:nvPr/>
        </p:nvSpPr>
        <p:spPr>
          <a:xfrm>
            <a:off x="7587404" y="4048284"/>
            <a:ext cx="360040" cy="2882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6BC24182-E6CF-7F9A-596C-E95922EE8062}"/>
              </a:ext>
            </a:extLst>
          </p:cNvPr>
          <p:cNvCxnSpPr>
            <a:cxnSpLocks/>
          </p:cNvCxnSpPr>
          <p:nvPr/>
        </p:nvCxnSpPr>
        <p:spPr>
          <a:xfrm flipH="1" flipV="1">
            <a:off x="6905394" y="3776403"/>
            <a:ext cx="316622" cy="6776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8628CCA-FA45-5156-5049-FD120620603E}"/>
              </a:ext>
            </a:extLst>
          </p:cNvPr>
          <p:cNvCxnSpPr>
            <a:cxnSpLocks/>
          </p:cNvCxnSpPr>
          <p:nvPr/>
        </p:nvCxnSpPr>
        <p:spPr>
          <a:xfrm flipH="1" flipV="1">
            <a:off x="5319229" y="3449622"/>
            <a:ext cx="1763436" cy="10507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39A583B-6D43-13E1-8E6F-72997491B792}"/>
              </a:ext>
            </a:extLst>
          </p:cNvPr>
          <p:cNvCxnSpPr>
            <a:cxnSpLocks/>
          </p:cNvCxnSpPr>
          <p:nvPr/>
        </p:nvCxnSpPr>
        <p:spPr>
          <a:xfrm flipH="1">
            <a:off x="6661772" y="4749958"/>
            <a:ext cx="543470" cy="10039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4B25BFF-F318-CD8C-7D46-36D064FDE5F6}"/>
              </a:ext>
            </a:extLst>
          </p:cNvPr>
          <p:cNvCxnSpPr>
            <a:cxnSpLocks/>
          </p:cNvCxnSpPr>
          <p:nvPr/>
        </p:nvCxnSpPr>
        <p:spPr>
          <a:xfrm flipV="1">
            <a:off x="7419524" y="4336577"/>
            <a:ext cx="225154" cy="2348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D5FBD749-B6B9-F200-8960-0C9E213963E1}"/>
              </a:ext>
            </a:extLst>
          </p:cNvPr>
          <p:cNvCxnSpPr>
            <a:cxnSpLocks/>
          </p:cNvCxnSpPr>
          <p:nvPr/>
        </p:nvCxnSpPr>
        <p:spPr>
          <a:xfrm flipV="1">
            <a:off x="7461885" y="4023133"/>
            <a:ext cx="850947" cy="5483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table">
            <a:extLst>
              <a:ext uri="{FF2B5EF4-FFF2-40B4-BE49-F238E27FC236}">
                <a16:creationId xmlns:a16="http://schemas.microsoft.com/office/drawing/2014/main" id="{9F03983A-4767-E8BE-3971-B1C0A6624F1D}"/>
              </a:ext>
            </a:extLst>
          </p:cNvPr>
          <p:cNvPicPr>
            <a:picLocks noGr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873558"/>
            <a:ext cx="4064532" cy="3253849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FA4800EF-40FD-72BA-FF37-7055751FDBE0}"/>
              </a:ext>
            </a:extLst>
          </p:cNvPr>
          <p:cNvSpPr/>
          <p:nvPr/>
        </p:nvSpPr>
        <p:spPr>
          <a:xfrm>
            <a:off x="2479876" y="4500357"/>
            <a:ext cx="255937" cy="1734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D4595EC-1413-0AD1-4BA6-A4B68272CD8E}"/>
              </a:ext>
            </a:extLst>
          </p:cNvPr>
          <p:cNvSpPr/>
          <p:nvPr/>
        </p:nvSpPr>
        <p:spPr>
          <a:xfrm>
            <a:off x="7134524" y="4500357"/>
            <a:ext cx="255937" cy="1734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3A5F775B-82C4-8B45-7E33-832563DDDD2C}"/>
              </a:ext>
            </a:extLst>
          </p:cNvPr>
          <p:cNvCxnSpPr>
            <a:cxnSpLocks/>
          </p:cNvCxnSpPr>
          <p:nvPr/>
        </p:nvCxnSpPr>
        <p:spPr>
          <a:xfrm flipH="1" flipV="1">
            <a:off x="5968345" y="4243984"/>
            <a:ext cx="1128152" cy="3223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68">
            <a:extLst>
              <a:ext uri="{FF2B5EF4-FFF2-40B4-BE49-F238E27FC236}">
                <a16:creationId xmlns:a16="http://schemas.microsoft.com/office/drawing/2014/main" id="{0674AEF1-318E-422A-869A-1253DE9B4674}"/>
              </a:ext>
            </a:extLst>
          </p:cNvPr>
          <p:cNvSpPr/>
          <p:nvPr/>
        </p:nvSpPr>
        <p:spPr>
          <a:xfrm>
            <a:off x="4311922" y="4283704"/>
            <a:ext cx="504056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8">
            <a:extLst>
              <a:ext uri="{FF2B5EF4-FFF2-40B4-BE49-F238E27FC236}">
                <a16:creationId xmlns:a16="http://schemas.microsoft.com/office/drawing/2014/main" id="{9C61DA06-3F4B-B3F7-A569-3CDA26AAD10A}"/>
              </a:ext>
            </a:extLst>
          </p:cNvPr>
          <p:cNvSpPr/>
          <p:nvPr/>
        </p:nvSpPr>
        <p:spPr>
          <a:xfrm>
            <a:off x="272855" y="1865299"/>
            <a:ext cx="3877846" cy="7886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FF3F"/>
                </a:solidFill>
              </a:rPr>
              <a:t>Initialization with equal probability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6" name="Rectangle 58">
            <a:extLst>
              <a:ext uri="{FF2B5EF4-FFF2-40B4-BE49-F238E27FC236}">
                <a16:creationId xmlns:a16="http://schemas.microsoft.com/office/drawing/2014/main" id="{40FC3A61-863A-6594-3B60-3A0153DEB2B2}"/>
              </a:ext>
            </a:extLst>
          </p:cNvPr>
          <p:cNvSpPr/>
          <p:nvPr/>
        </p:nvSpPr>
        <p:spPr>
          <a:xfrm>
            <a:off x="4954640" y="1859361"/>
            <a:ext cx="3877846" cy="7886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FFFF3F"/>
                </a:solidFill>
              </a:rPr>
              <a:t>Increase PR of effective mutation</a:t>
            </a:r>
            <a:endParaRPr lang="en-US" altLang="zh-CN" sz="2000" dirty="0">
              <a:solidFill>
                <a:srgbClr val="FF0000"/>
              </a:solidFill>
            </a:endParaRPr>
          </a:p>
        </p:txBody>
      </p:sp>
      <p:sp>
        <p:nvSpPr>
          <p:cNvPr id="57" name="Right Arrow 68">
            <a:extLst>
              <a:ext uri="{FF2B5EF4-FFF2-40B4-BE49-F238E27FC236}">
                <a16:creationId xmlns:a16="http://schemas.microsoft.com/office/drawing/2014/main" id="{4A4AB03D-B802-9461-0E4E-235B272A03D6}"/>
              </a:ext>
            </a:extLst>
          </p:cNvPr>
          <p:cNvSpPr/>
          <p:nvPr/>
        </p:nvSpPr>
        <p:spPr>
          <a:xfrm>
            <a:off x="4319972" y="2106879"/>
            <a:ext cx="504056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11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Mutation for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module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674902" y="28840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6878" y="3686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7DDC6685-2BA0-5C35-7368-AF9B8FAA23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Adaptive mutation table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lvl="1"/>
            <a:r>
              <a:rPr lang="en-US" altLang="zh-CN" sz="22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Algorithm</a:t>
            </a:r>
            <a:r>
              <a:rPr lang="en-US" altLang="zh-CN" sz="2200" dirty="0">
                <a:solidFill>
                  <a:schemeClr val="tx1"/>
                </a:solidFill>
                <a:latin typeface="Arial" panose="020B0604020202020204"/>
                <a:cs typeface="Arial" panose="020B0604020202020204"/>
              </a:rPr>
              <a:t> updating adaptive mutation table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3BE0D7D-2410-18A7-183D-C71A98B14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435973"/>
              </p:ext>
            </p:extLst>
          </p:nvPr>
        </p:nvGraphicFramePr>
        <p:xfrm>
          <a:off x="1547664" y="2117315"/>
          <a:ext cx="6048672" cy="4176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6518">
                  <a:extLst>
                    <a:ext uri="{9D8B030D-6E8A-4147-A177-3AD203B41FA5}">
                      <a16:colId xmlns:a16="http://schemas.microsoft.com/office/drawing/2014/main" val="2588649615"/>
                    </a:ext>
                  </a:extLst>
                </a:gridCol>
                <a:gridCol w="5162154">
                  <a:extLst>
                    <a:ext uri="{9D8B030D-6E8A-4147-A177-3AD203B41FA5}">
                      <a16:colId xmlns:a16="http://schemas.microsoft.com/office/drawing/2014/main" val="3617497382"/>
                    </a:ext>
                  </a:extLst>
                </a:gridCol>
              </a:tblGrid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Input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table: adaptive mutation table,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7632928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 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func: pointer to the current mutation operator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7906225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Output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updated adaptive mutation table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9729760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1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#define NEW_PATH_REWARD  3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871565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2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#define  CRASH_REWARD  6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0141266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3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int increase = 0;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679697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4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if (new paths found)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2337181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5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just"/>
                      <a:r>
                        <a:rPr lang="en-US" sz="1600">
                          <a:effectLst/>
                        </a:rPr>
                        <a:t>increase += NEW_PATH_REWARD; 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953632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6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if (new crash triggered)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5881790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7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just"/>
                      <a:r>
                        <a:rPr lang="en-US" sz="1600">
                          <a:effectLst/>
                        </a:rPr>
                        <a:t>increase += CRASH_REWARD; 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7681933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8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for (int i = 0; i &lt; increase; ++i) {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9201839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9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just"/>
                      <a:r>
                        <a:rPr lang="en-US" sz="1600">
                          <a:effectLst/>
                        </a:rPr>
                        <a:t>int num = randomBetween(16, 255);  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89925283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10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just"/>
                      <a:r>
                        <a:rPr lang="en-US" sz="1600">
                          <a:effectLst/>
                        </a:rPr>
                        <a:t>table[num] = func;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4357754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11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}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3998371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</a:rPr>
                        <a:t>12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effectLst/>
                        </a:rPr>
                        <a:t>return table;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0602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969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340485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design of WasmFuzzer</a:t>
            </a:r>
          </a:p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 and Results Analysis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Conclusion &amp; future work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23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Research Questions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</a:t>
            </a:r>
            <a:r>
              <a:rPr lang="en-US" altLang="zh-CN" dirty="0"/>
              <a:t>on</a:t>
            </a:r>
            <a:r>
              <a:rPr lang="en-US" dirty="0"/>
              <a:t>:  </a:t>
            </a:r>
            <a:r>
              <a:rPr lang="en-US" altLang="zh-CN" dirty="0" err="1"/>
              <a:t>WasmFuzzer’s</a:t>
            </a:r>
            <a:r>
              <a:rPr lang="en-US" altLang="zh-CN" dirty="0"/>
              <a:t> test capability and test efficiency</a:t>
            </a:r>
            <a:endParaRPr lang="en-US" dirty="0"/>
          </a:p>
          <a:p>
            <a:endParaRPr lang="zh-CN" altLang="en-US" dirty="0"/>
          </a:p>
          <a:p>
            <a:r>
              <a:rPr lang="en-US" dirty="0"/>
              <a:t>Compare:  </a:t>
            </a:r>
            <a:r>
              <a:rPr lang="en-US" dirty="0" err="1"/>
              <a:t>WasmFuzzer</a:t>
            </a:r>
            <a:r>
              <a:rPr lang="en-US" dirty="0"/>
              <a:t> and AFL</a:t>
            </a:r>
          </a:p>
          <a:p>
            <a:endParaRPr lang="zh-CN" altLang="en-US" dirty="0"/>
          </a:p>
          <a:p>
            <a:r>
              <a:rPr lang="en-US" altLang="zh-CN" dirty="0"/>
              <a:t>Performance metrics: code coverage, number of unique crashes that could be found, type of software problem </a:t>
            </a:r>
          </a:p>
        </p:txBody>
      </p:sp>
    </p:spTree>
    <p:extLst>
      <p:ext uri="{BB962C8B-B14F-4D97-AF65-F5344CB8AC3E}">
        <p14:creationId xmlns:p14="http://schemas.microsoft.com/office/powerpoint/2010/main" val="4068740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Experiment Design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674902" y="28840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6878" y="3686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7DDC6685-2BA0-5C35-7368-AF9B8FAA23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Subjects: 3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Wasm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virtual machines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WAVM</a:t>
            </a:r>
          </a:p>
          <a:p>
            <a:pPr lvl="1"/>
            <a:r>
              <a:rPr lang="en-US" altLang="zh-CN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WebAssembly</a:t>
            </a:r>
            <a:r>
              <a:rPr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 Runtime(WAMR for short)</a:t>
            </a: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EOS-VM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Instrumentation Procedure</a:t>
            </a: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Gcc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compiler with code coverage profiling options enabled</a:t>
            </a: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enabled the address sanitizer during compilation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Experimental process</a:t>
            </a: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fuzzing time: 8 hours</a:t>
            </a: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afl-cov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tool to analyze the code coverage</a:t>
            </a: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Result &amp;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4" name="Rectangle 53"/>
          <p:cNvSpPr/>
          <p:nvPr/>
        </p:nvSpPr>
        <p:spPr>
          <a:xfrm>
            <a:off x="294518" y="5242430"/>
            <a:ext cx="8554964" cy="7927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FF3F"/>
                </a:solidFill>
              </a:rPr>
              <a:t>WasmFuzzer</a:t>
            </a:r>
            <a:r>
              <a:rPr lang="en-US" sz="2400" dirty="0">
                <a:solidFill>
                  <a:srgbClr val="FFFF3F"/>
                </a:solidFill>
              </a:rPr>
              <a:t> can indeed achieve more code coverage than AFL </a:t>
            </a:r>
          </a:p>
          <a:p>
            <a:pPr algn="ctr"/>
            <a:r>
              <a:rPr lang="en-US" sz="2400" dirty="0">
                <a:solidFill>
                  <a:srgbClr val="FFFF3F"/>
                </a:solidFill>
              </a:rPr>
              <a:t>if given the same fuzzing time.</a:t>
            </a:r>
          </a:p>
        </p:txBody>
      </p:sp>
      <p:sp>
        <p:nvSpPr>
          <p:cNvPr id="69" name="Right Arrow 68"/>
          <p:cNvSpPr/>
          <p:nvPr/>
        </p:nvSpPr>
        <p:spPr>
          <a:xfrm rot="5400000">
            <a:off x="4177359" y="4693989"/>
            <a:ext cx="448666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5D952D65-4004-BC4A-F5F8-1951F18A5DC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Code coverage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325AA6C-06F0-0259-BE6F-02B1CAC6C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170307"/>
              </p:ext>
            </p:extLst>
          </p:nvPr>
        </p:nvGraphicFramePr>
        <p:xfrm>
          <a:off x="131836" y="1957474"/>
          <a:ext cx="2766799" cy="2407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771">
                  <a:extLst>
                    <a:ext uri="{9D8B030D-6E8A-4147-A177-3AD203B41FA5}">
                      <a16:colId xmlns:a16="http://schemas.microsoft.com/office/drawing/2014/main" val="980542747"/>
                    </a:ext>
                  </a:extLst>
                </a:gridCol>
                <a:gridCol w="1251298">
                  <a:extLst>
                    <a:ext uri="{9D8B030D-6E8A-4147-A177-3AD203B41FA5}">
                      <a16:colId xmlns:a16="http://schemas.microsoft.com/office/drawing/2014/main" val="1263573607"/>
                    </a:ext>
                  </a:extLst>
                </a:gridCol>
                <a:gridCol w="625730">
                  <a:extLst>
                    <a:ext uri="{9D8B030D-6E8A-4147-A177-3AD203B41FA5}">
                      <a16:colId xmlns:a16="http://schemas.microsoft.com/office/drawing/2014/main" val="2051484605"/>
                    </a:ext>
                  </a:extLst>
                </a:gridCol>
              </a:tblGrid>
              <a:tr h="48152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Subjects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Code Coverage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09490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b="1" i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WasmFuzzer</a:t>
                      </a:r>
                      <a:r>
                        <a:rPr kumimoji="0" lang="en-US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AFL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7347742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WAVM</a:t>
                      </a:r>
                      <a:endParaRPr lang="zh-CN" sz="16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25.7%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23.6%</a:t>
                      </a:r>
                      <a:endParaRPr lang="zh-CN" sz="16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4093288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WAMR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25.9%</a:t>
                      </a:r>
                      <a:endParaRPr lang="zh-CN" sz="16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22.7%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6257581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EOS-VM</a:t>
                      </a:r>
                      <a:endParaRPr lang="zh-CN" sz="16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84.7%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59.3%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7511592"/>
                  </a:ext>
                </a:extLst>
              </a:tr>
            </a:tbl>
          </a:graphicData>
        </a:graphic>
      </p:graphicFrame>
      <p:pic>
        <p:nvPicPr>
          <p:cNvPr id="50" name="图片 49">
            <a:extLst>
              <a:ext uri="{FF2B5EF4-FFF2-40B4-BE49-F238E27FC236}">
                <a16:creationId xmlns:a16="http://schemas.microsoft.com/office/drawing/2014/main" id="{006360D5-5588-9F51-88B1-D2D7BFFEE3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5"/>
          <a:stretch/>
        </p:blipFill>
        <p:spPr>
          <a:xfrm>
            <a:off x="3223998" y="1292931"/>
            <a:ext cx="5788165" cy="327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77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Result &amp;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4" name="Rectangle 53"/>
          <p:cNvSpPr/>
          <p:nvPr/>
        </p:nvSpPr>
        <p:spPr>
          <a:xfrm>
            <a:off x="294518" y="5242430"/>
            <a:ext cx="8554964" cy="7927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FF3F"/>
                </a:solidFill>
              </a:rPr>
              <a:t>WasmFuzzer</a:t>
            </a:r>
            <a:r>
              <a:rPr lang="en-US" sz="2400" dirty="0">
                <a:solidFill>
                  <a:srgbClr val="FFFF3F"/>
                </a:solidFill>
              </a:rPr>
              <a:t> can perform as good as or better than AFL in terms </a:t>
            </a:r>
          </a:p>
          <a:p>
            <a:pPr algn="ctr"/>
            <a:r>
              <a:rPr lang="en-US" sz="2400" dirty="0">
                <a:solidFill>
                  <a:srgbClr val="FFFF3F"/>
                </a:solidFill>
              </a:rPr>
              <a:t>of unique crashes.</a:t>
            </a:r>
          </a:p>
        </p:txBody>
      </p:sp>
      <p:sp>
        <p:nvSpPr>
          <p:cNvPr id="69" name="Right Arrow 68"/>
          <p:cNvSpPr/>
          <p:nvPr/>
        </p:nvSpPr>
        <p:spPr>
          <a:xfrm rot="5400000">
            <a:off x="4177359" y="4693989"/>
            <a:ext cx="448666" cy="3406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5D952D65-4004-BC4A-F5F8-1951F18A5DC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Unique crashes</a:t>
            </a:r>
            <a:endParaRPr lang="en-US" altLang="zh-CN" sz="2000" dirty="0">
              <a:latin typeface="Arial" panose="020B0604020202020204"/>
              <a:cs typeface="Arial" panose="020B0604020202020204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325AA6C-06F0-0259-BE6F-02B1CAC6C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76572"/>
              </p:ext>
            </p:extLst>
          </p:nvPr>
        </p:nvGraphicFramePr>
        <p:xfrm>
          <a:off x="279959" y="1988900"/>
          <a:ext cx="2766799" cy="2407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771">
                  <a:extLst>
                    <a:ext uri="{9D8B030D-6E8A-4147-A177-3AD203B41FA5}">
                      <a16:colId xmlns:a16="http://schemas.microsoft.com/office/drawing/2014/main" val="980542747"/>
                    </a:ext>
                  </a:extLst>
                </a:gridCol>
                <a:gridCol w="1251298">
                  <a:extLst>
                    <a:ext uri="{9D8B030D-6E8A-4147-A177-3AD203B41FA5}">
                      <a16:colId xmlns:a16="http://schemas.microsoft.com/office/drawing/2014/main" val="1263573607"/>
                    </a:ext>
                  </a:extLst>
                </a:gridCol>
                <a:gridCol w="625730">
                  <a:extLst>
                    <a:ext uri="{9D8B030D-6E8A-4147-A177-3AD203B41FA5}">
                      <a16:colId xmlns:a16="http://schemas.microsoft.com/office/drawing/2014/main" val="2051484605"/>
                    </a:ext>
                  </a:extLst>
                </a:gridCol>
              </a:tblGrid>
              <a:tr h="48152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Subjects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Unique crash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09490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b="1" i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WasmFuzzer</a:t>
                      </a:r>
                      <a:r>
                        <a:rPr kumimoji="0" lang="en-US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AFL</a:t>
                      </a:r>
                      <a:endParaRPr kumimoji="0" lang="zh-CN" altLang="en-US" sz="16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7347742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WAVM</a:t>
                      </a:r>
                      <a:endParaRPr lang="zh-CN" sz="16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endParaRPr kumimoji="0"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kumimoji="0"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4093288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WAMR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  <a:endParaRPr kumimoji="0"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  <a:endParaRPr kumimoji="0"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6257581"/>
                  </a:ext>
                </a:extLst>
              </a:tr>
              <a:tr h="48152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EOS-VM</a:t>
                      </a:r>
                      <a:endParaRPr lang="zh-CN" sz="16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kumimoji="0"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7511592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5B634530-5752-823F-24FE-363D6B240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000" y="1378019"/>
            <a:ext cx="5662971" cy="318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7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340485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design of WasmFuzzer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Experiments and Results Analysis</a:t>
            </a:r>
          </a:p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Conclusion &amp; future work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98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229600" cy="4937760"/>
          </a:xfrm>
        </p:spPr>
        <p:txBody>
          <a:bodyPr>
            <a:normAutofit lnSpcReduction="10000"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Park S., Xu W., Yun I., et al.@ S&amp;P 2020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 JavaScript fuzzing tool.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design a new test case mutation technique called aspect-preserving.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Montage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Lee S., Han H. S., Cha S. K., et al.@ USENIX Security 2020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 fuzzing tool based on neural network language model.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train the model with the abstract syntax subtree.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SQUIRREL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Zhong R., Chen Y., Hu H., et al.@ ACM CCS 2020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fuzzing tool for relational databases.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input data is structured query language.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331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testing of JVM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Chen Y., Su T., Sun C., et al. @ PLDL 2016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 fuzzing tool for differentially testing Java virtual machines.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use the same input to execute multiple Java virtual machines.</a:t>
            </a:r>
          </a:p>
          <a:p>
            <a:pPr lvl="0">
              <a:buClr>
                <a:srgbClr val="727CA3"/>
              </a:buClr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WARF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Patrick Ventuzelo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fuzz WebAssembly virtual machines and test them with binary data.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integrates three mainstream fuzzing tools, AFL++, Honggfuzz and libFuzzer.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248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340485"/>
            <a:ext cx="8229600" cy="49377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design of WasmFuzzer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Experiments and Results Analysis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</a:p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&amp; future work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690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 fontScale="87500" lnSpcReduction="10000"/>
          </a:bodyPr>
          <a:lstStyle/>
          <a:p>
            <a:r>
              <a:rPr lang="en-US"/>
              <a:t>In this work, we propose WasmFuzzer, a bytecode level fuzzing tool for WASM VMs.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WasmFuzzer proposes to generate initial seeds for Fuzzing at the Wasm bytecode level and it also proposes a systematic set of mutation operators for Wasm bytecode. </a:t>
            </a:r>
          </a:p>
          <a:p>
            <a:endParaRPr lang="en-US" dirty="0"/>
          </a:p>
          <a:p>
            <a:r>
              <a:rPr lang="en-US" dirty="0"/>
              <a:t>Furthermore, WasmFuzzer proposes an adaptive mutation strategy to search for the best mutation operators for different fuzzing targets.</a:t>
            </a:r>
          </a:p>
          <a:p>
            <a:endParaRPr lang="en-US" dirty="0"/>
          </a:p>
          <a:p>
            <a:r>
              <a:rPr lang="en-US" dirty="0"/>
              <a:t>Our evaluation on 3 real-life Wasm VMs shows that WasmFuzzer can significantly outperform AFL in terms of both code coverage and unique crash. 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259132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rgbClr val="9BA7E1"/>
              </a:buClr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For future work, we plan to explore new seed generation scheme and fuzzing input scheduling scheme to improve the effectiveness of the fuzzing tool.</a:t>
            </a:r>
          </a:p>
          <a:p>
            <a:pPr>
              <a:buClr>
                <a:srgbClr val="9BA7E1"/>
              </a:buClr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9BA7E1"/>
              </a:buClr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 will also perform fuzzing on other popular Wasm VMs to further evaluate the effectiveness of WasmFuzzer. 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650993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>
          <a:xfrm>
            <a:off x="1475656" y="2852936"/>
            <a:ext cx="5760640" cy="990600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75F4-AF3A-4ABB-9FC9-B280157855C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48088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NmMDIzMWI5ZTYwMWNhMzU0MTk2MzM3MDBlZWVjOTE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463</TotalTime>
  <Words>1157</Words>
  <Application>Microsoft Macintosh PowerPoint</Application>
  <PresentationFormat>全屏显示(4:3)</PresentationFormat>
  <Paragraphs>370</Paragraphs>
  <Slides>26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Zapf Dingbats</vt:lpstr>
      <vt:lpstr>Arial</vt:lpstr>
      <vt:lpstr>Bookman Old Style</vt:lpstr>
      <vt:lpstr>Calibri</vt:lpstr>
      <vt:lpstr>Cambria Math</vt:lpstr>
      <vt:lpstr>Gill Sans MT</vt:lpstr>
      <vt:lpstr>Times New Roman</vt:lpstr>
      <vt:lpstr>Wingdings</vt:lpstr>
      <vt:lpstr>Wingdings 3</vt:lpstr>
      <vt:lpstr>Origin</vt:lpstr>
      <vt:lpstr>WasmFuzzer: A Fuzzer for WebAssembly Virtual Machines </vt:lpstr>
      <vt:lpstr>Contents</vt:lpstr>
      <vt:lpstr>Information on WebAssembly (Wasm)</vt:lpstr>
      <vt:lpstr>Information on Wasm</vt:lpstr>
      <vt:lpstr>Information on Wasm</vt:lpstr>
      <vt:lpstr>Wasm code execution</vt:lpstr>
      <vt:lpstr>Contents</vt:lpstr>
      <vt:lpstr>Workflow of WasmFuzzer</vt:lpstr>
      <vt:lpstr>Generation of Wasm Bytecode</vt:lpstr>
      <vt:lpstr>Mutation for Wasm module</vt:lpstr>
      <vt:lpstr>Mutation for Wasm module</vt:lpstr>
      <vt:lpstr>Mutation for Wasm module</vt:lpstr>
      <vt:lpstr>Mutation for Wasm module</vt:lpstr>
      <vt:lpstr>Mutation for Wasm module</vt:lpstr>
      <vt:lpstr>Contents</vt:lpstr>
      <vt:lpstr>Research Questions</vt:lpstr>
      <vt:lpstr>Experiment Design</vt:lpstr>
      <vt:lpstr>Result &amp; Analysis</vt:lpstr>
      <vt:lpstr>Result &amp; Analysis</vt:lpstr>
      <vt:lpstr>Contents</vt:lpstr>
      <vt:lpstr>Related Work</vt:lpstr>
      <vt:lpstr>Related Work</vt:lpstr>
      <vt:lpstr>Contents</vt:lpstr>
      <vt:lpstr>Conclusion</vt:lpstr>
      <vt:lpstr>Future Work</vt:lpstr>
      <vt:lpstr>Thank you!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 2009 ART for Test Case Prioritization</dc:title>
  <dc:creator>t-bojia</dc:creator>
  <cp:lastModifiedBy>Bo</cp:lastModifiedBy>
  <cp:revision>1691</cp:revision>
  <dcterms:created xsi:type="dcterms:W3CDTF">2009-08-06T05:48:00Z</dcterms:created>
  <dcterms:modified xsi:type="dcterms:W3CDTF">2022-06-07T14:36:52Z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593B074BCB564F48A074BBE979D5214D</vt:lpwstr>
  </property>
  <property fmtid="{D5CDD505-2E9C-101B-9397-08002B2CF9AE}" pid="3" name="KSOProductBuildVer">
    <vt:lpwstr>2052-11.1.0.11636</vt:lpwstr>
  </property>
</Properties>
</file>