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8"/>
  </p:notesMasterIdLst>
  <p:sldIdLst>
    <p:sldId id="256" r:id="rId2"/>
    <p:sldId id="257" r:id="rId3"/>
    <p:sldId id="301" r:id="rId4"/>
    <p:sldId id="262" r:id="rId5"/>
    <p:sldId id="267" r:id="rId6"/>
    <p:sldId id="302" r:id="rId7"/>
    <p:sldId id="268" r:id="rId8"/>
    <p:sldId id="334" r:id="rId9"/>
    <p:sldId id="341" r:id="rId10"/>
    <p:sldId id="336" r:id="rId11"/>
    <p:sldId id="337" r:id="rId12"/>
    <p:sldId id="335" r:id="rId13"/>
    <p:sldId id="349" r:id="rId14"/>
    <p:sldId id="323" r:id="rId15"/>
    <p:sldId id="324" r:id="rId16"/>
    <p:sldId id="290" r:id="rId1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C34EA8-A4AA-4D56-1428-4DEEFA8BE7A0}" v="992" dt="2022-04-21T21:33:21.1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68" autoAdjust="0"/>
    <p:restoredTop sz="73741" autoAdjust="0"/>
  </p:normalViewPr>
  <p:slideViewPr>
    <p:cSldViewPr>
      <p:cViewPr varScale="1">
        <p:scale>
          <a:sx n="92" d="100"/>
          <a:sy n="92" d="100"/>
        </p:scale>
        <p:origin x="1736" y="192"/>
      </p:cViewPr>
      <p:guideLst>
        <p:guide orient="horz" pos="2160"/>
        <p:guide pos="2880"/>
      </p:guideLst>
    </p:cSldViewPr>
  </p:slideViewPr>
  <p:outlineViewPr>
    <p:cViewPr>
      <p:scale>
        <a:sx n="33" d="100"/>
        <a:sy n="33" d="100"/>
      </p:scale>
      <p:origin x="0" y="-509"/>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1D1300-28F3-4750-8A23-8D7C6092122B}" type="datetimeFigureOut">
              <a:rPr lang="en-US" smtClean="0"/>
              <a:t>6/14/22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AF9CF5-59FE-4EB4-ABD6-A695A9C81B92}" type="slidenum">
              <a:rPr lang="en-US" smtClean="0"/>
              <a:t>‹#›</a:t>
            </a:fld>
            <a:endParaRPr lang="en-US"/>
          </a:p>
        </p:txBody>
      </p:sp>
    </p:spTree>
    <p:extLst>
      <p:ext uri="{BB962C8B-B14F-4D97-AF65-F5344CB8AC3E}">
        <p14:creationId xmlns:p14="http://schemas.microsoft.com/office/powerpoint/2010/main" val="975448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Yunhyeok Lee.</a:t>
            </a:r>
          </a:p>
          <a:p>
            <a:endParaRPr lang="en-US" dirty="0"/>
          </a:p>
          <a:p>
            <a:r>
              <a:rPr lang="en-US" dirty="0"/>
              <a:t>I would like to present our paper titled ”Designing microservice-oriented application frameworks by generalization”.</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4AF9CF5-59FE-4EB4-ABD6-A695A9C81B92}" type="slidenum">
              <a:rPr lang="en-US" smtClean="0"/>
              <a:t>1</a:t>
            </a:fld>
            <a:endParaRPr lang="en-US"/>
          </a:p>
        </p:txBody>
      </p:sp>
    </p:spTree>
    <p:extLst>
      <p:ext uri="{BB962C8B-B14F-4D97-AF65-F5344CB8AC3E}">
        <p14:creationId xmlns:p14="http://schemas.microsoft.com/office/powerpoint/2010/main" val="3194841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contents start from Introduction, background, Methodology and Case-study, Evaluation, Conclusion and Future Work”</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34AF9CF5-59FE-4EB4-ABD6-A695A9C81B92}" type="slidenum">
              <a:rPr lang="en-US" smtClean="0"/>
              <a:t>2</a:t>
            </a:fld>
            <a:endParaRPr lang="en-US"/>
          </a:p>
        </p:txBody>
      </p:sp>
    </p:spTree>
    <p:extLst>
      <p:ext uri="{BB962C8B-B14F-4D97-AF65-F5344CB8AC3E}">
        <p14:creationId xmlns:p14="http://schemas.microsoft.com/office/powerpoint/2010/main" val="1844882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An application framework is a reusable “skeleton” application that can be specialized to develop custom applications.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Our proposed methodology is built based on Schmid's systematic generalization methodology and extends it to fit into the microservices environment.</a:t>
            </a:r>
          </a:p>
          <a:p>
            <a:endParaRPr lang="en-US" sz="1200" b="0" i="0" u="none" strike="noStrike" kern="1200" dirty="0">
              <a:solidFill>
                <a:schemeClr val="tx1"/>
              </a:solidFill>
              <a:effectLst/>
              <a:latin typeface="+mn-lt"/>
              <a:ea typeface="+mn-ea"/>
              <a:cs typeface="+mn-cs"/>
            </a:endParaRPr>
          </a:p>
          <a:p>
            <a:r>
              <a:rPr lang="en-US" dirty="0"/>
              <a:t> </a:t>
            </a:r>
          </a:p>
        </p:txBody>
      </p:sp>
      <p:sp>
        <p:nvSpPr>
          <p:cNvPr id="4" name="Slide Number Placeholder 3"/>
          <p:cNvSpPr>
            <a:spLocks noGrp="1"/>
          </p:cNvSpPr>
          <p:nvPr>
            <p:ph type="sldNum" sz="quarter" idx="5"/>
          </p:nvPr>
        </p:nvSpPr>
        <p:spPr/>
        <p:txBody>
          <a:bodyPr/>
          <a:lstStyle/>
          <a:p>
            <a:fld id="{34AF9CF5-59FE-4EB4-ABD6-A695A9C81B92}" type="slidenum">
              <a:rPr lang="en-US" smtClean="0"/>
              <a:t>3</a:t>
            </a:fld>
            <a:endParaRPr lang="en-US"/>
          </a:p>
        </p:txBody>
      </p:sp>
    </p:spTree>
    <p:extLst>
      <p:ext uri="{BB962C8B-B14F-4D97-AF65-F5344CB8AC3E}">
        <p14:creationId xmlns:p14="http://schemas.microsoft.com/office/powerpoint/2010/main" val="2571432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Light" panose="020F0302020204030204" pitchFamily="34" charset="0"/>
                <a:cs typeface="Calibri Light" panose="020F0302020204030204" pitchFamily="34" charset="0"/>
              </a:rPr>
              <a:t>Schmid defines an application framework is ”a generic application that allows different applications to be created from a family of applications.” [Schmid97].</a:t>
            </a:r>
          </a:p>
          <a:p>
            <a:r>
              <a:rPr lang="en-US" sz="1200" b="0" i="0" u="none" strike="noStrike" kern="1200" dirty="0">
                <a:solidFill>
                  <a:schemeClr val="tx1"/>
                </a:solidFill>
                <a:effectLst/>
                <a:latin typeface="+mn-lt"/>
                <a:ea typeface="+mn-ea"/>
                <a:cs typeface="+mn-cs"/>
              </a:rPr>
              <a:t>An application framework enables developers to write clean and easily adaptable code, achieve scalability, and focus on writing code that is specific to their application.</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Specifically, an application framework is designed in the form of incomplete summaries that include predefined hot spots, which can later be redesigned for reusability, and frozen spots for commonality of the application framework.</a:t>
            </a:r>
            <a:endParaRPr lang="en-US" dirty="0"/>
          </a:p>
        </p:txBody>
      </p:sp>
      <p:sp>
        <p:nvSpPr>
          <p:cNvPr id="4" name="Slide Number Placeholder 3"/>
          <p:cNvSpPr>
            <a:spLocks noGrp="1"/>
          </p:cNvSpPr>
          <p:nvPr>
            <p:ph type="sldNum" sz="quarter" idx="5"/>
          </p:nvPr>
        </p:nvSpPr>
        <p:spPr/>
        <p:txBody>
          <a:bodyPr/>
          <a:lstStyle/>
          <a:p>
            <a:fld id="{34AF9CF5-59FE-4EB4-ABD6-A695A9C81B92}" type="slidenum">
              <a:rPr lang="en-US" smtClean="0"/>
              <a:t>4</a:t>
            </a:fld>
            <a:endParaRPr lang="en-US"/>
          </a:p>
        </p:txBody>
      </p:sp>
    </p:spTree>
    <p:extLst>
      <p:ext uri="{BB962C8B-B14F-4D97-AF65-F5344CB8AC3E}">
        <p14:creationId xmlns:p14="http://schemas.microsoft.com/office/powerpoint/2010/main" val="3571058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Schmid’s research paper, the designing methodology for an application framework is described.</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In his paper, He suggested four steps to design methodology for an application framework.</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First step is “Creation of a fixed application model”.</a:t>
            </a:r>
          </a:p>
          <a:p>
            <a:pPr rtl="0"/>
            <a:r>
              <a:rPr lang="en-US" sz="1200" b="0" i="0" u="none" strike="noStrike" kern="1200" dirty="0">
                <a:solidFill>
                  <a:schemeClr val="tx1"/>
                </a:solidFill>
                <a:effectLst/>
                <a:latin typeface="+mn-lt"/>
                <a:ea typeface="+mn-ea"/>
                <a:cs typeface="+mn-cs"/>
              </a:rPr>
              <a:t>Second Step is “Hot spot analysis and specification” </a:t>
            </a:r>
          </a:p>
          <a:p>
            <a:pPr rtl="0"/>
            <a:r>
              <a:rPr lang="en-US" sz="1200" b="0" i="0" u="none" strike="noStrike" kern="1200" dirty="0">
                <a:solidFill>
                  <a:schemeClr val="tx1"/>
                </a:solidFill>
                <a:effectLst/>
                <a:latin typeface="+mn-lt"/>
                <a:ea typeface="+mn-ea"/>
                <a:cs typeface="+mn-cs"/>
              </a:rPr>
              <a:t>Third Step is “Hot spot high-level design” </a:t>
            </a:r>
          </a:p>
          <a:p>
            <a:pPr rtl="0"/>
            <a:r>
              <a:rPr lang="en-US" i="0" dirty="0"/>
              <a:t>The last step is “Generalization transformation”</a:t>
            </a:r>
          </a:p>
          <a:p>
            <a:pPr rtl="0"/>
            <a:endParaRPr lang="en-US" i="0" dirty="0"/>
          </a:p>
          <a:p>
            <a:pPr rtl="0"/>
            <a:r>
              <a:rPr lang="en-US" sz="1200" b="0" i="0" u="none" strike="noStrike" kern="1200" dirty="0">
                <a:solidFill>
                  <a:schemeClr val="tx1"/>
                </a:solidFill>
                <a:effectLst/>
                <a:latin typeface="+mn-lt"/>
                <a:ea typeface="+mn-ea"/>
                <a:cs typeface="+mn-cs"/>
              </a:rPr>
              <a:t>The approach seeks to generalize the design around these hot spots by applying systematic transformations of the design that are driven by the analysis of the hot spot. </a:t>
            </a:r>
          </a:p>
          <a:p>
            <a:pPr rtl="0"/>
            <a:r>
              <a:rPr lang="en-US" sz="1200" b="0" i="0" u="none" strike="noStrike" kern="1200" dirty="0">
                <a:solidFill>
                  <a:schemeClr val="tx1"/>
                </a:solidFill>
                <a:effectLst/>
                <a:latin typeface="+mn-lt"/>
                <a:ea typeface="+mn-ea"/>
                <a:cs typeface="+mn-cs"/>
              </a:rPr>
              <a:t>The transformation process will be generated for each hot spot based on their rules. </a:t>
            </a:r>
          </a:p>
          <a:p>
            <a:pPr rtl="0"/>
            <a:endParaRPr lang="en-US" sz="1200" b="0" i="0" u="none" strike="noStrike" kern="1200" dirty="0">
              <a:solidFill>
                <a:schemeClr val="tx1"/>
              </a:solidFill>
              <a:effectLst/>
              <a:latin typeface="+mn-lt"/>
              <a:ea typeface="+mn-ea"/>
              <a:cs typeface="+mn-cs"/>
            </a:endParaRPr>
          </a:p>
          <a:p>
            <a:pPr rtl="0"/>
            <a:endParaRPr lang="en-US" i="0" dirty="0"/>
          </a:p>
          <a:p>
            <a:pPr rtl="0"/>
            <a:endParaRPr lang="en-US" i="0" dirty="0"/>
          </a:p>
        </p:txBody>
      </p:sp>
      <p:sp>
        <p:nvSpPr>
          <p:cNvPr id="4" name="Slide Number Placeholder 3"/>
          <p:cNvSpPr>
            <a:spLocks noGrp="1"/>
          </p:cNvSpPr>
          <p:nvPr>
            <p:ph type="sldNum" sz="quarter" idx="5"/>
          </p:nvPr>
        </p:nvSpPr>
        <p:spPr/>
        <p:txBody>
          <a:bodyPr/>
          <a:lstStyle/>
          <a:p>
            <a:fld id="{34AF9CF5-59FE-4EB4-ABD6-A695A9C81B92}" type="slidenum">
              <a:rPr lang="en-US" smtClean="0"/>
              <a:t>5</a:t>
            </a:fld>
            <a:endParaRPr lang="en-US"/>
          </a:p>
        </p:txBody>
      </p:sp>
    </p:spTree>
    <p:extLst>
      <p:ext uri="{BB962C8B-B14F-4D97-AF65-F5344CB8AC3E}">
        <p14:creationId xmlns:p14="http://schemas.microsoft.com/office/powerpoint/2010/main" val="607957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 microservice architectural style is an approach to developing a single application as a set of small services. </a:t>
            </a:r>
          </a:p>
          <a:p>
            <a:r>
              <a:rPr lang="en-US" sz="1200" b="0" i="0" u="none" strike="noStrike" kern="1200" dirty="0">
                <a:solidFill>
                  <a:schemeClr val="tx1"/>
                </a:solidFill>
                <a:effectLst/>
                <a:latin typeface="+mn-lt"/>
                <a:ea typeface="+mn-ea"/>
                <a:cs typeface="+mn-cs"/>
              </a:rPr>
              <a:t>Each service performs its own process, serves a specific function, and interacts with other services through well-defined APIs.</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In microservice, there are three characteristics such as Independent Deployment, Communication Mechanism, Language-Independence. </a:t>
            </a:r>
          </a:p>
          <a:p>
            <a:endParaRPr lang="en-US" sz="1200" dirty="0">
              <a:latin typeface="Calibri Light" panose="020F0302020204030204" pitchFamily="34" charset="0"/>
              <a:cs typeface="Calibri Light" panose="020F0302020204030204" pitchFamily="34" charset="0"/>
            </a:endParaRPr>
          </a:p>
          <a:p>
            <a:endParaRPr lang="en-US" dirty="0"/>
          </a:p>
        </p:txBody>
      </p:sp>
      <p:sp>
        <p:nvSpPr>
          <p:cNvPr id="4" name="Slide Number Placeholder 3"/>
          <p:cNvSpPr>
            <a:spLocks noGrp="1"/>
          </p:cNvSpPr>
          <p:nvPr>
            <p:ph type="sldNum" sz="quarter" idx="5"/>
          </p:nvPr>
        </p:nvSpPr>
        <p:spPr/>
        <p:txBody>
          <a:bodyPr/>
          <a:lstStyle/>
          <a:p>
            <a:fld id="{34AF9CF5-59FE-4EB4-ABD6-A695A9C81B92}" type="slidenum">
              <a:rPr lang="en-US" smtClean="0"/>
              <a:t>6</a:t>
            </a:fld>
            <a:endParaRPr lang="en-US"/>
          </a:p>
        </p:txBody>
      </p:sp>
    </p:spTree>
    <p:extLst>
      <p:ext uri="{BB962C8B-B14F-4D97-AF65-F5344CB8AC3E}">
        <p14:creationId xmlns:p14="http://schemas.microsoft.com/office/powerpoint/2010/main" val="3879453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I would like to describe my designing methodology.</a:t>
            </a:r>
          </a:p>
          <a:p>
            <a:endParaRPr lang="en-US" dirty="0"/>
          </a:p>
          <a:p>
            <a:r>
              <a:rPr lang="en-US" dirty="0"/>
              <a:t>Our methodology uses Schmid’s approach as a basis and extends it to fit into the microservice environment. The communication between independent services in a microservice environment requires specific techniques, such as HTTP Request-Response APIs (such as REST) or lightweight messaging APIs (such as Protocol Buffer). </a:t>
            </a:r>
          </a:p>
          <a:p>
            <a:endParaRPr lang="en-US" dirty="0"/>
          </a:p>
          <a:p>
            <a:r>
              <a:rPr lang="en-US" dirty="0"/>
              <a:t>Thus, the communication spot and communication style are proposed to define communication methods among independent services as well as the execution order between two services. The proposed methodology consists of a total of six steps. </a:t>
            </a:r>
          </a:p>
          <a:p>
            <a:endParaRPr lang="en-US" dirty="0"/>
          </a:p>
          <a:p>
            <a:r>
              <a:rPr lang="en-US" dirty="0"/>
              <a:t>Our Case-study has four difference services such as Dataset Uploading, Preprocessing, Fraud Detection and Evaluation Service.</a:t>
            </a:r>
          </a:p>
        </p:txBody>
      </p:sp>
      <p:sp>
        <p:nvSpPr>
          <p:cNvPr id="4" name="Slide Number Placeholder 3"/>
          <p:cNvSpPr>
            <a:spLocks noGrp="1"/>
          </p:cNvSpPr>
          <p:nvPr>
            <p:ph type="sldNum" sz="quarter" idx="5"/>
          </p:nvPr>
        </p:nvSpPr>
        <p:spPr/>
        <p:txBody>
          <a:bodyPr/>
          <a:lstStyle/>
          <a:p>
            <a:fld id="{34AF9CF5-59FE-4EB4-ABD6-A695A9C81B92}" type="slidenum">
              <a:rPr lang="en-US" smtClean="0"/>
              <a:t>7</a:t>
            </a:fld>
            <a:endParaRPr lang="en-US"/>
          </a:p>
        </p:txBody>
      </p:sp>
    </p:spTree>
    <p:extLst>
      <p:ext uri="{BB962C8B-B14F-4D97-AF65-F5344CB8AC3E}">
        <p14:creationId xmlns:p14="http://schemas.microsoft.com/office/powerpoint/2010/main" val="1633938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Clr>
                <a:schemeClr val="tx2"/>
              </a:buClr>
              <a:buNone/>
            </a:pPr>
            <a:r>
              <a:rPr lang="en-US" sz="1200" b="1" dirty="0">
                <a:latin typeface="Calibri Light" panose="020F0302020204030204" pitchFamily="34" charset="0"/>
                <a:cs typeface="Calibri Light" panose="020F0302020204030204" pitchFamily="34" charset="0"/>
              </a:rPr>
              <a:t>Step 1: Develop a solid microservice-oriented application</a:t>
            </a:r>
          </a:p>
          <a:p>
            <a:pPr marL="158750" marR="0" lvl="0" indent="0" algn="l" defTabSz="914400" rtl="0" eaLnBrk="1" fontAlgn="auto" latinLnBrk="0" hangingPunct="1">
              <a:lnSpc>
                <a:spcPct val="100000"/>
              </a:lnSpc>
              <a:spcBef>
                <a:spcPts val="0"/>
              </a:spcBef>
              <a:spcAft>
                <a:spcPts val="0"/>
              </a:spcAft>
              <a:buClr>
                <a:schemeClr val="tx2"/>
              </a:buClr>
              <a:buSzTx/>
              <a:buFontTx/>
              <a:buNone/>
              <a:tabLst/>
              <a:defRPr/>
            </a:pPr>
            <a:r>
              <a:rPr lang="en-US" sz="1200" dirty="0">
                <a:latin typeface="Calibri Light" panose="020F0302020204030204" pitchFamily="34" charset="0"/>
                <a:cs typeface="Calibri Light" panose="020F0302020204030204" pitchFamily="34" charset="0"/>
              </a:rPr>
              <a:t>Just like Schmid's approach, the proposed methodology starts with the construction of a representative application in the framework family. This application should be microservice-oriented instead of monolithic and object-oriented as seen in Schmid's approach. To build a web-based microservice-oriented framework, we use a web-based application that reconstructs the fraud detection system based on microservices.</a:t>
            </a:r>
          </a:p>
          <a:p>
            <a:pPr marL="158750" indent="0">
              <a:buClr>
                <a:schemeClr val="tx2"/>
              </a:buClr>
              <a:buNone/>
            </a:pPr>
            <a:endParaRPr lang="en-US" sz="1200" dirty="0">
              <a:latin typeface="Calibri Light" panose="020F0302020204030204" pitchFamily="34" charset="0"/>
              <a:cs typeface="Calibri Light" panose="020F0302020204030204" pitchFamily="34" charset="0"/>
            </a:endParaRPr>
          </a:p>
          <a:p>
            <a:pPr marL="158750" indent="0">
              <a:buClr>
                <a:schemeClr val="tx2"/>
              </a:buClr>
              <a:buNone/>
            </a:pPr>
            <a:endParaRPr lang="en-US" sz="1200" dirty="0">
              <a:latin typeface="Calibri Light" panose="020F0302020204030204" pitchFamily="34" charset="0"/>
              <a:cs typeface="Calibri Light" panose="020F0302020204030204" pitchFamily="34" charset="0"/>
            </a:endParaRPr>
          </a:p>
          <a:p>
            <a:pPr marL="158750" indent="0">
              <a:buClr>
                <a:schemeClr val="tx2"/>
              </a:buClr>
              <a:buNone/>
            </a:pPr>
            <a:r>
              <a:rPr lang="en-US" sz="1200" b="1" dirty="0">
                <a:latin typeface="Calibri Light" panose="020F0302020204030204" pitchFamily="34" charset="0"/>
                <a:cs typeface="Calibri Light" panose="020F0302020204030204" pitchFamily="34" charset="0"/>
              </a:rPr>
              <a:t>Step 2: Identify the hot spot and frozen spot</a:t>
            </a:r>
          </a:p>
          <a:p>
            <a:pPr marL="158750" indent="0">
              <a:buClr>
                <a:schemeClr val="tx2"/>
              </a:buClr>
              <a:buNone/>
            </a:pPr>
            <a:r>
              <a:rPr lang="en-US" sz="1200" b="0" dirty="0">
                <a:latin typeface="Calibri Light" panose="020F0302020204030204" pitchFamily="34" charset="0"/>
                <a:cs typeface="Calibri Light" panose="020F0302020204030204" pitchFamily="34" charset="0"/>
              </a:rPr>
              <a:t>The aspects that vary among application family members are hot spots. The different implementations to these hot spots result in different applications within the family. </a:t>
            </a:r>
          </a:p>
          <a:p>
            <a:pPr marL="158750" marR="0" lvl="0" indent="0" algn="l" defTabSz="914400" rtl="0" eaLnBrk="1" fontAlgn="auto" latinLnBrk="0" hangingPunct="1">
              <a:lnSpc>
                <a:spcPct val="100000"/>
              </a:lnSpc>
              <a:spcBef>
                <a:spcPts val="0"/>
              </a:spcBef>
              <a:spcAft>
                <a:spcPts val="0"/>
              </a:spcAft>
              <a:buClr>
                <a:schemeClr val="tx2"/>
              </a:buClr>
              <a:buSzTx/>
              <a:buFontTx/>
              <a:buNone/>
              <a:tabLst/>
              <a:defRPr/>
            </a:pPr>
            <a:r>
              <a:rPr lang="en-US" sz="1200" b="0" dirty="0">
                <a:latin typeface="Calibri Light" panose="020F0302020204030204" pitchFamily="34" charset="0"/>
                <a:cs typeface="Calibri Light" panose="020F0302020204030204" pitchFamily="34" charset="0"/>
              </a:rPr>
              <a:t>A framework is customized to an application with specific implementations of hot spots. </a:t>
            </a:r>
            <a:r>
              <a:rPr lang="en-US" sz="1200" dirty="0">
                <a:latin typeface="Calibri Light" panose="020F0302020204030204" pitchFamily="34" charset="0"/>
                <a:cs typeface="Calibri Light" panose="020F0302020204030204" pitchFamily="34" charset="0"/>
              </a:rPr>
              <a:t>We define hot spots and frozen spots to assort the flexibility and commonality of the microservice-oriented framework for fraud detection.  In our case-study, we have five hot spots and three frozen spot.</a:t>
            </a:r>
          </a:p>
          <a:p>
            <a:pPr marL="158750" indent="0">
              <a:buClr>
                <a:schemeClr val="tx2"/>
              </a:buClr>
              <a:buNone/>
            </a:pPr>
            <a:endParaRPr lang="en-US" dirty="0"/>
          </a:p>
        </p:txBody>
      </p:sp>
      <p:sp>
        <p:nvSpPr>
          <p:cNvPr id="4" name="Slide Number Placeholder 3"/>
          <p:cNvSpPr>
            <a:spLocks noGrp="1"/>
          </p:cNvSpPr>
          <p:nvPr>
            <p:ph type="sldNum" sz="quarter" idx="5"/>
          </p:nvPr>
        </p:nvSpPr>
        <p:spPr/>
        <p:txBody>
          <a:bodyPr/>
          <a:lstStyle/>
          <a:p>
            <a:fld id="{34AF9CF5-59FE-4EB4-ABD6-A695A9C81B92}" type="slidenum">
              <a:rPr lang="en-US" smtClean="0"/>
              <a:t>8</a:t>
            </a:fld>
            <a:endParaRPr lang="en-US"/>
          </a:p>
        </p:txBody>
      </p:sp>
    </p:spTree>
    <p:extLst>
      <p:ext uri="{BB962C8B-B14F-4D97-AF65-F5344CB8AC3E}">
        <p14:creationId xmlns:p14="http://schemas.microsoft.com/office/powerpoint/2010/main" val="2908866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Clr>
                <a:schemeClr val="tx2"/>
              </a:buClr>
              <a:buNone/>
            </a:pPr>
            <a:r>
              <a:rPr lang="en-US" sz="1200" dirty="0">
                <a:latin typeface="Calibri Light" panose="020F0302020204030204" pitchFamily="34" charset="0"/>
                <a:cs typeface="Calibri Light" panose="020F0302020204030204" pitchFamily="34" charset="0"/>
              </a:rPr>
              <a:t>In our case-study, we have five hot spots and four frozen spots.</a:t>
            </a:r>
            <a:endParaRPr lang="en-US" sz="1200" b="0" dirty="0">
              <a:latin typeface="Calibri Light" panose="020F0302020204030204" pitchFamily="34" charset="0"/>
              <a:cs typeface="Calibri Light" panose="020F0302020204030204" pitchFamily="34" charset="0"/>
            </a:endParaRPr>
          </a:p>
        </p:txBody>
      </p:sp>
      <p:sp>
        <p:nvSpPr>
          <p:cNvPr id="4" name="Slide Number Placeholder 3"/>
          <p:cNvSpPr>
            <a:spLocks noGrp="1"/>
          </p:cNvSpPr>
          <p:nvPr>
            <p:ph type="sldNum" sz="quarter" idx="5"/>
          </p:nvPr>
        </p:nvSpPr>
        <p:spPr/>
        <p:txBody>
          <a:bodyPr/>
          <a:lstStyle/>
          <a:p>
            <a:fld id="{34AF9CF5-59FE-4EB4-ABD6-A695A9C81B92}" type="slidenum">
              <a:rPr lang="en-US" smtClean="0"/>
              <a:t>9</a:t>
            </a:fld>
            <a:endParaRPr lang="en-US"/>
          </a:p>
        </p:txBody>
      </p:sp>
    </p:spTree>
    <p:extLst>
      <p:ext uri="{BB962C8B-B14F-4D97-AF65-F5344CB8AC3E}">
        <p14:creationId xmlns:p14="http://schemas.microsoft.com/office/powerpoint/2010/main" val="1269634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Clr>
                <a:schemeClr val="tx2"/>
              </a:buClr>
              <a:buNone/>
            </a:pPr>
            <a:r>
              <a:rPr lang="en-US" sz="1200" b="1" dirty="0">
                <a:latin typeface="Calibri Light" panose="020F0302020204030204" pitchFamily="34" charset="0"/>
                <a:cs typeface="Calibri Light" panose="020F0302020204030204" pitchFamily="34" charset="0"/>
              </a:rPr>
              <a:t>Step 3: Hot spot detail specification and design</a:t>
            </a:r>
          </a:p>
          <a:p>
            <a:pPr marL="158750" marR="0" lvl="0" indent="0" algn="l" defTabSz="914400" rtl="0" eaLnBrk="1" fontAlgn="auto" latinLnBrk="0" hangingPunct="1">
              <a:lnSpc>
                <a:spcPct val="100000"/>
              </a:lnSpc>
              <a:spcBef>
                <a:spcPts val="0"/>
              </a:spcBef>
              <a:spcAft>
                <a:spcPts val="0"/>
              </a:spcAft>
              <a:buClr>
                <a:schemeClr val="tx2"/>
              </a:buClr>
              <a:buSzTx/>
              <a:buFontTx/>
              <a:buNone/>
              <a:tabLst/>
              <a:defRPr/>
            </a:pPr>
            <a:r>
              <a:rPr lang="en-US" sz="1200" dirty="0">
                <a:latin typeface="Calibri Light" panose="020F0302020204030204" pitchFamily="34" charset="0"/>
                <a:cs typeface="Calibri Light" panose="020F0302020204030204" pitchFamily="34" charset="0"/>
              </a:rPr>
              <a:t>The framework domain's variable aspects have been collected and described in the previous step as hot spots. The hot spot detail specification and design are performed individually in the case of each hot spot. </a:t>
            </a:r>
          </a:p>
          <a:p>
            <a:pPr marL="158750" marR="0" lvl="0" indent="0" algn="l" defTabSz="914400" rtl="0" eaLnBrk="1" fontAlgn="auto" latinLnBrk="0" hangingPunct="1">
              <a:lnSpc>
                <a:spcPct val="100000"/>
              </a:lnSpc>
              <a:spcBef>
                <a:spcPts val="0"/>
              </a:spcBef>
              <a:spcAft>
                <a:spcPts val="0"/>
              </a:spcAft>
              <a:buClr>
                <a:schemeClr val="tx2"/>
              </a:buClr>
              <a:buSzTx/>
              <a:buFontTx/>
              <a:buNone/>
              <a:tabLst/>
              <a:defRPr/>
            </a:pPr>
            <a:endParaRPr lang="en-US" sz="1200" dirty="0">
              <a:latin typeface="Calibri Light" panose="020F0302020204030204" pitchFamily="34" charset="0"/>
              <a:cs typeface="Calibri Light" panose="020F0302020204030204" pitchFamily="34" charset="0"/>
            </a:endParaRPr>
          </a:p>
          <a:p>
            <a:pPr marL="158750" indent="0">
              <a:buClr>
                <a:schemeClr val="tx2"/>
              </a:buClr>
              <a:buNone/>
            </a:pPr>
            <a:r>
              <a:rPr lang="en-US" sz="1200" b="1" dirty="0">
                <a:latin typeface="Calibri Light" panose="020F0302020204030204" pitchFamily="34" charset="0"/>
                <a:cs typeface="Calibri Light" panose="020F0302020204030204" pitchFamily="34" charset="0"/>
              </a:rPr>
              <a:t>Step 4: Design hot spot subsystems</a:t>
            </a:r>
          </a:p>
          <a:p>
            <a:pPr marL="158750" marR="0" lvl="0" indent="0" algn="l" defTabSz="914400" rtl="0" eaLnBrk="1" fontAlgn="auto" latinLnBrk="0" hangingPunct="1">
              <a:lnSpc>
                <a:spcPct val="100000"/>
              </a:lnSpc>
              <a:spcBef>
                <a:spcPts val="0"/>
              </a:spcBef>
              <a:spcAft>
                <a:spcPts val="0"/>
              </a:spcAft>
              <a:buClr>
                <a:schemeClr val="tx2"/>
              </a:buClr>
              <a:buSzTx/>
              <a:buFontTx/>
              <a:buNone/>
              <a:tabLst/>
              <a:defRPr/>
            </a:pPr>
            <a:r>
              <a:rPr lang="en-US" sz="1200" b="0" dirty="0">
                <a:latin typeface="Calibri Light" panose="020F0302020204030204" pitchFamily="34" charset="0"/>
                <a:cs typeface="Calibri Light" panose="020F0302020204030204" pitchFamily="34" charset="0"/>
              </a:rPr>
              <a:t>A hot spot is implemented by a hot-spot subsystem, which typically consists of an abstract base class, concrete derived classes, as well as possibly additional classes and relationships. Among these, the abstract base class specifies the common responsibilities for all hotspot alternatives. </a:t>
            </a:r>
          </a:p>
        </p:txBody>
      </p:sp>
      <p:sp>
        <p:nvSpPr>
          <p:cNvPr id="4" name="Slide Number Placeholder 3"/>
          <p:cNvSpPr>
            <a:spLocks noGrp="1"/>
          </p:cNvSpPr>
          <p:nvPr>
            <p:ph type="sldNum" sz="quarter" idx="5"/>
          </p:nvPr>
        </p:nvSpPr>
        <p:spPr/>
        <p:txBody>
          <a:bodyPr/>
          <a:lstStyle/>
          <a:p>
            <a:fld id="{34AF9CF5-59FE-4EB4-ABD6-A695A9C81B92}" type="slidenum">
              <a:rPr lang="en-US" smtClean="0"/>
              <a:t>10</a:t>
            </a:fld>
            <a:endParaRPr lang="en-US"/>
          </a:p>
        </p:txBody>
      </p:sp>
    </p:spTree>
    <p:extLst>
      <p:ext uri="{BB962C8B-B14F-4D97-AF65-F5344CB8AC3E}">
        <p14:creationId xmlns:p14="http://schemas.microsoft.com/office/powerpoint/2010/main" val="1937242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Clr>
                <a:schemeClr val="tx2"/>
              </a:buClr>
              <a:buNone/>
            </a:pPr>
            <a:r>
              <a:rPr lang="en-US" sz="1200" b="1" dirty="0">
                <a:latin typeface="Calibri Light" panose="020F0302020204030204" pitchFamily="34" charset="0"/>
                <a:cs typeface="Calibri Light" panose="020F0302020204030204" pitchFamily="34" charset="0"/>
              </a:rPr>
              <a:t>Step 5: Identify communication spots and communication styles</a:t>
            </a:r>
          </a:p>
          <a:p>
            <a:pPr marL="158750" indent="0">
              <a:buClr>
                <a:schemeClr val="tx2"/>
              </a:buClr>
              <a:buNone/>
            </a:pPr>
            <a:r>
              <a:rPr lang="en-US" sz="1200" dirty="0">
                <a:latin typeface="Calibri Light" panose="020F0302020204030204" pitchFamily="34" charset="0"/>
                <a:cs typeface="Calibri Light" panose="020F0302020204030204" pitchFamily="34" charset="0"/>
              </a:rPr>
              <a:t>In a monolithic, object-oriented application, communications among the components are typically conducted through procedure calls through inheritance, polymorphism, or composition. Such communication is applicable for the components within a microservice, but would not work between microservices. We use communication spots and communication styles to specify how microservices communicate within a </a:t>
            </a:r>
            <a:r>
              <a:rPr lang="en-US" sz="1200" dirty="0" err="1">
                <a:latin typeface="Calibri Light" panose="020F0302020204030204" pitchFamily="34" charset="0"/>
                <a:cs typeface="Calibri Light" panose="020F0302020204030204" pitchFamily="34" charset="0"/>
              </a:rPr>
              <a:t>systemstyle</a:t>
            </a:r>
            <a:r>
              <a:rPr lang="en-US" sz="1200" dirty="0">
                <a:latin typeface="Calibri Light" panose="020F0302020204030204" pitchFamily="34" charset="0"/>
                <a:cs typeface="Calibri Light" panose="020F0302020204030204" pitchFamily="34" charset="0"/>
              </a:rPr>
              <a:t>. </a:t>
            </a:r>
          </a:p>
          <a:p>
            <a:pPr marL="158750" indent="0">
              <a:buClr>
                <a:schemeClr val="tx2"/>
              </a:buClr>
              <a:buNone/>
            </a:pPr>
            <a:endParaRPr lang="en-US" sz="1200" dirty="0">
              <a:latin typeface="Calibri Light" panose="020F0302020204030204" pitchFamily="34" charset="0"/>
              <a:cs typeface="Calibri Light" panose="020F0302020204030204" pitchFamily="34" charset="0"/>
            </a:endParaRPr>
          </a:p>
          <a:p>
            <a:pPr marL="615950" lvl="1">
              <a:buClr>
                <a:schemeClr val="tx2"/>
              </a:buClr>
            </a:pPr>
            <a:r>
              <a:rPr lang="en-US" sz="1200" dirty="0" err="1">
                <a:latin typeface="Calibri Light" panose="020F0302020204030204" pitchFamily="34" charset="0"/>
                <a:cs typeface="Calibri Light" panose="020F0302020204030204" pitchFamily="34" charset="0"/>
              </a:rPr>
              <a:t>Commmuncation</a:t>
            </a:r>
            <a:r>
              <a:rPr lang="en-US" sz="1200" dirty="0">
                <a:latin typeface="Calibri Light" panose="020F0302020204030204" pitchFamily="34" charset="0"/>
                <a:cs typeface="Calibri Light" panose="020F0302020204030204" pitchFamily="34" charset="0"/>
              </a:rPr>
              <a:t> Spots in case study are </a:t>
            </a:r>
            <a:r>
              <a:rPr lang="en-US" sz="2000" b="0" dirty="0">
                <a:latin typeface="Calibri Light" panose="020F0302020204030204" pitchFamily="34" charset="0"/>
                <a:cs typeface="Calibri Light" panose="020F0302020204030204" pitchFamily="34" charset="0"/>
              </a:rPr>
              <a:t>First Communication Spot  is </a:t>
            </a:r>
            <a:r>
              <a:rPr lang="en-US" sz="1200" b="0" i="1" u="none" strike="noStrike" kern="1200" dirty="0">
                <a:solidFill>
                  <a:schemeClr val="tx1"/>
                </a:solidFill>
                <a:effectLst/>
                <a:latin typeface="+mn-lt"/>
                <a:ea typeface="+mn-ea"/>
                <a:cs typeface="+mn-cs"/>
              </a:rPr>
              <a:t>Dataset Uploading</a:t>
            </a:r>
            <a:r>
              <a:rPr lang="en-US" sz="1200" b="0" i="0" u="none" strike="noStrike" kern="1200" dirty="0">
                <a:solidFill>
                  <a:schemeClr val="tx1"/>
                </a:solidFill>
                <a:effectLst/>
                <a:latin typeface="+mn-lt"/>
                <a:ea typeface="+mn-ea"/>
                <a:cs typeface="+mn-cs"/>
              </a:rPr>
              <a:t> service is executed first, followed by the preprocessing service.</a:t>
            </a:r>
          </a:p>
          <a:p>
            <a:pPr marL="615950" lvl="1">
              <a:buClr>
                <a:schemeClr val="tx2"/>
              </a:buClr>
            </a:pPr>
            <a:r>
              <a:rPr lang="en-US" sz="1200" b="0" i="0" u="none" strike="noStrike" kern="1200" dirty="0">
                <a:solidFill>
                  <a:schemeClr val="tx1"/>
                </a:solidFill>
                <a:effectLst/>
                <a:latin typeface="+mn-lt"/>
                <a:ea typeface="+mn-ea"/>
                <a:cs typeface="+mn-cs"/>
              </a:rPr>
              <a:t>Second Communication Spot that Preprocessing service is executed first, followed by the Fraud Detection service.</a:t>
            </a:r>
          </a:p>
          <a:p>
            <a:pPr marL="615950" lvl="1">
              <a:buClr>
                <a:schemeClr val="tx2"/>
              </a:buClr>
            </a:pPr>
            <a:r>
              <a:rPr lang="en-US" sz="1200" b="0" i="0" u="none" strike="noStrike" kern="1200" dirty="0">
                <a:solidFill>
                  <a:schemeClr val="tx1"/>
                </a:solidFill>
                <a:effectLst/>
                <a:latin typeface="+mn-lt"/>
                <a:ea typeface="+mn-ea"/>
                <a:cs typeface="+mn-cs"/>
              </a:rPr>
              <a:t>Last Communication spot that The Fraud Detection service is executed first, followed by the Evaluation service.</a:t>
            </a:r>
            <a:endParaRPr lang="en-US" sz="2000" b="0" dirty="0">
              <a:latin typeface="Calibri Light" panose="020F0302020204030204" pitchFamily="34" charset="0"/>
              <a:cs typeface="Calibri Light" panose="020F0302020204030204" pitchFamily="34" charset="0"/>
            </a:endParaRPr>
          </a:p>
          <a:p>
            <a:pPr marL="158750" indent="0">
              <a:buClr>
                <a:schemeClr val="tx2"/>
              </a:buClr>
              <a:buNone/>
            </a:pPr>
            <a:endParaRPr lang="en-US" sz="1200" dirty="0">
              <a:latin typeface="Calibri Light" panose="020F0302020204030204" pitchFamily="34" charset="0"/>
              <a:cs typeface="Calibri Light" panose="020F0302020204030204" pitchFamily="34" charset="0"/>
            </a:endParaRPr>
          </a:p>
        </p:txBody>
      </p:sp>
      <p:sp>
        <p:nvSpPr>
          <p:cNvPr id="4" name="Slide Number Placeholder 3"/>
          <p:cNvSpPr>
            <a:spLocks noGrp="1"/>
          </p:cNvSpPr>
          <p:nvPr>
            <p:ph type="sldNum" sz="quarter" idx="5"/>
          </p:nvPr>
        </p:nvSpPr>
        <p:spPr/>
        <p:txBody>
          <a:bodyPr/>
          <a:lstStyle/>
          <a:p>
            <a:fld id="{34AF9CF5-59FE-4EB4-ABD6-A695A9C81B92}" type="slidenum">
              <a:rPr lang="en-US" smtClean="0"/>
              <a:t>11</a:t>
            </a:fld>
            <a:endParaRPr lang="en-US"/>
          </a:p>
        </p:txBody>
      </p:sp>
    </p:spTree>
    <p:extLst>
      <p:ext uri="{BB962C8B-B14F-4D97-AF65-F5344CB8AC3E}">
        <p14:creationId xmlns:p14="http://schemas.microsoft.com/office/powerpoint/2010/main" val="1585266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Clr>
                <a:schemeClr val="tx2"/>
              </a:buClr>
              <a:buNone/>
            </a:pPr>
            <a:r>
              <a:rPr lang="en-US" sz="1200" b="1" dirty="0">
                <a:latin typeface="Calibri Light" panose="020F0302020204030204" pitchFamily="34" charset="0"/>
                <a:cs typeface="Calibri Light" panose="020F0302020204030204" pitchFamily="34" charset="0"/>
              </a:rPr>
              <a:t>Step 6: </a:t>
            </a:r>
            <a:r>
              <a:rPr lang="en-US" sz="1200" b="1" dirty="0">
                <a:latin typeface="Calibri Light"/>
                <a:ea typeface="ＭＳ Ｐゴシック"/>
                <a:cs typeface="Calibri Light"/>
              </a:rPr>
              <a:t>Transform into a microservice-oriented framework</a:t>
            </a:r>
            <a:endParaRPr lang="en-US" dirty="0"/>
          </a:p>
          <a:p>
            <a:r>
              <a:rPr lang="en-US" dirty="0"/>
              <a:t>To generalize the microservice, we propose two solutions. </a:t>
            </a:r>
            <a:r>
              <a:rPr lang="en-US" sz="1200" b="0" dirty="0">
                <a:latin typeface="Calibri Light" panose="020F0302020204030204" pitchFamily="34" charset="0"/>
                <a:cs typeface="Calibri Light" panose="020F0302020204030204" pitchFamily="34" charset="0"/>
              </a:rPr>
              <a:t>We adopt the first microservice solution to plug the hot spot subsystems into the framework</a:t>
            </a:r>
            <a:endParaRPr lang="en-US" dirty="0"/>
          </a:p>
        </p:txBody>
      </p:sp>
      <p:sp>
        <p:nvSpPr>
          <p:cNvPr id="4" name="Slide Number Placeholder 3"/>
          <p:cNvSpPr>
            <a:spLocks noGrp="1"/>
          </p:cNvSpPr>
          <p:nvPr>
            <p:ph type="sldNum" sz="quarter" idx="5"/>
          </p:nvPr>
        </p:nvSpPr>
        <p:spPr/>
        <p:txBody>
          <a:bodyPr/>
          <a:lstStyle/>
          <a:p>
            <a:fld id="{34AF9CF5-59FE-4EB4-ABD6-A695A9C81B92}" type="slidenum">
              <a:rPr lang="en-US" smtClean="0"/>
              <a:t>12</a:t>
            </a:fld>
            <a:endParaRPr lang="en-US"/>
          </a:p>
        </p:txBody>
      </p:sp>
    </p:spTree>
    <p:extLst>
      <p:ext uri="{BB962C8B-B14F-4D97-AF65-F5344CB8AC3E}">
        <p14:creationId xmlns:p14="http://schemas.microsoft.com/office/powerpoint/2010/main" val="803669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15950" lvl="1">
              <a:buClr>
                <a:schemeClr val="tx2"/>
              </a:buClr>
            </a:pPr>
            <a:r>
              <a:rPr lang="en-US" sz="2000" b="1" dirty="0">
                <a:latin typeface="Calibri Light" panose="020F0302020204030204" pitchFamily="34" charset="0"/>
                <a:cs typeface="Calibri Light" panose="020F0302020204030204" pitchFamily="34" charset="0"/>
              </a:rPr>
              <a:t>Last step is Transforming into a microservice-oriented framework</a:t>
            </a:r>
          </a:p>
          <a:p>
            <a:pPr marL="615950" lvl="1">
              <a:buClr>
                <a:schemeClr val="tx2"/>
              </a:buClr>
            </a:pPr>
            <a:endParaRPr lang="en-US" sz="2000" b="0">
              <a:latin typeface="Calibri Light" panose="020F0302020204030204" pitchFamily="34" charset="0"/>
              <a:cs typeface="Calibri Light" panose="020F0302020204030204" pitchFamily="34" charset="0"/>
            </a:endParaRPr>
          </a:p>
          <a:p>
            <a:pPr marL="615950" lvl="1">
              <a:buClr>
                <a:schemeClr val="tx2"/>
              </a:buClr>
            </a:pPr>
            <a:endParaRPr lang="en-US" sz="2000" b="0">
              <a:latin typeface="Calibri Light" panose="020F0302020204030204" pitchFamily="34" charset="0"/>
              <a:cs typeface="Calibri Light" panose="020F0302020204030204" pitchFamily="34" charset="0"/>
            </a:endParaRPr>
          </a:p>
          <a:p>
            <a:pPr marL="615950" lvl="1">
              <a:buClr>
                <a:schemeClr val="tx2"/>
              </a:buClr>
            </a:pPr>
            <a:r>
              <a:rPr lang="en-US" sz="2000" b="0">
                <a:latin typeface="Calibri Light" panose="020F0302020204030204" pitchFamily="34" charset="0"/>
                <a:cs typeface="Calibri Light" panose="020F0302020204030204" pitchFamily="34" charset="0"/>
              </a:rPr>
              <a:t>The </a:t>
            </a:r>
            <a:r>
              <a:rPr lang="en-US" sz="2000" b="0" dirty="0">
                <a:latin typeface="Calibri Light" panose="020F0302020204030204" pitchFamily="34" charset="0"/>
                <a:cs typeface="Calibri Light" panose="020F0302020204030204" pitchFamily="34" charset="0"/>
              </a:rPr>
              <a:t>identified communication styles indicate that the uploading dataset service and evaluation service use synchronous communication, while the preprocessing service and fraud detection service use asynchronous communication. </a:t>
            </a:r>
          </a:p>
          <a:p>
            <a:pPr marL="615950" lvl="1">
              <a:buClr>
                <a:schemeClr val="tx2"/>
              </a:buClr>
            </a:pPr>
            <a:endParaRPr lang="en-US" sz="2000" b="0" dirty="0">
              <a:latin typeface="Calibri Light" panose="020F0302020204030204" pitchFamily="34" charset="0"/>
              <a:cs typeface="Calibri Light" panose="020F0302020204030204" pitchFamily="34" charset="0"/>
            </a:endParaRPr>
          </a:p>
          <a:p>
            <a:pPr marL="615950" lvl="1">
              <a:buClr>
                <a:schemeClr val="tx2"/>
              </a:buClr>
            </a:pPr>
            <a:r>
              <a:rPr lang="en-US" sz="2000" b="0" dirty="0">
                <a:latin typeface="Calibri Light" panose="020F0302020204030204" pitchFamily="34" charset="0"/>
                <a:cs typeface="Calibri Light" panose="020F0302020204030204" pitchFamily="34" charset="0"/>
              </a:rPr>
              <a:t>Thus, the Hybrid Messaging Pattern is best applied to integrate the services. With the help of the identified communication spots for the communication orders of the services, the high-level integration structure of the Fraud Detection framework is designed.</a:t>
            </a:r>
          </a:p>
        </p:txBody>
      </p:sp>
      <p:sp>
        <p:nvSpPr>
          <p:cNvPr id="4" name="Slide Number Placeholder 3"/>
          <p:cNvSpPr>
            <a:spLocks noGrp="1"/>
          </p:cNvSpPr>
          <p:nvPr>
            <p:ph type="sldNum" sz="quarter" idx="5"/>
          </p:nvPr>
        </p:nvSpPr>
        <p:spPr/>
        <p:txBody>
          <a:bodyPr/>
          <a:lstStyle/>
          <a:p>
            <a:fld id="{34AF9CF5-59FE-4EB4-ABD6-A695A9C81B92}" type="slidenum">
              <a:rPr lang="en-US" smtClean="0"/>
              <a:t>13</a:t>
            </a:fld>
            <a:endParaRPr lang="en-US"/>
          </a:p>
        </p:txBody>
      </p:sp>
    </p:spTree>
    <p:extLst>
      <p:ext uri="{BB962C8B-B14F-4D97-AF65-F5344CB8AC3E}">
        <p14:creationId xmlns:p14="http://schemas.microsoft.com/office/powerpoint/2010/main" val="4275309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01650" indent="-342900">
              <a:buClr>
                <a:schemeClr val="tx2"/>
              </a:buClr>
              <a:buFont typeface="Arial" panose="020B0604020202020204" pitchFamily="34" charset="0"/>
              <a:buChar char="•"/>
            </a:pPr>
            <a:r>
              <a:rPr lang="en-US" sz="1200" dirty="0">
                <a:latin typeface="Calibri" panose="020F0502020204030204" pitchFamily="34" charset="0"/>
                <a:cs typeface="Calibri" panose="020F0502020204030204" pitchFamily="34" charset="0"/>
              </a:rPr>
              <a:t>Schmid’s approach is object-oriented, generalizing the class structure of an application when designing application frameworks. There are also alternative systematic approaches that are not constrained to the object-oriented paradigm.</a:t>
            </a:r>
          </a:p>
          <a:p>
            <a:pPr marL="501650" indent="-342900">
              <a:buClr>
                <a:schemeClr val="tx2"/>
              </a:buClr>
              <a:buFont typeface="Arial" panose="020B0604020202020204" pitchFamily="34" charset="0"/>
              <a:buChar char="•"/>
            </a:pPr>
            <a:endParaRPr lang="en-US" sz="1200" dirty="0">
              <a:latin typeface="Calibri" panose="020F0502020204030204" pitchFamily="34" charset="0"/>
              <a:cs typeface="Calibri" panose="020F0502020204030204" pitchFamily="34" charset="0"/>
            </a:endParaRPr>
          </a:p>
          <a:p>
            <a:pPr marL="501650" indent="-342900">
              <a:buClr>
                <a:schemeClr val="tx2"/>
              </a:buClr>
              <a:buFont typeface="Arial" panose="020B0604020202020204" pitchFamily="34" charset="0"/>
              <a:buChar char="•"/>
            </a:pPr>
            <a:r>
              <a:rPr lang="en-US" sz="1200" dirty="0">
                <a:latin typeface="Calibri" panose="020F0502020204030204" pitchFamily="34" charset="0"/>
                <a:cs typeface="Calibri" panose="020F0502020204030204" pitchFamily="34" charset="0"/>
              </a:rPr>
              <a:t>This study uses three integration patterns in the case study. There are also other alternative integration patterns that can be used in the transformation step. For example, Microsoft Azure proposed nine patterns [20] for integrating microservices in applications.</a:t>
            </a:r>
          </a:p>
          <a:p>
            <a:pPr marL="501650" indent="-342900">
              <a:buClr>
                <a:schemeClr val="tx2"/>
              </a:buClr>
              <a:buFont typeface="Arial" panose="020B0604020202020204" pitchFamily="34" charset="0"/>
              <a:buChar char="•"/>
            </a:pPr>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34AF9CF5-59FE-4EB4-ABD6-A695A9C81B92}" type="slidenum">
              <a:rPr lang="en-US" smtClean="0"/>
              <a:t>14</a:t>
            </a:fld>
            <a:endParaRPr lang="en-US"/>
          </a:p>
        </p:txBody>
      </p:sp>
    </p:spTree>
    <p:extLst>
      <p:ext uri="{BB962C8B-B14F-4D97-AF65-F5344CB8AC3E}">
        <p14:creationId xmlns:p14="http://schemas.microsoft.com/office/powerpoint/2010/main" val="3279326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Microservice-oriented application frameworks will be beneficial for the development of microservice-oriented applications in the particular business domains that the frameworks are constructed for.</a:t>
            </a:r>
          </a:p>
          <a:p>
            <a:endParaRPr lang="en-US" dirty="0"/>
          </a:p>
          <a:p>
            <a:r>
              <a:rPr lang="en-US" dirty="0"/>
              <a:t>Future work will be focused on two directions. One direction is to enhance the fraud detection framework by introducing the support for time series, unsupervised learning algorithms, and the usage of quantum computing. The other direction is to examine the impact of the different computing environments (classical vs. quantum) on the framework design thus enhance the methodology</a:t>
            </a:r>
          </a:p>
          <a:p>
            <a:endParaRPr lang="en-US" dirty="0"/>
          </a:p>
        </p:txBody>
      </p:sp>
      <p:sp>
        <p:nvSpPr>
          <p:cNvPr id="4" name="Slide Number Placeholder 3"/>
          <p:cNvSpPr>
            <a:spLocks noGrp="1"/>
          </p:cNvSpPr>
          <p:nvPr>
            <p:ph type="sldNum" sz="quarter" idx="5"/>
          </p:nvPr>
        </p:nvSpPr>
        <p:spPr/>
        <p:txBody>
          <a:bodyPr/>
          <a:lstStyle/>
          <a:p>
            <a:fld id="{34AF9CF5-59FE-4EB4-ABD6-A695A9C81B92}" type="slidenum">
              <a:rPr lang="en-US" smtClean="0"/>
              <a:t>15</a:t>
            </a:fld>
            <a:endParaRPr lang="en-US"/>
          </a:p>
        </p:txBody>
      </p:sp>
    </p:spTree>
    <p:extLst>
      <p:ext uri="{BB962C8B-B14F-4D97-AF65-F5344CB8AC3E}">
        <p14:creationId xmlns:p14="http://schemas.microsoft.com/office/powerpoint/2010/main" val="2234077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code appendix. </a:t>
            </a:r>
          </a:p>
          <a:p>
            <a:endParaRPr lang="en-US" dirty="0"/>
          </a:p>
          <a:p>
            <a:endParaRPr lang="en-US" dirty="0"/>
          </a:p>
        </p:txBody>
      </p:sp>
      <p:sp>
        <p:nvSpPr>
          <p:cNvPr id="4" name="Slide Number Placeholder 3"/>
          <p:cNvSpPr>
            <a:spLocks noGrp="1"/>
          </p:cNvSpPr>
          <p:nvPr>
            <p:ph type="sldNum" sz="quarter" idx="5"/>
          </p:nvPr>
        </p:nvSpPr>
        <p:spPr/>
        <p:txBody>
          <a:bodyPr/>
          <a:lstStyle/>
          <a:p>
            <a:fld id="{34AF9CF5-59FE-4EB4-ABD6-A695A9C81B92}" type="slidenum">
              <a:rPr lang="en-US" smtClean="0"/>
              <a:t>16</a:t>
            </a:fld>
            <a:endParaRPr lang="en-US"/>
          </a:p>
        </p:txBody>
      </p:sp>
    </p:spTree>
    <p:extLst>
      <p:ext uri="{BB962C8B-B14F-4D97-AF65-F5344CB8AC3E}">
        <p14:creationId xmlns:p14="http://schemas.microsoft.com/office/powerpoint/2010/main" val="1852682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4282F356-A65B-BF4F-A695-722FA49CE40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8BCC38-66BF-BE45-A6D9-CAD824DD631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8D61BA-F5C1-6F41-9C5B-C873BE7C0EA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CD0E023-F782-5F4A-AEA8-3E72C790F32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77FF6C1-AA92-7744-ACB4-D57A6085EBB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23850F9-5522-0C41-B243-60CC8F7DD93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600CF96-99B2-C545-B7EC-60BB5F50A80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1E8E16C-62A2-F042-9EA2-F176402826A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C8EE512-C4AF-B046-9730-14A63E43FBA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A907F7-68A0-4840-BEC6-70C8C6E8423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ED13DF-020C-6C45-8B4E-8EBE918E3E7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600200"/>
            <a:ext cx="77724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2286000"/>
            <a:ext cx="7772400" cy="3810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9C74560F-DF23-364C-88B4-2D732944439C}" type="slidenum">
              <a:rPr lang="en-US"/>
              <a:pPr>
                <a:defRPr/>
              </a:pPr>
              <a:t>‹#›</a:t>
            </a:fld>
            <a:endParaRPr lang="en-US"/>
          </a:p>
        </p:txBody>
      </p:sp>
      <p:pic>
        <p:nvPicPr>
          <p:cNvPr id="1031" name="Picture 8" descr="blue header_gold_white_logo.eps"/>
          <p:cNvPicPr>
            <a:picLocks noChangeAspect="1"/>
          </p:cNvPicPr>
          <p:nvPr userDrawn="1"/>
        </p:nvPicPr>
        <p:blipFill>
          <a:blip r:embed="rId13"/>
          <a:srcRect/>
          <a:stretch>
            <a:fillRect/>
          </a:stretch>
        </p:blipFill>
        <p:spPr bwMode="auto">
          <a:xfrm>
            <a:off x="0" y="0"/>
            <a:ext cx="9159875" cy="9144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02;p24">
            <a:extLst>
              <a:ext uri="{FF2B5EF4-FFF2-40B4-BE49-F238E27FC236}">
                <a16:creationId xmlns:a16="http://schemas.microsoft.com/office/drawing/2014/main" id="{750A5529-DC99-4F30-BD75-698FCD622AC0}"/>
              </a:ext>
            </a:extLst>
          </p:cNvPr>
          <p:cNvSpPr txBox="1">
            <a:spLocks/>
          </p:cNvSpPr>
          <p:nvPr/>
        </p:nvSpPr>
        <p:spPr bwMode="auto">
          <a:xfrm>
            <a:off x="76200" y="1447800"/>
            <a:ext cx="8991599" cy="2590500"/>
          </a:xfrm>
          <a:prstGeom prst="rect">
            <a:avLst/>
          </a:prstGeom>
          <a:noFill/>
          <a:ln w="9525">
            <a:noFill/>
            <a:miter lim="800000"/>
            <a:headEnd/>
            <a:tailEnd/>
          </a:ln>
        </p:spPr>
        <p:txBody>
          <a:bodyPr spcFirstLastPara="1" vert="horz" wrap="square" lIns="91425" tIns="91425" rIns="91425" bIns="91425" numCol="1" anchor="b" anchorCtr="0" compatLnSpc="1">
            <a:prstTxWarp prst="textNoShape">
              <a:avLst/>
            </a:prstTxWarp>
            <a:noAutofit/>
          </a:bodyPr>
          <a:lstStyle>
            <a:lvl1pPr algn="l" rtl="0" eaLnBrk="1" fontAlgn="base" hangingPunct="1">
              <a:spcBef>
                <a:spcPct val="0"/>
              </a:spcBef>
              <a:spcAft>
                <a:spcPct val="0"/>
              </a:spcAft>
              <a:defRPr sz="20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9pPr>
          </a:lstStyle>
          <a:p>
            <a:pPr algn="ctr">
              <a:spcBef>
                <a:spcPts val="0"/>
              </a:spcBef>
              <a:spcAft>
                <a:spcPts val="0"/>
              </a:spcAft>
            </a:pPr>
            <a:r>
              <a:rPr lang="en-US" sz="4000" kern="0" dirty="0">
                <a:latin typeface="Calibri Light"/>
                <a:ea typeface="Rajdhani"/>
                <a:cs typeface="Calibri Light"/>
                <a:sym typeface="Rajdhani"/>
              </a:rPr>
              <a:t>Designing Microservice-Oriented Application Frameworks</a:t>
            </a:r>
          </a:p>
        </p:txBody>
      </p:sp>
      <p:sp>
        <p:nvSpPr>
          <p:cNvPr id="10" name="Google Shape;103;p24">
            <a:extLst>
              <a:ext uri="{FF2B5EF4-FFF2-40B4-BE49-F238E27FC236}">
                <a16:creationId xmlns:a16="http://schemas.microsoft.com/office/drawing/2014/main" id="{2E4D4712-409F-4D9F-B8BD-1AC515F83481}"/>
              </a:ext>
            </a:extLst>
          </p:cNvPr>
          <p:cNvSpPr txBox="1">
            <a:spLocks/>
          </p:cNvSpPr>
          <p:nvPr/>
        </p:nvSpPr>
        <p:spPr>
          <a:xfrm>
            <a:off x="1524000" y="4648201"/>
            <a:ext cx="6324600" cy="1828799"/>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F3F3F3"/>
              </a:buClr>
              <a:buSzPts val="2800"/>
              <a:buFont typeface="Fira Sans Condensed Light"/>
              <a:buNone/>
              <a:defRPr sz="1400" b="0" i="0" u="none" strike="noStrike" cap="none">
                <a:solidFill>
                  <a:srgbClr val="F3F3F3"/>
                </a:solidFill>
                <a:latin typeface="Advent Pro Light"/>
                <a:ea typeface="Advent Pro Light"/>
                <a:cs typeface="Advent Pro Light"/>
                <a:sym typeface="Advent Pro Light"/>
              </a:defRPr>
            </a:lvl1pPr>
            <a:lvl2pPr marL="914400" marR="0" lvl="1" indent="-304800" algn="ctr" rtl="0">
              <a:lnSpc>
                <a:spcPct val="100000"/>
              </a:lnSpc>
              <a:spcBef>
                <a:spcPts val="0"/>
              </a:spcBef>
              <a:spcAft>
                <a:spcPts val="0"/>
              </a:spcAft>
              <a:buClr>
                <a:srgbClr val="F3F3F3"/>
              </a:buClr>
              <a:buSzPts val="2800"/>
              <a:buFont typeface="Fira Sans Condensed Light"/>
              <a:buNone/>
              <a:defRPr sz="2800" b="0" i="0" u="none" strike="noStrike" cap="none">
                <a:solidFill>
                  <a:srgbClr val="F3F3F3"/>
                </a:solidFill>
                <a:latin typeface="Fira Sans Condensed Light"/>
                <a:ea typeface="Fira Sans Condensed Light"/>
                <a:cs typeface="Fira Sans Condensed Light"/>
                <a:sym typeface="Fira Sans Condensed Light"/>
              </a:defRPr>
            </a:lvl2pPr>
            <a:lvl3pPr marL="1371600" marR="0" lvl="2" indent="-304800" algn="ctr" rtl="0">
              <a:lnSpc>
                <a:spcPct val="100000"/>
              </a:lnSpc>
              <a:spcBef>
                <a:spcPts val="0"/>
              </a:spcBef>
              <a:spcAft>
                <a:spcPts val="0"/>
              </a:spcAft>
              <a:buClr>
                <a:srgbClr val="F3F3F3"/>
              </a:buClr>
              <a:buSzPts val="2800"/>
              <a:buFont typeface="Fira Sans Condensed Light"/>
              <a:buNone/>
              <a:defRPr sz="2800" b="0" i="0" u="none" strike="noStrike" cap="none">
                <a:solidFill>
                  <a:srgbClr val="F3F3F3"/>
                </a:solidFill>
                <a:latin typeface="Fira Sans Condensed Light"/>
                <a:ea typeface="Fira Sans Condensed Light"/>
                <a:cs typeface="Fira Sans Condensed Light"/>
                <a:sym typeface="Fira Sans Condensed Light"/>
              </a:defRPr>
            </a:lvl3pPr>
            <a:lvl4pPr marL="1828800" marR="0" lvl="3" indent="-304800" algn="ctr" rtl="0">
              <a:lnSpc>
                <a:spcPct val="100000"/>
              </a:lnSpc>
              <a:spcBef>
                <a:spcPts val="0"/>
              </a:spcBef>
              <a:spcAft>
                <a:spcPts val="0"/>
              </a:spcAft>
              <a:buClr>
                <a:srgbClr val="F3F3F3"/>
              </a:buClr>
              <a:buSzPts val="2800"/>
              <a:buFont typeface="Fira Sans Condensed Light"/>
              <a:buNone/>
              <a:defRPr sz="2800" b="0" i="0" u="none" strike="noStrike" cap="none">
                <a:solidFill>
                  <a:srgbClr val="F3F3F3"/>
                </a:solidFill>
                <a:latin typeface="Fira Sans Condensed Light"/>
                <a:ea typeface="Fira Sans Condensed Light"/>
                <a:cs typeface="Fira Sans Condensed Light"/>
                <a:sym typeface="Fira Sans Condensed Light"/>
              </a:defRPr>
            </a:lvl4pPr>
            <a:lvl5pPr marL="2286000" marR="0" lvl="4" indent="-304800" algn="ctr" rtl="0">
              <a:lnSpc>
                <a:spcPct val="100000"/>
              </a:lnSpc>
              <a:spcBef>
                <a:spcPts val="0"/>
              </a:spcBef>
              <a:spcAft>
                <a:spcPts val="0"/>
              </a:spcAft>
              <a:buClr>
                <a:srgbClr val="F3F3F3"/>
              </a:buClr>
              <a:buSzPts val="2800"/>
              <a:buFont typeface="Fira Sans Condensed Light"/>
              <a:buNone/>
              <a:defRPr sz="2800" b="0" i="0" u="none" strike="noStrike" cap="none">
                <a:solidFill>
                  <a:srgbClr val="F3F3F3"/>
                </a:solidFill>
                <a:latin typeface="Fira Sans Condensed Light"/>
                <a:ea typeface="Fira Sans Condensed Light"/>
                <a:cs typeface="Fira Sans Condensed Light"/>
                <a:sym typeface="Fira Sans Condensed Light"/>
              </a:defRPr>
            </a:lvl5pPr>
            <a:lvl6pPr marL="2743200" marR="0" lvl="5" indent="-304800" algn="ctr" rtl="0">
              <a:lnSpc>
                <a:spcPct val="100000"/>
              </a:lnSpc>
              <a:spcBef>
                <a:spcPts val="0"/>
              </a:spcBef>
              <a:spcAft>
                <a:spcPts val="0"/>
              </a:spcAft>
              <a:buClr>
                <a:srgbClr val="F3F3F3"/>
              </a:buClr>
              <a:buSzPts val="2800"/>
              <a:buFont typeface="Fira Sans Condensed Light"/>
              <a:buNone/>
              <a:defRPr sz="2800" b="0" i="0" u="none" strike="noStrike" cap="none">
                <a:solidFill>
                  <a:srgbClr val="F3F3F3"/>
                </a:solidFill>
                <a:latin typeface="Fira Sans Condensed Light"/>
                <a:ea typeface="Fira Sans Condensed Light"/>
                <a:cs typeface="Fira Sans Condensed Light"/>
                <a:sym typeface="Fira Sans Condensed Light"/>
              </a:defRPr>
            </a:lvl6pPr>
            <a:lvl7pPr marL="3200400" marR="0" lvl="6" indent="-304800" algn="ctr" rtl="0">
              <a:lnSpc>
                <a:spcPct val="100000"/>
              </a:lnSpc>
              <a:spcBef>
                <a:spcPts val="0"/>
              </a:spcBef>
              <a:spcAft>
                <a:spcPts val="0"/>
              </a:spcAft>
              <a:buClr>
                <a:srgbClr val="F3F3F3"/>
              </a:buClr>
              <a:buSzPts val="2800"/>
              <a:buFont typeface="Fira Sans Condensed Light"/>
              <a:buNone/>
              <a:defRPr sz="2800" b="0" i="0" u="none" strike="noStrike" cap="none">
                <a:solidFill>
                  <a:srgbClr val="F3F3F3"/>
                </a:solidFill>
                <a:latin typeface="Fira Sans Condensed Light"/>
                <a:ea typeface="Fira Sans Condensed Light"/>
                <a:cs typeface="Fira Sans Condensed Light"/>
                <a:sym typeface="Fira Sans Condensed Light"/>
              </a:defRPr>
            </a:lvl7pPr>
            <a:lvl8pPr marL="3657600" marR="0" lvl="7" indent="-304800" algn="ctr" rtl="0">
              <a:lnSpc>
                <a:spcPct val="100000"/>
              </a:lnSpc>
              <a:spcBef>
                <a:spcPts val="0"/>
              </a:spcBef>
              <a:spcAft>
                <a:spcPts val="0"/>
              </a:spcAft>
              <a:buClr>
                <a:srgbClr val="F3F3F3"/>
              </a:buClr>
              <a:buSzPts val="2800"/>
              <a:buFont typeface="Fira Sans Condensed Light"/>
              <a:buNone/>
              <a:defRPr sz="2800" b="0" i="0" u="none" strike="noStrike" cap="none">
                <a:solidFill>
                  <a:srgbClr val="F3F3F3"/>
                </a:solidFill>
                <a:latin typeface="Fira Sans Condensed Light"/>
                <a:ea typeface="Fira Sans Condensed Light"/>
                <a:cs typeface="Fira Sans Condensed Light"/>
                <a:sym typeface="Fira Sans Condensed Light"/>
              </a:defRPr>
            </a:lvl8pPr>
            <a:lvl9pPr marL="4114800" marR="0" lvl="8" indent="-304800" algn="ctr" rtl="0">
              <a:lnSpc>
                <a:spcPct val="100000"/>
              </a:lnSpc>
              <a:spcBef>
                <a:spcPts val="0"/>
              </a:spcBef>
              <a:spcAft>
                <a:spcPts val="0"/>
              </a:spcAft>
              <a:buClr>
                <a:srgbClr val="F3F3F3"/>
              </a:buClr>
              <a:buSzPts val="2800"/>
              <a:buFont typeface="Fira Sans Condensed Light"/>
              <a:buNone/>
              <a:defRPr sz="2800" b="0" i="0" u="none" strike="noStrike" cap="none">
                <a:solidFill>
                  <a:srgbClr val="F3F3F3"/>
                </a:solidFill>
                <a:latin typeface="Fira Sans Condensed Light"/>
                <a:ea typeface="Fira Sans Condensed Light"/>
                <a:cs typeface="Fira Sans Condensed Light"/>
                <a:sym typeface="Fira Sans Condensed Light"/>
              </a:defRPr>
            </a:lvl9pPr>
          </a:lstStyle>
          <a:p>
            <a:pPr marL="0" indent="0" algn="ctr"/>
            <a:r>
              <a:rPr lang="en-US" sz="2000" dirty="0">
                <a:solidFill>
                  <a:schemeClr val="tx1"/>
                </a:solidFill>
                <a:latin typeface="Calibri Light" panose="020F0302020204030204" pitchFamily="34" charset="0"/>
                <a:ea typeface="Fira Sans Condensed Light"/>
                <a:cs typeface="Calibri Light" panose="020F0302020204030204" pitchFamily="34" charset="0"/>
                <a:sym typeface="Fira Sans Condensed Light"/>
              </a:rPr>
              <a:t>Yunhyeok Lee (Presenter) and Yi Liu</a:t>
            </a:r>
          </a:p>
          <a:p>
            <a:pPr marL="0" indent="0" algn="ctr"/>
            <a:endParaRPr lang="en-US" sz="2000" dirty="0">
              <a:solidFill>
                <a:schemeClr val="tx1"/>
              </a:solidFill>
              <a:latin typeface="Calibri Light" panose="020F0302020204030204" pitchFamily="34" charset="0"/>
              <a:ea typeface="Fira Sans Condensed Light"/>
              <a:cs typeface="Calibri Light" panose="020F0302020204030204" pitchFamily="34" charset="0"/>
              <a:sym typeface="Fira Sans Condensed Light"/>
            </a:endParaRPr>
          </a:p>
          <a:p>
            <a:pPr marL="0" indent="0" algn="ctr"/>
            <a:r>
              <a:rPr lang="en-US" sz="2000" dirty="0">
                <a:solidFill>
                  <a:schemeClr val="tx1"/>
                </a:solidFill>
                <a:latin typeface="Calibri Light" panose="020F0302020204030204" pitchFamily="34" charset="0"/>
                <a:ea typeface="Fira Sans Condensed Light"/>
                <a:cs typeface="Calibri Light" panose="020F0302020204030204" pitchFamily="34" charset="0"/>
                <a:sym typeface="Fira Sans Condensed Light"/>
              </a:rPr>
              <a:t>Department of Computer and Information Science</a:t>
            </a:r>
          </a:p>
          <a:p>
            <a:pPr marL="0" indent="0" algn="ctr"/>
            <a:r>
              <a:rPr lang="en-US" sz="2000" dirty="0">
                <a:solidFill>
                  <a:schemeClr val="tx1"/>
                </a:solidFill>
                <a:latin typeface="Calibri Light" panose="020F0302020204030204" pitchFamily="34" charset="0"/>
                <a:ea typeface="Fira Sans Condensed Light"/>
                <a:cs typeface="Calibri Light" panose="020F0302020204030204" pitchFamily="34" charset="0"/>
                <a:sym typeface="Fira Sans Condensed Light"/>
              </a:rPr>
              <a:t>University Of Massachusetts Dartmouth</a:t>
            </a:r>
          </a:p>
          <a:p>
            <a:pPr marL="0" indent="0" algn="ctr"/>
            <a:endParaRPr lang="en-US" sz="2000" dirty="0">
              <a:solidFill>
                <a:schemeClr val="tx1"/>
              </a:solidFill>
              <a:latin typeface="Calibri Light" panose="020F0302020204030204" pitchFamily="34" charset="0"/>
              <a:ea typeface="Fira Sans Condensed Light"/>
              <a:cs typeface="Calibri Light" panose="020F0302020204030204" pitchFamily="34" charset="0"/>
              <a:sym typeface="Fira Sans Condensed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33BDB-FFEE-42B3-BC72-FDC74961E1C2}"/>
              </a:ext>
            </a:extLst>
          </p:cNvPr>
          <p:cNvSpPr txBox="1"/>
          <p:nvPr/>
        </p:nvSpPr>
        <p:spPr>
          <a:xfrm>
            <a:off x="381000" y="2590800"/>
            <a:ext cx="11430000" cy="2918107"/>
          </a:xfrm>
          <a:prstGeom prst="rect">
            <a:avLst/>
          </a:prstGeom>
          <a:noFill/>
        </p:spPr>
        <p:txBody>
          <a:bodyPr wrap="square" rtlCol="0">
            <a:spAutoFit/>
          </a:bodyPr>
          <a:lstStyle/>
          <a:p>
            <a:pPr marL="488950" lvl="0" indent="-342900" algn="l" rtl="0">
              <a:lnSpc>
                <a:spcPct val="150000"/>
              </a:lnSpc>
              <a:spcBef>
                <a:spcPts val="0"/>
              </a:spcBef>
              <a:spcAft>
                <a:spcPts val="0"/>
              </a:spcAft>
              <a:buClr>
                <a:schemeClr val="tx1"/>
              </a:buClr>
              <a:buSzPts val="1300"/>
              <a:buFont typeface="Arial" panose="020B0604020202020204" pitchFamily="34" charset="0"/>
              <a:buChar char="•"/>
            </a:pPr>
            <a:r>
              <a:rPr lang="en-US" sz="2500" dirty="0">
                <a:latin typeface="Calibri Light" panose="020F0302020204030204" pitchFamily="34" charset="0"/>
                <a:cs typeface="Calibri Light" panose="020F0302020204030204" pitchFamily="34" charset="0"/>
              </a:rPr>
              <a:t>Introduction</a:t>
            </a:r>
          </a:p>
          <a:p>
            <a:pPr marL="488950" lvl="0" indent="-342900" algn="l" rtl="0">
              <a:lnSpc>
                <a:spcPct val="150000"/>
              </a:lnSpc>
              <a:spcBef>
                <a:spcPts val="0"/>
              </a:spcBef>
              <a:spcAft>
                <a:spcPts val="0"/>
              </a:spcAft>
              <a:buClr>
                <a:schemeClr val="tx1"/>
              </a:buClr>
              <a:buSzPts val="1300"/>
              <a:buFont typeface="Arial" panose="020B0604020202020204" pitchFamily="34" charset="0"/>
              <a:buChar char="•"/>
            </a:pPr>
            <a:r>
              <a:rPr lang="en-US" sz="2500" dirty="0">
                <a:latin typeface="Calibri Light" panose="020F0302020204030204" pitchFamily="34" charset="0"/>
                <a:cs typeface="Calibri Light" panose="020F0302020204030204" pitchFamily="34" charset="0"/>
              </a:rPr>
              <a:t>Background</a:t>
            </a:r>
          </a:p>
          <a:p>
            <a:pPr marL="488950" lvl="0" indent="-342900" algn="l" rtl="0">
              <a:lnSpc>
                <a:spcPct val="150000"/>
              </a:lnSpc>
              <a:spcBef>
                <a:spcPts val="0"/>
              </a:spcBef>
              <a:spcAft>
                <a:spcPts val="0"/>
              </a:spcAft>
              <a:buClr>
                <a:schemeClr val="tx1"/>
              </a:buClr>
              <a:buSzPts val="1300"/>
              <a:buFont typeface="Arial" panose="020B0604020202020204" pitchFamily="34" charset="0"/>
              <a:buChar char="•"/>
            </a:pPr>
            <a:r>
              <a:rPr lang="en-US" sz="2500" dirty="0">
                <a:latin typeface="Calibri Light" panose="020F0302020204030204" pitchFamily="34" charset="0"/>
                <a:cs typeface="Calibri Light" panose="020F0302020204030204" pitchFamily="34" charset="0"/>
              </a:rPr>
              <a:t>Methodology &amp; Case Study</a:t>
            </a:r>
          </a:p>
          <a:p>
            <a:pPr marL="488950" lvl="0" indent="-342900" algn="l" rtl="0">
              <a:lnSpc>
                <a:spcPct val="150000"/>
              </a:lnSpc>
              <a:spcBef>
                <a:spcPts val="0"/>
              </a:spcBef>
              <a:spcAft>
                <a:spcPts val="0"/>
              </a:spcAft>
              <a:buClr>
                <a:schemeClr val="tx1"/>
              </a:buClr>
              <a:buSzPts val="1300"/>
              <a:buFont typeface="Arial" panose="020B0604020202020204" pitchFamily="34" charset="0"/>
              <a:buChar char="•"/>
            </a:pPr>
            <a:r>
              <a:rPr lang="en-US" sz="2500" dirty="0">
                <a:latin typeface="Calibri Light" panose="020F0302020204030204" pitchFamily="34" charset="0"/>
                <a:cs typeface="Calibri Light" panose="020F0302020204030204" pitchFamily="34" charset="0"/>
              </a:rPr>
              <a:t>Discussion</a:t>
            </a:r>
          </a:p>
          <a:p>
            <a:pPr marL="488950" lvl="0" indent="-342900" algn="l" rtl="0">
              <a:lnSpc>
                <a:spcPct val="150000"/>
              </a:lnSpc>
              <a:spcBef>
                <a:spcPts val="0"/>
              </a:spcBef>
              <a:spcAft>
                <a:spcPts val="0"/>
              </a:spcAft>
              <a:buClr>
                <a:schemeClr val="tx1"/>
              </a:buClr>
              <a:buSzPts val="1300"/>
              <a:buFont typeface="Arial" panose="020B0604020202020204" pitchFamily="34" charset="0"/>
              <a:buChar char="•"/>
            </a:pPr>
            <a:r>
              <a:rPr lang="en-US" sz="2500" dirty="0">
                <a:latin typeface="Calibri Light" panose="020F0302020204030204" pitchFamily="34" charset="0"/>
                <a:cs typeface="Calibri Light" panose="020F0302020204030204" pitchFamily="34" charset="0"/>
              </a:rPr>
              <a:t>Conclusion </a:t>
            </a:r>
          </a:p>
        </p:txBody>
      </p:sp>
      <p:sp>
        <p:nvSpPr>
          <p:cNvPr id="9" name="Google Shape;109;p25">
            <a:extLst>
              <a:ext uri="{FF2B5EF4-FFF2-40B4-BE49-F238E27FC236}">
                <a16:creationId xmlns:a16="http://schemas.microsoft.com/office/drawing/2014/main" id="{E08D5DFA-7878-E54E-BBBC-C3793AEA6B9B}"/>
              </a:ext>
            </a:extLst>
          </p:cNvPr>
          <p:cNvSpPr txBox="1">
            <a:spLocks noGrp="1"/>
          </p:cNvSpPr>
          <p:nvPr>
            <p:ph type="title"/>
          </p:nvPr>
        </p:nvSpPr>
        <p:spPr>
          <a:xfrm>
            <a:off x="457200" y="9906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tx1"/>
                </a:solidFill>
                <a:latin typeface="Calibri Light" panose="020F0302020204030204" pitchFamily="34" charset="0"/>
                <a:cs typeface="Calibri Light" panose="020F0302020204030204" pitchFamily="34" charset="0"/>
              </a:rPr>
              <a:t>Agenda</a:t>
            </a:r>
            <a:endParaRPr sz="2600" dirty="0">
              <a:solidFill>
                <a:schemeClr val="tx1"/>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217029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25">
            <a:extLst>
              <a:ext uri="{FF2B5EF4-FFF2-40B4-BE49-F238E27FC236}">
                <a16:creationId xmlns:a16="http://schemas.microsoft.com/office/drawing/2014/main" id="{676BD0E6-52EC-4496-81ED-C878CC719C51}"/>
              </a:ext>
            </a:extLst>
          </p:cNvPr>
          <p:cNvSpPr txBox="1">
            <a:spLocks noGrp="1"/>
          </p:cNvSpPr>
          <p:nvPr>
            <p:ph type="title"/>
          </p:nvPr>
        </p:nvSpPr>
        <p:spPr>
          <a:xfrm>
            <a:off x="720000" y="9906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tx1"/>
                </a:solidFill>
                <a:latin typeface="Calibri Light" panose="020F0302020204030204" pitchFamily="34" charset="0"/>
                <a:cs typeface="Calibri Light" panose="020F0302020204030204" pitchFamily="34" charset="0"/>
              </a:rPr>
              <a:t>Introduction</a:t>
            </a:r>
            <a:endParaRPr sz="2600" dirty="0">
              <a:solidFill>
                <a:schemeClr val="tx1"/>
              </a:solidFill>
              <a:latin typeface="Calibri Light" panose="020F0302020204030204" pitchFamily="34" charset="0"/>
              <a:cs typeface="Calibri Light" panose="020F0302020204030204" pitchFamily="34" charset="0"/>
            </a:endParaRPr>
          </a:p>
        </p:txBody>
      </p:sp>
      <p:sp>
        <p:nvSpPr>
          <p:cNvPr id="2" name="TextBox 1">
            <a:extLst>
              <a:ext uri="{FF2B5EF4-FFF2-40B4-BE49-F238E27FC236}">
                <a16:creationId xmlns:a16="http://schemas.microsoft.com/office/drawing/2014/main" id="{C7933BDB-FFEE-42B3-BC72-FDC74961E1C2}"/>
              </a:ext>
            </a:extLst>
          </p:cNvPr>
          <p:cNvSpPr txBox="1"/>
          <p:nvPr/>
        </p:nvSpPr>
        <p:spPr>
          <a:xfrm>
            <a:off x="119022" y="1563300"/>
            <a:ext cx="8849883" cy="4093428"/>
          </a:xfrm>
          <a:prstGeom prst="rect">
            <a:avLst/>
          </a:prstGeom>
          <a:noFill/>
        </p:spPr>
        <p:txBody>
          <a:bodyPr wrap="square" lIns="91440" tIns="45720" rIns="91440" bIns="45720" rtlCol="0" anchor="t">
            <a:spAutoFit/>
          </a:bodyPr>
          <a:lstStyle/>
          <a:p>
            <a:pPr marL="444500" indent="-285750">
              <a:buClr>
                <a:schemeClr val="tx2"/>
              </a:buClr>
              <a:buFont typeface="Arial" panose="020B0604020202020204" pitchFamily="34" charset="0"/>
              <a:buChar char="•"/>
            </a:pPr>
            <a:r>
              <a:rPr lang="en-US" sz="2000" dirty="0">
                <a:latin typeface="Calibri Light"/>
                <a:ea typeface="ＭＳ Ｐゴシック"/>
                <a:cs typeface="Calibri Light"/>
              </a:rPr>
              <a:t>An application framework is a reusable “skeleton” application that can be specialized to develop custom applications.</a:t>
            </a:r>
          </a:p>
          <a:p>
            <a:pPr marL="444500" indent="-285750">
              <a:buClr>
                <a:schemeClr val="tx2"/>
              </a:buClr>
              <a:buFont typeface="Arial" panose="020B0604020202020204" pitchFamily="34" charset="0"/>
              <a:buChar char="•"/>
            </a:pPr>
            <a:endParaRPr lang="en-US" sz="2000" dirty="0">
              <a:latin typeface="Arial"/>
              <a:cs typeface="Arial"/>
            </a:endParaRPr>
          </a:p>
          <a:p>
            <a:pPr marL="444500" indent="-285750">
              <a:buClr>
                <a:schemeClr val="tx2"/>
              </a:buClr>
              <a:buFont typeface="Arial" panose="020B0604020202020204" pitchFamily="34" charset="0"/>
              <a:buChar char="•"/>
            </a:pPr>
            <a:r>
              <a:rPr lang="en-US" sz="2000" dirty="0">
                <a:latin typeface="Calibri Light"/>
                <a:ea typeface="ＭＳ Ｐゴシック"/>
                <a:cs typeface="Calibri Light"/>
              </a:rPr>
              <a:t>As microservices become more popular in the software industry, the importance of methodologies for designing microservices-oriented frameworks is increasing.</a:t>
            </a:r>
            <a:endParaRPr lang="en-US" dirty="0">
              <a:latin typeface="Calibri Light"/>
              <a:ea typeface="ＭＳ Ｐゴシック"/>
              <a:cs typeface="Calibri Light"/>
            </a:endParaRPr>
          </a:p>
          <a:p>
            <a:pPr marL="444500" indent="-285750">
              <a:buClr>
                <a:schemeClr val="tx2"/>
              </a:buClr>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a:p>
            <a:pPr marL="444500" indent="-285750">
              <a:buClr>
                <a:schemeClr val="tx2"/>
              </a:buClr>
              <a:buFont typeface="Arial" panose="020B0604020202020204" pitchFamily="34" charset="0"/>
              <a:buChar char="•"/>
            </a:pPr>
            <a:r>
              <a:rPr lang="en-US" sz="2000" dirty="0">
                <a:latin typeface="Calibri Light"/>
                <a:ea typeface="ＭＳ Ｐゴシック"/>
                <a:cs typeface="Calibri Light"/>
              </a:rPr>
              <a:t>The existing methodologies for designing application frameworks, which were developed for the monolithic environment, do not fit the microservice architecture well.</a:t>
            </a:r>
          </a:p>
          <a:p>
            <a:pPr marL="158750">
              <a:buClr>
                <a:schemeClr val="tx2"/>
              </a:buClr>
            </a:pPr>
            <a:endParaRPr lang="en-US" sz="2000" dirty="0">
              <a:latin typeface="Calibri Light" panose="020F0302020204030204" pitchFamily="34" charset="0"/>
              <a:cs typeface="Calibri Light" panose="020F0302020204030204" pitchFamily="34" charset="0"/>
            </a:endParaRPr>
          </a:p>
          <a:p>
            <a:pPr marL="501650" indent="-342900">
              <a:buClr>
                <a:schemeClr val="tx2"/>
              </a:buClr>
              <a:buFont typeface="Arial" panose="020B0604020202020204" pitchFamily="34" charset="0"/>
              <a:buChar char="•"/>
            </a:pPr>
            <a:r>
              <a:rPr lang="en-US" sz="2000" dirty="0">
                <a:latin typeface="Calibri Light"/>
                <a:ea typeface="ＭＳ Ｐゴシック"/>
                <a:cs typeface="Calibri Light"/>
              </a:rPr>
              <a:t>This study proposes a methodology that extends Schmid's systematic generalization approach to enable the design of microservice-oriented application frameworks.</a:t>
            </a:r>
          </a:p>
        </p:txBody>
      </p:sp>
    </p:spTree>
    <p:extLst>
      <p:ext uri="{BB962C8B-B14F-4D97-AF65-F5344CB8AC3E}">
        <p14:creationId xmlns:p14="http://schemas.microsoft.com/office/powerpoint/2010/main" val="77828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25">
            <a:extLst>
              <a:ext uri="{FF2B5EF4-FFF2-40B4-BE49-F238E27FC236}">
                <a16:creationId xmlns:a16="http://schemas.microsoft.com/office/drawing/2014/main" id="{676BD0E6-52EC-4496-81ED-C878CC719C51}"/>
              </a:ext>
            </a:extLst>
          </p:cNvPr>
          <p:cNvSpPr txBox="1">
            <a:spLocks noGrp="1"/>
          </p:cNvSpPr>
          <p:nvPr>
            <p:ph type="title"/>
          </p:nvPr>
        </p:nvSpPr>
        <p:spPr>
          <a:xfrm>
            <a:off x="720000" y="9906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latin typeface="Calibri Light" panose="020F0302020204030204" pitchFamily="34" charset="0"/>
                <a:cs typeface="Calibri Light" panose="020F0302020204030204" pitchFamily="34" charset="0"/>
              </a:rPr>
              <a:t>Background</a:t>
            </a:r>
            <a:endParaRPr sz="2600" dirty="0">
              <a:solidFill>
                <a:schemeClr val="tx1"/>
              </a:solidFill>
              <a:latin typeface="Calibri Light" panose="020F0302020204030204" pitchFamily="34" charset="0"/>
              <a:cs typeface="Calibri Light" panose="020F0302020204030204" pitchFamily="34" charset="0"/>
            </a:endParaRPr>
          </a:p>
        </p:txBody>
      </p:sp>
      <p:sp>
        <p:nvSpPr>
          <p:cNvPr id="2" name="TextBox 1">
            <a:extLst>
              <a:ext uri="{FF2B5EF4-FFF2-40B4-BE49-F238E27FC236}">
                <a16:creationId xmlns:a16="http://schemas.microsoft.com/office/drawing/2014/main" id="{C7933BDB-FFEE-42B3-BC72-FDC74961E1C2}"/>
              </a:ext>
            </a:extLst>
          </p:cNvPr>
          <p:cNvSpPr txBox="1"/>
          <p:nvPr/>
        </p:nvSpPr>
        <p:spPr>
          <a:xfrm>
            <a:off x="-13398" y="1629396"/>
            <a:ext cx="9144000" cy="5324535"/>
          </a:xfrm>
          <a:prstGeom prst="rect">
            <a:avLst/>
          </a:prstGeom>
          <a:noFill/>
        </p:spPr>
        <p:txBody>
          <a:bodyPr wrap="square" rtlCol="0">
            <a:spAutoFit/>
          </a:bodyPr>
          <a:lstStyle/>
          <a:p>
            <a:pPr marL="158750" indent="0">
              <a:buClr>
                <a:schemeClr val="tx2"/>
              </a:buClr>
              <a:buNone/>
            </a:pPr>
            <a:r>
              <a:rPr lang="en-US" sz="2000" b="1" dirty="0">
                <a:latin typeface="Calibri Light" panose="020F0302020204030204" pitchFamily="34" charset="0"/>
                <a:cs typeface="Calibri Light" panose="020F0302020204030204" pitchFamily="34" charset="0"/>
              </a:rPr>
              <a:t>Software application framework:</a:t>
            </a:r>
          </a:p>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501650" indent="-342900">
              <a:buClr>
                <a:schemeClr val="tx2"/>
              </a:buClr>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Schmid defines an application framework is ”a generic application that allows different applications to be created from a family of applications.” [Schmid97].</a:t>
            </a:r>
          </a:p>
          <a:p>
            <a:pPr marL="501650" indent="-342900">
              <a:buClr>
                <a:schemeClr val="tx2"/>
              </a:buClr>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a:p>
            <a:pPr marL="501650" indent="-342900">
              <a:buClr>
                <a:schemeClr val="tx2"/>
              </a:buClr>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An application framework enables developers to write clean and easily adaptable code, achieve scalability, and focus on writing code that is specific to their application</a:t>
            </a:r>
          </a:p>
          <a:p>
            <a:pPr marL="501650" indent="-342900">
              <a:buClr>
                <a:schemeClr val="tx2"/>
              </a:buClr>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a:p>
            <a:pPr marL="501650" indent="-342900">
              <a:buClr>
                <a:schemeClr val="tx2"/>
              </a:buClr>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An application framework is designed in the form of incomplete summaries that include predefined hot spots, which can later be redesigned for reusability, and frozen spots for commonality of the application framework.</a:t>
            </a:r>
          </a:p>
          <a:p>
            <a:pPr marL="501650" indent="-342900">
              <a:buClr>
                <a:schemeClr val="tx2"/>
              </a:buClr>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a:p>
            <a:pPr marL="1416050" lvl="2" indent="-342900">
              <a:buClr>
                <a:schemeClr val="tx2"/>
              </a:buClr>
              <a:buFont typeface="Wingdings" panose="05000000000000000000" pitchFamily="2" charset="2"/>
              <a:buChar char="Ø"/>
            </a:pPr>
            <a:endParaRPr lang="en-US" sz="2000" dirty="0">
              <a:latin typeface="Calibri Light" panose="020F0302020204030204" pitchFamily="34" charset="0"/>
              <a:cs typeface="Calibri Light" panose="020F0302020204030204" pitchFamily="34" charset="0"/>
            </a:endParaRPr>
          </a:p>
          <a:p>
            <a:pPr marL="1073150" lvl="2">
              <a:buClr>
                <a:schemeClr val="tx2"/>
              </a:buClr>
            </a:pPr>
            <a:endParaRPr lang="en-US" sz="2000" dirty="0">
              <a:latin typeface="Calibri Light" panose="020F0302020204030204" pitchFamily="34" charset="0"/>
              <a:cs typeface="Calibri Light" panose="020F0302020204030204" pitchFamily="34" charset="0"/>
            </a:endParaRPr>
          </a:p>
          <a:p>
            <a:pPr marL="158750">
              <a:buClr>
                <a:schemeClr val="tx2"/>
              </a:buClr>
            </a:pPr>
            <a:endParaRPr lang="en-US" sz="2000" dirty="0">
              <a:latin typeface="Calibri Light" panose="020F0302020204030204" pitchFamily="34" charset="0"/>
              <a:cs typeface="Calibri Light" panose="020F0302020204030204" pitchFamily="34" charset="0"/>
            </a:endParaRPr>
          </a:p>
          <a:p>
            <a:pPr marL="1416050" lvl="2" indent="-342900">
              <a:buClr>
                <a:schemeClr val="tx2"/>
              </a:buClr>
              <a:buFont typeface="Wingdings" panose="05000000000000000000" pitchFamily="2" charset="2"/>
              <a:buChar char="Ø"/>
            </a:pPr>
            <a:endParaRPr lang="en-US" sz="20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36269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25">
            <a:extLst>
              <a:ext uri="{FF2B5EF4-FFF2-40B4-BE49-F238E27FC236}">
                <a16:creationId xmlns:a16="http://schemas.microsoft.com/office/drawing/2014/main" id="{676BD0E6-52EC-4496-81ED-C878CC719C51}"/>
              </a:ext>
            </a:extLst>
          </p:cNvPr>
          <p:cNvSpPr txBox="1">
            <a:spLocks noGrp="1"/>
          </p:cNvSpPr>
          <p:nvPr>
            <p:ph type="title"/>
          </p:nvPr>
        </p:nvSpPr>
        <p:spPr>
          <a:xfrm>
            <a:off x="720000" y="9906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latin typeface="Calibri Light" panose="020F0302020204030204" pitchFamily="34" charset="0"/>
                <a:cs typeface="Calibri Light" panose="020F0302020204030204" pitchFamily="34" charset="0"/>
              </a:rPr>
              <a:t>Background</a:t>
            </a:r>
            <a:endParaRPr sz="2600" dirty="0">
              <a:solidFill>
                <a:schemeClr val="tx1"/>
              </a:solidFill>
              <a:latin typeface="Calibri Light" panose="020F0302020204030204" pitchFamily="34" charset="0"/>
              <a:cs typeface="Calibri Light" panose="020F0302020204030204" pitchFamily="34" charset="0"/>
            </a:endParaRPr>
          </a:p>
        </p:txBody>
      </p:sp>
      <p:sp>
        <p:nvSpPr>
          <p:cNvPr id="2" name="TextBox 1">
            <a:extLst>
              <a:ext uri="{FF2B5EF4-FFF2-40B4-BE49-F238E27FC236}">
                <a16:creationId xmlns:a16="http://schemas.microsoft.com/office/drawing/2014/main" id="{C7933BDB-FFEE-42B3-BC72-FDC74961E1C2}"/>
              </a:ext>
            </a:extLst>
          </p:cNvPr>
          <p:cNvSpPr txBox="1"/>
          <p:nvPr/>
        </p:nvSpPr>
        <p:spPr>
          <a:xfrm>
            <a:off x="10886" y="2133600"/>
            <a:ext cx="9144000" cy="3276282"/>
          </a:xfrm>
          <a:prstGeom prst="rect">
            <a:avLst/>
          </a:prstGeom>
          <a:noFill/>
        </p:spPr>
        <p:txBody>
          <a:bodyPr wrap="square" lIns="91440" tIns="45720" rIns="91440" bIns="45720" rtlCol="0" anchor="t">
            <a:spAutoFit/>
          </a:bodyPr>
          <a:lstStyle/>
          <a:p>
            <a:pPr marL="158750">
              <a:buClr>
                <a:schemeClr val="tx2"/>
              </a:buClr>
            </a:pPr>
            <a:r>
              <a:rPr lang="en-US" sz="2000" b="1" dirty="0">
                <a:latin typeface="Calibri Light"/>
                <a:ea typeface="ＭＳ Ｐゴシック"/>
                <a:cs typeface="Calibri Light"/>
              </a:rPr>
              <a:t>Schmid's systematic framework design approach [Schmid1996] :</a:t>
            </a:r>
          </a:p>
          <a:p>
            <a:pPr marL="158750">
              <a:buClr>
                <a:schemeClr val="tx2"/>
              </a:buClr>
            </a:pPr>
            <a:endParaRPr lang="en-US" sz="2000" dirty="0">
              <a:latin typeface="Calibri Light"/>
              <a:ea typeface="ＭＳ Ｐゴシック"/>
              <a:cs typeface="Calibri Light"/>
            </a:endParaRPr>
          </a:p>
          <a:p>
            <a:pPr marL="158750"/>
            <a:r>
              <a:rPr lang="en-US" sz="2000" dirty="0">
                <a:latin typeface="Calibri Light"/>
                <a:ea typeface="ＭＳ Ｐゴシック"/>
                <a:cs typeface="Calibri Light"/>
              </a:rPr>
              <a:t>Step 1: Creation of a fixed application model</a:t>
            </a:r>
            <a:endParaRPr lang="en-US" dirty="0">
              <a:latin typeface="Calibri Light"/>
              <a:ea typeface="ＭＳ Ｐゴシック"/>
              <a:cs typeface="Calibri Light"/>
            </a:endParaRPr>
          </a:p>
          <a:p>
            <a:pPr marL="158750">
              <a:buClr>
                <a:schemeClr val="tx2"/>
              </a:buClr>
            </a:pPr>
            <a:endParaRPr lang="en-US" sz="2000" dirty="0">
              <a:latin typeface="Calibri Light" panose="020F0302020204030204" pitchFamily="34" charset="0"/>
              <a:cs typeface="Calibri Light" panose="020F0302020204030204" pitchFamily="34" charset="0"/>
            </a:endParaRPr>
          </a:p>
          <a:p>
            <a:pPr marL="158750">
              <a:buClr>
                <a:schemeClr val="tx2"/>
              </a:buClr>
            </a:pPr>
            <a:r>
              <a:rPr lang="en-US" sz="2000" dirty="0">
                <a:latin typeface="Calibri Light" panose="020F0302020204030204" pitchFamily="34" charset="0"/>
                <a:cs typeface="Calibri Light" panose="020F0302020204030204" pitchFamily="34" charset="0"/>
              </a:rPr>
              <a:t>Step 2: Hot spot analysis and specification</a:t>
            </a:r>
          </a:p>
          <a:p>
            <a:pPr marL="158750">
              <a:buClr>
                <a:schemeClr val="tx2"/>
              </a:buClr>
            </a:pPr>
            <a:endParaRPr lang="en-US" sz="2000" dirty="0">
              <a:latin typeface="Calibri Light" panose="020F0302020204030204" pitchFamily="34" charset="0"/>
              <a:cs typeface="Calibri Light" panose="020F0302020204030204" pitchFamily="34" charset="0"/>
            </a:endParaRPr>
          </a:p>
          <a:p>
            <a:pPr marL="158750">
              <a:buClr>
                <a:schemeClr val="tx2"/>
              </a:buClr>
            </a:pPr>
            <a:r>
              <a:rPr lang="en-US" sz="2000" dirty="0">
                <a:latin typeface="Calibri Light" panose="020F0302020204030204" pitchFamily="34" charset="0"/>
                <a:cs typeface="Calibri Light" panose="020F0302020204030204" pitchFamily="34" charset="0"/>
              </a:rPr>
              <a:t>Step 3: Hot spot high-level design</a:t>
            </a:r>
          </a:p>
          <a:p>
            <a:pPr marL="158750">
              <a:buClr>
                <a:schemeClr val="tx2"/>
              </a:buClr>
            </a:pPr>
            <a:endParaRPr lang="en-US" sz="2000" dirty="0">
              <a:latin typeface="Calibri Light" panose="020F0302020204030204" pitchFamily="34" charset="0"/>
              <a:cs typeface="Calibri Light" panose="020F0302020204030204" pitchFamily="34" charset="0"/>
            </a:endParaRPr>
          </a:p>
          <a:p>
            <a:pPr marL="158750">
              <a:buClr>
                <a:schemeClr val="tx2"/>
              </a:buClr>
            </a:pPr>
            <a:r>
              <a:rPr lang="en-US" sz="2000" dirty="0">
                <a:latin typeface="Calibri Light" panose="020F0302020204030204" pitchFamily="34" charset="0"/>
                <a:cs typeface="Calibri Light" panose="020F0302020204030204" pitchFamily="34" charset="0"/>
              </a:rPr>
              <a:t>Step 4: Generalization transformation</a:t>
            </a:r>
          </a:p>
          <a:p>
            <a:pPr marL="158750">
              <a:lnSpc>
                <a:spcPct val="150000"/>
              </a:lnSpc>
              <a:buClr>
                <a:schemeClr val="tx2"/>
              </a:buClr>
            </a:pPr>
            <a:endParaRPr lang="en-US" sz="20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520034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25">
            <a:extLst>
              <a:ext uri="{FF2B5EF4-FFF2-40B4-BE49-F238E27FC236}">
                <a16:creationId xmlns:a16="http://schemas.microsoft.com/office/drawing/2014/main" id="{676BD0E6-52EC-4496-81ED-C878CC719C51}"/>
              </a:ext>
            </a:extLst>
          </p:cNvPr>
          <p:cNvSpPr txBox="1">
            <a:spLocks noGrp="1"/>
          </p:cNvSpPr>
          <p:nvPr>
            <p:ph type="title"/>
          </p:nvPr>
        </p:nvSpPr>
        <p:spPr>
          <a:xfrm>
            <a:off x="720000" y="9906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latin typeface="Calibri Light" panose="020F0302020204030204" pitchFamily="34" charset="0"/>
                <a:cs typeface="Calibri Light" panose="020F0302020204030204" pitchFamily="34" charset="0"/>
              </a:rPr>
              <a:t>Background</a:t>
            </a:r>
            <a:endParaRPr sz="2600" dirty="0">
              <a:solidFill>
                <a:schemeClr val="tx1"/>
              </a:solidFill>
              <a:latin typeface="Calibri Light" panose="020F0302020204030204" pitchFamily="34" charset="0"/>
              <a:cs typeface="Calibri Light" panose="020F0302020204030204" pitchFamily="34" charset="0"/>
            </a:endParaRPr>
          </a:p>
        </p:txBody>
      </p:sp>
      <p:sp>
        <p:nvSpPr>
          <p:cNvPr id="2" name="TextBox 1">
            <a:extLst>
              <a:ext uri="{FF2B5EF4-FFF2-40B4-BE49-F238E27FC236}">
                <a16:creationId xmlns:a16="http://schemas.microsoft.com/office/drawing/2014/main" id="{C7933BDB-FFEE-42B3-BC72-FDC74961E1C2}"/>
              </a:ext>
            </a:extLst>
          </p:cNvPr>
          <p:cNvSpPr txBox="1"/>
          <p:nvPr/>
        </p:nvSpPr>
        <p:spPr>
          <a:xfrm>
            <a:off x="0" y="1524000"/>
            <a:ext cx="9144000" cy="967957"/>
          </a:xfrm>
          <a:prstGeom prst="rect">
            <a:avLst/>
          </a:prstGeom>
          <a:noFill/>
        </p:spPr>
        <p:txBody>
          <a:bodyPr wrap="square" rtlCol="0">
            <a:spAutoFit/>
          </a:bodyPr>
          <a:lstStyle/>
          <a:p>
            <a:pPr marL="158750" indent="0">
              <a:lnSpc>
                <a:spcPct val="150000"/>
              </a:lnSpc>
              <a:buClr>
                <a:schemeClr val="tx2"/>
              </a:buClr>
              <a:buNone/>
            </a:pPr>
            <a:endParaRPr lang="en-US" sz="2000" dirty="0">
              <a:latin typeface="Calibri Light" panose="020F0302020204030204" pitchFamily="34" charset="0"/>
              <a:cs typeface="Calibri Light" panose="020F0302020204030204" pitchFamily="34" charset="0"/>
            </a:endParaRPr>
          </a:p>
          <a:p>
            <a:pPr marL="158750">
              <a:lnSpc>
                <a:spcPct val="150000"/>
              </a:lnSpc>
              <a:buClr>
                <a:schemeClr val="tx2"/>
              </a:buClr>
            </a:pPr>
            <a:endParaRPr lang="en-US" sz="2000" dirty="0">
              <a:latin typeface="Calibri Light" panose="020F0302020204030204" pitchFamily="34" charset="0"/>
              <a:cs typeface="Calibri Light" panose="020F0302020204030204" pitchFamily="34" charset="0"/>
            </a:endParaRPr>
          </a:p>
        </p:txBody>
      </p:sp>
      <p:sp>
        <p:nvSpPr>
          <p:cNvPr id="7" name="TextBox 6">
            <a:extLst>
              <a:ext uri="{FF2B5EF4-FFF2-40B4-BE49-F238E27FC236}">
                <a16:creationId xmlns:a16="http://schemas.microsoft.com/office/drawing/2014/main" id="{9F0F2180-54DF-244F-826D-65696F8322F8}"/>
              </a:ext>
            </a:extLst>
          </p:cNvPr>
          <p:cNvSpPr txBox="1"/>
          <p:nvPr/>
        </p:nvSpPr>
        <p:spPr>
          <a:xfrm>
            <a:off x="1675" y="1189020"/>
            <a:ext cx="8915400" cy="6354047"/>
          </a:xfrm>
          <a:prstGeom prst="rect">
            <a:avLst/>
          </a:prstGeom>
          <a:noFill/>
        </p:spPr>
        <p:txBody>
          <a:bodyPr wrap="square" rtlCol="0">
            <a:spAutoFit/>
          </a:bodyPr>
          <a:lstStyle/>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158750" indent="0">
              <a:buClr>
                <a:schemeClr val="tx2"/>
              </a:buClr>
              <a:buNone/>
            </a:pPr>
            <a:r>
              <a:rPr lang="en-US" sz="2000" b="1" dirty="0">
                <a:latin typeface="Calibri Light" panose="020F0302020204030204" pitchFamily="34" charset="0"/>
                <a:cs typeface="Calibri Light" panose="020F0302020204030204" pitchFamily="34" charset="0"/>
              </a:rPr>
              <a:t>Microservices:</a:t>
            </a:r>
          </a:p>
          <a:p>
            <a:pPr marL="158750">
              <a:buClr>
                <a:schemeClr val="tx2"/>
              </a:buClr>
            </a:pPr>
            <a:r>
              <a:rPr lang="en-US" sz="2000" dirty="0">
                <a:latin typeface="Calibri Light" panose="020F0302020204030204" pitchFamily="34" charset="0"/>
                <a:cs typeface="Calibri Light" panose="020F0302020204030204" pitchFamily="34" charset="0"/>
              </a:rPr>
              <a:t>A microservice architectural style is an approach to developing a single application as a set of small services [Fowler2014]. </a:t>
            </a:r>
          </a:p>
          <a:p>
            <a:pPr marL="158750">
              <a:buClr>
                <a:schemeClr val="tx2"/>
              </a:buClr>
            </a:pPr>
            <a:endParaRPr lang="en-US" sz="2000" dirty="0">
              <a:latin typeface="Calibri Light" panose="020F0302020204030204" pitchFamily="34" charset="0"/>
              <a:cs typeface="Calibri Light" panose="020F0302020204030204" pitchFamily="34" charset="0"/>
            </a:endParaRPr>
          </a:p>
          <a:p>
            <a:pPr marL="501650" indent="-342900">
              <a:buClr>
                <a:schemeClr val="tx2"/>
              </a:buClr>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Independent Deployment: The independent deployment improves the flexibility of the development and enhances the comprehensibility of the microservice-oriented application.</a:t>
            </a:r>
          </a:p>
          <a:p>
            <a:pPr marL="501650" indent="-342900">
              <a:buClr>
                <a:schemeClr val="tx2"/>
              </a:buClr>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a:p>
            <a:pPr marL="501650" indent="-342900">
              <a:buClr>
                <a:schemeClr val="tx2"/>
              </a:buClr>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Communication Mechanism: Microservices utilize HTTP request-response with service APIs and lightweight messaging. </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Synchronous Protocol: The client sends a request and waits for a response  from a server.</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Asynchronous Protocol: The client code or message sender does not wait for a response from a server.</a:t>
            </a:r>
          </a:p>
          <a:p>
            <a:pPr marL="158750">
              <a:buClr>
                <a:schemeClr val="tx2"/>
              </a:buClr>
            </a:pPr>
            <a:endParaRPr lang="en-US" sz="2000" dirty="0">
              <a:latin typeface="Calibri Light" panose="020F0302020204030204" pitchFamily="34" charset="0"/>
              <a:cs typeface="Calibri Light" panose="020F0302020204030204" pitchFamily="34" charset="0"/>
            </a:endParaRPr>
          </a:p>
          <a:p>
            <a:pPr marL="501650" indent="-342900">
              <a:buClr>
                <a:schemeClr val="tx2"/>
              </a:buClr>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Language-Independence: The developers have the option to select the most appropriate programming languages for developing particular microservices.</a:t>
            </a:r>
          </a:p>
          <a:p>
            <a:pPr marL="501650" indent="-342900">
              <a:buClr>
                <a:schemeClr val="tx2"/>
              </a:buClr>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a:p>
            <a:pPr marL="158750">
              <a:lnSpc>
                <a:spcPct val="150000"/>
              </a:lnSpc>
              <a:buClr>
                <a:schemeClr val="tx2"/>
              </a:buClr>
            </a:pPr>
            <a:endParaRPr lang="en-US" sz="20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275826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25">
            <a:extLst>
              <a:ext uri="{FF2B5EF4-FFF2-40B4-BE49-F238E27FC236}">
                <a16:creationId xmlns:a16="http://schemas.microsoft.com/office/drawing/2014/main" id="{676BD0E6-52EC-4496-81ED-C878CC719C51}"/>
              </a:ext>
            </a:extLst>
          </p:cNvPr>
          <p:cNvSpPr txBox="1">
            <a:spLocks noGrp="1"/>
          </p:cNvSpPr>
          <p:nvPr>
            <p:ph type="title"/>
          </p:nvPr>
        </p:nvSpPr>
        <p:spPr>
          <a:xfrm>
            <a:off x="720000" y="9906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latin typeface="Calibri Light" panose="020F0302020204030204" pitchFamily="34" charset="0"/>
                <a:cs typeface="Calibri Light" panose="020F0302020204030204" pitchFamily="34" charset="0"/>
              </a:rPr>
              <a:t>Methodology</a:t>
            </a:r>
            <a:endParaRPr sz="2600" dirty="0">
              <a:solidFill>
                <a:schemeClr val="tx1"/>
              </a:solidFill>
              <a:latin typeface="Calibri Light" panose="020F0302020204030204" pitchFamily="34" charset="0"/>
              <a:cs typeface="Calibri Light" panose="020F0302020204030204" pitchFamily="34" charset="0"/>
            </a:endParaRPr>
          </a:p>
        </p:txBody>
      </p:sp>
      <p:sp>
        <p:nvSpPr>
          <p:cNvPr id="32" name="TextBox 31">
            <a:extLst>
              <a:ext uri="{FF2B5EF4-FFF2-40B4-BE49-F238E27FC236}">
                <a16:creationId xmlns:a16="http://schemas.microsoft.com/office/drawing/2014/main" id="{3F2FA4D5-0EC1-F448-AC2A-9D4AD3431028}"/>
              </a:ext>
            </a:extLst>
          </p:cNvPr>
          <p:cNvSpPr txBox="1"/>
          <p:nvPr/>
        </p:nvSpPr>
        <p:spPr>
          <a:xfrm>
            <a:off x="0" y="985234"/>
            <a:ext cx="9144000" cy="1323439"/>
          </a:xfrm>
          <a:prstGeom prst="rect">
            <a:avLst/>
          </a:prstGeom>
          <a:noFill/>
        </p:spPr>
        <p:txBody>
          <a:bodyPr wrap="square" lIns="91440" tIns="45720" rIns="91440" bIns="45720" rtlCol="0" anchor="t">
            <a:spAutoFit/>
          </a:bodyPr>
          <a:lstStyle/>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158750">
              <a:buClr>
                <a:schemeClr val="tx2"/>
              </a:buClr>
            </a:pPr>
            <a:r>
              <a:rPr lang="en-US" sz="2000" dirty="0">
                <a:latin typeface="Calibri Light"/>
                <a:ea typeface="ＭＳ Ｐゴシック"/>
                <a:cs typeface="Calibri Light"/>
              </a:rPr>
              <a:t>Schmid’s approach uses object-oriented paradigms</a:t>
            </a:r>
            <a:r>
              <a:rPr lang="en-US" altLang="ko-KR" sz="2000" dirty="0">
                <a:latin typeface="Calibri Light"/>
                <a:ea typeface="ＭＳ Ｐゴシック"/>
                <a:cs typeface="Calibri Light"/>
              </a:rPr>
              <a:t>.</a:t>
            </a:r>
            <a:r>
              <a:rPr lang="ko-KR" altLang="en-US" sz="2000" dirty="0">
                <a:latin typeface="Calibri Light"/>
                <a:cs typeface="Calibri Light"/>
              </a:rPr>
              <a:t> </a:t>
            </a:r>
            <a:r>
              <a:rPr lang="en-US" sz="2000" dirty="0">
                <a:latin typeface="Calibri Light"/>
                <a:ea typeface="ＭＳ Ｐゴシック"/>
                <a:cs typeface="Calibri Light"/>
              </a:rPr>
              <a:t>Our methodology uses Schmid’s approach as a basis and extends it to fit into the microservice environment</a:t>
            </a:r>
            <a:r>
              <a:rPr lang="en-US" altLang="ko-KR" sz="2000" dirty="0">
                <a:latin typeface="Calibri Light"/>
                <a:ea typeface="ＭＳ Ｐゴシック"/>
                <a:cs typeface="Calibri Light"/>
              </a:rPr>
              <a:t>. </a:t>
            </a:r>
          </a:p>
        </p:txBody>
      </p:sp>
      <p:pic>
        <p:nvPicPr>
          <p:cNvPr id="5122" name="Picture 2">
            <a:extLst>
              <a:ext uri="{FF2B5EF4-FFF2-40B4-BE49-F238E27FC236}">
                <a16:creationId xmlns:a16="http://schemas.microsoft.com/office/drawing/2014/main" id="{309C2F1E-7026-C541-83BE-132F2B41E6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647" y="2438400"/>
            <a:ext cx="4157291" cy="3419856"/>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456CD5AE-4AB2-CF4D-AD51-787C3BAF427B}"/>
              </a:ext>
            </a:extLst>
          </p:cNvPr>
          <p:cNvSpPr txBox="1"/>
          <p:nvPr/>
        </p:nvSpPr>
        <p:spPr>
          <a:xfrm>
            <a:off x="990600" y="5943600"/>
            <a:ext cx="2540410" cy="276999"/>
          </a:xfrm>
          <a:prstGeom prst="rect">
            <a:avLst/>
          </a:prstGeom>
          <a:noFill/>
        </p:spPr>
        <p:txBody>
          <a:bodyPr wrap="square" rtlCol="0">
            <a:spAutoFit/>
          </a:bodyPr>
          <a:lstStyle/>
          <a:p>
            <a:r>
              <a:rPr lang="en-US" altLang="ko-KR" sz="1200" b="1" dirty="0"/>
              <a:t>Framework design Activities</a:t>
            </a:r>
            <a:endParaRPr lang="en-US" sz="1200" b="1" dirty="0"/>
          </a:p>
        </p:txBody>
      </p:sp>
      <p:pic>
        <p:nvPicPr>
          <p:cNvPr id="6" name="Picture 2">
            <a:extLst>
              <a:ext uri="{FF2B5EF4-FFF2-40B4-BE49-F238E27FC236}">
                <a16:creationId xmlns:a16="http://schemas.microsoft.com/office/drawing/2014/main" id="{59BBEA72-D86B-8745-B0DE-4E7835127E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5649197"/>
            <a:ext cx="4302754" cy="75160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19B0A0C-103A-D844-B402-A7B069771117}"/>
              </a:ext>
            </a:extLst>
          </p:cNvPr>
          <p:cNvSpPr txBox="1"/>
          <p:nvPr/>
        </p:nvSpPr>
        <p:spPr>
          <a:xfrm>
            <a:off x="4876800" y="6537459"/>
            <a:ext cx="4719587" cy="276999"/>
          </a:xfrm>
          <a:prstGeom prst="rect">
            <a:avLst/>
          </a:prstGeom>
          <a:noFill/>
        </p:spPr>
        <p:txBody>
          <a:bodyPr wrap="square" rtlCol="0">
            <a:spAutoFit/>
          </a:bodyPr>
          <a:lstStyle/>
          <a:p>
            <a:r>
              <a:rPr lang="en-US" altLang="ko-KR" sz="1200" b="1" dirty="0"/>
              <a:t>Microservice-oriented application for fraud detection</a:t>
            </a:r>
            <a:endParaRPr lang="en-US" sz="1200" b="1" dirty="0"/>
          </a:p>
        </p:txBody>
      </p:sp>
      <p:sp>
        <p:nvSpPr>
          <p:cNvPr id="2" name="TextBox 1">
            <a:extLst>
              <a:ext uri="{FF2B5EF4-FFF2-40B4-BE49-F238E27FC236}">
                <a16:creationId xmlns:a16="http://schemas.microsoft.com/office/drawing/2014/main" id="{254AAB81-0816-775E-2996-8E60903DDCDB}"/>
              </a:ext>
            </a:extLst>
          </p:cNvPr>
          <p:cNvSpPr txBox="1"/>
          <p:nvPr/>
        </p:nvSpPr>
        <p:spPr>
          <a:xfrm>
            <a:off x="4689764" y="4715464"/>
            <a:ext cx="4642061" cy="1015663"/>
          </a:xfrm>
          <a:prstGeom prst="rect">
            <a:avLst/>
          </a:prstGeom>
          <a:noFill/>
        </p:spPr>
        <p:txBody>
          <a:bodyPr wrap="square" rtlCol="0">
            <a:spAutoFit/>
          </a:bodyPr>
          <a:lstStyle/>
          <a:p>
            <a:r>
              <a:rPr lang="en-US" altLang="ko-KR" sz="2000" b="1" i="1" dirty="0">
                <a:latin typeface="Calibri Light"/>
                <a:ea typeface="ＭＳ Ｐゴシック"/>
                <a:cs typeface="Calibri Light"/>
              </a:rPr>
              <a:t>Case study</a:t>
            </a:r>
            <a:r>
              <a:rPr lang="en-US" altLang="ko-KR" sz="2000" dirty="0">
                <a:latin typeface="Calibri Light"/>
                <a:ea typeface="ＭＳ Ｐゴシック"/>
                <a:cs typeface="Calibri Light"/>
              </a:rPr>
              <a:t>: A fraud detection application which consists of four independent services.</a:t>
            </a:r>
            <a:r>
              <a:rPr lang="ko-KR" altLang="en-US" sz="2000" dirty="0">
                <a:latin typeface="Calibri Light"/>
                <a:cs typeface="Calibri Light"/>
              </a:rPr>
              <a:t> </a:t>
            </a:r>
            <a:endParaRPr lang="en-US" sz="2000" dirty="0"/>
          </a:p>
        </p:txBody>
      </p:sp>
      <p:pic>
        <p:nvPicPr>
          <p:cNvPr id="8" name="Picture 7" descr="Chart&#10;&#10;Description automatically generated with medium confidence">
            <a:extLst>
              <a:ext uri="{FF2B5EF4-FFF2-40B4-BE49-F238E27FC236}">
                <a16:creationId xmlns:a16="http://schemas.microsoft.com/office/drawing/2014/main" id="{89D6A1ED-A83E-A940-B5F1-44AF42F472F9}"/>
              </a:ext>
            </a:extLst>
          </p:cNvPr>
          <p:cNvPicPr>
            <a:picLocks noChangeAspect="1"/>
          </p:cNvPicPr>
          <p:nvPr/>
        </p:nvPicPr>
        <p:blipFill>
          <a:blip r:embed="rId5"/>
          <a:stretch>
            <a:fillRect/>
          </a:stretch>
        </p:blipFill>
        <p:spPr>
          <a:xfrm>
            <a:off x="5008418" y="2350911"/>
            <a:ext cx="3734717" cy="2460812"/>
          </a:xfrm>
          <a:prstGeom prst="rect">
            <a:avLst/>
          </a:prstGeom>
        </p:spPr>
      </p:pic>
    </p:spTree>
    <p:extLst>
      <p:ext uri="{BB962C8B-B14F-4D97-AF65-F5344CB8AC3E}">
        <p14:creationId xmlns:p14="http://schemas.microsoft.com/office/powerpoint/2010/main" val="3757147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25">
            <a:extLst>
              <a:ext uri="{FF2B5EF4-FFF2-40B4-BE49-F238E27FC236}">
                <a16:creationId xmlns:a16="http://schemas.microsoft.com/office/drawing/2014/main" id="{676BD0E6-52EC-4496-81ED-C878CC719C51}"/>
              </a:ext>
            </a:extLst>
          </p:cNvPr>
          <p:cNvSpPr txBox="1">
            <a:spLocks noGrp="1"/>
          </p:cNvSpPr>
          <p:nvPr>
            <p:ph type="title"/>
          </p:nvPr>
        </p:nvSpPr>
        <p:spPr>
          <a:xfrm>
            <a:off x="720000" y="9906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latin typeface="Calibri Light" panose="020F0302020204030204" pitchFamily="34" charset="0"/>
                <a:cs typeface="Calibri Light" panose="020F0302020204030204" pitchFamily="34" charset="0"/>
              </a:rPr>
              <a:t>Methodology &amp; Case-Study</a:t>
            </a:r>
            <a:endParaRPr sz="2600" dirty="0">
              <a:solidFill>
                <a:schemeClr val="tx1"/>
              </a:solidFill>
              <a:latin typeface="Calibri Light" panose="020F0302020204030204" pitchFamily="34" charset="0"/>
              <a:cs typeface="Calibri Light" panose="020F0302020204030204" pitchFamily="34" charset="0"/>
            </a:endParaRPr>
          </a:p>
        </p:txBody>
      </p:sp>
      <p:sp>
        <p:nvSpPr>
          <p:cNvPr id="3" name="TextBox 2">
            <a:extLst>
              <a:ext uri="{FF2B5EF4-FFF2-40B4-BE49-F238E27FC236}">
                <a16:creationId xmlns:a16="http://schemas.microsoft.com/office/drawing/2014/main" id="{F6B2EA95-CC13-1D45-AC4D-4473492E4AE4}"/>
              </a:ext>
            </a:extLst>
          </p:cNvPr>
          <p:cNvSpPr txBox="1"/>
          <p:nvPr/>
        </p:nvSpPr>
        <p:spPr>
          <a:xfrm>
            <a:off x="-27709" y="1276950"/>
            <a:ext cx="9144000" cy="2199064"/>
          </a:xfrm>
          <a:prstGeom prst="rect">
            <a:avLst/>
          </a:prstGeom>
          <a:noFill/>
        </p:spPr>
        <p:txBody>
          <a:bodyPr wrap="square" rtlCol="0">
            <a:spAutoFit/>
          </a:bodyPr>
          <a:lstStyle/>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158750" indent="0">
              <a:buClr>
                <a:schemeClr val="tx2"/>
              </a:buClr>
              <a:buNone/>
            </a:pPr>
            <a:r>
              <a:rPr lang="en-US" sz="2000" b="1" dirty="0">
                <a:latin typeface="Calibri Light" panose="020F0302020204030204" pitchFamily="34" charset="0"/>
                <a:cs typeface="Calibri Light" panose="020F0302020204030204" pitchFamily="34" charset="0"/>
              </a:rPr>
              <a:t>Step 1: Develop a solid microservice-oriented application</a:t>
            </a:r>
          </a:p>
          <a:p>
            <a:pPr marL="158750" indent="0">
              <a:buClr>
                <a:schemeClr val="tx2"/>
              </a:buClr>
              <a:buNone/>
            </a:pPr>
            <a:r>
              <a:rPr lang="en-US" sz="2000" dirty="0">
                <a:latin typeface="Calibri Light" panose="020F0302020204030204" pitchFamily="34" charset="0"/>
                <a:cs typeface="Calibri Light" panose="020F0302020204030204" pitchFamily="34" charset="0"/>
              </a:rPr>
              <a:t>To build a web-based microservice-oriented framework, we use a web-based application that reconstructs the fraud detection system based on microservices.</a:t>
            </a:r>
          </a:p>
          <a:p>
            <a:pPr marL="158750" indent="0">
              <a:lnSpc>
                <a:spcPct val="150000"/>
              </a:lnSpc>
              <a:buClr>
                <a:schemeClr val="tx2"/>
              </a:buClr>
              <a:buNone/>
            </a:pPr>
            <a:endParaRPr lang="en-US" sz="2000" dirty="0">
              <a:latin typeface="Calibri Light" panose="020F0302020204030204" pitchFamily="34" charset="0"/>
              <a:cs typeface="Calibri Light" panose="020F0302020204030204" pitchFamily="34" charset="0"/>
            </a:endParaRPr>
          </a:p>
          <a:p>
            <a:pPr marL="158750">
              <a:lnSpc>
                <a:spcPct val="150000"/>
              </a:lnSpc>
              <a:buClr>
                <a:schemeClr val="tx2"/>
              </a:buClr>
            </a:pPr>
            <a:endParaRPr lang="en-US" sz="2000" dirty="0">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271EA6DF-19E8-2F41-BE37-5E01893E81A9}"/>
              </a:ext>
            </a:extLst>
          </p:cNvPr>
          <p:cNvSpPr txBox="1"/>
          <p:nvPr/>
        </p:nvSpPr>
        <p:spPr>
          <a:xfrm>
            <a:off x="-48491" y="2376482"/>
            <a:ext cx="9144000" cy="1938992"/>
          </a:xfrm>
          <a:prstGeom prst="rect">
            <a:avLst/>
          </a:prstGeom>
          <a:noFill/>
        </p:spPr>
        <p:txBody>
          <a:bodyPr wrap="square" rtlCol="0">
            <a:spAutoFit/>
          </a:bodyPr>
          <a:lstStyle/>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158750" indent="0">
              <a:buClr>
                <a:schemeClr val="tx2"/>
              </a:buClr>
              <a:buNone/>
            </a:pPr>
            <a:r>
              <a:rPr lang="en-US" sz="2000" b="1" dirty="0">
                <a:latin typeface="Calibri Light" panose="020F0302020204030204" pitchFamily="34" charset="0"/>
                <a:cs typeface="Calibri Light" panose="020F0302020204030204" pitchFamily="34" charset="0"/>
              </a:rPr>
              <a:t>Step 2: Identify the hot spot and frozen spot</a:t>
            </a:r>
          </a:p>
          <a:p>
            <a:pPr marL="158750" indent="0">
              <a:buClr>
                <a:schemeClr val="tx2"/>
              </a:buClr>
              <a:buNone/>
            </a:pPr>
            <a:r>
              <a:rPr lang="en-US" sz="2000" dirty="0">
                <a:latin typeface="Calibri Light" panose="020F0302020204030204" pitchFamily="34" charset="0"/>
                <a:cs typeface="Calibri Light" panose="020F0302020204030204" pitchFamily="34" charset="0"/>
              </a:rPr>
              <a:t>The aspects that vary among application family members are hot spots [Schmid1997].</a:t>
            </a:r>
          </a:p>
          <a:p>
            <a:pPr marL="158750">
              <a:buClr>
                <a:schemeClr val="tx2"/>
              </a:buClr>
            </a:pPr>
            <a:r>
              <a:rPr lang="en-US" sz="2000" dirty="0">
                <a:latin typeface="Calibri Light" panose="020F0302020204030204" pitchFamily="34" charset="0"/>
                <a:cs typeface="Calibri Light" panose="020F0302020204030204" pitchFamily="34" charset="0"/>
              </a:rPr>
              <a:t>We define hot spots and frozen spots to assort the flexibility and commonality of the microservice-oriented framework for fraud detection. The hot spots in the microservice-oriented application for fraud detection.</a:t>
            </a:r>
          </a:p>
        </p:txBody>
      </p:sp>
      <p:sp>
        <p:nvSpPr>
          <p:cNvPr id="2" name="Rectangle 1">
            <a:extLst>
              <a:ext uri="{FF2B5EF4-FFF2-40B4-BE49-F238E27FC236}">
                <a16:creationId xmlns:a16="http://schemas.microsoft.com/office/drawing/2014/main" id="{10F803EC-B6E4-CE44-BB86-64F307AA3820}"/>
              </a:ext>
            </a:extLst>
          </p:cNvPr>
          <p:cNvSpPr/>
          <p:nvPr/>
        </p:nvSpPr>
        <p:spPr>
          <a:xfrm>
            <a:off x="-228600" y="4419600"/>
            <a:ext cx="8153400" cy="1631216"/>
          </a:xfrm>
          <a:prstGeom prst="rect">
            <a:avLst/>
          </a:prstGeom>
        </p:spPr>
        <p:txBody>
          <a:bodyPr wrap="square">
            <a:spAutoFit/>
          </a:bodyPr>
          <a:lstStyle/>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Hotspots can allow developers to plug in an application-specific class or set of classes while customizing a framework to build an application.</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The aspects that are common to all application family members are called frozen spots [Schmid1997].</a:t>
            </a:r>
            <a:endParaRPr lang="en-US" dirty="0"/>
          </a:p>
        </p:txBody>
      </p:sp>
    </p:spTree>
    <p:extLst>
      <p:ext uri="{BB962C8B-B14F-4D97-AF65-F5344CB8AC3E}">
        <p14:creationId xmlns:p14="http://schemas.microsoft.com/office/powerpoint/2010/main" val="4112631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109;p25">
            <a:extLst>
              <a:ext uri="{FF2B5EF4-FFF2-40B4-BE49-F238E27FC236}">
                <a16:creationId xmlns:a16="http://schemas.microsoft.com/office/drawing/2014/main" id="{96DE82B9-0B57-554E-ABB3-600D5D8A29F1}"/>
              </a:ext>
            </a:extLst>
          </p:cNvPr>
          <p:cNvSpPr txBox="1">
            <a:spLocks/>
          </p:cNvSpPr>
          <p:nvPr/>
        </p:nvSpPr>
        <p:spPr bwMode="auto">
          <a:xfrm>
            <a:off x="685800" y="990600"/>
            <a:ext cx="7704000" cy="572700"/>
          </a:xfrm>
          <a:prstGeom prst="rect">
            <a:avLst/>
          </a:prstGeom>
          <a:noFill/>
          <a:ln w="9525">
            <a:noFill/>
            <a:miter lim="800000"/>
            <a:headEnd/>
            <a:tailEnd/>
          </a:ln>
        </p:spPr>
        <p:txBody>
          <a:bodyPr spcFirstLastPara="1" vert="horz" wrap="square" lIns="91425" tIns="91425" rIns="91425" bIns="91425" numCol="1" anchor="t" anchorCtr="0" compatLnSpc="1">
            <a:prstTxWarp prst="textNoShape">
              <a:avLst/>
            </a:prstTxWarp>
            <a:noAutofit/>
          </a:bodyPr>
          <a:lstStyle>
            <a:lvl1pPr algn="l" rtl="0" eaLnBrk="1" fontAlgn="base" hangingPunct="1">
              <a:spcBef>
                <a:spcPct val="0"/>
              </a:spcBef>
              <a:spcAft>
                <a:spcPct val="0"/>
              </a:spcAft>
              <a:defRPr sz="20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9pPr>
          </a:lstStyle>
          <a:p>
            <a:pPr algn="ctr">
              <a:spcBef>
                <a:spcPts val="0"/>
              </a:spcBef>
              <a:spcAft>
                <a:spcPts val="0"/>
              </a:spcAft>
            </a:pPr>
            <a:r>
              <a:rPr lang="en-US" sz="2400" kern="0" dirty="0">
                <a:solidFill>
                  <a:schemeClr val="tx1"/>
                </a:solidFill>
                <a:latin typeface="Calibri Light" panose="020F0302020204030204" pitchFamily="34" charset="0"/>
                <a:cs typeface="Calibri Light" panose="020F0302020204030204" pitchFamily="34" charset="0"/>
              </a:rPr>
              <a:t>Methodology &amp; Case Study</a:t>
            </a:r>
            <a:endParaRPr lang="en-US" sz="2600" kern="0" dirty="0">
              <a:solidFill>
                <a:schemeClr val="tx1"/>
              </a:solidFill>
              <a:latin typeface="Calibri Light" panose="020F0302020204030204" pitchFamily="34" charset="0"/>
              <a:cs typeface="Calibri Light" panose="020F0302020204030204" pitchFamily="34" charset="0"/>
            </a:endParaRPr>
          </a:p>
        </p:txBody>
      </p:sp>
      <p:sp>
        <p:nvSpPr>
          <p:cNvPr id="11" name="TextBox 10">
            <a:extLst>
              <a:ext uri="{FF2B5EF4-FFF2-40B4-BE49-F238E27FC236}">
                <a16:creationId xmlns:a16="http://schemas.microsoft.com/office/drawing/2014/main" id="{AFFAC084-4BDE-D643-928B-3627A17C44CF}"/>
              </a:ext>
            </a:extLst>
          </p:cNvPr>
          <p:cNvSpPr txBox="1"/>
          <p:nvPr/>
        </p:nvSpPr>
        <p:spPr>
          <a:xfrm>
            <a:off x="0" y="1163191"/>
            <a:ext cx="9144000" cy="707886"/>
          </a:xfrm>
          <a:prstGeom prst="rect">
            <a:avLst/>
          </a:prstGeom>
          <a:noFill/>
        </p:spPr>
        <p:txBody>
          <a:bodyPr wrap="square" rtlCol="0">
            <a:spAutoFit/>
          </a:bodyPr>
          <a:lstStyle/>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158750" indent="0">
              <a:buClr>
                <a:schemeClr val="tx2"/>
              </a:buClr>
              <a:buNone/>
            </a:pPr>
            <a:r>
              <a:rPr lang="en-US" sz="2000" b="1" dirty="0">
                <a:latin typeface="Calibri Light" panose="020F0302020204030204" pitchFamily="34" charset="0"/>
                <a:cs typeface="Calibri Light" panose="020F0302020204030204" pitchFamily="34" charset="0"/>
              </a:rPr>
              <a:t>Step 2: Identify the hot spots and frozen spots</a:t>
            </a:r>
          </a:p>
        </p:txBody>
      </p:sp>
      <p:sp>
        <p:nvSpPr>
          <p:cNvPr id="6" name="Rectangle 5">
            <a:extLst>
              <a:ext uri="{FF2B5EF4-FFF2-40B4-BE49-F238E27FC236}">
                <a16:creationId xmlns:a16="http://schemas.microsoft.com/office/drawing/2014/main" id="{7FF02569-0B99-B940-8627-AD00D810A827}"/>
              </a:ext>
            </a:extLst>
          </p:cNvPr>
          <p:cNvSpPr/>
          <p:nvPr/>
        </p:nvSpPr>
        <p:spPr>
          <a:xfrm>
            <a:off x="-609600" y="2257205"/>
            <a:ext cx="5638800" cy="3785652"/>
          </a:xfrm>
          <a:prstGeom prst="rect">
            <a:avLst/>
          </a:prstGeom>
        </p:spPr>
        <p:txBody>
          <a:bodyPr wrap="square">
            <a:spAutoFit/>
          </a:bodyPr>
          <a:lstStyle/>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Variability in the file formats of datasets uploaded by users in Dataset Uploading service.</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Variability in the data normalization techniques in the Preprocessing service.</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Variability in the feature selection techniques in the Preprocessing service.</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Variability in the machine learning algorithms applied to analyze a dataset in Fraud Detection service.</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Variability in the result presentation in the Evaluation service.</a:t>
            </a:r>
          </a:p>
        </p:txBody>
      </p:sp>
      <p:sp>
        <p:nvSpPr>
          <p:cNvPr id="7" name="Rectangle 6">
            <a:extLst>
              <a:ext uri="{FF2B5EF4-FFF2-40B4-BE49-F238E27FC236}">
                <a16:creationId xmlns:a16="http://schemas.microsoft.com/office/drawing/2014/main" id="{7DD555C5-269B-E14F-AFF4-3C7129D86213}"/>
              </a:ext>
            </a:extLst>
          </p:cNvPr>
          <p:cNvSpPr/>
          <p:nvPr/>
        </p:nvSpPr>
        <p:spPr>
          <a:xfrm>
            <a:off x="4191000" y="2257205"/>
            <a:ext cx="4953000" cy="3785652"/>
          </a:xfrm>
          <a:prstGeom prst="rect">
            <a:avLst/>
          </a:prstGeom>
        </p:spPr>
        <p:txBody>
          <a:bodyPr wrap="square">
            <a:spAutoFit/>
          </a:bodyPr>
          <a:lstStyle/>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The data input and analysis order is fixed, that is, dataset upload, data preprocessing, fraud analysis and detection, and result presentation.</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Each dataset is uploaded one at a time and then converted to CSV format.</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Machine learning algorithms are used in the Fraud Detection service.</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Users should be able to upload a dataset, choose machine learning algorithms and view the results.</a:t>
            </a:r>
          </a:p>
        </p:txBody>
      </p:sp>
      <p:sp>
        <p:nvSpPr>
          <p:cNvPr id="3" name="TextBox 2">
            <a:extLst>
              <a:ext uri="{FF2B5EF4-FFF2-40B4-BE49-F238E27FC236}">
                <a16:creationId xmlns:a16="http://schemas.microsoft.com/office/drawing/2014/main" id="{C86C9B16-6CEE-B94A-88C0-D1356928F4DC}"/>
              </a:ext>
            </a:extLst>
          </p:cNvPr>
          <p:cNvSpPr txBox="1"/>
          <p:nvPr/>
        </p:nvSpPr>
        <p:spPr>
          <a:xfrm>
            <a:off x="381000" y="1871077"/>
            <a:ext cx="1321196" cy="415498"/>
          </a:xfrm>
          <a:prstGeom prst="rect">
            <a:avLst/>
          </a:prstGeom>
          <a:noFill/>
        </p:spPr>
        <p:txBody>
          <a:bodyPr wrap="none" rtlCol="0">
            <a:spAutoFit/>
          </a:bodyPr>
          <a:lstStyle/>
          <a:p>
            <a:r>
              <a:rPr lang="en-US" sz="2100" dirty="0"/>
              <a:t>Hot spots</a:t>
            </a:r>
          </a:p>
        </p:txBody>
      </p:sp>
      <p:sp>
        <p:nvSpPr>
          <p:cNvPr id="12" name="TextBox 11">
            <a:extLst>
              <a:ext uri="{FF2B5EF4-FFF2-40B4-BE49-F238E27FC236}">
                <a16:creationId xmlns:a16="http://schemas.microsoft.com/office/drawing/2014/main" id="{E25AE0EF-CD2A-A544-A019-DE029A1F9F0E}"/>
              </a:ext>
            </a:extLst>
          </p:cNvPr>
          <p:cNvSpPr txBox="1"/>
          <p:nvPr/>
        </p:nvSpPr>
        <p:spPr>
          <a:xfrm>
            <a:off x="5122600" y="1889174"/>
            <a:ext cx="1739579" cy="415498"/>
          </a:xfrm>
          <a:prstGeom prst="rect">
            <a:avLst/>
          </a:prstGeom>
          <a:noFill/>
        </p:spPr>
        <p:txBody>
          <a:bodyPr wrap="none" rtlCol="0">
            <a:spAutoFit/>
          </a:bodyPr>
          <a:lstStyle/>
          <a:p>
            <a:r>
              <a:rPr lang="en-US" sz="2100" dirty="0"/>
              <a:t>Frozen spots</a:t>
            </a:r>
          </a:p>
        </p:txBody>
      </p:sp>
    </p:spTree>
    <p:extLst>
      <p:ext uri="{BB962C8B-B14F-4D97-AF65-F5344CB8AC3E}">
        <p14:creationId xmlns:p14="http://schemas.microsoft.com/office/powerpoint/2010/main" val="2458501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25">
            <a:extLst>
              <a:ext uri="{FF2B5EF4-FFF2-40B4-BE49-F238E27FC236}">
                <a16:creationId xmlns:a16="http://schemas.microsoft.com/office/drawing/2014/main" id="{676BD0E6-52EC-4496-81ED-C878CC719C51}"/>
              </a:ext>
            </a:extLst>
          </p:cNvPr>
          <p:cNvSpPr txBox="1">
            <a:spLocks noGrp="1"/>
          </p:cNvSpPr>
          <p:nvPr>
            <p:ph type="title"/>
          </p:nvPr>
        </p:nvSpPr>
        <p:spPr>
          <a:xfrm>
            <a:off x="720000" y="9906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latin typeface="Calibri Light" panose="020F0302020204030204" pitchFamily="34" charset="0"/>
                <a:cs typeface="Calibri Light" panose="020F0302020204030204" pitchFamily="34" charset="0"/>
              </a:rPr>
              <a:t>Methodology &amp; Case-Study</a:t>
            </a:r>
            <a:endParaRPr sz="2600" dirty="0">
              <a:solidFill>
                <a:schemeClr val="tx1"/>
              </a:solidFill>
              <a:latin typeface="Calibri Light" panose="020F0302020204030204" pitchFamily="34" charset="0"/>
              <a:cs typeface="Calibri Light" panose="020F0302020204030204" pitchFamily="34" charset="0"/>
            </a:endParaRPr>
          </a:p>
        </p:txBody>
      </p:sp>
      <p:sp>
        <p:nvSpPr>
          <p:cNvPr id="3" name="TextBox 2">
            <a:extLst>
              <a:ext uri="{FF2B5EF4-FFF2-40B4-BE49-F238E27FC236}">
                <a16:creationId xmlns:a16="http://schemas.microsoft.com/office/drawing/2014/main" id="{F6B2EA95-CC13-1D45-AC4D-4473492E4AE4}"/>
              </a:ext>
            </a:extLst>
          </p:cNvPr>
          <p:cNvSpPr txBox="1"/>
          <p:nvPr/>
        </p:nvSpPr>
        <p:spPr>
          <a:xfrm>
            <a:off x="-76200" y="1276950"/>
            <a:ext cx="9144000" cy="2045175"/>
          </a:xfrm>
          <a:prstGeom prst="rect">
            <a:avLst/>
          </a:prstGeom>
          <a:noFill/>
        </p:spPr>
        <p:txBody>
          <a:bodyPr wrap="square" rtlCol="0">
            <a:spAutoFit/>
          </a:bodyPr>
          <a:lstStyle/>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158750" indent="0">
              <a:buClr>
                <a:schemeClr val="tx2"/>
              </a:buClr>
              <a:buNone/>
            </a:pPr>
            <a:r>
              <a:rPr lang="en-US" sz="2000" b="1" dirty="0">
                <a:latin typeface="Calibri Light" panose="020F0302020204030204" pitchFamily="34" charset="0"/>
                <a:cs typeface="Calibri Light" panose="020F0302020204030204" pitchFamily="34" charset="0"/>
              </a:rPr>
              <a:t>Step 3: Hot spot detail specification and design</a:t>
            </a:r>
          </a:p>
          <a:p>
            <a:pPr marL="158750" indent="0">
              <a:buClr>
                <a:schemeClr val="tx2"/>
              </a:buClr>
              <a:buNone/>
            </a:pPr>
            <a:r>
              <a:rPr lang="en-US" sz="2000" dirty="0">
                <a:latin typeface="Calibri Light" panose="020F0302020204030204" pitchFamily="34" charset="0"/>
                <a:cs typeface="Calibri Light" panose="020F0302020204030204" pitchFamily="34" charset="0"/>
              </a:rPr>
              <a:t>Building the framework is to collect and describe the domain's variable aspects during the hot spot analysis [Schmid1996]. This has been defined as an extension of the requirements analysis phase from the application development.</a:t>
            </a:r>
          </a:p>
          <a:p>
            <a:pPr marL="158750">
              <a:lnSpc>
                <a:spcPct val="150000"/>
              </a:lnSpc>
              <a:buClr>
                <a:schemeClr val="tx2"/>
              </a:buClr>
            </a:pPr>
            <a:endParaRPr lang="en-US" sz="2000" dirty="0">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271EA6DF-19E8-2F41-BE37-5E01893E81A9}"/>
              </a:ext>
            </a:extLst>
          </p:cNvPr>
          <p:cNvSpPr txBox="1"/>
          <p:nvPr/>
        </p:nvSpPr>
        <p:spPr>
          <a:xfrm>
            <a:off x="-76200" y="2674676"/>
            <a:ext cx="9144000" cy="2246769"/>
          </a:xfrm>
          <a:prstGeom prst="rect">
            <a:avLst/>
          </a:prstGeom>
          <a:noFill/>
        </p:spPr>
        <p:txBody>
          <a:bodyPr wrap="square" rtlCol="0">
            <a:spAutoFit/>
          </a:bodyPr>
          <a:lstStyle/>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158750" indent="0">
              <a:buClr>
                <a:schemeClr val="tx2"/>
              </a:buClr>
              <a:buNone/>
            </a:pPr>
            <a:r>
              <a:rPr lang="en-US" sz="2000" b="1" dirty="0">
                <a:latin typeface="Calibri Light" panose="020F0302020204030204" pitchFamily="34" charset="0"/>
                <a:cs typeface="Calibri Light" panose="020F0302020204030204" pitchFamily="34" charset="0"/>
              </a:rPr>
              <a:t>Step 4: Design hot spot subsystems</a:t>
            </a:r>
          </a:p>
          <a:p>
            <a:pPr marL="158750" indent="0">
              <a:buClr>
                <a:schemeClr val="tx2"/>
              </a:buClr>
              <a:buNone/>
            </a:pPr>
            <a:r>
              <a:rPr lang="en-US" sz="2000" dirty="0">
                <a:latin typeface="Calibri Light" panose="020F0302020204030204" pitchFamily="34" charset="0"/>
                <a:cs typeface="Calibri Light" panose="020F0302020204030204" pitchFamily="34" charset="0"/>
              </a:rPr>
              <a:t>A hot spot is implemented by a hot-spot subsystem [Schmid1996], which typically consists of an abstract base class, concrete derived classes, as well as possibly additional classes and relationships. We can choose a specific design pattern depending on additional classes and relationships. </a:t>
            </a:r>
          </a:p>
          <a:p>
            <a:pPr marL="158750" indent="0">
              <a:buClr>
                <a:schemeClr val="tx2"/>
              </a:buClr>
              <a:buNone/>
            </a:pPr>
            <a:endParaRPr lang="en-US" sz="2000" dirty="0">
              <a:latin typeface="Calibri Light" panose="020F0302020204030204" pitchFamily="34" charset="0"/>
              <a:cs typeface="Calibri Light" panose="020F0302020204030204" pitchFamily="34" charset="0"/>
            </a:endParaRPr>
          </a:p>
        </p:txBody>
      </p:sp>
      <p:pic>
        <p:nvPicPr>
          <p:cNvPr id="6" name="Picture 2">
            <a:extLst>
              <a:ext uri="{FF2B5EF4-FFF2-40B4-BE49-F238E27FC236}">
                <a16:creationId xmlns:a16="http://schemas.microsoft.com/office/drawing/2014/main" id="{601A094E-8F6A-1141-86C7-05218D1A01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433501"/>
            <a:ext cx="3193734" cy="20451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1472B6-0C95-7E4A-9718-B2A9C1B62B9E}"/>
              </a:ext>
            </a:extLst>
          </p:cNvPr>
          <p:cNvSpPr txBox="1"/>
          <p:nvPr/>
        </p:nvSpPr>
        <p:spPr>
          <a:xfrm>
            <a:off x="6248400" y="6483030"/>
            <a:ext cx="1809213" cy="276999"/>
          </a:xfrm>
          <a:prstGeom prst="rect">
            <a:avLst/>
          </a:prstGeom>
          <a:noFill/>
        </p:spPr>
        <p:txBody>
          <a:bodyPr wrap="none" rtlCol="0">
            <a:spAutoFit/>
          </a:bodyPr>
          <a:lstStyle/>
          <a:p>
            <a:r>
              <a:rPr lang="en-US" sz="1200" i="1" dirty="0">
                <a:latin typeface="Calibri"/>
                <a:ea typeface="ＭＳ Ｐゴシック"/>
                <a:cs typeface="Calibri"/>
              </a:rPr>
              <a:t>Dataset Uploading service</a:t>
            </a:r>
            <a:endParaRPr lang="en-US" sz="1200" dirty="0"/>
          </a:p>
        </p:txBody>
      </p:sp>
    </p:spTree>
    <p:extLst>
      <p:ext uri="{BB962C8B-B14F-4D97-AF65-F5344CB8AC3E}">
        <p14:creationId xmlns:p14="http://schemas.microsoft.com/office/powerpoint/2010/main" val="3105424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25">
            <a:extLst>
              <a:ext uri="{FF2B5EF4-FFF2-40B4-BE49-F238E27FC236}">
                <a16:creationId xmlns:a16="http://schemas.microsoft.com/office/drawing/2014/main" id="{676BD0E6-52EC-4496-81ED-C878CC719C51}"/>
              </a:ext>
            </a:extLst>
          </p:cNvPr>
          <p:cNvSpPr txBox="1">
            <a:spLocks noGrp="1"/>
          </p:cNvSpPr>
          <p:nvPr>
            <p:ph type="title"/>
          </p:nvPr>
        </p:nvSpPr>
        <p:spPr>
          <a:xfrm>
            <a:off x="720000" y="9906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latin typeface="Calibri Light" panose="020F0302020204030204" pitchFamily="34" charset="0"/>
                <a:cs typeface="Calibri Light" panose="020F0302020204030204" pitchFamily="34" charset="0"/>
              </a:rPr>
              <a:t>Methodology &amp; Case-Study</a:t>
            </a:r>
            <a:endParaRPr sz="2600" dirty="0">
              <a:solidFill>
                <a:schemeClr val="tx1"/>
              </a:solidFill>
              <a:latin typeface="Calibri Light" panose="020F0302020204030204" pitchFamily="34" charset="0"/>
              <a:cs typeface="Calibri Light" panose="020F0302020204030204" pitchFamily="34" charset="0"/>
            </a:endParaRPr>
          </a:p>
        </p:txBody>
      </p:sp>
      <p:sp>
        <p:nvSpPr>
          <p:cNvPr id="3" name="TextBox 2">
            <a:extLst>
              <a:ext uri="{FF2B5EF4-FFF2-40B4-BE49-F238E27FC236}">
                <a16:creationId xmlns:a16="http://schemas.microsoft.com/office/drawing/2014/main" id="{F6B2EA95-CC13-1D45-AC4D-4473492E4AE4}"/>
              </a:ext>
            </a:extLst>
          </p:cNvPr>
          <p:cNvSpPr txBox="1"/>
          <p:nvPr/>
        </p:nvSpPr>
        <p:spPr>
          <a:xfrm>
            <a:off x="-27709" y="1276950"/>
            <a:ext cx="9144000" cy="1121846"/>
          </a:xfrm>
          <a:prstGeom prst="rect">
            <a:avLst/>
          </a:prstGeom>
          <a:noFill/>
        </p:spPr>
        <p:txBody>
          <a:bodyPr wrap="square" rtlCol="0">
            <a:spAutoFit/>
          </a:bodyPr>
          <a:lstStyle/>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158750" indent="0">
              <a:buClr>
                <a:schemeClr val="tx2"/>
              </a:buClr>
              <a:buNone/>
            </a:pPr>
            <a:r>
              <a:rPr lang="en-US" sz="2000" b="1" dirty="0">
                <a:latin typeface="Calibri Light" panose="020F0302020204030204" pitchFamily="34" charset="0"/>
                <a:cs typeface="Calibri Light" panose="020F0302020204030204" pitchFamily="34" charset="0"/>
              </a:rPr>
              <a:t>Step 5: Identify communication spots and communication styles</a:t>
            </a:r>
          </a:p>
          <a:p>
            <a:pPr marL="158750">
              <a:lnSpc>
                <a:spcPct val="150000"/>
              </a:lnSpc>
              <a:buClr>
                <a:schemeClr val="tx2"/>
              </a:buClr>
            </a:pPr>
            <a:endParaRPr lang="en-US" sz="2000" dirty="0">
              <a:latin typeface="Calibri Light" panose="020F0302020204030204" pitchFamily="34" charset="0"/>
              <a:cs typeface="Calibri Light" panose="020F0302020204030204" pitchFamily="34" charset="0"/>
            </a:endParaRPr>
          </a:p>
        </p:txBody>
      </p:sp>
      <p:sp>
        <p:nvSpPr>
          <p:cNvPr id="6" name="Rectangle 5">
            <a:extLst>
              <a:ext uri="{FF2B5EF4-FFF2-40B4-BE49-F238E27FC236}">
                <a16:creationId xmlns:a16="http://schemas.microsoft.com/office/drawing/2014/main" id="{8BE6C4A1-1BF2-FA4B-AA6F-0D7A0FC1F2F6}"/>
              </a:ext>
            </a:extLst>
          </p:cNvPr>
          <p:cNvSpPr/>
          <p:nvPr/>
        </p:nvSpPr>
        <p:spPr>
          <a:xfrm>
            <a:off x="-234461" y="1867234"/>
            <a:ext cx="8311662" cy="3170099"/>
          </a:xfrm>
          <a:prstGeom prst="rect">
            <a:avLst/>
          </a:prstGeom>
        </p:spPr>
        <p:txBody>
          <a:bodyPr wrap="square" lIns="91440" tIns="45720" rIns="91440" bIns="45720" anchor="t">
            <a:spAutoFit/>
          </a:bodyPr>
          <a:lstStyle/>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Communication spot: Consists of a list of the execution orders of each pair of services.</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Communication style: To specify how microservices communicate within a system. Communication styles are categorized as synchronous and asynchronous.</a:t>
            </a:r>
          </a:p>
          <a:p>
            <a:pPr marL="615950" lvl="1">
              <a:buClr>
                <a:schemeClr val="tx2"/>
              </a:buClr>
            </a:pPr>
            <a:r>
              <a:rPr lang="en-US" sz="2000" dirty="0">
                <a:latin typeface="Calibri Light" panose="020F0302020204030204" pitchFamily="34" charset="0"/>
                <a:cs typeface="Calibri Light" panose="020F0302020204030204" pitchFamily="34" charset="0"/>
              </a:rPr>
              <a:t>	 - Synchronous method: The client-side sends a request to a server-	    side service and waits for its response.</a:t>
            </a:r>
          </a:p>
          <a:p>
            <a:pPr marL="615950" lvl="1">
              <a:buClr>
                <a:schemeClr val="tx2"/>
              </a:buClr>
            </a:pPr>
            <a:r>
              <a:rPr lang="en-US" sz="2000" dirty="0">
                <a:latin typeface="Calibri Light" panose="020F0302020204030204" pitchFamily="34" charset="0"/>
                <a:cs typeface="Calibri Light" panose="020F0302020204030204" pitchFamily="34" charset="0"/>
              </a:rPr>
              <a:t>	 - Asynchronous method: The client-side continues sending requests 	   to the server-side service without waiting for the acknowledgment 	   of the previous response.</a:t>
            </a:r>
          </a:p>
        </p:txBody>
      </p:sp>
      <p:sp>
        <p:nvSpPr>
          <p:cNvPr id="5" name="TextBox 4">
            <a:extLst>
              <a:ext uri="{FF2B5EF4-FFF2-40B4-BE49-F238E27FC236}">
                <a16:creationId xmlns:a16="http://schemas.microsoft.com/office/drawing/2014/main" id="{519F8B69-F3AF-BB41-85F6-4C092B2A1513}"/>
              </a:ext>
            </a:extLst>
          </p:cNvPr>
          <p:cNvSpPr txBox="1"/>
          <p:nvPr/>
        </p:nvSpPr>
        <p:spPr>
          <a:xfrm>
            <a:off x="116023" y="5071969"/>
            <a:ext cx="8307977" cy="738664"/>
          </a:xfrm>
          <a:prstGeom prst="rect">
            <a:avLst/>
          </a:prstGeom>
          <a:noFill/>
        </p:spPr>
        <p:txBody>
          <a:bodyPr wrap="square" rtlCol="0">
            <a:spAutoFit/>
          </a:bodyPr>
          <a:lstStyle/>
          <a:p>
            <a:r>
              <a:rPr lang="en-US" sz="1400" i="1" dirty="0">
                <a:latin typeface="Calibri Light" panose="020F0302020204030204" pitchFamily="34" charset="0"/>
                <a:cs typeface="Calibri Light" panose="020F0302020204030204" pitchFamily="34" charset="0"/>
              </a:rPr>
              <a:t>Communication spot 1</a:t>
            </a:r>
            <a:r>
              <a:rPr lang="en-US" sz="1400" dirty="0">
                <a:latin typeface="Calibri Light" panose="020F0302020204030204" pitchFamily="34" charset="0"/>
                <a:cs typeface="Calibri Light" panose="020F0302020204030204" pitchFamily="34" charset="0"/>
              </a:rPr>
              <a:t>: Dataset Uploading service is executed first, followed by the preprocessing service.</a:t>
            </a:r>
          </a:p>
          <a:p>
            <a:r>
              <a:rPr lang="en-US" sz="1400" i="1" dirty="0">
                <a:latin typeface="Calibri Light" panose="020F0302020204030204" pitchFamily="34" charset="0"/>
                <a:cs typeface="Calibri Light" panose="020F0302020204030204" pitchFamily="34" charset="0"/>
              </a:rPr>
              <a:t>Communication spot 2</a:t>
            </a:r>
            <a:r>
              <a:rPr lang="en-US" sz="1400" dirty="0">
                <a:latin typeface="Calibri Light" panose="020F0302020204030204" pitchFamily="34" charset="0"/>
                <a:cs typeface="Calibri Light" panose="020F0302020204030204" pitchFamily="34" charset="0"/>
              </a:rPr>
              <a:t>: Preprocessing service is executed first, followed by the Fraud Detection service.</a:t>
            </a:r>
          </a:p>
          <a:p>
            <a:r>
              <a:rPr lang="en-US" sz="1400" i="1" dirty="0">
                <a:latin typeface="Calibri Light" panose="020F0302020204030204" pitchFamily="34" charset="0"/>
                <a:cs typeface="Calibri Light" panose="020F0302020204030204" pitchFamily="34" charset="0"/>
              </a:rPr>
              <a:t>Communication spot 3</a:t>
            </a:r>
            <a:r>
              <a:rPr lang="en-US" sz="1400" dirty="0">
                <a:latin typeface="Calibri Light" panose="020F0302020204030204" pitchFamily="34" charset="0"/>
                <a:cs typeface="Calibri Light" panose="020F0302020204030204" pitchFamily="34" charset="0"/>
              </a:rPr>
              <a:t>: The Fraud Detection service is executed first, followed by the Evaluation service.</a:t>
            </a:r>
            <a:endParaRPr lang="en-US" sz="1400" dirty="0"/>
          </a:p>
        </p:txBody>
      </p:sp>
      <p:sp>
        <p:nvSpPr>
          <p:cNvPr id="7" name="Rectangle 6">
            <a:extLst>
              <a:ext uri="{FF2B5EF4-FFF2-40B4-BE49-F238E27FC236}">
                <a16:creationId xmlns:a16="http://schemas.microsoft.com/office/drawing/2014/main" id="{82A494F5-C4B1-A146-BE6F-A60FF68B51FA}"/>
              </a:ext>
            </a:extLst>
          </p:cNvPr>
          <p:cNvSpPr/>
          <p:nvPr/>
        </p:nvSpPr>
        <p:spPr>
          <a:xfrm>
            <a:off x="116023" y="5867400"/>
            <a:ext cx="8001000" cy="954107"/>
          </a:xfrm>
          <a:prstGeom prst="rect">
            <a:avLst/>
          </a:prstGeom>
        </p:spPr>
        <p:txBody>
          <a:bodyPr wrap="square">
            <a:spAutoFit/>
          </a:bodyPr>
          <a:lstStyle/>
          <a:p>
            <a:r>
              <a:rPr lang="en-US" sz="1400" i="1" dirty="0">
                <a:latin typeface="Calibri" panose="020F0502020204030204" pitchFamily="34" charset="0"/>
                <a:cs typeface="Calibri" panose="020F0502020204030204" pitchFamily="34" charset="0"/>
              </a:rPr>
              <a:t>Communication Style 1</a:t>
            </a:r>
            <a:r>
              <a:rPr lang="en-US" sz="1400" dirty="0">
                <a:latin typeface="Calibri" panose="020F0502020204030204" pitchFamily="34" charset="0"/>
                <a:cs typeface="Calibri" panose="020F0502020204030204" pitchFamily="34" charset="0"/>
              </a:rPr>
              <a:t>: S(client, Dataset Uploading): A client sends a synchronous request to the Dataset Uploading service. Only a single file can be uploaded at a time</a:t>
            </a:r>
          </a:p>
          <a:p>
            <a:r>
              <a:rPr lang="en-US" sz="1400" dirty="0">
                <a:latin typeface="Calibri" panose="020F0502020204030204" pitchFamily="34" charset="0"/>
                <a:cs typeface="Calibri" panose="020F0502020204030204" pitchFamily="34" charset="0"/>
              </a:rPr>
              <a:t>Communication Style 2: S(client, Preprocessing): A client sends a synchronous request to the Preprocessing service. One a single dataset is preprocessed at a time</a:t>
            </a:r>
          </a:p>
        </p:txBody>
      </p:sp>
    </p:spTree>
    <p:extLst>
      <p:ext uri="{BB962C8B-B14F-4D97-AF65-F5344CB8AC3E}">
        <p14:creationId xmlns:p14="http://schemas.microsoft.com/office/powerpoint/2010/main" val="1671542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25">
            <a:extLst>
              <a:ext uri="{FF2B5EF4-FFF2-40B4-BE49-F238E27FC236}">
                <a16:creationId xmlns:a16="http://schemas.microsoft.com/office/drawing/2014/main" id="{676BD0E6-52EC-4496-81ED-C878CC719C51}"/>
              </a:ext>
            </a:extLst>
          </p:cNvPr>
          <p:cNvSpPr txBox="1">
            <a:spLocks noGrp="1"/>
          </p:cNvSpPr>
          <p:nvPr>
            <p:ph type="title"/>
          </p:nvPr>
        </p:nvSpPr>
        <p:spPr>
          <a:xfrm>
            <a:off x="720000" y="990600"/>
            <a:ext cx="7704000" cy="572700"/>
          </a:xfrm>
          <a:prstGeom prst="rect">
            <a:avLst/>
          </a:prstGeom>
        </p:spPr>
        <p:txBody>
          <a:bodyPr spcFirstLastPara="1" wrap="square" lIns="91425" tIns="91425" rIns="91425" bIns="91425" anchor="t" anchorCtr="0">
            <a:noAutofit/>
          </a:bodyPr>
          <a:lstStyle/>
          <a:p>
            <a:pPr lvl="0" algn="ctr">
              <a:spcBef>
                <a:spcPts val="0"/>
              </a:spcBef>
              <a:spcAft>
                <a:spcPts val="0"/>
              </a:spcAft>
            </a:pPr>
            <a:r>
              <a:rPr lang="en-US" sz="2400" dirty="0">
                <a:latin typeface="Calibri Light" panose="020F0302020204030204" pitchFamily="34" charset="0"/>
                <a:cs typeface="Calibri Light" panose="020F0302020204030204" pitchFamily="34" charset="0"/>
              </a:rPr>
              <a:t>Methodology &amp; Case-Study</a:t>
            </a:r>
            <a:endParaRPr sz="2600" dirty="0">
              <a:solidFill>
                <a:schemeClr val="tx1"/>
              </a:solidFill>
              <a:latin typeface="Calibri Light" panose="020F0302020204030204" pitchFamily="34" charset="0"/>
              <a:cs typeface="Calibri Light" panose="020F0302020204030204" pitchFamily="34" charset="0"/>
            </a:endParaRPr>
          </a:p>
        </p:txBody>
      </p:sp>
      <p:sp>
        <p:nvSpPr>
          <p:cNvPr id="3" name="TextBox 2">
            <a:extLst>
              <a:ext uri="{FF2B5EF4-FFF2-40B4-BE49-F238E27FC236}">
                <a16:creationId xmlns:a16="http://schemas.microsoft.com/office/drawing/2014/main" id="{E1722629-014B-1A4B-A0F4-169132247B77}"/>
              </a:ext>
            </a:extLst>
          </p:cNvPr>
          <p:cNvSpPr txBox="1"/>
          <p:nvPr/>
        </p:nvSpPr>
        <p:spPr>
          <a:xfrm>
            <a:off x="-27709" y="1276950"/>
            <a:ext cx="9144000" cy="707886"/>
          </a:xfrm>
          <a:prstGeom prst="rect">
            <a:avLst/>
          </a:prstGeom>
          <a:noFill/>
        </p:spPr>
        <p:txBody>
          <a:bodyPr wrap="square" lIns="91440" tIns="45720" rIns="91440" bIns="45720" rtlCol="0" anchor="t">
            <a:spAutoFit/>
          </a:bodyPr>
          <a:lstStyle/>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158750" indent="0">
              <a:buClr>
                <a:schemeClr val="tx2"/>
              </a:buClr>
              <a:buNone/>
            </a:pPr>
            <a:r>
              <a:rPr lang="en-US" sz="2000" b="1" dirty="0">
                <a:latin typeface="Calibri Light"/>
                <a:ea typeface="ＭＳ Ｐゴシック"/>
                <a:cs typeface="Calibri Light"/>
              </a:rPr>
              <a:t>Step 6: Transform into a microservice-oriented framework</a:t>
            </a:r>
            <a:endParaRPr lang="en-US" sz="2000" dirty="0">
              <a:latin typeface="Calibri Light"/>
              <a:ea typeface="ＭＳ Ｐゴシック"/>
              <a:cs typeface="Calibri Light"/>
            </a:endParaRPr>
          </a:p>
        </p:txBody>
      </p:sp>
      <p:pic>
        <p:nvPicPr>
          <p:cNvPr id="9218" name="Picture 2">
            <a:extLst>
              <a:ext uri="{FF2B5EF4-FFF2-40B4-BE49-F238E27FC236}">
                <a16:creationId xmlns:a16="http://schemas.microsoft.com/office/drawing/2014/main" id="{2D3F772D-3222-FB45-8C0E-EB47FFAA4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5103975"/>
            <a:ext cx="6934200" cy="161131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7C0F8BA-0210-7C4A-A49E-735F7A4C4EC5}"/>
              </a:ext>
            </a:extLst>
          </p:cNvPr>
          <p:cNvSpPr txBox="1"/>
          <p:nvPr/>
        </p:nvSpPr>
        <p:spPr>
          <a:xfrm>
            <a:off x="86234" y="1967735"/>
            <a:ext cx="9044299" cy="1323439"/>
          </a:xfrm>
          <a:prstGeom prst="rect">
            <a:avLst/>
          </a:prstGeom>
          <a:noFill/>
        </p:spPr>
        <p:txBody>
          <a:bodyPr wrap="square" lIns="91440" tIns="45720" rIns="91440" bIns="45720" rtlCol="0" anchor="t">
            <a:spAutoFit/>
          </a:bodyPr>
          <a:lstStyle/>
          <a:p>
            <a:pPr marL="158750">
              <a:buClr>
                <a:srgbClr val="000000"/>
              </a:buClr>
            </a:pPr>
            <a:r>
              <a:rPr lang="en-US" sz="2000" dirty="0">
                <a:latin typeface="Calibri Light"/>
                <a:ea typeface="ＭＳ Ｐゴシック"/>
                <a:cs typeface="Calibri Light"/>
              </a:rPr>
              <a:t>Schmid's generalization transformation strategy is applicable within each microservice. Beyond the structure of each service, a microservice-oriented framework also needs to reflect the microservice generalization and service communications.</a:t>
            </a:r>
            <a:endParaRPr lang="en-US" sz="2000" b="1" dirty="0">
              <a:latin typeface="Calibri Light" panose="020F0302020204030204" pitchFamily="34" charset="0"/>
              <a:cs typeface="Calibri Light" panose="020F0302020204030204" pitchFamily="34" charset="0"/>
            </a:endParaRPr>
          </a:p>
        </p:txBody>
      </p:sp>
      <p:sp>
        <p:nvSpPr>
          <p:cNvPr id="8" name="Rectangle 7">
            <a:extLst>
              <a:ext uri="{FF2B5EF4-FFF2-40B4-BE49-F238E27FC236}">
                <a16:creationId xmlns:a16="http://schemas.microsoft.com/office/drawing/2014/main" id="{D6ED3036-6E3A-BC43-AB96-3494FFC292E0}"/>
              </a:ext>
            </a:extLst>
          </p:cNvPr>
          <p:cNvSpPr/>
          <p:nvPr/>
        </p:nvSpPr>
        <p:spPr>
          <a:xfrm>
            <a:off x="76912" y="3301253"/>
            <a:ext cx="8609888" cy="1624095"/>
          </a:xfrm>
          <a:prstGeom prst="rect">
            <a:avLst/>
          </a:prstGeom>
        </p:spPr>
        <p:txBody>
          <a:bodyPr wrap="square">
            <a:spAutoFit/>
          </a:bodyPr>
          <a:lstStyle/>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Solution 1 is to place the abstract (class or classes) and its concrete implementations (classes) into a microservice.</a:t>
            </a: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Solution 2 is to make the abstract into an "abstract" microservice and put the concrete implementations in the form of separate microservices that "extend" the abstract microservices.</a:t>
            </a:r>
            <a:endParaRPr lang="en-US" dirty="0"/>
          </a:p>
        </p:txBody>
      </p:sp>
    </p:spTree>
    <p:extLst>
      <p:ext uri="{BB962C8B-B14F-4D97-AF65-F5344CB8AC3E}">
        <p14:creationId xmlns:p14="http://schemas.microsoft.com/office/powerpoint/2010/main" val="2935647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109;p25">
            <a:extLst>
              <a:ext uri="{FF2B5EF4-FFF2-40B4-BE49-F238E27FC236}">
                <a16:creationId xmlns:a16="http://schemas.microsoft.com/office/drawing/2014/main" id="{96DE82B9-0B57-554E-ABB3-600D5D8A29F1}"/>
              </a:ext>
            </a:extLst>
          </p:cNvPr>
          <p:cNvSpPr txBox="1">
            <a:spLocks/>
          </p:cNvSpPr>
          <p:nvPr/>
        </p:nvSpPr>
        <p:spPr bwMode="auto">
          <a:xfrm>
            <a:off x="720000" y="990600"/>
            <a:ext cx="7704000" cy="572700"/>
          </a:xfrm>
          <a:prstGeom prst="rect">
            <a:avLst/>
          </a:prstGeom>
          <a:noFill/>
          <a:ln w="9525">
            <a:noFill/>
            <a:miter lim="800000"/>
            <a:headEnd/>
            <a:tailEnd/>
          </a:ln>
        </p:spPr>
        <p:txBody>
          <a:bodyPr spcFirstLastPara="1" vert="horz" wrap="square" lIns="91425" tIns="91425" rIns="91425" bIns="91425" numCol="1" anchor="t" anchorCtr="0" compatLnSpc="1">
            <a:prstTxWarp prst="textNoShape">
              <a:avLst/>
            </a:prstTxWarp>
            <a:noAutofit/>
          </a:bodyPr>
          <a:lstStyle>
            <a:lvl1pPr algn="l" rtl="0" eaLnBrk="1" fontAlgn="base" hangingPunct="1">
              <a:spcBef>
                <a:spcPct val="0"/>
              </a:spcBef>
              <a:spcAft>
                <a:spcPct val="0"/>
              </a:spcAft>
              <a:defRPr sz="20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9pPr>
          </a:lstStyle>
          <a:p>
            <a:pPr algn="ctr">
              <a:spcBef>
                <a:spcPts val="0"/>
              </a:spcBef>
              <a:spcAft>
                <a:spcPts val="0"/>
              </a:spcAft>
            </a:pPr>
            <a:r>
              <a:rPr lang="en-US" sz="2400" dirty="0">
                <a:latin typeface="Calibri Light" panose="020F0302020204030204" pitchFamily="34" charset="0"/>
                <a:cs typeface="Calibri Light" panose="020F0302020204030204" pitchFamily="34" charset="0"/>
              </a:rPr>
              <a:t>Methodology &amp; Case-Study</a:t>
            </a:r>
            <a:endParaRPr lang="en-US" sz="2600" kern="0" dirty="0">
              <a:solidFill>
                <a:schemeClr val="tx1"/>
              </a:solidFill>
              <a:latin typeface="Calibri Light" panose="020F0302020204030204" pitchFamily="34" charset="0"/>
              <a:cs typeface="Calibri Light" panose="020F0302020204030204" pitchFamily="34" charset="0"/>
            </a:endParaRPr>
          </a:p>
        </p:txBody>
      </p:sp>
      <p:sp>
        <p:nvSpPr>
          <p:cNvPr id="11" name="TextBox 10">
            <a:extLst>
              <a:ext uri="{FF2B5EF4-FFF2-40B4-BE49-F238E27FC236}">
                <a16:creationId xmlns:a16="http://schemas.microsoft.com/office/drawing/2014/main" id="{AFFAC084-4BDE-D643-928B-3627A17C44CF}"/>
              </a:ext>
            </a:extLst>
          </p:cNvPr>
          <p:cNvSpPr txBox="1"/>
          <p:nvPr/>
        </p:nvSpPr>
        <p:spPr>
          <a:xfrm>
            <a:off x="0" y="1163191"/>
            <a:ext cx="9144000" cy="707886"/>
          </a:xfrm>
          <a:prstGeom prst="rect">
            <a:avLst/>
          </a:prstGeom>
          <a:noFill/>
        </p:spPr>
        <p:txBody>
          <a:bodyPr wrap="square" rtlCol="0">
            <a:spAutoFit/>
          </a:bodyPr>
          <a:lstStyle/>
          <a:p>
            <a:pPr marL="158750" indent="0">
              <a:buClr>
                <a:schemeClr val="tx2"/>
              </a:buClr>
              <a:buNone/>
            </a:pPr>
            <a:endParaRPr lang="en-US" sz="2000" b="1" dirty="0">
              <a:latin typeface="Calibri Light" panose="020F0302020204030204" pitchFamily="34" charset="0"/>
              <a:cs typeface="Calibri Light" panose="020F0302020204030204" pitchFamily="34" charset="0"/>
            </a:endParaRPr>
          </a:p>
          <a:p>
            <a:pPr marL="158750" indent="0">
              <a:buClr>
                <a:schemeClr val="tx2"/>
              </a:buClr>
              <a:buNone/>
            </a:pPr>
            <a:r>
              <a:rPr lang="en-US" sz="2000" b="1" dirty="0">
                <a:latin typeface="Calibri Light" panose="020F0302020204030204" pitchFamily="34" charset="0"/>
                <a:cs typeface="Calibri Light" panose="020F0302020204030204" pitchFamily="34" charset="0"/>
              </a:rPr>
              <a:t>Step 6: Transform into a microservice-oriented framework</a:t>
            </a:r>
          </a:p>
        </p:txBody>
      </p:sp>
      <p:sp>
        <p:nvSpPr>
          <p:cNvPr id="4" name="TextBox 3">
            <a:extLst>
              <a:ext uri="{FF2B5EF4-FFF2-40B4-BE49-F238E27FC236}">
                <a16:creationId xmlns:a16="http://schemas.microsoft.com/office/drawing/2014/main" id="{6A3ED6A9-68F1-A146-9983-F22C2C2C3424}"/>
              </a:ext>
            </a:extLst>
          </p:cNvPr>
          <p:cNvSpPr txBox="1"/>
          <p:nvPr/>
        </p:nvSpPr>
        <p:spPr>
          <a:xfrm>
            <a:off x="205154" y="1917991"/>
            <a:ext cx="8424000" cy="707886"/>
          </a:xfrm>
          <a:prstGeom prst="rect">
            <a:avLst/>
          </a:prstGeom>
          <a:noFill/>
        </p:spPr>
        <p:txBody>
          <a:bodyPr wrap="square" rtlCol="0">
            <a:spAutoFit/>
          </a:bodyPr>
          <a:lstStyle/>
          <a:p>
            <a:r>
              <a:rPr lang="en-US" sz="2000" dirty="0">
                <a:latin typeface="Calibri Light" panose="020F0302020204030204" pitchFamily="34" charset="0"/>
                <a:cs typeface="Calibri Light" panose="020F0302020204030204" pitchFamily="34" charset="0"/>
              </a:rPr>
              <a:t>he Hybrid Messaging Pattern is applied to integrate the services for fraud detection framework.</a:t>
            </a:r>
          </a:p>
        </p:txBody>
      </p:sp>
      <p:pic>
        <p:nvPicPr>
          <p:cNvPr id="22530" name="Picture 2">
            <a:extLst>
              <a:ext uri="{FF2B5EF4-FFF2-40B4-BE49-F238E27FC236}">
                <a16:creationId xmlns:a16="http://schemas.microsoft.com/office/drawing/2014/main" id="{A643E09C-AFE1-DC4F-86FB-65B071B99D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832100"/>
            <a:ext cx="4347381" cy="34925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AF30D78-97B8-2E42-A055-0E6088AF8BB5}"/>
              </a:ext>
            </a:extLst>
          </p:cNvPr>
          <p:cNvSpPr txBox="1"/>
          <p:nvPr/>
        </p:nvSpPr>
        <p:spPr>
          <a:xfrm>
            <a:off x="1044323" y="6540500"/>
            <a:ext cx="7620000" cy="276999"/>
          </a:xfrm>
          <a:prstGeom prst="rect">
            <a:avLst/>
          </a:prstGeom>
          <a:noFill/>
        </p:spPr>
        <p:txBody>
          <a:bodyPr wrap="square" rtlCol="0">
            <a:spAutoFit/>
          </a:bodyPr>
          <a:lstStyle/>
          <a:p>
            <a:r>
              <a:rPr lang="en-US" altLang="ko-KR" sz="1200" b="1" dirty="0"/>
              <a:t>Applying a hybrid messaging pattern to integrate services in the fraud detection framework</a:t>
            </a:r>
            <a:endParaRPr lang="en-US" sz="1200" b="1" dirty="0"/>
          </a:p>
        </p:txBody>
      </p:sp>
    </p:spTree>
    <p:extLst>
      <p:ext uri="{BB962C8B-B14F-4D97-AF65-F5344CB8AC3E}">
        <p14:creationId xmlns:p14="http://schemas.microsoft.com/office/powerpoint/2010/main" val="1124448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25">
            <a:extLst>
              <a:ext uri="{FF2B5EF4-FFF2-40B4-BE49-F238E27FC236}">
                <a16:creationId xmlns:a16="http://schemas.microsoft.com/office/drawing/2014/main" id="{676BD0E6-52EC-4496-81ED-C878CC719C51}"/>
              </a:ext>
            </a:extLst>
          </p:cNvPr>
          <p:cNvSpPr txBox="1">
            <a:spLocks noGrp="1"/>
          </p:cNvSpPr>
          <p:nvPr>
            <p:ph type="title"/>
          </p:nvPr>
        </p:nvSpPr>
        <p:spPr>
          <a:xfrm>
            <a:off x="720000" y="9906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latin typeface="Calibri Light" panose="020F0302020204030204" pitchFamily="34" charset="0"/>
                <a:cs typeface="Calibri Light" panose="020F0302020204030204" pitchFamily="34" charset="0"/>
              </a:rPr>
              <a:t>Contribution</a:t>
            </a:r>
            <a:endParaRPr sz="2600" dirty="0">
              <a:solidFill>
                <a:schemeClr val="tx1"/>
              </a:solidFill>
              <a:latin typeface="Calibri Light" panose="020F0302020204030204" pitchFamily="34" charset="0"/>
              <a:cs typeface="Calibri Light" panose="020F0302020204030204" pitchFamily="34" charset="0"/>
            </a:endParaRPr>
          </a:p>
        </p:txBody>
      </p:sp>
      <p:sp>
        <p:nvSpPr>
          <p:cNvPr id="2" name="TextBox 1">
            <a:extLst>
              <a:ext uri="{FF2B5EF4-FFF2-40B4-BE49-F238E27FC236}">
                <a16:creationId xmlns:a16="http://schemas.microsoft.com/office/drawing/2014/main" id="{C7933BDB-FFEE-42B3-BC72-FDC74961E1C2}"/>
              </a:ext>
            </a:extLst>
          </p:cNvPr>
          <p:cNvSpPr txBox="1"/>
          <p:nvPr/>
        </p:nvSpPr>
        <p:spPr>
          <a:xfrm>
            <a:off x="-29308" y="1828800"/>
            <a:ext cx="9144000" cy="5324535"/>
          </a:xfrm>
          <a:prstGeom prst="rect">
            <a:avLst/>
          </a:prstGeom>
          <a:noFill/>
        </p:spPr>
        <p:txBody>
          <a:bodyPr wrap="square" rtlCol="0">
            <a:spAutoFit/>
          </a:bodyPr>
          <a:lstStyle/>
          <a:p>
            <a:pPr marL="501650" indent="-342900">
              <a:buClr>
                <a:schemeClr val="tx2"/>
              </a:buClr>
              <a:buFont typeface="Arial" panose="020B0604020202020204" pitchFamily="34" charset="0"/>
              <a:buChar char="•"/>
            </a:pPr>
            <a:r>
              <a:rPr lang="en-US" sz="2000" dirty="0">
                <a:latin typeface="Calibri" panose="020F0502020204030204" pitchFamily="34" charset="0"/>
                <a:cs typeface="Calibri" panose="020F0502020204030204" pitchFamily="34" charset="0"/>
              </a:rPr>
              <a:t>Schmid’s approach is object-oriented, generalizing the class structure of an application when designing application frameworks. There are also alternative systematic approaches that are not constrained to the object-oriented paradigm.</a:t>
            </a:r>
          </a:p>
          <a:p>
            <a:pPr marL="501650" indent="-342900">
              <a:buClr>
                <a:schemeClr val="tx2"/>
              </a:buClr>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a:p>
            <a:pPr marL="501650" indent="-342900">
              <a:buClr>
                <a:schemeClr val="tx2"/>
              </a:buClr>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The proposed methodology of designing microservices-oriented frameworks addressed these limitations of Schmid’s approach by introducing the concept of communication spots and communication styles, which allowed Schmid’s approach to be adjusted into a microservice environment.</a:t>
            </a:r>
          </a:p>
          <a:p>
            <a:pPr marL="501650" indent="-342900">
              <a:buClr>
                <a:schemeClr val="tx2"/>
              </a:buClr>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a:p>
            <a:pPr marL="501650" indent="-342900">
              <a:buClr>
                <a:schemeClr val="tx2"/>
              </a:buClr>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A case study is used to demonstrate the usage of the proposed methodology in designing a microservice-oriented fraud detection framework</a:t>
            </a:r>
          </a:p>
          <a:p>
            <a:pPr marL="501650" indent="-342900">
              <a:buClr>
                <a:schemeClr val="tx2"/>
              </a:buClr>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a:p>
            <a:pPr marL="501650" indent="-342900">
              <a:buClr>
                <a:schemeClr val="tx2"/>
              </a:buClr>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Each pattern serves as a solution for a fine-grained integration problem. To construct a system with microservices, it is necessary to utilize most of these patterns simultaneously</a:t>
            </a:r>
          </a:p>
          <a:p>
            <a:pPr marL="501650" indent="-342900">
              <a:buClr>
                <a:schemeClr val="tx2"/>
              </a:buClr>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a:p>
            <a:pPr marL="501650" indent="-342900">
              <a:buClr>
                <a:schemeClr val="tx2"/>
              </a:buClr>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535629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25">
            <a:extLst>
              <a:ext uri="{FF2B5EF4-FFF2-40B4-BE49-F238E27FC236}">
                <a16:creationId xmlns:a16="http://schemas.microsoft.com/office/drawing/2014/main" id="{676BD0E6-52EC-4496-81ED-C878CC719C51}"/>
              </a:ext>
            </a:extLst>
          </p:cNvPr>
          <p:cNvSpPr txBox="1">
            <a:spLocks noGrp="1"/>
          </p:cNvSpPr>
          <p:nvPr>
            <p:ph type="title"/>
          </p:nvPr>
        </p:nvSpPr>
        <p:spPr>
          <a:xfrm>
            <a:off x="720000" y="9906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latin typeface="Calibri Light" panose="020F0302020204030204" pitchFamily="34" charset="0"/>
                <a:cs typeface="Calibri Light" panose="020F0302020204030204" pitchFamily="34" charset="0"/>
              </a:rPr>
              <a:t>Conclusion</a:t>
            </a:r>
            <a:endParaRPr sz="2600" dirty="0">
              <a:solidFill>
                <a:schemeClr val="tx1"/>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DD9F6709-39C4-8D44-9340-9DF6A0E892E0}"/>
              </a:ext>
            </a:extLst>
          </p:cNvPr>
          <p:cNvSpPr txBox="1"/>
          <p:nvPr/>
        </p:nvSpPr>
        <p:spPr>
          <a:xfrm>
            <a:off x="106448" y="1772597"/>
            <a:ext cx="8915400" cy="1015663"/>
          </a:xfrm>
          <a:prstGeom prst="rect">
            <a:avLst/>
          </a:prstGeom>
          <a:noFill/>
        </p:spPr>
        <p:txBody>
          <a:bodyPr wrap="square" rtlCol="0">
            <a:spAutoFit/>
          </a:bodyPr>
          <a:lstStyle/>
          <a:p>
            <a:r>
              <a:rPr lang="en-US" sz="2000" dirty="0">
                <a:latin typeface="Calibri Light" panose="020F0302020204030204" pitchFamily="34" charset="0"/>
                <a:cs typeface="Calibri Light" panose="020F0302020204030204" pitchFamily="34" charset="0"/>
              </a:rPr>
              <a:t>Microservice-oriented application frameworks will be beneficial for the development of microservice-oriented applications in the particular business domains that the frameworks are constructed for.</a:t>
            </a:r>
          </a:p>
        </p:txBody>
      </p:sp>
      <p:sp>
        <p:nvSpPr>
          <p:cNvPr id="7" name="Rectangle 6">
            <a:extLst>
              <a:ext uri="{FF2B5EF4-FFF2-40B4-BE49-F238E27FC236}">
                <a16:creationId xmlns:a16="http://schemas.microsoft.com/office/drawing/2014/main" id="{153C7E85-3356-DC45-92DB-F1E586D23EA1}"/>
              </a:ext>
            </a:extLst>
          </p:cNvPr>
          <p:cNvSpPr/>
          <p:nvPr/>
        </p:nvSpPr>
        <p:spPr>
          <a:xfrm>
            <a:off x="-526569" y="3657600"/>
            <a:ext cx="8915400" cy="2246769"/>
          </a:xfrm>
          <a:prstGeom prst="rect">
            <a:avLst/>
          </a:prstGeom>
        </p:spPr>
        <p:txBody>
          <a:bodyPr wrap="square">
            <a:spAutoFit/>
          </a:bodyPr>
          <a:lstStyle/>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We can explore to find any possibilities to enhance the fraud detection framework by introducing the support for time series, unsupervised learning algorithms, and the usage of quantum computing.</a:t>
            </a:r>
          </a:p>
          <a:p>
            <a:pPr marL="958850" lvl="1" indent="-342900">
              <a:buClr>
                <a:schemeClr val="tx2"/>
              </a:buClr>
              <a:buFont typeface="Wingdings" panose="05000000000000000000" pitchFamily="2" charset="2"/>
              <a:buChar char="Ø"/>
            </a:pPr>
            <a:endParaRPr lang="en-US" sz="2000" dirty="0">
              <a:latin typeface="Calibri Light" panose="020F0302020204030204" pitchFamily="34" charset="0"/>
              <a:cs typeface="Calibri Light" panose="020F0302020204030204" pitchFamily="34" charset="0"/>
            </a:endParaRPr>
          </a:p>
          <a:p>
            <a:pPr marL="958850" lvl="1" indent="-342900">
              <a:buClr>
                <a:schemeClr val="tx2"/>
              </a:buClr>
              <a:buFont typeface="Wingdings" panose="05000000000000000000" pitchFamily="2" charset="2"/>
              <a:buChar char="Ø"/>
            </a:pPr>
            <a:r>
              <a:rPr lang="en-US" sz="2000" dirty="0">
                <a:latin typeface="Calibri Light" panose="020F0302020204030204" pitchFamily="34" charset="0"/>
                <a:cs typeface="Calibri Light" panose="020F0302020204030204" pitchFamily="34" charset="0"/>
              </a:rPr>
              <a:t>Second direction is to investigate the impact of the different computing environments (classical vs. quantum) to the framework design in order to improve our methodology.	</a:t>
            </a:r>
          </a:p>
        </p:txBody>
      </p:sp>
      <p:sp>
        <p:nvSpPr>
          <p:cNvPr id="8" name="TextBox 7">
            <a:extLst>
              <a:ext uri="{FF2B5EF4-FFF2-40B4-BE49-F238E27FC236}">
                <a16:creationId xmlns:a16="http://schemas.microsoft.com/office/drawing/2014/main" id="{A8016A64-2699-B744-85FD-F14B50DA8993}"/>
              </a:ext>
            </a:extLst>
          </p:cNvPr>
          <p:cNvSpPr txBox="1"/>
          <p:nvPr/>
        </p:nvSpPr>
        <p:spPr>
          <a:xfrm>
            <a:off x="106448" y="3081245"/>
            <a:ext cx="5596340" cy="415498"/>
          </a:xfrm>
          <a:prstGeom prst="rect">
            <a:avLst/>
          </a:prstGeom>
          <a:noFill/>
        </p:spPr>
        <p:txBody>
          <a:bodyPr wrap="none" rtlCol="0">
            <a:spAutoFit/>
          </a:bodyPr>
          <a:lstStyle/>
          <a:p>
            <a:r>
              <a:rPr lang="en-US" sz="2100" i="1" dirty="0">
                <a:latin typeface="Calibri Light" panose="020F0302020204030204" pitchFamily="34" charset="0"/>
                <a:cs typeface="Calibri Light" panose="020F0302020204030204" pitchFamily="34" charset="0"/>
              </a:rPr>
              <a:t>The future work will be focused in two directions.</a:t>
            </a:r>
          </a:p>
        </p:txBody>
      </p:sp>
    </p:spTree>
    <p:extLst>
      <p:ext uri="{BB962C8B-B14F-4D97-AF65-F5344CB8AC3E}">
        <p14:creationId xmlns:p14="http://schemas.microsoft.com/office/powerpoint/2010/main" val="2365815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8" name="Picture 8" descr="Paul Rudolph's Brutalism, reworked, at UMass Dartmouth - The Boston Globe">
            <a:extLst>
              <a:ext uri="{FF2B5EF4-FFF2-40B4-BE49-F238E27FC236}">
                <a16:creationId xmlns:a16="http://schemas.microsoft.com/office/drawing/2014/main" id="{E99B07CA-B7A6-EE4F-9CF1-726B917BA9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 y="877824"/>
            <a:ext cx="9146664" cy="59801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87B214D-64DB-764B-A2BF-116FDA84A087}"/>
              </a:ext>
            </a:extLst>
          </p:cNvPr>
          <p:cNvSpPr txBox="1"/>
          <p:nvPr/>
        </p:nvSpPr>
        <p:spPr>
          <a:xfrm>
            <a:off x="1981200" y="2133600"/>
            <a:ext cx="6705600" cy="2092881"/>
          </a:xfrm>
          <a:prstGeom prst="rect">
            <a:avLst/>
          </a:prstGeom>
          <a:noFill/>
        </p:spPr>
        <p:txBody>
          <a:bodyPr wrap="square" rtlCol="0">
            <a:spAutoFit/>
          </a:bodyPr>
          <a:lstStyle/>
          <a:p>
            <a:r>
              <a:rPr lang="en-US" sz="8000" dirty="0">
                <a:solidFill>
                  <a:schemeClr val="bg1"/>
                </a:solidFill>
                <a:latin typeface="Apple Chancery" panose="03020702040506060504" pitchFamily="66" charset="-79"/>
                <a:cs typeface="Apple Chancery" panose="03020702040506060504" pitchFamily="66" charset="-79"/>
              </a:rPr>
              <a:t>Thank you</a:t>
            </a:r>
          </a:p>
          <a:p>
            <a:r>
              <a:rPr lang="en-US" sz="5000" dirty="0">
                <a:solidFill>
                  <a:schemeClr val="bg1"/>
                </a:solidFill>
                <a:latin typeface="Apple Chancery" panose="03020702040506060504" pitchFamily="66" charset="-79"/>
                <a:cs typeface="Apple Chancery" panose="03020702040506060504" pitchFamily="66" charset="-79"/>
              </a:rPr>
              <a:t> </a:t>
            </a:r>
          </a:p>
        </p:txBody>
      </p:sp>
      <p:sp>
        <p:nvSpPr>
          <p:cNvPr id="3" name="TextBox 2">
            <a:extLst>
              <a:ext uri="{FF2B5EF4-FFF2-40B4-BE49-F238E27FC236}">
                <a16:creationId xmlns:a16="http://schemas.microsoft.com/office/drawing/2014/main" id="{14799814-1C48-D743-AA3F-089ECD0D9D1B}"/>
              </a:ext>
            </a:extLst>
          </p:cNvPr>
          <p:cNvSpPr txBox="1"/>
          <p:nvPr/>
        </p:nvSpPr>
        <p:spPr>
          <a:xfrm>
            <a:off x="5870801" y="6324600"/>
            <a:ext cx="3302507" cy="830997"/>
          </a:xfrm>
          <a:prstGeom prst="rect">
            <a:avLst/>
          </a:prstGeom>
          <a:noFill/>
        </p:spPr>
        <p:txBody>
          <a:bodyPr wrap="none" rtlCol="0">
            <a:spAutoFit/>
          </a:bodyPr>
          <a:lstStyle/>
          <a:p>
            <a:r>
              <a:rPr lang="en-US" dirty="0">
                <a:solidFill>
                  <a:schemeClr val="bg1"/>
                </a:solidFill>
                <a:latin typeface="Apple Chancery" panose="03020702040506060504" pitchFamily="66" charset="-79"/>
                <a:cs typeface="Apple Chancery" panose="03020702040506060504" pitchFamily="66" charset="-79"/>
              </a:rPr>
              <a:t>Presenter: </a:t>
            </a:r>
            <a:r>
              <a:rPr lang="en-US" dirty="0">
                <a:solidFill>
                  <a:schemeClr val="bg1"/>
                </a:solidFill>
                <a:latin typeface="Apple Chancery" panose="03020702040506060504" pitchFamily="66" charset="-79"/>
                <a:ea typeface="Fira Sans Condensed Light"/>
                <a:cs typeface="Apple Chancery" panose="03020702040506060504" pitchFamily="66" charset="-79"/>
                <a:sym typeface="Fira Sans Condensed Light"/>
              </a:rPr>
              <a:t>Yunhyeok Lee</a:t>
            </a:r>
          </a:p>
          <a:p>
            <a:endParaRPr lang="en-US" dirty="0"/>
          </a:p>
        </p:txBody>
      </p:sp>
    </p:spTree>
    <p:extLst>
      <p:ext uri="{BB962C8B-B14F-4D97-AF65-F5344CB8AC3E}">
        <p14:creationId xmlns:p14="http://schemas.microsoft.com/office/powerpoint/2010/main" val="577972009"/>
      </p:ext>
    </p:extLst>
  </p:cSld>
  <p:clrMapOvr>
    <a:masterClrMapping/>
  </p:clrMapOvr>
</p:sld>
</file>

<file path=ppt/theme/theme1.xml><?xml version="1.0" encoding="utf-8"?>
<a:theme xmlns:a="http://schemas.openxmlformats.org/drawingml/2006/main" name="PowerPoint2">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Presentation1</Template>
  <TotalTime>14792</TotalTime>
  <Words>2528</Words>
  <Application>Microsoft Macintosh PowerPoint</Application>
  <PresentationFormat>On-screen Show (4:3)</PresentationFormat>
  <Paragraphs>219</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Apple Chancery</vt:lpstr>
      <vt:lpstr>Arial</vt:lpstr>
      <vt:lpstr>Calibri</vt:lpstr>
      <vt:lpstr>Calibri Light</vt:lpstr>
      <vt:lpstr>Fira Sans Condensed Light</vt:lpstr>
      <vt:lpstr>Wingdings</vt:lpstr>
      <vt:lpstr>PowerPoint2</vt:lpstr>
      <vt:lpstr>PowerPoint Presentation</vt:lpstr>
      <vt:lpstr>Agenda</vt:lpstr>
      <vt:lpstr>Introduction</vt:lpstr>
      <vt:lpstr>Background</vt:lpstr>
      <vt:lpstr>Background</vt:lpstr>
      <vt:lpstr>Background</vt:lpstr>
      <vt:lpstr>Methodology</vt:lpstr>
      <vt:lpstr>Methodology &amp; Case-Study</vt:lpstr>
      <vt:lpstr>PowerPoint Presentation</vt:lpstr>
      <vt:lpstr>Methodology &amp; Case-Study</vt:lpstr>
      <vt:lpstr>Methodology &amp; Case-Study</vt:lpstr>
      <vt:lpstr>Methodology &amp; Case-Study</vt:lpstr>
      <vt:lpstr>PowerPoint Presentation</vt:lpstr>
      <vt:lpstr>Contribution</vt:lpstr>
      <vt:lpstr>Conclusion</vt:lpstr>
      <vt:lpstr>PowerPoint Presentation</vt:lpstr>
    </vt:vector>
  </TitlesOfParts>
  <Company>University of Massachusetts Dartmouth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Alok Ratnaparkhi</dc:creator>
  <cp:lastModifiedBy>Yunhyeok Lee</cp:lastModifiedBy>
  <cp:revision>630</cp:revision>
  <dcterms:created xsi:type="dcterms:W3CDTF">2021-05-13T18:36:04Z</dcterms:created>
  <dcterms:modified xsi:type="dcterms:W3CDTF">2022-06-14T13:13:52Z</dcterms:modified>
</cp:coreProperties>
</file>