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96" r:id="rId1"/>
  </p:sldMasterIdLst>
  <p:notesMasterIdLst>
    <p:notesMasterId r:id="rId13"/>
  </p:notesMasterIdLst>
  <p:handoutMasterIdLst>
    <p:handoutMasterId r:id="rId14"/>
  </p:handoutMasterIdLst>
  <p:sldIdLst>
    <p:sldId id="256" r:id="rId2"/>
    <p:sldId id="258" r:id="rId3"/>
    <p:sldId id="264" r:id="rId4"/>
    <p:sldId id="283" r:id="rId5"/>
    <p:sldId id="274" r:id="rId6"/>
    <p:sldId id="273" r:id="rId7"/>
    <p:sldId id="275" r:id="rId8"/>
    <p:sldId id="276" r:id="rId9"/>
    <p:sldId id="279" r:id="rId10"/>
    <p:sldId id="282" r:id="rId11"/>
    <p:sldId id="26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265"/>
    <p:restoredTop sz="80769"/>
  </p:normalViewPr>
  <p:slideViewPr>
    <p:cSldViewPr snapToGrid="0" snapToObjects="1">
      <p:cViewPr>
        <p:scale>
          <a:sx n="82" d="100"/>
          <a:sy n="82" d="100"/>
        </p:scale>
        <p:origin x="856" y="328"/>
      </p:cViewPr>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9A013CCD-1662-0C99-6379-A45455765A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7DD2DD18-C8CF-6B7E-C375-38E6EA177C7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40C2E2-033A-C74F-A59C-846F52990A33}" type="datetimeFigureOut">
              <a:rPr kumimoji="1" lang="ja-JP" altLang="en-US" smtClean="0"/>
              <a:t>2022/7/4</a:t>
            </a:fld>
            <a:endParaRPr kumimoji="1" lang="ja-JP" altLang="en-US"/>
          </a:p>
        </p:txBody>
      </p:sp>
      <p:sp>
        <p:nvSpPr>
          <p:cNvPr id="4" name="フッター プレースホルダー 3">
            <a:extLst>
              <a:ext uri="{FF2B5EF4-FFF2-40B4-BE49-F238E27FC236}">
                <a16:creationId xmlns:a16="http://schemas.microsoft.com/office/drawing/2014/main" id="{95E9CC61-354C-184A-3601-8F1054BFA7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kumimoji="1" lang="ja-JP" altLang="en-US"/>
              <a:t>ほげ</a:t>
            </a:r>
          </a:p>
        </p:txBody>
      </p:sp>
      <p:sp>
        <p:nvSpPr>
          <p:cNvPr id="5" name="スライド番号プレースホルダー 4">
            <a:extLst>
              <a:ext uri="{FF2B5EF4-FFF2-40B4-BE49-F238E27FC236}">
                <a16:creationId xmlns:a16="http://schemas.microsoft.com/office/drawing/2014/main" id="{14FE92EB-5D7B-C9E5-006B-B3FF37DB394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F4A9F6-1E5A-0C45-96F8-89D0F08744F6}" type="slidenum">
              <a:rPr kumimoji="1" lang="ja-JP" altLang="en-US" smtClean="0"/>
              <a:t>‹#›</a:t>
            </a:fld>
            <a:endParaRPr kumimoji="1" lang="ja-JP" altLang="en-US"/>
          </a:p>
        </p:txBody>
      </p:sp>
    </p:spTree>
    <p:extLst>
      <p:ext uri="{BB962C8B-B14F-4D97-AF65-F5344CB8AC3E}">
        <p14:creationId xmlns:p14="http://schemas.microsoft.com/office/powerpoint/2010/main" val="272389509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7E0AC6-706F-874C-887F-4FE268DDA58F}" type="datetimeFigureOut">
              <a:rPr kumimoji="1" lang="ja-JP" altLang="en-US" smtClean="0"/>
              <a:t>2022/7/4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kumimoji="1" lang="ja-JP" altLang="en-US"/>
              <a:t>ほげ</a:t>
            </a:r>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CEC063-D1B1-1C41-9457-6B9723DF8BAF}" type="slidenum">
              <a:rPr kumimoji="1" lang="ja-JP" altLang="en-US" smtClean="0"/>
              <a:t>‹#›</a:t>
            </a:fld>
            <a:endParaRPr kumimoji="1" lang="ja-JP" altLang="en-US"/>
          </a:p>
        </p:txBody>
      </p:sp>
    </p:spTree>
    <p:extLst>
      <p:ext uri="{BB962C8B-B14F-4D97-AF65-F5344CB8AC3E}">
        <p14:creationId xmlns:p14="http://schemas.microsoft.com/office/powerpoint/2010/main" val="313093258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It is a great honor to have the opportunity to share our research at SEKE2022. My name is Naoki Tane.</a:t>
            </a:r>
          </a:p>
          <a:p>
            <a:r>
              <a:rPr kumimoji="1" lang="en" altLang="ja-JP" dirty="0"/>
              <a:t>Today I will introduce our research, “Visualization of automated program repair focusing on suspiciousness values”.</a:t>
            </a:r>
            <a:endParaRPr kumimoji="1" lang="ja-JP" altLang="en-US"/>
          </a:p>
        </p:txBody>
      </p:sp>
      <p:sp>
        <p:nvSpPr>
          <p:cNvPr id="4" name="スライド番号プレースホルダー 3"/>
          <p:cNvSpPr>
            <a:spLocks noGrp="1"/>
          </p:cNvSpPr>
          <p:nvPr>
            <p:ph type="sldNum" sz="quarter" idx="5"/>
          </p:nvPr>
        </p:nvSpPr>
        <p:spPr/>
        <p:txBody>
          <a:bodyPr/>
          <a:lstStyle/>
          <a:p>
            <a:fld id="{3BCEC063-D1B1-1C41-9457-6B9723DF8BAF}" type="slidenum">
              <a:rPr kumimoji="1" lang="ja-JP" altLang="en-US" smtClean="0"/>
              <a:t>0</a:t>
            </a:fld>
            <a:endParaRPr kumimoji="1" lang="ja-JP" altLang="en-US"/>
          </a:p>
        </p:txBody>
      </p:sp>
      <p:sp>
        <p:nvSpPr>
          <p:cNvPr id="5" name="フッター プレースホルダー 4">
            <a:extLst>
              <a:ext uri="{FF2B5EF4-FFF2-40B4-BE49-F238E27FC236}">
                <a16:creationId xmlns:a16="http://schemas.microsoft.com/office/drawing/2014/main" id="{85E79876-382F-2633-0948-431D7C82D6B1}"/>
              </a:ext>
            </a:extLst>
          </p:cNvPr>
          <p:cNvSpPr>
            <a:spLocks noGrp="1"/>
          </p:cNvSpPr>
          <p:nvPr>
            <p:ph type="ftr" sz="quarter" idx="4"/>
          </p:nvPr>
        </p:nvSpPr>
        <p:spPr/>
        <p:txBody>
          <a:bodyPr/>
          <a:lstStyle/>
          <a:p>
            <a:r>
              <a:rPr kumimoji="1" lang="ja-JP" altLang="en-US"/>
              <a:t>ほげ</a:t>
            </a:r>
          </a:p>
        </p:txBody>
      </p:sp>
    </p:spTree>
    <p:extLst>
      <p:ext uri="{BB962C8B-B14F-4D97-AF65-F5344CB8AC3E}">
        <p14:creationId xmlns:p14="http://schemas.microsoft.com/office/powerpoint/2010/main" val="1727193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First, I will introduce the background and related work.</a:t>
            </a:r>
          </a:p>
          <a:p>
            <a:r>
              <a:rPr kumimoji="1" lang="en" altLang="ja-JP" dirty="0"/>
              <a:t> First, fault localization means a method that examines lines of the program that are likely to have bugs based on the pass rate of the test cases.</a:t>
            </a:r>
          </a:p>
          <a:p>
            <a:r>
              <a:rPr kumimoji="1" lang="en" altLang="ja-JP" dirty="0"/>
              <a:t> </a:t>
            </a:r>
          </a:p>
          <a:p>
            <a:r>
              <a:rPr kumimoji="1" lang="en" altLang="ja-JP" dirty="0"/>
              <a:t> Next, Automated program repair removes bugs from buggy programs without human intervention.</a:t>
            </a:r>
          </a:p>
          <a:p>
            <a:r>
              <a:rPr kumimoji="1" lang="en" altLang="ja-JP" dirty="0"/>
              <a:t> If the </a:t>
            </a:r>
            <a:r>
              <a:rPr kumimoji="1" lang="en" altLang="ja-JP" dirty="0" err="1"/>
              <a:t>developper</a:t>
            </a:r>
            <a:r>
              <a:rPr kumimoji="1" lang="en" altLang="ja-JP" dirty="0"/>
              <a:t> gives a buggy program and test cases, Automated program repair outputs a program with the bug fixed.</a:t>
            </a:r>
            <a:endParaRPr kumimoji="1" lang="ja-JP" altLang="en-US"/>
          </a:p>
        </p:txBody>
      </p:sp>
      <p:sp>
        <p:nvSpPr>
          <p:cNvPr id="4" name="フッター プレースホルダー 3"/>
          <p:cNvSpPr>
            <a:spLocks noGrp="1"/>
          </p:cNvSpPr>
          <p:nvPr>
            <p:ph type="ftr" sz="quarter" idx="4"/>
          </p:nvPr>
        </p:nvSpPr>
        <p:spPr/>
        <p:txBody>
          <a:bodyPr/>
          <a:lstStyle/>
          <a:p>
            <a:r>
              <a:rPr kumimoji="1" lang="ja-JP" altLang="en-US"/>
              <a:t>ほげ</a:t>
            </a:r>
          </a:p>
        </p:txBody>
      </p:sp>
      <p:sp>
        <p:nvSpPr>
          <p:cNvPr id="5" name="スライド番号プレースホルダー 4"/>
          <p:cNvSpPr>
            <a:spLocks noGrp="1"/>
          </p:cNvSpPr>
          <p:nvPr>
            <p:ph type="sldNum" sz="quarter" idx="5"/>
          </p:nvPr>
        </p:nvSpPr>
        <p:spPr/>
        <p:txBody>
          <a:bodyPr/>
          <a:lstStyle/>
          <a:p>
            <a:fld id="{3BCEC063-D1B1-1C41-9457-6B9723DF8BAF}" type="slidenum">
              <a:rPr kumimoji="1" lang="ja-JP" altLang="en-US" smtClean="0"/>
              <a:t>1</a:t>
            </a:fld>
            <a:endParaRPr kumimoji="1" lang="ja-JP" altLang="en-US"/>
          </a:p>
        </p:txBody>
      </p:sp>
    </p:spTree>
    <p:extLst>
      <p:ext uri="{BB962C8B-B14F-4D97-AF65-F5344CB8AC3E}">
        <p14:creationId xmlns:p14="http://schemas.microsoft.com/office/powerpoint/2010/main" val="2302353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Finally, </a:t>
            </a:r>
            <a:r>
              <a:rPr kumimoji="1" lang="en" altLang="ja-JP" dirty="0" err="1"/>
              <a:t>kGenProg</a:t>
            </a:r>
            <a:r>
              <a:rPr kumimoji="1" lang="en" altLang="ja-JP" dirty="0"/>
              <a:t> is an APR tool based on source code reuse written in Java.</a:t>
            </a:r>
            <a:r>
              <a:rPr kumimoji="1" lang="ja-JP" altLang="en"/>
              <a:t>　</a:t>
            </a:r>
          </a:p>
          <a:p>
            <a:r>
              <a:rPr kumimoji="1" lang="ja-JP" altLang="en"/>
              <a:t> </a:t>
            </a:r>
            <a:r>
              <a:rPr kumimoji="1" lang="en" altLang="ja-JP" dirty="0"/>
              <a:t>It automatically repairs bugs using Genetic Algorithms and works as follows.</a:t>
            </a:r>
          </a:p>
          <a:p>
            <a:r>
              <a:rPr kumimoji="1" lang="en" altLang="ja-JP" dirty="0"/>
              <a:t> First, it generates multiple variants by modifying the lines that contain bugs.</a:t>
            </a:r>
          </a:p>
          <a:p>
            <a:r>
              <a:rPr kumimoji="1" lang="en" altLang="ja-JP" dirty="0"/>
              <a:t> Second, </a:t>
            </a:r>
            <a:r>
              <a:rPr kumimoji="1" lang="en" altLang="ja-JP" dirty="0" err="1"/>
              <a:t>kGenProg</a:t>
            </a:r>
            <a:r>
              <a:rPr kumimoji="1" lang="en" altLang="ja-JP" dirty="0"/>
              <a:t> runs unit tests on the generated variants. </a:t>
            </a:r>
          </a:p>
          <a:p>
            <a:r>
              <a:rPr kumimoji="1" lang="en" altLang="ja-JP" dirty="0"/>
              <a:t> </a:t>
            </a:r>
            <a:r>
              <a:rPr kumimoji="1" lang="en" altLang="ja-JP" dirty="0" err="1"/>
              <a:t>kGenProg</a:t>
            </a:r>
            <a:r>
              <a:rPr kumimoji="1" lang="en" altLang="ja-JP" dirty="0"/>
              <a:t> outputs a repaired program if a variant passes all the tests. </a:t>
            </a:r>
          </a:p>
          <a:p>
            <a:r>
              <a:rPr kumimoji="1" lang="en" altLang="ja-JP" dirty="0"/>
              <a:t> If not, </a:t>
            </a:r>
            <a:r>
              <a:rPr kumimoji="1" lang="en" altLang="ja-JP" dirty="0" err="1"/>
              <a:t>kGenProg</a:t>
            </a:r>
            <a:r>
              <a:rPr kumimoji="1" lang="en" altLang="ja-JP" dirty="0"/>
              <a:t> selects some of the generated variants considering the pass rate of the test cases and creates new variants based on them.</a:t>
            </a:r>
            <a:endParaRPr kumimoji="1" lang="ja-JP" altLang="en-US"/>
          </a:p>
        </p:txBody>
      </p:sp>
      <p:sp>
        <p:nvSpPr>
          <p:cNvPr id="4" name="スライド番号プレースホルダー 3"/>
          <p:cNvSpPr>
            <a:spLocks noGrp="1"/>
          </p:cNvSpPr>
          <p:nvPr>
            <p:ph type="sldNum" sz="quarter" idx="5"/>
          </p:nvPr>
        </p:nvSpPr>
        <p:spPr/>
        <p:txBody>
          <a:bodyPr/>
          <a:lstStyle/>
          <a:p>
            <a:fld id="{3BCEC063-D1B1-1C41-9457-6B9723DF8BAF}" type="slidenum">
              <a:rPr kumimoji="1" lang="ja-JP" altLang="en-US" smtClean="0"/>
              <a:t>2</a:t>
            </a:fld>
            <a:endParaRPr kumimoji="1" lang="ja-JP" altLang="en-US"/>
          </a:p>
        </p:txBody>
      </p:sp>
      <p:sp>
        <p:nvSpPr>
          <p:cNvPr id="5" name="フッター プレースホルダー 4">
            <a:extLst>
              <a:ext uri="{FF2B5EF4-FFF2-40B4-BE49-F238E27FC236}">
                <a16:creationId xmlns:a16="http://schemas.microsoft.com/office/drawing/2014/main" id="{D24F00FA-4A0E-FBBE-0201-4B9E20AF0F53}"/>
              </a:ext>
            </a:extLst>
          </p:cNvPr>
          <p:cNvSpPr>
            <a:spLocks noGrp="1"/>
          </p:cNvSpPr>
          <p:nvPr>
            <p:ph type="ftr" sz="quarter" idx="4"/>
          </p:nvPr>
        </p:nvSpPr>
        <p:spPr/>
        <p:txBody>
          <a:bodyPr/>
          <a:lstStyle/>
          <a:p>
            <a:r>
              <a:rPr kumimoji="1" lang="ja-JP" altLang="en-US"/>
              <a:t>ほげ</a:t>
            </a:r>
          </a:p>
        </p:txBody>
      </p:sp>
    </p:spTree>
    <p:extLst>
      <p:ext uri="{BB962C8B-B14F-4D97-AF65-F5344CB8AC3E}">
        <p14:creationId xmlns:p14="http://schemas.microsoft.com/office/powerpoint/2010/main" val="1047376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 altLang="ja-JP" dirty="0"/>
              <a:t>Next, I will describe the mutation, which is the primary genetic operation in </a:t>
            </a:r>
            <a:r>
              <a:rPr lang="en" altLang="ja-JP" dirty="0" err="1"/>
              <a:t>kGenProg</a:t>
            </a:r>
            <a:r>
              <a:rPr lang="en" altLang="ja-JP" dirty="0"/>
              <a:t>.</a:t>
            </a:r>
          </a:p>
          <a:p>
            <a:r>
              <a:rPr lang="en" altLang="ja-JP" dirty="0"/>
              <a:t> First, </a:t>
            </a:r>
            <a:r>
              <a:rPr lang="en" altLang="ja-JP" dirty="0" err="1"/>
              <a:t>kGenProg</a:t>
            </a:r>
            <a:r>
              <a:rPr lang="en" altLang="ja-JP" dirty="0"/>
              <a:t> performs fault localization to determine which lines in a buggy program have a higher probability of being buggy.</a:t>
            </a:r>
          </a:p>
          <a:p>
            <a:r>
              <a:rPr lang="en" altLang="ja-JP" dirty="0"/>
              <a:t> Fault localization sets a higher suspiciousness value for lines that are considered more likely to have bugs.</a:t>
            </a:r>
          </a:p>
          <a:p>
            <a:r>
              <a:rPr lang="en" altLang="ja-JP" dirty="0"/>
              <a:t> Then, </a:t>
            </a:r>
            <a:r>
              <a:rPr lang="en" altLang="ja-JP" dirty="0" err="1"/>
              <a:t>kGenProg</a:t>
            </a:r>
            <a:r>
              <a:rPr lang="en" altLang="ja-JP" dirty="0"/>
              <a:t> performs mutation operations on the lines for which the suspiciousness value is set.</a:t>
            </a:r>
          </a:p>
          <a:p>
            <a:r>
              <a:rPr lang="en" altLang="ja-JP" dirty="0"/>
              <a:t> It performs mutation operations with higher probability on rows with higher Suspiciousness Values.</a:t>
            </a:r>
          </a:p>
          <a:p>
            <a:r>
              <a:rPr lang="en" altLang="ja-JP" dirty="0"/>
              <a:t> Mutation operations add, delete, or change rows.</a:t>
            </a:r>
          </a:p>
          <a:p>
            <a:endParaRPr lang="en" altLang="ja-JP" dirty="0"/>
          </a:p>
          <a:p>
            <a:r>
              <a:rPr kumimoji="1" lang="en" altLang="ja-JP" sz="1200" b="0" i="0" kern="1200" dirty="0">
                <a:solidFill>
                  <a:schemeClr val="tx1"/>
                </a:solidFill>
                <a:effectLst/>
                <a:latin typeface="+mn-lt"/>
                <a:ea typeface="+mn-ea"/>
                <a:cs typeface="+mn-cs"/>
              </a:rPr>
              <a:t>In this example, </a:t>
            </a:r>
            <a:r>
              <a:rPr kumimoji="1" lang="en" altLang="ja-JP" sz="1200" b="0" i="0" kern="1200" dirty="0" err="1">
                <a:solidFill>
                  <a:schemeClr val="tx1"/>
                </a:solidFill>
                <a:effectLst/>
                <a:latin typeface="+mn-lt"/>
                <a:ea typeface="+mn-ea"/>
                <a:cs typeface="+mn-cs"/>
              </a:rPr>
              <a:t>kGenPog</a:t>
            </a:r>
            <a:r>
              <a:rPr kumimoji="1" lang="en" altLang="ja-JP" sz="1200" b="0" i="0" kern="1200" dirty="0">
                <a:solidFill>
                  <a:schemeClr val="tx1"/>
                </a:solidFill>
                <a:effectLst/>
                <a:latin typeface="+mn-lt"/>
                <a:ea typeface="+mn-ea"/>
                <a:cs typeface="+mn-cs"/>
              </a:rPr>
              <a:t> </a:t>
            </a:r>
          </a:p>
          <a:p>
            <a:endParaRPr kumimoji="1" lang="en" altLang="ja-JP" sz="1200" b="0" i="0" kern="1200" dirty="0">
              <a:solidFill>
                <a:schemeClr val="tx1"/>
              </a:solidFill>
              <a:effectLst/>
              <a:latin typeface="+mn-lt"/>
              <a:ea typeface="+mn-ea"/>
              <a:cs typeface="+mn-cs"/>
            </a:endParaRPr>
          </a:p>
          <a:p>
            <a:r>
              <a:rPr kumimoji="1" lang="en" altLang="ja-JP" sz="1200" b="0" i="0" kern="1200" dirty="0">
                <a:solidFill>
                  <a:schemeClr val="tx1"/>
                </a:solidFill>
                <a:effectLst/>
                <a:latin typeface="+mn-lt"/>
                <a:ea typeface="+mn-ea"/>
                <a:cs typeface="+mn-cs"/>
              </a:rPr>
              <a:t>applies the Replace operation </a:t>
            </a:r>
          </a:p>
          <a:p>
            <a:endParaRPr kumimoji="1" lang="en" altLang="ja-JP" sz="1200" b="0" i="0" kern="1200" dirty="0">
              <a:solidFill>
                <a:schemeClr val="tx1"/>
              </a:solidFill>
              <a:effectLst/>
              <a:latin typeface="+mn-lt"/>
              <a:ea typeface="+mn-ea"/>
              <a:cs typeface="+mn-cs"/>
            </a:endParaRPr>
          </a:p>
          <a:p>
            <a:r>
              <a:rPr kumimoji="1" lang="en" altLang="ja-JP" sz="1200" b="0" i="0" kern="1200" dirty="0">
                <a:solidFill>
                  <a:schemeClr val="tx1"/>
                </a:solidFill>
                <a:effectLst/>
                <a:latin typeface="+mn-lt"/>
                <a:ea typeface="+mn-ea"/>
                <a:cs typeface="+mn-cs"/>
              </a:rPr>
              <a:t>to line 16, </a:t>
            </a:r>
          </a:p>
          <a:p>
            <a:endParaRPr kumimoji="1" lang="en" altLang="ja-JP" sz="1200" b="0" i="0" kern="1200" dirty="0">
              <a:solidFill>
                <a:schemeClr val="tx1"/>
              </a:solidFill>
              <a:effectLst/>
              <a:latin typeface="+mn-lt"/>
              <a:ea typeface="+mn-ea"/>
              <a:cs typeface="+mn-cs"/>
            </a:endParaRPr>
          </a:p>
          <a:p>
            <a:r>
              <a:rPr kumimoji="1" lang="en" altLang="ja-JP" sz="1200" b="0" i="0" kern="1200" dirty="0">
                <a:solidFill>
                  <a:schemeClr val="tx1"/>
                </a:solidFill>
                <a:effectLst/>
                <a:latin typeface="+mn-lt"/>
                <a:ea typeface="+mn-ea"/>
                <a:cs typeface="+mn-cs"/>
              </a:rPr>
              <a:t>which has</a:t>
            </a:r>
          </a:p>
          <a:p>
            <a:endParaRPr kumimoji="1" lang="en" altLang="ja-JP" sz="1200" b="0" i="0" kern="1200" dirty="0">
              <a:solidFill>
                <a:schemeClr val="tx1"/>
              </a:solidFill>
              <a:effectLst/>
              <a:latin typeface="+mn-lt"/>
              <a:ea typeface="+mn-ea"/>
              <a:cs typeface="+mn-cs"/>
            </a:endParaRPr>
          </a:p>
          <a:p>
            <a:r>
              <a:rPr kumimoji="1" lang="en" altLang="ja-JP" sz="1200" b="0" i="0" kern="1200" dirty="0">
                <a:solidFill>
                  <a:schemeClr val="tx1"/>
                </a:solidFill>
                <a:effectLst/>
                <a:latin typeface="+mn-lt"/>
                <a:ea typeface="+mn-ea"/>
                <a:cs typeface="+mn-cs"/>
              </a:rPr>
              <a:t> a high suspiciousness value.</a:t>
            </a:r>
            <a:endParaRPr kumimoji="1" lang="en-US" altLang="ja-JP" dirty="0"/>
          </a:p>
        </p:txBody>
      </p:sp>
      <p:sp>
        <p:nvSpPr>
          <p:cNvPr id="4" name="スライド番号プレースホルダー 3"/>
          <p:cNvSpPr>
            <a:spLocks noGrp="1"/>
          </p:cNvSpPr>
          <p:nvPr>
            <p:ph type="sldNum" sz="quarter" idx="5"/>
          </p:nvPr>
        </p:nvSpPr>
        <p:spPr/>
        <p:txBody>
          <a:bodyPr/>
          <a:lstStyle/>
          <a:p>
            <a:fld id="{3BCEC063-D1B1-1C41-9457-6B9723DF8BAF}" type="slidenum">
              <a:rPr kumimoji="1" lang="ja-JP" altLang="en-US" smtClean="0"/>
              <a:t>3</a:t>
            </a:fld>
            <a:endParaRPr kumimoji="1" lang="ja-JP" altLang="en-US"/>
          </a:p>
        </p:txBody>
      </p:sp>
      <p:sp>
        <p:nvSpPr>
          <p:cNvPr id="5" name="フッター プレースホルダー 4">
            <a:extLst>
              <a:ext uri="{FF2B5EF4-FFF2-40B4-BE49-F238E27FC236}">
                <a16:creationId xmlns:a16="http://schemas.microsoft.com/office/drawing/2014/main" id="{3CF06C6F-4C48-A3DE-8433-6115DCFB0977}"/>
              </a:ext>
            </a:extLst>
          </p:cNvPr>
          <p:cNvSpPr>
            <a:spLocks noGrp="1"/>
          </p:cNvSpPr>
          <p:nvPr>
            <p:ph type="ftr" sz="quarter" idx="4"/>
          </p:nvPr>
        </p:nvSpPr>
        <p:spPr/>
        <p:txBody>
          <a:bodyPr/>
          <a:lstStyle/>
          <a:p>
            <a:r>
              <a:rPr kumimoji="1" lang="ja-JP" altLang="en-US"/>
              <a:t>ほげ</a:t>
            </a:r>
          </a:p>
        </p:txBody>
      </p:sp>
    </p:spTree>
    <p:extLst>
      <p:ext uri="{BB962C8B-B14F-4D97-AF65-F5344CB8AC3E}">
        <p14:creationId xmlns:p14="http://schemas.microsoft.com/office/powerpoint/2010/main" val="2138602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And then, I will talk about the motivation of our research.</a:t>
            </a:r>
          </a:p>
          <a:p>
            <a:r>
              <a:rPr kumimoji="1" lang="en" altLang="ja-JP" dirty="0"/>
              <a:t> APR using genetic algorithms produces bug-free programs from buggy programs and test cases, but it is difficult to understand the modification process.</a:t>
            </a:r>
          </a:p>
          <a:p>
            <a:r>
              <a:rPr kumimoji="1" lang="en" altLang="ja-JP" dirty="0"/>
              <a:t> It's especially Difficult to intuitively understand the impact of fault localization in APR with genetic algorithms because </a:t>
            </a:r>
            <a:r>
              <a:rPr kumimoji="1" lang="en" altLang="ja-JP" dirty="0" err="1"/>
              <a:t>kGenProg</a:t>
            </a:r>
            <a:r>
              <a:rPr kumimoji="1" lang="en" altLang="ja-JP" dirty="0"/>
              <a:t> generates multiple programs.</a:t>
            </a:r>
          </a:p>
          <a:p>
            <a:endParaRPr kumimoji="1" lang="en" altLang="ja-JP" dirty="0"/>
          </a:p>
          <a:p>
            <a:r>
              <a:rPr kumimoji="1" lang="en" altLang="ja-JP" dirty="0"/>
              <a:t> So we propose a new method to visualize the impact of fault localization on program evolution in </a:t>
            </a:r>
            <a:r>
              <a:rPr kumimoji="1" lang="en" altLang="ja-JP" dirty="0" err="1"/>
              <a:t>kGenProg</a:t>
            </a:r>
            <a:r>
              <a:rPr kumimoji="1" lang="en" altLang="ja-JP" dirty="0"/>
              <a:t>.</a:t>
            </a:r>
          </a:p>
          <a:p>
            <a:endParaRPr kumimoji="1" lang="en" altLang="ja-JP" dirty="0"/>
          </a:p>
          <a:p>
            <a:r>
              <a:rPr kumimoji="1" lang="en" altLang="ja-JP" dirty="0"/>
              <a:t>3:40</a:t>
            </a:r>
            <a:endParaRPr kumimoji="1" lang="ja-JP" altLang="en-US"/>
          </a:p>
        </p:txBody>
      </p:sp>
      <p:sp>
        <p:nvSpPr>
          <p:cNvPr id="4" name="スライド番号プレースホルダー 3"/>
          <p:cNvSpPr>
            <a:spLocks noGrp="1"/>
          </p:cNvSpPr>
          <p:nvPr>
            <p:ph type="sldNum" sz="quarter" idx="5"/>
          </p:nvPr>
        </p:nvSpPr>
        <p:spPr/>
        <p:txBody>
          <a:bodyPr/>
          <a:lstStyle/>
          <a:p>
            <a:fld id="{3BCEC063-D1B1-1C41-9457-6B9723DF8BAF}" type="slidenum">
              <a:rPr kumimoji="1" lang="ja-JP" altLang="en-US" smtClean="0"/>
              <a:t>4</a:t>
            </a:fld>
            <a:endParaRPr kumimoji="1" lang="ja-JP" altLang="en-US"/>
          </a:p>
        </p:txBody>
      </p:sp>
      <p:sp>
        <p:nvSpPr>
          <p:cNvPr id="5" name="フッター プレースホルダー 4">
            <a:extLst>
              <a:ext uri="{FF2B5EF4-FFF2-40B4-BE49-F238E27FC236}">
                <a16:creationId xmlns:a16="http://schemas.microsoft.com/office/drawing/2014/main" id="{414CF58F-AD46-E7FD-ECE0-A1C06D1480E2}"/>
              </a:ext>
            </a:extLst>
          </p:cNvPr>
          <p:cNvSpPr>
            <a:spLocks noGrp="1"/>
          </p:cNvSpPr>
          <p:nvPr>
            <p:ph type="ftr" sz="quarter" idx="4"/>
          </p:nvPr>
        </p:nvSpPr>
        <p:spPr/>
        <p:txBody>
          <a:bodyPr/>
          <a:lstStyle/>
          <a:p>
            <a:r>
              <a:rPr kumimoji="1" lang="ja-JP" altLang="en-US"/>
              <a:t>ほげ</a:t>
            </a:r>
          </a:p>
        </p:txBody>
      </p:sp>
    </p:spTree>
    <p:extLst>
      <p:ext uri="{BB962C8B-B14F-4D97-AF65-F5344CB8AC3E}">
        <p14:creationId xmlns:p14="http://schemas.microsoft.com/office/powerpoint/2010/main" val="1514364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After that, I will explain our approach.</a:t>
            </a:r>
          </a:p>
          <a:p>
            <a:r>
              <a:rPr kumimoji="1" lang="en" altLang="ja-JP" dirty="0"/>
              <a:t> Our approach is to visualize suspicious values output by fault localization to visualize the impact of fault localization on program evolution in </a:t>
            </a:r>
            <a:r>
              <a:rPr kumimoji="1" lang="en" altLang="ja-JP" dirty="0" err="1"/>
              <a:t>kGenProg</a:t>
            </a:r>
            <a:r>
              <a:rPr kumimoji="1" lang="en" altLang="ja-JP" dirty="0"/>
              <a:t>.</a:t>
            </a:r>
          </a:p>
          <a:p>
            <a:r>
              <a:rPr kumimoji="1" lang="en" altLang="ja-JP" dirty="0"/>
              <a:t> Our approach visualizes these by displaying the following two.</a:t>
            </a:r>
          </a:p>
          <a:p>
            <a:endParaRPr kumimoji="1" lang="en" altLang="ja-JP" dirty="0"/>
          </a:p>
          <a:p>
            <a:r>
              <a:rPr kumimoji="1" lang="en" altLang="ja-JP" dirty="0"/>
              <a:t> One is Code genealogy as a bird’s eye view tree structure, </a:t>
            </a:r>
          </a:p>
          <a:p>
            <a:endParaRPr kumimoji="1" lang="en" altLang="ja-JP" dirty="0"/>
          </a:p>
          <a:p>
            <a:r>
              <a:rPr kumimoji="1" lang="en" altLang="ja-JP" dirty="0"/>
              <a:t>and the other is Detailed variant information.</a:t>
            </a:r>
            <a:endParaRPr kumimoji="1" lang="ja-JP" altLang="en-US"/>
          </a:p>
        </p:txBody>
      </p:sp>
      <p:sp>
        <p:nvSpPr>
          <p:cNvPr id="4" name="スライド番号プレースホルダー 3"/>
          <p:cNvSpPr>
            <a:spLocks noGrp="1"/>
          </p:cNvSpPr>
          <p:nvPr>
            <p:ph type="sldNum" sz="quarter" idx="5"/>
          </p:nvPr>
        </p:nvSpPr>
        <p:spPr/>
        <p:txBody>
          <a:bodyPr/>
          <a:lstStyle/>
          <a:p>
            <a:fld id="{3BCEC063-D1B1-1C41-9457-6B9723DF8BAF}" type="slidenum">
              <a:rPr kumimoji="1" lang="ja-JP" altLang="en-US" smtClean="0"/>
              <a:t>5</a:t>
            </a:fld>
            <a:endParaRPr kumimoji="1" lang="ja-JP" altLang="en-US"/>
          </a:p>
        </p:txBody>
      </p:sp>
      <p:sp>
        <p:nvSpPr>
          <p:cNvPr id="5" name="フッター プレースホルダー 4">
            <a:extLst>
              <a:ext uri="{FF2B5EF4-FFF2-40B4-BE49-F238E27FC236}">
                <a16:creationId xmlns:a16="http://schemas.microsoft.com/office/drawing/2014/main" id="{FCE105F6-80A6-D3C5-00AC-5357CCABAA34}"/>
              </a:ext>
            </a:extLst>
          </p:cNvPr>
          <p:cNvSpPr>
            <a:spLocks noGrp="1"/>
          </p:cNvSpPr>
          <p:nvPr>
            <p:ph type="ftr" sz="quarter" idx="4"/>
          </p:nvPr>
        </p:nvSpPr>
        <p:spPr/>
        <p:txBody>
          <a:bodyPr/>
          <a:lstStyle/>
          <a:p>
            <a:r>
              <a:rPr kumimoji="1" lang="ja-JP" altLang="en-US"/>
              <a:t>ほげ</a:t>
            </a:r>
          </a:p>
        </p:txBody>
      </p:sp>
    </p:spTree>
    <p:extLst>
      <p:ext uri="{BB962C8B-B14F-4D97-AF65-F5344CB8AC3E}">
        <p14:creationId xmlns:p14="http://schemas.microsoft.com/office/powerpoint/2010/main" val="3118376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First, Detailed variant information provides visualization for the alleged value of each row in each variant.</a:t>
            </a:r>
          </a:p>
          <a:p>
            <a:endParaRPr kumimoji="1" lang="en" altLang="ja-JP" dirty="0"/>
          </a:p>
          <a:p>
            <a:r>
              <a:rPr kumimoji="1" lang="en" altLang="ja-JP" dirty="0"/>
              <a:t> The color intensity represents suspiciousness values set for the row that operated to generate each variant.</a:t>
            </a:r>
          </a:p>
          <a:p>
            <a:endParaRPr kumimoji="1" lang="en" altLang="ja-JP" dirty="0"/>
          </a:p>
          <a:p>
            <a:r>
              <a:rPr kumimoji="1" lang="en" altLang="ja-JP" dirty="0"/>
              <a:t> And it also shows the table of suspiciousness values.</a:t>
            </a:r>
            <a:endParaRPr kumimoji="1" lang="ja-JP" altLang="en-US"/>
          </a:p>
        </p:txBody>
      </p:sp>
      <p:sp>
        <p:nvSpPr>
          <p:cNvPr id="4" name="スライド番号プレースホルダー 3"/>
          <p:cNvSpPr>
            <a:spLocks noGrp="1"/>
          </p:cNvSpPr>
          <p:nvPr>
            <p:ph type="sldNum" sz="quarter" idx="5"/>
          </p:nvPr>
        </p:nvSpPr>
        <p:spPr/>
        <p:txBody>
          <a:bodyPr/>
          <a:lstStyle/>
          <a:p>
            <a:fld id="{3BCEC063-D1B1-1C41-9457-6B9723DF8BAF}" type="slidenum">
              <a:rPr kumimoji="1" lang="ja-JP" altLang="en-US" smtClean="0"/>
              <a:t>6</a:t>
            </a:fld>
            <a:endParaRPr kumimoji="1" lang="ja-JP" altLang="en-US"/>
          </a:p>
        </p:txBody>
      </p:sp>
      <p:sp>
        <p:nvSpPr>
          <p:cNvPr id="5" name="フッター プレースホルダー 4">
            <a:extLst>
              <a:ext uri="{FF2B5EF4-FFF2-40B4-BE49-F238E27FC236}">
                <a16:creationId xmlns:a16="http://schemas.microsoft.com/office/drawing/2014/main" id="{1D620CF8-CBBC-D96F-1F48-6F659BF8F491}"/>
              </a:ext>
            </a:extLst>
          </p:cNvPr>
          <p:cNvSpPr>
            <a:spLocks noGrp="1"/>
          </p:cNvSpPr>
          <p:nvPr>
            <p:ph type="ftr" sz="quarter" idx="4"/>
          </p:nvPr>
        </p:nvSpPr>
        <p:spPr/>
        <p:txBody>
          <a:bodyPr/>
          <a:lstStyle/>
          <a:p>
            <a:r>
              <a:rPr kumimoji="1" lang="ja-JP" altLang="en-US"/>
              <a:t>ほげ</a:t>
            </a:r>
          </a:p>
        </p:txBody>
      </p:sp>
    </p:spTree>
    <p:extLst>
      <p:ext uri="{BB962C8B-B14F-4D97-AF65-F5344CB8AC3E}">
        <p14:creationId xmlns:p14="http://schemas.microsoft.com/office/powerpoint/2010/main" val="1719237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sz="1200" b="0" i="0" kern="1200" dirty="0">
                <a:solidFill>
                  <a:schemeClr val="tx1"/>
                </a:solidFill>
                <a:effectLst/>
                <a:latin typeface="+mn-lt"/>
                <a:ea typeface="+mn-ea"/>
                <a:cs typeface="+mn-cs"/>
              </a:rPr>
              <a:t>Next, I will explain how to visualize the suspiciousness values using Code genealogy.</a:t>
            </a:r>
            <a:br>
              <a:rPr lang="en" altLang="ja-JP" dirty="0"/>
            </a:br>
            <a:r>
              <a:rPr kumimoji="1" lang="en" altLang="ja-JP" sz="1200" b="0" i="0" kern="1200" dirty="0">
                <a:solidFill>
                  <a:schemeClr val="tx1"/>
                </a:solidFill>
                <a:effectLst/>
                <a:latin typeface="+mn-lt"/>
                <a:ea typeface="+mn-ea"/>
                <a:cs typeface="+mn-cs"/>
              </a:rPr>
              <a:t>In mutation, it performs operations such as inserting, deleting, or replacing lines suspected of having bugs in fault localization.</a:t>
            </a:r>
            <a:endParaRPr kumimoji="1" lang="ja-JP" altLang="en-US"/>
          </a:p>
        </p:txBody>
      </p:sp>
      <p:sp>
        <p:nvSpPr>
          <p:cNvPr id="4" name="スライド番号プレースホルダー 3"/>
          <p:cNvSpPr>
            <a:spLocks noGrp="1"/>
          </p:cNvSpPr>
          <p:nvPr>
            <p:ph type="sldNum" sz="quarter" idx="5"/>
          </p:nvPr>
        </p:nvSpPr>
        <p:spPr/>
        <p:txBody>
          <a:bodyPr/>
          <a:lstStyle/>
          <a:p>
            <a:fld id="{3BCEC063-D1B1-1C41-9457-6B9723DF8BAF}" type="slidenum">
              <a:rPr kumimoji="1" lang="ja-JP" altLang="en-US" smtClean="0"/>
              <a:t>7</a:t>
            </a:fld>
            <a:endParaRPr kumimoji="1" lang="ja-JP" altLang="en-US"/>
          </a:p>
        </p:txBody>
      </p:sp>
      <p:sp>
        <p:nvSpPr>
          <p:cNvPr id="5" name="フッター プレースホルダー 4">
            <a:extLst>
              <a:ext uri="{FF2B5EF4-FFF2-40B4-BE49-F238E27FC236}">
                <a16:creationId xmlns:a16="http://schemas.microsoft.com/office/drawing/2014/main" id="{DD7B2DCD-DF9B-7703-151F-B9475D1A1C1D}"/>
              </a:ext>
            </a:extLst>
          </p:cNvPr>
          <p:cNvSpPr>
            <a:spLocks noGrp="1"/>
          </p:cNvSpPr>
          <p:nvPr>
            <p:ph type="ftr" sz="quarter" idx="4"/>
          </p:nvPr>
        </p:nvSpPr>
        <p:spPr/>
        <p:txBody>
          <a:bodyPr/>
          <a:lstStyle/>
          <a:p>
            <a:r>
              <a:rPr kumimoji="1" lang="ja-JP" altLang="en-US"/>
              <a:t>ほげ</a:t>
            </a:r>
          </a:p>
        </p:txBody>
      </p:sp>
    </p:spTree>
    <p:extLst>
      <p:ext uri="{BB962C8B-B14F-4D97-AF65-F5344CB8AC3E}">
        <p14:creationId xmlns:p14="http://schemas.microsoft.com/office/powerpoint/2010/main" val="2171807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sz="1200" b="0" i="0" kern="1200" dirty="0">
                <a:solidFill>
                  <a:schemeClr val="tx1"/>
                </a:solidFill>
                <a:effectLst/>
                <a:latin typeface="+mn-lt"/>
                <a:ea typeface="+mn-ea"/>
                <a:cs typeface="+mn-cs"/>
              </a:rPr>
              <a:t>Then, the red intensity of the edge of the Code genealogy visualizes suspiciousness values that were calculated for such a changed location by mutation.</a:t>
            </a:r>
          </a:p>
          <a:p>
            <a:endParaRPr kumimoji="1" lang="en" altLang="ja-JP" sz="1200" b="0" i="0" kern="1200" dirty="0">
              <a:solidFill>
                <a:schemeClr val="tx1"/>
              </a:solidFill>
              <a:effectLst/>
              <a:latin typeface="+mn-lt"/>
              <a:ea typeface="+mn-ea"/>
              <a:cs typeface="+mn-cs"/>
            </a:endParaRPr>
          </a:p>
          <a:p>
            <a:r>
              <a:rPr kumimoji="1" lang="en" altLang="ja-JP" sz="1200" b="0" i="0" kern="1200" dirty="0">
                <a:solidFill>
                  <a:schemeClr val="tx1"/>
                </a:solidFill>
                <a:effectLst/>
                <a:latin typeface="+mn-lt"/>
                <a:ea typeface="+mn-ea"/>
                <a:cs typeface="+mn-cs"/>
              </a:rPr>
              <a:t>And areas with high suspiciousness values are easily visualized.</a:t>
            </a:r>
          </a:p>
          <a:p>
            <a:br>
              <a:rPr kumimoji="1" lang="en" altLang="ja-JP" sz="1200" b="0" i="0" kern="1200" dirty="0">
                <a:solidFill>
                  <a:schemeClr val="tx1"/>
                </a:solidFill>
                <a:effectLst/>
                <a:latin typeface="+mn-lt"/>
                <a:ea typeface="+mn-ea"/>
                <a:cs typeface="+mn-cs"/>
              </a:rPr>
            </a:br>
            <a:r>
              <a:rPr kumimoji="1" lang="en" altLang="ja-JP" sz="1200" b="0" i="0" kern="1200" dirty="0" err="1">
                <a:solidFill>
                  <a:schemeClr val="tx1"/>
                </a:solidFill>
                <a:effectLst/>
                <a:latin typeface="+mn-lt"/>
                <a:ea typeface="+mn-ea"/>
                <a:cs typeface="+mn-cs"/>
              </a:rPr>
              <a:t>Developpers</a:t>
            </a:r>
            <a:r>
              <a:rPr kumimoji="1" lang="en" altLang="ja-JP" sz="1200" b="0" i="0" kern="1200" dirty="0">
                <a:solidFill>
                  <a:schemeClr val="tx1"/>
                </a:solidFill>
                <a:effectLst/>
                <a:latin typeface="+mn-lt"/>
                <a:ea typeface="+mn-ea"/>
                <a:cs typeface="+mn-cs"/>
              </a:rPr>
              <a:t> can understand the influence of fault localization on APR intuitively.</a:t>
            </a:r>
          </a:p>
          <a:p>
            <a:endParaRPr kumimoji="1" lang="ja-JP" altLang="en-US"/>
          </a:p>
        </p:txBody>
      </p:sp>
      <p:sp>
        <p:nvSpPr>
          <p:cNvPr id="4" name="スライド番号プレースホルダー 3"/>
          <p:cNvSpPr>
            <a:spLocks noGrp="1"/>
          </p:cNvSpPr>
          <p:nvPr>
            <p:ph type="sldNum" sz="quarter" idx="5"/>
          </p:nvPr>
        </p:nvSpPr>
        <p:spPr/>
        <p:txBody>
          <a:bodyPr/>
          <a:lstStyle/>
          <a:p>
            <a:fld id="{3BCEC063-D1B1-1C41-9457-6B9723DF8BAF}" type="slidenum">
              <a:rPr kumimoji="1" lang="ja-JP" altLang="en-US" smtClean="0"/>
              <a:t>8</a:t>
            </a:fld>
            <a:endParaRPr kumimoji="1" lang="ja-JP" altLang="en-US"/>
          </a:p>
        </p:txBody>
      </p:sp>
      <p:sp>
        <p:nvSpPr>
          <p:cNvPr id="5" name="フッター プレースホルダー 4">
            <a:extLst>
              <a:ext uri="{FF2B5EF4-FFF2-40B4-BE49-F238E27FC236}">
                <a16:creationId xmlns:a16="http://schemas.microsoft.com/office/drawing/2014/main" id="{79BC11A9-BCAE-409A-FE1A-964D3F63D751}"/>
              </a:ext>
            </a:extLst>
          </p:cNvPr>
          <p:cNvSpPr>
            <a:spLocks noGrp="1"/>
          </p:cNvSpPr>
          <p:nvPr>
            <p:ph type="ftr" sz="quarter" idx="4"/>
          </p:nvPr>
        </p:nvSpPr>
        <p:spPr/>
        <p:txBody>
          <a:bodyPr/>
          <a:lstStyle/>
          <a:p>
            <a:r>
              <a:rPr kumimoji="1" lang="ja-JP" altLang="en-US"/>
              <a:t>ほげ</a:t>
            </a:r>
          </a:p>
        </p:txBody>
      </p:sp>
    </p:spTree>
    <p:extLst>
      <p:ext uri="{BB962C8B-B14F-4D97-AF65-F5344CB8AC3E}">
        <p14:creationId xmlns:p14="http://schemas.microsoft.com/office/powerpoint/2010/main" val="1349619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Next, I will introduce one visualization example with our tool: Grackle.</a:t>
            </a:r>
          </a:p>
          <a:p>
            <a:r>
              <a:rPr kumimoji="1" lang="en" altLang="ja-JP" dirty="0"/>
              <a:t> First, Grackle is a tool to implement our method and run in modern web browsers like Google Chrome, Firefox, Safari, Microsoft Edge, and so on.</a:t>
            </a:r>
          </a:p>
          <a:p>
            <a:r>
              <a:rPr kumimoji="1" lang="en" altLang="ja-JP" dirty="0"/>
              <a:t> Grackle uses the log file of the APR with modified </a:t>
            </a:r>
            <a:r>
              <a:rPr kumimoji="1" lang="en" altLang="ja-JP" dirty="0" err="1"/>
              <a:t>kGenProg</a:t>
            </a:r>
            <a:r>
              <a:rPr kumimoji="1" lang="en" altLang="ja-JP" dirty="0"/>
              <a:t> as input for visualization in the browser.</a:t>
            </a:r>
          </a:p>
          <a:p>
            <a:endParaRPr kumimoji="1" lang="en" altLang="ja-JP" dirty="0"/>
          </a:p>
          <a:p>
            <a:r>
              <a:rPr kumimoji="1" lang="ja-JP" altLang="en-US"/>
              <a:t>デモンストレーション</a:t>
            </a:r>
            <a:endParaRPr kumimoji="1" lang="en" altLang="ja-JP" dirty="0"/>
          </a:p>
          <a:p>
            <a:endParaRPr kumimoji="1" lang="en" altLang="ja-JP" dirty="0"/>
          </a:p>
          <a:p>
            <a:r>
              <a:rPr kumimoji="1" lang="en" altLang="ja-JP" dirty="0"/>
              <a:t>Now I will demonstrate our tool, Grackle.</a:t>
            </a:r>
          </a:p>
          <a:p>
            <a:r>
              <a:rPr kumimoji="1" lang="en" altLang="ja-JP" dirty="0"/>
              <a:t> This is the grackle screen. </a:t>
            </a:r>
          </a:p>
          <a:p>
            <a:r>
              <a:rPr kumimoji="1" lang="en" altLang="ja-JP" dirty="0"/>
              <a:t> First, the program is automatically modified with </a:t>
            </a:r>
            <a:r>
              <a:rPr kumimoji="1" lang="en" altLang="ja-JP" dirty="0" err="1"/>
              <a:t>kGenProg</a:t>
            </a:r>
            <a:r>
              <a:rPr kumimoji="1" lang="en" altLang="ja-JP" dirty="0"/>
              <a:t>, which is modified to output the Suspiciousness Value and other information as a log.</a:t>
            </a:r>
          </a:p>
          <a:p>
            <a:r>
              <a:rPr kumimoji="1" lang="en" altLang="ja-JP" dirty="0"/>
              <a:t>Then, the log file of the modification process output by </a:t>
            </a:r>
            <a:r>
              <a:rPr kumimoji="1" lang="en" altLang="ja-JP" dirty="0" err="1"/>
              <a:t>kGenProg</a:t>
            </a:r>
            <a:r>
              <a:rPr kumimoji="1" lang="en" altLang="ja-JP" dirty="0"/>
              <a:t> is entered into Grackle.</a:t>
            </a:r>
          </a:p>
          <a:p>
            <a:r>
              <a:rPr kumimoji="1" lang="en" altLang="ja-JP" dirty="0"/>
              <a:t>&lt;</a:t>
            </a:r>
            <a:r>
              <a:rPr kumimoji="1" lang="ja-JP" altLang="en-US"/>
              <a:t>ファイルを入力、</a:t>
            </a:r>
            <a:r>
              <a:rPr kumimoji="1" lang="en" altLang="ja-JP" dirty="0"/>
              <a:t>suspiciousness value </a:t>
            </a:r>
            <a:r>
              <a:rPr kumimoji="1" lang="ja-JP" altLang="en-US"/>
              <a:t>表示　３０にする</a:t>
            </a:r>
            <a:r>
              <a:rPr kumimoji="1" lang="en-US" altLang="ja-JP" dirty="0"/>
              <a:t>&gt;</a:t>
            </a:r>
          </a:p>
          <a:p>
            <a:r>
              <a:rPr kumimoji="1" lang="en" altLang="ja-JP" dirty="0"/>
              <a:t>In this case, I am using </a:t>
            </a:r>
            <a:r>
              <a:rPr kumimoji="1" lang="en" altLang="ja-JP" dirty="0" err="1"/>
              <a:t>kGenProg</a:t>
            </a:r>
            <a:r>
              <a:rPr kumimoji="1" lang="en" altLang="ja-JP" dirty="0"/>
              <a:t> to repair the </a:t>
            </a:r>
            <a:r>
              <a:rPr kumimoji="1" lang="en" altLang="ja-JP" dirty="0" err="1"/>
              <a:t>QuickSort</a:t>
            </a:r>
            <a:r>
              <a:rPr kumimoji="1" lang="en" altLang="ja-JP" dirty="0"/>
              <a:t> bug program, and I am inputting the output log file into grackle for visualization.</a:t>
            </a:r>
          </a:p>
          <a:p>
            <a:r>
              <a:rPr kumimoji="1" lang="en" altLang="ja-JP" dirty="0"/>
              <a:t>&lt;0</a:t>
            </a:r>
            <a:r>
              <a:rPr kumimoji="1" lang="ja-JP" altLang="en-US"/>
              <a:t>番目の</a:t>
            </a:r>
            <a:r>
              <a:rPr kumimoji="1" lang="en-US" altLang="ja-JP" dirty="0"/>
              <a:t>variant</a:t>
            </a:r>
            <a:r>
              <a:rPr kumimoji="1" lang="ja-JP" altLang="en-US"/>
              <a:t>選択、</a:t>
            </a:r>
            <a:r>
              <a:rPr kumimoji="1" lang="en-US" altLang="ja-JP" dirty="0"/>
              <a:t>26</a:t>
            </a:r>
            <a:r>
              <a:rPr kumimoji="1" lang="ja-JP" altLang="en-US"/>
              <a:t>行目表示</a:t>
            </a:r>
            <a:r>
              <a:rPr kumimoji="1" lang="en" altLang="ja-JP" dirty="0"/>
              <a:t>&gt;</a:t>
            </a:r>
          </a:p>
          <a:p>
            <a:r>
              <a:rPr kumimoji="1" lang="en" altLang="ja-JP" dirty="0"/>
              <a:t>In fact, you can see that the bug originally found here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 altLang="ja-JP" dirty="0"/>
              <a:t>&lt;</a:t>
            </a:r>
            <a:r>
              <a:rPr kumimoji="1" lang="ja-JP" altLang="en-US"/>
              <a:t>最後の</a:t>
            </a:r>
            <a:r>
              <a:rPr kumimoji="1" lang="en-US" altLang="ja-JP" dirty="0"/>
              <a:t>variant</a:t>
            </a:r>
            <a:r>
              <a:rPr kumimoji="1" lang="ja-JP" altLang="en-US"/>
              <a:t>選択、</a:t>
            </a:r>
            <a:r>
              <a:rPr kumimoji="1" lang="en-US" altLang="ja-JP" dirty="0"/>
              <a:t>26</a:t>
            </a:r>
            <a:r>
              <a:rPr kumimoji="1" lang="ja-JP" altLang="en-US"/>
              <a:t>行目表示</a:t>
            </a:r>
            <a:r>
              <a:rPr kumimoji="1" lang="en" altLang="ja-JP" dirty="0"/>
              <a:t>&gt;</a:t>
            </a:r>
          </a:p>
          <a:p>
            <a:r>
              <a:rPr kumimoji="1" lang="en" altLang="ja-JP" dirty="0"/>
              <a:t>on line 26 has been fixed.</a:t>
            </a:r>
          </a:p>
          <a:p>
            <a:r>
              <a:rPr kumimoji="1" lang="en" altLang="ja-JP" dirty="0"/>
              <a:t>After that, the modification process is represented by code genealogy and detailed variant information.</a:t>
            </a:r>
          </a:p>
          <a:p>
            <a:r>
              <a:rPr kumimoji="1" lang="en" altLang="ja-JP" dirty="0"/>
              <a:t>Here variant means programs modified by genetic manipulation.</a:t>
            </a:r>
          </a:p>
          <a:p>
            <a:r>
              <a:rPr kumimoji="1" lang="en" altLang="ja-JP" dirty="0"/>
              <a:t>At first, I will explain the representation in the code genealogy.</a:t>
            </a:r>
          </a:p>
          <a:p>
            <a:r>
              <a:rPr kumimoji="1" lang="en-US" altLang="ja-JP" dirty="0"/>
              <a:t>&lt;</a:t>
            </a:r>
            <a:r>
              <a:rPr kumimoji="1" lang="ja-JP" altLang="en-US"/>
              <a:t>ノードを指す</a:t>
            </a:r>
            <a:r>
              <a:rPr kumimoji="1" lang="en-US" altLang="ja-JP" dirty="0"/>
              <a:t>&gt;</a:t>
            </a:r>
            <a:endParaRPr kumimoji="1" lang="en" altLang="ja-JP" dirty="0"/>
          </a:p>
          <a:p>
            <a:r>
              <a:rPr kumimoji="1" lang="en" altLang="ja-JP" dirty="0"/>
              <a:t>Each node represents a single variant, </a:t>
            </a:r>
            <a:r>
              <a:rPr kumimoji="1" lang="ja-JP" altLang="en"/>
              <a:t>　</a:t>
            </a:r>
            <a:endParaRPr kumimoji="1" lang="en-US" altLang="ja-JP" dirty="0"/>
          </a:p>
          <a:p>
            <a:r>
              <a:rPr kumimoji="1" lang="ja-JP" altLang="en-US"/>
              <a:t>＜番号を指す＞</a:t>
            </a:r>
            <a:endParaRPr kumimoji="1" lang="en-US" altLang="ja-JP" dirty="0"/>
          </a:p>
          <a:p>
            <a:r>
              <a:rPr kumimoji="1" lang="en" altLang="ja-JP" dirty="0"/>
              <a:t>and nodes on the same y-axis mean that they are from the same generation of </a:t>
            </a:r>
            <a:r>
              <a:rPr kumimoji="1" lang="en" altLang="ja-JP" dirty="0" err="1"/>
              <a:t>kGenProg</a:t>
            </a:r>
            <a:r>
              <a:rPr kumimoji="1" lang="en" altLang="ja-JP" dirty="0"/>
              <a:t>. </a:t>
            </a:r>
          </a:p>
          <a:p>
            <a:r>
              <a:rPr kumimoji="1" lang="en" altLang="ja-JP" dirty="0"/>
              <a:t>&lt;</a:t>
            </a:r>
            <a:r>
              <a:rPr kumimoji="1" lang="ja-JP" altLang="en-US"/>
              <a:t>大円をクリック</a:t>
            </a:r>
            <a:r>
              <a:rPr kumimoji="1" lang="en" altLang="ja-JP" dirty="0"/>
              <a:t>&gt;</a:t>
            </a:r>
          </a:p>
          <a:p>
            <a:r>
              <a:rPr kumimoji="1" lang="en" altLang="ja-JP" dirty="0"/>
              <a:t>Circle nodes represent newly generated variants, </a:t>
            </a:r>
          </a:p>
          <a:p>
            <a:r>
              <a:rPr kumimoji="1" lang="en" altLang="ja-JP" dirty="0"/>
              <a:t>&lt;</a:t>
            </a:r>
            <a:r>
              <a:rPr kumimoji="1" lang="ja-JP" altLang="en-US"/>
              <a:t>小円をクリック</a:t>
            </a:r>
            <a:r>
              <a:rPr kumimoji="1" lang="en" altLang="ja-JP" dirty="0"/>
              <a:t>&gt;</a:t>
            </a:r>
          </a:p>
          <a:p>
            <a:r>
              <a:rPr kumimoji="1" lang="en" altLang="ja-JP" dirty="0"/>
              <a:t>and small circle nodes denote variants copied from all ages. </a:t>
            </a:r>
          </a:p>
          <a:p>
            <a:r>
              <a:rPr kumimoji="1" lang="en" altLang="ja-JP" dirty="0"/>
              <a:t>&lt;</a:t>
            </a:r>
            <a:r>
              <a:rPr kumimoji="1" lang="ja-JP" altLang="en-US"/>
              <a:t>大円を指す</a:t>
            </a:r>
            <a:r>
              <a:rPr kumimoji="1" lang="en" altLang="ja-JP" dirty="0"/>
              <a:t>&gt;</a:t>
            </a:r>
          </a:p>
          <a:p>
            <a:r>
              <a:rPr kumimoji="1" lang="en" altLang="ja-JP" dirty="0"/>
              <a:t>The adaptive value is an indicator of the pass rate. In our method, the darker the green color, the higher the adaptive value. </a:t>
            </a:r>
          </a:p>
          <a:p>
            <a:r>
              <a:rPr kumimoji="1" lang="en" altLang="ja-JP" dirty="0"/>
              <a:t>&lt;</a:t>
            </a:r>
            <a:r>
              <a:rPr kumimoji="1" lang="ja-JP" altLang="en-US"/>
              <a:t>赤線を指す</a:t>
            </a:r>
            <a:r>
              <a:rPr kumimoji="1" lang="en" altLang="ja-JP" dirty="0"/>
              <a:t>&gt;</a:t>
            </a:r>
          </a:p>
          <a:p>
            <a:r>
              <a:rPr kumimoji="1" lang="en" altLang="ja-JP" dirty="0"/>
              <a:t>The red intensity of the edge of the tree structure of our method represents the suspiciousness value set at the point where </a:t>
            </a:r>
            <a:r>
              <a:rPr kumimoji="1" lang="en" altLang="ja-JP" dirty="0" err="1"/>
              <a:t>kGenProg</a:t>
            </a:r>
            <a:r>
              <a:rPr kumimoji="1" lang="en" altLang="ja-JP" dirty="0"/>
              <a:t> performed mutation operations. The darker the color, the higher the suspiciousness value of the changed part.</a:t>
            </a:r>
          </a:p>
          <a:p>
            <a:r>
              <a:rPr kumimoji="1" lang="en" altLang="ja-JP" dirty="0"/>
              <a:t>&lt;Gen3</a:t>
            </a:r>
            <a:r>
              <a:rPr kumimoji="1" lang="ja-JP" altLang="en-US"/>
              <a:t>の一番左のノードをクリック</a:t>
            </a:r>
            <a:r>
              <a:rPr kumimoji="1" lang="en" altLang="ja-JP" dirty="0"/>
              <a:t>&gt;</a:t>
            </a:r>
          </a:p>
          <a:p>
            <a:r>
              <a:rPr kumimoji="1" lang="en" altLang="ja-JP" dirty="0"/>
              <a:t>This visualization of the Suspiciousness Value allows us to know which variants were generated by adapting the operation to the rows that </a:t>
            </a:r>
            <a:r>
              <a:rPr kumimoji="1" lang="en" altLang="ja-JP" dirty="0" err="1"/>
              <a:t>kGenProg</a:t>
            </a:r>
            <a:r>
              <a:rPr kumimoji="1" lang="en" altLang="ja-JP" dirty="0"/>
              <a:t> identified as likely to have bugs in the fault localization. </a:t>
            </a:r>
          </a:p>
          <a:p>
            <a:r>
              <a:rPr kumimoji="1" lang="en" altLang="ja-JP" dirty="0"/>
              <a:t>Then, by looking at those variants, you can check to see if fault localization works correctly in automated program repair.</a:t>
            </a:r>
          </a:p>
          <a:p>
            <a:r>
              <a:rPr kumimoji="1" lang="en" altLang="ja-JP" dirty="0"/>
              <a:t>&lt;</a:t>
            </a:r>
            <a:r>
              <a:rPr kumimoji="1" lang="ja-JP" altLang="en-US"/>
              <a:t>怪しさ値、差分、単体テスト結果</a:t>
            </a:r>
            <a:r>
              <a:rPr kumimoji="1" lang="en-US" altLang="ja-JP" dirty="0"/>
              <a:t>,</a:t>
            </a:r>
            <a:r>
              <a:rPr kumimoji="1" lang="ja-JP" altLang="en-US"/>
              <a:t>差分</a:t>
            </a:r>
            <a:r>
              <a:rPr kumimoji="1" lang="en-US" altLang="ja-JP" dirty="0"/>
              <a:t>&gt;</a:t>
            </a:r>
          </a:p>
          <a:p>
            <a:r>
              <a:rPr kumimoji="1" lang="en" altLang="ja-JP" dirty="0"/>
              <a:t>You can also select a variant of code genealogy to see the suspiciousness value for each row of that variant, differences, and unit test results.</a:t>
            </a:r>
            <a:endParaRPr kumimoji="1" lang="en-US" altLang="ja-JP" dirty="0"/>
          </a:p>
        </p:txBody>
      </p:sp>
      <p:sp>
        <p:nvSpPr>
          <p:cNvPr id="4" name="スライド番号プレースホルダー 3"/>
          <p:cNvSpPr>
            <a:spLocks noGrp="1"/>
          </p:cNvSpPr>
          <p:nvPr>
            <p:ph type="sldNum" sz="quarter" idx="5"/>
          </p:nvPr>
        </p:nvSpPr>
        <p:spPr/>
        <p:txBody>
          <a:bodyPr/>
          <a:lstStyle/>
          <a:p>
            <a:fld id="{3BCEC063-D1B1-1C41-9457-6B9723DF8BAF}" type="slidenum">
              <a:rPr kumimoji="1" lang="ja-JP" altLang="en-US" smtClean="0"/>
              <a:t>9</a:t>
            </a:fld>
            <a:endParaRPr kumimoji="1" lang="ja-JP" altLang="en-US"/>
          </a:p>
        </p:txBody>
      </p:sp>
      <p:sp>
        <p:nvSpPr>
          <p:cNvPr id="5" name="フッター プレースホルダー 4">
            <a:extLst>
              <a:ext uri="{FF2B5EF4-FFF2-40B4-BE49-F238E27FC236}">
                <a16:creationId xmlns:a16="http://schemas.microsoft.com/office/drawing/2014/main" id="{F020DFF2-E3D4-D3FD-66EB-3063C1780C7E}"/>
              </a:ext>
            </a:extLst>
          </p:cNvPr>
          <p:cNvSpPr>
            <a:spLocks noGrp="1"/>
          </p:cNvSpPr>
          <p:nvPr>
            <p:ph type="ftr" sz="quarter" idx="4"/>
          </p:nvPr>
        </p:nvSpPr>
        <p:spPr/>
        <p:txBody>
          <a:bodyPr/>
          <a:lstStyle/>
          <a:p>
            <a:r>
              <a:rPr kumimoji="1" lang="ja-JP" altLang="en-US"/>
              <a:t>ほげ</a:t>
            </a:r>
          </a:p>
        </p:txBody>
      </p:sp>
    </p:spTree>
    <p:extLst>
      <p:ext uri="{BB962C8B-B14F-4D97-AF65-F5344CB8AC3E}">
        <p14:creationId xmlns:p14="http://schemas.microsoft.com/office/powerpoint/2010/main" val="3019957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Finally, I will provide a conclusion to this research.</a:t>
            </a:r>
          </a:p>
          <a:p>
            <a:endParaRPr kumimoji="1" lang="en" altLang="ja-JP" dirty="0"/>
          </a:p>
          <a:p>
            <a:r>
              <a:rPr kumimoji="1" lang="en" altLang="ja-JP" dirty="0"/>
              <a:t>In fact, there is a tool, Macaw, that has similarly implemented the </a:t>
            </a:r>
            <a:r>
              <a:rPr kumimoji="1" lang="en" altLang="ja-JP" dirty="0" err="1"/>
              <a:t>kGenProg</a:t>
            </a:r>
            <a:r>
              <a:rPr kumimoji="1" lang="en" altLang="ja-JP" dirty="0"/>
              <a:t> visualization method in a related work. </a:t>
            </a:r>
          </a:p>
          <a:p>
            <a:r>
              <a:rPr kumimoji="1" lang="en" altLang="ja-JP" dirty="0"/>
              <a:t>However, it does not give intuitive information on fault localization.</a:t>
            </a:r>
          </a:p>
          <a:p>
            <a:r>
              <a:rPr kumimoji="1" lang="en" altLang="ja-JP" dirty="0"/>
              <a:t>But, the proposed method facilitates the understanding of fault localization.</a:t>
            </a:r>
          </a:p>
          <a:p>
            <a:r>
              <a:rPr kumimoji="1" lang="en" altLang="ja-JP" dirty="0"/>
              <a:t>Also, </a:t>
            </a:r>
            <a:r>
              <a:rPr kumimoji="1" lang="en" altLang="ja-JP" dirty="0" err="1"/>
              <a:t>developpers</a:t>
            </a:r>
            <a:r>
              <a:rPr kumimoji="1" lang="en" altLang="ja-JP" dirty="0"/>
              <a:t> can easily understand the effect of fault localization in GA-based APR.</a:t>
            </a:r>
          </a:p>
          <a:p>
            <a:endParaRPr kumimoji="1" lang="en" altLang="ja-JP" dirty="0"/>
          </a:p>
          <a:p>
            <a:r>
              <a:rPr kumimoji="1" lang="en" altLang="ja-JP" dirty="0"/>
              <a:t>In the future, we plan to evaluate our method and tool quantitatively. We also plan to devise use cases for the proposed method and verify the practicality of our method and tool.</a:t>
            </a:r>
          </a:p>
          <a:p>
            <a:endParaRPr kumimoji="1" lang="en" altLang="ja-JP" dirty="0"/>
          </a:p>
          <a:p>
            <a:r>
              <a:rPr kumimoji="1" lang="en" altLang="ja-JP" dirty="0"/>
              <a:t>Thank you for listening.</a:t>
            </a:r>
            <a:endParaRPr kumimoji="1" lang="ja-JP" altLang="en-US"/>
          </a:p>
        </p:txBody>
      </p:sp>
      <p:sp>
        <p:nvSpPr>
          <p:cNvPr id="4" name="スライド番号プレースホルダー 3"/>
          <p:cNvSpPr>
            <a:spLocks noGrp="1"/>
          </p:cNvSpPr>
          <p:nvPr>
            <p:ph type="sldNum" sz="quarter" idx="5"/>
          </p:nvPr>
        </p:nvSpPr>
        <p:spPr/>
        <p:txBody>
          <a:bodyPr/>
          <a:lstStyle/>
          <a:p>
            <a:fld id="{3BCEC063-D1B1-1C41-9457-6B9723DF8BAF}" type="slidenum">
              <a:rPr kumimoji="1" lang="ja-JP" altLang="en-US" smtClean="0"/>
              <a:t>10</a:t>
            </a:fld>
            <a:endParaRPr kumimoji="1" lang="ja-JP" altLang="en-US"/>
          </a:p>
        </p:txBody>
      </p:sp>
      <p:sp>
        <p:nvSpPr>
          <p:cNvPr id="5" name="フッター プレースホルダー 4">
            <a:extLst>
              <a:ext uri="{FF2B5EF4-FFF2-40B4-BE49-F238E27FC236}">
                <a16:creationId xmlns:a16="http://schemas.microsoft.com/office/drawing/2014/main" id="{3827C319-2C05-0ED7-9EF4-60FA96413B75}"/>
              </a:ext>
            </a:extLst>
          </p:cNvPr>
          <p:cNvSpPr>
            <a:spLocks noGrp="1"/>
          </p:cNvSpPr>
          <p:nvPr>
            <p:ph type="ftr" sz="quarter" idx="4"/>
          </p:nvPr>
        </p:nvSpPr>
        <p:spPr/>
        <p:txBody>
          <a:bodyPr/>
          <a:lstStyle/>
          <a:p>
            <a:r>
              <a:rPr kumimoji="1" lang="ja-JP" altLang="en-US"/>
              <a:t>ほげ</a:t>
            </a:r>
          </a:p>
        </p:txBody>
      </p:sp>
    </p:spTree>
    <p:extLst>
      <p:ext uri="{BB962C8B-B14F-4D97-AF65-F5344CB8AC3E}">
        <p14:creationId xmlns:p14="http://schemas.microsoft.com/office/powerpoint/2010/main" val="541418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ja-JP" altLang="en-US"/>
              <a:t>マスター タイトルの書式設定</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4058131-DD49-7B46-BBF2-8F5502921D84}" type="datetime1">
              <a:rPr kumimoji="1" lang="ja-JP" altLang="en-US" smtClean="0"/>
              <a:t>2022/7/4</a:t>
            </a:fld>
            <a:endParaRPr kumimoji="1" lang="ja-JP" altLang="en-US"/>
          </a:p>
        </p:txBody>
      </p:sp>
      <p:sp>
        <p:nvSpPr>
          <p:cNvPr id="5" name="Footer Placeholder 4"/>
          <p:cNvSpPr>
            <a:spLocks noGrp="1"/>
          </p:cNvSpPr>
          <p:nvPr>
            <p:ph type="ftr" sz="quarter" idx="11"/>
          </p:nvPr>
        </p:nvSpPr>
        <p:spPr>
          <a:xfrm>
            <a:off x="2416500" y="329307"/>
            <a:ext cx="4973915" cy="309201"/>
          </a:xfrm>
        </p:spPr>
        <p:txBody>
          <a:bodyPr/>
          <a:lstStyle/>
          <a:p>
            <a:endParaRPr kumimoji="1" lang="ja-JP" altLang="en-US"/>
          </a:p>
        </p:txBody>
      </p:sp>
      <p:sp>
        <p:nvSpPr>
          <p:cNvPr id="6" name="Slide Number Placeholder 5"/>
          <p:cNvSpPr>
            <a:spLocks noGrp="1"/>
          </p:cNvSpPr>
          <p:nvPr>
            <p:ph type="sldNum" sz="quarter" idx="12"/>
          </p:nvPr>
        </p:nvSpPr>
        <p:spPr>
          <a:xfrm>
            <a:off x="1437664" y="798973"/>
            <a:ext cx="811019" cy="503578"/>
          </a:xfrm>
        </p:spPr>
        <p:txBody>
          <a:bodyPr/>
          <a:lstStyle/>
          <a:p>
            <a:fld id="{6ECB7D27-747B-764B-AAA0-11B113FC5E5F}" type="slidenum">
              <a:rPr kumimoji="1" lang="ja-JP" altLang="en-US" smtClean="0"/>
              <a:t>‹#›</a:t>
            </a:fld>
            <a:endParaRPr kumimoji="1" lang="ja-JP" alt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28333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BFECF4A-F18A-0947-ADA4-1EA56A3408D2}" type="datetime1">
              <a:rPr kumimoji="1" lang="ja-JP" altLang="en-US" smtClean="0"/>
              <a:t>2022/7/4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B7D27-747B-764B-AAA0-11B113FC5E5F}" type="slidenum">
              <a:rPr kumimoji="1" lang="ja-JP" altLang="en-US" smtClean="0"/>
              <a:t>‹#›</a:t>
            </a:fld>
            <a:endParaRPr kumimoji="1" lang="ja-JP" alt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0523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0B2FA42-7825-B949-9192-69D452669318}" type="datetime1">
              <a:rPr kumimoji="1" lang="ja-JP" altLang="en-US" smtClean="0"/>
              <a:t>2022/7/4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B7D27-747B-764B-AAA0-11B113FC5E5F}" type="slidenum">
              <a:rPr kumimoji="1" lang="ja-JP" altLang="en-US" smtClean="0"/>
              <a:t>‹#›</a:t>
            </a:fld>
            <a:endParaRPr kumimoji="1" lang="ja-JP" alt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2001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E744A2-84CE-0649-855D-22C42279B737}" type="datetime1">
              <a:rPr kumimoji="1" lang="ja-JP" altLang="en-US" smtClean="0"/>
              <a:t>2022/7/4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ECB7D27-747B-764B-AAA0-11B113FC5E5F}" type="slidenum">
              <a:rPr kumimoji="1" lang="ja-JP" altLang="en-US" smtClean="0"/>
              <a:t>‹#›</a:t>
            </a:fld>
            <a:endParaRPr kumimoji="1" lang="ja-JP" alt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56050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447191" y="2824269"/>
            <a:ext cx="4645152" cy="26444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412362" y="2821491"/>
            <a:ext cx="4645152" cy="263737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52124FD-02FF-9C45-B727-8AF84DB3BA57}" type="datetime1">
              <a:rPr kumimoji="1" lang="ja-JP" altLang="en-US" smtClean="0"/>
              <a:t>2022/7/4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ECB7D27-747B-764B-AAA0-11B113FC5E5F}" type="slidenum">
              <a:rPr kumimoji="1" lang="ja-JP" altLang="en-US" smtClean="0"/>
              <a:t>‹#›</a:t>
            </a:fld>
            <a:endParaRPr kumimoji="1" lang="ja-JP" alt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6410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5E5E35A-E8C9-1C43-A80E-3A40E79F2D1B}" type="datetime1">
              <a:rPr kumimoji="1" lang="ja-JP" altLang="en-US" smtClean="0"/>
              <a:t>2022/7/4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ECB7D27-747B-764B-AAA0-11B113FC5E5F}" type="slidenum">
              <a:rPr kumimoji="1" lang="ja-JP" altLang="en-US" smtClean="0"/>
              <a:t>‹#›</a:t>
            </a:fld>
            <a:endParaRPr kumimoji="1" lang="ja-JP" alt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99548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B05045-9D0A-B04A-9EEC-EDFA790EFD5A}" type="datetime1">
              <a:rPr kumimoji="1" lang="ja-JP" altLang="en-US" smtClean="0"/>
              <a:t>2022/7/4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ECB7D27-747B-764B-AAA0-11B113FC5E5F}" type="slidenum">
              <a:rPr kumimoji="1" lang="ja-JP" altLang="en-US" smtClean="0"/>
              <a:t>‹#›</a:t>
            </a:fld>
            <a:endParaRPr kumimoji="1" lang="ja-JP" altLang="en-US"/>
          </a:p>
        </p:txBody>
      </p:sp>
    </p:spTree>
    <p:extLst>
      <p:ext uri="{BB962C8B-B14F-4D97-AF65-F5344CB8AC3E}">
        <p14:creationId xmlns:p14="http://schemas.microsoft.com/office/powerpoint/2010/main" val="358933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70A1BA6-CCFF-C045-BB04-5DC5AD19FEDA}" type="datetime1">
              <a:rPr kumimoji="1" lang="ja-JP" altLang="en-US" smtClean="0"/>
              <a:t>2022/7/4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ECB7D27-747B-764B-AAA0-11B113FC5E5F}" type="slidenum">
              <a:rPr kumimoji="1" lang="ja-JP" altLang="en-US" smtClean="0"/>
              <a:t>‹#›</a:t>
            </a:fld>
            <a:endParaRPr kumimoji="1" lang="ja-JP" alt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41208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2177B41-A63E-214B-B0B0-CD7C6A6CB626}" type="datetime1">
              <a:rPr kumimoji="1" lang="ja-JP" altLang="en-US" smtClean="0"/>
              <a:t>2022/7/4</a:t>
            </a:fld>
            <a:endParaRPr kumimoji="1" lang="ja-JP" altLang="en-US"/>
          </a:p>
        </p:txBody>
      </p:sp>
      <p:sp>
        <p:nvSpPr>
          <p:cNvPr id="6" name="Footer Placeholder 5"/>
          <p:cNvSpPr>
            <a:spLocks noGrp="1"/>
          </p:cNvSpPr>
          <p:nvPr>
            <p:ph type="ftr" sz="quarter" idx="11"/>
          </p:nvPr>
        </p:nvSpPr>
        <p:spPr>
          <a:xfrm>
            <a:off x="1447382" y="318640"/>
            <a:ext cx="5541004" cy="320931"/>
          </a:xfrm>
        </p:spPr>
        <p:txBody>
          <a:bodyPr/>
          <a:lstStyle/>
          <a:p>
            <a:endParaRPr kumimoji="1" lang="ja-JP" altLang="en-US"/>
          </a:p>
        </p:txBody>
      </p:sp>
      <p:sp>
        <p:nvSpPr>
          <p:cNvPr id="7" name="Slide Number Placeholder 6"/>
          <p:cNvSpPr>
            <a:spLocks noGrp="1"/>
          </p:cNvSpPr>
          <p:nvPr>
            <p:ph type="sldNum" sz="quarter" idx="12"/>
          </p:nvPr>
        </p:nvSpPr>
        <p:spPr/>
        <p:txBody>
          <a:bodyPr/>
          <a:lstStyle/>
          <a:p>
            <a:fld id="{6ECB7D27-747B-764B-AAA0-11B113FC5E5F}" type="slidenum">
              <a:rPr kumimoji="1" lang="ja-JP" altLang="en-US" smtClean="0"/>
              <a:t>‹#›</a:t>
            </a:fld>
            <a:endParaRPr kumimoji="1" lang="ja-JP" alt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91710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59A2BB7-9390-D343-9424-7CDC932B0A70}" type="datetime1">
              <a:rPr kumimoji="1" lang="ja-JP" altLang="en-US" smtClean="0"/>
              <a:t>2022/7/4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B7D27-747B-764B-AAA0-11B113FC5E5F}" type="slidenum">
              <a:rPr kumimoji="1" lang="ja-JP" altLang="en-US" smtClean="0"/>
              <a:t>‹#›</a:t>
            </a:fld>
            <a:endParaRPr kumimoji="1" lang="ja-JP" alt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42887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EE84E62-1FD2-FA48-AB25-637A20881D7A}" type="datetime1">
              <a:rPr kumimoji="1" lang="ja-JP" altLang="en-US" smtClean="0"/>
              <a:t>2022/7/4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B7D27-747B-764B-AAA0-11B113FC5E5F}" type="slidenum">
              <a:rPr kumimoji="1" lang="ja-JP" altLang="en-US" smtClean="0"/>
              <a:t>‹#›</a:t>
            </a:fld>
            <a:endParaRPr kumimoji="1" lang="ja-JP" alt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75212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398FF1E-1E5C-4341-985B-CE72C55445FC}" type="datetime1">
              <a:rPr kumimoji="1" lang="ja-JP" altLang="en-US" smtClean="0"/>
              <a:t>2022/7/4</a:t>
            </a:fld>
            <a:endParaRPr kumimoji="1" lang="ja-JP" alt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ECB7D27-747B-764B-AAA0-11B113FC5E5F}" type="slidenum">
              <a:rPr kumimoji="1" lang="ja-JP" altLang="en-US" smtClean="0"/>
              <a:t>‹#›</a:t>
            </a:fld>
            <a:endParaRPr kumimoji="1" lang="ja-JP" alt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6928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kumimoji="1"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github.com/SEED0228/grackl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0A8332-81F0-CF44-9E7D-97187E3B0B87}"/>
              </a:ext>
            </a:extLst>
          </p:cNvPr>
          <p:cNvSpPr>
            <a:spLocks noGrp="1"/>
          </p:cNvSpPr>
          <p:nvPr>
            <p:ph type="ctrTitle"/>
          </p:nvPr>
        </p:nvSpPr>
        <p:spPr>
          <a:xfrm>
            <a:off x="2407022" y="887569"/>
            <a:ext cx="8637073" cy="2541431"/>
          </a:xfrm>
        </p:spPr>
        <p:txBody>
          <a:bodyPr>
            <a:normAutofit/>
          </a:bodyPr>
          <a:lstStyle/>
          <a:p>
            <a:r>
              <a:rPr lang="en" altLang="ja-JP" sz="3600" cap="none" dirty="0"/>
              <a:t>Visualization of automated program repair </a:t>
            </a:r>
            <a:br>
              <a:rPr lang="en" altLang="ja-JP" sz="3600" cap="none" dirty="0"/>
            </a:br>
            <a:r>
              <a:rPr lang="en" altLang="ja-JP" sz="3600" cap="none" dirty="0"/>
              <a:t>focusing on suspiciousness values </a:t>
            </a:r>
            <a:br>
              <a:rPr lang="en" altLang="ja-JP" sz="3600" cap="none" dirty="0"/>
            </a:br>
            <a:r>
              <a:rPr lang="en" altLang="ja-JP" sz="3600" cap="none" dirty="0"/>
              <a:t>(SEKE-2022)</a:t>
            </a:r>
            <a:endParaRPr kumimoji="1" lang="ja-JP" altLang="en-US" sz="3600" cap="none"/>
          </a:p>
        </p:txBody>
      </p:sp>
      <p:sp>
        <p:nvSpPr>
          <p:cNvPr id="3" name="字幕 2">
            <a:extLst>
              <a:ext uri="{FF2B5EF4-FFF2-40B4-BE49-F238E27FC236}">
                <a16:creationId xmlns:a16="http://schemas.microsoft.com/office/drawing/2014/main" id="{576DBA1E-0210-BA4F-80F5-6A282842F934}"/>
              </a:ext>
            </a:extLst>
          </p:cNvPr>
          <p:cNvSpPr>
            <a:spLocks noGrp="1"/>
          </p:cNvSpPr>
          <p:nvPr>
            <p:ph type="subTitle" idx="1"/>
          </p:nvPr>
        </p:nvSpPr>
        <p:spPr>
          <a:xfrm>
            <a:off x="124510" y="3830859"/>
            <a:ext cx="2987289" cy="1826723"/>
          </a:xfrm>
        </p:spPr>
        <p:txBody>
          <a:bodyPr>
            <a:normAutofit fontScale="77500" lnSpcReduction="20000"/>
          </a:bodyPr>
          <a:lstStyle/>
          <a:p>
            <a:pPr algn="ctr"/>
            <a:r>
              <a:rPr kumimoji="1" lang="en-US" altLang="ja-JP" cap="none" dirty="0"/>
              <a:t>Naoki </a:t>
            </a:r>
            <a:r>
              <a:rPr lang="en-US" altLang="ja-JP" cap="none" dirty="0"/>
              <a:t>T</a:t>
            </a:r>
            <a:r>
              <a:rPr kumimoji="1" lang="en-US" altLang="ja-JP" cap="none" dirty="0"/>
              <a:t>ane</a:t>
            </a:r>
          </a:p>
          <a:p>
            <a:pPr algn="ctr"/>
            <a:r>
              <a:rPr lang="en-US" altLang="ja-JP" cap="none" dirty="0"/>
              <a:t>Computer science and engineering</a:t>
            </a:r>
          </a:p>
          <a:p>
            <a:pPr algn="ctr"/>
            <a:r>
              <a:rPr lang="en-US" altLang="ja-JP" cap="none" dirty="0" err="1"/>
              <a:t>Waseda</a:t>
            </a:r>
            <a:r>
              <a:rPr lang="en-US" altLang="ja-JP" cap="none" dirty="0"/>
              <a:t> University</a:t>
            </a:r>
          </a:p>
          <a:p>
            <a:pPr algn="ctr"/>
            <a:r>
              <a:rPr lang="en-US" altLang="ja-JP" cap="none" dirty="0"/>
              <a:t>Tokyo,  Japan</a:t>
            </a:r>
          </a:p>
          <a:p>
            <a:pPr algn="ctr"/>
            <a:r>
              <a:rPr lang="en-US" altLang="ja-JP" cap="none" dirty="0"/>
              <a:t>n.tane0228@fuji.waseda.jp</a:t>
            </a:r>
          </a:p>
          <a:p>
            <a:pPr algn="ctr"/>
            <a:endParaRPr lang="en-US" altLang="ja-JP" cap="none" dirty="0"/>
          </a:p>
          <a:p>
            <a:pPr algn="ctr"/>
            <a:endParaRPr lang="en-US" altLang="ja-JP" cap="none" dirty="0"/>
          </a:p>
          <a:p>
            <a:pPr algn="ctr"/>
            <a:endParaRPr kumimoji="1" lang="en-US" altLang="ja-JP" cap="none" dirty="0"/>
          </a:p>
        </p:txBody>
      </p:sp>
      <p:sp>
        <p:nvSpPr>
          <p:cNvPr id="5" name="字幕 2">
            <a:extLst>
              <a:ext uri="{FF2B5EF4-FFF2-40B4-BE49-F238E27FC236}">
                <a16:creationId xmlns:a16="http://schemas.microsoft.com/office/drawing/2014/main" id="{F6559FD8-9447-E54A-B4B5-DFD0F4C8C26D}"/>
              </a:ext>
            </a:extLst>
          </p:cNvPr>
          <p:cNvSpPr txBox="1">
            <a:spLocks/>
          </p:cNvSpPr>
          <p:nvPr/>
        </p:nvSpPr>
        <p:spPr>
          <a:xfrm>
            <a:off x="3111799" y="3824912"/>
            <a:ext cx="2987289" cy="1826723"/>
          </a:xfrm>
          <a:prstGeom prst="rect">
            <a:avLst/>
          </a:prstGeom>
        </p:spPr>
        <p:txBody>
          <a:bodyPr vert="horz" lIns="91440" tIns="91440" rIns="91440" bIns="91440" rtlCol="0">
            <a:normAutofit fontScale="77500" lnSpcReduction="20000"/>
          </a:bodyPr>
          <a:lstStyle>
            <a:lvl1pPr marL="0" indent="0" algn="l" defTabSz="914400" rtl="0" eaLnBrk="1" latinLnBrk="0" hangingPunct="1">
              <a:lnSpc>
                <a:spcPct val="120000"/>
              </a:lnSpc>
              <a:spcBef>
                <a:spcPts val="1000"/>
              </a:spcBef>
              <a:buClr>
                <a:schemeClr val="accent1"/>
              </a:buClr>
              <a:buSzPct val="100000"/>
              <a:buFont typeface="Arial" panose="020B0604020202020204" pitchFamily="34" charset="0"/>
              <a:buNone/>
              <a:defRPr kumimoji="1" sz="1800" b="0" kern="1200" cap="all" baseline="0">
                <a:solidFill>
                  <a:schemeClr val="tx1"/>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800" kern="1200" cap="none"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cap="none"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baseline="0">
                <a:solidFill>
                  <a:schemeClr val="tx1"/>
                </a:solidFill>
                <a:effectLst/>
                <a:latin typeface="+mn-lt"/>
                <a:ea typeface="+mn-ea"/>
                <a:cs typeface="+mn-cs"/>
              </a:defRPr>
            </a:lvl9pPr>
          </a:lstStyle>
          <a:p>
            <a:pPr algn="ctr"/>
            <a:r>
              <a:rPr lang="en-US" altLang="ja-JP" cap="none" dirty="0"/>
              <a:t>Yusaku Ito</a:t>
            </a:r>
          </a:p>
          <a:p>
            <a:pPr algn="ctr"/>
            <a:r>
              <a:rPr lang="en-US" altLang="ja-JP" cap="none" dirty="0"/>
              <a:t>Computer science and engineering</a:t>
            </a:r>
          </a:p>
          <a:p>
            <a:pPr algn="ctr"/>
            <a:r>
              <a:rPr lang="en-US" altLang="ja-JP" cap="none" dirty="0" err="1"/>
              <a:t>Waseda</a:t>
            </a:r>
            <a:r>
              <a:rPr lang="en-US" altLang="ja-JP" cap="none" dirty="0"/>
              <a:t> University</a:t>
            </a:r>
          </a:p>
          <a:p>
            <a:pPr algn="ctr"/>
            <a:r>
              <a:rPr lang="en-US" altLang="ja-JP" cap="none" dirty="0"/>
              <a:t>Tokyo,  Japan</a:t>
            </a:r>
          </a:p>
          <a:p>
            <a:pPr algn="ctr"/>
            <a:r>
              <a:rPr lang="en-US" altLang="ja-JP" cap="none" dirty="0"/>
              <a:t>yusaku66els01@suou.waseda.jp</a:t>
            </a:r>
          </a:p>
          <a:p>
            <a:pPr algn="ctr"/>
            <a:endParaRPr lang="en-US" altLang="ja-JP" cap="none" dirty="0"/>
          </a:p>
          <a:p>
            <a:pPr algn="ctr"/>
            <a:endParaRPr lang="en-US" altLang="ja-JP" cap="none" dirty="0"/>
          </a:p>
        </p:txBody>
      </p:sp>
      <p:sp>
        <p:nvSpPr>
          <p:cNvPr id="6" name="字幕 2">
            <a:extLst>
              <a:ext uri="{FF2B5EF4-FFF2-40B4-BE49-F238E27FC236}">
                <a16:creationId xmlns:a16="http://schemas.microsoft.com/office/drawing/2014/main" id="{EBEEBE43-03F5-4549-99B3-76CB1EE05493}"/>
              </a:ext>
            </a:extLst>
          </p:cNvPr>
          <p:cNvSpPr txBox="1">
            <a:spLocks/>
          </p:cNvSpPr>
          <p:nvPr/>
        </p:nvSpPr>
        <p:spPr>
          <a:xfrm>
            <a:off x="6099088" y="3824912"/>
            <a:ext cx="2987289" cy="1826723"/>
          </a:xfrm>
          <a:prstGeom prst="rect">
            <a:avLst/>
          </a:prstGeom>
        </p:spPr>
        <p:txBody>
          <a:bodyPr vert="horz" lIns="91440" tIns="91440" rIns="91440" bIns="91440" rtlCol="0">
            <a:normAutofit fontScale="77500" lnSpcReduction="20000"/>
          </a:bodyPr>
          <a:lstStyle>
            <a:lvl1pPr marL="0" indent="0" algn="l" defTabSz="914400" rtl="0" eaLnBrk="1" latinLnBrk="0" hangingPunct="1">
              <a:lnSpc>
                <a:spcPct val="120000"/>
              </a:lnSpc>
              <a:spcBef>
                <a:spcPts val="1000"/>
              </a:spcBef>
              <a:buClr>
                <a:schemeClr val="accent1"/>
              </a:buClr>
              <a:buSzPct val="100000"/>
              <a:buFont typeface="Arial" panose="020B0604020202020204" pitchFamily="34" charset="0"/>
              <a:buNone/>
              <a:defRPr kumimoji="1" sz="1800" b="0" kern="1200" cap="all" baseline="0">
                <a:solidFill>
                  <a:schemeClr val="tx1"/>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800" kern="1200" cap="none"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cap="none"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baseline="0">
                <a:solidFill>
                  <a:schemeClr val="tx1"/>
                </a:solidFill>
                <a:effectLst/>
                <a:latin typeface="+mn-lt"/>
                <a:ea typeface="+mn-ea"/>
                <a:cs typeface="+mn-cs"/>
              </a:defRPr>
            </a:lvl9pPr>
          </a:lstStyle>
          <a:p>
            <a:pPr algn="ctr"/>
            <a:r>
              <a:rPr lang="en-US" altLang="ja-JP" cap="none" dirty="0"/>
              <a:t>Hironori </a:t>
            </a:r>
            <a:r>
              <a:rPr lang="en-US" altLang="ja-JP" cap="none" dirty="0" err="1"/>
              <a:t>Washizaki</a:t>
            </a:r>
            <a:endParaRPr lang="en-US" altLang="ja-JP" cap="none" dirty="0"/>
          </a:p>
          <a:p>
            <a:pPr algn="ctr"/>
            <a:r>
              <a:rPr lang="en-US" altLang="ja-JP" cap="none" dirty="0"/>
              <a:t>Computer science and engineering</a:t>
            </a:r>
          </a:p>
          <a:p>
            <a:pPr algn="ctr"/>
            <a:r>
              <a:rPr lang="en-US" altLang="ja-JP" cap="none" dirty="0" err="1"/>
              <a:t>Waseda</a:t>
            </a:r>
            <a:r>
              <a:rPr lang="en-US" altLang="ja-JP" cap="none" dirty="0"/>
              <a:t> University</a:t>
            </a:r>
          </a:p>
          <a:p>
            <a:pPr algn="ctr"/>
            <a:r>
              <a:rPr lang="en-US" altLang="ja-JP" cap="none" dirty="0"/>
              <a:t>Tokyo,  Japan</a:t>
            </a:r>
          </a:p>
          <a:p>
            <a:pPr algn="ctr"/>
            <a:r>
              <a:rPr lang="en-US" altLang="ja-JP" cap="none" dirty="0" err="1"/>
              <a:t>washizaki@waseda.jp</a:t>
            </a:r>
            <a:endParaRPr lang="en-US" altLang="ja-JP" cap="none" dirty="0"/>
          </a:p>
          <a:p>
            <a:pPr algn="ctr"/>
            <a:endParaRPr lang="en-US" altLang="ja-JP" cap="none" dirty="0"/>
          </a:p>
        </p:txBody>
      </p:sp>
      <p:sp>
        <p:nvSpPr>
          <p:cNvPr id="7" name="字幕 2">
            <a:extLst>
              <a:ext uri="{FF2B5EF4-FFF2-40B4-BE49-F238E27FC236}">
                <a16:creationId xmlns:a16="http://schemas.microsoft.com/office/drawing/2014/main" id="{E4F342CD-6C6C-B84B-8F7A-8F72C3C0B9E7}"/>
              </a:ext>
            </a:extLst>
          </p:cNvPr>
          <p:cNvSpPr txBox="1">
            <a:spLocks/>
          </p:cNvSpPr>
          <p:nvPr/>
        </p:nvSpPr>
        <p:spPr>
          <a:xfrm>
            <a:off x="9086377" y="3824912"/>
            <a:ext cx="2987289" cy="1826723"/>
          </a:xfrm>
          <a:prstGeom prst="rect">
            <a:avLst/>
          </a:prstGeom>
        </p:spPr>
        <p:txBody>
          <a:bodyPr vert="horz" lIns="91440" tIns="91440" rIns="91440" bIns="91440" rtlCol="0">
            <a:normAutofit fontScale="77500" lnSpcReduction="20000"/>
          </a:bodyPr>
          <a:lstStyle>
            <a:lvl1pPr marL="0" indent="0" algn="l" defTabSz="914400" rtl="0" eaLnBrk="1" latinLnBrk="0" hangingPunct="1">
              <a:lnSpc>
                <a:spcPct val="120000"/>
              </a:lnSpc>
              <a:spcBef>
                <a:spcPts val="1000"/>
              </a:spcBef>
              <a:buClr>
                <a:schemeClr val="accent1"/>
              </a:buClr>
              <a:buSzPct val="100000"/>
              <a:buFont typeface="Arial" panose="020B0604020202020204" pitchFamily="34" charset="0"/>
              <a:buNone/>
              <a:defRPr kumimoji="1" sz="1800" b="0" kern="1200" cap="all" baseline="0">
                <a:solidFill>
                  <a:schemeClr val="tx1"/>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800" kern="1200" cap="none"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cap="none"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kumimoji="1" sz="1600" kern="1200" baseline="0">
                <a:solidFill>
                  <a:schemeClr val="tx1"/>
                </a:solidFill>
                <a:effectLst/>
                <a:latin typeface="+mn-lt"/>
                <a:ea typeface="+mn-ea"/>
                <a:cs typeface="+mn-cs"/>
              </a:defRPr>
            </a:lvl9pPr>
          </a:lstStyle>
          <a:p>
            <a:pPr algn="ctr"/>
            <a:r>
              <a:rPr lang="en-US" altLang="ja-JP" cap="none" dirty="0"/>
              <a:t>Toshiaki Fukazawa</a:t>
            </a:r>
          </a:p>
          <a:p>
            <a:pPr algn="ctr"/>
            <a:r>
              <a:rPr lang="en-US" altLang="ja-JP" cap="none" dirty="0"/>
              <a:t>Computer science and engineering</a:t>
            </a:r>
          </a:p>
          <a:p>
            <a:pPr algn="ctr"/>
            <a:r>
              <a:rPr lang="en-US" altLang="ja-JP" cap="none" dirty="0" err="1"/>
              <a:t>Waseda</a:t>
            </a:r>
            <a:r>
              <a:rPr lang="en-US" altLang="ja-JP" cap="none" dirty="0"/>
              <a:t> University</a:t>
            </a:r>
          </a:p>
          <a:p>
            <a:pPr algn="ctr"/>
            <a:r>
              <a:rPr lang="en-US" altLang="ja-JP" cap="none" dirty="0"/>
              <a:t>Tokyo,  Japan</a:t>
            </a:r>
          </a:p>
          <a:p>
            <a:pPr algn="ctr"/>
            <a:r>
              <a:rPr lang="en-US" altLang="ja-JP" cap="none" dirty="0" err="1"/>
              <a:t>Fukazawa@waseda.jp</a:t>
            </a:r>
            <a:endParaRPr lang="en-US" altLang="ja-JP" cap="none" dirty="0"/>
          </a:p>
          <a:p>
            <a:pPr algn="ctr"/>
            <a:endParaRPr lang="en-US" altLang="ja-JP" cap="none" dirty="0"/>
          </a:p>
        </p:txBody>
      </p:sp>
    </p:spTree>
    <p:extLst>
      <p:ext uri="{BB962C8B-B14F-4D97-AF65-F5344CB8AC3E}">
        <p14:creationId xmlns:p14="http://schemas.microsoft.com/office/powerpoint/2010/main" val="2434542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4609D9-44B3-CD43-BC0C-839736DA7608}"/>
              </a:ext>
            </a:extLst>
          </p:cNvPr>
          <p:cNvSpPr>
            <a:spLocks noGrp="1"/>
          </p:cNvSpPr>
          <p:nvPr>
            <p:ph type="title"/>
          </p:nvPr>
        </p:nvSpPr>
        <p:spPr/>
        <p:txBody>
          <a:bodyPr/>
          <a:lstStyle/>
          <a:p>
            <a:r>
              <a:rPr lang="en-US" altLang="ja-JP" cap="none" dirty="0"/>
              <a:t>Background &amp; Related Work</a:t>
            </a:r>
          </a:p>
        </p:txBody>
      </p:sp>
      <p:sp>
        <p:nvSpPr>
          <p:cNvPr id="3" name="コンテンツ プレースホルダー 2">
            <a:extLst>
              <a:ext uri="{FF2B5EF4-FFF2-40B4-BE49-F238E27FC236}">
                <a16:creationId xmlns:a16="http://schemas.microsoft.com/office/drawing/2014/main" id="{83114508-2111-E246-93AF-775C9406D26C}"/>
              </a:ext>
            </a:extLst>
          </p:cNvPr>
          <p:cNvSpPr>
            <a:spLocks noGrp="1"/>
          </p:cNvSpPr>
          <p:nvPr>
            <p:ph idx="1"/>
          </p:nvPr>
        </p:nvSpPr>
        <p:spPr>
          <a:xfrm>
            <a:off x="1451572" y="2628436"/>
            <a:ext cx="9603275" cy="1440645"/>
          </a:xfrm>
        </p:spPr>
        <p:txBody>
          <a:bodyPr>
            <a:normAutofit/>
          </a:bodyPr>
          <a:lstStyle/>
          <a:p>
            <a:r>
              <a:rPr lang="en-US" altLang="ja-JP" sz="1800" dirty="0"/>
              <a:t>Methods that </a:t>
            </a:r>
            <a:r>
              <a:rPr lang="en-US" altLang="ja-JP" sz="1800" dirty="0">
                <a:solidFill>
                  <a:srgbClr val="FF0000"/>
                </a:solidFill>
              </a:rPr>
              <a:t>identify faulty program lines </a:t>
            </a:r>
            <a:r>
              <a:rPr lang="en-US" altLang="ja-JP" sz="1800" dirty="0"/>
              <a:t>based on information obtained from the success or failure of </a:t>
            </a:r>
            <a:r>
              <a:rPr lang="en-US" altLang="ja-JP" sz="1800" dirty="0">
                <a:solidFill>
                  <a:srgbClr val="FF0000"/>
                </a:solidFill>
              </a:rPr>
              <a:t>test cases</a:t>
            </a:r>
            <a:r>
              <a:rPr lang="en-US" altLang="ja-JP" sz="1800" dirty="0"/>
              <a:t>.  </a:t>
            </a:r>
            <a:endParaRPr kumimoji="1" lang="ja-JP" altLang="en-US" sz="1800"/>
          </a:p>
        </p:txBody>
      </p:sp>
      <p:sp>
        <p:nvSpPr>
          <p:cNvPr id="4" name="タイトル 1">
            <a:extLst>
              <a:ext uri="{FF2B5EF4-FFF2-40B4-BE49-F238E27FC236}">
                <a16:creationId xmlns:a16="http://schemas.microsoft.com/office/drawing/2014/main" id="{09E8F940-49AC-AF41-9C93-14317D7D42CA}"/>
              </a:ext>
            </a:extLst>
          </p:cNvPr>
          <p:cNvSpPr txBox="1">
            <a:spLocks/>
          </p:cNvSpPr>
          <p:nvPr/>
        </p:nvSpPr>
        <p:spPr>
          <a:xfrm>
            <a:off x="1451577" y="2103818"/>
            <a:ext cx="9603275" cy="52461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3200" b="0" i="0" kern="1200" cap="all">
                <a:solidFill>
                  <a:schemeClr val="tx1"/>
                </a:solidFill>
                <a:effectLst/>
                <a:latin typeface="+mj-lt"/>
                <a:ea typeface="+mj-ea"/>
                <a:cs typeface="+mj-cs"/>
              </a:defRPr>
            </a:lvl1pPr>
          </a:lstStyle>
          <a:p>
            <a:r>
              <a:rPr lang="en-US" altLang="ja-JP" sz="2800" cap="none" dirty="0"/>
              <a:t>Fault Localization (Spectral-based methods)</a:t>
            </a:r>
            <a:endParaRPr lang="ja-JP" altLang="en-US" sz="2800" cap="none"/>
          </a:p>
        </p:txBody>
      </p:sp>
      <p:sp>
        <p:nvSpPr>
          <p:cNvPr id="5" name="タイトル 1">
            <a:extLst>
              <a:ext uri="{FF2B5EF4-FFF2-40B4-BE49-F238E27FC236}">
                <a16:creationId xmlns:a16="http://schemas.microsoft.com/office/drawing/2014/main" id="{F64CF751-59DD-7D6A-49B4-83C342D9D567}"/>
              </a:ext>
            </a:extLst>
          </p:cNvPr>
          <p:cNvSpPr txBox="1">
            <a:spLocks/>
          </p:cNvSpPr>
          <p:nvPr/>
        </p:nvSpPr>
        <p:spPr>
          <a:xfrm>
            <a:off x="1451572" y="3965890"/>
            <a:ext cx="9603275" cy="52461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3200" b="0" i="0" kern="1200" cap="all">
                <a:solidFill>
                  <a:schemeClr val="tx1"/>
                </a:solidFill>
                <a:effectLst/>
                <a:latin typeface="+mj-lt"/>
                <a:ea typeface="+mj-ea"/>
                <a:cs typeface="+mj-cs"/>
              </a:defRPr>
            </a:lvl1pPr>
          </a:lstStyle>
          <a:p>
            <a:r>
              <a:rPr lang="en-US" altLang="ja-JP" sz="2800" cap="none" dirty="0"/>
              <a:t>APR (Automated Program Repair)</a:t>
            </a:r>
            <a:endParaRPr lang="ja-JP" altLang="en-US" sz="2800" cap="none"/>
          </a:p>
        </p:txBody>
      </p:sp>
      <p:sp>
        <p:nvSpPr>
          <p:cNvPr id="7" name="コンテンツ プレースホルダー 2">
            <a:extLst>
              <a:ext uri="{FF2B5EF4-FFF2-40B4-BE49-F238E27FC236}">
                <a16:creationId xmlns:a16="http://schemas.microsoft.com/office/drawing/2014/main" id="{795DDB70-DE92-4EEB-DB19-6675B3D75DDE}"/>
              </a:ext>
            </a:extLst>
          </p:cNvPr>
          <p:cNvSpPr txBox="1">
            <a:spLocks/>
          </p:cNvSpPr>
          <p:nvPr/>
        </p:nvSpPr>
        <p:spPr>
          <a:xfrm>
            <a:off x="1451574" y="4491875"/>
            <a:ext cx="9603275" cy="1920356"/>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kumimoji="1"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baseline="0">
                <a:solidFill>
                  <a:schemeClr val="tx1"/>
                </a:solidFill>
                <a:effectLst/>
                <a:latin typeface="+mn-lt"/>
                <a:ea typeface="+mn-ea"/>
                <a:cs typeface="+mn-cs"/>
              </a:defRPr>
            </a:lvl9pPr>
          </a:lstStyle>
          <a:p>
            <a:r>
              <a:rPr lang="en-US" altLang="ja-JP" sz="1800" dirty="0"/>
              <a:t>APR removes</a:t>
            </a:r>
            <a:r>
              <a:rPr lang="en-US" altLang="ja-JP" sz="1800" dirty="0">
                <a:solidFill>
                  <a:srgbClr val="FF0000"/>
                </a:solidFill>
              </a:rPr>
              <a:t> bugs </a:t>
            </a:r>
            <a:r>
              <a:rPr lang="en-US" altLang="ja-JP" sz="1800" dirty="0"/>
              <a:t>from </a:t>
            </a:r>
            <a:r>
              <a:rPr lang="en-US" altLang="ja-JP" sz="1800" dirty="0">
                <a:solidFill>
                  <a:srgbClr val="FF0000"/>
                </a:solidFill>
              </a:rPr>
              <a:t>buggy programs </a:t>
            </a:r>
            <a:r>
              <a:rPr lang="en-US" altLang="ja-JP" sz="1800" dirty="0"/>
              <a:t>without </a:t>
            </a:r>
            <a:r>
              <a:rPr lang="en-US" altLang="ja-JP" sz="1800" dirty="0">
                <a:solidFill>
                  <a:srgbClr val="FF0000"/>
                </a:solidFill>
              </a:rPr>
              <a:t>human intervention</a:t>
            </a:r>
            <a:r>
              <a:rPr lang="en-US" altLang="ja-JP" sz="1800" dirty="0"/>
              <a:t>.</a:t>
            </a:r>
          </a:p>
          <a:p>
            <a:pPr lvl="1"/>
            <a:r>
              <a:rPr lang="en-US" altLang="ja-JP" dirty="0"/>
              <a:t>Input: buggy program &amp; test cases</a:t>
            </a:r>
          </a:p>
          <a:p>
            <a:pPr lvl="1"/>
            <a:r>
              <a:rPr lang="en-US" altLang="ja-JP" dirty="0"/>
              <a:t>Output: bug-free program</a:t>
            </a:r>
            <a:endParaRPr lang="ja-JP" altLang="en-US"/>
          </a:p>
        </p:txBody>
      </p:sp>
      <p:sp>
        <p:nvSpPr>
          <p:cNvPr id="8" name="スライド番号プレースホルダー 7">
            <a:extLst>
              <a:ext uri="{FF2B5EF4-FFF2-40B4-BE49-F238E27FC236}">
                <a16:creationId xmlns:a16="http://schemas.microsoft.com/office/drawing/2014/main" id="{3B455B2F-DA8D-FBB6-7326-BBB2F47C739D}"/>
              </a:ext>
            </a:extLst>
          </p:cNvPr>
          <p:cNvSpPr>
            <a:spLocks noGrp="1"/>
          </p:cNvSpPr>
          <p:nvPr>
            <p:ph type="sldNum" sz="quarter" idx="12"/>
          </p:nvPr>
        </p:nvSpPr>
        <p:spPr/>
        <p:txBody>
          <a:bodyPr/>
          <a:lstStyle/>
          <a:p>
            <a:fld id="{6ECB7D27-747B-764B-AAA0-11B113FC5E5F}" type="slidenum">
              <a:rPr kumimoji="1" lang="ja-JP" altLang="en-US" smtClean="0"/>
              <a:t>1</a:t>
            </a:fld>
            <a:endParaRPr kumimoji="1" lang="ja-JP" altLang="en-US"/>
          </a:p>
        </p:txBody>
      </p:sp>
    </p:spTree>
    <p:extLst>
      <p:ext uri="{BB962C8B-B14F-4D97-AF65-F5344CB8AC3E}">
        <p14:creationId xmlns:p14="http://schemas.microsoft.com/office/powerpoint/2010/main" val="200742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4609D9-44B3-CD43-BC0C-839736DA7608}"/>
              </a:ext>
            </a:extLst>
          </p:cNvPr>
          <p:cNvSpPr>
            <a:spLocks noGrp="1"/>
          </p:cNvSpPr>
          <p:nvPr>
            <p:ph type="title"/>
          </p:nvPr>
        </p:nvSpPr>
        <p:spPr/>
        <p:txBody>
          <a:bodyPr>
            <a:normAutofit/>
          </a:bodyPr>
          <a:lstStyle/>
          <a:p>
            <a:r>
              <a:rPr lang="en" altLang="ja-JP" cap="none" dirty="0"/>
              <a:t>Background &amp; Related Work</a:t>
            </a:r>
            <a:br>
              <a:rPr lang="en" altLang="ja-JP" cap="none" dirty="0"/>
            </a:br>
            <a:endParaRPr kumimoji="1" lang="ja-JP" altLang="en-US" cap="none"/>
          </a:p>
        </p:txBody>
      </p:sp>
      <p:sp>
        <p:nvSpPr>
          <p:cNvPr id="3" name="コンテンツ プレースホルダー 2">
            <a:extLst>
              <a:ext uri="{FF2B5EF4-FFF2-40B4-BE49-F238E27FC236}">
                <a16:creationId xmlns:a16="http://schemas.microsoft.com/office/drawing/2014/main" id="{83114508-2111-E246-93AF-775C9406D26C}"/>
              </a:ext>
            </a:extLst>
          </p:cNvPr>
          <p:cNvSpPr>
            <a:spLocks noGrp="1"/>
          </p:cNvSpPr>
          <p:nvPr>
            <p:ph idx="1"/>
          </p:nvPr>
        </p:nvSpPr>
        <p:spPr>
          <a:xfrm>
            <a:off x="1451574" y="2418904"/>
            <a:ext cx="9603275" cy="3162309"/>
          </a:xfrm>
        </p:spPr>
        <p:txBody>
          <a:bodyPr>
            <a:normAutofit/>
          </a:bodyPr>
          <a:lstStyle/>
          <a:p>
            <a:r>
              <a:rPr lang="en-US" altLang="ja-JP" dirty="0"/>
              <a:t>An </a:t>
            </a:r>
            <a:r>
              <a:rPr lang="en-US" altLang="ja-JP" dirty="0">
                <a:solidFill>
                  <a:srgbClr val="FF0000"/>
                </a:solidFill>
              </a:rPr>
              <a:t>APR</a:t>
            </a:r>
            <a:r>
              <a:rPr lang="en-US" altLang="ja-JP" dirty="0"/>
              <a:t> tool based on </a:t>
            </a:r>
            <a:r>
              <a:rPr lang="en-US" altLang="ja-JP" dirty="0">
                <a:solidFill>
                  <a:srgbClr val="FF0000"/>
                </a:solidFill>
              </a:rPr>
              <a:t>source code reuse </a:t>
            </a:r>
            <a:r>
              <a:rPr lang="en-US" altLang="ja-JP" dirty="0"/>
              <a:t>written in Java.</a:t>
            </a:r>
          </a:p>
          <a:p>
            <a:r>
              <a:rPr lang="en" altLang="ja-JP" dirty="0" err="1"/>
              <a:t>kGenProg</a:t>
            </a:r>
            <a:r>
              <a:rPr lang="en" altLang="ja-JP" dirty="0"/>
              <a:t> automatically repairs bugs using </a:t>
            </a:r>
            <a:r>
              <a:rPr lang="en" altLang="ja-JP" dirty="0">
                <a:solidFill>
                  <a:srgbClr val="FF0000"/>
                </a:solidFill>
              </a:rPr>
              <a:t>GA</a:t>
            </a:r>
            <a:r>
              <a:rPr lang="en" altLang="ja-JP" dirty="0"/>
              <a:t>s.</a:t>
            </a:r>
          </a:p>
          <a:p>
            <a:r>
              <a:rPr kumimoji="1" lang="en" altLang="ja-JP" dirty="0" err="1"/>
              <a:t>kGen</a:t>
            </a:r>
            <a:r>
              <a:rPr lang="en" altLang="ja-JP" dirty="0" err="1"/>
              <a:t>Prog</a:t>
            </a:r>
            <a:r>
              <a:rPr lang="en" altLang="ja-JP" dirty="0"/>
              <a:t> works as follows…</a:t>
            </a:r>
          </a:p>
          <a:p>
            <a:pPr lvl="1"/>
            <a:endParaRPr lang="en" altLang="ja-JP" dirty="0"/>
          </a:p>
          <a:p>
            <a:pPr lvl="1"/>
            <a:endParaRPr lang="en" altLang="ja-JP" dirty="0"/>
          </a:p>
          <a:p>
            <a:pPr lvl="1"/>
            <a:endParaRPr kumimoji="1" lang="ja-JP" altLang="en-US"/>
          </a:p>
        </p:txBody>
      </p:sp>
      <p:sp>
        <p:nvSpPr>
          <p:cNvPr id="4" name="タイトル 1">
            <a:extLst>
              <a:ext uri="{FF2B5EF4-FFF2-40B4-BE49-F238E27FC236}">
                <a16:creationId xmlns:a16="http://schemas.microsoft.com/office/drawing/2014/main" id="{09E8F940-49AC-AF41-9C93-14317D7D42CA}"/>
              </a:ext>
            </a:extLst>
          </p:cNvPr>
          <p:cNvSpPr txBox="1">
            <a:spLocks/>
          </p:cNvSpPr>
          <p:nvPr/>
        </p:nvSpPr>
        <p:spPr>
          <a:xfrm>
            <a:off x="1451575" y="1912674"/>
            <a:ext cx="9603275" cy="52461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3200" b="0" i="0" kern="1200" cap="all">
                <a:solidFill>
                  <a:schemeClr val="tx1"/>
                </a:solidFill>
                <a:effectLst/>
                <a:latin typeface="+mj-lt"/>
                <a:ea typeface="+mj-ea"/>
                <a:cs typeface="+mj-cs"/>
              </a:defRPr>
            </a:lvl1pPr>
          </a:lstStyle>
          <a:p>
            <a:r>
              <a:rPr lang="en-US" altLang="ja-JP" sz="2800" cap="none" dirty="0" err="1"/>
              <a:t>kGenProg</a:t>
            </a:r>
            <a:endParaRPr lang="ja-JP" altLang="en-US" sz="2800" cap="none"/>
          </a:p>
        </p:txBody>
      </p:sp>
      <p:pic>
        <p:nvPicPr>
          <p:cNvPr id="5" name="図 4">
            <a:extLst>
              <a:ext uri="{FF2B5EF4-FFF2-40B4-BE49-F238E27FC236}">
                <a16:creationId xmlns:a16="http://schemas.microsoft.com/office/drawing/2014/main" id="{B81646E1-11EB-0AE3-3ACF-C3516FC44445}"/>
              </a:ext>
            </a:extLst>
          </p:cNvPr>
          <p:cNvPicPr>
            <a:picLocks noChangeAspect="1"/>
          </p:cNvPicPr>
          <p:nvPr/>
        </p:nvPicPr>
        <p:blipFill>
          <a:blip r:embed="rId3"/>
          <a:stretch>
            <a:fillRect/>
          </a:stretch>
        </p:blipFill>
        <p:spPr>
          <a:xfrm>
            <a:off x="5814205" y="3282701"/>
            <a:ext cx="6264630" cy="3507442"/>
          </a:xfrm>
          <a:prstGeom prst="rect">
            <a:avLst/>
          </a:prstGeom>
        </p:spPr>
      </p:pic>
      <p:sp>
        <p:nvSpPr>
          <p:cNvPr id="7" name="スライド番号プレースホルダー 6">
            <a:extLst>
              <a:ext uri="{FF2B5EF4-FFF2-40B4-BE49-F238E27FC236}">
                <a16:creationId xmlns:a16="http://schemas.microsoft.com/office/drawing/2014/main" id="{E15C38C6-0309-C7A3-B53F-15EC4E45F355}"/>
              </a:ext>
            </a:extLst>
          </p:cNvPr>
          <p:cNvSpPr>
            <a:spLocks noGrp="1"/>
          </p:cNvSpPr>
          <p:nvPr>
            <p:ph type="sldNum" sz="quarter" idx="12"/>
          </p:nvPr>
        </p:nvSpPr>
        <p:spPr/>
        <p:txBody>
          <a:bodyPr/>
          <a:lstStyle/>
          <a:p>
            <a:fld id="{6ECB7D27-747B-764B-AAA0-11B113FC5E5F}" type="slidenum">
              <a:rPr kumimoji="1" lang="ja-JP" altLang="en-US" smtClean="0"/>
              <a:t>2</a:t>
            </a:fld>
            <a:endParaRPr kumimoji="1" lang="ja-JP" altLang="en-US"/>
          </a:p>
        </p:txBody>
      </p:sp>
    </p:spTree>
    <p:extLst>
      <p:ext uri="{BB962C8B-B14F-4D97-AF65-F5344CB8AC3E}">
        <p14:creationId xmlns:p14="http://schemas.microsoft.com/office/powerpoint/2010/main" val="3665016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4609D9-44B3-CD43-BC0C-839736DA7608}"/>
              </a:ext>
            </a:extLst>
          </p:cNvPr>
          <p:cNvSpPr>
            <a:spLocks noGrp="1"/>
          </p:cNvSpPr>
          <p:nvPr>
            <p:ph type="title"/>
          </p:nvPr>
        </p:nvSpPr>
        <p:spPr>
          <a:xfrm>
            <a:off x="1451579" y="804519"/>
            <a:ext cx="10540551" cy="1049235"/>
          </a:xfrm>
        </p:spPr>
        <p:txBody>
          <a:bodyPr>
            <a:normAutofit/>
          </a:bodyPr>
          <a:lstStyle/>
          <a:p>
            <a:r>
              <a:rPr lang="en-US" altLang="ja-JP" cap="none" dirty="0"/>
              <a:t>Primary genetic operation of </a:t>
            </a:r>
            <a:r>
              <a:rPr lang="en-US" altLang="ja-JP" cap="none" dirty="0" err="1"/>
              <a:t>kGenProg</a:t>
            </a:r>
            <a:r>
              <a:rPr lang="en-US" altLang="ja-JP" cap="none" dirty="0"/>
              <a:t>: Mutation</a:t>
            </a:r>
            <a:endParaRPr lang="ja-JP" altLang="en-US" cap="none"/>
          </a:p>
        </p:txBody>
      </p:sp>
      <p:sp>
        <p:nvSpPr>
          <p:cNvPr id="4" name="スライド番号プレースホルダー 3">
            <a:extLst>
              <a:ext uri="{FF2B5EF4-FFF2-40B4-BE49-F238E27FC236}">
                <a16:creationId xmlns:a16="http://schemas.microsoft.com/office/drawing/2014/main" id="{A3B0695E-18E4-366E-E1C8-487008A065B5}"/>
              </a:ext>
            </a:extLst>
          </p:cNvPr>
          <p:cNvSpPr>
            <a:spLocks noGrp="1"/>
          </p:cNvSpPr>
          <p:nvPr>
            <p:ph type="sldNum" sz="quarter" idx="12"/>
          </p:nvPr>
        </p:nvSpPr>
        <p:spPr/>
        <p:txBody>
          <a:bodyPr/>
          <a:lstStyle/>
          <a:p>
            <a:fld id="{6ECB7D27-747B-764B-AAA0-11B113FC5E5F}" type="slidenum">
              <a:rPr kumimoji="1" lang="ja-JP" altLang="en-US" smtClean="0"/>
              <a:t>3</a:t>
            </a:fld>
            <a:endParaRPr kumimoji="1" lang="ja-JP" altLang="en-US"/>
          </a:p>
        </p:txBody>
      </p:sp>
      <p:pic>
        <p:nvPicPr>
          <p:cNvPr id="14" name="図 13" descr="グラフ が含まれている画像&#10;&#10;自動的に生成された説明">
            <a:extLst>
              <a:ext uri="{FF2B5EF4-FFF2-40B4-BE49-F238E27FC236}">
                <a16:creationId xmlns:a16="http://schemas.microsoft.com/office/drawing/2014/main" id="{BEDE6811-D1FE-EDE1-BA97-F95936852C1A}"/>
              </a:ext>
            </a:extLst>
          </p:cNvPr>
          <p:cNvPicPr>
            <a:picLocks noChangeAspect="1"/>
          </p:cNvPicPr>
          <p:nvPr/>
        </p:nvPicPr>
        <p:blipFill>
          <a:blip r:embed="rId3"/>
          <a:stretch>
            <a:fillRect/>
          </a:stretch>
        </p:blipFill>
        <p:spPr>
          <a:xfrm>
            <a:off x="1096855" y="2186516"/>
            <a:ext cx="10079145" cy="4453207"/>
          </a:xfrm>
          <a:prstGeom prst="rect">
            <a:avLst/>
          </a:prstGeom>
        </p:spPr>
      </p:pic>
      <p:sp>
        <p:nvSpPr>
          <p:cNvPr id="15" name="角丸四角形 14">
            <a:extLst>
              <a:ext uri="{FF2B5EF4-FFF2-40B4-BE49-F238E27FC236}">
                <a16:creationId xmlns:a16="http://schemas.microsoft.com/office/drawing/2014/main" id="{542A3C4B-55F0-9C65-1705-424F7579EF86}"/>
              </a:ext>
            </a:extLst>
          </p:cNvPr>
          <p:cNvSpPr/>
          <p:nvPr/>
        </p:nvSpPr>
        <p:spPr>
          <a:xfrm>
            <a:off x="3379305" y="2812772"/>
            <a:ext cx="3281139" cy="159026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 altLang="ja-JP" dirty="0"/>
              <a:t>Determined that there is a high possibility of a bug in line 16</a:t>
            </a:r>
          </a:p>
          <a:p>
            <a:r>
              <a:rPr lang="en" altLang="ja-JP" dirty="0"/>
              <a:t>-&gt; Set suspicious value to high</a:t>
            </a:r>
          </a:p>
          <a:p>
            <a:pPr algn="ctr"/>
            <a:endParaRPr kumimoji="1" lang="ja-JP" altLang="en-US"/>
          </a:p>
        </p:txBody>
      </p:sp>
      <p:cxnSp>
        <p:nvCxnSpPr>
          <p:cNvPr id="17" name="直線矢印コネクタ 16">
            <a:extLst>
              <a:ext uri="{FF2B5EF4-FFF2-40B4-BE49-F238E27FC236}">
                <a16:creationId xmlns:a16="http://schemas.microsoft.com/office/drawing/2014/main" id="{3199655C-9EFF-5286-B9F1-91F5C9E5FFEC}"/>
              </a:ext>
            </a:extLst>
          </p:cNvPr>
          <p:cNvCxnSpPr>
            <a:cxnSpLocks/>
            <a:stCxn id="15" idx="2"/>
          </p:cNvCxnSpPr>
          <p:nvPr/>
        </p:nvCxnSpPr>
        <p:spPr>
          <a:xfrm flipH="1">
            <a:off x="4373217" y="4403034"/>
            <a:ext cx="646658" cy="51683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角丸四角形 18">
            <a:extLst>
              <a:ext uri="{FF2B5EF4-FFF2-40B4-BE49-F238E27FC236}">
                <a16:creationId xmlns:a16="http://schemas.microsoft.com/office/drawing/2014/main" id="{345521D2-2113-33AA-EB7D-8C85D8A162D0}"/>
              </a:ext>
            </a:extLst>
          </p:cNvPr>
          <p:cNvSpPr/>
          <p:nvPr/>
        </p:nvSpPr>
        <p:spPr>
          <a:xfrm>
            <a:off x="7302324" y="2812772"/>
            <a:ext cx="3281139" cy="159026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 altLang="ja-JP" sz="2800" dirty="0">
                <a:solidFill>
                  <a:srgbClr val="FF0000"/>
                </a:solidFill>
              </a:rPr>
              <a:t>Replace</a:t>
            </a:r>
            <a:r>
              <a:rPr lang="en" altLang="ja-JP" sz="2800" dirty="0"/>
              <a:t> line 16</a:t>
            </a:r>
            <a:endParaRPr kumimoji="1" lang="ja-JP" altLang="en-US" sz="2800"/>
          </a:p>
        </p:txBody>
      </p:sp>
      <p:cxnSp>
        <p:nvCxnSpPr>
          <p:cNvPr id="22" name="直線矢印コネクタ 21">
            <a:extLst>
              <a:ext uri="{FF2B5EF4-FFF2-40B4-BE49-F238E27FC236}">
                <a16:creationId xmlns:a16="http://schemas.microsoft.com/office/drawing/2014/main" id="{D1390239-DDC2-636E-6AA0-537A45853A40}"/>
              </a:ext>
            </a:extLst>
          </p:cNvPr>
          <p:cNvCxnSpPr>
            <a:cxnSpLocks/>
          </p:cNvCxnSpPr>
          <p:nvPr/>
        </p:nvCxnSpPr>
        <p:spPr>
          <a:xfrm>
            <a:off x="6658055" y="3691467"/>
            <a:ext cx="644269" cy="0"/>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正方形/長方形 24">
            <a:extLst>
              <a:ext uri="{FF2B5EF4-FFF2-40B4-BE49-F238E27FC236}">
                <a16:creationId xmlns:a16="http://schemas.microsoft.com/office/drawing/2014/main" id="{84EC649C-6C05-E5D4-015F-BA0A2D9ED9F6}"/>
              </a:ext>
            </a:extLst>
          </p:cNvPr>
          <p:cNvSpPr/>
          <p:nvPr/>
        </p:nvSpPr>
        <p:spPr>
          <a:xfrm>
            <a:off x="2410178" y="6311899"/>
            <a:ext cx="1701800" cy="29210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dirty="0"/>
              <a:t>Generation 3</a:t>
            </a:r>
            <a:endParaRPr kumimoji="1" lang="ja-JP" altLang="en-US"/>
          </a:p>
        </p:txBody>
      </p:sp>
      <p:sp>
        <p:nvSpPr>
          <p:cNvPr id="26" name="正方形/長方形 25">
            <a:extLst>
              <a:ext uri="{FF2B5EF4-FFF2-40B4-BE49-F238E27FC236}">
                <a16:creationId xmlns:a16="http://schemas.microsoft.com/office/drawing/2014/main" id="{BF04DA73-7553-37C0-B51E-E8575CC8AB2B}"/>
              </a:ext>
            </a:extLst>
          </p:cNvPr>
          <p:cNvSpPr/>
          <p:nvPr/>
        </p:nvSpPr>
        <p:spPr>
          <a:xfrm>
            <a:off x="7937500" y="6311899"/>
            <a:ext cx="1701800" cy="29210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dirty="0"/>
              <a:t>Generation 4</a:t>
            </a:r>
            <a:endParaRPr kumimoji="1" lang="ja-JP" altLang="en-US"/>
          </a:p>
        </p:txBody>
      </p:sp>
      <p:sp>
        <p:nvSpPr>
          <p:cNvPr id="27" name="円/楕円 26">
            <a:extLst>
              <a:ext uri="{FF2B5EF4-FFF2-40B4-BE49-F238E27FC236}">
                <a16:creationId xmlns:a16="http://schemas.microsoft.com/office/drawing/2014/main" id="{11864246-99F6-8AC0-348F-B013381F8439}"/>
              </a:ext>
            </a:extLst>
          </p:cNvPr>
          <p:cNvSpPr/>
          <p:nvPr/>
        </p:nvSpPr>
        <p:spPr>
          <a:xfrm>
            <a:off x="2246489" y="4696178"/>
            <a:ext cx="620889" cy="406400"/>
          </a:xfrm>
          <a:prstGeom prst="ellipse">
            <a:avLst/>
          </a:prstGeom>
          <a:solidFill>
            <a:schemeClr val="bg1">
              <a:alpha val="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a:extLst>
              <a:ext uri="{FF2B5EF4-FFF2-40B4-BE49-F238E27FC236}">
                <a16:creationId xmlns:a16="http://schemas.microsoft.com/office/drawing/2014/main" id="{EFBBB90D-B2F6-F330-8A65-56A15D303031}"/>
              </a:ext>
            </a:extLst>
          </p:cNvPr>
          <p:cNvSpPr/>
          <p:nvPr/>
        </p:nvSpPr>
        <p:spPr>
          <a:xfrm>
            <a:off x="7398026" y="4696178"/>
            <a:ext cx="620889" cy="406400"/>
          </a:xfrm>
          <a:prstGeom prst="ellipse">
            <a:avLst/>
          </a:prstGeom>
          <a:solidFill>
            <a:schemeClr val="bg1">
              <a:alpha val="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4" name="曲線コネクタ 33">
            <a:extLst>
              <a:ext uri="{FF2B5EF4-FFF2-40B4-BE49-F238E27FC236}">
                <a16:creationId xmlns:a16="http://schemas.microsoft.com/office/drawing/2014/main" id="{75C4A751-7C3A-5BDA-5358-B3FDE5A0F7B2}"/>
              </a:ext>
            </a:extLst>
          </p:cNvPr>
          <p:cNvCxnSpPr>
            <a:cxnSpLocks/>
            <a:stCxn id="27" idx="4"/>
            <a:endCxn id="29" idx="4"/>
          </p:cNvCxnSpPr>
          <p:nvPr/>
        </p:nvCxnSpPr>
        <p:spPr>
          <a:xfrm rot="16200000" flipH="1">
            <a:off x="5132702" y="2526809"/>
            <a:ext cx="12700" cy="5151537"/>
          </a:xfrm>
          <a:prstGeom prst="curvedConnector3">
            <a:avLst>
              <a:gd name="adj1" fmla="val 4200000"/>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728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7" grpId="0" animBg="1"/>
      <p:bldP spid="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4609D9-44B3-CD43-BC0C-839736DA7608}"/>
              </a:ext>
            </a:extLst>
          </p:cNvPr>
          <p:cNvSpPr>
            <a:spLocks noGrp="1"/>
          </p:cNvSpPr>
          <p:nvPr>
            <p:ph type="title"/>
          </p:nvPr>
        </p:nvSpPr>
        <p:spPr/>
        <p:txBody>
          <a:bodyPr>
            <a:normAutofit/>
          </a:bodyPr>
          <a:lstStyle/>
          <a:p>
            <a:r>
              <a:rPr lang="en-US" altLang="ja-JP" cap="none" dirty="0"/>
              <a:t>Motivation</a:t>
            </a:r>
            <a:endParaRPr kumimoji="1" lang="ja-JP" altLang="en-US" cap="none"/>
          </a:p>
        </p:txBody>
      </p:sp>
      <p:sp>
        <p:nvSpPr>
          <p:cNvPr id="3" name="コンテンツ プレースホルダー 2">
            <a:extLst>
              <a:ext uri="{FF2B5EF4-FFF2-40B4-BE49-F238E27FC236}">
                <a16:creationId xmlns:a16="http://schemas.microsoft.com/office/drawing/2014/main" id="{83114508-2111-E246-93AF-775C9406D26C}"/>
              </a:ext>
            </a:extLst>
          </p:cNvPr>
          <p:cNvSpPr>
            <a:spLocks noGrp="1"/>
          </p:cNvSpPr>
          <p:nvPr>
            <p:ph idx="1"/>
          </p:nvPr>
        </p:nvSpPr>
        <p:spPr>
          <a:xfrm>
            <a:off x="1113138" y="1784670"/>
            <a:ext cx="10788349" cy="3804768"/>
          </a:xfrm>
        </p:spPr>
        <p:txBody>
          <a:bodyPr>
            <a:normAutofit/>
          </a:bodyPr>
          <a:lstStyle/>
          <a:p>
            <a:pPr lvl="1"/>
            <a:r>
              <a:rPr lang="en-US" altLang="ja-JP" sz="2800" dirty="0"/>
              <a:t>Difficult to </a:t>
            </a:r>
            <a:r>
              <a:rPr lang="en-US" altLang="ja-JP" sz="2800" dirty="0">
                <a:solidFill>
                  <a:srgbClr val="FF0000"/>
                </a:solidFill>
              </a:rPr>
              <a:t>intuitively understand </a:t>
            </a:r>
            <a:r>
              <a:rPr lang="en-US" altLang="ja-JP" sz="2800" dirty="0"/>
              <a:t>the impact of </a:t>
            </a:r>
            <a:r>
              <a:rPr lang="en-US" altLang="ja-JP" sz="2800" dirty="0">
                <a:solidFill>
                  <a:srgbClr val="FF0000"/>
                </a:solidFill>
              </a:rPr>
              <a:t>fault localization </a:t>
            </a:r>
            <a:r>
              <a:rPr lang="en-US" altLang="ja-JP" sz="2800" dirty="0"/>
              <a:t>in APR with genetic algorithms.</a:t>
            </a:r>
          </a:p>
          <a:p>
            <a:pPr lvl="1"/>
            <a:r>
              <a:rPr lang="en-US" altLang="ja-JP" sz="2800" dirty="0"/>
              <a:t>We</a:t>
            </a:r>
            <a:r>
              <a:rPr lang="ja-JP" altLang="en-US" sz="2800"/>
              <a:t> propose a new </a:t>
            </a:r>
            <a:r>
              <a:rPr lang="ja-JP" altLang="en-US" sz="2800">
                <a:solidFill>
                  <a:srgbClr val="FF0000"/>
                </a:solidFill>
              </a:rPr>
              <a:t>method</a:t>
            </a:r>
            <a:r>
              <a:rPr lang="ja-JP" altLang="en-US" sz="2800"/>
              <a:t> to visualize the </a:t>
            </a:r>
            <a:r>
              <a:rPr lang="ja-JP" altLang="en-US" sz="2800">
                <a:solidFill>
                  <a:srgbClr val="FF0000"/>
                </a:solidFill>
              </a:rPr>
              <a:t>impact</a:t>
            </a:r>
            <a:r>
              <a:rPr lang="ja-JP" altLang="en-US" sz="2800"/>
              <a:t> of </a:t>
            </a:r>
            <a:r>
              <a:rPr lang="ja-JP" altLang="en-US" sz="2800">
                <a:solidFill>
                  <a:srgbClr val="FF0000"/>
                </a:solidFill>
              </a:rPr>
              <a:t>fault localization </a:t>
            </a:r>
            <a:r>
              <a:rPr lang="ja-JP" altLang="en-US" sz="2800"/>
              <a:t>on program evolution in kGenProg</a:t>
            </a:r>
            <a:r>
              <a:rPr lang="en-US" altLang="ja-JP" sz="2800" dirty="0"/>
              <a:t>.</a:t>
            </a:r>
            <a:endParaRPr lang="ja-JP" altLang="en-US" sz="2800"/>
          </a:p>
        </p:txBody>
      </p:sp>
      <p:sp>
        <p:nvSpPr>
          <p:cNvPr id="4" name="右矢印 3">
            <a:extLst>
              <a:ext uri="{FF2B5EF4-FFF2-40B4-BE49-F238E27FC236}">
                <a16:creationId xmlns:a16="http://schemas.microsoft.com/office/drawing/2014/main" id="{CE3042F3-659F-CCD8-65AE-81EE7683FBAB}"/>
              </a:ext>
            </a:extLst>
          </p:cNvPr>
          <p:cNvSpPr/>
          <p:nvPr/>
        </p:nvSpPr>
        <p:spPr>
          <a:xfrm>
            <a:off x="1137146" y="2950234"/>
            <a:ext cx="743412" cy="4787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a:extLst>
              <a:ext uri="{FF2B5EF4-FFF2-40B4-BE49-F238E27FC236}">
                <a16:creationId xmlns:a16="http://schemas.microsoft.com/office/drawing/2014/main" id="{C986EB52-FE5F-3834-1A9B-6E7669992EC5}"/>
              </a:ext>
            </a:extLst>
          </p:cNvPr>
          <p:cNvSpPr>
            <a:spLocks noGrp="1"/>
          </p:cNvSpPr>
          <p:nvPr>
            <p:ph type="sldNum" sz="quarter" idx="12"/>
          </p:nvPr>
        </p:nvSpPr>
        <p:spPr/>
        <p:txBody>
          <a:bodyPr/>
          <a:lstStyle/>
          <a:p>
            <a:fld id="{6ECB7D27-747B-764B-AAA0-11B113FC5E5F}" type="slidenum">
              <a:rPr kumimoji="1" lang="ja-JP" altLang="en-US" smtClean="0"/>
              <a:t>4</a:t>
            </a:fld>
            <a:endParaRPr kumimoji="1" lang="ja-JP" altLang="en-US"/>
          </a:p>
        </p:txBody>
      </p:sp>
      <p:pic>
        <p:nvPicPr>
          <p:cNvPr id="7" name="図 6">
            <a:extLst>
              <a:ext uri="{FF2B5EF4-FFF2-40B4-BE49-F238E27FC236}">
                <a16:creationId xmlns:a16="http://schemas.microsoft.com/office/drawing/2014/main" id="{75EF1676-8942-D102-DE50-4E87A4BFDC0A}"/>
              </a:ext>
            </a:extLst>
          </p:cNvPr>
          <p:cNvPicPr>
            <a:picLocks noChangeAspect="1"/>
          </p:cNvPicPr>
          <p:nvPr/>
        </p:nvPicPr>
        <p:blipFill>
          <a:blip r:embed="rId3"/>
          <a:stretch>
            <a:fillRect/>
          </a:stretch>
        </p:blipFill>
        <p:spPr>
          <a:xfrm>
            <a:off x="5244997" y="4019550"/>
            <a:ext cx="6656489" cy="2838450"/>
          </a:xfrm>
          <a:prstGeom prst="rect">
            <a:avLst/>
          </a:prstGeom>
        </p:spPr>
      </p:pic>
      <p:sp>
        <p:nvSpPr>
          <p:cNvPr id="8" name="正方形/長方形 7">
            <a:extLst>
              <a:ext uri="{FF2B5EF4-FFF2-40B4-BE49-F238E27FC236}">
                <a16:creationId xmlns:a16="http://schemas.microsoft.com/office/drawing/2014/main" id="{EAA3C5E5-508D-4A74-7A6D-B5AF796982F3}"/>
              </a:ext>
            </a:extLst>
          </p:cNvPr>
          <p:cNvSpPr/>
          <p:nvPr/>
        </p:nvSpPr>
        <p:spPr>
          <a:xfrm>
            <a:off x="6838950" y="4267200"/>
            <a:ext cx="3606908" cy="2590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FC556E9A-D9B7-9E8D-67EA-AEA726328A16}"/>
              </a:ext>
            </a:extLst>
          </p:cNvPr>
          <p:cNvSpPr/>
          <p:nvPr/>
        </p:nvSpPr>
        <p:spPr>
          <a:xfrm>
            <a:off x="6838950" y="4267200"/>
            <a:ext cx="3606908" cy="2590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ja-JP" altLang="en-US" sz="4800">
                <a:latin typeface="HGSoeiKakugothicUB" panose="020B0909000000000000" pitchFamily="49" charset="-128"/>
                <a:ea typeface="HGSoeiKakugothicUB" panose="020B0909000000000000" pitchFamily="49" charset="-128"/>
              </a:rPr>
              <a:t>？</a:t>
            </a:r>
          </a:p>
        </p:txBody>
      </p:sp>
    </p:spTree>
    <p:extLst>
      <p:ext uri="{BB962C8B-B14F-4D97-AF65-F5344CB8AC3E}">
        <p14:creationId xmlns:p14="http://schemas.microsoft.com/office/powerpoint/2010/main" val="664382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4609D9-44B3-CD43-BC0C-839736DA7608}"/>
              </a:ext>
            </a:extLst>
          </p:cNvPr>
          <p:cNvSpPr>
            <a:spLocks noGrp="1"/>
          </p:cNvSpPr>
          <p:nvPr>
            <p:ph type="title"/>
          </p:nvPr>
        </p:nvSpPr>
        <p:spPr/>
        <p:txBody>
          <a:bodyPr>
            <a:normAutofit/>
          </a:bodyPr>
          <a:lstStyle/>
          <a:p>
            <a:r>
              <a:rPr lang="en-US" altLang="ja-JP" cap="none" dirty="0"/>
              <a:t>Our Approach:  An overview</a:t>
            </a:r>
            <a:endParaRPr kumimoji="1" lang="ja-JP" altLang="en-US" cap="none"/>
          </a:p>
        </p:txBody>
      </p:sp>
      <p:sp>
        <p:nvSpPr>
          <p:cNvPr id="3" name="コンテンツ プレースホルダー 2">
            <a:extLst>
              <a:ext uri="{FF2B5EF4-FFF2-40B4-BE49-F238E27FC236}">
                <a16:creationId xmlns:a16="http://schemas.microsoft.com/office/drawing/2014/main" id="{83114508-2111-E246-93AF-775C9406D26C}"/>
              </a:ext>
            </a:extLst>
          </p:cNvPr>
          <p:cNvSpPr>
            <a:spLocks noGrp="1"/>
          </p:cNvSpPr>
          <p:nvPr>
            <p:ph idx="1"/>
          </p:nvPr>
        </p:nvSpPr>
        <p:spPr>
          <a:xfrm>
            <a:off x="1451576" y="1853755"/>
            <a:ext cx="9603275" cy="3804768"/>
          </a:xfrm>
        </p:spPr>
        <p:txBody>
          <a:bodyPr>
            <a:normAutofit/>
          </a:bodyPr>
          <a:lstStyle/>
          <a:p>
            <a:pPr lvl="1"/>
            <a:r>
              <a:rPr lang="en" altLang="ja-JP" sz="2000" dirty="0"/>
              <a:t>How to visualize the </a:t>
            </a:r>
            <a:r>
              <a:rPr lang="en" altLang="ja-JP" sz="2000" dirty="0">
                <a:solidFill>
                  <a:srgbClr val="FF0000"/>
                </a:solidFill>
              </a:rPr>
              <a:t>impact of fault localization </a:t>
            </a:r>
            <a:r>
              <a:rPr lang="en" altLang="ja-JP" sz="2000" dirty="0"/>
              <a:t>on program evolution in </a:t>
            </a:r>
            <a:r>
              <a:rPr lang="en" altLang="ja-JP" sz="2000" dirty="0" err="1"/>
              <a:t>kGenProg</a:t>
            </a:r>
            <a:endParaRPr lang="en" altLang="ja-JP" sz="2000" dirty="0"/>
          </a:p>
          <a:p>
            <a:pPr lvl="2"/>
            <a:r>
              <a:rPr lang="en" altLang="ja-JP" sz="2000" dirty="0"/>
              <a:t>Visualization of </a:t>
            </a:r>
            <a:r>
              <a:rPr lang="en" altLang="ja-JP" sz="2000" dirty="0">
                <a:solidFill>
                  <a:srgbClr val="FF0000"/>
                </a:solidFill>
              </a:rPr>
              <a:t>suspicious values </a:t>
            </a:r>
            <a:r>
              <a:rPr lang="en" altLang="ja-JP" sz="2000" dirty="0"/>
              <a:t>output by </a:t>
            </a:r>
            <a:r>
              <a:rPr lang="en" altLang="ja-JP" sz="2000" dirty="0">
                <a:solidFill>
                  <a:srgbClr val="FF0000"/>
                </a:solidFill>
              </a:rPr>
              <a:t>fault localization</a:t>
            </a:r>
          </a:p>
          <a:p>
            <a:pPr lvl="1"/>
            <a:r>
              <a:rPr lang="en" altLang="ja-JP" sz="2000" dirty="0"/>
              <a:t>How to visualize </a:t>
            </a:r>
            <a:r>
              <a:rPr lang="en" altLang="ja-JP" sz="2000" dirty="0">
                <a:solidFill>
                  <a:srgbClr val="FF0000"/>
                </a:solidFill>
              </a:rPr>
              <a:t>suspicious values </a:t>
            </a:r>
            <a:r>
              <a:rPr lang="en" altLang="ja-JP" sz="2000" dirty="0"/>
              <a:t>output by </a:t>
            </a:r>
            <a:r>
              <a:rPr lang="en" altLang="ja-JP" sz="2000" dirty="0">
                <a:solidFill>
                  <a:srgbClr val="FF0000"/>
                </a:solidFill>
              </a:rPr>
              <a:t>fault localization</a:t>
            </a:r>
          </a:p>
          <a:p>
            <a:pPr lvl="2"/>
            <a:r>
              <a:rPr lang="en" altLang="ja-JP" sz="2000" dirty="0">
                <a:solidFill>
                  <a:srgbClr val="FF0000"/>
                </a:solidFill>
              </a:rPr>
              <a:t>Code genealogy </a:t>
            </a:r>
            <a:r>
              <a:rPr lang="en" altLang="ja-JP" sz="2000" dirty="0"/>
              <a:t>as a bird’s eye view tree structure </a:t>
            </a:r>
          </a:p>
          <a:p>
            <a:pPr lvl="2"/>
            <a:r>
              <a:rPr lang="en" altLang="ja-JP" sz="2000" dirty="0">
                <a:solidFill>
                  <a:srgbClr val="FF0000"/>
                </a:solidFill>
              </a:rPr>
              <a:t>Detailed variant information</a:t>
            </a:r>
            <a:endParaRPr lang="en" altLang="ja-JP" sz="1800" dirty="0">
              <a:solidFill>
                <a:srgbClr val="FF0000"/>
              </a:solidFill>
            </a:endParaRPr>
          </a:p>
          <a:p>
            <a:pPr lvl="2"/>
            <a:endParaRPr lang="en" altLang="ja-JP" sz="2000" dirty="0"/>
          </a:p>
        </p:txBody>
      </p:sp>
      <p:pic>
        <p:nvPicPr>
          <p:cNvPr id="6" name="図 5" descr="グラフィカル ユーザー インターフェイス&#10;&#10;自動的に生成された説明">
            <a:extLst>
              <a:ext uri="{FF2B5EF4-FFF2-40B4-BE49-F238E27FC236}">
                <a16:creationId xmlns:a16="http://schemas.microsoft.com/office/drawing/2014/main" id="{81E575E3-EB09-74BE-F810-4CF8EF77E7C8}"/>
              </a:ext>
            </a:extLst>
          </p:cNvPr>
          <p:cNvPicPr>
            <a:picLocks noChangeAspect="1"/>
          </p:cNvPicPr>
          <p:nvPr/>
        </p:nvPicPr>
        <p:blipFill>
          <a:blip r:embed="rId3"/>
          <a:stretch>
            <a:fillRect/>
          </a:stretch>
        </p:blipFill>
        <p:spPr>
          <a:xfrm>
            <a:off x="5842000" y="3565004"/>
            <a:ext cx="6070808" cy="3292996"/>
          </a:xfrm>
          <a:prstGeom prst="rect">
            <a:avLst/>
          </a:prstGeom>
        </p:spPr>
      </p:pic>
      <p:sp>
        <p:nvSpPr>
          <p:cNvPr id="7" name="正方形/長方形 6">
            <a:extLst>
              <a:ext uri="{FF2B5EF4-FFF2-40B4-BE49-F238E27FC236}">
                <a16:creationId xmlns:a16="http://schemas.microsoft.com/office/drawing/2014/main" id="{51E967A2-37C6-E921-D362-71A7E66A9D32}"/>
              </a:ext>
            </a:extLst>
          </p:cNvPr>
          <p:cNvSpPr/>
          <p:nvPr/>
        </p:nvSpPr>
        <p:spPr>
          <a:xfrm>
            <a:off x="5943600" y="4152900"/>
            <a:ext cx="3814998" cy="2590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AE917E86-9821-4539-D448-E8C12132BCDD}"/>
              </a:ext>
            </a:extLst>
          </p:cNvPr>
          <p:cNvSpPr/>
          <p:nvPr/>
        </p:nvSpPr>
        <p:spPr>
          <a:xfrm>
            <a:off x="9880600" y="4152900"/>
            <a:ext cx="2032208" cy="2590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D7667621-4BD5-7C41-BBF7-2D289AC9D800}"/>
              </a:ext>
            </a:extLst>
          </p:cNvPr>
          <p:cNvSpPr/>
          <p:nvPr/>
        </p:nvSpPr>
        <p:spPr>
          <a:xfrm>
            <a:off x="3564698" y="4721031"/>
            <a:ext cx="1744195" cy="369332"/>
          </a:xfrm>
          <a:prstGeom prst="rect">
            <a:avLst/>
          </a:prstGeom>
          <a:ln>
            <a:noFill/>
          </a:ln>
        </p:spPr>
        <p:txBody>
          <a:bodyPr wrap="none">
            <a:spAutoFit/>
          </a:bodyPr>
          <a:lstStyle/>
          <a:p>
            <a:r>
              <a:rPr lang="en" altLang="ja-JP" dirty="0"/>
              <a:t>Code genealogy </a:t>
            </a:r>
            <a:endParaRPr lang="ja-JP" altLang="en-US"/>
          </a:p>
        </p:txBody>
      </p:sp>
      <p:sp>
        <p:nvSpPr>
          <p:cNvPr id="10" name="正方形/長方形 9">
            <a:extLst>
              <a:ext uri="{FF2B5EF4-FFF2-40B4-BE49-F238E27FC236}">
                <a16:creationId xmlns:a16="http://schemas.microsoft.com/office/drawing/2014/main" id="{CBB84194-99B7-D45B-E398-6F6B52207F0E}"/>
              </a:ext>
            </a:extLst>
          </p:cNvPr>
          <p:cNvSpPr/>
          <p:nvPr/>
        </p:nvSpPr>
        <p:spPr>
          <a:xfrm>
            <a:off x="7988386" y="2867668"/>
            <a:ext cx="4030975" cy="400110"/>
          </a:xfrm>
          <a:prstGeom prst="rect">
            <a:avLst/>
          </a:prstGeom>
        </p:spPr>
        <p:txBody>
          <a:bodyPr wrap="none">
            <a:spAutoFit/>
          </a:bodyPr>
          <a:lstStyle/>
          <a:p>
            <a:pPr lvl="2" algn="ctr"/>
            <a:r>
              <a:rPr lang="en" altLang="ja-JP" sz="2000" dirty="0"/>
              <a:t>Detailed variant information</a:t>
            </a:r>
          </a:p>
        </p:txBody>
      </p:sp>
      <p:cxnSp>
        <p:nvCxnSpPr>
          <p:cNvPr id="12" name="直線矢印コネクタ 11">
            <a:extLst>
              <a:ext uri="{FF2B5EF4-FFF2-40B4-BE49-F238E27FC236}">
                <a16:creationId xmlns:a16="http://schemas.microsoft.com/office/drawing/2014/main" id="{EFCC1C4B-7AB6-B700-059C-9F4700FD949F}"/>
              </a:ext>
            </a:extLst>
          </p:cNvPr>
          <p:cNvCxnSpPr>
            <a:cxnSpLocks/>
          </p:cNvCxnSpPr>
          <p:nvPr/>
        </p:nvCxnSpPr>
        <p:spPr>
          <a:xfrm>
            <a:off x="10546801" y="3175333"/>
            <a:ext cx="349903" cy="97697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172E1F5F-E248-B607-4B83-4BCFE243420F}"/>
              </a:ext>
            </a:extLst>
          </p:cNvPr>
          <p:cNvCxnSpPr>
            <a:stCxn id="9" idx="3"/>
          </p:cNvCxnSpPr>
          <p:nvPr/>
        </p:nvCxnSpPr>
        <p:spPr>
          <a:xfrm>
            <a:off x="5308893" y="4905697"/>
            <a:ext cx="634704" cy="25779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スライド番号プレースホルダー 4">
            <a:extLst>
              <a:ext uri="{FF2B5EF4-FFF2-40B4-BE49-F238E27FC236}">
                <a16:creationId xmlns:a16="http://schemas.microsoft.com/office/drawing/2014/main" id="{BFD0220F-2E01-823E-E933-D43A5209B584}"/>
              </a:ext>
            </a:extLst>
          </p:cNvPr>
          <p:cNvSpPr>
            <a:spLocks noGrp="1"/>
          </p:cNvSpPr>
          <p:nvPr>
            <p:ph type="sldNum" sz="quarter" idx="12"/>
          </p:nvPr>
        </p:nvSpPr>
        <p:spPr/>
        <p:txBody>
          <a:bodyPr/>
          <a:lstStyle/>
          <a:p>
            <a:fld id="{6ECB7D27-747B-764B-AAA0-11B113FC5E5F}" type="slidenum">
              <a:rPr kumimoji="1" lang="ja-JP" altLang="en-US" smtClean="0"/>
              <a:t>5</a:t>
            </a:fld>
            <a:endParaRPr kumimoji="1" lang="ja-JP" altLang="en-US"/>
          </a:p>
        </p:txBody>
      </p:sp>
    </p:spTree>
    <p:extLst>
      <p:ext uri="{BB962C8B-B14F-4D97-AF65-F5344CB8AC3E}">
        <p14:creationId xmlns:p14="http://schemas.microsoft.com/office/powerpoint/2010/main" val="337108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4609D9-44B3-CD43-BC0C-839736DA7608}"/>
              </a:ext>
            </a:extLst>
          </p:cNvPr>
          <p:cNvSpPr>
            <a:spLocks noGrp="1"/>
          </p:cNvSpPr>
          <p:nvPr>
            <p:ph type="title"/>
          </p:nvPr>
        </p:nvSpPr>
        <p:spPr>
          <a:xfrm>
            <a:off x="1451579" y="804519"/>
            <a:ext cx="10540551" cy="1049235"/>
          </a:xfrm>
        </p:spPr>
        <p:txBody>
          <a:bodyPr>
            <a:normAutofit/>
          </a:bodyPr>
          <a:lstStyle/>
          <a:p>
            <a:r>
              <a:rPr kumimoji="1" lang="en-US" altLang="ja-JP" cap="none" dirty="0"/>
              <a:t>Visualizing suspiciousness </a:t>
            </a:r>
            <a:r>
              <a:rPr lang="en-US" altLang="ja-JP" cap="none" dirty="0"/>
              <a:t>values (Detailed variant information)</a:t>
            </a:r>
            <a:endParaRPr kumimoji="1" lang="ja-JP" altLang="en-US" cap="none"/>
          </a:p>
        </p:txBody>
      </p:sp>
      <p:sp>
        <p:nvSpPr>
          <p:cNvPr id="3" name="コンテンツ プレースホルダー 2">
            <a:extLst>
              <a:ext uri="{FF2B5EF4-FFF2-40B4-BE49-F238E27FC236}">
                <a16:creationId xmlns:a16="http://schemas.microsoft.com/office/drawing/2014/main" id="{83114508-2111-E246-93AF-775C9406D26C}"/>
              </a:ext>
            </a:extLst>
          </p:cNvPr>
          <p:cNvSpPr>
            <a:spLocks noGrp="1"/>
          </p:cNvSpPr>
          <p:nvPr>
            <p:ph idx="1"/>
          </p:nvPr>
        </p:nvSpPr>
        <p:spPr>
          <a:xfrm>
            <a:off x="5146624" y="2003656"/>
            <a:ext cx="7045376" cy="4217262"/>
          </a:xfrm>
        </p:spPr>
        <p:txBody>
          <a:bodyPr>
            <a:normAutofit/>
          </a:bodyPr>
          <a:lstStyle/>
          <a:p>
            <a:pPr lvl="2"/>
            <a:r>
              <a:rPr lang="en" altLang="ja-JP" sz="2000" dirty="0"/>
              <a:t>The </a:t>
            </a:r>
            <a:r>
              <a:rPr lang="en" altLang="ja-JP" sz="2000" dirty="0">
                <a:solidFill>
                  <a:srgbClr val="FF0000"/>
                </a:solidFill>
              </a:rPr>
              <a:t>color intensity </a:t>
            </a:r>
            <a:r>
              <a:rPr lang="en" altLang="ja-JP" sz="2000" dirty="0"/>
              <a:t>represents </a:t>
            </a:r>
            <a:r>
              <a:rPr lang="en" altLang="ja-JP" sz="2000" dirty="0">
                <a:solidFill>
                  <a:srgbClr val="FF0000"/>
                </a:solidFill>
              </a:rPr>
              <a:t>suspiciousness values </a:t>
            </a:r>
            <a:r>
              <a:rPr lang="en" altLang="ja-JP" sz="2000" dirty="0"/>
              <a:t>set for the row that operated to generate each variant.</a:t>
            </a:r>
          </a:p>
          <a:p>
            <a:pPr lvl="2"/>
            <a:r>
              <a:rPr lang="en" altLang="ja-JP" sz="2000" dirty="0"/>
              <a:t>Table of </a:t>
            </a:r>
            <a:r>
              <a:rPr lang="en" altLang="ja-JP" sz="2000" dirty="0">
                <a:solidFill>
                  <a:srgbClr val="FF0000"/>
                </a:solidFill>
              </a:rPr>
              <a:t>suspiciousness values </a:t>
            </a:r>
            <a:r>
              <a:rPr lang="en" altLang="ja-JP" sz="2000" dirty="0"/>
              <a:t>set for the row that operated to generate each variant. </a:t>
            </a:r>
          </a:p>
        </p:txBody>
      </p:sp>
      <p:pic>
        <p:nvPicPr>
          <p:cNvPr id="15" name="図 14" descr="グラフィカル ユーザー インターフェイス&#10;&#10;自動的に生成された説明">
            <a:extLst>
              <a:ext uri="{FF2B5EF4-FFF2-40B4-BE49-F238E27FC236}">
                <a16:creationId xmlns:a16="http://schemas.microsoft.com/office/drawing/2014/main" id="{26C60421-BCB8-3A40-B461-75CDF332E2DC}"/>
              </a:ext>
            </a:extLst>
          </p:cNvPr>
          <p:cNvPicPr>
            <a:picLocks noChangeAspect="1"/>
          </p:cNvPicPr>
          <p:nvPr/>
        </p:nvPicPr>
        <p:blipFill>
          <a:blip r:embed="rId3"/>
          <a:stretch>
            <a:fillRect/>
          </a:stretch>
        </p:blipFill>
        <p:spPr>
          <a:xfrm>
            <a:off x="46479" y="1922119"/>
            <a:ext cx="5793879" cy="4508946"/>
          </a:xfrm>
          <a:prstGeom prst="rect">
            <a:avLst/>
          </a:prstGeom>
        </p:spPr>
      </p:pic>
      <p:cxnSp>
        <p:nvCxnSpPr>
          <p:cNvPr id="17" name="直線矢印コネクタ 16">
            <a:extLst>
              <a:ext uri="{FF2B5EF4-FFF2-40B4-BE49-F238E27FC236}">
                <a16:creationId xmlns:a16="http://schemas.microsoft.com/office/drawing/2014/main" id="{E57C8BCA-0595-8F6C-ABED-1EC4125DBA91}"/>
              </a:ext>
            </a:extLst>
          </p:cNvPr>
          <p:cNvCxnSpPr>
            <a:cxnSpLocks/>
          </p:cNvCxnSpPr>
          <p:nvPr/>
        </p:nvCxnSpPr>
        <p:spPr>
          <a:xfrm flipH="1">
            <a:off x="4343400" y="2443397"/>
            <a:ext cx="1997439" cy="459592"/>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a16="http://schemas.microsoft.com/office/drawing/2014/main" id="{32FEC334-4555-375B-B7A4-529768ACCE8F}"/>
              </a:ext>
            </a:extLst>
          </p:cNvPr>
          <p:cNvCxnSpPr>
            <a:cxnSpLocks/>
          </p:cNvCxnSpPr>
          <p:nvPr/>
        </p:nvCxnSpPr>
        <p:spPr>
          <a:xfrm flipH="1">
            <a:off x="3747541" y="3289106"/>
            <a:ext cx="2593298" cy="2317215"/>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スライド番号プレースホルダー 4">
            <a:extLst>
              <a:ext uri="{FF2B5EF4-FFF2-40B4-BE49-F238E27FC236}">
                <a16:creationId xmlns:a16="http://schemas.microsoft.com/office/drawing/2014/main" id="{672FEE13-15A0-457C-EBAA-F268D4987E1D}"/>
              </a:ext>
            </a:extLst>
          </p:cNvPr>
          <p:cNvSpPr>
            <a:spLocks noGrp="1"/>
          </p:cNvSpPr>
          <p:nvPr>
            <p:ph type="sldNum" sz="quarter" idx="12"/>
          </p:nvPr>
        </p:nvSpPr>
        <p:spPr/>
        <p:txBody>
          <a:bodyPr/>
          <a:lstStyle/>
          <a:p>
            <a:fld id="{6ECB7D27-747B-764B-AAA0-11B113FC5E5F}" type="slidenum">
              <a:rPr kumimoji="1" lang="ja-JP" altLang="en-US" smtClean="0"/>
              <a:t>6</a:t>
            </a:fld>
            <a:endParaRPr kumimoji="1" lang="ja-JP" altLang="en-US"/>
          </a:p>
        </p:txBody>
      </p:sp>
    </p:spTree>
    <p:extLst>
      <p:ext uri="{BB962C8B-B14F-4D97-AF65-F5344CB8AC3E}">
        <p14:creationId xmlns:p14="http://schemas.microsoft.com/office/powerpoint/2010/main" val="149084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4609D9-44B3-CD43-BC0C-839736DA7608}"/>
              </a:ext>
            </a:extLst>
          </p:cNvPr>
          <p:cNvSpPr>
            <a:spLocks noGrp="1"/>
          </p:cNvSpPr>
          <p:nvPr>
            <p:ph type="title"/>
          </p:nvPr>
        </p:nvSpPr>
        <p:spPr>
          <a:xfrm>
            <a:off x="1451579" y="804519"/>
            <a:ext cx="10540551" cy="1049235"/>
          </a:xfrm>
        </p:spPr>
        <p:txBody>
          <a:bodyPr>
            <a:normAutofit/>
          </a:bodyPr>
          <a:lstStyle/>
          <a:p>
            <a:r>
              <a:rPr kumimoji="1" lang="en-US" altLang="ja-JP" cap="none" dirty="0"/>
              <a:t>Visualizing suspiciousness </a:t>
            </a:r>
            <a:r>
              <a:rPr lang="en-US" altLang="ja-JP" cap="none" dirty="0"/>
              <a:t>values (Code genealogy)</a:t>
            </a:r>
            <a:endParaRPr kumimoji="1" lang="ja-JP" altLang="en-US" cap="none"/>
          </a:p>
        </p:txBody>
      </p:sp>
      <p:pic>
        <p:nvPicPr>
          <p:cNvPr id="7" name="図 6" descr="ダイアグラム&#10;&#10;自動的に生成された説明">
            <a:extLst>
              <a:ext uri="{FF2B5EF4-FFF2-40B4-BE49-F238E27FC236}">
                <a16:creationId xmlns:a16="http://schemas.microsoft.com/office/drawing/2014/main" id="{E68F5D74-CF58-CA67-2B18-F8E816C3FA5D}"/>
              </a:ext>
            </a:extLst>
          </p:cNvPr>
          <p:cNvPicPr>
            <a:picLocks noChangeAspect="1"/>
          </p:cNvPicPr>
          <p:nvPr/>
        </p:nvPicPr>
        <p:blipFill>
          <a:blip r:embed="rId3"/>
          <a:stretch>
            <a:fillRect/>
          </a:stretch>
        </p:blipFill>
        <p:spPr>
          <a:xfrm>
            <a:off x="382337" y="1909419"/>
            <a:ext cx="11427325" cy="4882263"/>
          </a:xfrm>
          <a:prstGeom prst="rect">
            <a:avLst/>
          </a:prstGeom>
        </p:spPr>
      </p:pic>
      <p:sp>
        <p:nvSpPr>
          <p:cNvPr id="4" name="スライド番号プレースホルダー 3">
            <a:extLst>
              <a:ext uri="{FF2B5EF4-FFF2-40B4-BE49-F238E27FC236}">
                <a16:creationId xmlns:a16="http://schemas.microsoft.com/office/drawing/2014/main" id="{5530B46A-DCCE-633C-3F86-0D2D383B421D}"/>
              </a:ext>
            </a:extLst>
          </p:cNvPr>
          <p:cNvSpPr>
            <a:spLocks noGrp="1"/>
          </p:cNvSpPr>
          <p:nvPr>
            <p:ph type="sldNum" sz="quarter" idx="12"/>
          </p:nvPr>
        </p:nvSpPr>
        <p:spPr/>
        <p:txBody>
          <a:bodyPr/>
          <a:lstStyle/>
          <a:p>
            <a:fld id="{6ECB7D27-747B-764B-AAA0-11B113FC5E5F}" type="slidenum">
              <a:rPr kumimoji="1" lang="ja-JP" altLang="en-US" smtClean="0"/>
              <a:t>7</a:t>
            </a:fld>
            <a:endParaRPr kumimoji="1" lang="ja-JP" altLang="en-US"/>
          </a:p>
        </p:txBody>
      </p:sp>
      <p:sp>
        <p:nvSpPr>
          <p:cNvPr id="5" name="正方形/長方形 4">
            <a:extLst>
              <a:ext uri="{FF2B5EF4-FFF2-40B4-BE49-F238E27FC236}">
                <a16:creationId xmlns:a16="http://schemas.microsoft.com/office/drawing/2014/main" id="{B92B81F8-0546-DD50-1BFC-6D650D7F1A4B}"/>
              </a:ext>
            </a:extLst>
          </p:cNvPr>
          <p:cNvSpPr/>
          <p:nvPr/>
        </p:nvSpPr>
        <p:spPr>
          <a:xfrm>
            <a:off x="2286000" y="6426201"/>
            <a:ext cx="1701800" cy="29210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dirty="0"/>
              <a:t>Generation 3</a:t>
            </a:r>
            <a:endParaRPr kumimoji="1" lang="ja-JP" altLang="en-US"/>
          </a:p>
        </p:txBody>
      </p:sp>
      <p:sp>
        <p:nvSpPr>
          <p:cNvPr id="6" name="正方形/長方形 5">
            <a:extLst>
              <a:ext uri="{FF2B5EF4-FFF2-40B4-BE49-F238E27FC236}">
                <a16:creationId xmlns:a16="http://schemas.microsoft.com/office/drawing/2014/main" id="{251B1D46-5229-0837-8346-246826458F66}"/>
              </a:ext>
            </a:extLst>
          </p:cNvPr>
          <p:cNvSpPr/>
          <p:nvPr/>
        </p:nvSpPr>
        <p:spPr>
          <a:xfrm>
            <a:off x="8039100" y="6426201"/>
            <a:ext cx="1701800" cy="29210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dirty="0"/>
              <a:t>Generation 4</a:t>
            </a:r>
            <a:endParaRPr kumimoji="1" lang="ja-JP" altLang="en-US"/>
          </a:p>
        </p:txBody>
      </p:sp>
      <p:sp>
        <p:nvSpPr>
          <p:cNvPr id="8" name="正方形/長方形 7">
            <a:extLst>
              <a:ext uri="{FF2B5EF4-FFF2-40B4-BE49-F238E27FC236}">
                <a16:creationId xmlns:a16="http://schemas.microsoft.com/office/drawing/2014/main" id="{8E0FE147-E1A8-336B-1903-B49D6E6DF8B1}"/>
              </a:ext>
            </a:extLst>
          </p:cNvPr>
          <p:cNvSpPr/>
          <p:nvPr/>
        </p:nvSpPr>
        <p:spPr>
          <a:xfrm>
            <a:off x="1028700" y="6061762"/>
            <a:ext cx="4343400" cy="156819"/>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1200" dirty="0">
                <a:solidFill>
                  <a:schemeClr val="tx1">
                    <a:lumMod val="50000"/>
                    <a:lumOff val="50000"/>
                  </a:schemeClr>
                </a:solidFill>
              </a:rPr>
              <a:t>Method 1 with elements that should be reused</a:t>
            </a:r>
            <a:endParaRPr kumimoji="1" lang="ja-JP" altLang="en-US" sz="1200">
              <a:solidFill>
                <a:schemeClr val="tx1">
                  <a:lumMod val="50000"/>
                  <a:lumOff val="50000"/>
                </a:schemeClr>
              </a:solidFill>
            </a:endParaRPr>
          </a:p>
        </p:txBody>
      </p:sp>
      <p:sp>
        <p:nvSpPr>
          <p:cNvPr id="10" name="正方形/長方形 9">
            <a:extLst>
              <a:ext uri="{FF2B5EF4-FFF2-40B4-BE49-F238E27FC236}">
                <a16:creationId xmlns:a16="http://schemas.microsoft.com/office/drawing/2014/main" id="{66190FDC-87BD-00E1-599A-6426FF22EB60}"/>
              </a:ext>
            </a:extLst>
          </p:cNvPr>
          <p:cNvSpPr/>
          <p:nvPr/>
        </p:nvSpPr>
        <p:spPr>
          <a:xfrm>
            <a:off x="6819900" y="6061762"/>
            <a:ext cx="4343400" cy="156819"/>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1200" dirty="0">
                <a:solidFill>
                  <a:schemeClr val="tx1">
                    <a:lumMod val="50000"/>
                    <a:lumOff val="50000"/>
                  </a:schemeClr>
                </a:solidFill>
              </a:rPr>
              <a:t>Method 1 with elements that should be reused</a:t>
            </a:r>
            <a:endParaRPr kumimoji="1" lang="ja-JP" altLang="en-US" sz="1200">
              <a:solidFill>
                <a:schemeClr val="tx1">
                  <a:lumMod val="50000"/>
                  <a:lumOff val="50000"/>
                </a:schemeClr>
              </a:solidFill>
            </a:endParaRPr>
          </a:p>
        </p:txBody>
      </p:sp>
      <p:sp>
        <p:nvSpPr>
          <p:cNvPr id="11" name="正方形/長方形 10">
            <a:extLst>
              <a:ext uri="{FF2B5EF4-FFF2-40B4-BE49-F238E27FC236}">
                <a16:creationId xmlns:a16="http://schemas.microsoft.com/office/drawing/2014/main" id="{64BFD024-695B-7652-9E1B-9B886C4898A3}"/>
              </a:ext>
            </a:extLst>
          </p:cNvPr>
          <p:cNvSpPr/>
          <p:nvPr/>
        </p:nvSpPr>
        <p:spPr>
          <a:xfrm>
            <a:off x="1451579" y="3306141"/>
            <a:ext cx="702556" cy="15682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endParaRPr kumimoji="1" lang="ja-JP" altLang="en-US" sz="1200">
              <a:solidFill>
                <a:schemeClr val="tx1">
                  <a:lumMod val="50000"/>
                  <a:lumOff val="50000"/>
                </a:schemeClr>
              </a:solidFill>
            </a:endParaRPr>
          </a:p>
        </p:txBody>
      </p:sp>
      <p:sp>
        <p:nvSpPr>
          <p:cNvPr id="12" name="正方形/長方形 11">
            <a:extLst>
              <a:ext uri="{FF2B5EF4-FFF2-40B4-BE49-F238E27FC236}">
                <a16:creationId xmlns:a16="http://schemas.microsoft.com/office/drawing/2014/main" id="{33F41E6C-F274-3526-512D-D4C0DA1D16F4}"/>
              </a:ext>
            </a:extLst>
          </p:cNvPr>
          <p:cNvSpPr/>
          <p:nvPr/>
        </p:nvSpPr>
        <p:spPr>
          <a:xfrm>
            <a:off x="7145234" y="3306141"/>
            <a:ext cx="500165" cy="156819"/>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endParaRPr kumimoji="1" lang="ja-JP" altLang="en-US" sz="1200">
              <a:solidFill>
                <a:schemeClr val="tx1">
                  <a:lumMod val="50000"/>
                  <a:lumOff val="50000"/>
                </a:schemeClr>
              </a:solidFill>
            </a:endParaRPr>
          </a:p>
        </p:txBody>
      </p:sp>
    </p:spTree>
    <p:extLst>
      <p:ext uri="{BB962C8B-B14F-4D97-AF65-F5344CB8AC3E}">
        <p14:creationId xmlns:p14="http://schemas.microsoft.com/office/powerpoint/2010/main" val="4221462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4609D9-44B3-CD43-BC0C-839736DA7608}"/>
              </a:ext>
            </a:extLst>
          </p:cNvPr>
          <p:cNvSpPr>
            <a:spLocks noGrp="1"/>
          </p:cNvSpPr>
          <p:nvPr>
            <p:ph type="title"/>
          </p:nvPr>
        </p:nvSpPr>
        <p:spPr>
          <a:xfrm>
            <a:off x="1451579" y="804519"/>
            <a:ext cx="10540551" cy="1049235"/>
          </a:xfrm>
        </p:spPr>
        <p:txBody>
          <a:bodyPr>
            <a:normAutofit/>
          </a:bodyPr>
          <a:lstStyle/>
          <a:p>
            <a:r>
              <a:rPr kumimoji="1" lang="en-US" altLang="ja-JP" cap="none" dirty="0"/>
              <a:t>Visualizing suspiciousness </a:t>
            </a:r>
            <a:r>
              <a:rPr lang="en-US" altLang="ja-JP" cap="none" dirty="0"/>
              <a:t>values (Code genealogy)</a:t>
            </a:r>
            <a:endParaRPr kumimoji="1" lang="ja-JP" altLang="en-US" cap="none"/>
          </a:p>
        </p:txBody>
      </p:sp>
      <p:pic>
        <p:nvPicPr>
          <p:cNvPr id="4" name="図 3" descr="ダイアグラム&#10;&#10;自動的に生成された説明">
            <a:extLst>
              <a:ext uri="{FF2B5EF4-FFF2-40B4-BE49-F238E27FC236}">
                <a16:creationId xmlns:a16="http://schemas.microsoft.com/office/drawing/2014/main" id="{65E79D07-39D1-069B-18E3-D358E8ED1603}"/>
              </a:ext>
            </a:extLst>
          </p:cNvPr>
          <p:cNvPicPr>
            <a:picLocks noChangeAspect="1"/>
          </p:cNvPicPr>
          <p:nvPr/>
        </p:nvPicPr>
        <p:blipFill>
          <a:blip r:embed="rId3"/>
          <a:stretch>
            <a:fillRect/>
          </a:stretch>
        </p:blipFill>
        <p:spPr>
          <a:xfrm>
            <a:off x="0" y="1871629"/>
            <a:ext cx="6108002" cy="4427571"/>
          </a:xfrm>
          <a:prstGeom prst="rect">
            <a:avLst/>
          </a:prstGeom>
        </p:spPr>
      </p:pic>
      <p:sp>
        <p:nvSpPr>
          <p:cNvPr id="6" name="コンテンツ プレースホルダー 2">
            <a:extLst>
              <a:ext uri="{FF2B5EF4-FFF2-40B4-BE49-F238E27FC236}">
                <a16:creationId xmlns:a16="http://schemas.microsoft.com/office/drawing/2014/main" id="{A957E861-EDDA-FDAA-7B11-E8EE73EA7BC9}"/>
              </a:ext>
            </a:extLst>
          </p:cNvPr>
          <p:cNvSpPr>
            <a:spLocks noGrp="1"/>
          </p:cNvSpPr>
          <p:nvPr>
            <p:ph idx="1"/>
          </p:nvPr>
        </p:nvSpPr>
        <p:spPr>
          <a:xfrm>
            <a:off x="4946754" y="1839506"/>
            <a:ext cx="7245246" cy="4285135"/>
          </a:xfrm>
        </p:spPr>
        <p:txBody>
          <a:bodyPr>
            <a:normAutofit/>
          </a:bodyPr>
          <a:lstStyle/>
          <a:p>
            <a:pPr lvl="2"/>
            <a:r>
              <a:rPr lang="en" altLang="ja-JP" sz="2000" dirty="0"/>
              <a:t>The </a:t>
            </a:r>
            <a:r>
              <a:rPr lang="en" altLang="ja-JP" sz="2000" dirty="0">
                <a:solidFill>
                  <a:srgbClr val="FF0000"/>
                </a:solidFill>
              </a:rPr>
              <a:t>red intensity </a:t>
            </a:r>
            <a:r>
              <a:rPr lang="en" altLang="ja-JP" sz="2000" dirty="0"/>
              <a:t>of the edge </a:t>
            </a:r>
          </a:p>
          <a:p>
            <a:pPr marL="914400" lvl="2" indent="0">
              <a:buNone/>
            </a:pPr>
            <a:r>
              <a:rPr lang="en-US" altLang="ja-JP" sz="2000" dirty="0">
                <a:solidFill>
                  <a:srgbClr val="FF0000"/>
                </a:solidFill>
              </a:rPr>
              <a:t> 	</a:t>
            </a:r>
            <a:r>
              <a:rPr lang="ja-JP" altLang="en-US" sz="2000"/>
              <a:t>→</a:t>
            </a:r>
            <a:r>
              <a:rPr lang="en-US" altLang="ja-JP" sz="2000" dirty="0">
                <a:solidFill>
                  <a:srgbClr val="FF0000"/>
                </a:solidFill>
              </a:rPr>
              <a:t> </a:t>
            </a:r>
            <a:r>
              <a:rPr lang="en" altLang="ja-JP" sz="2000" dirty="0">
                <a:solidFill>
                  <a:srgbClr val="FF0000"/>
                </a:solidFill>
              </a:rPr>
              <a:t>suspiciousness value </a:t>
            </a:r>
            <a:r>
              <a:rPr lang="en" altLang="ja-JP" sz="2000" dirty="0"/>
              <a:t>set at the line where 		</a:t>
            </a:r>
            <a:r>
              <a:rPr lang="en" altLang="ja-JP" sz="2000" dirty="0" err="1"/>
              <a:t>kGenProg</a:t>
            </a:r>
            <a:r>
              <a:rPr lang="en" altLang="ja-JP" sz="2000" dirty="0"/>
              <a:t> operated. (mutation)</a:t>
            </a:r>
          </a:p>
          <a:p>
            <a:pPr marL="914400" lvl="2" indent="0">
              <a:buNone/>
            </a:pPr>
            <a:endParaRPr lang="en" altLang="ja-JP" sz="2000" dirty="0"/>
          </a:p>
          <a:p>
            <a:pPr marL="914400" lvl="2" indent="0">
              <a:buNone/>
            </a:pPr>
            <a:endParaRPr lang="en" altLang="ja-JP" sz="2000" dirty="0"/>
          </a:p>
          <a:p>
            <a:pPr lvl="2"/>
            <a:r>
              <a:rPr lang="en" altLang="ja-JP" sz="2000" dirty="0"/>
              <a:t>Areas with </a:t>
            </a:r>
            <a:r>
              <a:rPr lang="en" altLang="ja-JP" sz="2000" dirty="0">
                <a:solidFill>
                  <a:srgbClr val="FF0000"/>
                </a:solidFill>
              </a:rPr>
              <a:t>high suspiciousness values </a:t>
            </a:r>
            <a:r>
              <a:rPr lang="en" altLang="ja-JP" sz="2000" dirty="0"/>
              <a:t>are easily visualized.</a:t>
            </a:r>
          </a:p>
          <a:p>
            <a:pPr lvl="2"/>
            <a:endParaRPr lang="en" altLang="ja-JP" sz="2000" dirty="0"/>
          </a:p>
          <a:p>
            <a:pPr lvl="2"/>
            <a:r>
              <a:rPr lang="en" altLang="ja-JP" sz="2000" dirty="0"/>
              <a:t>The influence of fault localization on APR </a:t>
            </a:r>
          </a:p>
          <a:p>
            <a:pPr marL="914400" lvl="2" indent="0">
              <a:buNone/>
            </a:pPr>
            <a:r>
              <a:rPr lang="en" altLang="ja-JP" sz="2000" dirty="0"/>
              <a:t> 			can be understood intuitively.</a:t>
            </a:r>
          </a:p>
        </p:txBody>
      </p:sp>
      <p:sp>
        <p:nvSpPr>
          <p:cNvPr id="3" name="右矢印 2">
            <a:extLst>
              <a:ext uri="{FF2B5EF4-FFF2-40B4-BE49-F238E27FC236}">
                <a16:creationId xmlns:a16="http://schemas.microsoft.com/office/drawing/2014/main" id="{C6EC4471-0A2A-628C-6D74-442C641F3F5C}"/>
              </a:ext>
            </a:extLst>
          </p:cNvPr>
          <p:cNvSpPr/>
          <p:nvPr/>
        </p:nvSpPr>
        <p:spPr>
          <a:xfrm>
            <a:off x="5507428" y="4014563"/>
            <a:ext cx="588571" cy="3147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右矢印 6">
            <a:extLst>
              <a:ext uri="{FF2B5EF4-FFF2-40B4-BE49-F238E27FC236}">
                <a16:creationId xmlns:a16="http://schemas.microsoft.com/office/drawing/2014/main" id="{193D95FF-C841-76AB-937A-63FD849F68FB}"/>
              </a:ext>
            </a:extLst>
          </p:cNvPr>
          <p:cNvSpPr/>
          <p:nvPr/>
        </p:nvSpPr>
        <p:spPr>
          <a:xfrm>
            <a:off x="5507428" y="4846850"/>
            <a:ext cx="588571" cy="3147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7">
            <a:extLst>
              <a:ext uri="{FF2B5EF4-FFF2-40B4-BE49-F238E27FC236}">
                <a16:creationId xmlns:a16="http://schemas.microsoft.com/office/drawing/2014/main" id="{1B6C4260-3756-9EEE-90F1-6EAF11F92300}"/>
              </a:ext>
            </a:extLst>
          </p:cNvPr>
          <p:cNvSpPr>
            <a:spLocks noGrp="1"/>
          </p:cNvSpPr>
          <p:nvPr>
            <p:ph type="sldNum" sz="quarter" idx="12"/>
          </p:nvPr>
        </p:nvSpPr>
        <p:spPr/>
        <p:txBody>
          <a:bodyPr/>
          <a:lstStyle/>
          <a:p>
            <a:fld id="{6ECB7D27-747B-764B-AAA0-11B113FC5E5F}" type="slidenum">
              <a:rPr kumimoji="1" lang="ja-JP" altLang="en-US" smtClean="0"/>
              <a:t>8</a:t>
            </a:fld>
            <a:endParaRPr kumimoji="1" lang="ja-JP" altLang="en-US"/>
          </a:p>
        </p:txBody>
      </p:sp>
    </p:spTree>
    <p:extLst>
      <p:ext uri="{BB962C8B-B14F-4D97-AF65-F5344CB8AC3E}">
        <p14:creationId xmlns:p14="http://schemas.microsoft.com/office/powerpoint/2010/main" val="204133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4609D9-44B3-CD43-BC0C-839736DA7608}"/>
              </a:ext>
            </a:extLst>
          </p:cNvPr>
          <p:cNvSpPr>
            <a:spLocks noGrp="1"/>
          </p:cNvSpPr>
          <p:nvPr>
            <p:ph type="title"/>
          </p:nvPr>
        </p:nvSpPr>
        <p:spPr>
          <a:xfrm>
            <a:off x="1451579" y="804519"/>
            <a:ext cx="10540551" cy="1049235"/>
          </a:xfrm>
        </p:spPr>
        <p:txBody>
          <a:bodyPr>
            <a:normAutofit/>
          </a:bodyPr>
          <a:lstStyle/>
          <a:p>
            <a:r>
              <a:rPr lang="en-US" altLang="ja-JP" cap="none" dirty="0"/>
              <a:t>Example of visualization with our tool: Grackle</a:t>
            </a:r>
          </a:p>
        </p:txBody>
      </p:sp>
      <p:sp>
        <p:nvSpPr>
          <p:cNvPr id="6" name="コンテンツ プレースホルダー 2">
            <a:extLst>
              <a:ext uri="{FF2B5EF4-FFF2-40B4-BE49-F238E27FC236}">
                <a16:creationId xmlns:a16="http://schemas.microsoft.com/office/drawing/2014/main" id="{A957E861-EDDA-FDAA-7B11-E8EE73EA7BC9}"/>
              </a:ext>
            </a:extLst>
          </p:cNvPr>
          <p:cNvSpPr>
            <a:spLocks noGrp="1"/>
          </p:cNvSpPr>
          <p:nvPr>
            <p:ph idx="1"/>
          </p:nvPr>
        </p:nvSpPr>
        <p:spPr>
          <a:xfrm>
            <a:off x="0" y="2451397"/>
            <a:ext cx="6465377" cy="4037946"/>
          </a:xfrm>
        </p:spPr>
        <p:txBody>
          <a:bodyPr>
            <a:normAutofit/>
          </a:bodyPr>
          <a:lstStyle/>
          <a:p>
            <a:pPr lvl="2"/>
            <a:r>
              <a:rPr lang="en" altLang="ja-JP" sz="2000" dirty="0"/>
              <a:t>A tool to implement our method.</a:t>
            </a:r>
          </a:p>
          <a:p>
            <a:pPr lvl="2"/>
            <a:r>
              <a:rPr lang="en" altLang="ja-JP" sz="2000" dirty="0"/>
              <a:t>Run in modern web browsers</a:t>
            </a:r>
            <a:br>
              <a:rPr lang="en" altLang="ja-JP" sz="2000" dirty="0"/>
            </a:br>
            <a:r>
              <a:rPr lang="en" altLang="ja-JP" sz="2000" dirty="0"/>
              <a:t> ( Google Chrome, Firefox, Safari, </a:t>
            </a:r>
            <a:br>
              <a:rPr lang="en" altLang="ja-JP" sz="2000" dirty="0"/>
            </a:br>
            <a:r>
              <a:rPr lang="en-US" altLang="ja-JP" sz="2000" dirty="0"/>
              <a:t>  </a:t>
            </a:r>
            <a:r>
              <a:rPr lang="en" altLang="ja-JP" sz="2000" dirty="0"/>
              <a:t>Microsoft Edge </a:t>
            </a:r>
            <a:r>
              <a:rPr lang="en" altLang="ja-JP" sz="2000" dirty="0" err="1"/>
              <a:t>etc</a:t>
            </a:r>
            <a:r>
              <a:rPr lang="en" altLang="ja-JP" sz="2000" dirty="0"/>
              <a:t> ).</a:t>
            </a:r>
          </a:p>
        </p:txBody>
      </p:sp>
      <p:sp>
        <p:nvSpPr>
          <p:cNvPr id="8" name="タイトル 1">
            <a:hlinkClick r:id="rId3"/>
            <a:extLst>
              <a:ext uri="{FF2B5EF4-FFF2-40B4-BE49-F238E27FC236}">
                <a16:creationId xmlns:a16="http://schemas.microsoft.com/office/drawing/2014/main" id="{48471922-FDE8-6387-DB0C-E50B942C9E3B}"/>
              </a:ext>
            </a:extLst>
          </p:cNvPr>
          <p:cNvSpPr txBox="1">
            <a:spLocks/>
          </p:cNvSpPr>
          <p:nvPr/>
        </p:nvSpPr>
        <p:spPr>
          <a:xfrm>
            <a:off x="486378" y="1985218"/>
            <a:ext cx="9603275" cy="52461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3200" b="0" i="0" kern="1200" cap="all">
                <a:solidFill>
                  <a:schemeClr val="tx1"/>
                </a:solidFill>
                <a:effectLst/>
                <a:latin typeface="+mj-lt"/>
                <a:ea typeface="+mj-ea"/>
                <a:cs typeface="+mj-cs"/>
              </a:defRPr>
            </a:lvl1pPr>
          </a:lstStyle>
          <a:p>
            <a:r>
              <a:rPr lang="en-US" altLang="ja-JP" sz="2800" cap="none" dirty="0">
                <a:hlinkClick r:id="rId3"/>
              </a:rPr>
              <a:t>Grackle</a:t>
            </a:r>
            <a:endParaRPr lang="ja-JP" altLang="en-US" sz="2800" cap="none"/>
          </a:p>
        </p:txBody>
      </p:sp>
      <p:sp>
        <p:nvSpPr>
          <p:cNvPr id="4" name="スライド番号プレースホルダー 3">
            <a:extLst>
              <a:ext uri="{FF2B5EF4-FFF2-40B4-BE49-F238E27FC236}">
                <a16:creationId xmlns:a16="http://schemas.microsoft.com/office/drawing/2014/main" id="{54B88C0F-50D3-A2B5-481D-2A5274482CAC}"/>
              </a:ext>
            </a:extLst>
          </p:cNvPr>
          <p:cNvSpPr>
            <a:spLocks noGrp="1"/>
          </p:cNvSpPr>
          <p:nvPr>
            <p:ph type="sldNum" sz="quarter" idx="12"/>
          </p:nvPr>
        </p:nvSpPr>
        <p:spPr/>
        <p:txBody>
          <a:bodyPr/>
          <a:lstStyle/>
          <a:p>
            <a:fld id="{6ECB7D27-747B-764B-AAA0-11B113FC5E5F}" type="slidenum">
              <a:rPr kumimoji="1" lang="ja-JP" altLang="en-US" smtClean="0"/>
              <a:t>9</a:t>
            </a:fld>
            <a:endParaRPr kumimoji="1" lang="ja-JP" altLang="en-US"/>
          </a:p>
        </p:txBody>
      </p:sp>
      <p:pic>
        <p:nvPicPr>
          <p:cNvPr id="5" name="図 4">
            <a:extLst>
              <a:ext uri="{FF2B5EF4-FFF2-40B4-BE49-F238E27FC236}">
                <a16:creationId xmlns:a16="http://schemas.microsoft.com/office/drawing/2014/main" id="{3C0FA661-14E3-B9D9-7AF4-067D8062AB95}"/>
              </a:ext>
            </a:extLst>
          </p:cNvPr>
          <p:cNvPicPr>
            <a:picLocks noChangeAspect="1"/>
          </p:cNvPicPr>
          <p:nvPr/>
        </p:nvPicPr>
        <p:blipFill>
          <a:blip r:embed="rId4"/>
          <a:stretch>
            <a:fillRect/>
          </a:stretch>
        </p:blipFill>
        <p:spPr>
          <a:xfrm>
            <a:off x="4930483" y="3192503"/>
            <a:ext cx="7061647" cy="3444706"/>
          </a:xfrm>
          <a:prstGeom prst="rect">
            <a:avLst/>
          </a:prstGeom>
        </p:spPr>
      </p:pic>
    </p:spTree>
    <p:extLst>
      <p:ext uri="{BB962C8B-B14F-4D97-AF65-F5344CB8AC3E}">
        <p14:creationId xmlns:p14="http://schemas.microsoft.com/office/powerpoint/2010/main" val="2375882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4609D9-44B3-CD43-BC0C-839736DA7608}"/>
              </a:ext>
            </a:extLst>
          </p:cNvPr>
          <p:cNvSpPr>
            <a:spLocks noGrp="1"/>
          </p:cNvSpPr>
          <p:nvPr>
            <p:ph type="title"/>
          </p:nvPr>
        </p:nvSpPr>
        <p:spPr>
          <a:xfrm>
            <a:off x="1451577" y="940874"/>
            <a:ext cx="9603275" cy="1049235"/>
          </a:xfrm>
        </p:spPr>
        <p:txBody>
          <a:bodyPr>
            <a:normAutofit/>
          </a:bodyPr>
          <a:lstStyle/>
          <a:p>
            <a:r>
              <a:rPr lang="en" altLang="ja-JP" sz="3600" cap="none" dirty="0"/>
              <a:t>Conclusion</a:t>
            </a:r>
            <a:r>
              <a:rPr lang="en" altLang="ja-JP" cap="none" dirty="0"/>
              <a:t> and Future Work</a:t>
            </a:r>
            <a:br>
              <a:rPr lang="en" altLang="ja-JP" cap="none" dirty="0"/>
            </a:br>
            <a:endParaRPr kumimoji="1" lang="ja-JP" altLang="en-US" cap="none"/>
          </a:p>
        </p:txBody>
      </p:sp>
      <p:sp>
        <p:nvSpPr>
          <p:cNvPr id="3" name="コンテンツ プレースホルダー 2">
            <a:extLst>
              <a:ext uri="{FF2B5EF4-FFF2-40B4-BE49-F238E27FC236}">
                <a16:creationId xmlns:a16="http://schemas.microsoft.com/office/drawing/2014/main" id="{83114508-2111-E246-93AF-775C9406D26C}"/>
              </a:ext>
            </a:extLst>
          </p:cNvPr>
          <p:cNvSpPr>
            <a:spLocks noGrp="1"/>
          </p:cNvSpPr>
          <p:nvPr>
            <p:ph idx="1"/>
          </p:nvPr>
        </p:nvSpPr>
        <p:spPr>
          <a:xfrm>
            <a:off x="606778" y="2945326"/>
            <a:ext cx="11292871" cy="1200688"/>
          </a:xfrm>
        </p:spPr>
        <p:txBody>
          <a:bodyPr>
            <a:normAutofit/>
          </a:bodyPr>
          <a:lstStyle/>
          <a:p>
            <a:r>
              <a:rPr lang="en-US" altLang="ja-JP" sz="2400" dirty="0"/>
              <a:t>The proposed method facilitate the </a:t>
            </a:r>
            <a:r>
              <a:rPr lang="en-US" altLang="ja-JP" sz="2400" dirty="0">
                <a:solidFill>
                  <a:srgbClr val="FF0000"/>
                </a:solidFill>
              </a:rPr>
              <a:t>understanding</a:t>
            </a:r>
            <a:r>
              <a:rPr lang="en-US" altLang="ja-JP" sz="2400" dirty="0"/>
              <a:t> of </a:t>
            </a:r>
            <a:r>
              <a:rPr lang="en-US" altLang="ja-JP" sz="2400" dirty="0">
                <a:solidFill>
                  <a:srgbClr val="FF0000"/>
                </a:solidFill>
              </a:rPr>
              <a:t>fault localization</a:t>
            </a:r>
            <a:r>
              <a:rPr lang="en-US" altLang="ja-JP" sz="2400" dirty="0"/>
              <a:t>.</a:t>
            </a:r>
          </a:p>
          <a:p>
            <a:r>
              <a:rPr lang="en-US" altLang="ja-JP" sz="2400" dirty="0"/>
              <a:t>The effect of </a:t>
            </a:r>
            <a:r>
              <a:rPr lang="en-US" altLang="ja-JP" sz="2400" dirty="0">
                <a:solidFill>
                  <a:srgbClr val="FF0000"/>
                </a:solidFill>
              </a:rPr>
              <a:t>fault localization </a:t>
            </a:r>
            <a:r>
              <a:rPr lang="en-US" altLang="ja-JP" sz="2400" dirty="0"/>
              <a:t>in GA-based APR is </a:t>
            </a:r>
            <a:r>
              <a:rPr lang="en-US" altLang="ja-JP" sz="2400" dirty="0">
                <a:solidFill>
                  <a:srgbClr val="FF0000"/>
                </a:solidFill>
              </a:rPr>
              <a:t>easily understood</a:t>
            </a:r>
            <a:r>
              <a:rPr lang="en-US" altLang="ja-JP" sz="2400" dirty="0"/>
              <a:t>.</a:t>
            </a:r>
          </a:p>
        </p:txBody>
      </p:sp>
      <p:sp>
        <p:nvSpPr>
          <p:cNvPr id="4" name="テキスト ボックス 3">
            <a:extLst>
              <a:ext uri="{FF2B5EF4-FFF2-40B4-BE49-F238E27FC236}">
                <a16:creationId xmlns:a16="http://schemas.microsoft.com/office/drawing/2014/main" id="{76BD447D-5CBC-4D36-3D9A-ABC12311E13C}"/>
              </a:ext>
            </a:extLst>
          </p:cNvPr>
          <p:cNvSpPr txBox="1"/>
          <p:nvPr/>
        </p:nvSpPr>
        <p:spPr>
          <a:xfrm>
            <a:off x="220964" y="2460434"/>
            <a:ext cx="10725308" cy="830997"/>
          </a:xfrm>
          <a:prstGeom prst="rect">
            <a:avLst/>
          </a:prstGeom>
          <a:noFill/>
        </p:spPr>
        <p:txBody>
          <a:bodyPr wrap="none" rtlCol="0">
            <a:spAutoFit/>
          </a:bodyPr>
          <a:lstStyle/>
          <a:p>
            <a:r>
              <a:rPr lang="en-US" altLang="ja-JP" sz="2400" dirty="0"/>
              <a:t>Related Work: Macaw doesn’t give </a:t>
            </a:r>
            <a:r>
              <a:rPr lang="en-US" altLang="ja-JP" sz="2400" dirty="0">
                <a:solidFill>
                  <a:srgbClr val="FF0000"/>
                </a:solidFill>
              </a:rPr>
              <a:t>intuitive information </a:t>
            </a:r>
            <a:r>
              <a:rPr lang="en-US" altLang="ja-JP" sz="2400" dirty="0"/>
              <a:t>about </a:t>
            </a:r>
            <a:r>
              <a:rPr lang="en-US" altLang="ja-JP" sz="2400" dirty="0">
                <a:solidFill>
                  <a:srgbClr val="FF0000"/>
                </a:solidFill>
              </a:rPr>
              <a:t>fault localization </a:t>
            </a:r>
            <a:r>
              <a:rPr lang="en-US" altLang="ja-JP" sz="2400" dirty="0"/>
              <a:t>but…</a:t>
            </a:r>
          </a:p>
          <a:p>
            <a:endParaRPr kumimoji="1" lang="ja-JP" altLang="en-US" sz="2400"/>
          </a:p>
        </p:txBody>
      </p:sp>
      <p:sp>
        <p:nvSpPr>
          <p:cNvPr id="6" name="タイトル 1">
            <a:extLst>
              <a:ext uri="{FF2B5EF4-FFF2-40B4-BE49-F238E27FC236}">
                <a16:creationId xmlns:a16="http://schemas.microsoft.com/office/drawing/2014/main" id="{0AFD64ED-D0E6-8EED-0115-1537F7ED1FAF}"/>
              </a:ext>
            </a:extLst>
          </p:cNvPr>
          <p:cNvSpPr txBox="1">
            <a:spLocks/>
          </p:cNvSpPr>
          <p:nvPr/>
        </p:nvSpPr>
        <p:spPr>
          <a:xfrm>
            <a:off x="103789" y="1924259"/>
            <a:ext cx="9603275"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3200" b="0" i="0" kern="1200" cap="all">
                <a:solidFill>
                  <a:schemeClr val="tx1"/>
                </a:solidFill>
                <a:effectLst/>
                <a:latin typeface="+mj-lt"/>
                <a:ea typeface="+mj-ea"/>
                <a:cs typeface="+mj-cs"/>
              </a:defRPr>
            </a:lvl1pPr>
          </a:lstStyle>
          <a:p>
            <a:r>
              <a:rPr lang="en" altLang="ja-JP" cap="none" dirty="0"/>
              <a:t>Conclusion</a:t>
            </a:r>
            <a:br>
              <a:rPr lang="en" altLang="ja-JP" cap="none" dirty="0"/>
            </a:br>
            <a:endParaRPr lang="ja-JP" altLang="en-US" cap="none"/>
          </a:p>
        </p:txBody>
      </p:sp>
      <p:sp>
        <p:nvSpPr>
          <p:cNvPr id="7" name="タイトル 1">
            <a:extLst>
              <a:ext uri="{FF2B5EF4-FFF2-40B4-BE49-F238E27FC236}">
                <a16:creationId xmlns:a16="http://schemas.microsoft.com/office/drawing/2014/main" id="{BF8A7D58-A5AB-7221-B96B-14FBB741D544}"/>
              </a:ext>
            </a:extLst>
          </p:cNvPr>
          <p:cNvSpPr txBox="1">
            <a:spLocks/>
          </p:cNvSpPr>
          <p:nvPr/>
        </p:nvSpPr>
        <p:spPr>
          <a:xfrm>
            <a:off x="103789" y="4146013"/>
            <a:ext cx="9603275"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3200" b="0" i="0" kern="1200" cap="all">
                <a:solidFill>
                  <a:schemeClr val="tx1"/>
                </a:solidFill>
                <a:effectLst/>
                <a:latin typeface="+mj-lt"/>
                <a:ea typeface="+mj-ea"/>
                <a:cs typeface="+mj-cs"/>
              </a:defRPr>
            </a:lvl1pPr>
          </a:lstStyle>
          <a:p>
            <a:r>
              <a:rPr lang="en-US" altLang="ja-JP" cap="none" dirty="0"/>
              <a:t>Future Work</a:t>
            </a:r>
            <a:endParaRPr lang="ja-JP" altLang="en-US" cap="none"/>
          </a:p>
        </p:txBody>
      </p:sp>
      <p:sp>
        <p:nvSpPr>
          <p:cNvPr id="9" name="スライド番号プレースホルダー 8">
            <a:extLst>
              <a:ext uri="{FF2B5EF4-FFF2-40B4-BE49-F238E27FC236}">
                <a16:creationId xmlns:a16="http://schemas.microsoft.com/office/drawing/2014/main" id="{D91DDBFE-45A6-AF05-E71E-944446897355}"/>
              </a:ext>
            </a:extLst>
          </p:cNvPr>
          <p:cNvSpPr>
            <a:spLocks noGrp="1"/>
          </p:cNvSpPr>
          <p:nvPr>
            <p:ph type="sldNum" sz="quarter" idx="12"/>
          </p:nvPr>
        </p:nvSpPr>
        <p:spPr/>
        <p:txBody>
          <a:bodyPr/>
          <a:lstStyle/>
          <a:p>
            <a:fld id="{6ECB7D27-747B-764B-AAA0-11B113FC5E5F}" type="slidenum">
              <a:rPr kumimoji="1" lang="ja-JP" altLang="en-US" smtClean="0"/>
              <a:t>10</a:t>
            </a:fld>
            <a:endParaRPr kumimoji="1" lang="ja-JP" altLang="en-US"/>
          </a:p>
        </p:txBody>
      </p:sp>
      <p:sp>
        <p:nvSpPr>
          <p:cNvPr id="8" name="コンテンツ プレースホルダー 2">
            <a:extLst>
              <a:ext uri="{FF2B5EF4-FFF2-40B4-BE49-F238E27FC236}">
                <a16:creationId xmlns:a16="http://schemas.microsoft.com/office/drawing/2014/main" id="{40C60AC2-D91A-7C62-006C-FBE04B674CC4}"/>
              </a:ext>
            </a:extLst>
          </p:cNvPr>
          <p:cNvSpPr txBox="1">
            <a:spLocks/>
          </p:cNvSpPr>
          <p:nvPr/>
        </p:nvSpPr>
        <p:spPr>
          <a:xfrm>
            <a:off x="606777" y="4642460"/>
            <a:ext cx="11292871" cy="172530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kumimoji="1"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baseline="0">
                <a:solidFill>
                  <a:schemeClr val="tx1"/>
                </a:solidFill>
                <a:effectLst/>
                <a:latin typeface="+mn-lt"/>
                <a:ea typeface="+mn-ea"/>
                <a:cs typeface="+mn-cs"/>
              </a:defRPr>
            </a:lvl9pPr>
          </a:lstStyle>
          <a:p>
            <a:r>
              <a:rPr lang="en-US" altLang="ja-JP" sz="2400" dirty="0">
                <a:solidFill>
                  <a:srgbClr val="FF0000"/>
                </a:solidFill>
              </a:rPr>
              <a:t>Evaluate our method </a:t>
            </a:r>
            <a:r>
              <a:rPr lang="en-US" altLang="ja-JP" sz="2400" dirty="0"/>
              <a:t>and tool quantitatively.</a:t>
            </a:r>
          </a:p>
          <a:p>
            <a:r>
              <a:rPr lang="en-US" altLang="ja-JP" sz="2400" dirty="0">
                <a:solidFill>
                  <a:srgbClr val="FF0000"/>
                </a:solidFill>
              </a:rPr>
              <a:t>Devise use cases </a:t>
            </a:r>
            <a:r>
              <a:rPr lang="en-US" altLang="ja-JP" sz="2400" dirty="0"/>
              <a:t>for the </a:t>
            </a:r>
            <a:r>
              <a:rPr lang="en-US" altLang="ja-JP" sz="2400" dirty="0">
                <a:solidFill>
                  <a:srgbClr val="FF0000"/>
                </a:solidFill>
              </a:rPr>
              <a:t>proposed method </a:t>
            </a:r>
            <a:r>
              <a:rPr lang="en-US" altLang="ja-JP" sz="2400" dirty="0"/>
              <a:t>and verify the practicality of our method and tool.</a:t>
            </a:r>
          </a:p>
        </p:txBody>
      </p:sp>
    </p:spTree>
    <p:extLst>
      <p:ext uri="{BB962C8B-B14F-4D97-AF65-F5344CB8AC3E}">
        <p14:creationId xmlns:p14="http://schemas.microsoft.com/office/powerpoint/2010/main" val="3536038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heme/theme1.xml><?xml version="1.0" encoding="utf-8"?>
<a:theme xmlns:a="http://schemas.openxmlformats.org/drawingml/2006/main" name="ギャラリー">
  <a:themeElements>
    <a:clrScheme name="ギャラリー">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ギャラリー">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ギャラリー">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{A60B138E-5FB8-2B4E-B42D-1D2B12B077DF}tf10001119</Template>
  <TotalTime>5733</TotalTime>
  <Words>1779</Words>
  <Application>Microsoft Macintosh PowerPoint</Application>
  <PresentationFormat>ワイド画面</PresentationFormat>
  <Paragraphs>213</Paragraphs>
  <Slides>11</Slides>
  <Notes>11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11</vt:i4>
      </vt:variant>
    </vt:vector>
  </HeadingPairs>
  <TitlesOfParts>
    <vt:vector size="16" baseType="lpstr">
      <vt:lpstr>HGSoeiKakugothicUB</vt:lpstr>
      <vt:lpstr>游ゴシック</vt:lpstr>
      <vt:lpstr>Arial</vt:lpstr>
      <vt:lpstr>Gill Sans MT</vt:lpstr>
      <vt:lpstr>ギャラリー</vt:lpstr>
      <vt:lpstr>Visualization of automated program repair  focusing on suspiciousness values  (SEKE-2022)</vt:lpstr>
      <vt:lpstr>Background &amp; Related Work</vt:lpstr>
      <vt:lpstr>Background &amp; Related Work </vt:lpstr>
      <vt:lpstr>Primary genetic operation of kGenProg: Mutation</vt:lpstr>
      <vt:lpstr>Motivation</vt:lpstr>
      <vt:lpstr>Our Approach:  An overview</vt:lpstr>
      <vt:lpstr>Visualizing suspiciousness values (Detailed variant information)</vt:lpstr>
      <vt:lpstr>Visualizing suspiciousness values (Code genealogy)</vt:lpstr>
      <vt:lpstr>Visualizing suspiciousness values (Code genealogy)</vt:lpstr>
      <vt:lpstr>Example of visualization with our tool: Grackle</vt:lpstr>
      <vt:lpstr>Conclusion and Future Work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Visualization of automated program repair focusing on suspiciousness values </dc:title>
  <dc:creator>多根 直輝</dc:creator>
  <cp:lastModifiedBy>多根 直輝</cp:lastModifiedBy>
  <cp:revision>16</cp:revision>
  <dcterms:created xsi:type="dcterms:W3CDTF">2022-05-29T07:12:24Z</dcterms:created>
  <dcterms:modified xsi:type="dcterms:W3CDTF">2022-07-03T18:55:04Z</dcterms:modified>
</cp:coreProperties>
</file>