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1" r:id="rId2"/>
    <p:sldId id="260" r:id="rId3"/>
    <p:sldId id="279" r:id="rId4"/>
    <p:sldId id="280" r:id="rId5"/>
    <p:sldId id="261" r:id="rId6"/>
    <p:sldId id="259" r:id="rId7"/>
    <p:sldId id="281" r:id="rId8"/>
    <p:sldId id="257" r:id="rId9"/>
    <p:sldId id="286" r:id="rId10"/>
    <p:sldId id="287" r:id="rId11"/>
    <p:sldId id="284" r:id="rId12"/>
    <p:sldId id="28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FF99"/>
    <a:srgbClr val="00FF00"/>
    <a:srgbClr val="99FFCC"/>
    <a:srgbClr val="66FF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231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23A43-3896-4506-A001-3918C2423996}" type="datetimeFigureOut">
              <a:rPr lang="en-US" smtClean="0"/>
              <a:t>14-Jun-22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45995-28B9-4488-83A0-20A14591A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37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33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60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00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6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43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463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52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2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0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5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2020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by Iaakov Exman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7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July 2020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Copyright by Iaakov Exman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2F386-E1FA-433F-B3B7-6E998667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5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losha82@gmail.com" TargetMode="External"/><Relationship Id="rId2" Type="http://schemas.openxmlformats.org/officeDocument/2006/relationships/hyperlink" Target="mailto:iaakov@jce.ac.il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9720" y="838200"/>
            <a:ext cx="8924559" cy="1938992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Quantum Software Models:</a:t>
            </a:r>
          </a:p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Density Matrix is a</a:t>
            </a:r>
          </a:p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Perfect Direct Sum of Module  Matrices</a:t>
            </a:r>
          </a:p>
        </p:txBody>
      </p:sp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Iaakov Exman </a:t>
            </a: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sp>
        <p:nvSpPr>
          <p:cNvPr id="6" name="מלבן 5"/>
          <p:cNvSpPr/>
          <p:nvPr/>
        </p:nvSpPr>
        <p:spPr>
          <a:xfrm>
            <a:off x="1407047" y="3200400"/>
            <a:ext cx="6864572" cy="295465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and   Alexey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Nechaev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Engineering Department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Jerusalem College of Engineering – JCE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Azrieli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Jerusalem, Israel</a:t>
            </a:r>
          </a:p>
          <a:p>
            <a:pPr algn="ctr"/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algn="ctr"/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iaakov@jce.ac.il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  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alosha82@gmail.com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/>
              <a:t>DOI: 10.18293/SEKE2022-158</a:t>
            </a:r>
            <a:endParaRPr lang="en-US" dirty="0"/>
          </a:p>
          <a:p>
            <a:pPr algn="ctr"/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694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2736647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Message</a:t>
            </a:r>
          </a:p>
        </p:txBody>
      </p:sp>
      <p:sp>
        <p:nvSpPr>
          <p:cNvPr id="8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9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sp>
        <p:nvSpPr>
          <p:cNvPr id="11" name="מלבן 10"/>
          <p:cNvSpPr/>
          <p:nvPr/>
        </p:nvSpPr>
        <p:spPr>
          <a:xfrm>
            <a:off x="319087" y="874455"/>
            <a:ext cx="8505825" cy="1938992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System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 Matrix: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 Sum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Modules’ 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density matrices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4D0BEB-DA61-2DE1-DA51-35E53C4D6887}"/>
              </a:ext>
            </a:extLst>
          </p:cNvPr>
          <p:cNvGrpSpPr/>
          <p:nvPr/>
        </p:nvGrpSpPr>
        <p:grpSpPr>
          <a:xfrm>
            <a:off x="1219200" y="3041571"/>
            <a:ext cx="5867400" cy="1077218"/>
            <a:chOff x="1007436" y="3012295"/>
            <a:chExt cx="5867400" cy="1077218"/>
          </a:xfrm>
        </p:grpSpPr>
        <p:sp>
          <p:nvSpPr>
            <p:cNvPr id="12" name="מלבן 11"/>
            <p:cNvSpPr/>
            <p:nvPr/>
          </p:nvSpPr>
          <p:spPr>
            <a:xfrm>
              <a:off x="1007436" y="3012295"/>
              <a:ext cx="5867400" cy="1077218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Bidirectional:</a:t>
              </a:r>
            </a:p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Top-down  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</a:t>
              </a:r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bottom-up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Arrow: Down 1">
              <a:extLst>
                <a:ext uri="{FF2B5EF4-FFF2-40B4-BE49-F238E27FC236}">
                  <a16:creationId xmlns:a16="http://schemas.microsoft.com/office/drawing/2014/main" id="{E4364728-15DC-4325-03E5-D5F6914F38B2}"/>
                </a:ext>
              </a:extLst>
            </p:cNvPr>
            <p:cNvSpPr/>
            <p:nvPr/>
          </p:nvSpPr>
          <p:spPr>
            <a:xfrm>
              <a:off x="1312236" y="3196621"/>
              <a:ext cx="228600" cy="61555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17830F3F-7B8D-09C9-FD32-9FBBF3B5B39F}"/>
                </a:ext>
              </a:extLst>
            </p:cNvPr>
            <p:cNvSpPr/>
            <p:nvPr/>
          </p:nvSpPr>
          <p:spPr>
            <a:xfrm rot="10800000">
              <a:off x="6341436" y="3196621"/>
              <a:ext cx="228600" cy="61555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מלבן 11">
            <a:extLst>
              <a:ext uri="{FF2B5EF4-FFF2-40B4-BE49-F238E27FC236}">
                <a16:creationId xmlns:a16="http://schemas.microsoft.com/office/drawing/2014/main" id="{E411B735-1B31-7024-FBE3-CC6C83C7939B}"/>
              </a:ext>
            </a:extLst>
          </p:cNvPr>
          <p:cNvSpPr/>
          <p:nvPr/>
        </p:nvSpPr>
        <p:spPr>
          <a:xfrm>
            <a:off x="2514600" y="4667486"/>
            <a:ext cx="5867400" cy="1077218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Whole system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verified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correct modules</a:t>
            </a:r>
          </a:p>
        </p:txBody>
      </p: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8B52BBE2-8ADF-101D-8274-44D1CA748454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 rot="16200000" flipH="1">
            <a:off x="4526252" y="3745437"/>
            <a:ext cx="548697" cy="1295400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686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2736647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Message</a:t>
            </a:r>
          </a:p>
        </p:txBody>
      </p:sp>
      <p:sp>
        <p:nvSpPr>
          <p:cNvPr id="8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9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pic>
        <p:nvPicPr>
          <p:cNvPr id="3" name="Picture 2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91FB31D4-F1A2-E8E9-2211-14905F4B80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8" y="762000"/>
            <a:ext cx="7905404" cy="4131425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A0CEA50-0F09-DACB-27D6-528EEC40F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430128"/>
              </p:ext>
            </p:extLst>
          </p:nvPr>
        </p:nvGraphicFramePr>
        <p:xfrm>
          <a:off x="1828800" y="4995672"/>
          <a:ext cx="5141160" cy="868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1160">
                  <a:extLst>
                    <a:ext uri="{9D8B030D-6E8A-4147-A177-3AD203B41FA5}">
                      <a16:colId xmlns:a16="http://schemas.microsoft.com/office/drawing/2014/main" val="5781390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6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spc="-5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spc="-5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⨁</a:t>
                      </a:r>
                      <a:r>
                        <a:rPr lang="en-US" sz="3000" spc="-5" baseline="-250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en-US" sz="3000" spc="-5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000" spc="-5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3000" spc="-5" baseline="-2500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en-US" sz="3000" spc="-5" baseline="-250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000" spc="-5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</a:t>
                      </a:r>
                      <a:r>
                        <a:rPr lang="en-US" sz="3000" spc="-5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diag</a:t>
                      </a:r>
                      <a:r>
                        <a:rPr lang="en-US" sz="3000" spc="-5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</a:t>
                      </a:r>
                      <a:r>
                        <a:rPr lang="en-US" sz="3000" spc="-5" baseline="-250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3000" spc="-5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M</a:t>
                      </a:r>
                      <a:r>
                        <a:rPr lang="en-US" sz="3000" spc="-5" baseline="-250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000" spc="-5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,…,M</a:t>
                      </a:r>
                      <a:r>
                        <a:rPr lang="en-US" sz="3000" spc="-5" baseline="-250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3000" spc="-5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spc="-5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447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528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697901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Agenda</a:t>
            </a:r>
          </a:p>
        </p:txBody>
      </p:sp>
      <p:sp>
        <p:nvSpPr>
          <p:cNvPr id="8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9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sp>
        <p:nvSpPr>
          <p:cNvPr id="11" name="מלבן 10"/>
          <p:cNvSpPr/>
          <p:nvPr/>
        </p:nvSpPr>
        <p:spPr>
          <a:xfrm>
            <a:off x="336889" y="1143000"/>
            <a:ext cx="8426111" cy="4031873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Basics: Bipartite Graph to Density Matrix</a:t>
            </a:r>
          </a:p>
          <a:p>
            <a:endParaRPr lang="en-US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eriod" startAt="2"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Classical: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Command Design Pattern</a:t>
            </a:r>
          </a:p>
          <a:p>
            <a:pPr marL="742950" indent="-742950">
              <a:buAutoNum type="arabicPeriod" startAt="2"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Quantum: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Grover Search</a:t>
            </a:r>
          </a:p>
          <a:p>
            <a:pPr marL="742950" indent="-742950">
              <a:buAutoNum type="arabicPeriod" startAt="2"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Theory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Well-designed Software</a:t>
            </a:r>
          </a:p>
          <a:p>
            <a:endParaRPr lang="en-US" sz="1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eriod" startAt="5"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Discussion: Important Features</a:t>
            </a:r>
          </a:p>
          <a:p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68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29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1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0" y="0"/>
            <a:ext cx="2146742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Basics: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Picture 6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CC5D55B3-7825-1353-EFB0-231F88EAD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846" y="3657600"/>
            <a:ext cx="5051367" cy="2385753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984C449F-B299-14E0-D3C5-6D585EA041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" y="787605"/>
            <a:ext cx="7825047" cy="18121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036D800-996C-69DA-920F-81C1CC6A6721}"/>
              </a:ext>
            </a:extLst>
          </p:cNvPr>
          <p:cNvSpPr txBox="1"/>
          <p:nvPr/>
        </p:nvSpPr>
        <p:spPr>
          <a:xfrm>
            <a:off x="2869208" y="318891"/>
            <a:ext cx="254428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Bipartite Graph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4A53CB-0853-D741-E30F-C896FF3C4C75}"/>
              </a:ext>
            </a:extLst>
          </p:cNvPr>
          <p:cNvSpPr txBox="1"/>
          <p:nvPr/>
        </p:nvSpPr>
        <p:spPr>
          <a:xfrm>
            <a:off x="1295400" y="4481144"/>
            <a:ext cx="2175596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M3 </a:t>
            </a:r>
          </a:p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 Matrix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787683B-1302-D095-3CD9-D1E4930603D0}"/>
              </a:ext>
            </a:extLst>
          </p:cNvPr>
          <p:cNvSpPr/>
          <p:nvPr/>
        </p:nvSpPr>
        <p:spPr>
          <a:xfrm>
            <a:off x="5638800" y="323165"/>
            <a:ext cx="2922271" cy="26486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D706912-2DC4-AD2C-D739-C9352AE7DD70}"/>
              </a:ext>
            </a:extLst>
          </p:cNvPr>
          <p:cNvCxnSpPr>
            <a:cxnSpLocks/>
            <a:stCxn id="11" idx="4"/>
          </p:cNvCxnSpPr>
          <p:nvPr/>
        </p:nvCxnSpPr>
        <p:spPr>
          <a:xfrm>
            <a:off x="7099936" y="2971800"/>
            <a:ext cx="0" cy="6858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EE46728-1046-F9AC-4A1B-0EB9E8893872}"/>
              </a:ext>
            </a:extLst>
          </p:cNvPr>
          <p:cNvSpPr txBox="1"/>
          <p:nvPr/>
        </p:nvSpPr>
        <p:spPr>
          <a:xfrm>
            <a:off x="7099935" y="39860"/>
            <a:ext cx="1955985" cy="67710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M3 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Bipartite Graph</a:t>
            </a:r>
          </a:p>
        </p:txBody>
      </p:sp>
    </p:spTree>
    <p:extLst>
      <p:ext uri="{BB962C8B-B14F-4D97-AF65-F5344CB8AC3E}">
        <p14:creationId xmlns:p14="http://schemas.microsoft.com/office/powerpoint/2010/main" val="2673771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7789312" cy="646331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Classical: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Command Design Pattern</a:t>
            </a:r>
          </a:p>
        </p:txBody>
      </p:sp>
      <p:sp>
        <p:nvSpPr>
          <p:cNvPr id="10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11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4AF94A5-7EDB-A046-FE0E-157C7DA603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3875928" cy="2545817"/>
          </a:xfrm>
          <a:prstGeom prst="rect">
            <a:avLst/>
          </a:prstGeom>
        </p:spPr>
      </p:pic>
      <p:pic>
        <p:nvPicPr>
          <p:cNvPr id="5" name="Picture 4" descr="Calendar&#10;&#10;Description automatically generated">
            <a:extLst>
              <a:ext uri="{FF2B5EF4-FFF2-40B4-BE49-F238E27FC236}">
                <a16:creationId xmlns:a16="http://schemas.microsoft.com/office/drawing/2014/main" id="{1CC8BFB6-141F-97EC-A8E4-A41A30CD17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8" y="4246484"/>
            <a:ext cx="3824458" cy="1670857"/>
          </a:xfrm>
          <a:prstGeom prst="rect">
            <a:avLst/>
          </a:prstGeom>
        </p:spPr>
      </p:pic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88B2DFED-2FBB-3527-DDE5-8906DB677B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995" y="3733800"/>
            <a:ext cx="4405981" cy="2470038"/>
          </a:xfrm>
          <a:prstGeom prst="rect">
            <a:avLst/>
          </a:prstGeom>
        </p:spPr>
      </p:pic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AD59D380-94CA-448C-B66E-A48FE4B232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995" y="838200"/>
            <a:ext cx="4544991" cy="1828800"/>
          </a:xfrm>
          <a:prstGeom prst="rect">
            <a:avLst/>
          </a:prstGeom>
        </p:spPr>
      </p:pic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3FC1304B-789B-0F46-1C1D-876CF8FF76FF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5400000">
            <a:off x="1605163" y="3761282"/>
            <a:ext cx="862467" cy="107937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5715A3D5-1C72-BCA4-9BF8-6E29E36ABC23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 flipV="1">
            <a:off x="3894656" y="4968819"/>
            <a:ext cx="647339" cy="113094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49943C55-0D57-C954-2BF7-DCAB9F665067}"/>
              </a:ext>
            </a:extLst>
          </p:cNvPr>
          <p:cNvSpPr/>
          <p:nvPr/>
        </p:nvSpPr>
        <p:spPr>
          <a:xfrm>
            <a:off x="376560" y="2740721"/>
            <a:ext cx="1601428" cy="94203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Separate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Modules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E63F91F-7030-72D9-1455-FDE57D0AEC9B}"/>
              </a:ext>
            </a:extLst>
          </p:cNvPr>
          <p:cNvSpPr/>
          <p:nvPr/>
        </p:nvSpPr>
        <p:spPr>
          <a:xfrm>
            <a:off x="2286000" y="3724544"/>
            <a:ext cx="1716595" cy="519791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Direct Sum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5A144E0-C72D-010B-B895-73F210D3DC09}"/>
              </a:ext>
            </a:extLst>
          </p:cNvPr>
          <p:cNvSpPr/>
          <p:nvPr/>
        </p:nvSpPr>
        <p:spPr>
          <a:xfrm>
            <a:off x="4428935" y="3124200"/>
            <a:ext cx="1716595" cy="600187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Whole System</a:t>
            </a:r>
          </a:p>
        </p:txBody>
      </p:sp>
    </p:spTree>
    <p:extLst>
      <p:ext uri="{BB962C8B-B14F-4D97-AF65-F5344CB8AC3E}">
        <p14:creationId xmlns:p14="http://schemas.microsoft.com/office/powerpoint/2010/main" val="718755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5699637" cy="646331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Quantum: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Grover Search</a:t>
            </a:r>
          </a:p>
        </p:txBody>
      </p:sp>
      <p:sp>
        <p:nvSpPr>
          <p:cNvPr id="8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9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B756CE79-795E-C43C-252D-7F9FEBBE92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90737"/>
            <a:ext cx="3962400" cy="179104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A939563-64B6-7D66-3F7C-A9D40A4F85F1}"/>
              </a:ext>
            </a:extLst>
          </p:cNvPr>
          <p:cNvSpPr/>
          <p:nvPr/>
        </p:nvSpPr>
        <p:spPr>
          <a:xfrm>
            <a:off x="2590800" y="2070946"/>
            <a:ext cx="1716595" cy="519791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Direct Sum</a:t>
            </a:r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048F5E57-DE61-634A-BE27-91B630239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163" y="4158929"/>
            <a:ext cx="4399338" cy="1941536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63839E26-C667-8FC5-B976-E95666CABC87}"/>
              </a:ext>
            </a:extLst>
          </p:cNvPr>
          <p:cNvSpPr/>
          <p:nvPr/>
        </p:nvSpPr>
        <p:spPr>
          <a:xfrm>
            <a:off x="4732501" y="3558742"/>
            <a:ext cx="1716595" cy="600187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Whole System</a:t>
            </a:r>
          </a:p>
        </p:txBody>
      </p: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EABD9447-3A38-2023-05C6-C9CA69368B57}"/>
              </a:ext>
            </a:extLst>
          </p:cNvPr>
          <p:cNvCxnSpPr>
            <a:cxnSpLocks/>
            <a:stCxn id="4" idx="2"/>
            <a:endCxn id="7" idx="1"/>
          </p:cNvCxnSpPr>
          <p:nvPr/>
        </p:nvCxnSpPr>
        <p:spPr>
          <a:xfrm rot="16200000" flipH="1">
            <a:off x="3125323" y="3694857"/>
            <a:ext cx="747916" cy="2121763"/>
          </a:xfrm>
          <a:prstGeom prst="curvedConnector2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AEA9B963-7D1A-33AB-845B-EA15AE1E3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408" y="1098091"/>
            <a:ext cx="4560161" cy="1665073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586B5AD3-3946-5FE3-48D3-EF7F7B9D116E}"/>
              </a:ext>
            </a:extLst>
          </p:cNvPr>
          <p:cNvSpPr/>
          <p:nvPr/>
        </p:nvSpPr>
        <p:spPr>
          <a:xfrm>
            <a:off x="7109566" y="457441"/>
            <a:ext cx="1716595" cy="600187"/>
          </a:xfrm>
          <a:prstGeom prst="ellipse">
            <a:avLst/>
          </a:prstGeom>
          <a:solidFill>
            <a:srgbClr val="00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Quantum</a:t>
            </a: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Circuit</a:t>
            </a:r>
          </a:p>
        </p:txBody>
      </p:sp>
    </p:spTree>
    <p:extLst>
      <p:ext uri="{BB962C8B-B14F-4D97-AF65-F5344CB8AC3E}">
        <p14:creationId xmlns:p14="http://schemas.microsoft.com/office/powerpoint/2010/main" val="278431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11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00" y="2073753"/>
            <a:ext cx="3200400" cy="2831544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Laplacian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generated from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Bipartite Graph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equation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= D – A</a:t>
            </a:r>
          </a:p>
          <a:p>
            <a:pPr algn="ctr"/>
            <a:endParaRPr 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=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diagonal 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Degree matrix</a:t>
            </a:r>
          </a:p>
          <a:p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= Adjacency Matrix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0"/>
            <a:ext cx="5434180" cy="646331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Theory: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Formulas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CE07EA-975F-7B5D-A902-190E876EE14D}"/>
              </a:ext>
            </a:extLst>
          </p:cNvPr>
          <p:cNvSpPr txBox="1"/>
          <p:nvPr/>
        </p:nvSpPr>
        <p:spPr>
          <a:xfrm>
            <a:off x="4723623" y="2070487"/>
            <a:ext cx="3581400" cy="2831544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 Matrix </a:t>
            </a:r>
            <a:r>
              <a:rPr lang="en-US" sz="2000" b="1" i="1" dirty="0">
                <a:solidFill>
                  <a:srgbClr val="FF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obtained from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Laplacian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equation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i="1" dirty="0">
                <a:solidFill>
                  <a:srgbClr val="00206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r</a:t>
            </a:r>
            <a:r>
              <a:rPr lang="en-US" sz="4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L / Tr(L)</a:t>
            </a:r>
            <a:endParaRPr 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Tr(L) =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Laplacian 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Trace</a:t>
            </a:r>
          </a:p>
          <a:p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= Sum of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diagonal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elements</a:t>
            </a:r>
          </a:p>
        </p:txBody>
      </p:sp>
    </p:spTree>
    <p:extLst>
      <p:ext uri="{BB962C8B-B14F-4D97-AF65-F5344CB8AC3E}">
        <p14:creationId xmlns:p14="http://schemas.microsoft.com/office/powerpoint/2010/main" val="796937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11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0"/>
            <a:ext cx="8251811" cy="646331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Theory: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Well-Designed Software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EDBFE8-E2DC-A077-12B6-6446CA8CBE05}"/>
              </a:ext>
            </a:extLst>
          </p:cNvPr>
          <p:cNvSpPr txBox="1"/>
          <p:nvPr/>
        </p:nvSpPr>
        <p:spPr>
          <a:xfrm>
            <a:off x="802264" y="838200"/>
            <a:ext cx="7790932" cy="498598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Definition 1</a:t>
            </a:r>
            <a:r>
              <a:rPr lang="en-US" sz="22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en-US" sz="22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Well-designed Software System</a:t>
            </a:r>
            <a:endParaRPr lang="en-US" sz="2200" dirty="0">
              <a:effectLst/>
              <a:highlight>
                <a:srgbClr val="00FF00"/>
              </a:highlight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 Density Matrix software system, well-designed in algebraic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Conceptual Integrity terms, obeys the following Adjacency Matrix conditions, within the Density Matrix: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200" b="1" i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Linear Independences</a:t>
            </a:r>
            <a:r>
              <a:rPr lang="en-US" sz="2200" b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– all  its </a:t>
            </a:r>
            <a:r>
              <a:rPr lang="en-US" sz="22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Structors</a:t>
            </a: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are mutually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    linearly independent and all its </a:t>
            </a:r>
            <a:r>
              <a:rPr lang="en-US" sz="22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Functionals</a:t>
            </a: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are mutually 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SimSun" panose="02010600030101010101" pitchFamily="2" charset="-122"/>
              </a:rPr>
              <a:t>     </a:t>
            </a: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linearly independent;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200" b="1" i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Square Adjacency Matrix </a:t>
            </a: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– each quadrant of the Adjacency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    Matrix, within the Density Matrix is square, a linear algebra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    consequence of the Linear Independences’ condition;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200" b="1" i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Orthogonality</a:t>
            </a:r>
            <a:r>
              <a:rPr lang="en-US" sz="2200" b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– all modules in both quadrants of the Adjacency Matrix, are block diagonal.</a:t>
            </a:r>
          </a:p>
        </p:txBody>
      </p:sp>
    </p:spTree>
    <p:extLst>
      <p:ext uri="{BB962C8B-B14F-4D97-AF65-F5344CB8AC3E}">
        <p14:creationId xmlns:p14="http://schemas.microsoft.com/office/powerpoint/2010/main" val="1184205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11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0"/>
            <a:ext cx="7298152" cy="646331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Theory: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Perfect Direct Sum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EDBFE8-E2DC-A077-12B6-6446CA8CBE05}"/>
              </a:ext>
            </a:extLst>
          </p:cNvPr>
          <p:cNvSpPr txBox="1"/>
          <p:nvPr/>
        </p:nvSpPr>
        <p:spPr>
          <a:xfrm>
            <a:off x="676534" y="1443841"/>
            <a:ext cx="7790932" cy="397031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Theorem 1</a:t>
            </a:r>
            <a:r>
              <a:rPr lang="en-US" sz="28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en-US" sz="28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Perfect Direct Sum of Modules’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SimSun" panose="02010600030101010101" pitchFamily="2" charset="-122"/>
              </a:rPr>
              <a:t>		 </a:t>
            </a:r>
            <a:r>
              <a:rPr lang="en-US" sz="28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 Density Matrix</a:t>
            </a:r>
            <a:endParaRPr lang="en-US" sz="2800" dirty="0">
              <a:effectLst/>
              <a:highlight>
                <a:srgbClr val="00FF00"/>
              </a:highlight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Assuming: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     each module Density Matrix of a chosen set of modules is well-designed,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2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>
                <a:highlight>
                  <a:srgbClr val="00FFFF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Then: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      </a:t>
            </a: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the composed whole software system Density Matrix is well-designed.</a:t>
            </a:r>
          </a:p>
        </p:txBody>
      </p:sp>
    </p:spTree>
    <p:extLst>
      <p:ext uri="{BB962C8B-B14F-4D97-AF65-F5344CB8AC3E}">
        <p14:creationId xmlns:p14="http://schemas.microsoft.com/office/powerpoint/2010/main" val="3071963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6870471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Discussion: Important Features</a:t>
            </a:r>
          </a:p>
        </p:txBody>
      </p:sp>
      <p:sp>
        <p:nvSpPr>
          <p:cNvPr id="8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9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DB810D3-436F-7E25-BEDE-F6AD06DF94FF}"/>
              </a:ext>
            </a:extLst>
          </p:cNvPr>
          <p:cNvGrpSpPr/>
          <p:nvPr/>
        </p:nvGrpSpPr>
        <p:grpSpPr>
          <a:xfrm>
            <a:off x="271461" y="945432"/>
            <a:ext cx="8715377" cy="4864381"/>
            <a:chOff x="271461" y="945432"/>
            <a:chExt cx="8715377" cy="4864381"/>
          </a:xfrm>
        </p:grpSpPr>
        <p:sp>
          <p:nvSpPr>
            <p:cNvPr id="11" name="מלבן 10"/>
            <p:cNvSpPr/>
            <p:nvPr/>
          </p:nvSpPr>
          <p:spPr>
            <a:xfrm>
              <a:off x="276225" y="945432"/>
              <a:ext cx="8710613" cy="954107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lang="en-US" sz="2800" b="1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Quantum Theory</a:t>
              </a:r>
              <a:r>
                <a:rPr lang="en-US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rigorous, self-consistent, triggers otherwise unthinkable questions;</a:t>
              </a:r>
              <a:r>
                <a:rPr lang="en-US" sz="2800" b="1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4" name="מלבן 13"/>
            <p:cNvSpPr/>
            <p:nvPr/>
          </p:nvSpPr>
          <p:spPr>
            <a:xfrm>
              <a:off x="271463" y="2104088"/>
              <a:ext cx="8715375" cy="1384995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lang="en-US" sz="2800" b="1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Agile Design Rules</a:t>
              </a:r>
              <a:r>
                <a:rPr lang="en-US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Brooks’ Conceptual Integrity implemented by a Density Matrix is a theory behind Agile-Design-Rules;</a:t>
              </a:r>
              <a:endParaRPr lang="en-US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מלבן 14"/>
            <p:cNvSpPr/>
            <p:nvPr/>
          </p:nvSpPr>
          <p:spPr>
            <a:xfrm>
              <a:off x="271462" y="3693632"/>
              <a:ext cx="8715375" cy="954107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lang="en-US" sz="2800" b="1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Input modules a priori correctness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assured by algebraic spectral modularization; </a:t>
              </a:r>
              <a:endParaRPr lang="en-US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מלבן 15"/>
            <p:cNvSpPr/>
            <p:nvPr/>
          </p:nvSpPr>
          <p:spPr>
            <a:xfrm>
              <a:off x="271461" y="4855706"/>
              <a:ext cx="8715375" cy="954107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lang="en-US" sz="2800" b="1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Formal uniformity &amp; Software generality</a:t>
              </a:r>
              <a:r>
                <a:rPr lang="en-US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extremely</a:t>
              </a:r>
            </a:p>
            <a:p>
              <a:pPr algn="just"/>
              <a:r>
                <a:rPr lang="en-US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28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simple and uniform Density Matrix format.</a:t>
              </a:r>
              <a:r>
                <a:rPr lang="en-US" sz="2800" b="1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4112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2736647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Message</a:t>
            </a:r>
          </a:p>
        </p:txBody>
      </p:sp>
      <p:sp>
        <p:nvSpPr>
          <p:cNvPr id="8" name="מציין מיקום של תאריך 1"/>
          <p:cNvSpPr txBox="1">
            <a:spLocks/>
          </p:cNvSpPr>
          <p:nvPr/>
        </p:nvSpPr>
        <p:spPr>
          <a:xfrm>
            <a:off x="582930" y="63261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2022</a:t>
            </a:r>
          </a:p>
        </p:txBody>
      </p:sp>
      <p:sp>
        <p:nvSpPr>
          <p:cNvPr id="9" name="מציין מיקום של כותרת תחתונה 2"/>
          <p:cNvSpPr txBox="1">
            <a:spLocks/>
          </p:cNvSpPr>
          <p:nvPr/>
        </p:nvSpPr>
        <p:spPr>
          <a:xfrm>
            <a:off x="3249930" y="63261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by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Iaakov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Exman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מציין מיקום של מספר שקופית 4"/>
          <p:cNvSpPr txBox="1">
            <a:spLocks/>
          </p:cNvSpPr>
          <p:nvPr/>
        </p:nvSpPr>
        <p:spPr>
          <a:xfrm>
            <a:off x="6677025" y="634841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A2F386-E1FA-433F-B3B7-6E9986679A2A}" type="slidenum">
              <a:rPr lang="en-US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12</a:t>
            </a:r>
          </a:p>
        </p:txBody>
      </p:sp>
      <p:sp>
        <p:nvSpPr>
          <p:cNvPr id="13" name="מלבן 10">
            <a:extLst>
              <a:ext uri="{FF2B5EF4-FFF2-40B4-BE49-F238E27FC236}">
                <a16:creationId xmlns:a16="http://schemas.microsoft.com/office/drawing/2014/main" id="{12BC06BE-3F9A-5B1C-4757-12F5B59AEDCA}"/>
              </a:ext>
            </a:extLst>
          </p:cNvPr>
          <p:cNvSpPr/>
          <p:nvPr/>
        </p:nvSpPr>
        <p:spPr>
          <a:xfrm>
            <a:off x="444817" y="2459504"/>
            <a:ext cx="8505825" cy="1938992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System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 Matrix: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 Sum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Modules’ 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density matrices</a:t>
            </a:r>
          </a:p>
        </p:txBody>
      </p:sp>
    </p:spTree>
    <p:extLst>
      <p:ext uri="{BB962C8B-B14F-4D97-AF65-F5344CB8AC3E}">
        <p14:creationId xmlns:p14="http://schemas.microsoft.com/office/powerpoint/2010/main" val="289268635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569</Words>
  <Application>Microsoft Office PowerPoint</Application>
  <PresentationFormat>On-screen Show (4:3)</PresentationFormat>
  <Paragraphs>133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Wingdings</vt:lpstr>
      <vt:lpstr>ערכת נושא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iaakov</dc:creator>
  <cp:lastModifiedBy>Iaakov Exman</cp:lastModifiedBy>
  <cp:revision>169</cp:revision>
  <cp:lastPrinted>2022-06-14T07:06:21Z</cp:lastPrinted>
  <dcterms:created xsi:type="dcterms:W3CDTF">2020-01-16T23:36:45Z</dcterms:created>
  <dcterms:modified xsi:type="dcterms:W3CDTF">2022-06-14T07:06:23Z</dcterms:modified>
</cp:coreProperties>
</file>