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7" r:id="rId2"/>
    <p:sldId id="315" r:id="rId3"/>
    <p:sldId id="380" r:id="rId4"/>
    <p:sldId id="381" r:id="rId5"/>
    <p:sldId id="383" r:id="rId6"/>
    <p:sldId id="462" r:id="rId7"/>
    <p:sldId id="463" r:id="rId8"/>
    <p:sldId id="470" r:id="rId9"/>
    <p:sldId id="467" r:id="rId10"/>
    <p:sldId id="37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9"/>
    <p:restoredTop sz="76025" autoAdjust="0"/>
  </p:normalViewPr>
  <p:slideViewPr>
    <p:cSldViewPr snapToGrid="0">
      <p:cViewPr varScale="1">
        <p:scale>
          <a:sx n="73" d="100"/>
          <a:sy n="73" d="100"/>
        </p:scale>
        <p:origin x="2171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CBF6B2-E70D-4056-9704-009F19186FF2}" type="datetimeFigureOut">
              <a:rPr lang="en-US" smtClean="0"/>
              <a:t>7/4/2022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AD6F2D-E28A-4755-BA06-124B69F5EB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837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Google Shape;57;p:notes">
            <a:extLst>
              <a:ext uri="{FF2B5EF4-FFF2-40B4-BE49-F238E27FC236}">
                <a16:creationId xmlns:a16="http://schemas.microsoft.com/office/drawing/2014/main" id="{5B309ADF-A0F9-DE15-E49B-A54FD559CA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>
              <a:gd name="T0" fmla="*/ 0 w 120000"/>
              <a:gd name="T1" fmla="*/ 0 h 120000"/>
              <a:gd name="T2" fmla="*/ 174193200 w 120000"/>
              <a:gd name="T3" fmla="*/ 0 h 120000"/>
              <a:gd name="T4" fmla="*/ 174193200 w 120000"/>
              <a:gd name="T5" fmla="*/ 97983675 h 120000"/>
              <a:gd name="T6" fmla="*/ 0 w 120000"/>
              <a:gd name="T7" fmla="*/ 97983675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>
            <a:round/>
          </a:ln>
        </p:spPr>
      </p:sp>
      <p:sp>
        <p:nvSpPr>
          <p:cNvPr id="16387" name="Google Shape;58;p:notes">
            <a:extLst>
              <a:ext uri="{FF2B5EF4-FFF2-40B4-BE49-F238E27FC236}">
                <a16:creationId xmlns:a16="http://schemas.microsoft.com/office/drawing/2014/main" id="{68E4F8AA-98C1-2F42-FE20-58BCC473AE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/>
          <a:lstStyle/>
          <a:p>
            <a:pPr>
              <a:spcBef>
                <a:spcPct val="0"/>
              </a:spcBef>
            </a:pPr>
            <a:endParaRPr lang="en-US" altLang="en-US" dirty="0"/>
          </a:p>
          <a:p>
            <a:pPr>
              <a:spcBef>
                <a:spcPct val="0"/>
              </a:spcBef>
            </a:pPr>
            <a:endParaRPr lang="en-US" altLang="en-US" dirty="0"/>
          </a:p>
          <a:p>
            <a:pPr>
              <a:spcBef>
                <a:spcPct val="0"/>
              </a:spcBef>
            </a:pPr>
            <a:endParaRPr lang="en-US" altLang="en-US" dirty="0"/>
          </a:p>
          <a:p>
            <a:pPr>
              <a:spcBef>
                <a:spcPct val="0"/>
              </a:spcBef>
            </a:pPr>
            <a:endParaRPr lang="en-US" altLang="en-US" dirty="0"/>
          </a:p>
          <a:p>
            <a:pPr>
              <a:spcBef>
                <a:spcPct val="0"/>
              </a:spcBef>
            </a:pPr>
            <a:endParaRPr lang="en-US" altLang="en-US" dirty="0"/>
          </a:p>
          <a:p>
            <a:pPr>
              <a:spcBef>
                <a:spcPct val="0"/>
              </a:spcBef>
            </a:pPr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幻灯片图像占位符 1">
            <a:extLst>
              <a:ext uri="{FF2B5EF4-FFF2-40B4-BE49-F238E27FC236}">
                <a16:creationId xmlns:a16="http://schemas.microsoft.com/office/drawing/2014/main" id="{5FA8180E-C219-7C41-4072-FEDD339E313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25603" name="备注占位符 2">
            <a:extLst>
              <a:ext uri="{FF2B5EF4-FFF2-40B4-BE49-F238E27FC236}">
                <a16:creationId xmlns:a16="http://schemas.microsoft.com/office/drawing/2014/main" id="{C044F441-A997-0181-9FD0-8D933670A2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58750"/>
            <a:endParaRPr lang="zh-CN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>
            <a:extLst>
              <a:ext uri="{FF2B5EF4-FFF2-40B4-BE49-F238E27FC236}">
                <a16:creationId xmlns:a16="http://schemas.microsoft.com/office/drawing/2014/main" id="{6721DF62-A059-2EBD-AB42-8EC68C168D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27651" name="备注占位符 2">
            <a:extLst>
              <a:ext uri="{FF2B5EF4-FFF2-40B4-BE49-F238E27FC236}">
                <a16:creationId xmlns:a16="http://schemas.microsoft.com/office/drawing/2014/main" id="{8B61D559-18EE-9972-4827-74EE2D743B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58750"/>
            <a:endParaRPr lang="en-US" altLang="zh-CN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幻灯片图像占位符 1">
            <a:extLst>
              <a:ext uri="{FF2B5EF4-FFF2-40B4-BE49-F238E27FC236}">
                <a16:creationId xmlns:a16="http://schemas.microsoft.com/office/drawing/2014/main" id="{C10877BE-C1D3-6994-5A94-1DA9AF2A0B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31747" name="备注占位符 2">
            <a:extLst>
              <a:ext uri="{FF2B5EF4-FFF2-40B4-BE49-F238E27FC236}">
                <a16:creationId xmlns:a16="http://schemas.microsoft.com/office/drawing/2014/main" id="{161E2262-6C3B-1666-5120-7EEDDCC962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87350" indent="-228600">
              <a:buAutoNum type="arabicPeriod"/>
            </a:pPr>
            <a:endParaRPr lang="en-US" altLang="zh-CN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>
            <a:extLst>
              <a:ext uri="{FF2B5EF4-FFF2-40B4-BE49-F238E27FC236}">
                <a16:creationId xmlns:a16="http://schemas.microsoft.com/office/drawing/2014/main" id="{0A45D58F-C6FB-D9D8-1D0A-CEA071A8904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33795" name="备注占位符 2">
            <a:extLst>
              <a:ext uri="{FF2B5EF4-FFF2-40B4-BE49-F238E27FC236}">
                <a16:creationId xmlns:a16="http://schemas.microsoft.com/office/drawing/2014/main" id="{6728C4BD-E13A-E9BB-81BF-3FFC55DE2F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58750"/>
            <a:endParaRPr lang="zh-CN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>
            <a:extLst>
              <a:ext uri="{FF2B5EF4-FFF2-40B4-BE49-F238E27FC236}">
                <a16:creationId xmlns:a16="http://schemas.microsoft.com/office/drawing/2014/main" id="{0A45D58F-C6FB-D9D8-1D0A-CEA071A8904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33795" name="备注占位符 2">
            <a:extLst>
              <a:ext uri="{FF2B5EF4-FFF2-40B4-BE49-F238E27FC236}">
                <a16:creationId xmlns:a16="http://schemas.microsoft.com/office/drawing/2014/main" id="{6728C4BD-E13A-E9BB-81BF-3FFC55DE2F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87350" indent="-228600">
              <a:buAutoNum type="arabicPeriod"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779706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>
            <a:extLst>
              <a:ext uri="{FF2B5EF4-FFF2-40B4-BE49-F238E27FC236}">
                <a16:creationId xmlns:a16="http://schemas.microsoft.com/office/drawing/2014/main" id="{0A45D58F-C6FB-D9D8-1D0A-CEA071A8904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33795" name="备注占位符 2">
            <a:extLst>
              <a:ext uri="{FF2B5EF4-FFF2-40B4-BE49-F238E27FC236}">
                <a16:creationId xmlns:a16="http://schemas.microsoft.com/office/drawing/2014/main" id="{6728C4BD-E13A-E9BB-81BF-3FFC55DE2F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5875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332438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D6F2D-E28A-4755-BA06-124B69F5EB0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1648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DF6DCE77-C896-744A-A3BE-C41776D844E4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1277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7BD9B-04A7-445A-A066-C7A6C2479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022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467" y="94194"/>
            <a:ext cx="8830733" cy="8879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6633" y="1202267"/>
            <a:ext cx="8830733" cy="5194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29966" y="6522507"/>
            <a:ext cx="2057400" cy="188385"/>
          </a:xfrm>
        </p:spPr>
        <p:txBody>
          <a:bodyPr/>
          <a:lstStyle/>
          <a:p>
            <a:fld id="{9997BD9B-04A7-445A-A066-C7A6C2479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761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7BD9B-04A7-445A-A066-C7A6C2479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257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7BD9B-04A7-445A-A066-C7A6C2479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980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7BD9B-04A7-445A-A066-C7A6C2479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986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7BD9B-04A7-445A-A066-C7A6C2479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621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7BD9B-04A7-445A-A066-C7A6C2479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437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7BD9B-04A7-445A-A066-C7A6C2479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677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7BD9B-04A7-445A-A066-C7A6C2479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2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7BD9B-04A7-445A-A066-C7A6C2479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559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7BD9B-04A7-445A-A066-C7A6C2479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310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97BD9B-04A7-445A-A066-C7A6C2479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314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jpeg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11.jpe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Google Shape;61;p14">
            <a:extLst>
              <a:ext uri="{FF2B5EF4-FFF2-40B4-BE49-F238E27FC236}">
                <a16:creationId xmlns:a16="http://schemas.microsoft.com/office/drawing/2014/main" id="{352C4B61-7BD5-7B6A-0C51-7E2387EBA2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963" y="3357563"/>
            <a:ext cx="8520112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2400" b="1" i="1"/>
              <a:t>Xia Li</a:t>
            </a:r>
            <a:r>
              <a:rPr lang="en-US" altLang="en-US" sz="2400" i="1"/>
              <a:t>, Durga Nagarjuna Tadikonda</a:t>
            </a:r>
            <a:endParaRPr lang="en-US" altLang="en-US" sz="2000" i="1"/>
          </a:p>
          <a:p>
            <a:pPr algn="ctr"/>
            <a:endParaRPr lang="en-US" altLang="en-US" sz="2400"/>
          </a:p>
        </p:txBody>
      </p:sp>
      <p:sp>
        <p:nvSpPr>
          <p:cNvPr id="15363" name="Google Shape;60;p14">
            <a:extLst>
              <a:ext uri="{FF2B5EF4-FFF2-40B4-BE49-F238E27FC236}">
                <a16:creationId xmlns:a16="http://schemas.microsoft.com/office/drawing/2014/main" id="{B3996F89-8783-5635-AC72-8010581D2D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163" y="1322388"/>
            <a:ext cx="8520112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Clr>
                <a:srgbClr val="000000"/>
              </a:buClr>
              <a:buSzPts val="1100"/>
            </a:pPr>
            <a:r>
              <a:rPr lang="en-US" altLang="en-US" sz="4000"/>
              <a:t>Improving Mutation-Based </a:t>
            </a:r>
          </a:p>
          <a:p>
            <a:pPr algn="ctr">
              <a:buClr>
                <a:srgbClr val="000000"/>
              </a:buClr>
              <a:buSzPts val="1100"/>
            </a:pPr>
            <a:r>
              <a:rPr lang="en-US" altLang="en-US" sz="4000"/>
              <a:t>Fault Localization via</a:t>
            </a:r>
            <a:br>
              <a:rPr lang="en-US" altLang="en-US" sz="4000"/>
            </a:br>
            <a:r>
              <a:rPr lang="en-US" altLang="en-US" sz="4000"/>
              <a:t>Mutant Categorization</a:t>
            </a:r>
          </a:p>
        </p:txBody>
      </p:sp>
      <p:pic>
        <p:nvPicPr>
          <p:cNvPr id="15365" name="Picture 2" descr="Kennesaw State University in Georgia">
            <a:extLst>
              <a:ext uri="{FF2B5EF4-FFF2-40B4-BE49-F238E27FC236}">
                <a16:creationId xmlns:a16="http://schemas.microsoft.com/office/drawing/2014/main" id="{74B8F79F-1DDF-B3D7-17A1-D0D36084BA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4267202"/>
            <a:ext cx="1295400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标题 1">
            <a:extLst>
              <a:ext uri="{FF2B5EF4-FFF2-40B4-BE49-F238E27FC236}">
                <a16:creationId xmlns:a16="http://schemas.microsoft.com/office/drawing/2014/main" id="{A2A27A80-2DC8-A5DE-43D7-42CACCFF0B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Fault Localization</a:t>
            </a:r>
            <a:endParaRPr lang="zh-CN" altLang="en-US"/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03088E47-88AB-1409-B55F-8F81358D748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Fault localization is one of the most important software debugging techniques </a:t>
            </a:r>
          </a:p>
          <a:p>
            <a:r>
              <a:rPr lang="en-US" altLang="zh-CN" dirty="0"/>
              <a:t>It can help localize faulty code elements (e.g., statements, functions, methods or classes) when certain test cases fail in a faulty program</a:t>
            </a:r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F994736C-0986-42BA-CC2D-923796EA86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450" y="3265490"/>
            <a:ext cx="1595438" cy="213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C61060B4-5BBB-377C-6A2F-C5C97A20F6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352" y="5419727"/>
            <a:ext cx="16494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1400"/>
              <a:t>Faulty Program</a:t>
            </a:r>
            <a:endParaRPr lang="zh-CN" altLang="en-US" sz="140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A7A2638-83A9-5DE8-8E01-8C9E87CDB4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1065" y="5532440"/>
            <a:ext cx="21986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1400"/>
              <a:t>Suspicious Ranking List</a:t>
            </a:r>
            <a:endParaRPr lang="zh-CN" altLang="en-US" sz="1400"/>
          </a:p>
        </p:txBody>
      </p:sp>
      <p:sp>
        <p:nvSpPr>
          <p:cNvPr id="12" name="object 2">
            <a:extLst>
              <a:ext uri="{FF2B5EF4-FFF2-40B4-BE49-F238E27FC236}">
                <a16:creationId xmlns:a16="http://schemas.microsoft.com/office/drawing/2014/main" id="{7EAADE0C-6DFC-FAB1-B3CC-C156E184DDE6}"/>
              </a:ext>
            </a:extLst>
          </p:cNvPr>
          <p:cNvSpPr/>
          <p:nvPr/>
        </p:nvSpPr>
        <p:spPr>
          <a:xfrm>
            <a:off x="2686052" y="3927475"/>
            <a:ext cx="1520825" cy="827088"/>
          </a:xfrm>
          <a:custGeom>
            <a:avLst/>
            <a:gdLst/>
            <a:ahLst/>
            <a:cxnLst/>
            <a:rect l="l" t="t" r="r" b="b"/>
            <a:pathLst>
              <a:path w="2007235" h="1148714">
                <a:moveTo>
                  <a:pt x="1815646" y="1148097"/>
                </a:moveTo>
                <a:lnTo>
                  <a:pt x="191349" y="1148097"/>
                </a:lnTo>
                <a:lnTo>
                  <a:pt x="147476" y="1143043"/>
                </a:lnTo>
                <a:lnTo>
                  <a:pt x="107200" y="1128647"/>
                </a:lnTo>
                <a:lnTo>
                  <a:pt x="71672" y="1106058"/>
                </a:lnTo>
                <a:lnTo>
                  <a:pt x="42038" y="1076425"/>
                </a:lnTo>
                <a:lnTo>
                  <a:pt x="19449" y="1040896"/>
                </a:lnTo>
                <a:lnTo>
                  <a:pt x="5053" y="1000621"/>
                </a:lnTo>
                <a:lnTo>
                  <a:pt x="0" y="956748"/>
                </a:lnTo>
                <a:lnTo>
                  <a:pt x="0" y="191354"/>
                </a:lnTo>
                <a:lnTo>
                  <a:pt x="5053" y="147478"/>
                </a:lnTo>
                <a:lnTo>
                  <a:pt x="19449" y="107201"/>
                </a:lnTo>
                <a:lnTo>
                  <a:pt x="42038" y="71672"/>
                </a:lnTo>
                <a:lnTo>
                  <a:pt x="71672" y="42038"/>
                </a:lnTo>
                <a:lnTo>
                  <a:pt x="107200" y="19449"/>
                </a:lnTo>
                <a:lnTo>
                  <a:pt x="147476" y="5053"/>
                </a:lnTo>
                <a:lnTo>
                  <a:pt x="191349" y="0"/>
                </a:lnTo>
                <a:lnTo>
                  <a:pt x="1815646" y="0"/>
                </a:lnTo>
                <a:lnTo>
                  <a:pt x="1888874" y="14565"/>
                </a:lnTo>
                <a:lnTo>
                  <a:pt x="1950946" y="56047"/>
                </a:lnTo>
                <a:lnTo>
                  <a:pt x="1992433" y="118126"/>
                </a:lnTo>
                <a:lnTo>
                  <a:pt x="2006996" y="191354"/>
                </a:lnTo>
                <a:lnTo>
                  <a:pt x="2006996" y="956748"/>
                </a:lnTo>
                <a:lnTo>
                  <a:pt x="2001942" y="1000621"/>
                </a:lnTo>
                <a:lnTo>
                  <a:pt x="1987546" y="1040896"/>
                </a:lnTo>
                <a:lnTo>
                  <a:pt x="1964957" y="1076425"/>
                </a:lnTo>
                <a:lnTo>
                  <a:pt x="1935323" y="1106058"/>
                </a:lnTo>
                <a:lnTo>
                  <a:pt x="1899795" y="1128647"/>
                </a:lnTo>
                <a:lnTo>
                  <a:pt x="1859519" y="1143043"/>
                </a:lnTo>
                <a:lnTo>
                  <a:pt x="1815646" y="1148097"/>
                </a:lnTo>
                <a:close/>
              </a:path>
            </a:pathLst>
          </a:custGeom>
          <a:solidFill>
            <a:schemeClr val="accent3"/>
          </a:solidFill>
        </p:spPr>
        <p:txBody>
          <a:bodyPr lIns="0" tIns="0" rIns="0" bIns="0"/>
          <a:lstStyle>
            <a:lvl1pPr marL="122238" indent="-1095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850"/>
              </a:lnSpc>
              <a:spcBef>
                <a:spcPts val="225"/>
              </a:spcBef>
              <a:defRPr/>
            </a:pPr>
            <a:r>
              <a:rPr lang="en-US" altLang="zh-CN" b="1" dirty="0">
                <a:solidFill>
                  <a:srgbClr val="FFFFFF"/>
                </a:solidFill>
                <a:cs typeface="Arial" panose="020B0604020202020204" pitchFamily="34" charset="0"/>
              </a:rPr>
              <a:t>Fault Localization</a:t>
            </a:r>
            <a:endParaRPr lang="en-US" altLang="zh-CN" dirty="0">
              <a:cs typeface="Arial" panose="020B0604020202020204" pitchFamily="34" charset="0"/>
            </a:endParaRPr>
          </a:p>
        </p:txBody>
      </p:sp>
      <p:sp>
        <p:nvSpPr>
          <p:cNvPr id="13" name="object 6">
            <a:extLst>
              <a:ext uri="{FF2B5EF4-FFF2-40B4-BE49-F238E27FC236}">
                <a16:creationId xmlns:a16="http://schemas.microsoft.com/office/drawing/2014/main" id="{3E9AAA51-EBB9-E77F-4028-E945002652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6338" y="3678240"/>
            <a:ext cx="646112" cy="54927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3DEBB593-1B27-B44B-A637-9188C242DBDA}"/>
              </a:ext>
            </a:extLst>
          </p:cNvPr>
          <p:cNvCxnSpPr/>
          <p:nvPr/>
        </p:nvCxnSpPr>
        <p:spPr>
          <a:xfrm>
            <a:off x="2100265" y="4337052"/>
            <a:ext cx="484187" cy="476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D444998E-2049-CEAB-2A33-B63EA40FC081}"/>
              </a:ext>
            </a:extLst>
          </p:cNvPr>
          <p:cNvCxnSpPr/>
          <p:nvPr/>
        </p:nvCxnSpPr>
        <p:spPr>
          <a:xfrm>
            <a:off x="4316415" y="4337052"/>
            <a:ext cx="485775" cy="476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4">
            <a:extLst>
              <a:ext uri="{FF2B5EF4-FFF2-40B4-BE49-F238E27FC236}">
                <a16:creationId xmlns:a16="http://schemas.microsoft.com/office/drawing/2014/main" id="{A36D9E47-3395-270C-841F-D12849D658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040" y="3268663"/>
            <a:ext cx="1620837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Image result for manual&quot;">
            <a:extLst>
              <a:ext uri="{FF2B5EF4-FFF2-40B4-BE49-F238E27FC236}">
                <a16:creationId xmlns:a16="http://schemas.microsoft.com/office/drawing/2014/main" id="{46DCA23E-6DF4-BEA9-3569-95C6A3652F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6927" y="3910015"/>
            <a:ext cx="1554163" cy="12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3E051034-F4A6-DE68-046A-7A7F33874F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54877" y="5537202"/>
            <a:ext cx="16494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1400"/>
              <a:t>Manual Checking</a:t>
            </a:r>
            <a:endParaRPr lang="zh-CN" altLang="en-US" sz="1400"/>
          </a:p>
        </p:txBody>
      </p: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C927A97A-15F0-9FCC-E87E-25DDA7FE4795}"/>
              </a:ext>
            </a:extLst>
          </p:cNvPr>
          <p:cNvCxnSpPr/>
          <p:nvPr/>
        </p:nvCxnSpPr>
        <p:spPr>
          <a:xfrm>
            <a:off x="6557965" y="4467227"/>
            <a:ext cx="485775" cy="476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Google Shape;774;p29">
            <a:extLst>
              <a:ext uri="{FF2B5EF4-FFF2-40B4-BE49-F238E27FC236}">
                <a16:creationId xmlns:a16="http://schemas.microsoft.com/office/drawing/2014/main" id="{1F9F3117-CAAD-0432-1405-F7BD3C6720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6240" y="6015565"/>
            <a:ext cx="2800350" cy="630237"/>
          </a:xfrm>
          <a:prstGeom prst="wedgeRoundRectCallout">
            <a:avLst>
              <a:gd name="adj1" fmla="val 27679"/>
              <a:gd name="adj2" fmla="val -50448"/>
              <a:gd name="adj3" fmla="val 16667"/>
            </a:avLst>
          </a:prstGeom>
          <a:solidFill>
            <a:srgbClr val="FFF2CC"/>
          </a:solidFill>
          <a:ln w="9525">
            <a:solidFill>
              <a:schemeClr val="tx2"/>
            </a:solidFill>
            <a:round/>
            <a:headEnd type="none" w="sm" len="sm"/>
            <a:tailEnd type="none" w="sm" len="sm"/>
          </a:ln>
        </p:spPr>
        <p:txBody>
          <a:bodyPr lIns="91425" tIns="91425" rIns="91425" bIns="91425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1600" dirty="0"/>
              <a:t>Goal: Localizing the faulty element at the top location!</a:t>
            </a:r>
            <a:endParaRPr lang="zh-CN" altLang="en-US" sz="16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4EB92D0-9F00-D412-4CD8-E3266A803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7BD9B-04A7-445A-A066-C7A6C2479EF7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  <p:bldP spid="12" grpId="0" animBg="1"/>
      <p:bldP spid="13" grpId="0" animBg="1"/>
      <p:bldP spid="18" grpId="0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70" name="Title 6">
            <a:extLst>
              <a:ext uri="{FF2B5EF4-FFF2-40B4-BE49-F238E27FC236}">
                <a16:creationId xmlns:a16="http://schemas.microsoft.com/office/drawing/2014/main" id="{A28B20BE-2EC4-FD90-DD6A-CB12A80E13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Spectrum-Based Fault Localization (SBFL)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A4F68E5-7D35-9C5B-A61C-9DB8C937B2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It leverage the </a:t>
            </a:r>
            <a:r>
              <a:rPr lang="en-US" altLang="zh-CN" b="1" dirty="0"/>
              <a:t>coverage information </a:t>
            </a:r>
            <a:r>
              <a:rPr lang="en-US" altLang="zh-CN" dirty="0"/>
              <a:t>between source code elements and test case</a:t>
            </a:r>
          </a:p>
          <a:p>
            <a:r>
              <a:rPr lang="en-US" altLang="zh-CN" dirty="0"/>
              <a:t>Limitation: faulty elements may also be executed by passed tests </a:t>
            </a:r>
          </a:p>
          <a:p>
            <a:endParaRPr lang="en-US" altLang="zh-CN" dirty="0"/>
          </a:p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A8C9F3B-9407-4E45-1FB0-936130067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7BD9B-04A7-445A-A066-C7A6C2479EF7}" type="slidenum">
              <a:rPr lang="en-US" smtClean="0"/>
              <a:pPr/>
              <a:t>3</a:t>
            </a:fld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668B76B-CEB3-FA0A-6215-1DE5A3E1578E}"/>
              </a:ext>
            </a:extLst>
          </p:cNvPr>
          <p:cNvGrpSpPr>
            <a:grpSpLocks/>
          </p:cNvGrpSpPr>
          <p:nvPr/>
        </p:nvGrpSpPr>
        <p:grpSpPr bwMode="auto">
          <a:xfrm>
            <a:off x="5891921" y="3412139"/>
            <a:ext cx="1558925" cy="1212850"/>
            <a:chOff x="-199076" y="2273206"/>
            <a:chExt cx="1943100" cy="1219200"/>
          </a:xfrm>
        </p:grpSpPr>
        <p:pic>
          <p:nvPicPr>
            <p:cNvPr id="42" name="Picture 27">
              <a:extLst>
                <a:ext uri="{FF2B5EF4-FFF2-40B4-BE49-F238E27FC236}">
                  <a16:creationId xmlns:a16="http://schemas.microsoft.com/office/drawing/2014/main" id="{F9C4DAD7-1775-07FD-687F-0095435BB7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99076" y="2273206"/>
              <a:ext cx="1943100" cy="1219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" name="Picture 28">
              <a:extLst>
                <a:ext uri="{FF2B5EF4-FFF2-40B4-BE49-F238E27FC236}">
                  <a16:creationId xmlns:a16="http://schemas.microsoft.com/office/drawing/2014/main" id="{ED8D3D7A-2B85-520C-6E23-7FF436F1C1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99076" y="2415461"/>
              <a:ext cx="776241" cy="7978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3680359D-1B9F-7942-AE36-3918AEE167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1748" y="4812961"/>
            <a:ext cx="1603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2000" b="1"/>
              <a:t>Test</a:t>
            </a:r>
            <a:r>
              <a:rPr lang="zh-CN" altLang="en-US" sz="2000" b="1"/>
              <a:t> </a:t>
            </a:r>
            <a:r>
              <a:rPr lang="en-US" altLang="zh-CN" sz="2000" b="1"/>
              <a:t>Failure</a:t>
            </a:r>
            <a:endParaRPr lang="en-US" altLang="en-US" sz="2000" b="1"/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00ED0EE4-7DB9-75A9-5416-F7EE6C8F27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144" y="3386739"/>
            <a:ext cx="3414712" cy="128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A85FB862-5B94-8755-7D43-45881AB769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9471" y="4765336"/>
            <a:ext cx="13541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2000" b="1"/>
              <a:t>Coverage</a:t>
            </a:r>
            <a:endParaRPr lang="en-US" altLang="en-US" sz="2000" b="1"/>
          </a:p>
        </p:txBody>
      </p:sp>
      <p:sp>
        <p:nvSpPr>
          <p:cNvPr id="47" name="Arrow: Right 46">
            <a:extLst>
              <a:ext uri="{FF2B5EF4-FFF2-40B4-BE49-F238E27FC236}">
                <a16:creationId xmlns:a16="http://schemas.microsoft.com/office/drawing/2014/main" id="{487A4761-7F61-7215-0E9A-E9EBE180AB59}"/>
              </a:ext>
            </a:extLst>
          </p:cNvPr>
          <p:cNvSpPr/>
          <p:nvPr/>
        </p:nvSpPr>
        <p:spPr>
          <a:xfrm>
            <a:off x="4558419" y="3758214"/>
            <a:ext cx="881062" cy="614362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48" name="Picture 6" descr="Image result for x mark">
            <a:extLst>
              <a:ext uri="{FF2B5EF4-FFF2-40B4-BE49-F238E27FC236}">
                <a16:creationId xmlns:a16="http://schemas.microsoft.com/office/drawing/2014/main" id="{1A5C7323-DC4B-771D-563D-76DD2497E7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419" y="3709001"/>
            <a:ext cx="698500" cy="7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6" grpId="0"/>
      <p:bldP spid="4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内容占位符 7">
            <a:extLst>
              <a:ext uri="{FF2B5EF4-FFF2-40B4-BE49-F238E27FC236}">
                <a16:creationId xmlns:a16="http://schemas.microsoft.com/office/drawing/2014/main" id="{08DD3E99-3F9B-091D-44EE-A6D9BA390A10}"/>
              </a:ext>
            </a:extLst>
          </p:cNvPr>
          <p:cNvSpPr txBox="1">
            <a:spLocks/>
          </p:cNvSpPr>
          <p:nvPr/>
        </p:nvSpPr>
        <p:spPr>
          <a:xfrm>
            <a:off x="419102" y="1343025"/>
            <a:ext cx="7948613" cy="4846638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altLang="zh-CN" dirty="0"/>
          </a:p>
          <a:p>
            <a:pPr>
              <a:defRPr/>
            </a:pPr>
            <a:endParaRPr lang="en-US" altLang="zh-CN" dirty="0"/>
          </a:p>
          <a:p>
            <a:pPr>
              <a:defRPr/>
            </a:pPr>
            <a:endParaRPr lang="en-US" altLang="zh-CN" dirty="0"/>
          </a:p>
          <a:p>
            <a:pPr>
              <a:defRPr/>
            </a:pPr>
            <a:endParaRPr lang="en-US" altLang="zh-CN" dirty="0"/>
          </a:p>
          <a:p>
            <a:pPr>
              <a:defRPr/>
            </a:pPr>
            <a:endParaRPr lang="en-US" altLang="zh-CN" dirty="0"/>
          </a:p>
          <a:p>
            <a:pPr marL="0" indent="0">
              <a:buNone/>
              <a:defRPr/>
            </a:pPr>
            <a:endParaRPr lang="en-US" altLang="zh-CN" dirty="0"/>
          </a:p>
          <a:p>
            <a:pPr marL="0" indent="0">
              <a:buNone/>
              <a:defRPr/>
            </a:pPr>
            <a:endParaRPr lang="zh-CN" altLang="en-US" dirty="0"/>
          </a:p>
          <a:p>
            <a:pPr>
              <a:defRPr/>
            </a:pPr>
            <a:endParaRPr lang="zh-CN" altLang="en-US" dirty="0"/>
          </a:p>
        </p:txBody>
      </p:sp>
      <p:sp>
        <p:nvSpPr>
          <p:cNvPr id="30723" name="Title 3">
            <a:extLst>
              <a:ext uri="{FF2B5EF4-FFF2-40B4-BE49-F238E27FC236}">
                <a16:creationId xmlns:a16="http://schemas.microsoft.com/office/drawing/2014/main" id="{422EB030-C968-4C65-ADFD-E67FACA107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altLang="zh-CN" dirty="0"/>
            </a:br>
            <a:r>
              <a:rPr lang="en-US" altLang="zh-CN" dirty="0"/>
              <a:t>Mutation-Based Fault Localization (MBFL)</a:t>
            </a:r>
            <a:br>
              <a:rPr lang="zh-CN" altLang="en-US" dirty="0"/>
            </a:br>
            <a:endParaRPr lang="en-US" alt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8B8F035-7246-400A-A7EF-EF32FC56B6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Generate mutants by mutation testing</a:t>
            </a:r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Run original test case on each mutant and check the </a:t>
            </a:r>
            <a:r>
              <a:rPr lang="en-US" altLang="zh-CN" b="1" dirty="0">
                <a:solidFill>
                  <a:srgbClr val="C00000"/>
                </a:solidFill>
              </a:rPr>
              <a:t>impact of mutant on test outputs</a:t>
            </a:r>
            <a:r>
              <a:rPr lang="en-US" altLang="zh-CN" dirty="0"/>
              <a:t>, e.g., if test outputs change before and after mutation</a:t>
            </a:r>
          </a:p>
          <a:p>
            <a:r>
              <a:rPr lang="en-US" altLang="zh-CN" dirty="0"/>
              <a:t>If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mutant</a:t>
            </a:r>
            <a:r>
              <a:rPr lang="zh-CN" altLang="en-US" dirty="0"/>
              <a:t> </a:t>
            </a:r>
            <a:r>
              <a:rPr lang="en-US" altLang="zh-CN" dirty="0"/>
              <a:t>causes more failed test to pass, the original element which this </a:t>
            </a:r>
            <a:r>
              <a:rPr lang="en-US" altLang="zh-CN" dirty="0" err="1"/>
              <a:t>mutnat</a:t>
            </a:r>
            <a:r>
              <a:rPr lang="en-US" altLang="zh-CN" dirty="0"/>
              <a:t> occurs in has higher probability to be faulty</a:t>
            </a:r>
          </a:p>
          <a:p>
            <a:endParaRPr lang="en-US" altLang="zh-CN" dirty="0"/>
          </a:p>
          <a:p>
            <a:endParaRPr lang="en-US" altLang="zh-CN" dirty="0"/>
          </a:p>
          <a:p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DF572E4-7927-0BF5-2E29-7736FCDDDFE3}"/>
              </a:ext>
            </a:extLst>
          </p:cNvPr>
          <p:cNvGrpSpPr>
            <a:grpSpLocks/>
          </p:cNvGrpSpPr>
          <p:nvPr/>
        </p:nvGrpSpPr>
        <p:grpSpPr bwMode="auto">
          <a:xfrm>
            <a:off x="2000252" y="1895475"/>
            <a:ext cx="4975225" cy="1930400"/>
            <a:chOff x="2844800" y="2696837"/>
            <a:chExt cx="7074862" cy="2744855"/>
          </a:xfrm>
        </p:grpSpPr>
        <p:grpSp>
          <p:nvGrpSpPr>
            <p:cNvPr id="30726" name="Group 5">
              <a:extLst>
                <a:ext uri="{FF2B5EF4-FFF2-40B4-BE49-F238E27FC236}">
                  <a16:creationId xmlns:a16="http://schemas.microsoft.com/office/drawing/2014/main" id="{8741126F-C3BA-10B7-B9D2-974BF438831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44800" y="2743201"/>
              <a:ext cx="1762414" cy="2698491"/>
              <a:chOff x="105824" y="4791771"/>
              <a:chExt cx="1239197" cy="1897376"/>
            </a:xfrm>
          </p:grpSpPr>
          <p:sp>
            <p:nvSpPr>
              <p:cNvPr id="30769" name="Rectangle 121">
                <a:extLst>
                  <a:ext uri="{FF2B5EF4-FFF2-40B4-BE49-F238E27FC236}">
                    <a16:creationId xmlns:a16="http://schemas.microsoft.com/office/drawing/2014/main" id="{10ACA2D7-168C-82FC-FB37-A3894E1077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824" y="6381370"/>
                <a:ext cx="18473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 sz="1400"/>
              </a:p>
            </p:txBody>
          </p:sp>
          <p:grpSp>
            <p:nvGrpSpPr>
              <p:cNvPr id="30770" name="Group 372">
                <a:extLst>
                  <a:ext uri="{FF2B5EF4-FFF2-40B4-BE49-F238E27FC236}">
                    <a16:creationId xmlns:a16="http://schemas.microsoft.com/office/drawing/2014/main" id="{163CE913-5EAB-A421-BC37-B8553215926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54032" y="4791771"/>
                <a:ext cx="1190989" cy="1580197"/>
                <a:chOff x="154032" y="4791771"/>
                <a:chExt cx="1190989" cy="1580197"/>
              </a:xfrm>
            </p:grpSpPr>
            <p:grpSp>
              <p:nvGrpSpPr>
                <p:cNvPr id="30771" name="Group 115">
                  <a:extLst>
                    <a:ext uri="{FF2B5EF4-FFF2-40B4-BE49-F238E27FC236}">
                      <a16:creationId xmlns:a16="http://schemas.microsoft.com/office/drawing/2014/main" id="{2DEDEFBE-BFBA-0E41-85DA-B6F5C4B19B3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54032" y="4791771"/>
                  <a:ext cx="1190989" cy="1580197"/>
                  <a:chOff x="2940609" y="3654471"/>
                  <a:chExt cx="1190989" cy="1580197"/>
                </a:xfrm>
              </p:grpSpPr>
              <p:sp>
                <p:nvSpPr>
                  <p:cNvPr id="128" name="Google Shape;88;p15">
                    <a:extLst>
                      <a:ext uri="{FF2B5EF4-FFF2-40B4-BE49-F238E27FC236}">
                        <a16:creationId xmlns:a16="http://schemas.microsoft.com/office/drawing/2014/main" id="{F2BE4A2D-0AF7-8F0C-DF14-400CD623EC6D}"/>
                      </a:ext>
                    </a:extLst>
                  </p:cNvPr>
                  <p:cNvSpPr/>
                  <p:nvPr/>
                </p:nvSpPr>
                <p:spPr>
                  <a:xfrm>
                    <a:off x="2940019" y="3655202"/>
                    <a:ext cx="1192042" cy="1579215"/>
                  </a:xfrm>
                  <a:prstGeom prst="snip1Rect">
                    <a:avLst>
                      <a:gd name="adj" fmla="val 7499"/>
                    </a:avLst>
                  </a:prstGeom>
                  <a:solidFill>
                    <a:srgbClr val="F3F3F3"/>
                  </a:solidFill>
                  <a:ln w="19050" cap="flat" cmpd="sng">
                    <a:solidFill>
                      <a:srgbClr val="00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lIns="91425" tIns="91425" rIns="91425" bIns="91425" anchor="ctr"/>
                  <a:lstStyle/>
                  <a:p>
                    <a:pPr>
                      <a:lnSpc>
                        <a:spcPct val="150000"/>
                      </a:lnSpc>
                      <a:defRPr/>
                    </a:pPr>
                    <a:r>
                      <a:rPr lang="en-US" altLang="zh-CN" sz="800" dirty="0">
                        <a:latin typeface="Consolas"/>
                      </a:rPr>
                      <a:t>S1</a:t>
                    </a:r>
                  </a:p>
                  <a:p>
                    <a:pPr>
                      <a:lnSpc>
                        <a:spcPct val="150000"/>
                      </a:lnSpc>
                      <a:defRPr/>
                    </a:pPr>
                    <a:r>
                      <a:rPr lang="en-US" altLang="zh-CN" sz="800" dirty="0">
                        <a:latin typeface="Consolas"/>
                      </a:rPr>
                      <a:t>S2</a:t>
                    </a:r>
                  </a:p>
                  <a:p>
                    <a:pPr>
                      <a:lnSpc>
                        <a:spcPct val="150000"/>
                      </a:lnSpc>
                      <a:defRPr/>
                    </a:pPr>
                    <a:r>
                      <a:rPr lang="en-US" altLang="zh-CN" sz="800" dirty="0">
                        <a:latin typeface="Consolas"/>
                      </a:rPr>
                      <a:t>S3</a:t>
                    </a:r>
                  </a:p>
                  <a:p>
                    <a:pPr>
                      <a:lnSpc>
                        <a:spcPct val="150000"/>
                      </a:lnSpc>
                      <a:defRPr/>
                    </a:pPr>
                    <a:r>
                      <a:rPr lang="en-US" altLang="zh-CN" sz="800" dirty="0">
                        <a:latin typeface="Consolas"/>
                      </a:rPr>
                      <a:t>S4</a:t>
                    </a:r>
                  </a:p>
                  <a:p>
                    <a:pPr>
                      <a:lnSpc>
                        <a:spcPct val="150000"/>
                      </a:lnSpc>
                      <a:defRPr/>
                    </a:pPr>
                    <a:r>
                      <a:rPr lang="en-US" altLang="zh-CN" sz="800" dirty="0">
                        <a:latin typeface="Consolas"/>
                      </a:rPr>
                      <a:t>S5 </a:t>
                    </a:r>
                  </a:p>
                  <a:p>
                    <a:pPr>
                      <a:lnSpc>
                        <a:spcPct val="150000"/>
                      </a:lnSpc>
                      <a:defRPr/>
                    </a:pPr>
                    <a:r>
                      <a:rPr lang="en-US" altLang="zh-CN" sz="800" dirty="0">
                        <a:latin typeface="Consolas"/>
                      </a:rPr>
                      <a:t>S6</a:t>
                    </a:r>
                  </a:p>
                  <a:p>
                    <a:pPr>
                      <a:lnSpc>
                        <a:spcPct val="150000"/>
                      </a:lnSpc>
                      <a:defRPr/>
                    </a:pPr>
                    <a:r>
                      <a:rPr lang="en-US" altLang="zh-CN" sz="800" dirty="0">
                        <a:latin typeface="Consolas"/>
                      </a:rPr>
                      <a:t>S7</a:t>
                    </a:r>
                  </a:p>
                  <a:p>
                    <a:pPr>
                      <a:lnSpc>
                        <a:spcPct val="150000"/>
                      </a:lnSpc>
                      <a:defRPr/>
                    </a:pPr>
                    <a:r>
                      <a:rPr lang="en-US" altLang="zh-CN" sz="800" dirty="0">
                        <a:latin typeface="Consolas"/>
                      </a:rPr>
                      <a:t>S8</a:t>
                    </a:r>
                  </a:p>
                </p:txBody>
              </p:sp>
              <p:grpSp>
                <p:nvGrpSpPr>
                  <p:cNvPr id="30775" name="Google Shape;89;p15">
                    <a:extLst>
                      <a:ext uri="{FF2B5EF4-FFF2-40B4-BE49-F238E27FC236}">
                        <a16:creationId xmlns:a16="http://schemas.microsoft.com/office/drawing/2014/main" id="{2C6F3DF0-A4D2-FBAF-8EB0-9285CCCAFB9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041196" y="3663873"/>
                    <a:ext cx="80509" cy="103984"/>
                    <a:chOff x="6626594" y="1445725"/>
                    <a:chExt cx="331326" cy="380400"/>
                  </a:xfrm>
                </p:grpSpPr>
                <p:sp>
                  <p:nvSpPr>
                    <p:cNvPr id="30780" name="Google Shape;90;p15">
                      <a:extLst>
                        <a:ext uri="{FF2B5EF4-FFF2-40B4-BE49-F238E27FC236}">
                          <a16:creationId xmlns:a16="http://schemas.microsoft.com/office/drawing/2014/main" id="{F06521EC-D79B-08F1-FD9A-9EF3696E54D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626600" y="1509725"/>
                      <a:ext cx="274200" cy="308100"/>
                    </a:xfrm>
                    <a:prstGeom prst="rtTriangle">
                      <a:avLst/>
                    </a:prstGeom>
                    <a:solidFill>
                      <a:srgbClr val="F3F3F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lIns="91425" tIns="91425" rIns="91425" bIns="91425" anchor="ctr"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endParaRPr lang="en-US" altLang="en-US"/>
                    </a:p>
                  </p:txBody>
                </p:sp>
                <p:grpSp>
                  <p:nvGrpSpPr>
                    <p:cNvPr id="30781" name="Google Shape;91;p15">
                      <a:extLst>
                        <a:ext uri="{FF2B5EF4-FFF2-40B4-BE49-F238E27FC236}">
                          <a16:creationId xmlns:a16="http://schemas.microsoft.com/office/drawing/2014/main" id="{FD6DAB6A-FD34-9CA0-1EF3-36A2D6EF589D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626594" y="1445725"/>
                      <a:ext cx="331326" cy="380400"/>
                      <a:chOff x="6374283" y="1445725"/>
                      <a:chExt cx="395992" cy="380400"/>
                    </a:xfrm>
                  </p:grpSpPr>
                  <p:cxnSp>
                    <p:nvCxnSpPr>
                      <p:cNvPr id="30782" name="Google Shape;92;p15">
                        <a:extLst>
                          <a:ext uri="{FF2B5EF4-FFF2-40B4-BE49-F238E27FC236}">
                            <a16:creationId xmlns:a16="http://schemas.microsoft.com/office/drawing/2014/main" id="{4FBCFFFD-B450-F362-5F91-A4305899AE03}"/>
                          </a:ext>
                        </a:extLst>
                      </p:cNvPr>
                      <p:cNvCxnSpPr>
                        <a:cxnSpLocks noChangeShapeType="1"/>
                      </p:cNvCxnSpPr>
                      <p:nvPr/>
                    </p:nvCxnSpPr>
                    <p:spPr bwMode="auto">
                      <a:xfrm rot="10800000">
                        <a:off x="6381175" y="1817804"/>
                        <a:ext cx="389100" cy="3600"/>
                      </a:xfrm>
                      <a:prstGeom prst="straightConnector1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  <p:cxnSp>
                    <p:nvCxnSpPr>
                      <p:cNvPr id="30783" name="Google Shape;93;p15">
                        <a:extLst>
                          <a:ext uri="{FF2B5EF4-FFF2-40B4-BE49-F238E27FC236}">
                            <a16:creationId xmlns:a16="http://schemas.microsoft.com/office/drawing/2014/main" id="{6A5B6D7C-A42A-029E-D6DC-DDF5421B35EB}"/>
                          </a:ext>
                        </a:extLst>
                      </p:cNvPr>
                      <p:cNvCxnSpPr>
                        <a:cxnSpLocks noChangeShapeType="1"/>
                      </p:cNvCxnSpPr>
                      <p:nvPr/>
                    </p:nvCxnSpPr>
                    <p:spPr bwMode="auto">
                      <a:xfrm flipH="1">
                        <a:off x="6374283" y="1445725"/>
                        <a:ext cx="6900" cy="380400"/>
                      </a:xfrm>
                      <a:prstGeom prst="straightConnector1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</p:grpSp>
              </p:grpSp>
              <p:cxnSp>
                <p:nvCxnSpPr>
                  <p:cNvPr id="131" name="Straight Connector 67">
                    <a:extLst>
                      <a:ext uri="{FF2B5EF4-FFF2-40B4-BE49-F238E27FC236}">
                        <a16:creationId xmlns:a16="http://schemas.microsoft.com/office/drawing/2014/main" id="{CFE5821E-369A-FE73-A5FD-BD56138491E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165412" y="3840898"/>
                    <a:ext cx="879349" cy="0"/>
                  </a:xfrm>
                  <a:prstGeom prst="line">
                    <a:avLst/>
                  </a:prstGeom>
                  <a:ln>
                    <a:solidFill>
                      <a:srgbClr val="92D05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2" name="Straight Connector 69">
                    <a:extLst>
                      <a:ext uri="{FF2B5EF4-FFF2-40B4-BE49-F238E27FC236}">
                        <a16:creationId xmlns:a16="http://schemas.microsoft.com/office/drawing/2014/main" id="{5086359B-E372-81DE-3D90-9A6F854D2D8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165412" y="4005962"/>
                    <a:ext cx="879349" cy="0"/>
                  </a:xfrm>
                  <a:prstGeom prst="line">
                    <a:avLst/>
                  </a:prstGeom>
                  <a:ln>
                    <a:solidFill>
                      <a:schemeClr val="accent6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3" name="Straight Connector 73">
                    <a:extLst>
                      <a:ext uri="{FF2B5EF4-FFF2-40B4-BE49-F238E27FC236}">
                        <a16:creationId xmlns:a16="http://schemas.microsoft.com/office/drawing/2014/main" id="{FA79DA59-996E-8FCB-DD85-38AD1FF1D37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163825" y="4386878"/>
                    <a:ext cx="879349" cy="0"/>
                  </a:xfrm>
                  <a:prstGeom prst="line">
                    <a:avLst/>
                  </a:pr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4" name="Straight Connector 79">
                    <a:extLst>
                      <a:ext uri="{FF2B5EF4-FFF2-40B4-BE49-F238E27FC236}">
                        <a16:creationId xmlns:a16="http://schemas.microsoft.com/office/drawing/2014/main" id="{014774BA-1D7D-56DD-F4B4-D508829DB12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149539" y="4953492"/>
                    <a:ext cx="879349" cy="0"/>
                  </a:xfrm>
                  <a:prstGeom prst="line">
                    <a:avLst/>
                  </a:prstGeom>
                  <a:ln>
                    <a:solidFill>
                      <a:schemeClr val="accent3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26" name="Straight Connector 77">
                  <a:extLst>
                    <a:ext uri="{FF2B5EF4-FFF2-40B4-BE49-F238E27FC236}">
                      <a16:creationId xmlns:a16="http://schemas.microsoft.com/office/drawing/2014/main" id="{679F5B7A-F5EE-8E89-A997-2C620BE094C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78835" y="5886049"/>
                  <a:ext cx="858715" cy="0"/>
                </a:xfrm>
                <a:prstGeom prst="line">
                  <a:avLst/>
                </a:prstGeom>
                <a:ln>
                  <a:solidFill>
                    <a:schemeClr val="accent4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Straight Connector 81">
                  <a:extLst>
                    <a:ext uri="{FF2B5EF4-FFF2-40B4-BE49-F238E27FC236}">
                      <a16:creationId xmlns:a16="http://schemas.microsoft.com/office/drawing/2014/main" id="{B34AC252-9ADF-7105-4A61-F35E31DA575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86772" y="6252681"/>
                  <a:ext cx="855539" cy="0"/>
                </a:xfrm>
                <a:prstGeom prst="line">
                  <a:avLst/>
                </a:prstGeom>
                <a:ln>
                  <a:solidFill>
                    <a:schemeClr val="accent5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40" name="直接箭头连接符 96">
              <a:extLst>
                <a:ext uri="{FF2B5EF4-FFF2-40B4-BE49-F238E27FC236}">
                  <a16:creationId xmlns:a16="http://schemas.microsoft.com/office/drawing/2014/main" id="{FBFFA6D4-578B-6A8D-C001-CEB641458D34}"/>
                </a:ext>
              </a:extLst>
            </p:cNvPr>
            <p:cNvCxnSpPr>
              <a:cxnSpLocks/>
            </p:cNvCxnSpPr>
            <p:nvPr/>
          </p:nvCxnSpPr>
          <p:spPr>
            <a:xfrm>
              <a:off x="5025501" y="3836765"/>
              <a:ext cx="688524" cy="451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728" name="Group 5">
              <a:extLst>
                <a:ext uri="{FF2B5EF4-FFF2-40B4-BE49-F238E27FC236}">
                  <a16:creationId xmlns:a16="http://schemas.microsoft.com/office/drawing/2014/main" id="{9BC5425E-8487-5B84-779E-4C54952F7BE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180436" y="2724271"/>
              <a:ext cx="1762414" cy="2698491"/>
              <a:chOff x="105824" y="4791771"/>
              <a:chExt cx="1239197" cy="1897376"/>
            </a:xfrm>
          </p:grpSpPr>
          <p:sp>
            <p:nvSpPr>
              <p:cNvPr id="30754" name="Rectangle 142">
                <a:extLst>
                  <a:ext uri="{FF2B5EF4-FFF2-40B4-BE49-F238E27FC236}">
                    <a16:creationId xmlns:a16="http://schemas.microsoft.com/office/drawing/2014/main" id="{18C8DFF3-8250-E9CC-B10F-C81B3F65FE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824" y="6381370"/>
                <a:ext cx="18473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 sz="1400"/>
              </a:p>
            </p:txBody>
          </p:sp>
          <p:grpSp>
            <p:nvGrpSpPr>
              <p:cNvPr id="30755" name="Group 372">
                <a:extLst>
                  <a:ext uri="{FF2B5EF4-FFF2-40B4-BE49-F238E27FC236}">
                    <a16:creationId xmlns:a16="http://schemas.microsoft.com/office/drawing/2014/main" id="{9850AB1A-65F8-3BA4-5864-85A1D8231A2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54032" y="4791771"/>
                <a:ext cx="1190989" cy="1580197"/>
                <a:chOff x="154032" y="4791771"/>
                <a:chExt cx="1190989" cy="1580197"/>
              </a:xfrm>
            </p:grpSpPr>
            <p:grpSp>
              <p:nvGrpSpPr>
                <p:cNvPr id="30756" name="Group 115">
                  <a:extLst>
                    <a:ext uri="{FF2B5EF4-FFF2-40B4-BE49-F238E27FC236}">
                      <a16:creationId xmlns:a16="http://schemas.microsoft.com/office/drawing/2014/main" id="{8DBD305A-1D4C-1FDA-8E6D-BA7C3DEBF25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54032" y="4791771"/>
                  <a:ext cx="1190989" cy="1580197"/>
                  <a:chOff x="2940609" y="3654471"/>
                  <a:chExt cx="1190989" cy="1580197"/>
                </a:xfrm>
              </p:grpSpPr>
              <p:sp>
                <p:nvSpPr>
                  <p:cNvPr id="149" name="Google Shape;88;p15">
                    <a:extLst>
                      <a:ext uri="{FF2B5EF4-FFF2-40B4-BE49-F238E27FC236}">
                        <a16:creationId xmlns:a16="http://schemas.microsoft.com/office/drawing/2014/main" id="{667FE0E3-CD7B-1342-DEED-811AF9A8FF3F}"/>
                      </a:ext>
                    </a:extLst>
                  </p:cNvPr>
                  <p:cNvSpPr/>
                  <p:nvPr/>
                </p:nvSpPr>
                <p:spPr>
                  <a:xfrm>
                    <a:off x="2940639" y="3654227"/>
                    <a:ext cx="1190454" cy="1580803"/>
                  </a:xfrm>
                  <a:prstGeom prst="snip1Rect">
                    <a:avLst>
                      <a:gd name="adj" fmla="val 7499"/>
                    </a:avLst>
                  </a:prstGeom>
                  <a:solidFill>
                    <a:srgbClr val="F3F3F3"/>
                  </a:solidFill>
                  <a:ln w="19050" cap="flat" cmpd="sng">
                    <a:solidFill>
                      <a:srgbClr val="00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lIns="91425" tIns="91425" rIns="91425" bIns="91425" anchor="ctr"/>
                  <a:lstStyle/>
                  <a:p>
                    <a:pPr>
                      <a:lnSpc>
                        <a:spcPct val="150000"/>
                      </a:lnSpc>
                      <a:defRPr/>
                    </a:pPr>
                    <a:r>
                      <a:rPr lang="en-US" altLang="zh-CN" sz="800" dirty="0">
                        <a:latin typeface="Consolas"/>
                      </a:rPr>
                      <a:t>S1</a:t>
                    </a:r>
                  </a:p>
                  <a:p>
                    <a:pPr>
                      <a:lnSpc>
                        <a:spcPct val="150000"/>
                      </a:lnSpc>
                      <a:defRPr/>
                    </a:pPr>
                    <a:r>
                      <a:rPr lang="en-US" altLang="zh-CN" sz="800" dirty="0">
                        <a:latin typeface="Consolas"/>
                      </a:rPr>
                      <a:t>S2</a:t>
                    </a:r>
                  </a:p>
                  <a:p>
                    <a:pPr>
                      <a:lnSpc>
                        <a:spcPct val="150000"/>
                      </a:lnSpc>
                      <a:defRPr/>
                    </a:pPr>
                    <a:r>
                      <a:rPr lang="en-US" altLang="zh-CN" sz="800" dirty="0">
                        <a:latin typeface="Consolas"/>
                      </a:rPr>
                      <a:t>S3</a:t>
                    </a:r>
                  </a:p>
                  <a:p>
                    <a:pPr>
                      <a:lnSpc>
                        <a:spcPct val="150000"/>
                      </a:lnSpc>
                      <a:defRPr/>
                    </a:pPr>
                    <a:r>
                      <a:rPr lang="en-US" altLang="zh-CN" sz="800" dirty="0">
                        <a:latin typeface="Consolas"/>
                      </a:rPr>
                      <a:t>S4</a:t>
                    </a:r>
                  </a:p>
                  <a:p>
                    <a:pPr>
                      <a:lnSpc>
                        <a:spcPct val="150000"/>
                      </a:lnSpc>
                      <a:defRPr/>
                    </a:pPr>
                    <a:r>
                      <a:rPr lang="en-US" altLang="zh-CN" sz="800" dirty="0">
                        <a:latin typeface="Consolas"/>
                      </a:rPr>
                      <a:t>S5</a:t>
                    </a:r>
                  </a:p>
                  <a:p>
                    <a:pPr>
                      <a:lnSpc>
                        <a:spcPct val="150000"/>
                      </a:lnSpc>
                      <a:defRPr/>
                    </a:pPr>
                    <a:r>
                      <a:rPr lang="en-US" altLang="zh-CN" sz="800" dirty="0">
                        <a:latin typeface="Consolas"/>
                      </a:rPr>
                      <a:t>S6</a:t>
                    </a:r>
                  </a:p>
                  <a:p>
                    <a:pPr>
                      <a:lnSpc>
                        <a:spcPct val="150000"/>
                      </a:lnSpc>
                      <a:defRPr/>
                    </a:pPr>
                    <a:r>
                      <a:rPr lang="en-US" altLang="zh-CN" sz="800" dirty="0">
                        <a:latin typeface="Consolas"/>
                      </a:rPr>
                      <a:t>S7</a:t>
                    </a:r>
                  </a:p>
                  <a:p>
                    <a:pPr>
                      <a:lnSpc>
                        <a:spcPct val="150000"/>
                      </a:lnSpc>
                      <a:defRPr/>
                    </a:pPr>
                    <a:r>
                      <a:rPr lang="en-US" altLang="zh-CN" sz="800" dirty="0">
                        <a:latin typeface="Consolas"/>
                      </a:rPr>
                      <a:t>S8</a:t>
                    </a:r>
                  </a:p>
                </p:txBody>
              </p:sp>
              <p:grpSp>
                <p:nvGrpSpPr>
                  <p:cNvPr id="30760" name="Google Shape;89;p15">
                    <a:extLst>
                      <a:ext uri="{FF2B5EF4-FFF2-40B4-BE49-F238E27FC236}">
                        <a16:creationId xmlns:a16="http://schemas.microsoft.com/office/drawing/2014/main" id="{EB37AEA6-40F5-06B8-B3F6-60411A5F581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041196" y="3663873"/>
                    <a:ext cx="80509" cy="103984"/>
                    <a:chOff x="6626594" y="1445725"/>
                    <a:chExt cx="331326" cy="380400"/>
                  </a:xfrm>
                </p:grpSpPr>
                <p:sp>
                  <p:nvSpPr>
                    <p:cNvPr id="30765" name="Google Shape;90;p15">
                      <a:extLst>
                        <a:ext uri="{FF2B5EF4-FFF2-40B4-BE49-F238E27FC236}">
                          <a16:creationId xmlns:a16="http://schemas.microsoft.com/office/drawing/2014/main" id="{49330EA3-B7AE-4739-BC75-B2977E6FB9A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626600" y="1509725"/>
                      <a:ext cx="274200" cy="308100"/>
                    </a:xfrm>
                    <a:prstGeom prst="rtTriangle">
                      <a:avLst/>
                    </a:prstGeom>
                    <a:solidFill>
                      <a:srgbClr val="F3F3F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lIns="91425" tIns="91425" rIns="91425" bIns="91425" anchor="ctr"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endParaRPr lang="en-US" altLang="en-US"/>
                    </a:p>
                  </p:txBody>
                </p:sp>
                <p:grpSp>
                  <p:nvGrpSpPr>
                    <p:cNvPr id="30766" name="Google Shape;91;p15">
                      <a:extLst>
                        <a:ext uri="{FF2B5EF4-FFF2-40B4-BE49-F238E27FC236}">
                          <a16:creationId xmlns:a16="http://schemas.microsoft.com/office/drawing/2014/main" id="{935F16DA-B452-A499-2BCC-307242C9313E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626594" y="1445725"/>
                      <a:ext cx="331326" cy="380400"/>
                      <a:chOff x="6374283" y="1445725"/>
                      <a:chExt cx="395992" cy="380400"/>
                    </a:xfrm>
                  </p:grpSpPr>
                  <p:cxnSp>
                    <p:nvCxnSpPr>
                      <p:cNvPr id="30767" name="Google Shape;92;p15">
                        <a:extLst>
                          <a:ext uri="{FF2B5EF4-FFF2-40B4-BE49-F238E27FC236}">
                            <a16:creationId xmlns:a16="http://schemas.microsoft.com/office/drawing/2014/main" id="{4C8A8AE1-480E-4354-E0A8-47C9491E03EE}"/>
                          </a:ext>
                        </a:extLst>
                      </p:cNvPr>
                      <p:cNvCxnSpPr>
                        <a:cxnSpLocks noChangeShapeType="1"/>
                      </p:cNvCxnSpPr>
                      <p:nvPr/>
                    </p:nvCxnSpPr>
                    <p:spPr bwMode="auto">
                      <a:xfrm rot="10800000">
                        <a:off x="6381175" y="1817804"/>
                        <a:ext cx="389100" cy="3600"/>
                      </a:xfrm>
                      <a:prstGeom prst="straightConnector1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  <p:cxnSp>
                    <p:nvCxnSpPr>
                      <p:cNvPr id="30768" name="Google Shape;93;p15">
                        <a:extLst>
                          <a:ext uri="{FF2B5EF4-FFF2-40B4-BE49-F238E27FC236}">
                            <a16:creationId xmlns:a16="http://schemas.microsoft.com/office/drawing/2014/main" id="{2842B194-06A2-BBC0-95EE-EF04FAD7F6B7}"/>
                          </a:ext>
                        </a:extLst>
                      </p:cNvPr>
                      <p:cNvCxnSpPr>
                        <a:cxnSpLocks noChangeShapeType="1"/>
                      </p:cNvCxnSpPr>
                      <p:nvPr/>
                    </p:nvCxnSpPr>
                    <p:spPr bwMode="auto">
                      <a:xfrm flipH="1">
                        <a:off x="6374283" y="1445725"/>
                        <a:ext cx="6900" cy="380400"/>
                      </a:xfrm>
                      <a:prstGeom prst="straightConnector1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</p:grpSp>
              </p:grpSp>
              <p:cxnSp>
                <p:nvCxnSpPr>
                  <p:cNvPr id="152" name="Straight Connector 67">
                    <a:extLst>
                      <a:ext uri="{FF2B5EF4-FFF2-40B4-BE49-F238E27FC236}">
                        <a16:creationId xmlns:a16="http://schemas.microsoft.com/office/drawing/2014/main" id="{F4227075-2876-36A4-2FEB-DA38D16629C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166032" y="3839924"/>
                    <a:ext cx="877762" cy="0"/>
                  </a:xfrm>
                  <a:prstGeom prst="line">
                    <a:avLst/>
                  </a:prstGeom>
                  <a:ln>
                    <a:solidFill>
                      <a:srgbClr val="92D05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3" name="Straight Connector 69">
                    <a:extLst>
                      <a:ext uri="{FF2B5EF4-FFF2-40B4-BE49-F238E27FC236}">
                        <a16:creationId xmlns:a16="http://schemas.microsoft.com/office/drawing/2014/main" id="{42BED312-6505-DB68-6423-0A0E5F1DDCE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166032" y="4006575"/>
                    <a:ext cx="877762" cy="0"/>
                  </a:xfrm>
                  <a:prstGeom prst="line">
                    <a:avLst/>
                  </a:prstGeom>
                  <a:ln>
                    <a:solidFill>
                      <a:schemeClr val="accent6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4" name="Straight Connector 73">
                    <a:extLst>
                      <a:ext uri="{FF2B5EF4-FFF2-40B4-BE49-F238E27FC236}">
                        <a16:creationId xmlns:a16="http://schemas.microsoft.com/office/drawing/2014/main" id="{58FE39A7-3B0B-46AC-705F-C8B55A44B18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164445" y="4385904"/>
                    <a:ext cx="877761" cy="0"/>
                  </a:xfrm>
                  <a:prstGeom prst="line">
                    <a:avLst/>
                  </a:pr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5" name="Straight Connector 79">
                    <a:extLst>
                      <a:ext uri="{FF2B5EF4-FFF2-40B4-BE49-F238E27FC236}">
                        <a16:creationId xmlns:a16="http://schemas.microsoft.com/office/drawing/2014/main" id="{6BE7EE0A-8820-21CE-5765-8845C908F54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150159" y="4952517"/>
                    <a:ext cx="877762" cy="0"/>
                  </a:xfrm>
                  <a:prstGeom prst="line">
                    <a:avLst/>
                  </a:prstGeom>
                  <a:ln>
                    <a:solidFill>
                      <a:schemeClr val="accent3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47" name="Straight Connector 77">
                  <a:extLst>
                    <a:ext uri="{FF2B5EF4-FFF2-40B4-BE49-F238E27FC236}">
                      <a16:creationId xmlns:a16="http://schemas.microsoft.com/office/drawing/2014/main" id="{B71A1938-4C25-D699-5FAC-38ACC09AB2E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79455" y="5886662"/>
                  <a:ext cx="857127" cy="0"/>
                </a:xfrm>
                <a:prstGeom prst="line">
                  <a:avLst/>
                </a:prstGeom>
                <a:ln>
                  <a:solidFill>
                    <a:schemeClr val="accent4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8" name="Straight Connector 81">
                  <a:extLst>
                    <a:ext uri="{FF2B5EF4-FFF2-40B4-BE49-F238E27FC236}">
                      <a16:creationId xmlns:a16="http://schemas.microsoft.com/office/drawing/2014/main" id="{AA80CB7B-F634-2384-36BF-4ECC63C3D36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87391" y="6251706"/>
                  <a:ext cx="853952" cy="0"/>
                </a:xfrm>
                <a:prstGeom prst="line">
                  <a:avLst/>
                </a:prstGeom>
                <a:ln>
                  <a:solidFill>
                    <a:schemeClr val="accent5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30729" name="Rectangle 20">
              <a:extLst>
                <a:ext uri="{FF2B5EF4-FFF2-40B4-BE49-F238E27FC236}">
                  <a16:creationId xmlns:a16="http://schemas.microsoft.com/office/drawing/2014/main" id="{FAD9C769-B808-D65F-BBC0-4DB538BE2D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7753" y="3220472"/>
              <a:ext cx="1473225" cy="525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zh-CN" dirty="0">
                  <a:latin typeface="LinLibertineT"/>
                </a:rPr>
                <a:t>C = a + b </a:t>
              </a:r>
              <a:endParaRPr lang="en-US" altLang="en-US" dirty="0"/>
            </a:p>
          </p:txBody>
        </p:sp>
        <p:sp>
          <p:nvSpPr>
            <p:cNvPr id="30730" name="Rectangle 159">
              <a:extLst>
                <a:ext uri="{FF2B5EF4-FFF2-40B4-BE49-F238E27FC236}">
                  <a16:creationId xmlns:a16="http://schemas.microsoft.com/office/drawing/2014/main" id="{98A9ADE7-9DCB-A0F7-AC76-3AB92E485F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97976" y="3239322"/>
              <a:ext cx="1409390" cy="525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zh-CN">
                  <a:latin typeface="LinLibertineT"/>
                </a:rPr>
                <a:t>C = a - b </a:t>
              </a:r>
              <a:endParaRPr lang="en-US" altLang="en-US"/>
            </a:p>
          </p:txBody>
        </p:sp>
        <p:sp>
          <p:nvSpPr>
            <p:cNvPr id="30731" name="Google Shape;774;p29">
              <a:extLst>
                <a:ext uri="{FF2B5EF4-FFF2-40B4-BE49-F238E27FC236}">
                  <a16:creationId xmlns:a16="http://schemas.microsoft.com/office/drawing/2014/main" id="{E7DFE0D0-C4D0-8087-F88A-E022419CFB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93736" y="4729305"/>
              <a:ext cx="1588426" cy="518275"/>
            </a:xfrm>
            <a:prstGeom prst="wedgeRoundRectCallout">
              <a:avLst>
                <a:gd name="adj1" fmla="val -24292"/>
                <a:gd name="adj2" fmla="val -75421"/>
                <a:gd name="adj3" fmla="val 16667"/>
              </a:avLst>
            </a:prstGeom>
            <a:solidFill>
              <a:srgbClr val="FFF2CC"/>
            </a:solidFill>
            <a:ln w="9525">
              <a:solidFill>
                <a:schemeClr val="tx2"/>
              </a:solidFill>
              <a:round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zh-CN" sz="1600" b="1"/>
                <a:t>Mutant-1</a:t>
              </a:r>
            </a:p>
          </p:txBody>
        </p:sp>
        <p:pic>
          <p:nvPicPr>
            <p:cNvPr id="30732" name="Picture 6" descr="Image result for mutation">
              <a:extLst>
                <a:ext uri="{FF2B5EF4-FFF2-40B4-BE49-F238E27FC236}">
                  <a16:creationId xmlns:a16="http://schemas.microsoft.com/office/drawing/2014/main" id="{6182A2DF-0B22-79E1-9AB7-37BDCF2525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9820" y="3460049"/>
              <a:ext cx="1439020" cy="879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0733" name="Group 5">
              <a:extLst>
                <a:ext uri="{FF2B5EF4-FFF2-40B4-BE49-F238E27FC236}">
                  <a16:creationId xmlns:a16="http://schemas.microsoft.com/office/drawing/2014/main" id="{8A09A283-1790-549B-2C79-0C279372B99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128897" y="2696837"/>
              <a:ext cx="1762414" cy="2698491"/>
              <a:chOff x="105824" y="4791771"/>
              <a:chExt cx="1239197" cy="1897376"/>
            </a:xfrm>
          </p:grpSpPr>
          <p:sp>
            <p:nvSpPr>
              <p:cNvPr id="30739" name="Rectangle 163">
                <a:extLst>
                  <a:ext uri="{FF2B5EF4-FFF2-40B4-BE49-F238E27FC236}">
                    <a16:creationId xmlns:a16="http://schemas.microsoft.com/office/drawing/2014/main" id="{AADF1FBC-17D3-D0F9-5B64-F7373BE296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824" y="6381370"/>
                <a:ext cx="18473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 sz="1400"/>
              </a:p>
            </p:txBody>
          </p:sp>
          <p:grpSp>
            <p:nvGrpSpPr>
              <p:cNvPr id="30740" name="Group 372">
                <a:extLst>
                  <a:ext uri="{FF2B5EF4-FFF2-40B4-BE49-F238E27FC236}">
                    <a16:creationId xmlns:a16="http://schemas.microsoft.com/office/drawing/2014/main" id="{5B717AD9-8574-5E48-4806-885A1519B25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54032" y="4791771"/>
                <a:ext cx="1190989" cy="1580197"/>
                <a:chOff x="154032" y="4791771"/>
                <a:chExt cx="1190989" cy="1580197"/>
              </a:xfrm>
            </p:grpSpPr>
            <p:grpSp>
              <p:nvGrpSpPr>
                <p:cNvPr id="30741" name="Group 115">
                  <a:extLst>
                    <a:ext uri="{FF2B5EF4-FFF2-40B4-BE49-F238E27FC236}">
                      <a16:creationId xmlns:a16="http://schemas.microsoft.com/office/drawing/2014/main" id="{28F998EA-28FC-E26E-0CCF-D067CB0E0C9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54032" y="4791771"/>
                  <a:ext cx="1190989" cy="1580197"/>
                  <a:chOff x="2940609" y="3654471"/>
                  <a:chExt cx="1190989" cy="1580197"/>
                </a:xfrm>
              </p:grpSpPr>
              <p:sp>
                <p:nvSpPr>
                  <p:cNvPr id="169" name="Google Shape;88;p15">
                    <a:extLst>
                      <a:ext uri="{FF2B5EF4-FFF2-40B4-BE49-F238E27FC236}">
                        <a16:creationId xmlns:a16="http://schemas.microsoft.com/office/drawing/2014/main" id="{6658A929-CFC7-B076-6B88-C5437448CB36}"/>
                      </a:ext>
                    </a:extLst>
                  </p:cNvPr>
                  <p:cNvSpPr/>
                  <p:nvPr/>
                </p:nvSpPr>
                <p:spPr>
                  <a:xfrm>
                    <a:off x="2940444" y="3654471"/>
                    <a:ext cx="1190454" cy="1556996"/>
                  </a:xfrm>
                  <a:prstGeom prst="snip1Rect">
                    <a:avLst>
                      <a:gd name="adj" fmla="val 7499"/>
                    </a:avLst>
                  </a:prstGeom>
                  <a:solidFill>
                    <a:srgbClr val="F3F3F3"/>
                  </a:solidFill>
                  <a:ln w="19050" cap="flat" cmpd="sng">
                    <a:solidFill>
                      <a:srgbClr val="00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lIns="91425" tIns="91425" rIns="91425" bIns="91425" anchor="ctr"/>
                  <a:lstStyle/>
                  <a:p>
                    <a:pPr>
                      <a:lnSpc>
                        <a:spcPct val="150000"/>
                      </a:lnSpc>
                      <a:defRPr/>
                    </a:pPr>
                    <a:r>
                      <a:rPr lang="en-US" altLang="zh-CN" sz="800" dirty="0">
                        <a:latin typeface="Consolas"/>
                      </a:rPr>
                      <a:t>S1</a:t>
                    </a:r>
                  </a:p>
                  <a:p>
                    <a:pPr>
                      <a:lnSpc>
                        <a:spcPct val="150000"/>
                      </a:lnSpc>
                      <a:defRPr/>
                    </a:pPr>
                    <a:r>
                      <a:rPr lang="en-US" altLang="zh-CN" sz="800" dirty="0">
                        <a:latin typeface="Consolas"/>
                      </a:rPr>
                      <a:t>S2</a:t>
                    </a:r>
                  </a:p>
                  <a:p>
                    <a:pPr>
                      <a:lnSpc>
                        <a:spcPct val="150000"/>
                      </a:lnSpc>
                      <a:defRPr/>
                    </a:pPr>
                    <a:r>
                      <a:rPr lang="en-US" altLang="zh-CN" sz="800" dirty="0">
                        <a:latin typeface="Consolas"/>
                      </a:rPr>
                      <a:t>S3</a:t>
                    </a:r>
                  </a:p>
                  <a:p>
                    <a:pPr>
                      <a:lnSpc>
                        <a:spcPct val="150000"/>
                      </a:lnSpc>
                      <a:defRPr/>
                    </a:pPr>
                    <a:r>
                      <a:rPr lang="en-US" altLang="zh-CN" sz="800" dirty="0">
                        <a:latin typeface="Consolas"/>
                      </a:rPr>
                      <a:t>S4</a:t>
                    </a:r>
                  </a:p>
                  <a:p>
                    <a:pPr>
                      <a:lnSpc>
                        <a:spcPct val="150000"/>
                      </a:lnSpc>
                      <a:defRPr/>
                    </a:pPr>
                    <a:r>
                      <a:rPr lang="en-US" altLang="zh-CN" sz="800" dirty="0">
                        <a:latin typeface="Consolas"/>
                      </a:rPr>
                      <a:t>S5</a:t>
                    </a:r>
                  </a:p>
                  <a:p>
                    <a:pPr>
                      <a:lnSpc>
                        <a:spcPct val="150000"/>
                      </a:lnSpc>
                      <a:defRPr/>
                    </a:pPr>
                    <a:r>
                      <a:rPr lang="en-US" altLang="zh-CN" sz="800" dirty="0">
                        <a:latin typeface="Consolas"/>
                      </a:rPr>
                      <a:t>S6</a:t>
                    </a:r>
                  </a:p>
                  <a:p>
                    <a:pPr>
                      <a:lnSpc>
                        <a:spcPct val="150000"/>
                      </a:lnSpc>
                      <a:defRPr/>
                    </a:pPr>
                    <a:r>
                      <a:rPr lang="en-US" altLang="zh-CN" sz="800" dirty="0">
                        <a:latin typeface="Consolas"/>
                      </a:rPr>
                      <a:t>S7</a:t>
                    </a:r>
                  </a:p>
                  <a:p>
                    <a:pPr>
                      <a:lnSpc>
                        <a:spcPct val="150000"/>
                      </a:lnSpc>
                      <a:defRPr/>
                    </a:pPr>
                    <a:r>
                      <a:rPr lang="en-US" altLang="zh-CN" sz="800" dirty="0">
                        <a:latin typeface="Consolas"/>
                      </a:rPr>
                      <a:t>S8</a:t>
                    </a:r>
                  </a:p>
                </p:txBody>
              </p:sp>
              <p:grpSp>
                <p:nvGrpSpPr>
                  <p:cNvPr id="30745" name="Google Shape;89;p15">
                    <a:extLst>
                      <a:ext uri="{FF2B5EF4-FFF2-40B4-BE49-F238E27FC236}">
                        <a16:creationId xmlns:a16="http://schemas.microsoft.com/office/drawing/2014/main" id="{13D88C41-49CE-1B1D-FF08-F5F0F71578D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041196" y="3663873"/>
                    <a:ext cx="80509" cy="103984"/>
                    <a:chOff x="6626594" y="1445725"/>
                    <a:chExt cx="331326" cy="380400"/>
                  </a:xfrm>
                </p:grpSpPr>
                <p:sp>
                  <p:nvSpPr>
                    <p:cNvPr id="30750" name="Google Shape;90;p15">
                      <a:extLst>
                        <a:ext uri="{FF2B5EF4-FFF2-40B4-BE49-F238E27FC236}">
                          <a16:creationId xmlns:a16="http://schemas.microsoft.com/office/drawing/2014/main" id="{F97B3DB6-301C-0BB4-CC7C-01D0A36E669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626600" y="1509725"/>
                      <a:ext cx="274200" cy="308100"/>
                    </a:xfrm>
                    <a:prstGeom prst="rtTriangle">
                      <a:avLst/>
                    </a:prstGeom>
                    <a:solidFill>
                      <a:srgbClr val="F3F3F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lIns="91425" tIns="91425" rIns="91425" bIns="91425" anchor="ctr"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endParaRPr lang="en-US" altLang="en-US"/>
                    </a:p>
                  </p:txBody>
                </p:sp>
                <p:grpSp>
                  <p:nvGrpSpPr>
                    <p:cNvPr id="30751" name="Google Shape;91;p15">
                      <a:extLst>
                        <a:ext uri="{FF2B5EF4-FFF2-40B4-BE49-F238E27FC236}">
                          <a16:creationId xmlns:a16="http://schemas.microsoft.com/office/drawing/2014/main" id="{901620B4-F3F1-8171-78CA-9A7BB1385E83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626594" y="1445725"/>
                      <a:ext cx="331326" cy="380400"/>
                      <a:chOff x="6374283" y="1445725"/>
                      <a:chExt cx="395992" cy="380400"/>
                    </a:xfrm>
                  </p:grpSpPr>
                  <p:cxnSp>
                    <p:nvCxnSpPr>
                      <p:cNvPr id="30752" name="Google Shape;92;p15">
                        <a:extLst>
                          <a:ext uri="{FF2B5EF4-FFF2-40B4-BE49-F238E27FC236}">
                            <a16:creationId xmlns:a16="http://schemas.microsoft.com/office/drawing/2014/main" id="{271D888D-A52F-ADAE-355C-F9CAC0EDE388}"/>
                          </a:ext>
                        </a:extLst>
                      </p:cNvPr>
                      <p:cNvCxnSpPr>
                        <a:cxnSpLocks noChangeShapeType="1"/>
                      </p:cNvCxnSpPr>
                      <p:nvPr/>
                    </p:nvCxnSpPr>
                    <p:spPr bwMode="auto">
                      <a:xfrm rot="10800000">
                        <a:off x="6381175" y="1817804"/>
                        <a:ext cx="389100" cy="3600"/>
                      </a:xfrm>
                      <a:prstGeom prst="straightConnector1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  <p:cxnSp>
                    <p:nvCxnSpPr>
                      <p:cNvPr id="30753" name="Google Shape;93;p15">
                        <a:extLst>
                          <a:ext uri="{FF2B5EF4-FFF2-40B4-BE49-F238E27FC236}">
                            <a16:creationId xmlns:a16="http://schemas.microsoft.com/office/drawing/2014/main" id="{D5506E6F-7424-F754-8488-2975DEA9CDE9}"/>
                          </a:ext>
                        </a:extLst>
                      </p:cNvPr>
                      <p:cNvCxnSpPr>
                        <a:cxnSpLocks noChangeShapeType="1"/>
                      </p:cNvCxnSpPr>
                      <p:nvPr/>
                    </p:nvCxnSpPr>
                    <p:spPr bwMode="auto">
                      <a:xfrm flipH="1">
                        <a:off x="6374283" y="1445725"/>
                        <a:ext cx="6900" cy="380400"/>
                      </a:xfrm>
                      <a:prstGeom prst="straightConnector1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</p:grpSp>
              </p:grpSp>
              <p:cxnSp>
                <p:nvCxnSpPr>
                  <p:cNvPr id="172" name="Straight Connector 67">
                    <a:extLst>
                      <a:ext uri="{FF2B5EF4-FFF2-40B4-BE49-F238E27FC236}">
                        <a16:creationId xmlns:a16="http://schemas.microsoft.com/office/drawing/2014/main" id="{2D305C53-9412-8CDB-E4BA-2434FA3833F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165837" y="3840168"/>
                    <a:ext cx="877761" cy="0"/>
                  </a:xfrm>
                  <a:prstGeom prst="line">
                    <a:avLst/>
                  </a:prstGeom>
                  <a:ln>
                    <a:solidFill>
                      <a:srgbClr val="92D05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3" name="Straight Connector 69">
                    <a:extLst>
                      <a:ext uri="{FF2B5EF4-FFF2-40B4-BE49-F238E27FC236}">
                        <a16:creationId xmlns:a16="http://schemas.microsoft.com/office/drawing/2014/main" id="{C6B1753E-BFE3-6BA6-002A-1D95440E2AF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165837" y="4005232"/>
                    <a:ext cx="877761" cy="0"/>
                  </a:xfrm>
                  <a:prstGeom prst="line">
                    <a:avLst/>
                  </a:prstGeom>
                  <a:ln>
                    <a:solidFill>
                      <a:schemeClr val="accent6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4" name="Straight Connector 73">
                    <a:extLst>
                      <a:ext uri="{FF2B5EF4-FFF2-40B4-BE49-F238E27FC236}">
                        <a16:creationId xmlns:a16="http://schemas.microsoft.com/office/drawing/2014/main" id="{A11939FE-3DC7-D053-5408-84881D0F23E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164249" y="4386148"/>
                    <a:ext cx="877762" cy="0"/>
                  </a:xfrm>
                  <a:prstGeom prst="line">
                    <a:avLst/>
                  </a:pr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5" name="Straight Connector 79">
                    <a:extLst>
                      <a:ext uri="{FF2B5EF4-FFF2-40B4-BE49-F238E27FC236}">
                        <a16:creationId xmlns:a16="http://schemas.microsoft.com/office/drawing/2014/main" id="{E1E4B700-8652-7CAD-BFB0-A67F4D7FF97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149964" y="4932128"/>
                    <a:ext cx="877761" cy="0"/>
                  </a:xfrm>
                  <a:prstGeom prst="line">
                    <a:avLst/>
                  </a:prstGeom>
                  <a:ln>
                    <a:solidFill>
                      <a:schemeClr val="accent3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67" name="Straight Connector 77">
                  <a:extLst>
                    <a:ext uri="{FF2B5EF4-FFF2-40B4-BE49-F238E27FC236}">
                      <a16:creationId xmlns:a16="http://schemas.microsoft.com/office/drawing/2014/main" id="{65694F73-5FDE-9D27-62F2-FB05E4314BB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79260" y="5885319"/>
                  <a:ext cx="857127" cy="0"/>
                </a:xfrm>
                <a:prstGeom prst="line">
                  <a:avLst/>
                </a:prstGeom>
                <a:ln>
                  <a:solidFill>
                    <a:schemeClr val="accent4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8" name="Straight Connector 81">
                  <a:extLst>
                    <a:ext uri="{FF2B5EF4-FFF2-40B4-BE49-F238E27FC236}">
                      <a16:creationId xmlns:a16="http://schemas.microsoft.com/office/drawing/2014/main" id="{F49819C0-2D34-C52B-7C56-F60BD565AFE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87196" y="6229730"/>
                  <a:ext cx="853952" cy="0"/>
                </a:xfrm>
                <a:prstGeom prst="line">
                  <a:avLst/>
                </a:prstGeom>
                <a:ln>
                  <a:solidFill>
                    <a:schemeClr val="accent5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30734" name="Rectangle 179">
              <a:extLst>
                <a:ext uri="{FF2B5EF4-FFF2-40B4-BE49-F238E27FC236}">
                  <a16:creationId xmlns:a16="http://schemas.microsoft.com/office/drawing/2014/main" id="{FDAC9CB1-7A3E-993D-BFC7-6220F6D157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46437" y="3211886"/>
              <a:ext cx="1473225" cy="525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zh-CN">
                  <a:latin typeface="LinLibertineT"/>
                </a:rPr>
                <a:t>C = a + b </a:t>
              </a:r>
              <a:endParaRPr lang="en-US" altLang="en-US"/>
            </a:p>
          </p:txBody>
        </p:sp>
        <p:sp>
          <p:nvSpPr>
            <p:cNvPr id="30735" name="Google Shape;774;p29">
              <a:extLst>
                <a:ext uri="{FF2B5EF4-FFF2-40B4-BE49-F238E27FC236}">
                  <a16:creationId xmlns:a16="http://schemas.microsoft.com/office/drawing/2014/main" id="{AC4C95AB-F2D1-4AE9-3725-87CD4153AB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45688" y="4764150"/>
              <a:ext cx="1531554" cy="518275"/>
            </a:xfrm>
            <a:prstGeom prst="wedgeRoundRectCallout">
              <a:avLst>
                <a:gd name="adj1" fmla="val -24292"/>
                <a:gd name="adj2" fmla="val -75421"/>
                <a:gd name="adj3" fmla="val 16667"/>
              </a:avLst>
            </a:prstGeom>
            <a:solidFill>
              <a:srgbClr val="FFF2CC"/>
            </a:solidFill>
            <a:ln w="9525">
              <a:solidFill>
                <a:schemeClr val="tx2"/>
              </a:solidFill>
              <a:round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zh-CN" sz="1600" b="1"/>
                <a:t>Mutant-2</a:t>
              </a:r>
            </a:p>
          </p:txBody>
        </p:sp>
        <p:sp>
          <p:nvSpPr>
            <p:cNvPr id="30736" name="Rectangle 181">
              <a:extLst>
                <a:ext uri="{FF2B5EF4-FFF2-40B4-BE49-F238E27FC236}">
                  <a16:creationId xmlns:a16="http://schemas.microsoft.com/office/drawing/2014/main" id="{396D6DC6-C219-2BA6-11C3-F667B59F12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7753" y="3727375"/>
              <a:ext cx="750611" cy="525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zh-CN">
                  <a:latin typeface="LinLibertineT"/>
                </a:rPr>
                <a:t>a++</a:t>
              </a:r>
              <a:endParaRPr lang="en-US" altLang="en-US"/>
            </a:p>
          </p:txBody>
        </p:sp>
        <p:sp>
          <p:nvSpPr>
            <p:cNvPr id="30737" name="Rectangle 182">
              <a:extLst>
                <a:ext uri="{FF2B5EF4-FFF2-40B4-BE49-F238E27FC236}">
                  <a16:creationId xmlns:a16="http://schemas.microsoft.com/office/drawing/2014/main" id="{8DC39225-307D-D881-6384-AF86298535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67258" y="3747482"/>
              <a:ext cx="750611" cy="525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zh-CN">
                  <a:latin typeface="LinLibertineT"/>
                </a:rPr>
                <a:t>a++</a:t>
              </a:r>
              <a:endParaRPr lang="en-US" altLang="en-US"/>
            </a:p>
          </p:txBody>
        </p:sp>
        <p:sp>
          <p:nvSpPr>
            <p:cNvPr id="30738" name="Rectangle 183">
              <a:extLst>
                <a:ext uri="{FF2B5EF4-FFF2-40B4-BE49-F238E27FC236}">
                  <a16:creationId xmlns:a16="http://schemas.microsoft.com/office/drawing/2014/main" id="{B5BE8560-0A79-0E5D-92FF-81CC903715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2809" y="3740836"/>
              <a:ext cx="620570" cy="525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zh-CN">
                  <a:latin typeface="LinLibertineT"/>
                </a:rPr>
                <a:t>a--</a:t>
              </a:r>
              <a:endParaRPr lang="en-US" altLang="en-US"/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F995BB3-681D-BA8A-DCE7-95F1EF78A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7BD9B-04A7-445A-A066-C7A6C2479EF7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17">
            <a:extLst>
              <a:ext uri="{FF2B5EF4-FFF2-40B4-BE49-F238E27FC236}">
                <a16:creationId xmlns:a16="http://schemas.microsoft.com/office/drawing/2014/main" id="{3AEEDB28-B16B-8CE3-FC6A-1359AE195B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1197167"/>
              </p:ext>
            </p:extLst>
          </p:nvPr>
        </p:nvGraphicFramePr>
        <p:xfrm>
          <a:off x="466726" y="1876426"/>
          <a:ext cx="8386764" cy="2892424"/>
        </p:xfrm>
        <a:graphic>
          <a:graphicData uri="http://schemas.openxmlformats.org/drawingml/2006/table">
            <a:tbl>
              <a:tblPr firstRow="1" bandRow="1"/>
              <a:tblGrid>
                <a:gridCol w="14100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23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60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6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36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360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1006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0549">
                <a:tc>
                  <a:txBody>
                    <a:bodyPr/>
                    <a:lstStyle/>
                    <a:p>
                      <a:pPr algn="ctr"/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0B050"/>
                          </a:solidFill>
                        </a:rPr>
                        <a:t>Test</a:t>
                      </a:r>
                      <a:r>
                        <a:rPr lang="en-US" altLang="zh-CN" sz="2000" b="1" dirty="0">
                          <a:solidFill>
                            <a:srgbClr val="00B050"/>
                          </a:solidFill>
                        </a:rPr>
                        <a:t>-</a:t>
                      </a:r>
                      <a:r>
                        <a:rPr lang="en-US" sz="2000" b="1" dirty="0">
                          <a:solidFill>
                            <a:srgbClr val="00B050"/>
                          </a:solidFill>
                        </a:rPr>
                        <a:t>1</a:t>
                      </a:r>
                    </a:p>
                  </a:txBody>
                  <a:tcPr marL="91442" marR="91442" marT="45704" marB="45704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C00000"/>
                          </a:solidFill>
                        </a:rPr>
                        <a:t>Test</a:t>
                      </a:r>
                      <a:r>
                        <a:rPr lang="en-US" altLang="zh-CN" sz="2000" b="1" dirty="0">
                          <a:solidFill>
                            <a:srgbClr val="C00000"/>
                          </a:solidFill>
                        </a:rPr>
                        <a:t>-</a:t>
                      </a:r>
                      <a:r>
                        <a:rPr lang="en-US" sz="2000" b="1" dirty="0">
                          <a:solidFill>
                            <a:srgbClr val="C00000"/>
                          </a:solidFill>
                        </a:rPr>
                        <a:t>2</a:t>
                      </a:r>
                    </a:p>
                  </a:txBody>
                  <a:tcPr marL="91442" marR="91442" marT="45704" marB="45704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0B050"/>
                          </a:solidFill>
                        </a:rPr>
                        <a:t>Test</a:t>
                      </a:r>
                      <a:r>
                        <a:rPr lang="en-US" altLang="zh-CN" sz="2000" b="1" dirty="0">
                          <a:solidFill>
                            <a:srgbClr val="00B050"/>
                          </a:solidFill>
                        </a:rPr>
                        <a:t>-</a:t>
                      </a:r>
                      <a:r>
                        <a:rPr lang="en-US" sz="2000" b="1" dirty="0">
                          <a:solidFill>
                            <a:srgbClr val="00B050"/>
                          </a:solidFill>
                        </a:rPr>
                        <a:t>3</a:t>
                      </a:r>
                    </a:p>
                  </a:txBody>
                  <a:tcPr marL="91442" marR="91442" marT="45704" marB="45704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C00000"/>
                          </a:solidFill>
                        </a:rPr>
                        <a:t>Test</a:t>
                      </a:r>
                      <a:r>
                        <a:rPr lang="en-US" altLang="zh-CN" sz="2000" b="1" dirty="0">
                          <a:solidFill>
                            <a:srgbClr val="C00000"/>
                          </a:solidFill>
                        </a:rPr>
                        <a:t>-</a:t>
                      </a:r>
                      <a:r>
                        <a:rPr lang="en-US" sz="2000" b="1" dirty="0">
                          <a:solidFill>
                            <a:srgbClr val="C00000"/>
                          </a:solidFill>
                        </a:rPr>
                        <a:t>4</a:t>
                      </a:r>
                    </a:p>
                  </a:txBody>
                  <a:tcPr marL="91442" marR="91442" marT="45704" marB="45704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0" dirty="0" err="1">
                          <a:solidFill>
                            <a:schemeClr val="tx1"/>
                          </a:solidFill>
                        </a:rPr>
                        <a:t>Susp</a:t>
                      </a:r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 value</a:t>
                      </a:r>
                    </a:p>
                  </a:txBody>
                  <a:tcPr marL="91442" marR="91442" marT="45704" marB="45704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8978">
                <a:tc rowSpan="2"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Element</a:t>
                      </a:r>
                      <a:r>
                        <a:rPr lang="en-US" altLang="zh-CN" sz="2000" dirty="0"/>
                        <a:t>-</a:t>
                      </a:r>
                      <a:r>
                        <a:rPr lang="en-US" sz="2000" dirty="0"/>
                        <a:t>1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FF0000"/>
                          </a:solidFill>
                        </a:rPr>
                        <a:t>Mutant-1</a:t>
                      </a:r>
                    </a:p>
                  </a:txBody>
                  <a:tcPr marL="91442" marR="91442" marT="45704" marB="45704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tc>
                  <a:txBody>
                    <a:bodyPr/>
                    <a:lstStyle/>
                    <a:p>
                      <a:pPr algn="ctr"/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3394">
                <a:tc vMerge="1">
                  <a:txBody>
                    <a:bodyPr/>
                    <a:lstStyle/>
                    <a:p>
                      <a:pPr algn="ctr"/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Mutant-2</a:t>
                      </a:r>
                    </a:p>
                  </a:txBody>
                  <a:tcPr marL="91442" marR="91442" marT="45704" marB="45704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tc>
                  <a:txBody>
                    <a:bodyPr/>
                    <a:lstStyle/>
                    <a:p>
                      <a:pPr algn="ctr"/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7590">
                <a:tc rowSpan="2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Element</a:t>
                      </a:r>
                      <a:r>
                        <a:rPr lang="en-US" altLang="zh-CN" sz="2000" dirty="0"/>
                        <a:t>-</a:t>
                      </a:r>
                      <a:r>
                        <a:rPr lang="en-US" sz="2000" dirty="0"/>
                        <a:t>2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Mutant-3</a:t>
                      </a:r>
                    </a:p>
                  </a:txBody>
                  <a:tcPr marL="91442" marR="91442" marT="45704" marB="45704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08">
                <a:tc vMerge="1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Mutant-4</a:t>
                      </a:r>
                    </a:p>
                  </a:txBody>
                  <a:tcPr marL="91442" marR="91442" marT="45704" marB="45704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5201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Element</a:t>
                      </a:r>
                      <a:r>
                        <a:rPr lang="en-US" altLang="zh-CN" sz="2000" dirty="0"/>
                        <a:t>-3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Mutant-5</a:t>
                      </a:r>
                    </a:p>
                  </a:txBody>
                  <a:tcPr marL="91442" marR="91442" marT="45704" marB="45704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tc>
                  <a:txBody>
                    <a:bodyPr/>
                    <a:lstStyle/>
                    <a:p>
                      <a:pPr algn="ctr"/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0504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Element</a:t>
                      </a:r>
                      <a:r>
                        <a:rPr lang="en-US" altLang="zh-CN" sz="2000" dirty="0"/>
                        <a:t>-4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Mutant-6</a:t>
                      </a:r>
                    </a:p>
                  </a:txBody>
                  <a:tcPr marL="91442" marR="91442" marT="45704" marB="45704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tc>
                  <a:txBody>
                    <a:bodyPr/>
                    <a:lstStyle/>
                    <a:p>
                      <a:pPr algn="ctr"/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2834" name="Title 2">
            <a:extLst>
              <a:ext uri="{FF2B5EF4-FFF2-40B4-BE49-F238E27FC236}">
                <a16:creationId xmlns:a16="http://schemas.microsoft.com/office/drawing/2014/main" id="{D9197E32-543E-5010-A31C-3494A95DEC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altLang="zh-CN" dirty="0"/>
            </a:br>
            <a:r>
              <a:rPr lang="en-US" altLang="zh-CN" dirty="0"/>
              <a:t>Mutation-Based Fault Localization (MBFL)</a:t>
            </a:r>
            <a:br>
              <a:rPr lang="zh-CN" altLang="en-US" dirty="0"/>
            </a:br>
            <a:endParaRPr lang="en-US" altLang="en-US" dirty="0"/>
          </a:p>
        </p:txBody>
      </p:sp>
      <p:pic>
        <p:nvPicPr>
          <p:cNvPr id="6" name="Picture 4" descr="Image result for fail">
            <a:extLst>
              <a:ext uri="{FF2B5EF4-FFF2-40B4-BE49-F238E27FC236}">
                <a16:creationId xmlns:a16="http://schemas.microsoft.com/office/drawing/2014/main" id="{06E37074-3E7B-4587-E22E-3901340CF7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315" y="1239838"/>
            <a:ext cx="7524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Image result for fail">
            <a:extLst>
              <a:ext uri="{FF2B5EF4-FFF2-40B4-BE49-F238E27FC236}">
                <a16:creationId xmlns:a16="http://schemas.microsoft.com/office/drawing/2014/main" id="{54FBA2D6-5CCC-4488-BB20-10752FB24E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865" y="1258888"/>
            <a:ext cx="7508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0" descr="Related image">
            <a:extLst>
              <a:ext uri="{FF2B5EF4-FFF2-40B4-BE49-F238E27FC236}">
                <a16:creationId xmlns:a16="http://schemas.microsoft.com/office/drawing/2014/main" id="{451144E1-3735-8D17-4485-3CBDDD8FB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9138" y="1311275"/>
            <a:ext cx="692150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0" descr="Related image">
            <a:extLst>
              <a:ext uri="{FF2B5EF4-FFF2-40B4-BE49-F238E27FC236}">
                <a16:creationId xmlns:a16="http://schemas.microsoft.com/office/drawing/2014/main" id="{84B85475-EE09-A552-8A0C-49F9BCC949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3525" y="1311275"/>
            <a:ext cx="692150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Related image">
            <a:extLst>
              <a:ext uri="{FF2B5EF4-FFF2-40B4-BE49-F238E27FC236}">
                <a16:creationId xmlns:a16="http://schemas.microsoft.com/office/drawing/2014/main" id="{A55E5FF5-C0F9-3EDF-867E-E44C3CB5FD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287590"/>
            <a:ext cx="3698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4" descr="Related image">
            <a:extLst>
              <a:ext uri="{FF2B5EF4-FFF2-40B4-BE49-F238E27FC236}">
                <a16:creationId xmlns:a16="http://schemas.microsoft.com/office/drawing/2014/main" id="{7A5FB66D-1919-E2E5-BE05-D3B40DC3D0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6438" y="2290765"/>
            <a:ext cx="3683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4" descr="Related image">
            <a:extLst>
              <a:ext uri="{FF2B5EF4-FFF2-40B4-BE49-F238E27FC236}">
                <a16:creationId xmlns:a16="http://schemas.microsoft.com/office/drawing/2014/main" id="{E11201FD-802B-2BC7-E619-CF42243777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9800" y="2706253"/>
            <a:ext cx="3683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4" descr="Related image">
            <a:extLst>
              <a:ext uri="{FF2B5EF4-FFF2-40B4-BE49-F238E27FC236}">
                <a16:creationId xmlns:a16="http://schemas.microsoft.com/office/drawing/2014/main" id="{1AE5DE73-57EF-E349-27C4-8F4AD161EB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9019" y="3142941"/>
            <a:ext cx="3698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4" descr="Related image">
            <a:extLst>
              <a:ext uri="{FF2B5EF4-FFF2-40B4-BE49-F238E27FC236}">
                <a16:creationId xmlns:a16="http://schemas.microsoft.com/office/drawing/2014/main" id="{75FC0338-40EA-15EF-EFFE-C2681AEEDC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9800" y="3128965"/>
            <a:ext cx="3698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4" descr="Related image">
            <a:extLst>
              <a:ext uri="{FF2B5EF4-FFF2-40B4-BE49-F238E27FC236}">
                <a16:creationId xmlns:a16="http://schemas.microsoft.com/office/drawing/2014/main" id="{3D2487EB-0930-D8E7-F2EC-9BCBA5CF1B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088" y="4344990"/>
            <a:ext cx="3683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4" descr="Related image">
            <a:extLst>
              <a:ext uri="{FF2B5EF4-FFF2-40B4-BE49-F238E27FC236}">
                <a16:creationId xmlns:a16="http://schemas.microsoft.com/office/drawing/2014/main" id="{459A25DB-6A7C-4B1C-66B8-CD23825566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3450" y="3935415"/>
            <a:ext cx="3698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4" descr="Related image">
            <a:extLst>
              <a:ext uri="{FF2B5EF4-FFF2-40B4-BE49-F238E27FC236}">
                <a16:creationId xmlns:a16="http://schemas.microsoft.com/office/drawing/2014/main" id="{AB3AD18B-0CC2-92F0-0C25-972DD47E66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3075" y="3544890"/>
            <a:ext cx="3698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4" descr="Image result for warning">
            <a:extLst>
              <a:ext uri="{FF2B5EF4-FFF2-40B4-BE49-F238E27FC236}">
                <a16:creationId xmlns:a16="http://schemas.microsoft.com/office/drawing/2014/main" id="{0319D9A4-D957-7A73-E3D7-324E453443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5040" y="2251075"/>
            <a:ext cx="458787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4" descr="Related image">
            <a:extLst>
              <a:ext uri="{FF2B5EF4-FFF2-40B4-BE49-F238E27FC236}">
                <a16:creationId xmlns:a16="http://schemas.microsoft.com/office/drawing/2014/main" id="{CB527D97-2F63-8E67-F999-68DD497FE7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3" y="4903543"/>
            <a:ext cx="282575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09A6EC73-DA12-2AF5-C611-6B685B5A68B2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888400" y="1237232"/>
            <a:ext cx="2255603" cy="605037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BC9D9A5A-8A5D-4EE9-EC56-9544D8B31FCD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7548587" y="2224013"/>
            <a:ext cx="1125376" cy="485774"/>
          </a:xfrm>
          <a:prstGeom prst="rect">
            <a:avLst/>
          </a:prstGeom>
          <a:blipFill>
            <a:blip r:embed="rId9"/>
            <a:stretch>
              <a:fillRect r="-1081" b="-6250"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078D7E15-2AA5-9113-E180-36165C49EBD3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7548587" y="3072234"/>
            <a:ext cx="1125376" cy="485774"/>
          </a:xfrm>
          <a:prstGeom prst="rect">
            <a:avLst/>
          </a:prstGeom>
          <a:blipFill>
            <a:blip r:embed="rId10"/>
            <a:stretch>
              <a:fillRect r="-1081" b="-6250"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2FCBBCDF-BA37-A432-CF9E-AA5BE2182DEC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7540078" y="3454779"/>
            <a:ext cx="1125376" cy="485774"/>
          </a:xfrm>
          <a:prstGeom prst="rect">
            <a:avLst/>
          </a:prstGeom>
          <a:blipFill>
            <a:blip r:embed="rId11"/>
            <a:stretch>
              <a:fillRect r="-1087" b="-7595"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pic>
        <p:nvPicPr>
          <p:cNvPr id="30" name="Picture 4" descr="Related image">
            <a:extLst>
              <a:ext uri="{FF2B5EF4-FFF2-40B4-BE49-F238E27FC236}">
                <a16:creationId xmlns:a16="http://schemas.microsoft.com/office/drawing/2014/main" id="{A994D19B-1607-D6C1-B6D3-305FF4D5D5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9875" y="3929065"/>
            <a:ext cx="3698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文本框 30">
            <a:extLst>
              <a:ext uri="{FF2B5EF4-FFF2-40B4-BE49-F238E27FC236}">
                <a16:creationId xmlns:a16="http://schemas.microsoft.com/office/drawing/2014/main" id="{5D283FE5-6B39-41D6-E906-961152A0E399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7484810" y="3863101"/>
            <a:ext cx="1125376" cy="484876"/>
          </a:xfrm>
          <a:prstGeom prst="rect">
            <a:avLst/>
          </a:prstGeom>
          <a:blipFill>
            <a:blip r:embed="rId12"/>
            <a:stretch>
              <a:fillRect r="-1087" b="-7595"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pic>
        <p:nvPicPr>
          <p:cNvPr id="32" name="Picture 4" descr="Related image">
            <a:extLst>
              <a:ext uri="{FF2B5EF4-FFF2-40B4-BE49-F238E27FC236}">
                <a16:creationId xmlns:a16="http://schemas.microsoft.com/office/drawing/2014/main" id="{B10BB375-C029-1D1D-31DC-661763F3BE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3550" y="4344990"/>
            <a:ext cx="3698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4" descr="Related image">
            <a:extLst>
              <a:ext uri="{FF2B5EF4-FFF2-40B4-BE49-F238E27FC236}">
                <a16:creationId xmlns:a16="http://schemas.microsoft.com/office/drawing/2014/main" id="{941147C5-782C-E135-204B-1BE3E5DCF3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3450" y="4335465"/>
            <a:ext cx="3698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文本框 34">
            <a:extLst>
              <a:ext uri="{FF2B5EF4-FFF2-40B4-BE49-F238E27FC236}">
                <a16:creationId xmlns:a16="http://schemas.microsoft.com/office/drawing/2014/main" id="{0D454561-AA18-7D0D-5C0A-2D2B84540366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7492494" y="4278010"/>
            <a:ext cx="1125376" cy="484876"/>
          </a:xfrm>
          <a:prstGeom prst="rect">
            <a:avLst/>
          </a:prstGeom>
          <a:blipFill>
            <a:blip r:embed="rId13"/>
            <a:stretch>
              <a:fillRect r="-1081" b="-7595"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48" name="Google Shape;774;p29">
            <a:extLst>
              <a:ext uri="{FF2B5EF4-FFF2-40B4-BE49-F238E27FC236}">
                <a16:creationId xmlns:a16="http://schemas.microsoft.com/office/drawing/2014/main" id="{B4121D13-A32D-F797-CDEB-32A1248876EA}"/>
              </a:ext>
            </a:extLst>
          </p:cNvPr>
          <p:cNvSpPr/>
          <p:nvPr/>
        </p:nvSpPr>
        <p:spPr>
          <a:xfrm>
            <a:off x="2724781" y="5381182"/>
            <a:ext cx="4519941" cy="1066941"/>
          </a:xfrm>
          <a:prstGeom prst="wedgeRoundRectCallout">
            <a:avLst>
              <a:gd name="adj1" fmla="val 35382"/>
              <a:gd name="adj2" fmla="val -47516"/>
              <a:gd name="adj3" fmla="val 0"/>
            </a:avLst>
          </a:prstGeom>
          <a:solidFill>
            <a:srgbClr val="FFF2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lIns="91425" tIns="91425" rIns="91425" bIns="91425" anchor="ctr"/>
          <a:lstStyle/>
          <a:p>
            <a:pPr>
              <a:defRPr/>
            </a:pPr>
            <a:r>
              <a:rPr lang="en-US" altLang="zh-CN" sz="1969" b="1" dirty="0">
                <a:latin typeface="LinLibertineT"/>
              </a:rPr>
              <a:t>Mutating</a:t>
            </a:r>
            <a:r>
              <a:rPr lang="en-US" sz="1969" b="1" dirty="0">
                <a:latin typeface="LinLibertineT"/>
              </a:rPr>
              <a:t> </a:t>
            </a:r>
            <a:r>
              <a:rPr lang="en-US" altLang="zh-CN" sz="1969" b="1" dirty="0">
                <a:latin typeface="LinLibertineT"/>
              </a:rPr>
              <a:t>programs </a:t>
            </a:r>
            <a:r>
              <a:rPr lang="en-US" sz="1969" b="1" dirty="0">
                <a:latin typeface="LinLibertineT"/>
              </a:rPr>
              <a:t>can help check its </a:t>
            </a:r>
            <a:r>
              <a:rPr lang="en-US" sz="1969" b="1" dirty="0">
                <a:solidFill>
                  <a:srgbClr val="C00000"/>
                </a:solidFill>
                <a:latin typeface="LinLibertineT"/>
              </a:rPr>
              <a:t>impact</a:t>
            </a:r>
            <a:r>
              <a:rPr lang="en-US" sz="1969" b="1" dirty="0">
                <a:latin typeface="LinLibertineT"/>
              </a:rPr>
              <a:t> on the test outputs and determine its contribution to test failures</a:t>
            </a:r>
          </a:p>
        </p:txBody>
      </p:sp>
      <p:sp>
        <p:nvSpPr>
          <p:cNvPr id="44" name="Rounded Rectangle 10">
            <a:extLst>
              <a:ext uri="{FF2B5EF4-FFF2-40B4-BE49-F238E27FC236}">
                <a16:creationId xmlns:a16="http://schemas.microsoft.com/office/drawing/2014/main" id="{DFC3FAB4-5FB7-A7F6-9155-ABD1623A4A54}"/>
              </a:ext>
            </a:extLst>
          </p:cNvPr>
          <p:cNvSpPr/>
          <p:nvPr/>
        </p:nvSpPr>
        <p:spPr>
          <a:xfrm>
            <a:off x="4373563" y="2235200"/>
            <a:ext cx="666750" cy="490538"/>
          </a:xfrm>
          <a:prstGeom prst="round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2866" name="object 18">
            <a:extLst>
              <a:ext uri="{FF2B5EF4-FFF2-40B4-BE49-F238E27FC236}">
                <a16:creationId xmlns:a16="http://schemas.microsoft.com/office/drawing/2014/main" id="{B8F65D0A-EBBF-0E80-B44E-12E13EBAC3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838" y="2536825"/>
            <a:ext cx="463550" cy="376238"/>
          </a:xfrm>
          <a:prstGeom prst="rect">
            <a:avLst/>
          </a:prstGeom>
          <a:blipFill dpi="0" rotWithShape="1">
            <a:blip r:embed="rId1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ED6F0467-D1FA-674C-7FC1-47FFD8429189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7548587" y="2657167"/>
            <a:ext cx="1125376" cy="485774"/>
          </a:xfrm>
          <a:prstGeom prst="rect">
            <a:avLst/>
          </a:prstGeom>
          <a:blipFill>
            <a:blip r:embed="rId15"/>
            <a:stretch>
              <a:fillRect r="-1081" b="-6250"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05F9F27-B0A2-719F-C1DA-408E5D125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7BD9B-04A7-445A-A066-C7A6C2479EF7}" type="slidenum">
              <a:rPr lang="en-US" smtClean="0"/>
              <a:t>5</a:t>
            </a:fld>
            <a:endParaRPr lang="en-US"/>
          </a:p>
        </p:txBody>
      </p:sp>
      <p:sp>
        <p:nvSpPr>
          <p:cNvPr id="37" name="Google Shape;774;p29">
            <a:extLst>
              <a:ext uri="{FF2B5EF4-FFF2-40B4-BE49-F238E27FC236}">
                <a16:creationId xmlns:a16="http://schemas.microsoft.com/office/drawing/2014/main" id="{A58C18BF-44F5-7B9D-CFF1-66E5174F75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4819" y="875058"/>
            <a:ext cx="2297136" cy="289994"/>
          </a:xfrm>
          <a:prstGeom prst="wedgeRoundRectCallout">
            <a:avLst>
              <a:gd name="adj1" fmla="val 38875"/>
              <a:gd name="adj2" fmla="val 45588"/>
              <a:gd name="adj3" fmla="val 16667"/>
            </a:avLst>
          </a:prstGeom>
          <a:solidFill>
            <a:srgbClr val="FFF2CC"/>
          </a:solidFill>
          <a:ln w="9525">
            <a:solidFill>
              <a:schemeClr val="tx2"/>
            </a:solidFill>
            <a:round/>
            <a:headEnd type="none" w="sm" len="sm"/>
            <a:tailEnd type="none" w="sm" len="sm"/>
          </a:ln>
        </p:spPr>
        <p:txBody>
          <a:bodyPr lIns="91425" tIns="91425" rIns="91425" bIns="91425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1400" dirty="0" err="1"/>
              <a:t>Metallaxis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</a:rPr>
              <a:t> [</a:t>
            </a:r>
            <a:r>
              <a:rPr lang="en-US" altLang="zh-CN" sz="1400" dirty="0" err="1">
                <a:solidFill>
                  <a:schemeClr val="bg1">
                    <a:lumMod val="75000"/>
                  </a:schemeClr>
                </a:solidFill>
              </a:rPr>
              <a:t>Papadaki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zh-CN" sz="1400" i="1" dirty="0">
                <a:solidFill>
                  <a:schemeClr val="bg1">
                    <a:lumMod val="75000"/>
                  </a:schemeClr>
                </a:solidFill>
              </a:rPr>
              <a:t>et al.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</a:rPr>
              <a:t>]</a:t>
            </a:r>
            <a:endParaRPr lang="en-US" altLang="zh-CN" sz="1400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0ABFEE2-65C3-9009-5553-022BD16805A1}"/>
              </a:ext>
            </a:extLst>
          </p:cNvPr>
          <p:cNvSpPr txBox="1"/>
          <p:nvPr/>
        </p:nvSpPr>
        <p:spPr>
          <a:xfrm>
            <a:off x="156633" y="6508679"/>
            <a:ext cx="742857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dirty="0" err="1">
                <a:solidFill>
                  <a:schemeClr val="bg1">
                    <a:lumMod val="75000"/>
                  </a:schemeClr>
                </a:solidFill>
              </a:rPr>
              <a:t>Papadaki</a:t>
            </a: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zh-CN" sz="1200" i="1" dirty="0">
                <a:solidFill>
                  <a:schemeClr val="bg1">
                    <a:lumMod val="75000"/>
                  </a:schemeClr>
                </a:solidFill>
              </a:rPr>
              <a:t>et al, </a:t>
            </a:r>
            <a:r>
              <a:rPr lang="en-US" altLang="zh-CN" sz="1200" i="1" dirty="0" err="1">
                <a:solidFill>
                  <a:schemeClr val="bg1">
                    <a:lumMod val="75000"/>
                  </a:schemeClr>
                </a:solidFill>
              </a:rPr>
              <a:t>Metallaxis-fl</a:t>
            </a:r>
            <a:r>
              <a:rPr lang="en-US" altLang="zh-CN" sz="1200" i="1" dirty="0">
                <a:solidFill>
                  <a:schemeClr val="bg1">
                    <a:lumMod val="75000"/>
                  </a:schemeClr>
                </a:solidFill>
              </a:rPr>
              <a:t>: mutation-based fault localization,” Software Testing, Verification and Reliability, 2015.</a:t>
            </a:r>
            <a:endParaRPr lang="en-US" sz="1200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9F427F5-AF95-8CF6-8BBE-12528B3D4042}"/>
              </a:ext>
            </a:extLst>
          </p:cNvPr>
          <p:cNvSpPr txBox="1"/>
          <p:nvPr/>
        </p:nvSpPr>
        <p:spPr>
          <a:xfrm>
            <a:off x="513222" y="4813139"/>
            <a:ext cx="75342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/>
              <a:t>:The output of test case changes before and after mutation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4" grpId="0" animBg="1"/>
      <p:bldP spid="44" grpId="1" animBg="1"/>
      <p:bldP spid="32866" grpId="0" animBg="1"/>
      <p:bldP spid="37" grpId="0" animBg="1"/>
      <p:bldP spid="47" grpId="0"/>
      <p:bldP spid="5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17">
            <a:extLst>
              <a:ext uri="{FF2B5EF4-FFF2-40B4-BE49-F238E27FC236}">
                <a16:creationId xmlns:a16="http://schemas.microsoft.com/office/drawing/2014/main" id="{3AEEDB28-B16B-8CE3-FC6A-1359AE195B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0202782"/>
              </p:ext>
            </p:extLst>
          </p:nvPr>
        </p:nvGraphicFramePr>
        <p:xfrm>
          <a:off x="321449" y="2313660"/>
          <a:ext cx="8386764" cy="2892424"/>
        </p:xfrm>
        <a:graphic>
          <a:graphicData uri="http://schemas.openxmlformats.org/drawingml/2006/table">
            <a:tbl>
              <a:tblPr firstRow="1" bandRow="1"/>
              <a:tblGrid>
                <a:gridCol w="14100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23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60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6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36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360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1006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0549">
                <a:tc>
                  <a:txBody>
                    <a:bodyPr/>
                    <a:lstStyle/>
                    <a:p>
                      <a:pPr algn="ctr"/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0B050"/>
                          </a:solidFill>
                        </a:rPr>
                        <a:t>Test</a:t>
                      </a:r>
                      <a:r>
                        <a:rPr lang="en-US" altLang="zh-CN" sz="2000" b="1" dirty="0">
                          <a:solidFill>
                            <a:srgbClr val="00B050"/>
                          </a:solidFill>
                        </a:rPr>
                        <a:t>-</a:t>
                      </a:r>
                      <a:r>
                        <a:rPr lang="en-US" sz="2000" b="1" dirty="0">
                          <a:solidFill>
                            <a:srgbClr val="00B050"/>
                          </a:solidFill>
                        </a:rPr>
                        <a:t>1</a:t>
                      </a:r>
                    </a:p>
                  </a:txBody>
                  <a:tcPr marL="91442" marR="91442" marT="45704" marB="45704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C00000"/>
                          </a:solidFill>
                        </a:rPr>
                        <a:t>Test</a:t>
                      </a:r>
                      <a:r>
                        <a:rPr lang="en-US" altLang="zh-CN" sz="2000" b="1" dirty="0">
                          <a:solidFill>
                            <a:srgbClr val="C00000"/>
                          </a:solidFill>
                        </a:rPr>
                        <a:t>-</a:t>
                      </a:r>
                      <a:r>
                        <a:rPr lang="en-US" sz="2000" b="1" dirty="0">
                          <a:solidFill>
                            <a:srgbClr val="C00000"/>
                          </a:solidFill>
                        </a:rPr>
                        <a:t>2</a:t>
                      </a:r>
                    </a:p>
                  </a:txBody>
                  <a:tcPr marL="91442" marR="91442" marT="45704" marB="45704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0B050"/>
                          </a:solidFill>
                        </a:rPr>
                        <a:t>Test</a:t>
                      </a:r>
                      <a:r>
                        <a:rPr lang="en-US" altLang="zh-CN" sz="2000" b="1" dirty="0">
                          <a:solidFill>
                            <a:srgbClr val="00B050"/>
                          </a:solidFill>
                        </a:rPr>
                        <a:t>-</a:t>
                      </a:r>
                      <a:r>
                        <a:rPr lang="en-US" sz="2000" b="1" dirty="0">
                          <a:solidFill>
                            <a:srgbClr val="00B050"/>
                          </a:solidFill>
                        </a:rPr>
                        <a:t>3</a:t>
                      </a:r>
                    </a:p>
                  </a:txBody>
                  <a:tcPr marL="91442" marR="91442" marT="45704" marB="45704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C00000"/>
                          </a:solidFill>
                        </a:rPr>
                        <a:t>Test</a:t>
                      </a:r>
                      <a:r>
                        <a:rPr lang="en-US" altLang="zh-CN" sz="2000" b="1" dirty="0">
                          <a:solidFill>
                            <a:srgbClr val="C00000"/>
                          </a:solidFill>
                        </a:rPr>
                        <a:t>-</a:t>
                      </a:r>
                      <a:r>
                        <a:rPr lang="en-US" sz="2000" b="1" dirty="0">
                          <a:solidFill>
                            <a:srgbClr val="C00000"/>
                          </a:solidFill>
                        </a:rPr>
                        <a:t>4</a:t>
                      </a:r>
                    </a:p>
                  </a:txBody>
                  <a:tcPr marL="91442" marR="91442" marT="45704" marB="45704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0" dirty="0" err="1">
                          <a:solidFill>
                            <a:schemeClr val="tx1"/>
                          </a:solidFill>
                        </a:rPr>
                        <a:t>Susp</a:t>
                      </a:r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 value</a:t>
                      </a:r>
                    </a:p>
                  </a:txBody>
                  <a:tcPr marL="91442" marR="91442" marT="45704" marB="45704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8978">
                <a:tc rowSpan="2"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Element</a:t>
                      </a:r>
                      <a:r>
                        <a:rPr lang="en-US" altLang="zh-CN" sz="2000" dirty="0"/>
                        <a:t>-</a:t>
                      </a:r>
                      <a:r>
                        <a:rPr lang="en-US" sz="2000" dirty="0"/>
                        <a:t>1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C00000"/>
                          </a:solidFill>
                        </a:rPr>
                        <a:t>Mutant-1</a:t>
                      </a:r>
                    </a:p>
                  </a:txBody>
                  <a:tcPr marL="91442" marR="91442" marT="45704" marB="45704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tc>
                  <a:txBody>
                    <a:bodyPr/>
                    <a:lstStyle/>
                    <a:p>
                      <a:pPr algn="ctr"/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3394">
                <a:tc vMerge="1">
                  <a:txBody>
                    <a:bodyPr/>
                    <a:lstStyle/>
                    <a:p>
                      <a:pPr algn="ctr"/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Mutant-2</a:t>
                      </a:r>
                    </a:p>
                  </a:txBody>
                  <a:tcPr marL="91442" marR="91442" marT="45704" marB="45704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tc>
                  <a:txBody>
                    <a:bodyPr/>
                    <a:lstStyle/>
                    <a:p>
                      <a:pPr algn="ctr"/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7590">
                <a:tc rowSpan="2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Element</a:t>
                      </a:r>
                      <a:r>
                        <a:rPr lang="en-US" altLang="zh-CN" sz="2000" dirty="0"/>
                        <a:t>-</a:t>
                      </a:r>
                      <a:r>
                        <a:rPr lang="en-US" sz="2000" dirty="0"/>
                        <a:t>2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0" dirty="0">
                          <a:solidFill>
                            <a:srgbClr val="C00000"/>
                          </a:solidFill>
                        </a:rPr>
                        <a:t>Mutant-3</a:t>
                      </a:r>
                    </a:p>
                  </a:txBody>
                  <a:tcPr marL="91442" marR="91442" marT="45704" marB="45704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08">
                <a:tc vMerge="1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Mutant-4</a:t>
                      </a:r>
                    </a:p>
                  </a:txBody>
                  <a:tcPr marL="91442" marR="91442" marT="45704" marB="45704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5201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Element</a:t>
                      </a:r>
                      <a:r>
                        <a:rPr lang="en-US" altLang="zh-CN" sz="2000" dirty="0"/>
                        <a:t>-3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Mutant-5</a:t>
                      </a:r>
                    </a:p>
                  </a:txBody>
                  <a:tcPr marL="91442" marR="91442" marT="45704" marB="45704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tc>
                  <a:txBody>
                    <a:bodyPr/>
                    <a:lstStyle/>
                    <a:p>
                      <a:pPr algn="ctr"/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0504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Element</a:t>
                      </a:r>
                      <a:r>
                        <a:rPr lang="en-US" altLang="zh-CN" sz="2000" dirty="0"/>
                        <a:t>-4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Mutant-6</a:t>
                      </a:r>
                    </a:p>
                  </a:txBody>
                  <a:tcPr marL="91442" marR="91442" marT="45704" marB="45704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tc>
                  <a:txBody>
                    <a:bodyPr/>
                    <a:lstStyle/>
                    <a:p>
                      <a:pPr algn="ctr"/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2834" name="Title 2">
            <a:extLst>
              <a:ext uri="{FF2B5EF4-FFF2-40B4-BE49-F238E27FC236}">
                <a16:creationId xmlns:a16="http://schemas.microsoft.com/office/drawing/2014/main" id="{D9197E32-543E-5010-A31C-3494A95DEC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altLang="zh-CN" dirty="0"/>
            </a:br>
            <a:r>
              <a:rPr lang="en-US" altLang="zh-CN" dirty="0"/>
              <a:t>Mutation-Based Fault Localization (MBFL)</a:t>
            </a:r>
            <a:br>
              <a:rPr lang="zh-CN" altLang="en-US" dirty="0"/>
            </a:br>
            <a:endParaRPr lang="en-US" alt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2E7D861A-FBC8-E7DC-499F-B4EB27552E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However, following case may occur in the real world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4A4775A-247B-83D5-CF34-01C4BECD2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7BD9B-04A7-445A-A066-C7A6C2479EF7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6" name="Picture 4" descr="Image result for fail">
            <a:extLst>
              <a:ext uri="{FF2B5EF4-FFF2-40B4-BE49-F238E27FC236}">
                <a16:creationId xmlns:a16="http://schemas.microsoft.com/office/drawing/2014/main" id="{06E37074-3E7B-4587-E22E-3901340CF7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6378" y="1713028"/>
            <a:ext cx="7524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Image result for fail">
            <a:extLst>
              <a:ext uri="{FF2B5EF4-FFF2-40B4-BE49-F238E27FC236}">
                <a16:creationId xmlns:a16="http://schemas.microsoft.com/office/drawing/2014/main" id="{54FBA2D6-5CCC-4488-BB20-10752FB24E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9928" y="1732078"/>
            <a:ext cx="7508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0" descr="Related image">
            <a:extLst>
              <a:ext uri="{FF2B5EF4-FFF2-40B4-BE49-F238E27FC236}">
                <a16:creationId xmlns:a16="http://schemas.microsoft.com/office/drawing/2014/main" id="{451144E1-3735-8D17-4485-3CBDDD8FB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5201" y="1784465"/>
            <a:ext cx="692150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0" descr="Related image">
            <a:extLst>
              <a:ext uri="{FF2B5EF4-FFF2-40B4-BE49-F238E27FC236}">
                <a16:creationId xmlns:a16="http://schemas.microsoft.com/office/drawing/2014/main" id="{84B85475-EE09-A552-8A0C-49F9BCC949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9588" y="1784465"/>
            <a:ext cx="692150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Related image">
            <a:extLst>
              <a:ext uri="{FF2B5EF4-FFF2-40B4-BE49-F238E27FC236}">
                <a16:creationId xmlns:a16="http://schemas.microsoft.com/office/drawing/2014/main" id="{A55E5FF5-C0F9-3EDF-867E-E44C3CB5FD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4123" y="2724824"/>
            <a:ext cx="3698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4" descr="Related image">
            <a:extLst>
              <a:ext uri="{FF2B5EF4-FFF2-40B4-BE49-F238E27FC236}">
                <a16:creationId xmlns:a16="http://schemas.microsoft.com/office/drawing/2014/main" id="{7A5FB66D-1919-E2E5-BE05-D3B40DC3D0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161" y="2727999"/>
            <a:ext cx="3683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4" descr="Related image">
            <a:extLst>
              <a:ext uri="{FF2B5EF4-FFF2-40B4-BE49-F238E27FC236}">
                <a16:creationId xmlns:a16="http://schemas.microsoft.com/office/drawing/2014/main" id="{E11201FD-802B-2BC7-E619-CF42243777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161" y="3178849"/>
            <a:ext cx="3683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4" descr="Related image">
            <a:extLst>
              <a:ext uri="{FF2B5EF4-FFF2-40B4-BE49-F238E27FC236}">
                <a16:creationId xmlns:a16="http://schemas.microsoft.com/office/drawing/2014/main" id="{1AE5DE73-57EF-E349-27C4-8F4AD161EB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031" y="3574928"/>
            <a:ext cx="3698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4" descr="Related image">
            <a:extLst>
              <a:ext uri="{FF2B5EF4-FFF2-40B4-BE49-F238E27FC236}">
                <a16:creationId xmlns:a16="http://schemas.microsoft.com/office/drawing/2014/main" id="{75FC0338-40EA-15EF-EFFE-C2681AEEDC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3223" y="3574928"/>
            <a:ext cx="3698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4" descr="Related image">
            <a:extLst>
              <a:ext uri="{FF2B5EF4-FFF2-40B4-BE49-F238E27FC236}">
                <a16:creationId xmlns:a16="http://schemas.microsoft.com/office/drawing/2014/main" id="{3D2487EB-0930-D8E7-F2EC-9BCBA5CF1B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4811" y="4782224"/>
            <a:ext cx="3683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4" descr="Related image">
            <a:extLst>
              <a:ext uri="{FF2B5EF4-FFF2-40B4-BE49-F238E27FC236}">
                <a16:creationId xmlns:a16="http://schemas.microsoft.com/office/drawing/2014/main" id="{459A25DB-6A7C-4B1C-66B8-CD23825566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8173" y="4372649"/>
            <a:ext cx="3698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4" descr="Related image">
            <a:extLst>
              <a:ext uri="{FF2B5EF4-FFF2-40B4-BE49-F238E27FC236}">
                <a16:creationId xmlns:a16="http://schemas.microsoft.com/office/drawing/2014/main" id="{AB3AD18B-0CC2-92F0-0C25-972DD47E66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7798" y="3982124"/>
            <a:ext cx="3698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4" descr="Related image">
            <a:extLst>
              <a:ext uri="{FF2B5EF4-FFF2-40B4-BE49-F238E27FC236}">
                <a16:creationId xmlns:a16="http://schemas.microsoft.com/office/drawing/2014/main" id="{A994D19B-1607-D6C1-B6D3-305FF4D5D5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4598" y="4366299"/>
            <a:ext cx="3698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4" descr="Related image">
            <a:extLst>
              <a:ext uri="{FF2B5EF4-FFF2-40B4-BE49-F238E27FC236}">
                <a16:creationId xmlns:a16="http://schemas.microsoft.com/office/drawing/2014/main" id="{B10BB375-C029-1D1D-31DC-661763F3BE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8273" y="4782224"/>
            <a:ext cx="3698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4" descr="Related image">
            <a:extLst>
              <a:ext uri="{FF2B5EF4-FFF2-40B4-BE49-F238E27FC236}">
                <a16:creationId xmlns:a16="http://schemas.microsoft.com/office/drawing/2014/main" id="{941147C5-782C-E135-204B-1BE3E5DCF3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8173" y="4772699"/>
            <a:ext cx="3698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866" name="object 18">
            <a:extLst>
              <a:ext uri="{FF2B5EF4-FFF2-40B4-BE49-F238E27FC236}">
                <a16:creationId xmlns:a16="http://schemas.microsoft.com/office/drawing/2014/main" id="{B8F65D0A-EBBF-0E80-B44E-12E13EBAC3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338" y="2968212"/>
            <a:ext cx="463550" cy="376238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7" name="TextBox 37">
            <a:extLst>
              <a:ext uri="{FF2B5EF4-FFF2-40B4-BE49-F238E27FC236}">
                <a16:creationId xmlns:a16="http://schemas.microsoft.com/office/drawing/2014/main" id="{ACBA8F8D-7693-E15B-837B-96B62EBD7E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14395" y="2700216"/>
            <a:ext cx="7985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400" dirty="0"/>
              <a:t>1</a:t>
            </a:r>
          </a:p>
        </p:txBody>
      </p:sp>
      <p:sp>
        <p:nvSpPr>
          <p:cNvPr id="50" name="TextBox 37">
            <a:extLst>
              <a:ext uri="{FF2B5EF4-FFF2-40B4-BE49-F238E27FC236}">
                <a16:creationId xmlns:a16="http://schemas.microsoft.com/office/drawing/2014/main" id="{78F14A68-F2F1-0125-BA95-0851374E5A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14394" y="3548734"/>
            <a:ext cx="7985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400" dirty="0"/>
              <a:t>1</a:t>
            </a:r>
          </a:p>
        </p:txBody>
      </p:sp>
      <p:pic>
        <p:nvPicPr>
          <p:cNvPr id="51" name="Picture 4" descr="Image result for warning">
            <a:extLst>
              <a:ext uri="{FF2B5EF4-FFF2-40B4-BE49-F238E27FC236}">
                <a16:creationId xmlns:a16="http://schemas.microsoft.com/office/drawing/2014/main" id="{F19D5423-A205-FE33-BF93-DCC194FDB6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8636" y="2634044"/>
            <a:ext cx="52228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4" descr="Image result for warning">
            <a:extLst>
              <a:ext uri="{FF2B5EF4-FFF2-40B4-BE49-F238E27FC236}">
                <a16:creationId xmlns:a16="http://schemas.microsoft.com/office/drawing/2014/main" id="{AE53D9C1-C959-E677-1E02-3811AD42DB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9274" y="3510872"/>
            <a:ext cx="52228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6" descr="Image result for question mark">
            <a:extLst>
              <a:ext uri="{FF2B5EF4-FFF2-40B4-BE49-F238E27FC236}">
                <a16:creationId xmlns:a16="http://schemas.microsoft.com/office/drawing/2014/main" id="{2A58BA9D-25CE-E39F-C210-35292E9BFF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9121" y="3037780"/>
            <a:ext cx="604879" cy="673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2294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866" grpId="0" animBg="1"/>
      <p:bldP spid="47" grpId="0"/>
      <p:bldP spid="5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487FD-B270-5165-EE68-1A026EDD0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MuCatFL (FL via </a:t>
            </a:r>
            <a:r>
              <a:rPr lang="en-US" altLang="zh-CN" b="1" dirty="0"/>
              <a:t>Mutant Categorization</a:t>
            </a:r>
            <a:r>
              <a:rPr lang="en-US" altLang="zh-CN" dirty="0"/>
              <a:t>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CB0936-70AE-A0F6-F2B7-DE5BB91033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Definition of Mutant Categorization:</a:t>
            </a:r>
          </a:p>
          <a:p>
            <a:pPr lvl="1"/>
            <a:r>
              <a:rPr lang="en-US" b="1" dirty="0"/>
              <a:t>Positive mutant: </a:t>
            </a:r>
            <a:r>
              <a:rPr lang="en-US" dirty="0"/>
              <a:t>causes </a:t>
            </a:r>
            <a:r>
              <a:rPr lang="en-US" b="1" dirty="0"/>
              <a:t>any</a:t>
            </a:r>
            <a:r>
              <a:rPr lang="en-US" dirty="0"/>
              <a:t> failed test pass</a:t>
            </a:r>
          </a:p>
          <a:p>
            <a:pPr lvl="1"/>
            <a:r>
              <a:rPr lang="en-US" b="1" dirty="0"/>
              <a:t>Neutral mutant: </a:t>
            </a:r>
            <a:r>
              <a:rPr lang="en-US" dirty="0"/>
              <a:t>causes all test cases unchanged</a:t>
            </a:r>
          </a:p>
          <a:p>
            <a:pPr lvl="1"/>
            <a:r>
              <a:rPr lang="en-US" b="1" dirty="0"/>
              <a:t>Negative mutant: </a:t>
            </a:r>
            <a:r>
              <a:rPr lang="en-US" dirty="0"/>
              <a:t>causes</a:t>
            </a:r>
            <a:r>
              <a:rPr lang="en-US" b="1" dirty="0"/>
              <a:t> </a:t>
            </a:r>
            <a:r>
              <a:rPr lang="en-US" dirty="0"/>
              <a:t>all failed tests still fail and any passed tests fail</a:t>
            </a:r>
          </a:p>
          <a:p>
            <a:pPr marL="228600" lvl="1">
              <a:spcBef>
                <a:spcPts val="1000"/>
              </a:spcBef>
            </a:pPr>
            <a:r>
              <a:rPr lang="en-US" sz="2800" dirty="0"/>
              <a:t>Basic idea of MuCatFL:</a:t>
            </a:r>
          </a:p>
          <a:p>
            <a:pPr lvl="1"/>
            <a:r>
              <a:rPr lang="en-US" dirty="0"/>
              <a:t>For the tied elements (with same suspiciousness values):</a:t>
            </a:r>
          </a:p>
          <a:p>
            <a:pPr lvl="1"/>
            <a:r>
              <a:rPr lang="en-US" dirty="0"/>
              <a:t>Element with </a:t>
            </a:r>
            <a:r>
              <a:rPr lang="en-US" b="1" dirty="0"/>
              <a:t>more positive mutants </a:t>
            </a:r>
            <a:r>
              <a:rPr lang="en-US" dirty="0"/>
              <a:t>has higher probability to be faulty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b="1" dirty="0">
                <a:sym typeface="Wingdings" panose="05000000000000000000" pitchFamily="2" charset="2"/>
              </a:rPr>
              <a:t>rank it higher</a:t>
            </a:r>
            <a:endParaRPr lang="en-US" b="1" dirty="0"/>
          </a:p>
          <a:p>
            <a:pPr lvl="1"/>
            <a:r>
              <a:rPr lang="en-US" dirty="0"/>
              <a:t>Element with </a:t>
            </a:r>
            <a:r>
              <a:rPr lang="en-US" b="1" dirty="0"/>
              <a:t>more negative mutants </a:t>
            </a:r>
            <a:r>
              <a:rPr lang="en-US" dirty="0"/>
              <a:t>has lower probability to be faulty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b="1" dirty="0">
                <a:sym typeface="Wingdings" panose="05000000000000000000" pitchFamily="2" charset="2"/>
              </a:rPr>
              <a:t>rank it lower</a:t>
            </a:r>
            <a:endParaRPr lang="en-US" b="1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B3FEF8-579D-3D67-436F-BAEA79B45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7BD9B-04A7-445A-A066-C7A6C2479EF7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298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17">
            <a:extLst>
              <a:ext uri="{FF2B5EF4-FFF2-40B4-BE49-F238E27FC236}">
                <a16:creationId xmlns:a16="http://schemas.microsoft.com/office/drawing/2014/main" id="{3AEEDB28-B16B-8CE3-FC6A-1359AE195B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8733304"/>
              </p:ext>
            </p:extLst>
          </p:nvPr>
        </p:nvGraphicFramePr>
        <p:xfrm>
          <a:off x="262648" y="1689986"/>
          <a:ext cx="6876698" cy="2892424"/>
        </p:xfrm>
        <a:graphic>
          <a:graphicData uri="http://schemas.openxmlformats.org/drawingml/2006/table">
            <a:tbl>
              <a:tblPr firstRow="1" bandRow="1"/>
              <a:tblGrid>
                <a:gridCol w="14100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23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60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6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36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360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0549">
                <a:tc>
                  <a:txBody>
                    <a:bodyPr/>
                    <a:lstStyle/>
                    <a:p>
                      <a:pPr algn="ctr"/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0B050"/>
                          </a:solidFill>
                        </a:rPr>
                        <a:t>Test</a:t>
                      </a:r>
                      <a:r>
                        <a:rPr lang="en-US" altLang="zh-CN" sz="2000" b="1" dirty="0">
                          <a:solidFill>
                            <a:srgbClr val="00B050"/>
                          </a:solidFill>
                        </a:rPr>
                        <a:t>-</a:t>
                      </a:r>
                      <a:r>
                        <a:rPr lang="en-US" sz="2000" b="1" dirty="0">
                          <a:solidFill>
                            <a:srgbClr val="00B050"/>
                          </a:solidFill>
                        </a:rPr>
                        <a:t>1</a:t>
                      </a:r>
                    </a:p>
                  </a:txBody>
                  <a:tcPr marL="91442" marR="91442" marT="45704" marB="45704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C00000"/>
                          </a:solidFill>
                        </a:rPr>
                        <a:t>Test</a:t>
                      </a:r>
                      <a:r>
                        <a:rPr lang="en-US" altLang="zh-CN" sz="2000" b="1" dirty="0">
                          <a:solidFill>
                            <a:srgbClr val="C00000"/>
                          </a:solidFill>
                        </a:rPr>
                        <a:t>-</a:t>
                      </a:r>
                      <a:r>
                        <a:rPr lang="en-US" sz="2000" b="1" dirty="0">
                          <a:solidFill>
                            <a:srgbClr val="C00000"/>
                          </a:solidFill>
                        </a:rPr>
                        <a:t>2</a:t>
                      </a:r>
                    </a:p>
                  </a:txBody>
                  <a:tcPr marL="91442" marR="91442" marT="45704" marB="45704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0B050"/>
                          </a:solidFill>
                        </a:rPr>
                        <a:t>Test</a:t>
                      </a:r>
                      <a:r>
                        <a:rPr lang="en-US" altLang="zh-CN" sz="2000" b="1" dirty="0">
                          <a:solidFill>
                            <a:srgbClr val="00B050"/>
                          </a:solidFill>
                        </a:rPr>
                        <a:t>-</a:t>
                      </a:r>
                      <a:r>
                        <a:rPr lang="en-US" sz="2000" b="1" dirty="0">
                          <a:solidFill>
                            <a:srgbClr val="00B050"/>
                          </a:solidFill>
                        </a:rPr>
                        <a:t>3</a:t>
                      </a:r>
                    </a:p>
                  </a:txBody>
                  <a:tcPr marL="91442" marR="91442" marT="45704" marB="45704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C00000"/>
                          </a:solidFill>
                        </a:rPr>
                        <a:t>Test</a:t>
                      </a:r>
                      <a:r>
                        <a:rPr lang="en-US" altLang="zh-CN" sz="2000" b="1" dirty="0">
                          <a:solidFill>
                            <a:srgbClr val="C00000"/>
                          </a:solidFill>
                        </a:rPr>
                        <a:t>-</a:t>
                      </a:r>
                      <a:r>
                        <a:rPr lang="en-US" sz="2000" b="1" dirty="0">
                          <a:solidFill>
                            <a:srgbClr val="C00000"/>
                          </a:solidFill>
                        </a:rPr>
                        <a:t>4</a:t>
                      </a:r>
                    </a:p>
                  </a:txBody>
                  <a:tcPr marL="91442" marR="91442" marT="45704" marB="45704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8978">
                <a:tc rowSpan="2"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Element</a:t>
                      </a:r>
                      <a:r>
                        <a:rPr lang="en-US" altLang="zh-CN" sz="2000" dirty="0"/>
                        <a:t>-</a:t>
                      </a:r>
                      <a:r>
                        <a:rPr lang="en-US" sz="2000" dirty="0"/>
                        <a:t>1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C00000"/>
                          </a:solidFill>
                        </a:rPr>
                        <a:t>Mutant-1</a:t>
                      </a:r>
                    </a:p>
                  </a:txBody>
                  <a:tcPr marL="91442" marR="91442" marT="45704" marB="45704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tc>
                  <a:txBody>
                    <a:bodyPr/>
                    <a:lstStyle/>
                    <a:p>
                      <a:pPr algn="ctr"/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3394">
                <a:tc vMerge="1">
                  <a:txBody>
                    <a:bodyPr/>
                    <a:lstStyle/>
                    <a:p>
                      <a:pPr algn="ctr"/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Mutant-2</a:t>
                      </a:r>
                    </a:p>
                  </a:txBody>
                  <a:tcPr marL="91442" marR="91442" marT="45704" marB="45704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tc>
                  <a:txBody>
                    <a:bodyPr/>
                    <a:lstStyle/>
                    <a:p>
                      <a:pPr algn="ctr"/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7590">
                <a:tc rowSpan="2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Element</a:t>
                      </a:r>
                      <a:r>
                        <a:rPr lang="en-US" altLang="zh-CN" sz="2000" dirty="0"/>
                        <a:t>-</a:t>
                      </a:r>
                      <a:r>
                        <a:rPr lang="en-US" sz="2000" dirty="0"/>
                        <a:t>2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0" dirty="0">
                          <a:solidFill>
                            <a:srgbClr val="C00000"/>
                          </a:solidFill>
                        </a:rPr>
                        <a:t>Mutant-3</a:t>
                      </a:r>
                    </a:p>
                  </a:txBody>
                  <a:tcPr marL="91442" marR="91442" marT="45704" marB="45704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08">
                <a:tc vMerge="1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Mutant-4</a:t>
                      </a:r>
                    </a:p>
                  </a:txBody>
                  <a:tcPr marL="91442" marR="91442" marT="45704" marB="45704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5201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Element</a:t>
                      </a:r>
                      <a:r>
                        <a:rPr lang="en-US" altLang="zh-CN" sz="2000" dirty="0"/>
                        <a:t>-3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Mutant-5</a:t>
                      </a:r>
                    </a:p>
                  </a:txBody>
                  <a:tcPr marL="91442" marR="91442" marT="45704" marB="45704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tc>
                  <a:txBody>
                    <a:bodyPr/>
                    <a:lstStyle/>
                    <a:p>
                      <a:pPr algn="ctr"/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0504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Element</a:t>
                      </a:r>
                      <a:r>
                        <a:rPr lang="en-US" altLang="zh-CN" sz="2000" dirty="0"/>
                        <a:t>-4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Mutant-6</a:t>
                      </a:r>
                    </a:p>
                  </a:txBody>
                  <a:tcPr marL="91442" marR="91442" marT="45704" marB="45704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tc>
                  <a:txBody>
                    <a:bodyPr/>
                    <a:lstStyle/>
                    <a:p>
                      <a:pPr algn="ctr"/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04" marB="45704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2834" name="Title 2">
            <a:extLst>
              <a:ext uri="{FF2B5EF4-FFF2-40B4-BE49-F238E27FC236}">
                <a16:creationId xmlns:a16="http://schemas.microsoft.com/office/drawing/2014/main" id="{D9197E32-543E-5010-A31C-3494A95DEC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altLang="zh-CN" dirty="0"/>
            </a:br>
            <a:r>
              <a:rPr lang="en-US" altLang="zh-CN" dirty="0" err="1"/>
              <a:t>MuCatFL</a:t>
            </a:r>
            <a:endParaRPr lang="en-US" alt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8F818D7-59E2-2E1B-C28D-4746C4BA21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210" y="1603488"/>
            <a:ext cx="8830733" cy="5194300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Element-1 and Element-2 have the same suspicious value</a:t>
            </a:r>
          </a:p>
          <a:p>
            <a:pPr lvl="1"/>
            <a:r>
              <a:rPr lang="en-US" dirty="0"/>
              <a:t>Element-1: two positive mutants</a:t>
            </a:r>
          </a:p>
          <a:p>
            <a:pPr lvl="1"/>
            <a:r>
              <a:rPr lang="en-US" dirty="0"/>
              <a:t>Element-2: one positive mutant</a:t>
            </a:r>
          </a:p>
          <a:p>
            <a:pPr lvl="1"/>
            <a:r>
              <a:rPr lang="en-US" b="1" dirty="0"/>
              <a:t>Element-1 is more suspicious than Element-2</a:t>
            </a:r>
          </a:p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4A4775A-247B-83D5-CF34-01C4BECD2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7BD9B-04A7-445A-A066-C7A6C2479EF7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6" name="Picture 4" descr="Image result for fail">
            <a:extLst>
              <a:ext uri="{FF2B5EF4-FFF2-40B4-BE49-F238E27FC236}">
                <a16:creationId xmlns:a16="http://schemas.microsoft.com/office/drawing/2014/main" id="{06E37074-3E7B-4587-E22E-3901340CF7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577" y="1089354"/>
            <a:ext cx="7524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Image result for fail">
            <a:extLst>
              <a:ext uri="{FF2B5EF4-FFF2-40B4-BE49-F238E27FC236}">
                <a16:creationId xmlns:a16="http://schemas.microsoft.com/office/drawing/2014/main" id="{54FBA2D6-5CCC-4488-BB20-10752FB24E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1127" y="1108404"/>
            <a:ext cx="7508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0" descr="Related image">
            <a:extLst>
              <a:ext uri="{FF2B5EF4-FFF2-40B4-BE49-F238E27FC236}">
                <a16:creationId xmlns:a16="http://schemas.microsoft.com/office/drawing/2014/main" id="{451144E1-3735-8D17-4485-3CBDDD8FB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6400" y="1160791"/>
            <a:ext cx="692150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0" descr="Related image">
            <a:extLst>
              <a:ext uri="{FF2B5EF4-FFF2-40B4-BE49-F238E27FC236}">
                <a16:creationId xmlns:a16="http://schemas.microsoft.com/office/drawing/2014/main" id="{84B85475-EE09-A552-8A0C-49F9BCC949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0787" y="1160791"/>
            <a:ext cx="692150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Related image">
            <a:extLst>
              <a:ext uri="{FF2B5EF4-FFF2-40B4-BE49-F238E27FC236}">
                <a16:creationId xmlns:a16="http://schemas.microsoft.com/office/drawing/2014/main" id="{A55E5FF5-C0F9-3EDF-867E-E44C3CB5FD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5322" y="2101150"/>
            <a:ext cx="3698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4" descr="Related image">
            <a:extLst>
              <a:ext uri="{FF2B5EF4-FFF2-40B4-BE49-F238E27FC236}">
                <a16:creationId xmlns:a16="http://schemas.microsoft.com/office/drawing/2014/main" id="{7A5FB66D-1919-E2E5-BE05-D3B40DC3D0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2360" y="2104325"/>
            <a:ext cx="3683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4" descr="Related image">
            <a:extLst>
              <a:ext uri="{FF2B5EF4-FFF2-40B4-BE49-F238E27FC236}">
                <a16:creationId xmlns:a16="http://schemas.microsoft.com/office/drawing/2014/main" id="{E11201FD-802B-2BC7-E619-CF42243777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2360" y="2555175"/>
            <a:ext cx="3683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4" descr="Related image">
            <a:extLst>
              <a:ext uri="{FF2B5EF4-FFF2-40B4-BE49-F238E27FC236}">
                <a16:creationId xmlns:a16="http://schemas.microsoft.com/office/drawing/2014/main" id="{1AE5DE73-57EF-E349-27C4-8F4AD161EB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2230" y="2951254"/>
            <a:ext cx="3698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4" descr="Related image">
            <a:extLst>
              <a:ext uri="{FF2B5EF4-FFF2-40B4-BE49-F238E27FC236}">
                <a16:creationId xmlns:a16="http://schemas.microsoft.com/office/drawing/2014/main" id="{75FC0338-40EA-15EF-EFFE-C2681AEEDC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4422" y="2951254"/>
            <a:ext cx="3698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4" descr="Related image">
            <a:extLst>
              <a:ext uri="{FF2B5EF4-FFF2-40B4-BE49-F238E27FC236}">
                <a16:creationId xmlns:a16="http://schemas.microsoft.com/office/drawing/2014/main" id="{3D2487EB-0930-D8E7-F2EC-9BCBA5CF1B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6010" y="4158550"/>
            <a:ext cx="3683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4" descr="Related image">
            <a:extLst>
              <a:ext uri="{FF2B5EF4-FFF2-40B4-BE49-F238E27FC236}">
                <a16:creationId xmlns:a16="http://schemas.microsoft.com/office/drawing/2014/main" id="{459A25DB-6A7C-4B1C-66B8-CD23825566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9372" y="3748975"/>
            <a:ext cx="3698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4" descr="Related image">
            <a:extLst>
              <a:ext uri="{FF2B5EF4-FFF2-40B4-BE49-F238E27FC236}">
                <a16:creationId xmlns:a16="http://schemas.microsoft.com/office/drawing/2014/main" id="{AB3AD18B-0CC2-92F0-0C25-972DD47E66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8997" y="3358450"/>
            <a:ext cx="3698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4" descr="Related image">
            <a:extLst>
              <a:ext uri="{FF2B5EF4-FFF2-40B4-BE49-F238E27FC236}">
                <a16:creationId xmlns:a16="http://schemas.microsoft.com/office/drawing/2014/main" id="{A994D19B-1607-D6C1-B6D3-305FF4D5D5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5797" y="3742625"/>
            <a:ext cx="3698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4" descr="Related image">
            <a:extLst>
              <a:ext uri="{FF2B5EF4-FFF2-40B4-BE49-F238E27FC236}">
                <a16:creationId xmlns:a16="http://schemas.microsoft.com/office/drawing/2014/main" id="{B10BB375-C029-1D1D-31DC-661763F3BE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9472" y="4158550"/>
            <a:ext cx="3698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4" descr="Related image">
            <a:extLst>
              <a:ext uri="{FF2B5EF4-FFF2-40B4-BE49-F238E27FC236}">
                <a16:creationId xmlns:a16="http://schemas.microsoft.com/office/drawing/2014/main" id="{941147C5-782C-E135-204B-1BE3E5DCF3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9372" y="4149025"/>
            <a:ext cx="3698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866" name="object 18">
            <a:extLst>
              <a:ext uri="{FF2B5EF4-FFF2-40B4-BE49-F238E27FC236}">
                <a16:creationId xmlns:a16="http://schemas.microsoft.com/office/drawing/2014/main" id="{B8F65D0A-EBBF-0E80-B44E-12E13EBAC3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73" y="2320222"/>
            <a:ext cx="463550" cy="376238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A59F93BD-0DC1-0508-DD75-01C63D019FF0}"/>
              </a:ext>
            </a:extLst>
          </p:cNvPr>
          <p:cNvCxnSpPr>
            <a:cxnSpLocks/>
          </p:cNvCxnSpPr>
          <p:nvPr/>
        </p:nvCxnSpPr>
        <p:spPr>
          <a:xfrm>
            <a:off x="7139346" y="2344538"/>
            <a:ext cx="398300" cy="36835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EFE2C9E9-A02D-405A-342A-1FB8A23F29BB}"/>
              </a:ext>
            </a:extLst>
          </p:cNvPr>
          <p:cNvCxnSpPr/>
          <p:nvPr/>
        </p:nvCxnSpPr>
        <p:spPr>
          <a:xfrm flipV="1">
            <a:off x="7139346" y="2712894"/>
            <a:ext cx="342876" cy="4187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45F05D5B-182B-D826-E80B-911EF65A8A79}"/>
              </a:ext>
            </a:extLst>
          </p:cNvPr>
          <p:cNvCxnSpPr>
            <a:cxnSpLocks/>
          </p:cNvCxnSpPr>
          <p:nvPr/>
        </p:nvCxnSpPr>
        <p:spPr>
          <a:xfrm flipV="1">
            <a:off x="7146632" y="2712894"/>
            <a:ext cx="391014" cy="47650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A871C97F-93EB-D38A-ED32-EDC1370210F0}"/>
              </a:ext>
            </a:extLst>
          </p:cNvPr>
          <p:cNvCxnSpPr/>
          <p:nvPr/>
        </p:nvCxnSpPr>
        <p:spPr>
          <a:xfrm flipV="1">
            <a:off x="7146632" y="3536823"/>
            <a:ext cx="342876" cy="4187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C389653-24AB-0070-BFC3-380109D89C7A}"/>
              </a:ext>
            </a:extLst>
          </p:cNvPr>
          <p:cNvCxnSpPr>
            <a:cxnSpLocks/>
          </p:cNvCxnSpPr>
          <p:nvPr/>
        </p:nvCxnSpPr>
        <p:spPr>
          <a:xfrm>
            <a:off x="7163795" y="3975788"/>
            <a:ext cx="287052" cy="19154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EE3EE0E7-A933-AEAC-B21C-EF1FC3567763}"/>
              </a:ext>
            </a:extLst>
          </p:cNvPr>
          <p:cNvCxnSpPr>
            <a:cxnSpLocks/>
          </p:cNvCxnSpPr>
          <p:nvPr/>
        </p:nvCxnSpPr>
        <p:spPr>
          <a:xfrm flipV="1">
            <a:off x="7158905" y="4167329"/>
            <a:ext cx="291942" cy="30153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B711F645-0C05-2506-A4CD-464CB259AC07}"/>
              </a:ext>
            </a:extLst>
          </p:cNvPr>
          <p:cNvSpPr txBox="1"/>
          <p:nvPr/>
        </p:nvSpPr>
        <p:spPr>
          <a:xfrm>
            <a:off x="7450847" y="2483178"/>
            <a:ext cx="16931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positive mutant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B342406-2AEB-0590-8640-17660BEA3CAE}"/>
              </a:ext>
            </a:extLst>
          </p:cNvPr>
          <p:cNvSpPr txBox="1"/>
          <p:nvPr/>
        </p:nvSpPr>
        <p:spPr>
          <a:xfrm>
            <a:off x="7406253" y="3321141"/>
            <a:ext cx="17377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negative mutant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C6EBE60-AD80-551F-0FE7-AF8EB087BB24}"/>
              </a:ext>
            </a:extLst>
          </p:cNvPr>
          <p:cNvSpPr txBox="1"/>
          <p:nvPr/>
        </p:nvSpPr>
        <p:spPr>
          <a:xfrm>
            <a:off x="7395965" y="3944532"/>
            <a:ext cx="1697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positive mutant</a:t>
            </a:r>
          </a:p>
        </p:txBody>
      </p:sp>
    </p:spTree>
    <p:extLst>
      <p:ext uri="{BB962C8B-B14F-4D97-AF65-F5344CB8AC3E}">
        <p14:creationId xmlns:p14="http://schemas.microsoft.com/office/powerpoint/2010/main" val="2615395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866" grpId="0" animBg="1"/>
      <p:bldP spid="44" grpId="0"/>
      <p:bldP spid="48" grpId="0"/>
      <p:bldP spid="4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88521-5F67-6C6E-D177-8A409437A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Effectiveness of </a:t>
            </a:r>
            <a:r>
              <a:rPr lang="en-US" altLang="zh-CN" dirty="0" err="1"/>
              <a:t>MuCatFL</a:t>
            </a:r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E2CABE8-62FC-4C4F-7728-69C0D20E93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Benchmark: Defects4J</a:t>
            </a:r>
            <a:r>
              <a:rPr lang="en-US" altLang="zh-CN" dirty="0">
                <a:solidFill>
                  <a:schemeClr val="bg1">
                    <a:lumMod val="75000"/>
                  </a:schemeClr>
                </a:solidFill>
              </a:rPr>
              <a:t> [Just </a:t>
            </a:r>
            <a:r>
              <a:rPr lang="en-US" altLang="zh-CN" i="1" dirty="0">
                <a:solidFill>
                  <a:schemeClr val="bg1">
                    <a:lumMod val="75000"/>
                  </a:schemeClr>
                </a:solidFill>
              </a:rPr>
              <a:t>et al.</a:t>
            </a:r>
            <a:r>
              <a:rPr lang="en-US" altLang="zh-CN" dirty="0">
                <a:solidFill>
                  <a:schemeClr val="bg1">
                    <a:lumMod val="75000"/>
                  </a:schemeClr>
                </a:solidFill>
              </a:rPr>
              <a:t>]</a:t>
            </a:r>
            <a:r>
              <a:rPr lang="en-US" dirty="0"/>
              <a:t> including 395 real-world buggy versions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15D3F9-D6CA-14B1-46D0-AADF523A3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7BD9B-04A7-445A-A066-C7A6C2479EF7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7C98F3E-07BF-F89A-EDDF-9CE7898E5F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467" y="2114178"/>
            <a:ext cx="8931412" cy="277124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CBD2025-C184-84F7-DAE3-358FC95304AF}"/>
              </a:ext>
            </a:extLst>
          </p:cNvPr>
          <p:cNvSpPr txBox="1"/>
          <p:nvPr/>
        </p:nvSpPr>
        <p:spPr>
          <a:xfrm>
            <a:off x="1405465" y="5011366"/>
            <a:ext cx="6553201" cy="83099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err="1"/>
              <a:t>MuCatFL</a:t>
            </a:r>
            <a:r>
              <a:rPr lang="en-US" sz="2400" dirty="0"/>
              <a:t> outperforms traditional MBFL techniques in terms of all metrics (Top-N, MAR and MFR)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5E3B85-ACA9-4309-0064-AE846CB1B153}"/>
              </a:ext>
            </a:extLst>
          </p:cNvPr>
          <p:cNvSpPr txBox="1"/>
          <p:nvPr/>
        </p:nvSpPr>
        <p:spPr>
          <a:xfrm>
            <a:off x="156634" y="6384007"/>
            <a:ext cx="742857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</a:rPr>
              <a:t>MUSE:  Moon </a:t>
            </a:r>
            <a:r>
              <a:rPr lang="en-US" altLang="zh-CN" sz="1200" i="1" dirty="0">
                <a:solidFill>
                  <a:schemeClr val="bg1">
                    <a:lumMod val="75000"/>
                  </a:schemeClr>
                </a:solidFill>
              </a:rPr>
              <a:t>et al, Ask the mutants: Mutating faulty programs for fault localization. ICST’14</a:t>
            </a:r>
            <a:endParaRPr lang="en-US" sz="1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693410-BB49-1EEA-8BAB-2D776681D39A}"/>
              </a:ext>
            </a:extLst>
          </p:cNvPr>
          <p:cNvSpPr txBox="1"/>
          <p:nvPr/>
        </p:nvSpPr>
        <p:spPr>
          <a:xfrm>
            <a:off x="135467" y="6106802"/>
            <a:ext cx="822536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</a:rPr>
              <a:t>Just et al, Defects4j: A database of existing faults to enable controlled testing studies for java programs,” ISSTA’14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653137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5C988-3D92-4439-8231-C8B152C0D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0375" y="2501901"/>
            <a:ext cx="3143250" cy="1199896"/>
          </a:xfrm>
        </p:spPr>
        <p:txBody>
          <a:bodyPr>
            <a:noAutofit/>
          </a:bodyPr>
          <a:lstStyle/>
          <a:p>
            <a:pPr algn="ctr"/>
            <a:r>
              <a:rPr lang="en-US" altLang="zh-CN" sz="7200" dirty="0">
                <a:solidFill>
                  <a:srgbClr val="C00000"/>
                </a:solidFill>
              </a:rPr>
              <a:t>Thanks!</a:t>
            </a:r>
            <a:br>
              <a:rPr lang="en-US" altLang="zh-CN" sz="4400" dirty="0"/>
            </a:br>
            <a:r>
              <a:rPr lang="en-US" altLang="zh-CN" sz="4400" dirty="0"/>
              <a:t>Q&amp;A</a:t>
            </a:r>
            <a:endParaRPr lang="en-US" sz="4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EE6991-1B2A-4D7C-B130-3484B2E48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C4091-B588-AE4D-839F-133859BC685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9922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1520</TotalTime>
  <Words>564</Words>
  <Application>Microsoft Office PowerPoint</Application>
  <PresentationFormat>On-screen Show (4:3)</PresentationFormat>
  <Paragraphs>168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LinLibertineT</vt:lpstr>
      <vt:lpstr>Arial</vt:lpstr>
      <vt:lpstr>Calibri</vt:lpstr>
      <vt:lpstr>Calibri Light</vt:lpstr>
      <vt:lpstr>Consolas</vt:lpstr>
      <vt:lpstr>Office Theme</vt:lpstr>
      <vt:lpstr>PowerPoint Presentation</vt:lpstr>
      <vt:lpstr>Fault Localization</vt:lpstr>
      <vt:lpstr>Spectrum-Based Fault Localization (SBFL)</vt:lpstr>
      <vt:lpstr> Mutation-Based Fault Localization (MBFL) </vt:lpstr>
      <vt:lpstr> Mutation-Based Fault Localization (MBFL) </vt:lpstr>
      <vt:lpstr> Mutation-Based Fault Localization (MBFL) </vt:lpstr>
      <vt:lpstr>MuCatFL (FL via Mutant Categorization)</vt:lpstr>
      <vt:lpstr> MuCatFL</vt:lpstr>
      <vt:lpstr>Effectiveness of MuCatFL</vt:lpstr>
      <vt:lpstr>Thanks! Q&amp;A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Xia Li</dc:creator>
  <cp:lastModifiedBy>Xia Li</cp:lastModifiedBy>
  <cp:revision>301</cp:revision>
  <dcterms:created xsi:type="dcterms:W3CDTF">2022-06-13T15:33:55Z</dcterms:created>
  <dcterms:modified xsi:type="dcterms:W3CDTF">2022-07-04T11:22:30Z</dcterms:modified>
</cp:coreProperties>
</file>