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r:id="rId27" roundtripDataSignature="AMtx7mjkixNxTQ8BnnVeicCP3hJBOXA76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7" Type="http://customschemas.google.com/relationships/presentationmetadata" Target="meta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GB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2" name="Google Shape;82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3" name="Google Shape;83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1343b89fe42_0_5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1343b89fe42_0_5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g1343b89fe42_0_55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1318c47c5a7_0_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1318c47c5a7_0_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g1318c47c5a7_0_1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1318c47c5a7_0_2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1318c47c5a7_0_2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" name="Google Shape;113;g1318c47c5a7_0_25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1343b89fe42_0_7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1343b89fe42_0_7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g1343b89fe42_0_73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1343b89fe42_0_8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g1343b89fe42_0_8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" name="Google Shape;140;g1343b89fe42_0_8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1345867da61_0_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g1345867da61_0_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" name="Google Shape;147;g1345867da61_0_1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1345867da61_0_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Google Shape;155;g1345867da61_0_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" name="Google Shape;156;g1345867da61_0_7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1345867da61_0_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g1345867da61_0_1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3" name="Google Shape;163;g1345867da61_0_13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1318c47c5a7_0_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Google Shape;171;g1318c47c5a7_0_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2" name="Google Shape;172;g1318c47c5a7_0_7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1318c47c5a7_0_1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Google Shape;178;g1318c47c5a7_0_1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9" name="Google Shape;179;g1318c47c5a7_0_19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1318c47c5a7_0_3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" name="Google Shape;185;g1318c47c5a7_0_3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6" name="Google Shape;186;g1318c47c5a7_0_31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1345867da61_0_5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" name="Google Shape;192;g1345867da61_0_5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3" name="Google Shape;193;g1345867da61_0_5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1345867da61_0_5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" name="Google Shape;199;g1345867da61_0_5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0" name="Google Shape;200;g1345867da61_0_56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1345867da61_0_6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6" name="Google Shape;206;g1345867da61_0_6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7" name="Google Shape;207;g1345867da61_0_61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1343b89fe42_0_3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3" name="Google Shape;213;g1343b89fe42_0_3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4" name="Google Shape;214;g1343b89fe42_0_31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g1343b89fe42_0_3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0" name="Google Shape;220;g1343b89fe42_0_3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1" name="Google Shape;221;g1343b89fe42_0_37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g1343b89fe42_0_4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8" name="Google Shape;228;g1343b89fe42_0_4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9" name="Google Shape;229;g1343b89fe42_0_47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g1343b89fe42_0_6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6" name="Google Shape;236;g1343b89fe42_0_6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7" name="Google Shape;237;g1343b89fe42_0_61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g1343b89fe42_0_8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3" name="Google Shape;243;g1343b89fe42_0_8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4" name="Google Shape;244;g1343b89fe42_0_86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g1343b89fe42_0_9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0" name="Google Shape;250;g1343b89fe42_0_9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1" name="Google Shape;251;g1343b89fe42_0_93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9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9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2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-"/>
              <a:defRPr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-"/>
              <a:defRPr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-"/>
              <a:defRPr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-"/>
              <a:defRPr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-"/>
              <a:defRPr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2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2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2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4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24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2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2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2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25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25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2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2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6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6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26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26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26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2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2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8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8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28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8" name="Google Shape;58;p2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2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9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9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2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2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30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3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3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3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1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31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3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3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3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2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18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jpg"/><Relationship Id="rId4" Type="http://schemas.openxmlformats.org/officeDocument/2006/relationships/image" Target="../media/image1.png"/><Relationship Id="rId5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6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3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8.png"/><Relationship Id="rId4" Type="http://schemas.openxmlformats.org/officeDocument/2006/relationships/image" Target="../media/image2.png"/><Relationship Id="rId5" Type="http://schemas.openxmlformats.org/officeDocument/2006/relationships/image" Target="../media/image5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2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5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9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0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6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1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4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"/>
          <p:cNvSpPr txBox="1"/>
          <p:nvPr/>
        </p:nvSpPr>
        <p:spPr>
          <a:xfrm>
            <a:off x="443025" y="3994299"/>
            <a:ext cx="5944800" cy="110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Calibri"/>
              <a:buNone/>
            </a:pPr>
            <a:r>
              <a:rPr lang="en-GB" sz="180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Daryl Camilleri</a:t>
            </a:r>
            <a:endParaRPr sz="1800">
              <a:solidFill>
                <a:srgbClr val="59595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Calibri"/>
              <a:buNone/>
            </a:pPr>
            <a:r>
              <a:rPr lang="en-GB" sz="180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Mark Micallef</a:t>
            </a:r>
            <a:endParaRPr sz="1800">
              <a:solidFill>
                <a:srgbClr val="59595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Calibri"/>
              <a:buNone/>
            </a:pPr>
            <a:r>
              <a:rPr lang="en-GB" sz="180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Chris Porter</a:t>
            </a:r>
            <a:endParaRPr sz="1800">
              <a:solidFill>
                <a:srgbClr val="59595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6" name="Google Shape;86;p1"/>
          <p:cNvPicPr preferRelativeResize="0"/>
          <p:nvPr/>
        </p:nvPicPr>
        <p:blipFill rotWithShape="1">
          <a:blip r:embed="rId3">
            <a:alphaModFix/>
          </a:blip>
          <a:srcRect b="0" l="31458" r="10718" t="0"/>
          <a:stretch/>
        </p:blipFill>
        <p:spPr>
          <a:xfrm>
            <a:off x="6628052" y="2"/>
            <a:ext cx="5944950" cy="6857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"/>
          <p:cNvPicPr preferRelativeResize="0"/>
          <p:nvPr/>
        </p:nvPicPr>
        <p:blipFill rotWithShape="1">
          <a:blip r:embed="rId4">
            <a:alphaModFix/>
          </a:blip>
          <a:srcRect b="0" l="37236" r="31840" t="0"/>
          <a:stretch/>
        </p:blipFill>
        <p:spPr>
          <a:xfrm>
            <a:off x="6516611" y="0"/>
            <a:ext cx="3154719" cy="6858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19689" y="669273"/>
            <a:ext cx="2234427" cy="722026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1"/>
          <p:cNvSpPr txBox="1"/>
          <p:nvPr/>
        </p:nvSpPr>
        <p:spPr>
          <a:xfrm>
            <a:off x="442950" y="1980950"/>
            <a:ext cx="7452000" cy="233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Investigating Cognitive Workload during Comprehension and Application Tasks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 Software Testing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en-GB"/>
              <a:t>Motivation</a:t>
            </a:r>
            <a:endParaRPr/>
          </a:p>
        </p:txBody>
      </p:sp>
      <p:sp>
        <p:nvSpPr>
          <p:cNvPr id="95" name="Google Shape;95;p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4064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Char char="❖"/>
            </a:pPr>
            <a:r>
              <a:rPr lang="en-GB"/>
              <a:t>Software testers are an integral part of development teams.</a:t>
            </a:r>
            <a:br>
              <a:rPr lang="en-GB"/>
            </a:br>
            <a:endParaRPr/>
          </a:p>
          <a:p>
            <a:pPr indent="-4064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Char char="❖"/>
            </a:pPr>
            <a:r>
              <a:rPr lang="en-GB"/>
              <a:t>They need to understand the project on multiple levels, probably more than developers.</a:t>
            </a:r>
            <a:br>
              <a:rPr lang="en-GB"/>
            </a:br>
            <a:endParaRPr/>
          </a:p>
          <a:p>
            <a:pPr indent="-4064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Char char="❖"/>
            </a:pPr>
            <a:r>
              <a:rPr lang="en-GB"/>
              <a:t>It is desirable to gain insights into the cognitive workload experienced by testers as they comprehend a task, </a:t>
            </a:r>
            <a:r>
              <a:rPr lang="en-GB"/>
              <a:t>understand</a:t>
            </a:r>
            <a:r>
              <a:rPr lang="en-GB"/>
              <a:t> what is required and complete it.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1343b89fe42_0_55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Research Questions</a:t>
            </a:r>
            <a:endParaRPr/>
          </a:p>
        </p:txBody>
      </p:sp>
      <p:sp>
        <p:nvSpPr>
          <p:cNvPr id="102" name="Google Shape;102;g1343b89fe42_0_55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990000" lvl="0" marL="99000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1" lang="en-GB"/>
              <a:t>RQ1:</a:t>
            </a:r>
            <a:r>
              <a:rPr lang="en-GB"/>
              <a:t> </a:t>
            </a:r>
            <a:r>
              <a:rPr lang="en-GB"/>
              <a:t>How</a:t>
            </a:r>
            <a:r>
              <a:rPr lang="en-GB"/>
              <a:t> are cognitive </a:t>
            </a:r>
            <a:r>
              <a:rPr lang="en-GB"/>
              <a:t>load and effectiveness in software testers affected when carrying out different types of testing tasks?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990000" lvl="0" marL="99000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1" lang="en-GB"/>
              <a:t>RQ2: </a:t>
            </a:r>
            <a:r>
              <a:rPr lang="en-GB"/>
              <a:t>How are cognitive load and effectiveness affected by an individual’s experience and education?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1318c47c5a7_0_1"/>
          <p:cNvSpPr txBox="1"/>
          <p:nvPr>
            <p:ph type="title"/>
          </p:nvPr>
        </p:nvSpPr>
        <p:spPr>
          <a:xfrm>
            <a:off x="831850" y="1709738"/>
            <a:ext cx="10515600" cy="2852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Methodology</a:t>
            </a:r>
            <a:endParaRPr/>
          </a:p>
        </p:txBody>
      </p:sp>
      <p:sp>
        <p:nvSpPr>
          <p:cNvPr id="109" name="Google Shape;109;g1318c47c5a7_0_1"/>
          <p:cNvSpPr txBox="1"/>
          <p:nvPr>
            <p:ph idx="1" type="body"/>
          </p:nvPr>
        </p:nvSpPr>
        <p:spPr>
          <a:xfrm>
            <a:off x="831850" y="4589463"/>
            <a:ext cx="10515600" cy="15003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1318c47c5a7_0_25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Tasks and Data Collection</a:t>
            </a:r>
            <a:endParaRPr/>
          </a:p>
        </p:txBody>
      </p:sp>
      <p:sp>
        <p:nvSpPr>
          <p:cNvPr id="116" name="Google Shape;116;g1318c47c5a7_0_25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406400" lvl="0" marL="457200" rtl="0" algn="l">
              <a:spcBef>
                <a:spcPts val="1000"/>
              </a:spcBef>
              <a:spcAft>
                <a:spcPts val="0"/>
              </a:spcAft>
              <a:buSzPts val="2800"/>
              <a:buChar char="❖"/>
            </a:pPr>
            <a:r>
              <a:rPr lang="en-GB"/>
              <a:t>2 Practice Tasks</a:t>
            </a:r>
            <a:br>
              <a:rPr lang="en-GB"/>
            </a:br>
            <a:endParaRPr/>
          </a:p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SzPts val="2800"/>
              <a:buChar char="❖"/>
            </a:pPr>
            <a:r>
              <a:rPr lang="en-GB"/>
              <a:t>8 Measured Tasks</a:t>
            </a:r>
            <a:endParaRPr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➢"/>
            </a:pPr>
            <a:r>
              <a:rPr lang="en-GB"/>
              <a:t>3 Test Analysis and Design (increasing difficulty)</a:t>
            </a:r>
            <a:endParaRPr sz="1600"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➢"/>
            </a:pPr>
            <a:r>
              <a:rPr lang="en-GB"/>
              <a:t>3 Test Automation (increasing difficulty)</a:t>
            </a:r>
            <a:endParaRPr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➢"/>
            </a:pPr>
            <a:r>
              <a:rPr lang="en-GB"/>
              <a:t>1 Bug Finding</a:t>
            </a:r>
            <a:endParaRPr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➢"/>
            </a:pPr>
            <a:r>
              <a:rPr lang="en-GB"/>
              <a:t>1 Adequacy Analysis</a:t>
            </a:r>
            <a:br>
              <a:rPr lang="en-GB"/>
            </a:br>
            <a:endParaRPr/>
          </a:p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SzPts val="2800"/>
              <a:buChar char="❖"/>
            </a:pPr>
            <a:r>
              <a:rPr lang="en-GB"/>
              <a:t>3 to 5 minutes each task</a:t>
            </a:r>
            <a:br>
              <a:rPr lang="en-GB"/>
            </a:br>
            <a:endParaRPr/>
          </a:p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SzPts val="2800"/>
              <a:buChar char="❖"/>
            </a:pPr>
            <a:r>
              <a:rPr lang="en-GB"/>
              <a:t>2-minute fish-tank video in between tasks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1343b89fe42_0_73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Experimental Procedure</a:t>
            </a:r>
            <a:endParaRPr/>
          </a:p>
        </p:txBody>
      </p:sp>
      <p:sp>
        <p:nvSpPr>
          <p:cNvPr id="123" name="Google Shape;123;g1343b89fe42_0_73"/>
          <p:cNvSpPr/>
          <p:nvPr/>
        </p:nvSpPr>
        <p:spPr>
          <a:xfrm>
            <a:off x="954000" y="2016600"/>
            <a:ext cx="1732800" cy="10020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Welcome and Consent Form Signing</a:t>
            </a:r>
            <a:endParaRPr/>
          </a:p>
        </p:txBody>
      </p:sp>
      <p:sp>
        <p:nvSpPr>
          <p:cNvPr id="124" name="Google Shape;124;g1343b89fe42_0_73"/>
          <p:cNvSpPr/>
          <p:nvPr/>
        </p:nvSpPr>
        <p:spPr>
          <a:xfrm>
            <a:off x="3094850" y="2016600"/>
            <a:ext cx="1732800" cy="10020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Carry out Practice Tasks</a:t>
            </a:r>
            <a:endParaRPr/>
          </a:p>
        </p:txBody>
      </p:sp>
      <p:sp>
        <p:nvSpPr>
          <p:cNvPr id="125" name="Google Shape;125;g1343b89fe42_0_73"/>
          <p:cNvSpPr/>
          <p:nvPr/>
        </p:nvSpPr>
        <p:spPr>
          <a:xfrm>
            <a:off x="3094850" y="3520775"/>
            <a:ext cx="1732800" cy="10020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View Fish Tank Video</a:t>
            </a:r>
            <a:endParaRPr/>
          </a:p>
        </p:txBody>
      </p:sp>
      <p:sp>
        <p:nvSpPr>
          <p:cNvPr id="126" name="Google Shape;126;g1343b89fe42_0_73"/>
          <p:cNvSpPr/>
          <p:nvPr/>
        </p:nvSpPr>
        <p:spPr>
          <a:xfrm>
            <a:off x="5235750" y="3520775"/>
            <a:ext cx="1732800" cy="10020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Carry out next task</a:t>
            </a:r>
            <a:endParaRPr/>
          </a:p>
        </p:txBody>
      </p:sp>
      <p:sp>
        <p:nvSpPr>
          <p:cNvPr id="127" name="Google Shape;127;g1343b89fe42_0_73"/>
          <p:cNvSpPr/>
          <p:nvPr/>
        </p:nvSpPr>
        <p:spPr>
          <a:xfrm>
            <a:off x="7376650" y="3520775"/>
            <a:ext cx="1732800" cy="10020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Complete NASA-TLX Assessment for Task</a:t>
            </a:r>
            <a:endParaRPr/>
          </a:p>
        </p:txBody>
      </p:sp>
      <p:sp>
        <p:nvSpPr>
          <p:cNvPr id="128" name="Google Shape;128;g1343b89fe42_0_73"/>
          <p:cNvSpPr/>
          <p:nvPr/>
        </p:nvSpPr>
        <p:spPr>
          <a:xfrm>
            <a:off x="9350525" y="4982125"/>
            <a:ext cx="1732800" cy="10020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Exit Interview and Conclude Experiment</a:t>
            </a:r>
            <a:endParaRPr/>
          </a:p>
        </p:txBody>
      </p:sp>
      <p:cxnSp>
        <p:nvCxnSpPr>
          <p:cNvPr id="129" name="Google Shape;129;g1343b89fe42_0_73"/>
          <p:cNvCxnSpPr>
            <a:stCxn id="125" idx="3"/>
            <a:endCxn id="126" idx="1"/>
          </p:cNvCxnSpPr>
          <p:nvPr/>
        </p:nvCxnSpPr>
        <p:spPr>
          <a:xfrm>
            <a:off x="4827650" y="4021775"/>
            <a:ext cx="4080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  <a:effectLst>
            <a:reflection blurRad="0" dir="5400000" dist="38100" endA="0" endPos="30000" fadeDir="5400012" kx="0" rotWithShape="0" algn="bl" stPos="0" sy="-100000" ky="0"/>
          </a:effectLst>
        </p:spPr>
      </p:cxnSp>
      <p:cxnSp>
        <p:nvCxnSpPr>
          <p:cNvPr id="130" name="Google Shape;130;g1343b89fe42_0_73"/>
          <p:cNvCxnSpPr>
            <a:stCxn id="126" idx="3"/>
            <a:endCxn id="127" idx="1"/>
          </p:cNvCxnSpPr>
          <p:nvPr/>
        </p:nvCxnSpPr>
        <p:spPr>
          <a:xfrm>
            <a:off x="6968550" y="4021775"/>
            <a:ext cx="4080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31" name="Google Shape;131;g1343b89fe42_0_73"/>
          <p:cNvCxnSpPr>
            <a:stCxn id="127" idx="2"/>
            <a:endCxn id="125" idx="2"/>
          </p:cNvCxnSpPr>
          <p:nvPr/>
        </p:nvCxnSpPr>
        <p:spPr>
          <a:xfrm rot="5400000">
            <a:off x="6101800" y="2382125"/>
            <a:ext cx="600" cy="4281900"/>
          </a:xfrm>
          <a:prstGeom prst="bentConnector3">
            <a:avLst>
              <a:gd fmla="val 65787500" name="adj1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32" name="Google Shape;132;g1343b89fe42_0_73"/>
          <p:cNvCxnSpPr>
            <a:stCxn id="123" idx="3"/>
            <a:endCxn id="124" idx="1"/>
          </p:cNvCxnSpPr>
          <p:nvPr/>
        </p:nvCxnSpPr>
        <p:spPr>
          <a:xfrm>
            <a:off x="2686800" y="2517600"/>
            <a:ext cx="4080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33" name="Google Shape;133;g1343b89fe42_0_73"/>
          <p:cNvCxnSpPr>
            <a:stCxn id="124" idx="2"/>
            <a:endCxn id="125" idx="0"/>
          </p:cNvCxnSpPr>
          <p:nvPr/>
        </p:nvCxnSpPr>
        <p:spPr>
          <a:xfrm>
            <a:off x="3961250" y="3018600"/>
            <a:ext cx="0" cy="502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34" name="Google Shape;134;g1343b89fe42_0_73"/>
          <p:cNvCxnSpPr>
            <a:stCxn id="127" idx="3"/>
            <a:endCxn id="128" idx="0"/>
          </p:cNvCxnSpPr>
          <p:nvPr/>
        </p:nvCxnSpPr>
        <p:spPr>
          <a:xfrm>
            <a:off x="9109450" y="4021775"/>
            <a:ext cx="1107600" cy="960300"/>
          </a:xfrm>
          <a:prstGeom prst="bentConnector2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35" name="Google Shape;135;g1343b89fe42_0_73"/>
          <p:cNvSpPr txBox="1"/>
          <p:nvPr/>
        </p:nvSpPr>
        <p:spPr>
          <a:xfrm>
            <a:off x="5236750" y="4905925"/>
            <a:ext cx="1732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Calibri"/>
                <a:ea typeface="Calibri"/>
                <a:cs typeface="Calibri"/>
                <a:sym typeface="Calibri"/>
              </a:rPr>
              <a:t>More tasks remain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" name="Google Shape;136;g1343b89fe42_0_73"/>
          <p:cNvSpPr txBox="1"/>
          <p:nvPr/>
        </p:nvSpPr>
        <p:spPr>
          <a:xfrm>
            <a:off x="9317100" y="3621525"/>
            <a:ext cx="1732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Calibri"/>
                <a:ea typeface="Calibri"/>
                <a:cs typeface="Calibri"/>
                <a:sym typeface="Calibri"/>
              </a:rPr>
              <a:t>Tasks complete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1343b89fe42_0_80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Test Analysis and Design Task</a:t>
            </a:r>
            <a:endParaRPr/>
          </a:p>
        </p:txBody>
      </p:sp>
      <p:pic>
        <p:nvPicPr>
          <p:cNvPr id="143" name="Google Shape;143;g1343b89fe42_0_8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9600" y="1690825"/>
            <a:ext cx="7866349" cy="471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1345867da61_0_1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Test Automation Task</a:t>
            </a:r>
            <a:endParaRPr/>
          </a:p>
        </p:txBody>
      </p:sp>
      <p:grpSp>
        <p:nvGrpSpPr>
          <p:cNvPr id="150" name="Google Shape;150;g1345867da61_0_1"/>
          <p:cNvGrpSpPr/>
          <p:nvPr/>
        </p:nvGrpSpPr>
        <p:grpSpPr>
          <a:xfrm>
            <a:off x="685768" y="1690900"/>
            <a:ext cx="7487078" cy="4937741"/>
            <a:chOff x="685800" y="1690825"/>
            <a:chExt cx="7335239" cy="4862374"/>
          </a:xfrm>
        </p:grpSpPr>
        <p:pic>
          <p:nvPicPr>
            <p:cNvPr id="151" name="Google Shape;151;g1345867da61_0_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685800" y="1690825"/>
              <a:ext cx="7335239" cy="48623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2" name="Google Shape;152;g1345867da61_0_1"/>
            <p:cNvSpPr/>
            <p:nvPr/>
          </p:nvSpPr>
          <p:spPr>
            <a:xfrm>
              <a:off x="1210775" y="4935550"/>
              <a:ext cx="1275600" cy="184800"/>
            </a:xfrm>
            <a:prstGeom prst="rect">
              <a:avLst/>
            </a:prstGeom>
            <a:solidFill>
              <a:schemeClr val="l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1345867da61_0_7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Bug Finding Task</a:t>
            </a:r>
            <a:endParaRPr/>
          </a:p>
        </p:txBody>
      </p:sp>
      <p:pic>
        <p:nvPicPr>
          <p:cNvPr id="159" name="Google Shape;159;g1345867da61_0_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7200" y="1652400"/>
            <a:ext cx="7453139" cy="4862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1345867da61_0_13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Adequacy Analysis Task</a:t>
            </a:r>
            <a:endParaRPr/>
          </a:p>
        </p:txBody>
      </p:sp>
      <p:pic>
        <p:nvPicPr>
          <p:cNvPr id="166" name="Google Shape;166;g1345867da61_0_13"/>
          <p:cNvPicPr preferRelativeResize="0"/>
          <p:nvPr/>
        </p:nvPicPr>
        <p:blipFill rotWithShape="1">
          <a:blip r:embed="rId3">
            <a:alphaModFix/>
          </a:blip>
          <a:srcRect b="44973" l="0" r="0" t="0"/>
          <a:stretch/>
        </p:blipFill>
        <p:spPr>
          <a:xfrm>
            <a:off x="685800" y="1652400"/>
            <a:ext cx="7455000" cy="26755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g1345867da61_0_13"/>
          <p:cNvPicPr preferRelativeResize="0"/>
          <p:nvPr/>
        </p:nvPicPr>
        <p:blipFill rotWithShape="1">
          <a:blip r:embed="rId4">
            <a:alphaModFix/>
          </a:blip>
          <a:srcRect b="0" l="0" r="0" t="76575"/>
          <a:stretch/>
        </p:blipFill>
        <p:spPr>
          <a:xfrm>
            <a:off x="615875" y="4290175"/>
            <a:ext cx="6422701" cy="7686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g1345867da61_0_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904900" y="3286850"/>
            <a:ext cx="3836174" cy="3094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1318c47c5a7_0_7"/>
          <p:cNvSpPr txBox="1"/>
          <p:nvPr>
            <p:ph type="title"/>
          </p:nvPr>
        </p:nvSpPr>
        <p:spPr>
          <a:xfrm>
            <a:off x="831850" y="1709738"/>
            <a:ext cx="10515600" cy="2852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Results</a:t>
            </a:r>
            <a:endParaRPr/>
          </a:p>
        </p:txBody>
      </p:sp>
      <p:sp>
        <p:nvSpPr>
          <p:cNvPr id="175" name="Google Shape;175;g1318c47c5a7_0_7"/>
          <p:cNvSpPr txBox="1"/>
          <p:nvPr>
            <p:ph idx="1" type="body"/>
          </p:nvPr>
        </p:nvSpPr>
        <p:spPr>
          <a:xfrm>
            <a:off x="831850" y="4589463"/>
            <a:ext cx="10515600" cy="15003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1318c47c5a7_0_19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Participant Demographics</a:t>
            </a:r>
            <a:endParaRPr/>
          </a:p>
        </p:txBody>
      </p:sp>
      <p:sp>
        <p:nvSpPr>
          <p:cNvPr id="182" name="Google Shape;182;g1318c47c5a7_0_19"/>
          <p:cNvSpPr txBox="1"/>
          <p:nvPr>
            <p:ph idx="1" type="body"/>
          </p:nvPr>
        </p:nvSpPr>
        <p:spPr>
          <a:xfrm>
            <a:off x="838200" y="1825625"/>
            <a:ext cx="10515600" cy="4761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-406400" lvl="0" marL="457200" rtl="0" algn="l">
              <a:spcBef>
                <a:spcPts val="1000"/>
              </a:spcBef>
              <a:spcAft>
                <a:spcPts val="0"/>
              </a:spcAft>
              <a:buSzPts val="2800"/>
              <a:buChar char="❖"/>
            </a:pPr>
            <a:r>
              <a:rPr lang="en-GB"/>
              <a:t>Total of 15 participants</a:t>
            </a:r>
            <a:br>
              <a:rPr lang="en-GB"/>
            </a:br>
            <a:endParaRPr/>
          </a:p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SzPts val="2800"/>
              <a:buChar char="❖"/>
            </a:pPr>
            <a:r>
              <a:rPr lang="en-GB"/>
              <a:t>Experience</a:t>
            </a:r>
            <a:endParaRPr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➢"/>
            </a:pPr>
            <a:r>
              <a:rPr lang="en-GB"/>
              <a:t>0-2 years - 3 participants (20%)</a:t>
            </a:r>
            <a:endParaRPr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➢"/>
            </a:pPr>
            <a:r>
              <a:rPr lang="en-GB"/>
              <a:t>3-5 years - 8 participants  (53%)</a:t>
            </a:r>
            <a:endParaRPr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➢"/>
            </a:pPr>
            <a:r>
              <a:rPr lang="en-GB"/>
              <a:t>6+ years - 4 participants (27%)</a:t>
            </a:r>
            <a:br>
              <a:rPr lang="en-GB"/>
            </a:br>
            <a:endParaRPr/>
          </a:p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SzPts val="2800"/>
              <a:buChar char="❖"/>
            </a:pPr>
            <a:r>
              <a:rPr lang="en-GB"/>
              <a:t>Education</a:t>
            </a:r>
            <a:endParaRPr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➢"/>
            </a:pPr>
            <a:r>
              <a:rPr lang="en-GB"/>
              <a:t>Diploma Level - 2 participants (13%)</a:t>
            </a:r>
            <a:endParaRPr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➢"/>
            </a:pPr>
            <a:r>
              <a:rPr lang="en-GB"/>
              <a:t>First Degree - 9 participants (60%)</a:t>
            </a:r>
            <a:endParaRPr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➢"/>
            </a:pPr>
            <a:r>
              <a:rPr lang="en-GB"/>
              <a:t>Postgraduate - 4 participants (27%)</a:t>
            </a:r>
            <a:br>
              <a:rPr lang="en-GB"/>
            </a:br>
            <a:endParaRPr/>
          </a:p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SzPts val="2800"/>
              <a:buChar char="❖"/>
            </a:pPr>
            <a:r>
              <a:rPr lang="en-GB"/>
              <a:t>Gender</a:t>
            </a:r>
            <a:endParaRPr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➢"/>
            </a:pPr>
            <a:r>
              <a:rPr lang="en-GB"/>
              <a:t>Male - 14 participants (93%)</a:t>
            </a:r>
            <a:endParaRPr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➢"/>
            </a:pPr>
            <a:r>
              <a:rPr lang="en-GB"/>
              <a:t>Female - 1 participant (7%) 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1318c47c5a7_0_31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Arial"/>
                <a:ea typeface="Arial"/>
                <a:cs typeface="Arial"/>
                <a:sym typeface="Arial"/>
              </a:rPr>
              <a:t>Overall Task Performance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9" name="Google Shape;189;g1318c47c5a7_0_31" title="Points scored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9675" y="1664876"/>
            <a:ext cx="7877049" cy="4870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1345867da61_0_50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Arial"/>
                <a:ea typeface="Arial"/>
                <a:cs typeface="Arial"/>
                <a:sym typeface="Arial"/>
              </a:rPr>
              <a:t>Performance by Task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6" name="Google Shape;196;g1345867da61_0_50" title="Points scored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6361" y="1690825"/>
            <a:ext cx="7863678" cy="48623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1345867da61_0_56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Arial"/>
                <a:ea typeface="Arial"/>
                <a:cs typeface="Arial"/>
                <a:sym typeface="Arial"/>
              </a:rPr>
              <a:t>Performance by Level of Education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3" name="Google Shape;203;g1345867da61_0_56" title="Points scored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6361" y="1690825"/>
            <a:ext cx="7863678" cy="48623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g1345867da61_0_61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Arial"/>
                <a:ea typeface="Arial"/>
                <a:cs typeface="Arial"/>
                <a:sym typeface="Arial"/>
              </a:rPr>
              <a:t>Performance by Experience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0" name="Google Shape;210;g1345867da61_0_61" title="Points scored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6961" y="1692613"/>
            <a:ext cx="7863678" cy="48623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g1343b89fe42_0_31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Overall Cognitive Workload</a:t>
            </a:r>
            <a:endParaRPr/>
          </a:p>
        </p:txBody>
      </p:sp>
      <p:sp>
        <p:nvSpPr>
          <p:cNvPr id="217" name="Google Shape;217;g1343b89fe42_0_31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406400" lvl="0" marL="457200" rtl="0" algn="l">
              <a:spcBef>
                <a:spcPts val="1000"/>
              </a:spcBef>
              <a:spcAft>
                <a:spcPts val="0"/>
              </a:spcAft>
              <a:buSzPts val="2800"/>
              <a:buChar char="❖"/>
            </a:pPr>
            <a:r>
              <a:rPr lang="en-GB"/>
              <a:t>Experienced testers experience less cognitive workload in Test Design tasks and </a:t>
            </a:r>
            <a:r>
              <a:rPr lang="en-GB"/>
              <a:t>Adequacy</a:t>
            </a:r>
            <a:r>
              <a:rPr lang="en-GB"/>
              <a:t> Analysis.</a:t>
            </a:r>
            <a:br>
              <a:rPr lang="en-GB"/>
            </a:br>
            <a:endParaRPr/>
          </a:p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SzPts val="2800"/>
              <a:buChar char="❖"/>
            </a:pPr>
            <a:r>
              <a:rPr lang="en-GB"/>
              <a:t>Inexperienced testers experience less cognitive workload in implementation and bug finding tasks.</a:t>
            </a:r>
            <a:br>
              <a:rPr lang="en-GB"/>
            </a:br>
            <a:endParaRPr/>
          </a:p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SzPts val="2800"/>
              <a:buChar char="❖"/>
            </a:pPr>
            <a:r>
              <a:rPr lang="en-GB"/>
              <a:t>Lower levels of education tend to lead to less cognitive workload overall.</a:t>
            </a:r>
            <a:br>
              <a:rPr lang="en-GB"/>
            </a:br>
            <a:endParaRPr/>
          </a:p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SzPts val="2800"/>
              <a:buChar char="❖"/>
            </a:pPr>
            <a:r>
              <a:rPr lang="en-GB"/>
              <a:t>The highest </a:t>
            </a:r>
            <a:r>
              <a:rPr lang="en-GB"/>
              <a:t>workload</a:t>
            </a:r>
            <a:r>
              <a:rPr lang="en-GB"/>
              <a:t> was </a:t>
            </a:r>
            <a:r>
              <a:rPr lang="en-GB"/>
              <a:t>experienced</a:t>
            </a:r>
            <a:r>
              <a:rPr lang="en-GB"/>
              <a:t> by undergraduate participants.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g1343b89fe42_0_37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Workload Components by Experience</a:t>
            </a:r>
            <a:endParaRPr/>
          </a:p>
        </p:txBody>
      </p:sp>
      <p:pic>
        <p:nvPicPr>
          <p:cNvPr id="224" name="Google Shape;224;g1343b89fe42_0_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2328125"/>
            <a:ext cx="11887199" cy="2584558"/>
          </a:xfrm>
          <a:prstGeom prst="rect">
            <a:avLst/>
          </a:prstGeom>
          <a:noFill/>
          <a:ln>
            <a:noFill/>
          </a:ln>
        </p:spPr>
      </p:pic>
      <p:sp>
        <p:nvSpPr>
          <p:cNvPr id="225" name="Google Shape;225;g1343b89fe42_0_37"/>
          <p:cNvSpPr txBox="1"/>
          <p:nvPr/>
        </p:nvSpPr>
        <p:spPr>
          <a:xfrm>
            <a:off x="1079550" y="5461000"/>
            <a:ext cx="100329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>
                <a:solidFill>
                  <a:schemeClr val="dk1"/>
                </a:solidFill>
              </a:rPr>
              <a:t>NASA-TLX scales by experience for (a) test design, (b) test automation, (c) bug finding, and (d) adequacy analysis</a:t>
            </a:r>
            <a:endParaRPr sz="15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g1343b89fe42_0_47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Workload Components by Education</a:t>
            </a:r>
            <a:endParaRPr/>
          </a:p>
        </p:txBody>
      </p:sp>
      <p:pic>
        <p:nvPicPr>
          <p:cNvPr id="232" name="Google Shape;232;g1343b89fe42_0_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843225"/>
            <a:ext cx="11887201" cy="3203972"/>
          </a:xfrm>
          <a:prstGeom prst="rect">
            <a:avLst/>
          </a:prstGeom>
          <a:noFill/>
          <a:ln>
            <a:noFill/>
          </a:ln>
        </p:spPr>
      </p:pic>
      <p:sp>
        <p:nvSpPr>
          <p:cNvPr id="233" name="Google Shape;233;g1343b89fe42_0_47"/>
          <p:cNvSpPr txBox="1"/>
          <p:nvPr/>
        </p:nvSpPr>
        <p:spPr>
          <a:xfrm>
            <a:off x="1079550" y="5461000"/>
            <a:ext cx="100329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>
                <a:solidFill>
                  <a:schemeClr val="dk1"/>
                </a:solidFill>
              </a:rPr>
              <a:t>NASA-TLX scales by education for (a) test design, (b) test automation, (c) bug finding, and (d) adequacy analysis</a:t>
            </a:r>
            <a:endParaRPr sz="15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g1343b89fe42_0_61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RQ1 - Task Effectiveness and Cognitive Workload</a:t>
            </a:r>
            <a:endParaRPr/>
          </a:p>
        </p:txBody>
      </p:sp>
      <p:sp>
        <p:nvSpPr>
          <p:cNvPr id="240" name="Google Shape;240;g1343b89fe42_0_61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406400" lvl="0" marL="457200" rtl="0" algn="l">
              <a:spcBef>
                <a:spcPts val="1000"/>
              </a:spcBef>
              <a:spcAft>
                <a:spcPts val="0"/>
              </a:spcAft>
              <a:buSzPts val="2800"/>
              <a:buAutoNum type="arabicPeriod"/>
            </a:pPr>
            <a:r>
              <a:rPr lang="en-GB"/>
              <a:t>Task effectiveness</a:t>
            </a:r>
            <a:endParaRPr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AutoNum type="alphaLcPeriod"/>
            </a:pPr>
            <a:r>
              <a:rPr lang="en-GB"/>
              <a:t>Decreased when we </a:t>
            </a:r>
            <a:r>
              <a:rPr lang="en-GB"/>
              <a:t>increased</a:t>
            </a:r>
            <a:r>
              <a:rPr lang="en-GB"/>
              <a:t> task difficulty.</a:t>
            </a:r>
            <a:endParaRPr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AutoNum type="alphaLcPeriod"/>
            </a:pPr>
            <a:r>
              <a:rPr lang="en-GB"/>
              <a:t>More “unsuccessful” attempts with test design tasks.</a:t>
            </a:r>
            <a:endParaRPr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AutoNum type="alphaLcPeriod"/>
            </a:pPr>
            <a:r>
              <a:rPr lang="en-GB"/>
              <a:t>More “mostly successful” </a:t>
            </a:r>
            <a:r>
              <a:rPr lang="en-GB"/>
              <a:t>attempts</a:t>
            </a:r>
            <a:r>
              <a:rPr lang="en-GB"/>
              <a:t> with automation tasks.</a:t>
            </a:r>
            <a:endParaRPr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AutoNum type="alphaLcPeriod"/>
            </a:pPr>
            <a:r>
              <a:rPr lang="en-GB"/>
              <a:t>Adequacy analysis was the most challenging task.</a:t>
            </a:r>
            <a:br>
              <a:rPr lang="en-GB"/>
            </a:br>
            <a:endParaRPr/>
          </a:p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SzPts val="2800"/>
              <a:buAutoNum type="arabicPeriod"/>
            </a:pPr>
            <a:r>
              <a:rPr lang="en-GB"/>
              <a:t>Cognitive workload</a:t>
            </a:r>
            <a:endParaRPr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AutoNum type="alphaLcPeriod"/>
            </a:pPr>
            <a:r>
              <a:rPr lang="en-GB"/>
              <a:t>Type of task had minimal effect on mean mental demand.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g1343b89fe42_0_86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RQ2 - Effect of </a:t>
            </a:r>
            <a:r>
              <a:rPr lang="en-GB"/>
              <a:t>experience</a:t>
            </a:r>
            <a:r>
              <a:rPr lang="en-GB"/>
              <a:t> and education</a:t>
            </a:r>
            <a:endParaRPr/>
          </a:p>
        </p:txBody>
      </p:sp>
      <p:pic>
        <p:nvPicPr>
          <p:cNvPr id="247" name="Google Shape;247;g1343b89fe42_0_8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399" y="1750875"/>
            <a:ext cx="11887201" cy="47246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g1343b89fe42_0_93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RQ2 - Effect of experience and education</a:t>
            </a:r>
            <a:endParaRPr/>
          </a:p>
        </p:txBody>
      </p:sp>
      <p:pic>
        <p:nvPicPr>
          <p:cNvPr id="254" name="Google Shape;254;g1343b89fe42_0_9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399" y="1635400"/>
            <a:ext cx="11887201" cy="47305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2017-02-17T11:36:42Z</dcterms:created>
  <dc:creator>Chris</dc:creator>
</cp:coreProperties>
</file>