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9" r:id="rId4"/>
    <p:sldId id="258" r:id="rId5"/>
    <p:sldId id="260" r:id="rId6"/>
    <p:sldId id="263" r:id="rId7"/>
    <p:sldId id="265" r:id="rId8"/>
    <p:sldId id="266" r:id="rId9"/>
    <p:sldId id="262" r:id="rId10"/>
    <p:sldId id="267" r:id="rId11"/>
    <p:sldId id="268" r:id="rId12"/>
    <p:sldId id="270" r:id="rId13"/>
    <p:sldId id="271" r:id="rId14"/>
    <p:sldId id="272" r:id="rId15"/>
    <p:sldId id="269" r:id="rId16"/>
    <p:sldId id="273" r:id="rId17"/>
    <p:sldId id="26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94619" autoAdjust="0"/>
  </p:normalViewPr>
  <p:slideViewPr>
    <p:cSldViewPr snapToGrid="0">
      <p:cViewPr varScale="1">
        <p:scale>
          <a:sx n="78" d="100"/>
          <a:sy n="78" d="100"/>
        </p:scale>
        <p:origin x="446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0CF77-7E4D-44EE-BD67-5EC6E90CD6DB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16504-9FF4-42C8-B79A-6F27B34EFA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718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816504-9FF4-42C8-B79A-6F27B34EFA7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194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816504-9FF4-42C8-B79A-6F27B34EFA7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993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6E8E-B912-4842-AF55-16329D9F9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826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6E8E-B912-4842-AF55-16329D9F967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3548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6E8E-B912-4842-AF55-16329D9F9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781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6E8E-B912-4842-AF55-16329D9F9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51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6E8E-B912-4842-AF55-16329D9F9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09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6E8E-B912-4842-AF55-16329D9F9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6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6E8E-B912-4842-AF55-16329D9F9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795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6E8E-B912-4842-AF55-16329D9F9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349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6E8E-B912-4842-AF55-16329D9F9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721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6E8E-B912-4842-AF55-16329D9F9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85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6E8E-B912-4842-AF55-16329D9F9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403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1966A-664C-4C2E-A60C-EE010E121C2F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E6E8E-B912-4842-AF55-16329D9F9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70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148BA-50D5-AD27-36B6-E8EC08568F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7720" y="1479550"/>
            <a:ext cx="7768560" cy="1786969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Novel Approach to </a:t>
            </a:r>
            <a:br>
              <a:rPr lang="en-US" altLang="zh-C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Traceability between</a:t>
            </a:r>
            <a:br>
              <a:rPr lang="en-US" altLang="zh-C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Requirements and Model Design</a:t>
            </a:r>
            <a:endParaRPr lang="zh-CN" alt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E81828E-2335-7D4C-1EAC-47076ADD0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7833" y="3660379"/>
            <a:ext cx="7408334" cy="231763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Qian Wang†, Jing Liu†∗, John Zhang‡∗, Hui Dou‡, </a:t>
            </a:r>
            <a:r>
              <a:rPr lang="en-US" altLang="zh-CN" sz="19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Haiying</a:t>
            </a:r>
            <a:r>
              <a:rPr lang="en-US" altLang="zh-CN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Sun†, </a:t>
            </a:r>
            <a:r>
              <a:rPr lang="en-US" altLang="zh-CN" sz="19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HongTao</a:t>
            </a:r>
            <a:r>
              <a:rPr lang="en-US" altLang="zh-CN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Chen‡, </a:t>
            </a:r>
            <a:r>
              <a:rPr lang="en-US" altLang="zh-CN" sz="19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Xiaohong</a:t>
            </a:r>
            <a:r>
              <a:rPr lang="en-US" altLang="zh-CN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Chen†, </a:t>
            </a:r>
            <a:r>
              <a:rPr lang="en-US" altLang="zh-CN" sz="19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Jifeng</a:t>
            </a:r>
            <a:r>
              <a:rPr lang="en-US" altLang="zh-CN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He†</a:t>
            </a:r>
          </a:p>
          <a:p>
            <a:pPr>
              <a:lnSpc>
                <a:spcPct val="120000"/>
              </a:lnSpc>
            </a:pPr>
            <a:r>
              <a:rPr lang="en-US" altLang="zh-C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†Shanghai Key Laboratory of Trustworthy Computing, East China Normal University, Shanghai, China</a:t>
            </a:r>
          </a:p>
          <a:p>
            <a:pPr>
              <a:lnSpc>
                <a:spcPct val="120000"/>
              </a:lnSpc>
            </a:pPr>
            <a:r>
              <a:rPr lang="en-US" altLang="zh-C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‡Huawei Technology, Shanghai, China</a:t>
            </a:r>
          </a:p>
          <a:p>
            <a:pPr>
              <a:lnSpc>
                <a:spcPct val="120000"/>
              </a:lnSpc>
            </a:pPr>
            <a:r>
              <a:rPr lang="en-US" altLang="zh-C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DOI: 10.18293/SEKE2022-140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6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1" y="296089"/>
            <a:ext cx="8606366" cy="846667"/>
          </a:xfrm>
          <a:ln>
            <a:solidFill>
              <a:srgbClr val="002060"/>
            </a:solidFill>
          </a:ln>
        </p:spPr>
        <p:txBody>
          <a:bodyPr/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SysML &amp; Ontology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DBC27F-7C15-D710-D50F-B3F017C1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833" y="1498235"/>
            <a:ext cx="8424334" cy="2646622"/>
          </a:xfr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Modeling Language(SysML): a general-purpose architecture modeling language for Systems Engineering applications and has been used in many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safety-critical systems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14313" indent="-214313">
              <a:lnSpc>
                <a:spcPct val="120000"/>
              </a:lnSpc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SysML-as-Pretty-Pictures: the most common SysML usage mode which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lacks complete formalization and rigorousness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users pay relatively little attention to the well-formedness of SysML and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 underlying </a:t>
            </a:r>
            <a:r>
              <a:rPr lang="en-US" altLang="zh-CN" sz="1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simulatable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executable semantics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B7604BA-80F2-9E0E-6C2D-02797AD2905C}"/>
              </a:ext>
            </a:extLst>
          </p:cNvPr>
          <p:cNvSpPr txBox="1"/>
          <p:nvPr/>
        </p:nvSpPr>
        <p:spPr>
          <a:xfrm>
            <a:off x="351366" y="4727097"/>
            <a:ext cx="3382434" cy="139826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 behavior simulations: to confirm that the system behavior satisfies the safety requirements.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F8E76C5-0F25-7E87-EB1A-07A8A40955C4}"/>
              </a:ext>
            </a:extLst>
          </p:cNvPr>
          <p:cNvSpPr txBox="1"/>
          <p:nvPr/>
        </p:nvSpPr>
        <p:spPr>
          <a:xfrm>
            <a:off x="5228167" y="4733466"/>
            <a:ext cx="3547533" cy="139294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Traceability: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risk to overall safety requirements, to safety-critical system component design.</a:t>
            </a:r>
          </a:p>
        </p:txBody>
      </p:sp>
      <p:sp>
        <p:nvSpPr>
          <p:cNvPr id="6" name="箭头: 左 5">
            <a:extLst>
              <a:ext uri="{FF2B5EF4-FFF2-40B4-BE49-F238E27FC236}">
                <a16:creationId xmlns:a16="http://schemas.microsoft.com/office/drawing/2014/main" id="{8783653A-E62F-94FC-2C01-8FF4EB0600D9}"/>
              </a:ext>
            </a:extLst>
          </p:cNvPr>
          <p:cNvSpPr/>
          <p:nvPr/>
        </p:nvSpPr>
        <p:spPr>
          <a:xfrm>
            <a:off x="3733800" y="5270122"/>
            <a:ext cx="1494367" cy="49040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latin typeface="tahoma" panose="020B0604030504040204" pitchFamily="34" charset="0"/>
              </a:rPr>
              <a:t>contribute</a:t>
            </a:r>
            <a:r>
              <a:rPr lang="en-US" altLang="zh-CN" sz="1350" dirty="0">
                <a:solidFill>
                  <a:schemeClr val="bg1"/>
                </a:solidFill>
                <a:latin typeface="tahoma" panose="020B0604030504040204" pitchFamily="34" charset="0"/>
              </a:rPr>
              <a:t> </a:t>
            </a:r>
            <a:r>
              <a:rPr lang="en-US" altLang="zh-CN" sz="1350" b="1" dirty="0">
                <a:solidFill>
                  <a:schemeClr val="bg1"/>
                </a:solidFill>
                <a:latin typeface="tahoma" panose="020B0604030504040204" pitchFamily="34" charset="0"/>
              </a:rPr>
              <a:t>to</a:t>
            </a:r>
            <a:endParaRPr lang="zh-CN" altLang="en-U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403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16" y="235361"/>
            <a:ext cx="8788400" cy="863600"/>
          </a:xfrm>
          <a:ln>
            <a:solidFill>
              <a:srgbClr val="002060"/>
            </a:solidFill>
          </a:ln>
        </p:spPr>
        <p:txBody>
          <a:bodyPr/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SysML &amp; Ontology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DBC27F-7C15-D710-D50F-B3F017C1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832" y="1644672"/>
            <a:ext cx="8504767" cy="310369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Ontology is extended based on description logic which has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formal standards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therefore, ontology reasoners can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 errors or entailments in ontology rules and facts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drawing inferences. </a:t>
            </a:r>
          </a:p>
          <a:p>
            <a:pPr algn="l">
              <a:lnSpc>
                <a:spcPct val="120000"/>
              </a:lnSpc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Traceability Information Model(TIM): a model with traceability.</a:t>
            </a:r>
          </a:p>
          <a:p>
            <a:pPr algn="l">
              <a:lnSpc>
                <a:spcPct val="120000"/>
              </a:lnSpc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TIM is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transformed into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ontology with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same semantics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we can conduct inferences to verify the design of this TIM.</a:t>
            </a:r>
          </a:p>
        </p:txBody>
      </p:sp>
    </p:spTree>
    <p:extLst>
      <p:ext uri="{BB962C8B-B14F-4D97-AF65-F5344CB8AC3E}">
        <p14:creationId xmlns:p14="http://schemas.microsoft.com/office/powerpoint/2010/main" val="1666999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2FA81E-D3AD-EC9F-F5FD-437C970D8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366" y="205864"/>
            <a:ext cx="8695267" cy="838199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 Approach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236171D-2D40-7191-1FB1-6018DD3E3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481" y="1768321"/>
            <a:ext cx="5541036" cy="332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176367"/>
            <a:ext cx="8788400" cy="863600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 Approach </a:t>
            </a:r>
            <a:r>
              <a:rPr lang="en-US" altLang="zh-CN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forewords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DBC27F-7C15-D710-D50F-B3F017C1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616" y="1310373"/>
            <a:ext cx="8504767" cy="5444387"/>
          </a:xfrm>
        </p:spPr>
        <p:txBody>
          <a:bodyPr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 concentrates on </a:t>
            </a:r>
            <a:r>
              <a:rPr lang="en-US" altLang="zh-CN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SysML’s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four semantic dimensions: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(1) requirements, (2) structure, (3) behavior, and (4) state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approach refers to and extends the existing ontology building work and is divided into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stages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including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six small steps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expanded and defined the use of traceability links in SysML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better express traceability.</a:t>
            </a:r>
          </a:p>
          <a:p>
            <a:pPr>
              <a:lnSpc>
                <a:spcPct val="130000"/>
              </a:lnSpc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High-level ontology(written </a:t>
            </a:r>
            <a:r>
              <a:rPr lang="en-US" altLang="zh-CN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ease of understanding), low-level ontology(written </a:t>
            </a:r>
            <a:r>
              <a:rPr lang="en-US" altLang="zh-CN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a specific model </a:t>
            </a:r>
            <a:r>
              <a:rPr lang="en-US" altLang="zh-CN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894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16" y="184150"/>
            <a:ext cx="8788400" cy="863600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en-US" altLang="zh-CN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stage - building </a:t>
            </a:r>
            <a:r>
              <a:rPr lang="en-US" altLang="zh-CN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high-level ontology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DBC27F-7C15-D710-D50F-B3F017C1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616" y="1310375"/>
            <a:ext cx="8504767" cy="2946993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1. Determine the domain and scope of the ontology.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domain?  </a:t>
            </a:r>
            <a:r>
              <a:rPr lang="en-US" altLang="zh-CN" sz="1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SysML’s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four semantic dimensions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what we are going to use? 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and correct expression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domain’s semantics, and then the users can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query and infer about </a:t>
            </a:r>
            <a:r>
              <a:rPr lang="en-US" altLang="zh-CN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en-US" altLang="zh-CN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types of information can the ontology provides?  </a:t>
            </a:r>
            <a:r>
              <a:rPr lang="en-US" altLang="zh-CN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basic and traceability information.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are the ontology’s users?  Software engineers.</a:t>
            </a:r>
          </a:p>
          <a:p>
            <a:pPr marL="0" indent="0">
              <a:buNone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9D42F2A-764A-43E8-99F0-52601EBE10C1}"/>
              </a:ext>
            </a:extLst>
          </p:cNvPr>
          <p:cNvSpPr txBox="1">
            <a:spLocks/>
          </p:cNvSpPr>
          <p:nvPr/>
        </p:nvSpPr>
        <p:spPr>
          <a:xfrm>
            <a:off x="319615" y="4247536"/>
            <a:ext cx="8504767" cy="2598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2. Enumerate important terms.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SysML diagram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Nodes in diagram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Edges in diagram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items of SysML component(Such as parameter, function)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Mapping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(horizontal semantics between diagrams)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4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225528"/>
            <a:ext cx="8788400" cy="863600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en-US" altLang="zh-CN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stage - building </a:t>
            </a:r>
            <a:r>
              <a:rPr lang="en-US" altLang="zh-CN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high-level ontology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DBC27F-7C15-D710-D50F-B3F017C1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833" y="2096957"/>
            <a:ext cx="2451101" cy="354396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3. Define the classes and their hierarchy.</a:t>
            </a:r>
          </a:p>
          <a:p>
            <a:pPr marL="0" indent="0">
              <a:buNone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421F872-BFCF-9A4D-29FE-296F93956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723" y="1931194"/>
            <a:ext cx="5022056" cy="399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7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215696"/>
            <a:ext cx="8788400" cy="863600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en-US" altLang="zh-CN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stage - building </a:t>
            </a:r>
            <a:r>
              <a:rPr lang="en-US" altLang="zh-CN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high-level ontology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DBC27F-7C15-D710-D50F-B3F017C1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666" y="1359537"/>
            <a:ext cx="8183033" cy="354396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4. Define the properties of classes.</a:t>
            </a:r>
          </a:p>
          <a:p>
            <a:pPr lvl="1">
              <a:lnSpc>
                <a:spcPct val="15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classes alone can’t provide enough information to answer the competency questions in Step 1.</a:t>
            </a:r>
          </a:p>
          <a:p>
            <a:pPr lvl="1">
              <a:lnSpc>
                <a:spcPct val="15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 Property and Datatype Property are required to describe the internal structure of concepts.</a:t>
            </a:r>
          </a:p>
        </p:txBody>
      </p:sp>
    </p:spTree>
    <p:extLst>
      <p:ext uri="{BB962C8B-B14F-4D97-AF65-F5344CB8AC3E}">
        <p14:creationId xmlns:p14="http://schemas.microsoft.com/office/powerpoint/2010/main" val="2755758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535170-E5F2-4948-9CC9-31E3CD085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8265FE-DB4A-9062-44D0-BEDAA6437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0C970C7-D208-992B-6212-4223C7379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762" y="906750"/>
            <a:ext cx="3015589" cy="253823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6399451-4979-5392-A4F1-F1550F761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41" y="644998"/>
            <a:ext cx="3283083" cy="267343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22E986F-F67B-2044-5D51-AA9D09CA8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3584332"/>
            <a:ext cx="2671763" cy="262867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D201957-6B90-549B-36A3-DF70637AAA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932" y="3579922"/>
            <a:ext cx="3015589" cy="28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84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215696"/>
            <a:ext cx="8788400" cy="1249310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en-US" altLang="zh-CN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stage - building </a:t>
            </a:r>
            <a:r>
              <a:rPr lang="en-US" altLang="zh-CN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low-level ontology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DBC27F-7C15-D710-D50F-B3F017C1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337" y="1772492"/>
            <a:ext cx="8183033" cy="4254682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5. Enrich the class and class hierarchy.</a:t>
            </a:r>
          </a:p>
          <a:p>
            <a:pPr lvl="1">
              <a:lnSpc>
                <a:spcPct val="15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system, each block will have several particular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instances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consequently, all blocks are modeled as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children of </a:t>
            </a:r>
            <a:r>
              <a:rPr lang="en-US" altLang="zh-CN" sz="1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6. Create individuals.</a:t>
            </a:r>
          </a:p>
          <a:p>
            <a:pPr lvl="1">
              <a:lnSpc>
                <a:spcPct val="15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final step is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create individuals for the remaining instances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Creating an individual of a class requires (1) selecting a class, (2) creating an individual of that class, and (3) adding property values to that individual.</a:t>
            </a:r>
          </a:p>
          <a:p>
            <a:pPr lvl="1">
              <a:lnSpc>
                <a:spcPct val="150000"/>
              </a:lnSpc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198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215696"/>
            <a:ext cx="8788400" cy="934678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US" altLang="zh-CN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Ontology-based TIM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DBC27F-7C15-D710-D50F-B3F017C1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112" y="1752828"/>
            <a:ext cx="3850088" cy="442183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there exists a block </a:t>
            </a:r>
            <a:r>
              <a:rPr lang="en-US" altLang="zh-CN" sz="18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satisfies the following axioms, then </a:t>
            </a:r>
            <a:r>
              <a:rPr lang="en-US" altLang="zh-CN" sz="18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said to be a system component that satisfies the functional requirement </a:t>
            </a:r>
            <a:r>
              <a:rPr lang="en-US" altLang="zh-CN" sz="18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Block(?b) ∧ Mapping(?map) ∧ </a:t>
            </a:r>
            <a:r>
              <a:rPr lang="en-US" altLang="zh-CN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DeriveRequirement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(?q)∧ </a:t>
            </a:r>
            <a:r>
              <a:rPr lang="en-US" altLang="zh-CN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hasMapping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(?q, ?map) ∧ trace(?map, ?b)</a:t>
            </a: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9DC6FD-3802-0E9A-0173-C24C80909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1659368"/>
            <a:ext cx="4517768" cy="498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228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215696"/>
            <a:ext cx="8788400" cy="895349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altLang="zh-CN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Experiment Design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35BEDB9-1958-A59B-7463-3F48A9D52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09929"/>
            <a:ext cx="7886700" cy="4938355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Cell System (PCS): a well-known </a:t>
            </a:r>
            <a:r>
              <a:rPr lang="en-US" altLang="zh-CN" sz="1800" b="0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paradigm for embedded systems 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was previously used as </a:t>
            </a:r>
            <a:r>
              <a:rPr lang="en-US" altLang="zh-CN" sz="1800" b="0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baseline to evaluate the capabilities of various specification methods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safety analysis and verification.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PCS consists of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safety-related requirements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main blocks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with corresponding activity partitions and state machine diagrams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7170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215696"/>
            <a:ext cx="8788400" cy="846188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altLang="zh-CN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Experiment Design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35BEDB9-1958-A59B-7463-3F48A9D52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580433"/>
            <a:ext cx="7886700" cy="4938355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 ontology evaluation method</a:t>
            </a:r>
          </a:p>
          <a:p>
            <a:pPr lvl="1">
              <a:lnSpc>
                <a:spcPct val="120000"/>
              </a:lnSpc>
            </a:pP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sub-characteristics </a:t>
            </a:r>
            <a:r>
              <a:rPr lang="en-US" altLang="zh-CN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RROnto</a:t>
            </a:r>
            <a:r>
              <a:rPr lang="en-US" altLang="zh-CN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ANOnto</a:t>
            </a:r>
            <a:r>
              <a:rPr lang="en-US" altLang="zh-CN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LCOMOnto</a:t>
            </a:r>
            <a:r>
              <a:rPr lang="en-US" altLang="zh-CN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INROnto</a:t>
            </a:r>
            <a:r>
              <a:rPr lang="en-US" altLang="zh-CN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CROnto</a:t>
            </a:r>
            <a:r>
              <a:rPr lang="en-US" altLang="zh-CN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NOMOnto</a:t>
            </a:r>
            <a:r>
              <a:rPr lang="en-US" altLang="zh-CN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zh-CN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CBOnto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count the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proportion of classes, properties, and individuals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different perspectives to measure the rationality of ontology design. Each sub-characteristic has a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calculated value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 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out of five, based on each value. 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the eight sub-characteristics, </a:t>
            </a: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metrics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summarized to measure overall quality: structural metric </a:t>
            </a:r>
            <a:r>
              <a:rPr lang="en-US" altLang="zh-CN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SEv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functional adequacy metric </a:t>
            </a:r>
            <a:r>
              <a:rPr lang="en-US" altLang="zh-CN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FAEv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maintainability metric </a:t>
            </a:r>
            <a:r>
              <a:rPr lang="en-US" altLang="zh-CN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global metric </a:t>
            </a:r>
            <a:r>
              <a:rPr lang="en-US" altLang="zh-CN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Glov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20000"/>
              </a:lnSpc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773F8F-AC14-BDE1-79F7-5822DF6F9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030" y="5078514"/>
            <a:ext cx="4285939" cy="116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51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215696"/>
            <a:ext cx="8788400" cy="767530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altLang="zh-CN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Experiment Design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35BEDB9-1958-A59B-7463-3F48A9D52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37" y="983226"/>
            <a:ext cx="8632722" cy="4938355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Qualitative evaluation tool</a:t>
            </a:r>
          </a:p>
          <a:p>
            <a:pPr lvl="1"/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Detecting common pitfalls with importance levels(critical, important, or minor).</a:t>
            </a:r>
          </a:p>
          <a:p>
            <a:pPr lvl="1"/>
            <a:r>
              <a:rPr lang="en-US" altLang="zh-CN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affect ontology consistency, reasoning and applicability.</a:t>
            </a:r>
          </a:p>
          <a:p>
            <a:pPr lvl="1"/>
            <a:r>
              <a:rPr lang="en-US" altLang="zh-CN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does not affect the functionality, but it is important to correct this type of pitfall.</a:t>
            </a:r>
          </a:p>
          <a:p>
            <a:pPr lvl="1"/>
            <a:r>
              <a:rPr lang="en-US" altLang="zh-CN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Minor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does not represent a problem, correcting it makes the ontology better organized and user friendly</a:t>
            </a:r>
          </a:p>
          <a:p>
            <a:pPr lvl="1">
              <a:lnSpc>
                <a:spcPct val="120000"/>
              </a:lnSpc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9673FED-D292-9A12-6165-70FF85341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40" y="3212691"/>
            <a:ext cx="7167715" cy="357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5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215696"/>
            <a:ext cx="8788400" cy="895349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altLang="zh-CN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Results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E4AE8F45-9056-BDA1-EBED-EE820B717D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0" y="2034688"/>
            <a:ext cx="3276600" cy="3952875"/>
          </a:xfr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46872C8-82CC-4B4E-FE63-FFA094B8F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690" y="3064309"/>
            <a:ext cx="5444510" cy="233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72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6F365-EC13-83BF-1B61-73E6790F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215696"/>
            <a:ext cx="8788400" cy="895349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US" altLang="zh-CN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1043E85-40F1-F387-E5BA-15745F077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(1)an innovative approach to </a:t>
            </a:r>
            <a:r>
              <a:rPr lang="en-US" altLang="zh-CN" sz="1800" b="0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maintaining traceability using a phased transformation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(2)</a:t>
            </a:r>
            <a:r>
              <a:rPr lang="en-US" altLang="zh-CN" sz="1800" b="0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normative process of ontology building 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support of an automated implementation, (3)an </a:t>
            </a:r>
            <a:r>
              <a:rPr lang="en-US" altLang="zh-CN" sz="1800" b="0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evaluation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 real-world safety-critical system.</a:t>
            </a:r>
          </a:p>
          <a:p>
            <a:pPr algn="l">
              <a:lnSpc>
                <a:spcPct val="120000"/>
              </a:lnSpc>
            </a:pPr>
            <a:endParaRPr lang="en-US" altLang="zh-CN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future work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 an automated tool to derive ontology model from SysML model 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explore the universality of our transformation method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addition, we can use semantic inference tools of ontology to perform verification</a:t>
            </a: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76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2FA81E-D3AD-EC9F-F5FD-437C970D8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740" y="2585270"/>
            <a:ext cx="8295217" cy="1191816"/>
          </a:xfrm>
        </p:spPr>
        <p:txBody>
          <a:bodyPr>
            <a:noAutofit/>
          </a:bodyPr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  <a:b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585364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</TotalTime>
  <Words>981</Words>
  <Application>Microsoft Office PowerPoint</Application>
  <PresentationFormat>全屏显示(4:3)</PresentationFormat>
  <Paragraphs>77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等线</vt:lpstr>
      <vt:lpstr>Arial</vt:lpstr>
      <vt:lpstr>Calibri</vt:lpstr>
      <vt:lpstr>Calibri Light</vt:lpstr>
      <vt:lpstr>tahoma</vt:lpstr>
      <vt:lpstr>Times New Roman</vt:lpstr>
      <vt:lpstr>Office 主题​​</vt:lpstr>
      <vt:lpstr>A Novel Approach to  Maintain Traceability between Safety Requirements and Model Design</vt:lpstr>
      <vt:lpstr>Introduction – SysML &amp; Ontology</vt:lpstr>
      <vt:lpstr>Introduction – SysML &amp; Ontology</vt:lpstr>
      <vt:lpstr>Transformation Approach</vt:lpstr>
      <vt:lpstr>Transformation Approach - forewords</vt:lpstr>
      <vt:lpstr>First stage - building high-level ontology</vt:lpstr>
      <vt:lpstr>First stage - building high-level ontology</vt:lpstr>
      <vt:lpstr>First stage - building high-level ontology</vt:lpstr>
      <vt:lpstr>PowerPoint 演示文稿</vt:lpstr>
      <vt:lpstr>Second stage - building low-level ontology</vt:lpstr>
      <vt:lpstr>Ontology-based TIM</vt:lpstr>
      <vt:lpstr>Evaluation – Experiment Design</vt:lpstr>
      <vt:lpstr>Evaluation – Experiment Design</vt:lpstr>
      <vt:lpstr>Evaluation – Experiment Design</vt:lpstr>
      <vt:lpstr>Evaluation – Results</vt:lpstr>
      <vt:lpstr>Conclusion</vt:lpstr>
      <vt:lpstr>Thank You! 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Novel Approach to  Maintain Traceability between Safety Requirements and Model Design</dc:title>
  <dc:creator>王 倩</dc:creator>
  <cp:lastModifiedBy>王 倩</cp:lastModifiedBy>
  <cp:revision>77</cp:revision>
  <dcterms:created xsi:type="dcterms:W3CDTF">2022-06-14T09:02:24Z</dcterms:created>
  <dcterms:modified xsi:type="dcterms:W3CDTF">2022-06-14T13:40:52Z</dcterms:modified>
</cp:coreProperties>
</file>