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2"/>
  </p:notesMasterIdLst>
  <p:sldIdLst>
    <p:sldId id="329" r:id="rId2"/>
    <p:sldId id="338" r:id="rId3"/>
    <p:sldId id="339" r:id="rId4"/>
    <p:sldId id="354" r:id="rId5"/>
    <p:sldId id="362" r:id="rId6"/>
    <p:sldId id="340" r:id="rId7"/>
    <p:sldId id="342" r:id="rId8"/>
    <p:sldId id="341" r:id="rId9"/>
    <p:sldId id="355" r:id="rId10"/>
    <p:sldId id="356" r:id="rId11"/>
    <p:sldId id="357" r:id="rId12"/>
    <p:sldId id="358" r:id="rId13"/>
    <p:sldId id="359" r:id="rId14"/>
    <p:sldId id="360" r:id="rId15"/>
    <p:sldId id="361" r:id="rId16"/>
    <p:sldId id="363" r:id="rId17"/>
    <p:sldId id="364" r:id="rId18"/>
    <p:sldId id="365" r:id="rId19"/>
    <p:sldId id="366" r:id="rId20"/>
    <p:sldId id="322" r:id="rId21"/>
  </p:sldIdLst>
  <p:sldSz cx="9144000" cy="5184775"/>
  <p:notesSz cx="6858000" cy="9144000"/>
  <p:defaultTextStyle>
    <a:defPPr>
      <a:defRPr lang="zh-CN"/>
    </a:defPPr>
    <a:lvl1pPr marL="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1pPr>
    <a:lvl2pPr marL="34417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2pPr>
    <a:lvl3pPr marL="68770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3pPr>
    <a:lvl4pPr marL="103187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4pPr>
    <a:lvl5pPr marL="137541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5pPr>
    <a:lvl6pPr marL="171958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6pPr>
    <a:lvl7pPr marL="206311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7pPr>
    <a:lvl8pPr marL="240728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8pPr>
    <a:lvl9pPr marL="275082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534">
          <p15:clr>
            <a:srgbClr val="A4A3A4"/>
          </p15:clr>
        </p15:guide>
        <p15:guide id="2" orient="horz" pos="3039">
          <p15:clr>
            <a:srgbClr val="A4A3A4"/>
          </p15:clr>
        </p15:guide>
        <p15:guide id="3" pos="1474">
          <p15:clr>
            <a:srgbClr val="A4A3A4"/>
          </p15:clr>
        </p15:guide>
        <p15:guide id="4" orient="horz" pos="2495">
          <p15:clr>
            <a:srgbClr val="A4A3A4"/>
          </p15:clr>
        </p15:guide>
        <p15:guide id="5" pos="2653">
          <p15:clr>
            <a:srgbClr val="A4A3A4"/>
          </p15:clr>
        </p15:guide>
        <p15:guide id="6" orient="horz" pos="2064">
          <p15:clr>
            <a:srgbClr val="A4A3A4"/>
          </p15:clr>
        </p15:guide>
        <p15:guide id="7" orient="horz" pos="590">
          <p15:clr>
            <a:srgbClr val="A4A3A4"/>
          </p15:clr>
        </p15:guide>
        <p15:guide id="8" orient="horz" pos="22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1E36"/>
    <a:srgbClr val="C76A6B"/>
    <a:srgbClr val="E3A9A7"/>
    <a:srgbClr val="555759"/>
    <a:srgbClr val="FFFFFF"/>
    <a:srgbClr val="E9004C"/>
    <a:srgbClr val="F26E7D"/>
    <a:srgbClr val="E9F0F9"/>
    <a:srgbClr val="A0D6EF"/>
    <a:srgbClr val="6EC4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4"/>
    <p:restoredTop sz="94729"/>
  </p:normalViewPr>
  <p:slideViewPr>
    <p:cSldViewPr snapToGrid="0" snapToObjects="1">
      <p:cViewPr varScale="1">
        <p:scale>
          <a:sx n="166" d="100"/>
          <a:sy n="166" d="100"/>
        </p:scale>
        <p:origin x="184" y="928"/>
      </p:cViewPr>
      <p:guideLst>
        <p:guide pos="5534"/>
        <p:guide orient="horz" pos="3039"/>
        <p:guide pos="1474"/>
        <p:guide orient="horz" pos="2495"/>
        <p:guide pos="2653"/>
        <p:guide orient="horz" pos="2064"/>
        <p:guide orient="horz" pos="590"/>
        <p:guide orient="horz" pos="22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9612-F53E-5945-9C8E-1F92400E66B2}" type="datetimeFigureOut">
              <a:rPr kumimoji="1" lang="zh-CN" altLang="en-US" smtClean="0"/>
              <a:t>2022/6/6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1143000"/>
            <a:ext cx="5441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208A1-D38D-C548-96DE-88E99097BFF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8527"/>
            <a:ext cx="6858000" cy="180507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23207"/>
            <a:ext cx="6858000" cy="125178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  <a:t>2022/6/6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  <a:t>2022/6/6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92594"/>
            <a:ext cx="7886700" cy="21567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69719"/>
            <a:ext cx="7886700" cy="113416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  <a:t>2022/6/6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  <a:t>2022/6/6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6042"/>
            <a:ext cx="7886700" cy="100215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70990"/>
            <a:ext cx="3868340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93883"/>
            <a:ext cx="3868340" cy="278561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70990"/>
            <a:ext cx="3887391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93883"/>
            <a:ext cx="3887391" cy="278561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  <a:t>2022/6/6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  <a:t>2022/6/6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  <a:t>2022/6/6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6512"/>
            <a:ext cx="4629150" cy="36845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  <a:t>2022/6/6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746512"/>
            <a:ext cx="4629150" cy="368455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  <a:t>2022/6/6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  <a:t>2022/6/6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6041"/>
            <a:ext cx="1971675" cy="439385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6041"/>
            <a:ext cx="5800725" cy="439385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  <a:t>2022/6/6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6042"/>
            <a:ext cx="7886700" cy="100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0206"/>
            <a:ext cx="7886700" cy="328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80EBC-1F4F-064A-BCDA-A8702FD7B152}" type="datetimeFigureOut">
              <a:rPr kumimoji="1" lang="zh-CN" altLang="en-US" smtClean="0"/>
              <a:t>2022/6/6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05519"/>
            <a:ext cx="30861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F141A-EAFD-9144-B9F1-78E320CF3BD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2-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"/>
            <a:ext cx="9143365" cy="51841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436599" y="2744267"/>
            <a:ext cx="6903549" cy="377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" altLang="zh-CN" sz="1600" dirty="0" err="1">
                <a:solidFill>
                  <a:srgbClr val="A51E36"/>
                </a:solidFill>
                <a:latin typeface="Geometria-Medium" panose="020B0603020204020204" charset="0"/>
              </a:rPr>
              <a:t>Zhenheng</a:t>
            </a:r>
            <a:r>
              <a:rPr lang="en" altLang="zh-CN" sz="1600" dirty="0">
                <a:solidFill>
                  <a:srgbClr val="A51E36"/>
                </a:solidFill>
                <a:latin typeface="Geometria-Medium" panose="020B0603020204020204" charset="0"/>
              </a:rPr>
              <a:t> Dong</a:t>
            </a:r>
            <a:r>
              <a:rPr lang="en" altLang="zh-CN" sz="1600" baseline="30000" dirty="0">
                <a:solidFill>
                  <a:srgbClr val="A51E36"/>
                </a:solidFill>
                <a:latin typeface="Geometria-Medium" panose="020B0603020204020204" charset="0"/>
              </a:rPr>
              <a:t>1</a:t>
            </a:r>
            <a:r>
              <a:rPr lang="en" altLang="zh-CN" sz="1600" dirty="0">
                <a:solidFill>
                  <a:srgbClr val="A51E36"/>
                </a:solidFill>
                <a:latin typeface="Geometria-Medium" panose="020B0603020204020204" charset="0"/>
              </a:rPr>
              <a:t>, </a:t>
            </a:r>
            <a:r>
              <a:rPr lang="en" altLang="zh-CN" sz="1600" dirty="0" err="1">
                <a:solidFill>
                  <a:srgbClr val="A51E36"/>
                </a:solidFill>
                <a:latin typeface="Geometria-Medium" panose="020B0603020204020204" charset="0"/>
              </a:rPr>
              <a:t>Yongxin</a:t>
            </a:r>
            <a:r>
              <a:rPr lang="en" altLang="zh-CN" sz="1600" dirty="0">
                <a:solidFill>
                  <a:srgbClr val="A51E36"/>
                </a:solidFill>
                <a:latin typeface="Geometria-Medium" panose="020B0603020204020204" charset="0"/>
              </a:rPr>
              <a:t> Zhao</a:t>
            </a:r>
            <a:r>
              <a:rPr lang="en" altLang="zh-CN" sz="1600" baseline="30000" dirty="0">
                <a:solidFill>
                  <a:srgbClr val="A51E36"/>
                </a:solidFill>
                <a:latin typeface="Geometria-Medium" panose="020B0603020204020204" charset="0"/>
              </a:rPr>
              <a:t>1</a:t>
            </a:r>
            <a:r>
              <a:rPr lang="zh-CN" altLang="en-US" sz="1600" baseline="30000" dirty="0">
                <a:solidFill>
                  <a:srgbClr val="A51E36"/>
                </a:solidFill>
                <a:latin typeface="Geometria-Medium" panose="020B0603020204020204" charset="0"/>
              </a:rPr>
              <a:t>*</a:t>
            </a:r>
            <a:r>
              <a:rPr lang="en" altLang="zh-CN" sz="1600" dirty="0">
                <a:solidFill>
                  <a:srgbClr val="A51E36"/>
                </a:solidFill>
                <a:latin typeface="Geometria-Medium" panose="020B0603020204020204" charset="0"/>
              </a:rPr>
              <a:t> and </a:t>
            </a:r>
            <a:r>
              <a:rPr lang="en" altLang="zh-CN" sz="1600" dirty="0" err="1">
                <a:solidFill>
                  <a:srgbClr val="A51E36"/>
                </a:solidFill>
                <a:latin typeface="Geometria-Medium" panose="020B0603020204020204" charset="0"/>
              </a:rPr>
              <a:t>Qiang</a:t>
            </a:r>
            <a:r>
              <a:rPr lang="en" altLang="zh-CN" sz="1600" dirty="0">
                <a:solidFill>
                  <a:srgbClr val="A51E36"/>
                </a:solidFill>
                <a:latin typeface="Geometria-Medium" panose="020B0603020204020204" charset="0"/>
              </a:rPr>
              <a:t> Wang</a:t>
            </a:r>
            <a:r>
              <a:rPr lang="en" altLang="zh-CN" sz="1600" baseline="30000" dirty="0">
                <a:solidFill>
                  <a:srgbClr val="A51E36"/>
                </a:solidFill>
                <a:latin typeface="Geometria-Medium" panose="020B0603020204020204" charset="0"/>
              </a:rPr>
              <a:t>2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436599" y="1866676"/>
            <a:ext cx="6635919" cy="725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800" b="1" dirty="0">
                <a:solidFill>
                  <a:srgbClr val="A51E36"/>
                </a:solidFill>
                <a:latin typeface="Geometria-Medium" panose="020B0603020204020204" charset="0"/>
              </a:rPr>
              <a:t>An Information Flow Security Logic for Permission-Based Declassification Strategy 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E86D80A-5985-669C-3C45-F2DB14F31C2F}"/>
              </a:ext>
            </a:extLst>
          </p:cNvPr>
          <p:cNvSpPr/>
          <p:nvPr/>
        </p:nvSpPr>
        <p:spPr>
          <a:xfrm>
            <a:off x="1436599" y="3273430"/>
            <a:ext cx="7473479" cy="678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" altLang="zh-CN" sz="1400" dirty="0">
                <a:solidFill>
                  <a:srgbClr val="A51E36"/>
                </a:solidFill>
                <a:latin typeface="Geometria-Medium" panose="020B0603020204020204" charset="0"/>
              </a:rPr>
              <a:t>1 Shanghai Key Laboratory of Trustworthy Computing, East China Normal University, Shanghai, China </a:t>
            </a:r>
          </a:p>
          <a:p>
            <a:pPr>
              <a:lnSpc>
                <a:spcPts val="2400"/>
              </a:lnSpc>
            </a:pPr>
            <a:r>
              <a:rPr lang="en" altLang="zh-CN" sz="1400" dirty="0">
                <a:solidFill>
                  <a:srgbClr val="A51E36"/>
                </a:solidFill>
                <a:latin typeface="Geometria-Medium" panose="020B0603020204020204" charset="0"/>
              </a:rPr>
              <a:t>2 Chinese Academy of Military Science, Beijing, China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3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Outline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7149804" cy="2930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Introduction</a:t>
            </a:r>
          </a:p>
          <a:p>
            <a:pPr marL="285750" indent="-285750" algn="just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Running</a:t>
            </a:r>
            <a:r>
              <a:rPr lang="zh-CN" altLang="en-US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 </a:t>
            </a:r>
            <a:r>
              <a:rPr lang="en-US" altLang="zh-CN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Examples</a:t>
            </a:r>
          </a:p>
          <a:p>
            <a:pPr marL="285750" indent="-285750" algn="just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The</a:t>
            </a:r>
            <a:r>
              <a:rPr lang="zh-CN" altLang="en-US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 </a:t>
            </a:r>
            <a:r>
              <a:rPr lang="en-US" altLang="zh-CN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Formal</a:t>
            </a:r>
            <a:r>
              <a:rPr lang="zh-CN" altLang="en-US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 </a:t>
            </a:r>
            <a:r>
              <a:rPr lang="en-US" altLang="zh-CN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Language</a:t>
            </a:r>
          </a:p>
          <a:p>
            <a:pPr marL="285750" indent="-285750" algn="just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Operational</a:t>
            </a:r>
            <a:r>
              <a:rPr lang="zh-CN" altLang="en-US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 </a:t>
            </a:r>
            <a:r>
              <a:rPr lang="en-US" altLang="zh-CN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Semantics</a:t>
            </a:r>
          </a:p>
          <a:p>
            <a:pPr marL="285750" indent="-285750" algn="just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The</a:t>
            </a:r>
            <a:r>
              <a:rPr lang="zh-CN" altLang="en-US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 </a:t>
            </a:r>
            <a:r>
              <a:rPr lang="en-US" altLang="zh-CN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Logic</a:t>
            </a:r>
          </a:p>
          <a:p>
            <a:pPr marL="285750" indent="-285750" algn="just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Verification</a:t>
            </a:r>
          </a:p>
          <a:p>
            <a:pPr marL="285750" indent="-285750" algn="just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Conclusion</a:t>
            </a:r>
            <a:r>
              <a:rPr lang="zh-CN" altLang="en-US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 </a:t>
            </a:r>
            <a:r>
              <a:rPr lang="en-US" altLang="zh-CN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and</a:t>
            </a:r>
            <a:r>
              <a:rPr lang="zh-CN" altLang="en-US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 </a:t>
            </a:r>
            <a:r>
              <a:rPr lang="en-US" altLang="zh-CN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Future</a:t>
            </a:r>
            <a:r>
              <a:rPr lang="zh-CN" altLang="en-US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 </a:t>
            </a:r>
            <a:r>
              <a:rPr lang="en-US" altLang="zh-CN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Work</a:t>
            </a:r>
          </a:p>
          <a:p>
            <a:pPr marL="285750" indent="-285750" algn="just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References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en-US" altLang="zh-CN" sz="1000" i="1" dirty="0" err="1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OutLine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70595" y="513626"/>
            <a:ext cx="882456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</a:t>
            </a: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cs typeface="Geometria-Italic" panose="020B0503020204090204" charset="0"/>
              </a:rPr>
              <a:t>18</a:t>
            </a:r>
            <a:endParaRPr kumimoji="1" lang="en-US" altLang="zh-CN" sz="1000" i="1" dirty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3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Information</a:t>
            </a: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Flow</a:t>
            </a: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Security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6971534" cy="2731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system components can be classified into different security levels</a:t>
            </a:r>
          </a:p>
          <a:p>
            <a:pPr marL="285750" indent="-28575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rgbClr val="FF0000"/>
                </a:solidFill>
                <a:latin typeface="兰亭黑-简 纤黑" charset="-122"/>
                <a:ea typeface="兰亭黑-简 纤黑" charset="-122"/>
              </a:rPr>
              <a:t>confidential information </a:t>
            </a:r>
            <a:r>
              <a:rPr lang="en-US" altLang="zh-CN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(e.g., private data resource) is marked as </a:t>
            </a:r>
            <a:r>
              <a:rPr lang="en-US" altLang="zh-CN" sz="1600" dirty="0">
                <a:solidFill>
                  <a:srgbClr val="FF0000"/>
                </a:solidFill>
                <a:latin typeface="兰亭黑-简 纤黑" charset="-122"/>
                <a:ea typeface="兰亭黑-简 纤黑" charset="-122"/>
              </a:rPr>
              <a:t>high security level</a:t>
            </a:r>
          </a:p>
          <a:p>
            <a:pPr marL="285750" indent="-28575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rgbClr val="FF0000"/>
                </a:solidFill>
                <a:latin typeface="兰亭黑-简 纤黑" charset="-122"/>
                <a:ea typeface="兰亭黑-简 纤黑" charset="-122"/>
              </a:rPr>
              <a:t>public information</a:t>
            </a:r>
            <a:r>
              <a:rPr lang="en-US" altLang="zh-CN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 (e.g., public program variable) is marked as </a:t>
            </a:r>
            <a:r>
              <a:rPr lang="en-US" altLang="zh-CN" sz="1600" dirty="0">
                <a:solidFill>
                  <a:srgbClr val="FF0000"/>
                </a:solidFill>
                <a:latin typeface="兰亭黑-简 纤黑" charset="-122"/>
                <a:ea typeface="兰亭黑-简 纤黑" charset="-122"/>
              </a:rPr>
              <a:t>low security level</a:t>
            </a:r>
          </a:p>
          <a:p>
            <a:pPr marL="285750" indent="-28575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the basic idea of information flow security is to ensure confidential information with high security level can not be obtained by analyzing the observable information with lower security levels.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270595" y="513626"/>
            <a:ext cx="882456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02 / </a:t>
            </a: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cs typeface="Geometria-Italic" panose="020B0503020204090204" charset="0"/>
              </a:rPr>
              <a:t>18</a:t>
            </a:r>
            <a:endParaRPr kumimoji="1" lang="en-US" altLang="zh-CN" sz="1000" i="1" dirty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3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Contribution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6971534" cy="3058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ts val="2600"/>
              </a:lnSpc>
              <a:buFont typeface="Wingdings" pitchFamily="2" charset="2"/>
              <a:buChar char="l"/>
            </a:pPr>
            <a:r>
              <a:rPr lang="en-US" altLang="zh-CN" sz="1800" b="1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Permission-based formal language for information flow security</a:t>
            </a:r>
            <a:r>
              <a:rPr lang="zh-CN" altLang="en-US" sz="1800" b="1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：</a:t>
            </a:r>
            <a:endParaRPr lang="en-US" altLang="zh-CN" sz="1800" b="1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 marL="285750" indent="-285750" algn="just">
              <a:lnSpc>
                <a:spcPts val="2600"/>
              </a:lnSpc>
              <a:buFont typeface="Wingdings" pitchFamily="2" charset="2"/>
              <a:buChar char="Ø"/>
            </a:pP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abstract application programs into functions.</a:t>
            </a:r>
          </a:p>
          <a:p>
            <a:pPr marL="285750" indent="-285750" algn="just">
              <a:lnSpc>
                <a:spcPts val="2600"/>
              </a:lnSpc>
              <a:buFont typeface="Wingdings" pitchFamily="2" charset="2"/>
              <a:buChar char="Ø"/>
            </a:pP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use function calls to represent information interactions among applications. </a:t>
            </a:r>
          </a:p>
          <a:p>
            <a:pPr marL="285750" indent="-285750" algn="just">
              <a:lnSpc>
                <a:spcPts val="2600"/>
              </a:lnSpc>
              <a:buFont typeface="Wingdings" pitchFamily="2" charset="2"/>
              <a:buChar char="Ø"/>
            </a:pP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Permissions are the basis for whether messages can be obtained in information interaction. </a:t>
            </a:r>
            <a:endParaRPr lang="en-US" altLang="zh-CN" sz="1800" b="1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 marL="285750" indent="-285750" algn="just">
              <a:lnSpc>
                <a:spcPts val="2600"/>
              </a:lnSpc>
              <a:buFont typeface="Wingdings" pitchFamily="2" charset="2"/>
              <a:buChar char="l"/>
            </a:pPr>
            <a:r>
              <a:rPr lang="en-US" altLang="zh-CN" sz="1800" b="1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Logic rules supporting declassification strategy</a:t>
            </a:r>
          </a:p>
          <a:p>
            <a:pPr marL="285750" indent="-285750" algn="just">
              <a:lnSpc>
                <a:spcPts val="2600"/>
              </a:lnSpc>
              <a:buFont typeface="Wingdings" pitchFamily="2" charset="2"/>
              <a:buChar char="Ø"/>
            </a:pP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add the content of permission into the traditional information flow logic. </a:t>
            </a:r>
          </a:p>
          <a:p>
            <a:pPr marL="285750" indent="-285750" algn="just">
              <a:lnSpc>
                <a:spcPts val="2600"/>
              </a:lnSpc>
              <a:buFont typeface="Wingdings" pitchFamily="2" charset="2"/>
              <a:buChar char="Ø"/>
            </a:pP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add a declassification strategy to make the reasoning more precise.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270595" y="513626"/>
            <a:ext cx="882456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03 / </a:t>
            </a: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cs typeface="Geometria-Italic" panose="020B0503020204090204" charset="0"/>
              </a:rPr>
              <a:t>18</a:t>
            </a:r>
            <a:endParaRPr kumimoji="1" lang="en-US" altLang="zh-CN" sz="1000" i="1" dirty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291389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270595" y="513626"/>
            <a:ext cx="882456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04 / </a:t>
            </a: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cs typeface="Geometria-Italic" panose="020B0503020204090204" charset="0"/>
              </a:rPr>
              <a:t>18</a:t>
            </a:r>
            <a:endParaRPr kumimoji="1" lang="en-US" altLang="zh-CN" sz="1000" i="1" dirty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Running</a:t>
            </a: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 </a:t>
            </a: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Examples</a:t>
            </a: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 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E87D225-0749-4337-BA98-2EAF21190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01" y="954087"/>
            <a:ext cx="3670300" cy="16383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5AC0255-46FB-F188-9842-75E3A2B59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451" y="2812275"/>
            <a:ext cx="4864100" cy="20701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EE32FD3-29A0-96E3-E40D-F6F3FED24461}"/>
              </a:ext>
            </a:extLst>
          </p:cNvPr>
          <p:cNvSpPr txBox="1"/>
          <p:nvPr/>
        </p:nvSpPr>
        <p:spPr>
          <a:xfrm>
            <a:off x="5284500" y="1426941"/>
            <a:ext cx="6971534" cy="741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ts val="2600"/>
              </a:lnSpc>
              <a:buFont typeface="Wingdings" pitchFamily="2" charset="2"/>
              <a:buChar char="l"/>
            </a:pPr>
            <a:r>
              <a:rPr lang="en-US" altLang="zh-CN" sz="1800" b="1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Permission</a:t>
            </a:r>
            <a:r>
              <a:rPr lang="zh-CN" altLang="en-US" sz="1800" b="1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 </a:t>
            </a:r>
            <a:r>
              <a:rPr lang="en-US" altLang="zh-CN" sz="1800" b="1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check</a:t>
            </a:r>
          </a:p>
          <a:p>
            <a:pPr marL="285750" indent="-285750" algn="just">
              <a:lnSpc>
                <a:spcPts val="2600"/>
              </a:lnSpc>
              <a:buFont typeface="Wingdings" pitchFamily="2" charset="2"/>
              <a:buChar char="l"/>
            </a:pPr>
            <a:r>
              <a:rPr lang="en-US" altLang="zh-CN" sz="1800" b="1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Declassification</a:t>
            </a:r>
            <a:r>
              <a:rPr lang="zh-CN" altLang="en-US" sz="1800" b="1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 </a:t>
            </a:r>
            <a:r>
              <a:rPr lang="en-US" altLang="zh-CN" sz="1800" b="1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strategy</a:t>
            </a:r>
            <a:r>
              <a:rPr lang="zh-CN" altLang="en-US" sz="1800" b="1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 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7192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7" y="1184231"/>
            <a:ext cx="4881477" cy="43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en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The syntax of expressions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/>
              <p:cNvSpPr txBox="1"/>
              <p:nvPr/>
            </p:nvSpPr>
            <p:spPr>
              <a:xfrm>
                <a:off x="3509487" y="2152102"/>
                <a:ext cx="4611121" cy="17631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lnSpc>
                    <a:spcPts val="2200"/>
                  </a:lnSpc>
                  <a:buFont typeface="Wingdings" pitchFamily="2" charset="2"/>
                  <a:buChar char="l"/>
                </a:pP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v</a:t>
                </a:r>
                <a:r>
                  <a:rPr lang="en" altLang="zh-CN" sz="1400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represents an integer value</a:t>
                </a:r>
              </a:p>
              <a:p>
                <a:pPr marL="285750" indent="-285750" algn="just">
                  <a:lnSpc>
                    <a:spcPts val="2200"/>
                  </a:lnSpc>
                  <a:buFont typeface="Wingdings" pitchFamily="2" charset="2"/>
                  <a:buChar char="l"/>
                </a:pP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x</a:t>
                </a:r>
                <a:r>
                  <a:rPr lang="en" altLang="zh-CN" sz="1400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represents a variable </a:t>
                </a:r>
              </a:p>
              <a:p>
                <a:pPr marL="285750" indent="-285750" algn="just">
                  <a:lnSpc>
                    <a:spcPts val="2200"/>
                  </a:lnSpc>
                  <a:buFont typeface="Wingdings" pitchFamily="2" charset="2"/>
                  <a:buChar char="l"/>
                </a:pPr>
                <a:r>
                  <a:rPr lang="en-US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e</a:t>
                </a:r>
                <a:r>
                  <a:rPr lang="zh-CN" altLang="en-US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op</a:t>
                </a:r>
                <a:r>
                  <a:rPr lang="zh-CN" altLang="en-US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-US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e</a:t>
                </a: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" altLang="zh-CN" sz="1400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is a binary operator defined on two expressions </a:t>
                </a:r>
              </a:p>
              <a:p>
                <a:pPr marL="285750" indent="-285750" algn="just">
                  <a:lnSpc>
                    <a:spcPts val="2200"/>
                  </a:lnSpc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altLang="zh-CN" sz="1800" b="1" i="1" dirty="0" smtClean="0">
                            <a:solidFill>
                              <a:srgbClr val="6C6E7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</m:ctrlPr>
                      </m:barPr>
                      <m:e>
                        <m:r>
                          <a:rPr lang="en-US" altLang="zh-CN" sz="1800" b="1" i="1" dirty="0" smtClean="0">
                            <a:solidFill>
                              <a:srgbClr val="6C6E7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𝒆</m:t>
                        </m:r>
                      </m:e>
                    </m:bar>
                  </m:oMath>
                </a14:m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zh-CN" altLang="en-US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" altLang="zh-CN" sz="1400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represents an expression tuple </a:t>
                </a:r>
              </a:p>
              <a:p>
                <a:pPr marL="285750" indent="-285750" algn="just">
                  <a:lnSpc>
                    <a:spcPts val="2200"/>
                  </a:lnSpc>
                  <a:buFont typeface="Wingdings" pitchFamily="2" charset="2"/>
                  <a:buChar char="l"/>
                </a:pPr>
                <a:endParaRPr lang="en" altLang="zh-CN" sz="1400" dirty="0">
                  <a:solidFill>
                    <a:srgbClr val="6C6E70"/>
                  </a:solidFill>
                  <a:latin typeface="兰亭黑-简 纤黑" charset="-122"/>
                  <a:ea typeface="兰亭黑-简 纤黑" charset="-122"/>
                </a:endParaRPr>
              </a:p>
            </p:txBody>
          </p:sp>
        </mc:Choice>
        <mc:Fallback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9487" y="2152102"/>
                <a:ext cx="4611121" cy="1763175"/>
              </a:xfrm>
              <a:prstGeom prst="rect">
                <a:avLst/>
              </a:prstGeom>
              <a:blipFill>
                <a:blip r:embed="rId2"/>
                <a:stretch>
                  <a:fillRect l="-824" t="-714" r="-2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The</a:t>
            </a: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 </a:t>
            </a: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Formal</a:t>
            </a: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 </a:t>
            </a: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Language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05/ </a:t>
            </a: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cs typeface="Geometria-Italic" panose="020B0503020204090204" charset="0"/>
              </a:rPr>
              <a:t>18</a:t>
            </a:r>
            <a:endParaRPr kumimoji="1" lang="en-US" altLang="zh-CN" sz="1000" i="1" dirty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4B9F2AC-2E44-EC5C-01D5-60D2CC047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16" y="2658449"/>
            <a:ext cx="25146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0606" y="977445"/>
            <a:ext cx="7150574" cy="43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en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The syntax of the command statement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/>
              <p:cNvSpPr txBox="1"/>
              <p:nvPr/>
            </p:nvSpPr>
            <p:spPr>
              <a:xfrm>
                <a:off x="886125" y="1660323"/>
                <a:ext cx="4000920" cy="30199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lnSpc>
                    <a:spcPts val="2600"/>
                  </a:lnSpc>
                  <a:buFont typeface="Wingdings" pitchFamily="2" charset="2"/>
                  <a:buChar char="l"/>
                </a:pP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init x = e in c </a:t>
                </a:r>
              </a:p>
              <a:p>
                <a:pPr algn="just">
                  <a:lnSpc>
                    <a:spcPts val="2600"/>
                  </a:lnSpc>
                </a:pPr>
                <a:r>
                  <a:rPr lang="en" altLang="zh-CN" sz="1400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the definition statement of a local variable x</a:t>
                </a:r>
              </a:p>
              <a:p>
                <a:pPr marL="285750" indent="-285750" algn="just">
                  <a:lnSpc>
                    <a:spcPts val="2600"/>
                  </a:lnSpc>
                  <a:buFont typeface="Wingdings" pitchFamily="2" charset="2"/>
                  <a:buChar char="l"/>
                </a:pP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x := call </a:t>
                </a:r>
                <a:r>
                  <a:rPr lang="en" altLang="zh-CN" sz="1800" b="1" dirty="0" err="1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A.f</a:t>
                </a: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(e) </a:t>
                </a:r>
              </a:p>
              <a:p>
                <a:pPr algn="just">
                  <a:lnSpc>
                    <a:spcPts val="2600"/>
                  </a:lnSpc>
                </a:pPr>
                <a:r>
                  <a:rPr lang="en" altLang="zh-CN" sz="1400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call the function f(e) of the application A </a:t>
                </a:r>
              </a:p>
              <a:p>
                <a:pPr marL="285750" indent="-285750" algn="just">
                  <a:lnSpc>
                    <a:spcPts val="2600"/>
                  </a:lnSpc>
                  <a:buFont typeface="Wingdings" pitchFamily="2" charset="2"/>
                  <a:buChar char="l"/>
                </a:pP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x≔</a:t>
                </a:r>
                <a14:m>
                  <m:oMath xmlns:m="http://schemas.openxmlformats.org/officeDocument/2006/math">
                    <m:r>
                      <a:rPr lang="en-US" altLang="zh-CN" sz="1800" b="1" i="1" smtClean="0">
                        <a:solidFill>
                          <a:srgbClr val="6C6E7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↓</m:t>
                    </m:r>
                  </m:oMath>
                </a14:m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e </a:t>
                </a:r>
              </a:p>
              <a:p>
                <a:pPr algn="just">
                  <a:lnSpc>
                    <a:spcPts val="2600"/>
                  </a:lnSpc>
                </a:pPr>
                <a:r>
                  <a:rPr lang="en" altLang="zh-CN" sz="1400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the declassification</a:t>
                </a:r>
                <a:r>
                  <a:rPr lang="zh-CN" altLang="en-US" sz="1400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" altLang="zh-CN" sz="1400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assignment statement </a:t>
                </a:r>
              </a:p>
              <a:p>
                <a:pPr marL="285750" indent="-285750" algn="just">
                  <a:lnSpc>
                    <a:spcPts val="2600"/>
                  </a:lnSpc>
                  <a:buFont typeface="Wingdings" pitchFamily="2" charset="2"/>
                  <a:buChar char="l"/>
                </a:pP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check(p)</a:t>
                </a:r>
                <a:r>
                  <a:rPr lang="zh-CN" altLang="en-US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then</a:t>
                </a:r>
                <a:r>
                  <a:rPr lang="zh-CN" altLang="en-US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" altLang="zh-CN" sz="1800" b="1" i="1" dirty="0" smtClean="0">
                            <a:solidFill>
                              <a:srgbClr val="6C6E7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</m:ctrlPr>
                      </m:sSubPr>
                      <m:e>
                        <m:r>
                          <a:rPr lang="en-US" altLang="zh-CN" sz="1800" b="1" i="1" dirty="0" smtClean="0">
                            <a:solidFill>
                              <a:srgbClr val="6C6E7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𝒄</m:t>
                        </m:r>
                      </m:e>
                      <m:sub>
                        <m:r>
                          <a:rPr lang="en-US" altLang="zh-CN" sz="1800" b="1" i="1" dirty="0" smtClean="0">
                            <a:solidFill>
                              <a:srgbClr val="6C6E7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else</a:t>
                </a:r>
                <a:r>
                  <a:rPr lang="zh-CN" altLang="en-US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" altLang="zh-CN" sz="1800" b="1" i="1" dirty="0" smtClean="0">
                            <a:solidFill>
                              <a:srgbClr val="6C6E7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</m:ctrlPr>
                      </m:sSubPr>
                      <m:e>
                        <m:r>
                          <a:rPr lang="en-US" altLang="zh-CN" sz="1800" b="1" i="1" dirty="0" smtClean="0">
                            <a:solidFill>
                              <a:srgbClr val="6C6E7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𝒄</m:t>
                        </m:r>
                      </m:e>
                      <m:sub>
                        <m:r>
                          <a:rPr lang="en-US" altLang="zh-CN" sz="1800" b="1" i="1" dirty="0" smtClean="0">
                            <a:solidFill>
                              <a:srgbClr val="6C6E7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endParaRPr lang="en" altLang="zh-CN" sz="1400" dirty="0">
                  <a:solidFill>
                    <a:srgbClr val="6C6E70"/>
                  </a:solidFill>
                  <a:latin typeface="兰亭黑-简 纤黑" charset="-122"/>
                  <a:ea typeface="兰亭黑-简 纤黑" charset="-122"/>
                </a:endParaRPr>
              </a:p>
              <a:p>
                <a:pPr algn="just">
                  <a:lnSpc>
                    <a:spcPts val="2600"/>
                  </a:lnSpc>
                </a:pPr>
                <a:r>
                  <a:rPr lang="en" altLang="zh-CN" sz="1400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the permission check statement </a:t>
                </a:r>
              </a:p>
              <a:p>
                <a:pPr marL="285750" indent="-285750" algn="just">
                  <a:lnSpc>
                    <a:spcPts val="2200"/>
                  </a:lnSpc>
                  <a:buFont typeface="Wingdings" pitchFamily="2" charset="2"/>
                  <a:buChar char="l"/>
                </a:pPr>
                <a:endParaRPr lang="en" altLang="zh-CN" sz="1400" dirty="0">
                  <a:solidFill>
                    <a:srgbClr val="6C6E70"/>
                  </a:solidFill>
                  <a:latin typeface="兰亭黑-简 纤黑" charset="-122"/>
                  <a:ea typeface="兰亭黑-简 纤黑" charset="-122"/>
                </a:endParaRPr>
              </a:p>
            </p:txBody>
          </p:sp>
        </mc:Choice>
        <mc:Fallback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125" y="1660323"/>
                <a:ext cx="4000920" cy="3019929"/>
              </a:xfrm>
              <a:prstGeom prst="rect">
                <a:avLst/>
              </a:prstGeom>
              <a:blipFill>
                <a:blip r:embed="rId2"/>
                <a:stretch>
                  <a:fillRect l="-9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The</a:t>
            </a: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 </a:t>
            </a: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Formal</a:t>
            </a: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 </a:t>
            </a: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Language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308724" y="518322"/>
            <a:ext cx="882456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06/ </a:t>
            </a: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cs typeface="Geometria-Italic" panose="020B0503020204090204" charset="0"/>
              </a:rPr>
              <a:t>18</a:t>
            </a:r>
            <a:endParaRPr kumimoji="1" lang="en-US" altLang="zh-CN" sz="1000" i="1" dirty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9FA8450-81EC-776B-9BF0-F3F5BFC74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7045" y="2701507"/>
            <a:ext cx="4000920" cy="63549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2276237" y="1222190"/>
            <a:ext cx="4591526" cy="43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The</a:t>
            </a: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definition</a:t>
            </a: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of</a:t>
            </a: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function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/>
              <p:cNvSpPr txBox="1"/>
              <p:nvPr/>
            </p:nvSpPr>
            <p:spPr>
              <a:xfrm>
                <a:off x="1464635" y="2417255"/>
                <a:ext cx="6214730" cy="1408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lnSpc>
                    <a:spcPts val="2600"/>
                  </a:lnSpc>
                  <a:buFont typeface="Wingdings" pitchFamily="2" charset="2"/>
                  <a:buChar char="l"/>
                </a:pPr>
                <a:r>
                  <a:rPr lang="en" altLang="zh-CN" sz="1800" b="1" dirty="0" err="1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A.f</a:t>
                </a: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zh-CN" altLang="en-US" sz="1400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" altLang="zh-CN" sz="1400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the function of application A whose function name is f</a:t>
                </a:r>
              </a:p>
              <a:p>
                <a:pPr marL="285750" indent="-285750" algn="just">
                  <a:lnSpc>
                    <a:spcPts val="2600"/>
                  </a:lnSpc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altLang="zh-CN" sz="1800" b="1">
                            <a:solidFill>
                              <a:srgbClr val="6C6E70"/>
                            </a:solidFill>
                            <a:latin typeface="兰亭黑-简 纤黑" charset="-122"/>
                            <a:ea typeface="兰亭黑-简 纤黑" charset="-122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en-US" altLang="zh-CN" sz="1800" b="1" i="1" smtClean="0">
                            <a:solidFill>
                              <a:srgbClr val="6C6E7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input</m:t>
                        </m:r>
                      </m:e>
                    </m:bar>
                  </m:oMath>
                </a14:m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" altLang="zh-CN" sz="1400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the formal parameter of the function </a:t>
                </a:r>
              </a:p>
              <a:p>
                <a:pPr marL="285750" indent="-285750" algn="just">
                  <a:lnSpc>
                    <a:spcPts val="2600"/>
                  </a:lnSpc>
                  <a:buFont typeface="Wingdings" pitchFamily="2" charset="2"/>
                  <a:buChar char="l"/>
                </a:pPr>
                <a:r>
                  <a:rPr lang="en" altLang="zh-CN" sz="1400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c</a:t>
                </a:r>
                <a:r>
                  <a:rPr lang="en" altLang="zh-CN" sz="1400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the execution statement of the function body </a:t>
                </a:r>
              </a:p>
              <a:p>
                <a:pPr marL="285750" indent="-285750" algn="just">
                  <a:lnSpc>
                    <a:spcPts val="2600"/>
                  </a:lnSpc>
                  <a:buFont typeface="Wingdings" pitchFamily="2" charset="2"/>
                  <a:buChar char="l"/>
                </a:pP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output</a:t>
                </a:r>
                <a:r>
                  <a:rPr lang="en" altLang="zh-CN" sz="1400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is the local variable and the return value of the function </a:t>
                </a:r>
              </a:p>
            </p:txBody>
          </p:sp>
        </mc:Choice>
        <mc:Fallback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4635" y="2417255"/>
                <a:ext cx="6214730" cy="1408975"/>
              </a:xfrm>
              <a:prstGeom prst="rect">
                <a:avLst/>
              </a:prstGeom>
              <a:blipFill>
                <a:blip r:embed="rId2"/>
                <a:stretch>
                  <a:fillRect l="-612" b="-62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The</a:t>
            </a: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 </a:t>
            </a: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Formal</a:t>
            </a: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 </a:t>
            </a: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Language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270595" y="513626"/>
            <a:ext cx="882456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07 / </a:t>
            </a: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cs typeface="Geometria-Italic" panose="020B0503020204090204" charset="0"/>
              </a:rPr>
              <a:t>18</a:t>
            </a:r>
            <a:endParaRPr kumimoji="1" lang="en-US" altLang="zh-CN" sz="1000" i="1" dirty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673B99D-FBA7-C9E2-B058-8A12FD590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350" y="1660323"/>
            <a:ext cx="5575300" cy="558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60201" y="1223335"/>
            <a:ext cx="4881477" cy="43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en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Semantics</a:t>
            </a: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Model</a:t>
            </a:r>
            <a:endParaRPr kumimoji="1" lang="en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/>
              <p:cNvSpPr txBox="1"/>
              <p:nvPr/>
            </p:nvSpPr>
            <p:spPr>
              <a:xfrm>
                <a:off x="1060201" y="1998421"/>
                <a:ext cx="6969614" cy="20844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lnSpc>
                    <a:spcPts val="2600"/>
                  </a:lnSpc>
                  <a:buFont typeface="Wingdings" pitchFamily="2" charset="2"/>
                  <a:buChar char="l"/>
                </a:pP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define a </a:t>
                </a:r>
                <a:r>
                  <a:rPr lang="en" altLang="zh-CN" sz="18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system state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μ</m:t>
                    </m:r>
                  </m:oMath>
                </a14:m>
                <a:r>
                  <a:rPr lang="el-GR" altLang="zh-CN" sz="18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" altLang="zh-CN" sz="18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as a tuple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CN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1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mem</m:t>
                        </m:r>
                        <m:r>
                          <a:rPr lang="en-US" altLang="zh-CN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altLang="zh-CN" sz="1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tr</m:t>
                        </m:r>
                      </m:e>
                    </m:d>
                  </m:oMath>
                </a14:m>
                <a:endParaRPr lang="en-US" altLang="zh-CN" sz="1800" b="1" dirty="0">
                  <a:solidFill>
                    <a:srgbClr val="6C6E70"/>
                  </a:solidFill>
                  <a:latin typeface="兰亭黑-简 纤黑" charset="-122"/>
                  <a:ea typeface="兰亭黑-简 纤黑" charset="-122"/>
                </a:endParaRPr>
              </a:p>
              <a:p>
                <a:pPr marL="285750" indent="-285750" algn="just">
                  <a:lnSpc>
                    <a:spcPts val="2600"/>
                  </a:lnSpc>
                  <a:buFont typeface="Wingdings" pitchFamily="2" charset="2"/>
                  <a:buChar char="Ø"/>
                </a:pPr>
                <a:r>
                  <a:rPr lang="en" altLang="zh-CN" sz="1400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mem represents memory</a:t>
                </a:r>
              </a:p>
              <a:p>
                <a:pPr marL="285750" indent="-285750" algn="just">
                  <a:lnSpc>
                    <a:spcPts val="2600"/>
                  </a:lnSpc>
                  <a:buFont typeface="Wingdings" pitchFamily="2" charset="2"/>
                  <a:buChar char="Ø"/>
                </a:pPr>
                <a:r>
                  <a:rPr lang="en" altLang="zh-CN" sz="1400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tr represents event trace</a:t>
                </a:r>
              </a:p>
              <a:p>
                <a:pPr marL="285750" indent="-285750" algn="just">
                  <a:lnSpc>
                    <a:spcPts val="2600"/>
                  </a:lnSpc>
                  <a:buFont typeface="Wingdings" pitchFamily="2" charset="2"/>
                  <a:buChar char="l"/>
                </a:pP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memory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" altLang="zh-CN" sz="1800" b="1" i="1" dirty="0" smtClean="0">
                            <a:solidFill>
                              <a:srgbClr val="6C6E7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</m:ctrlPr>
                      </m:sSubPr>
                      <m:e>
                        <m:r>
                          <a:rPr lang="en" altLang="zh-CN" sz="1800" b="1" i="1" dirty="0">
                            <a:solidFill>
                              <a:srgbClr val="6C6E7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𝒎𝒆𝒎</m:t>
                        </m:r>
                      </m:e>
                      <m:sub>
                        <m:r>
                          <a:rPr lang="en-US" altLang="zh-CN" sz="1800" b="1" i="1" dirty="0" smtClean="0">
                            <a:solidFill>
                              <a:srgbClr val="6C6E7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𝝁</m:t>
                        </m:r>
                      </m:sub>
                    </m:sSub>
                  </m:oMath>
                </a14:m>
                <a:r>
                  <a:rPr lang="zh-CN" altLang="en-US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denotes a set of assignments for all variables in the state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b="1" i="1" dirty="0">
                        <a:solidFill>
                          <a:srgbClr val="6C6E7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μ</m:t>
                    </m:r>
                  </m:oMath>
                </a14:m>
                <a:r>
                  <a:rPr lang="el-GR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 </a:t>
                </a:r>
              </a:p>
              <a:p>
                <a:pPr marL="285750" indent="-285750" algn="just">
                  <a:lnSpc>
                    <a:spcPts val="2600"/>
                  </a:lnSpc>
                  <a:buFont typeface="Wingdings" pitchFamily="2" charset="2"/>
                  <a:buChar char="l"/>
                </a:pP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use a sequence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" altLang="zh-CN" sz="1800" b="1" i="1" dirty="0" smtClean="0">
                            <a:solidFill>
                              <a:srgbClr val="6C6E7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</m:ctrlPr>
                      </m:sSubPr>
                      <m:e>
                        <m:r>
                          <a:rPr lang="en" altLang="zh-CN" sz="1800" b="1" i="1" dirty="0">
                            <a:solidFill>
                              <a:srgbClr val="6C6E7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𝒕𝒓</m:t>
                        </m:r>
                      </m:e>
                      <m:sub>
                        <m:r>
                          <a:rPr lang="en-US" altLang="zh-CN" sz="1800" b="1" i="1" dirty="0" smtClean="0">
                            <a:solidFill>
                              <a:srgbClr val="6C6E7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𝝁</m:t>
                        </m:r>
                      </m:sub>
                    </m:sSub>
                    <m:r>
                      <a:rPr lang="el-GR" altLang="zh-CN" sz="1800" b="1" i="1" dirty="0">
                        <a:solidFill>
                          <a:srgbClr val="6C6E7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 </m:t>
                    </m:r>
                  </m:oMath>
                </a14:m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to save all the assignment events </a:t>
                </a:r>
              </a:p>
            </p:txBody>
          </p:sp>
        </mc:Choice>
        <mc:Fallback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201" y="1998421"/>
                <a:ext cx="6969614" cy="2084417"/>
              </a:xfrm>
              <a:prstGeom prst="rect">
                <a:avLst/>
              </a:prstGeom>
              <a:blipFill>
                <a:blip r:embed="rId2"/>
                <a:stretch>
                  <a:fillRect l="-545" r="-727" b="-30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Operational</a:t>
            </a: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 </a:t>
            </a: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Semantics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08 / </a:t>
            </a: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cs typeface="Geometria-Italic" panose="020B0503020204090204" charset="0"/>
              </a:rPr>
              <a:t>18</a:t>
            </a:r>
            <a:endParaRPr kumimoji="1" lang="en-US" altLang="zh-CN" sz="1000" i="1" dirty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265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2153161" y="1024058"/>
            <a:ext cx="5277168" cy="43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Evaluation of Expressions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/>
              <p:cNvSpPr txBox="1"/>
              <p:nvPr/>
            </p:nvSpPr>
            <p:spPr>
              <a:xfrm>
                <a:off x="1439787" y="3964509"/>
                <a:ext cx="6403815" cy="392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ts val="2600"/>
                  </a:lnSpc>
                </a:pPr>
                <a:r>
                  <a:rPr lang="en" altLang="zh-CN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The semantic judgment of the expression has the form of </a:t>
                </a:r>
                <a14:m>
                  <m:oMath xmlns:m="http://schemas.openxmlformats.org/officeDocument/2006/math">
                    <m:r>
                      <a:rPr lang="en-US" altLang="zh-CN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𝝁</m:t>
                    </m:r>
                    <m:r>
                      <a:rPr lang="en-US" altLang="zh-CN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⊢</m:t>
                    </m:r>
                    <m:r>
                      <a:rPr lang="en-US" altLang="zh-CN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𝒆</m:t>
                    </m:r>
                    <m:r>
                      <a:rPr lang="en-US" altLang="zh-CN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⇒</m:t>
                    </m:r>
                    <m:r>
                      <a:rPr lang="en-US" altLang="zh-CN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𝒗</m:t>
                    </m:r>
                  </m:oMath>
                </a14:m>
                <a:endParaRPr lang="en" altLang="zh-CN" sz="1400" b="1" dirty="0">
                  <a:solidFill>
                    <a:srgbClr val="6C6E70"/>
                  </a:solidFill>
                  <a:latin typeface="兰亭黑-简 纤黑" charset="-122"/>
                  <a:ea typeface="兰亭黑-简 纤黑" charset="-122"/>
                </a:endParaRPr>
              </a:p>
            </p:txBody>
          </p:sp>
        </mc:Choice>
        <mc:Fallback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787" y="3964509"/>
                <a:ext cx="6403815" cy="392415"/>
              </a:xfrm>
              <a:prstGeom prst="rect">
                <a:avLst/>
              </a:prstGeom>
              <a:blipFill>
                <a:blip r:embed="rId2"/>
                <a:stretch>
                  <a:fillRect l="-396" b="-156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Operational</a:t>
            </a: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 </a:t>
            </a: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Semantics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270595" y="513626"/>
            <a:ext cx="882456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09 / </a:t>
            </a: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cs typeface="Geometria-Italic" panose="020B0503020204090204" charset="0"/>
              </a:rPr>
              <a:t>18</a:t>
            </a:r>
            <a:endParaRPr kumimoji="1" lang="en-US" altLang="zh-CN" sz="1000" i="1" dirty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B91E375-0235-7472-28C4-5140F3F7E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795" y="1817584"/>
            <a:ext cx="52578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943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60201" y="974626"/>
            <a:ext cx="6915499" cy="43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Operational Semantics of Statements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/>
              <p:cNvSpPr txBox="1"/>
              <p:nvPr/>
            </p:nvSpPr>
            <p:spPr>
              <a:xfrm>
                <a:off x="1261994" y="4210149"/>
                <a:ext cx="6713706" cy="7273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ts val="2600"/>
                  </a:lnSpc>
                </a:pPr>
                <a:r>
                  <a:rPr lang="en" altLang="zh-CN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The operational semantic judgment of the</a:t>
                </a:r>
                <a:r>
                  <a:rPr lang="zh-CN" altLang="en-US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" altLang="zh-CN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command statement has the form of </a:t>
                </a:r>
                <a:r>
                  <a:rPr lang="zh-CN" altLang="en-US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𝑨</m:t>
                    </m:r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,</m:t>
                    </m:r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𝑷</m:t>
                    </m:r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⊢</m:t>
                    </m:r>
                    <m:d>
                      <m:dPr>
                        <m:ctrlP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</m:ctrlPr>
                      </m:d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altLang="zh-CN" sz="1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兰亭黑-简 纤黑" charset="-122"/>
                              </a:rPr>
                            </m:ctrlPr>
                          </m:dPr>
                          <m:e>
                            <m:r>
                              <a:rPr lang="en-US" altLang="zh-CN" sz="1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兰亭黑-简 纤黑" charset="-122"/>
                              </a:rPr>
                              <m:t>𝒎𝒆𝒎</m:t>
                            </m:r>
                            <m:r>
                              <a:rPr lang="en-US" altLang="zh-CN" sz="1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兰亭黑-简 纤黑" charset="-122"/>
                              </a:rPr>
                              <m:t>,</m:t>
                            </m:r>
                            <m:r>
                              <a:rPr lang="en-US" altLang="zh-CN" sz="1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兰亭黑-简 纤黑" charset="-122"/>
                              </a:rPr>
                              <m:t>𝒕𝒓</m:t>
                            </m:r>
                          </m:e>
                        </m:d>
                        <m: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,</m:t>
                        </m:r>
                        <m: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𝒄</m:t>
                        </m:r>
                      </m:e>
                    </m:d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→⟨</m:t>
                    </m:r>
                    <m:r>
                      <a:rPr lang="zh-CN" altLang="en-US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 </m:t>
                    </m:r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𝒎𝒆</m:t>
                    </m:r>
                    <m:sSup>
                      <m:sSupPr>
                        <m:ctrlP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</m:ctrlPr>
                      </m:sSupPr>
                      <m:e>
                        <m: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𝒎</m:t>
                        </m:r>
                      </m:e>
                      <m:sup>
                        <m: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′</m:t>
                        </m:r>
                      </m:sup>
                    </m:sSup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,</m:t>
                    </m:r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𝒕</m:t>
                    </m:r>
                    <m:sSup>
                      <m:sSupPr>
                        <m:ctrlP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</m:ctrlPr>
                      </m:sSupPr>
                      <m:e>
                        <m: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𝒓</m:t>
                        </m:r>
                      </m:e>
                      <m:sup>
                        <m: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′</m:t>
                        </m:r>
                      </m:sup>
                    </m:sSup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⟩</m:t>
                    </m:r>
                  </m:oMath>
                </a14:m>
                <a:endParaRPr lang="en" altLang="zh-CN" sz="1400" b="1" dirty="0">
                  <a:solidFill>
                    <a:srgbClr val="6C6E70"/>
                  </a:solidFill>
                  <a:latin typeface="兰亭黑-简 纤黑" charset="-122"/>
                  <a:ea typeface="兰亭黑-简 纤黑" charset="-122"/>
                </a:endParaRPr>
              </a:p>
            </p:txBody>
          </p:sp>
        </mc:Choice>
        <mc:Fallback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1994" y="4210149"/>
                <a:ext cx="6713706" cy="727379"/>
              </a:xfrm>
              <a:prstGeom prst="rect">
                <a:avLst/>
              </a:prstGeom>
              <a:blipFill>
                <a:blip r:embed="rId2"/>
                <a:stretch>
                  <a:fillRect l="-378" r="-378" b="-103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Operational</a:t>
            </a: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 </a:t>
            </a: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Semantics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270595" y="513626"/>
            <a:ext cx="882456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10 / </a:t>
            </a: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cs typeface="Geometria-Italic" panose="020B0503020204090204" charset="0"/>
              </a:rPr>
              <a:t>18</a:t>
            </a:r>
            <a:endParaRPr kumimoji="1" lang="en-US" altLang="zh-CN" sz="1000" i="1" dirty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640C2C5-3CF8-E0AD-9A1B-1A78CC3FF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292" y="1557882"/>
            <a:ext cx="8026541" cy="263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497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60201" y="1223335"/>
            <a:ext cx="4881477" cy="43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Access</a:t>
            </a: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Control</a:t>
            </a: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Model</a:t>
            </a:r>
            <a:endParaRPr kumimoji="1" lang="en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The</a:t>
            </a: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 </a:t>
            </a: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Logic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11 / </a:t>
            </a: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cs typeface="Geometria-Italic" panose="020B0503020204090204" charset="0"/>
              </a:rPr>
              <a:t>18</a:t>
            </a:r>
            <a:endParaRPr kumimoji="1" lang="en-US" altLang="zh-CN" sz="1000" i="1" dirty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D92BDFE-ABBF-9063-C7A6-6CDEB752B772}"/>
                  </a:ext>
                </a:extLst>
              </p:cNvPr>
              <p:cNvSpPr txBox="1"/>
              <p:nvPr/>
            </p:nvSpPr>
            <p:spPr>
              <a:xfrm>
                <a:off x="1060201" y="1998421"/>
                <a:ext cx="7307712" cy="1971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lnSpc>
                    <a:spcPts val="3000"/>
                  </a:lnSpc>
                  <a:buFont typeface="Wingdings" pitchFamily="2" charset="2"/>
                  <a:buChar char="l"/>
                </a:pP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We</a:t>
                </a:r>
                <a:r>
                  <a:rPr lang="zh-CN" altLang="en-US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introduce </a:t>
                </a:r>
                <a:r>
                  <a:rPr lang="en" altLang="zh-CN" sz="18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atomic permission p for access control</a:t>
                </a:r>
              </a:p>
              <a:p>
                <a:pPr marL="285750" indent="-285750" algn="just">
                  <a:lnSpc>
                    <a:spcPts val="3000"/>
                  </a:lnSpc>
                  <a:buFont typeface="Wingdings" pitchFamily="2" charset="2"/>
                  <a:buChar char="l"/>
                </a:pP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We </a:t>
                </a:r>
                <a:r>
                  <a:rPr lang="en" altLang="zh-CN" sz="18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statically</a:t>
                </a: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set the permission set for each application</a:t>
                </a:r>
              </a:p>
              <a:p>
                <a:pPr marL="285750" indent="-285750" algn="just">
                  <a:lnSpc>
                    <a:spcPts val="3000"/>
                  </a:lnSpc>
                  <a:buFont typeface="Wingdings" pitchFamily="2" charset="2"/>
                  <a:buChar char="l"/>
                </a:pPr>
                <a:r>
                  <a:rPr lang="zh-CN" altLang="en-US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" altLang="zh-CN" sz="18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P</a:t>
                </a: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represents the </a:t>
                </a:r>
                <a:r>
                  <a:rPr lang="en" altLang="zh-CN" sz="18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permission context </a:t>
                </a:r>
              </a:p>
              <a:p>
                <a:pPr marL="285750" indent="-285750" algn="just">
                  <a:lnSpc>
                    <a:spcPts val="3000"/>
                  </a:lnSpc>
                  <a:buFont typeface="Wingdings" pitchFamily="2" charset="2"/>
                  <a:buChar char="l"/>
                </a:pP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we use the function </a:t>
                </a:r>
                <a14:m>
                  <m:oMath xmlns:m="http://schemas.openxmlformats.org/officeDocument/2006/math">
                    <m:r>
                      <a:rPr lang="en" altLang="zh-CN" sz="1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𝚪</m:t>
                    </m:r>
                    <m:r>
                      <a:rPr lang="en-US" altLang="zh-CN" sz="1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sz="1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altLang="zh-CN" sz="1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18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to represent the permission required to access the variable x </a:t>
                </a:r>
              </a:p>
            </p:txBody>
          </p:sp>
        </mc:Choice>
        <mc:Fallback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D92BDFE-ABBF-9063-C7A6-6CDEB752B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201" y="1998421"/>
                <a:ext cx="7307712" cy="1971309"/>
              </a:xfrm>
              <a:prstGeom prst="rect">
                <a:avLst/>
              </a:prstGeom>
              <a:blipFill>
                <a:blip r:embed="rId2"/>
                <a:stretch>
                  <a:fillRect l="-520" r="-520" b="-51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7224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60201" y="1223335"/>
            <a:ext cx="4881477" cy="43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Information</a:t>
            </a: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Flow</a:t>
            </a: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Model</a:t>
            </a:r>
            <a:endParaRPr kumimoji="1" lang="en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The</a:t>
            </a: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 </a:t>
            </a: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Logic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12 / </a:t>
            </a: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cs typeface="Geometria-Italic" panose="020B0503020204090204" charset="0"/>
              </a:rPr>
              <a:t>18</a:t>
            </a:r>
            <a:endParaRPr kumimoji="1" lang="en-US" altLang="zh-CN" sz="1000" i="1" dirty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D92BDFE-ABBF-9063-C7A6-6CDEB752B772}"/>
                  </a:ext>
                </a:extLst>
              </p:cNvPr>
              <p:cNvSpPr txBox="1"/>
              <p:nvPr/>
            </p:nvSpPr>
            <p:spPr>
              <a:xfrm>
                <a:off x="1060201" y="2150604"/>
                <a:ext cx="7307712" cy="19840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lnSpc>
                    <a:spcPts val="3000"/>
                  </a:lnSpc>
                  <a:buFont typeface="Wingdings" pitchFamily="2" charset="2"/>
                  <a:buChar char="l"/>
                </a:pP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We define the security level </a:t>
                </a:r>
                <a:r>
                  <a:rPr lang="en" altLang="zh-CN" sz="1800" b="1" dirty="0" err="1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lvl</a:t>
                </a: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for all expressions on the grid </a:t>
                </a:r>
                <a14:m>
                  <m:oMath xmlns:m="http://schemas.openxmlformats.org/officeDocument/2006/math">
                    <m:r>
                      <a:rPr lang="en-US" altLang="zh-CN" sz="1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𝑳𝒐𝒘</m:t>
                    </m:r>
                    <m:r>
                      <a:rPr lang="en-US" altLang="zh-CN" sz="1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≤</m:t>
                    </m:r>
                    <m:r>
                      <a:rPr lang="en-US" altLang="zh-CN" sz="1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𝒍𝒗𝒍</m:t>
                    </m:r>
                    <m:r>
                      <a:rPr lang="en-US" altLang="zh-CN" sz="1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≤</m:t>
                    </m:r>
                    <m:r>
                      <a:rPr lang="en-US" altLang="zh-CN" sz="1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𝑯𝒊𝒈𝒉</m:t>
                    </m:r>
                  </m:oMath>
                </a14:m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. </a:t>
                </a:r>
              </a:p>
              <a:p>
                <a:pPr marL="285750" indent="-285750" algn="just">
                  <a:lnSpc>
                    <a:spcPts val="3000"/>
                  </a:lnSpc>
                  <a:buFont typeface="Wingdings" pitchFamily="2" charset="2"/>
                  <a:buChar char="l"/>
                </a:pP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we use the function </a:t>
                </a:r>
                <a:r>
                  <a:rPr lang="en" altLang="zh-CN" sz="18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L(x)</a:t>
                </a: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to represent the highest security level of the data that the variable x can hold. </a:t>
                </a:r>
              </a:p>
              <a:p>
                <a:pPr marL="285750" indent="-285750" algn="just">
                  <a:lnSpc>
                    <a:spcPts val="3000"/>
                  </a:lnSpc>
                  <a:buFont typeface="Wingdings" pitchFamily="2" charset="2"/>
                  <a:buChar char="l"/>
                </a:pP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we assume that the attacker has an attack level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</m:ctrlPr>
                      </m:sSubPr>
                      <m:e>
                        <m:r>
                          <a:rPr lang="en-US" altLang="zh-CN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𝒍𝒗𝒍</m:t>
                        </m:r>
                      </m:e>
                      <m:sub>
                        <m:r>
                          <a:rPr lang="en-US" altLang="zh-CN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𝒂</m:t>
                        </m:r>
                      </m:sub>
                    </m:sSub>
                  </m:oMath>
                </a14:m>
                <a:endParaRPr lang="en-US" altLang="zh-CN" sz="1800" b="1" dirty="0">
                  <a:solidFill>
                    <a:srgbClr val="FF0000"/>
                  </a:solidFill>
                  <a:latin typeface="兰亭黑-简 纤黑" charset="-122"/>
                  <a:ea typeface="兰亭黑-简 纤黑" charset="-122"/>
                </a:endParaRPr>
              </a:p>
            </p:txBody>
          </p:sp>
        </mc:Choice>
        <mc:Fallback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D92BDFE-ABBF-9063-C7A6-6CDEB752B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201" y="2150604"/>
                <a:ext cx="7307712" cy="1984005"/>
              </a:xfrm>
              <a:prstGeom prst="rect">
                <a:avLst/>
              </a:prstGeom>
              <a:blipFill>
                <a:blip r:embed="rId2"/>
                <a:stretch>
                  <a:fillRect l="-520" r="-520" b="-44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500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60201" y="1223335"/>
            <a:ext cx="4881477" cy="43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Declassification</a:t>
            </a: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Model</a:t>
            </a:r>
            <a:endParaRPr kumimoji="1" lang="en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The</a:t>
            </a: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 </a:t>
            </a: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Logic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13 / </a:t>
            </a: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cs typeface="Geometria-Italic" panose="020B0503020204090204" charset="0"/>
              </a:rPr>
              <a:t>18</a:t>
            </a:r>
            <a:endParaRPr kumimoji="1" lang="en-US" altLang="zh-CN" sz="1000" i="1" dirty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D92BDFE-ABBF-9063-C7A6-6CDEB752B772}"/>
                  </a:ext>
                </a:extLst>
              </p:cNvPr>
              <p:cNvSpPr txBox="1"/>
              <p:nvPr/>
            </p:nvSpPr>
            <p:spPr>
              <a:xfrm>
                <a:off x="1060201" y="2693903"/>
                <a:ext cx="7307712" cy="1969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lnSpc>
                    <a:spcPts val="3000"/>
                  </a:lnSpc>
                  <a:buFont typeface="Wingdings" pitchFamily="2" charset="2"/>
                  <a:buChar char="l"/>
                </a:pP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Whether declassification predicate is hold depends on the </a:t>
                </a:r>
                <a:r>
                  <a:rPr lang="en-US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relationship</a:t>
                </a:r>
                <a:r>
                  <a:rPr lang="zh-CN" altLang="en-US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-US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between</a:t>
                </a:r>
                <a:r>
                  <a:rPr lang="zh-CN" altLang="en-US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" altLang="zh-CN" sz="18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permission function </a:t>
                </a:r>
                <a14:m>
                  <m:oMath xmlns:m="http://schemas.openxmlformats.org/officeDocument/2006/math">
                    <m:r>
                      <a:rPr lang="en-US" altLang="zh-CN" sz="18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𝚪</m:t>
                    </m:r>
                    <m:d>
                      <m:dPr>
                        <m:ctrlPr>
                          <a:rPr lang="en-US" altLang="zh-CN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</m:ctrlPr>
                      </m:dPr>
                      <m:e>
                        <m:r>
                          <a:rPr lang="en-US" altLang="zh-CN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𝒆</m:t>
                        </m:r>
                      </m:e>
                    </m:d>
                  </m:oMath>
                </a14:m>
                <a:r>
                  <a:rPr lang="zh-CN" altLang="en-US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-US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and</a:t>
                </a:r>
                <a:r>
                  <a:rPr lang="zh-CN" altLang="en-US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-US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the</a:t>
                </a:r>
                <a:r>
                  <a:rPr lang="zh-CN" altLang="en-US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-US" altLang="zh-CN" sz="18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permission</a:t>
                </a:r>
                <a:r>
                  <a:rPr lang="zh-CN" altLang="en-US" sz="18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-US" altLang="zh-CN" sz="18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context</a:t>
                </a:r>
                <a:r>
                  <a:rPr lang="zh-CN" altLang="en-US" sz="18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-US" altLang="zh-CN" sz="18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P</a:t>
                </a:r>
              </a:p>
              <a:p>
                <a:pPr marL="285750" indent="-285750" algn="just">
                  <a:lnSpc>
                    <a:spcPts val="3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altLang="zh-CN" sz="1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𝚪</m:t>
                    </m:r>
                    <m:d>
                      <m:dPr>
                        <m:ctrlP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</m:ctrlPr>
                      </m:dPr>
                      <m:e>
                        <m: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𝒆</m:t>
                        </m:r>
                      </m:e>
                    </m:d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⊆</m:t>
                    </m:r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𝑷</m:t>
                    </m:r>
                    <m:r>
                      <a:rPr lang="zh-CN" altLang="en-US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 </m:t>
                    </m:r>
                  </m:oMath>
                </a14:m>
                <a:r>
                  <a:rPr lang="en-US" altLang="zh-CN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,</a:t>
                </a:r>
                <a:r>
                  <a:rPr lang="zh-CN" altLang="en-US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-US" altLang="zh-CN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the</a:t>
                </a:r>
                <a:r>
                  <a:rPr lang="zh-CN" altLang="en-US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-US" altLang="zh-CN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declassification</a:t>
                </a:r>
                <a:r>
                  <a:rPr lang="zh-CN" altLang="en-US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-US" altLang="zh-CN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predicate</a:t>
                </a:r>
                <a:r>
                  <a:rPr lang="zh-CN" altLang="en-US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-US" altLang="zh-CN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is</a:t>
                </a:r>
                <a:r>
                  <a:rPr lang="zh-CN" altLang="en-US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-US" altLang="zh-CN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hold</a:t>
                </a:r>
              </a:p>
              <a:p>
                <a:pPr marL="285750" indent="-285750" algn="just">
                  <a:lnSpc>
                    <a:spcPts val="3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altLang="zh-CN" sz="1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𝚪</m:t>
                    </m:r>
                    <m:d>
                      <m:dPr>
                        <m:ctrlP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</m:ctrlPr>
                      </m:dPr>
                      <m:e>
                        <m: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𝒆</m:t>
                        </m:r>
                      </m:e>
                    </m:d>
                  </m:oMath>
                </a14:m>
                <a:r>
                  <a:rPr lang="zh-CN" altLang="en-US" sz="14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-US" altLang="zh-CN" sz="14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is</a:t>
                </a:r>
                <a:r>
                  <a:rPr lang="zh-CN" altLang="en-US" sz="14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-US" altLang="zh-CN" sz="14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undefined</a:t>
                </a:r>
                <a:r>
                  <a:rPr lang="zh-CN" altLang="en-US" sz="14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-US" altLang="zh-CN" sz="14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or</a:t>
                </a:r>
                <a:r>
                  <a:rPr lang="zh-CN" altLang="en-US" sz="1400" b="1" dirty="0">
                    <a:solidFill>
                      <a:srgbClr val="FF000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𝚪</m:t>
                    </m:r>
                    <m:d>
                      <m:dPr>
                        <m:ctrlP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</m:ctrlPr>
                      </m:dPr>
                      <m:e>
                        <m: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𝒆</m:t>
                        </m:r>
                      </m:e>
                    </m:d>
                    <m:r>
                      <a:rPr lang="zh-CN" altLang="en-US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 </m:t>
                    </m:r>
                    <m:r>
                      <a:rPr lang="en-US" altLang="zh-CN" sz="1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⊈</m:t>
                    </m:r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𝑷</m:t>
                    </m:r>
                  </m:oMath>
                </a14:m>
                <a:r>
                  <a:rPr lang="en-US" altLang="zh-CN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,</a:t>
                </a:r>
                <a:r>
                  <a:rPr lang="zh-CN" altLang="en-US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-US" altLang="zh-CN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the</a:t>
                </a:r>
                <a:r>
                  <a:rPr lang="zh-CN" altLang="en-US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-US" altLang="zh-CN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declassification</a:t>
                </a:r>
                <a:r>
                  <a:rPr lang="zh-CN" altLang="en-US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-US" altLang="zh-CN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predicate</a:t>
                </a:r>
                <a:r>
                  <a:rPr lang="zh-CN" altLang="en-US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-US" altLang="zh-CN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is</a:t>
                </a:r>
                <a:r>
                  <a:rPr lang="zh-CN" altLang="en-US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-US" altLang="zh-CN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not</a:t>
                </a:r>
                <a:r>
                  <a:rPr lang="zh-CN" altLang="en-US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</a:t>
                </a:r>
                <a:r>
                  <a:rPr lang="en-US" altLang="zh-CN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hold</a:t>
                </a:r>
                <a:r>
                  <a:rPr lang="zh-CN" altLang="en-US" sz="14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  </a:t>
                </a:r>
                <a:endParaRPr lang="en" altLang="zh-CN" sz="1400" b="1" dirty="0">
                  <a:solidFill>
                    <a:srgbClr val="6C6E70"/>
                  </a:solidFill>
                  <a:latin typeface="兰亭黑-简 纤黑" charset="-122"/>
                  <a:ea typeface="兰亭黑-简 纤黑" charset="-122"/>
                </a:endParaRPr>
              </a:p>
            </p:txBody>
          </p:sp>
        </mc:Choice>
        <mc:Fallback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D92BDFE-ABBF-9063-C7A6-6CDEB752B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201" y="2693903"/>
                <a:ext cx="7307712" cy="1969770"/>
              </a:xfrm>
              <a:prstGeom prst="rect">
                <a:avLst/>
              </a:prstGeom>
              <a:blipFill>
                <a:blip r:embed="rId2"/>
                <a:stretch>
                  <a:fillRect l="-520" r="-520" b="-25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662F7653-8EE2-7884-1E34-DD0D5BC94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7707" y="1880257"/>
            <a:ext cx="25527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448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60201" y="995900"/>
            <a:ext cx="4881477" cy="43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Rules</a:t>
            </a:r>
            <a:endParaRPr kumimoji="1" lang="en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The</a:t>
            </a: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 </a:t>
            </a: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Logic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14/ </a:t>
            </a: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cs typeface="Geometria-Italic" panose="020B0503020204090204" charset="0"/>
              </a:rPr>
              <a:t>18</a:t>
            </a:r>
            <a:endParaRPr kumimoji="1" lang="en-US" altLang="zh-CN" sz="1000" i="1" dirty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D92BDFE-ABBF-9063-C7A6-6CDEB752B772}"/>
                  </a:ext>
                </a:extLst>
              </p:cNvPr>
              <p:cNvSpPr txBox="1"/>
              <p:nvPr/>
            </p:nvSpPr>
            <p:spPr>
              <a:xfrm>
                <a:off x="1382930" y="4307550"/>
                <a:ext cx="7307712" cy="4471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ts val="3000"/>
                  </a:lnSpc>
                </a:pPr>
                <a:r>
                  <a:rPr lang="en" altLang="zh-CN" sz="1800" b="1" dirty="0">
                    <a:solidFill>
                      <a:srgbClr val="6C6E70"/>
                    </a:solidFill>
                    <a:latin typeface="兰亭黑-简 纤黑" charset="-122"/>
                    <a:ea typeface="兰亭黑-简 纤黑" charset="-122"/>
                  </a:rPr>
                  <a:t>Our logic has judgements of the form </a:t>
                </a:r>
                <a14:m>
                  <m:oMath xmlns:m="http://schemas.openxmlformats.org/officeDocument/2006/math">
                    <m:r>
                      <a:rPr lang="en-US" altLang="zh-CN" sz="1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𝝁</m:t>
                    </m:r>
                    <m:r>
                      <a:rPr lang="en-US" altLang="zh-CN" sz="1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,</m:t>
                    </m:r>
                    <m:r>
                      <a:rPr lang="en-US" altLang="zh-CN" sz="1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𝑨</m:t>
                    </m:r>
                    <m:r>
                      <a:rPr lang="en-US" altLang="zh-CN" sz="1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,</m:t>
                    </m:r>
                    <m:r>
                      <a:rPr lang="en-US" altLang="zh-CN" sz="1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𝑷</m:t>
                    </m:r>
                    <m:r>
                      <a:rPr lang="en-US" altLang="zh-CN" sz="1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,</m:t>
                    </m:r>
                    <m:sSub>
                      <m:sSubPr>
                        <m:ctrlPr>
                          <a:rPr lang="en-US" altLang="zh-CN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</m:ctrlPr>
                      </m:sSubPr>
                      <m:e>
                        <m:r>
                          <a:rPr lang="en-US" altLang="zh-CN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𝒍𝒗𝒍</m:t>
                        </m:r>
                      </m:e>
                      <m:sub>
                        <m:r>
                          <a:rPr lang="en-US" altLang="zh-CN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兰亭黑-简 纤黑" charset="-122"/>
                          </a:rPr>
                          <m:t>𝒂</m:t>
                        </m:r>
                      </m:sub>
                    </m:sSub>
                    <m:r>
                      <a:rPr lang="en-US" altLang="zh-CN" sz="1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⊢</m:t>
                    </m:r>
                    <m:r>
                      <a:rPr lang="en-US" altLang="zh-CN" sz="1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兰亭黑-简 纤黑" charset="-122"/>
                      </a:rPr>
                      <m:t>𝒄</m:t>
                    </m:r>
                  </m:oMath>
                </a14:m>
                <a:endParaRPr lang="en" altLang="zh-CN" sz="1800" b="1" dirty="0">
                  <a:solidFill>
                    <a:srgbClr val="6C6E70"/>
                  </a:solidFill>
                  <a:latin typeface="兰亭黑-简 纤黑" charset="-122"/>
                  <a:ea typeface="兰亭黑-简 纤黑" charset="-122"/>
                </a:endParaRPr>
              </a:p>
            </p:txBody>
          </p:sp>
        </mc:Choice>
        <mc:Fallback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D92BDFE-ABBF-9063-C7A6-6CDEB752B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2930" y="4307550"/>
                <a:ext cx="7307712" cy="447174"/>
              </a:xfrm>
              <a:prstGeom prst="rect">
                <a:avLst/>
              </a:prstGeom>
              <a:blipFill>
                <a:blip r:embed="rId2"/>
                <a:stretch>
                  <a:fillRect l="-693" b="-222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C984CF83-6423-558B-4853-60782400B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827" y="1489547"/>
            <a:ext cx="8097734" cy="276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871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60201" y="995900"/>
            <a:ext cx="4881477" cy="43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An</a:t>
            </a: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application</a:t>
            </a: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example</a:t>
            </a:r>
            <a:endParaRPr kumimoji="1" lang="en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Verification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15 / </a:t>
            </a: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cs typeface="Geometria-Italic" panose="020B0503020204090204" charset="0"/>
              </a:rPr>
              <a:t>18</a:t>
            </a:r>
            <a:endParaRPr kumimoji="1" lang="en-US" altLang="zh-CN" sz="1000" i="1" dirty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85FC396-F3FC-FCA3-74AA-A7656B4D5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320" y="1580767"/>
            <a:ext cx="3655360" cy="349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534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60201" y="1223335"/>
            <a:ext cx="4881477" cy="43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Conclusion</a:t>
            </a:r>
            <a:endParaRPr kumimoji="1" lang="en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382246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en-US" altLang="zh-CN" sz="1000" i="1" dirty="0" err="1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Conclution</a:t>
            </a: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 and Future Work </a:t>
            </a: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 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16 / </a:t>
            </a: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cs typeface="Geometria-Italic" panose="020B0503020204090204" charset="0"/>
              </a:rPr>
              <a:t>18</a:t>
            </a:r>
            <a:endParaRPr kumimoji="1" lang="en-US" altLang="zh-CN" sz="1000" i="1" dirty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D92BDFE-ABBF-9063-C7A6-6CDEB752B772}"/>
              </a:ext>
            </a:extLst>
          </p:cNvPr>
          <p:cNvSpPr txBox="1"/>
          <p:nvPr/>
        </p:nvSpPr>
        <p:spPr>
          <a:xfrm>
            <a:off x="1060201" y="2150604"/>
            <a:ext cx="7307712" cy="237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ts val="3000"/>
              </a:lnSpc>
              <a:buFont typeface="Wingdings" pitchFamily="2" charset="2"/>
              <a:buChar char="l"/>
            </a:pPr>
            <a:r>
              <a:rPr lang="en" altLang="zh-CN" sz="1800" b="1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We present </a:t>
            </a:r>
            <a:r>
              <a:rPr lang="en" altLang="zh-CN" sz="1800" b="1" dirty="0">
                <a:solidFill>
                  <a:srgbClr val="FF0000"/>
                </a:solidFill>
                <a:latin typeface="兰亭黑-简 纤黑" charset="-122"/>
                <a:ea typeface="兰亭黑-简 纤黑" charset="-122"/>
              </a:rPr>
              <a:t>a formal language </a:t>
            </a:r>
            <a:r>
              <a:rPr lang="en" altLang="zh-CN" sz="1800" b="1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and the corresponding </a:t>
            </a:r>
            <a:r>
              <a:rPr lang="en" altLang="zh-CN" sz="1800" b="1" dirty="0">
                <a:solidFill>
                  <a:srgbClr val="FF0000"/>
                </a:solidFill>
                <a:latin typeface="兰亭黑-简 纤黑" charset="-122"/>
                <a:ea typeface="兰亭黑-简 纤黑" charset="-122"/>
              </a:rPr>
              <a:t>logical rules</a:t>
            </a:r>
            <a:r>
              <a:rPr lang="en" altLang="zh-CN" sz="1800" b="1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 for </a:t>
            </a:r>
            <a:r>
              <a:rPr lang="en" altLang="zh-CN" sz="1800" b="1" dirty="0">
                <a:solidFill>
                  <a:srgbClr val="FF0000"/>
                </a:solidFill>
                <a:latin typeface="兰亭黑-简 纤黑" charset="-122"/>
                <a:ea typeface="兰亭黑-简 纤黑" charset="-122"/>
              </a:rPr>
              <a:t>proving the information flow security of mobile applications</a:t>
            </a:r>
            <a:r>
              <a:rPr lang="en-US" altLang="zh-CN" sz="1800" b="1" dirty="0">
                <a:solidFill>
                  <a:srgbClr val="FF0000"/>
                </a:solidFill>
                <a:latin typeface="兰亭黑-简 纤黑" charset="-122"/>
                <a:ea typeface="兰亭黑-简 纤黑" charset="-122"/>
              </a:rPr>
              <a:t>.</a:t>
            </a:r>
          </a:p>
          <a:p>
            <a:pPr marL="285750" indent="-285750" algn="just">
              <a:lnSpc>
                <a:spcPts val="3000"/>
              </a:lnSpc>
              <a:buFont typeface="Wingdings" pitchFamily="2" charset="2"/>
              <a:buChar char="l"/>
            </a:pPr>
            <a:r>
              <a:rPr lang="en" altLang="zh-CN" sz="1800" b="1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Our approach has well defined semantics and makes use of a </a:t>
            </a:r>
            <a:r>
              <a:rPr lang="en" altLang="zh-CN" sz="1800" b="1" dirty="0">
                <a:solidFill>
                  <a:srgbClr val="FF0000"/>
                </a:solidFill>
                <a:latin typeface="兰亭黑-简 纤黑" charset="-122"/>
                <a:ea typeface="兰亭黑-简 纤黑" charset="-122"/>
              </a:rPr>
              <a:t>permission based</a:t>
            </a:r>
            <a:r>
              <a:rPr lang="en" altLang="zh-CN" sz="1800" b="1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 </a:t>
            </a:r>
            <a:r>
              <a:rPr lang="en" altLang="zh-CN" sz="1800" b="1" dirty="0">
                <a:solidFill>
                  <a:srgbClr val="FF0000"/>
                </a:solidFill>
                <a:latin typeface="兰亭黑-简 纤黑" charset="-122"/>
                <a:ea typeface="兰亭黑-简 纤黑" charset="-122"/>
              </a:rPr>
              <a:t>declassification strategy</a:t>
            </a:r>
            <a:r>
              <a:rPr lang="en" altLang="zh-CN" sz="1800" b="1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, which makes the reasoning more accurate. </a:t>
            </a:r>
          </a:p>
        </p:txBody>
      </p:sp>
    </p:spTree>
    <p:extLst>
      <p:ext uri="{BB962C8B-B14F-4D97-AF65-F5344CB8AC3E}">
        <p14:creationId xmlns:p14="http://schemas.microsoft.com/office/powerpoint/2010/main" val="143551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60201" y="1223335"/>
            <a:ext cx="4881477" cy="43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Future</a:t>
            </a: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r>
              <a:rPr kumimoji="1" lang="en-US" altLang="zh-CN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Work</a:t>
            </a:r>
            <a:endParaRPr kumimoji="1" lang="en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382246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en-US" altLang="zh-CN" sz="1000" i="1" dirty="0" err="1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Conclution</a:t>
            </a: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 and Future Work </a:t>
            </a: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 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17 / </a:t>
            </a: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cs typeface="Geometria-Italic" panose="020B0503020204090204" charset="0"/>
              </a:rPr>
              <a:t>18</a:t>
            </a:r>
            <a:endParaRPr kumimoji="1" lang="en-US" altLang="zh-CN" sz="1000" i="1" dirty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D92BDFE-ABBF-9063-C7A6-6CDEB752B772}"/>
              </a:ext>
            </a:extLst>
          </p:cNvPr>
          <p:cNvSpPr txBox="1"/>
          <p:nvPr/>
        </p:nvSpPr>
        <p:spPr>
          <a:xfrm>
            <a:off x="1060201" y="2150604"/>
            <a:ext cx="7307712" cy="1601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ts val="3000"/>
              </a:lnSpc>
              <a:buFont typeface="Wingdings" pitchFamily="2" charset="2"/>
              <a:buChar char="l"/>
            </a:pPr>
            <a:r>
              <a:rPr lang="en" altLang="zh-CN" sz="1800" b="1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extend the access control policy to consider solutions to </a:t>
            </a:r>
            <a:r>
              <a:rPr lang="en" altLang="zh-CN" sz="1800" b="1" dirty="0">
                <a:solidFill>
                  <a:srgbClr val="FF0000"/>
                </a:solidFill>
                <a:latin typeface="兰亭黑-简 纤黑" charset="-122"/>
                <a:ea typeface="兰亭黑-简 纤黑" charset="-122"/>
              </a:rPr>
              <a:t>the branching problem </a:t>
            </a:r>
            <a:r>
              <a:rPr lang="en" altLang="zh-CN" sz="1800" b="1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that </a:t>
            </a:r>
            <a:r>
              <a:rPr lang="en" altLang="zh-CN" sz="1800" b="1" dirty="0">
                <a:solidFill>
                  <a:srgbClr val="FF0000"/>
                </a:solidFill>
                <a:latin typeface="兰亭黑-简 纤黑" charset="-122"/>
                <a:ea typeface="兰亭黑-简 纤黑" charset="-122"/>
              </a:rPr>
              <a:t>relies on secrets</a:t>
            </a:r>
            <a:r>
              <a:rPr lang="en" altLang="zh-CN" sz="1800" b="1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. </a:t>
            </a:r>
          </a:p>
          <a:p>
            <a:pPr marL="285750" indent="-285750" algn="just">
              <a:lnSpc>
                <a:spcPts val="3000"/>
              </a:lnSpc>
              <a:buFont typeface="Wingdings" pitchFamily="2" charset="2"/>
              <a:buChar char="l"/>
            </a:pPr>
            <a:r>
              <a:rPr lang="en" altLang="zh-CN" sz="1800" b="1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extend the semantics and the logic to handle the problem of </a:t>
            </a:r>
            <a:r>
              <a:rPr lang="en" altLang="zh-CN" sz="1800" b="1" dirty="0">
                <a:solidFill>
                  <a:srgbClr val="FF0000"/>
                </a:solidFill>
                <a:latin typeface="兰亭黑-简 纤黑" charset="-122"/>
                <a:ea typeface="兰亭黑-简 纤黑" charset="-122"/>
              </a:rPr>
              <a:t>non-monotonic of permissions</a:t>
            </a:r>
            <a:r>
              <a:rPr lang="en" altLang="zh-CN" sz="1800" b="1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51601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060201" y="513626"/>
            <a:ext cx="2382246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References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18 / 18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F037000-AE2D-D7CF-830E-3C04538D4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869" y="1094954"/>
            <a:ext cx="4330972" cy="386924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EEAD633-D97D-C1B7-3667-90B9C8314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841" y="1093455"/>
            <a:ext cx="4177290" cy="388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60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365" cy="518414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2441394"/>
            <a:ext cx="5489803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en-US" altLang="zh-CN" sz="4000" dirty="0">
                <a:solidFill>
                  <a:srgbClr val="A51E36"/>
                </a:solidFill>
                <a:latin typeface="Geometria" panose="020B0503020204020204" charset="0"/>
                <a:ea typeface="+mj-ea"/>
                <a:cs typeface="Gotham Bold" charset="0"/>
              </a:rPr>
              <a:t>THANKS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13109</TotalTime>
  <Words>768</Words>
  <Application>Microsoft Macintosh PowerPoint</Application>
  <PresentationFormat>自定义</PresentationFormat>
  <Paragraphs>116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3" baseType="lpstr">
      <vt:lpstr>DengXian</vt:lpstr>
      <vt:lpstr>方正兰亭细黑_GBK</vt:lpstr>
      <vt:lpstr>兰亭黑-简 纤黑</vt:lpstr>
      <vt:lpstr>兰亭黑-简 中黑</vt:lpstr>
      <vt:lpstr>Geometria</vt:lpstr>
      <vt:lpstr>Geometria-Italic</vt:lpstr>
      <vt:lpstr>Geometria-Medium</vt:lpstr>
      <vt:lpstr>Arial</vt:lpstr>
      <vt:lpstr>Calibri</vt:lpstr>
      <vt:lpstr>Calibri Light</vt:lpstr>
      <vt:lpstr>Cambria Math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snow noir</dc:creator>
  <cp:lastModifiedBy>dzhheng@126.com</cp:lastModifiedBy>
  <cp:revision>243</cp:revision>
  <dcterms:created xsi:type="dcterms:W3CDTF">2017-10-31T12:19:00Z</dcterms:created>
  <dcterms:modified xsi:type="dcterms:W3CDTF">2022-06-15T06:59:20Z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EA83AD495EDC4964935791BACC433186</vt:lpwstr>
  </property>
  <property fmtid="{D5CDD505-2E9C-101B-9397-08002B2CF9AE}" pid="3" name="KSOProductBuildVer">
    <vt:lpwstr>2052-11.1.0.10700</vt:lpwstr>
  </property>
</Properties>
</file>