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8" r:id="rId2"/>
    <p:sldId id="1076" r:id="rId3"/>
    <p:sldId id="264" r:id="rId4"/>
    <p:sldId id="265" r:id="rId5"/>
    <p:sldId id="1058" r:id="rId6"/>
    <p:sldId id="1059" r:id="rId7"/>
    <p:sldId id="1071" r:id="rId8"/>
    <p:sldId id="1072" r:id="rId9"/>
    <p:sldId id="1061" r:id="rId10"/>
    <p:sldId id="1062" r:id="rId11"/>
    <p:sldId id="1073" r:id="rId12"/>
    <p:sldId id="1064" r:id="rId13"/>
    <p:sldId id="1065" r:id="rId14"/>
    <p:sldId id="1066" r:id="rId15"/>
    <p:sldId id="1067" r:id="rId16"/>
    <p:sldId id="1074" r:id="rId17"/>
    <p:sldId id="10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4FF"/>
    <a:srgbClr val="CC6600"/>
    <a:srgbClr val="B7ECFF"/>
    <a:srgbClr val="85DFFF"/>
    <a:srgbClr val="E5F4D4"/>
    <a:srgbClr val="FFF5D5"/>
    <a:srgbClr val="FFE7E7"/>
    <a:srgbClr val="FFD8BD"/>
    <a:srgbClr val="DFC9E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中度样式 3 - 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深色样式 1 - 强调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深色样式 1 - 强调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深色样式 1 - 强调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深色样式 1 - 强调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深色样式 1 - 强调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4" autoAdjust="0"/>
    <p:restoredTop sz="81338" autoAdjust="0"/>
  </p:normalViewPr>
  <p:slideViewPr>
    <p:cSldViewPr snapToGrid="0">
      <p:cViewPr varScale="1">
        <p:scale>
          <a:sx n="63" d="100"/>
          <a:sy n="63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6E3EB-0D65-435C-9087-97BA37BFBC23}" type="datetimeFigureOut">
              <a:rPr lang="zh-CN" altLang="en-US" smtClean="0"/>
              <a:t>2022/6/15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C15C7-6650-47BF-ACB5-45A5D0E931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248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Hi! My name is Dai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Hepeng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from University of </a:t>
            </a:r>
            <a:r>
              <a:rPr lang="en" altLang="zh-CN" dirty="0">
                <a:latin typeface="Georgia" panose="02040502050405020303" pitchFamily="18" charset="0"/>
              </a:rPr>
              <a:t>Science and</a:t>
            </a:r>
            <a:r>
              <a:rPr lang="zh-CN" altLang="en-US" dirty="0">
                <a:latin typeface="Georgia" panose="02040502050405020303" pitchFamily="18" charset="0"/>
              </a:rPr>
              <a:t> </a:t>
            </a:r>
            <a:r>
              <a:rPr lang="en" altLang="zh-CN" dirty="0">
                <a:latin typeface="Georgia" panose="02040502050405020303" pitchFamily="18" charset="0"/>
              </a:rPr>
              <a:t>Technology, Beijing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Today I will talk about our research on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Feedback-directed fuzzing for deep learning systems.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547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313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94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580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756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036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926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90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500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22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781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026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3107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434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2440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919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 for your attention.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 ready to take questions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C15C7-6650-47BF-ACB5-45A5D0E931A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128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174E6E1-55BD-418C-8A7B-9C107B272B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96001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2752" y="4571999"/>
            <a:ext cx="10826496" cy="543675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None/>
              <a:defRPr lang="en-US" sz="2933" b="1" i="1" baseline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Clicdk</a:t>
            </a:r>
            <a:r>
              <a:rPr lang="en-US" dirty="0"/>
              <a:t> to edit Master subtitle style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A1BA42F-0FD3-4886-B30D-1B7BA67401E1}"/>
              </a:ext>
            </a:extLst>
          </p:cNvPr>
          <p:cNvSpPr/>
          <p:nvPr userDrawn="1"/>
        </p:nvSpPr>
        <p:spPr bwMode="gray">
          <a:xfrm>
            <a:off x="0" y="2856320"/>
            <a:ext cx="12192000" cy="1036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22935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33871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F031F17-8B63-4BA9-B39A-1654776705E7}"/>
              </a:ext>
            </a:extLst>
          </p:cNvPr>
          <p:cNvSpPr/>
          <p:nvPr userDrawn="1"/>
        </p:nvSpPr>
        <p:spPr bwMode="gray">
          <a:xfrm>
            <a:off x="367645" y="1969325"/>
            <a:ext cx="490194" cy="707887"/>
          </a:xfrm>
          <a:prstGeom prst="rect">
            <a:avLst/>
          </a:prstGeom>
          <a:solidFill>
            <a:schemeClr val="accent1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56CEFA9C-8600-45C0-99D0-CE7C54182FCE}"/>
              </a:ext>
            </a:extLst>
          </p:cNvPr>
          <p:cNvSpPr/>
          <p:nvPr userDrawn="1"/>
        </p:nvSpPr>
        <p:spPr bwMode="gray">
          <a:xfrm>
            <a:off x="857839" y="1969325"/>
            <a:ext cx="216817" cy="707887"/>
          </a:xfrm>
          <a:prstGeom prst="chevron">
            <a:avLst/>
          </a:prstGeom>
          <a:solidFill>
            <a:schemeClr val="accent2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0CE2C16C-A6D2-4FE9-A58A-DCB864D29FCC}"/>
              </a:ext>
            </a:extLst>
          </p:cNvPr>
          <p:cNvSpPr/>
          <p:nvPr userDrawn="1"/>
        </p:nvSpPr>
        <p:spPr bwMode="gray">
          <a:xfrm>
            <a:off x="1003953" y="1969324"/>
            <a:ext cx="216817" cy="707887"/>
          </a:xfrm>
          <a:prstGeom prst="chevron">
            <a:avLst/>
          </a:prstGeom>
          <a:solidFill>
            <a:schemeClr val="accent2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E9AF93A-BC79-4222-9351-FF34F0EDBDDD}"/>
              </a:ext>
            </a:extLst>
          </p:cNvPr>
          <p:cNvSpPr txBox="1"/>
          <p:nvPr userDrawn="1"/>
        </p:nvSpPr>
        <p:spPr>
          <a:xfrm>
            <a:off x="1348033" y="1969325"/>
            <a:ext cx="10476322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99304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5397" y="1379799"/>
            <a:ext cx="10341205" cy="258532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</a:t>
            </a:r>
            <a:r>
              <a:rPr lang="en-US" dirty="0" err="1"/>
              <a:t>tro</a:t>
            </a:r>
            <a:r>
              <a:rPr lang="en-US" dirty="0"/>
              <a:t>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1FBE67B-B93B-4887-B981-C839AD57AF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60724"/>
            <a:ext cx="11677650" cy="219075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="" xmlns:a16="http://schemas.microsoft.com/office/drawing/2014/main" id="{89B95E0F-F323-7BCA-E667-27C844B13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545090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C5344BE-99F9-9263-6EA8-E11EF4E13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3252093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752" y="1889760"/>
            <a:ext cx="10826496" cy="258532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83684" y="1280161"/>
            <a:ext cx="10826749" cy="49244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733" b="1">
                <a:solidFill>
                  <a:schemeClr val="accent1"/>
                </a:solidFill>
                <a:latin typeface="Calibri" pitchFamily="34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33485D0B-CDDD-4B4F-940C-F900A37B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0" y="311085"/>
            <a:ext cx="10826496" cy="849639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4667"/>
              </a:lnSpc>
              <a:spcBef>
                <a:spcPct val="0"/>
              </a:spcBef>
              <a:spcAft>
                <a:spcPct val="0"/>
              </a:spcAft>
              <a:defRPr lang="en-US" sz="4267" b="1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45690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4667"/>
              </a:lnSpc>
              <a:spcBef>
                <a:spcPct val="0"/>
              </a:spcBef>
              <a:spcAft>
                <a:spcPct val="0"/>
              </a:spcAft>
              <a:defRPr lang="en-US" sz="4267" b="1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752" y="1316739"/>
            <a:ext cx="5315712" cy="2431371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667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133">
                <a:latin typeface="+mn-lt"/>
              </a:defRPr>
            </a:lvl4pPr>
            <a:lvl5pPr>
              <a:defRPr sz="2133"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16739"/>
            <a:ext cx="5315712" cy="2431371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667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133">
                <a:latin typeface="+mn-lt"/>
              </a:defRPr>
            </a:lvl4pPr>
            <a:lvl5pPr>
              <a:defRPr sz="2133"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881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4667"/>
              </a:lnSpc>
              <a:spcBef>
                <a:spcPct val="0"/>
              </a:spcBef>
              <a:spcAft>
                <a:spcPct val="0"/>
              </a:spcAft>
              <a:defRPr lang="en-US" sz="4267" b="1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83684" y="1889763"/>
            <a:ext cx="5315712" cy="2431371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667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133">
                <a:latin typeface="+mn-lt"/>
              </a:defRPr>
            </a:lvl4pPr>
            <a:lvl5pPr>
              <a:defRPr sz="2133"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6190488" y="1889763"/>
            <a:ext cx="5315712" cy="2431371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667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133">
                <a:latin typeface="+mn-lt"/>
              </a:defRPr>
            </a:lvl4pPr>
            <a:lvl5pPr>
              <a:defRPr sz="2133"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83684" y="1280161"/>
            <a:ext cx="5315712" cy="49244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733" b="1">
                <a:solidFill>
                  <a:schemeClr val="accent1"/>
                </a:solidFill>
                <a:latin typeface="Calibri" pitchFamily="34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90488" y="1280161"/>
            <a:ext cx="5315712" cy="49244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733" b="1">
                <a:solidFill>
                  <a:schemeClr val="accent1"/>
                </a:solidFill>
                <a:latin typeface="Calibri" pitchFamily="34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144824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>
              <a:lnSpc>
                <a:spcPts val="4667"/>
              </a:lnSpc>
              <a:defRPr>
                <a:latin typeface="Calibri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682752" y="2072640"/>
            <a:ext cx="10826496" cy="3901440"/>
          </a:xfrm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zh-CN" altLang="en-US"/>
              <a:t>单击图标添加表格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83684" y="1280161"/>
            <a:ext cx="10826749" cy="49244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733" b="1">
                <a:solidFill>
                  <a:schemeClr val="accent1"/>
                </a:solidFill>
                <a:latin typeface="Calibri" pitchFamily="34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2604666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>
              <a:lnSpc>
                <a:spcPts val="4667"/>
              </a:lnSpc>
              <a:defRPr>
                <a:latin typeface="Calibri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682752" y="2072640"/>
            <a:ext cx="10826496" cy="3901440"/>
          </a:xfrm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zh-CN" altLang="en-US"/>
              <a:t>单击图标添加图表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83684" y="1280161"/>
            <a:ext cx="10826749" cy="49244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733" b="1">
                <a:solidFill>
                  <a:schemeClr val="accent1"/>
                </a:solidFill>
                <a:latin typeface="Calibri" pitchFamily="34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7048784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gray">
          <a:xfrm>
            <a:off x="1" y="1"/>
            <a:ext cx="12192001" cy="3013495"/>
          </a:xfrm>
          <a:prstGeom prst="rect">
            <a:avLst/>
          </a:prstGeom>
          <a:solidFill>
            <a:schemeClr val="bg1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" y="531813"/>
            <a:ext cx="1982748" cy="2074863"/>
          </a:xfrm>
        </p:spPr>
        <p:txBody>
          <a:bodyPr>
            <a:noAutofit/>
          </a:bodyPr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2040255" y="531813"/>
            <a:ext cx="3703313" cy="2074863"/>
          </a:xfrm>
        </p:spPr>
        <p:txBody>
          <a:bodyPr>
            <a:noAutofit/>
          </a:bodyPr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8630595" y="531813"/>
            <a:ext cx="3561404" cy="2074863"/>
          </a:xfrm>
        </p:spPr>
        <p:txBody>
          <a:bodyPr>
            <a:noAutofit/>
          </a:bodyPr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801075" y="531813"/>
            <a:ext cx="2772015" cy="2074863"/>
          </a:xfrm>
        </p:spPr>
        <p:txBody>
          <a:bodyPr>
            <a:noAutofit/>
          </a:bodyPr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5113080" y="2660017"/>
            <a:ext cx="4482353" cy="2074863"/>
          </a:xfrm>
        </p:spPr>
        <p:txBody>
          <a:bodyPr>
            <a:noAutofit/>
          </a:bodyPr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321004" y="2660017"/>
            <a:ext cx="2734568" cy="2074863"/>
          </a:xfrm>
        </p:spPr>
        <p:txBody>
          <a:bodyPr>
            <a:noAutofit/>
          </a:bodyPr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7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" y="2660017"/>
            <a:ext cx="2263497" cy="2074863"/>
          </a:xfrm>
        </p:spPr>
        <p:txBody>
          <a:bodyPr>
            <a:noAutofit/>
          </a:bodyPr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9652938" y="2660017"/>
            <a:ext cx="2539063" cy="2074863"/>
          </a:xfrm>
        </p:spPr>
        <p:txBody>
          <a:bodyPr>
            <a:noAutofit/>
          </a:bodyPr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14529" y="5606699"/>
            <a:ext cx="11338560" cy="896112"/>
          </a:xfrm>
        </p:spPr>
        <p:txBody>
          <a:bodyPr lIns="0" tIns="0" rIns="0" bIns="0"/>
          <a:lstStyle>
            <a:lvl1pPr algn="l">
              <a:lnSpc>
                <a:spcPct val="100000"/>
              </a:lnSpc>
              <a:defRPr lang="en-US" sz="7200" b="0" i="1" kern="120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0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414529" y="4764524"/>
            <a:ext cx="11338560" cy="738664"/>
          </a:xfrm>
          <a:ln/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4800" b="0" i="1" kern="1200" dirty="0">
                <a:solidFill>
                  <a:srgbClr val="2DBCB6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46008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hoto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13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524255" y="3063525"/>
            <a:ext cx="6231108" cy="1252728"/>
          </a:xfrm>
        </p:spPr>
        <p:txBody>
          <a:bodyPr wrap="square" lIns="0" tIns="0" rIns="0" bIns="0" anchor="b"/>
          <a:lstStyle>
            <a:lvl1pPr algn="l">
              <a:lnSpc>
                <a:spcPts val="6400"/>
              </a:lnSpc>
              <a:spcBef>
                <a:spcPts val="0"/>
              </a:spcBef>
              <a:defRPr lang="en-US" sz="8000" b="0" i="1" kern="1200" dirty="0">
                <a:solidFill>
                  <a:schemeClr val="accent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81614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524256" y="4461447"/>
            <a:ext cx="6231107" cy="1213794"/>
          </a:xfrm>
          <a:ln/>
        </p:spPr>
        <p:txBody>
          <a:bodyPr lIns="0" tIns="0" rIns="0" bIns="0"/>
          <a:lstStyle>
            <a:lvl1pPr marL="0" indent="0">
              <a:lnSpc>
                <a:spcPts val="4667"/>
              </a:lnSpc>
              <a:spcBef>
                <a:spcPts val="0"/>
              </a:spcBef>
              <a:buFontTx/>
              <a:buNone/>
              <a:defRPr lang="en-US" sz="4800" b="1" i="1" kern="1200" dirty="0">
                <a:solidFill>
                  <a:schemeClr val="accent6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1" y="4337268"/>
            <a:ext cx="655607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260075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gray">
          <a:xfrm>
            <a:off x="0" y="0"/>
            <a:ext cx="12192000" cy="3485072"/>
          </a:xfrm>
          <a:prstGeom prst="rect">
            <a:avLst/>
          </a:prstGeom>
          <a:solidFill>
            <a:schemeClr val="bg1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23567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821" y="329938"/>
            <a:ext cx="10826496" cy="9170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821" y="1467593"/>
            <a:ext cx="10826496" cy="25853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63" r:id="rId4"/>
    <p:sldLayoutId id="2147483675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70" r:id="rId11"/>
    <p:sldLayoutId id="2147483671" r:id="rId12"/>
    <p:sldLayoutId id="2147483674" r:id="rId13"/>
  </p:sldLayoutIdLst>
  <p:transition>
    <p:fade/>
  </p:transition>
  <p:hf hdr="0" ftr="0" dt="0"/>
  <p:txStyles>
    <p:titleStyle>
      <a:lvl1pPr algn="ctr" defTabSz="1219170" rtl="0" eaLnBrk="1" latinLnBrk="0" hangingPunct="1">
        <a:lnSpc>
          <a:spcPts val="4667"/>
        </a:lnSpc>
        <a:spcBef>
          <a:spcPct val="0"/>
        </a:spcBef>
        <a:buNone/>
        <a:defRPr lang="en-US" sz="4267" b="1" kern="1200" smtClean="0">
          <a:solidFill>
            <a:schemeClr val="tx1"/>
          </a:solidFill>
          <a:latin typeface="Calibri" pitchFamily="34" charset="0"/>
          <a:ea typeface="+mj-ea"/>
          <a:cs typeface="+mj-cs"/>
        </a:defRPr>
      </a:lvl1pPr>
    </p:titleStyle>
    <p:bodyStyle>
      <a:lvl1pPr marL="365751" indent="-365751" algn="l" defTabSz="1219170" rtl="0" eaLnBrk="1" fontAlgn="base" latinLnBrk="0" hangingPunct="1">
        <a:lnSpc>
          <a:spcPct val="100000"/>
        </a:lnSpc>
        <a:spcBef>
          <a:spcPts val="16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p"/>
        <a:defRPr lang="en-US" sz="3200" b="1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731502" indent="-365751" algn="l" defTabSz="1219170" rtl="0" eaLnBrk="1" fontAlgn="base" latinLnBrk="0" hangingPunct="1">
        <a:lnSpc>
          <a:spcPct val="100000"/>
        </a:lnSpc>
        <a:spcBef>
          <a:spcPts val="800"/>
        </a:spcBef>
        <a:spcAft>
          <a:spcPct val="0"/>
        </a:spcAft>
        <a:buClr>
          <a:schemeClr val="accent1"/>
        </a:buClr>
        <a:buSzPct val="90000"/>
        <a:buFont typeface="Wingdings" panose="05000000000000000000" pitchFamily="2" charset="2"/>
        <a:buChar char="p"/>
        <a:defRPr lang="en-US" sz="2933" b="1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097253" indent="-365751" algn="l" defTabSz="1219170" rtl="0" eaLnBrk="1" fontAlgn="base" latinLnBrk="0" hangingPunct="1">
        <a:lnSpc>
          <a:spcPct val="100000"/>
        </a:lnSpc>
        <a:spcBef>
          <a:spcPts val="8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lang="en-US" sz="2667" b="1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1463003" indent="-365751" algn="l" defTabSz="1219170" rtl="0" eaLnBrk="1" fontAlgn="base" latinLnBrk="0" hangingPunct="1">
        <a:lnSpc>
          <a:spcPct val="100000"/>
        </a:lnSpc>
        <a:spcBef>
          <a:spcPts val="800"/>
        </a:spcBef>
        <a:spcAft>
          <a:spcPct val="0"/>
        </a:spcAft>
        <a:buClr>
          <a:schemeClr val="accent1"/>
        </a:buClr>
        <a:buFont typeface="Arial" pitchFamily="34" charset="0"/>
        <a:buChar char="–"/>
        <a:defRPr lang="en-US" sz="2400" b="1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754" indent="-365751" algn="l" defTabSz="1219170" rtl="0" eaLnBrk="1" fontAlgn="base" latinLnBrk="0" hangingPunct="1">
        <a:lnSpc>
          <a:spcPct val="100000"/>
        </a:lnSpc>
        <a:spcBef>
          <a:spcPts val="8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lang="en-US" sz="2133" b="1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>
            <a:extLst>
              <a:ext uri="{FF2B5EF4-FFF2-40B4-BE49-F238E27FC236}">
                <a16:creationId xmlns="" xmlns:a16="http://schemas.microsoft.com/office/drawing/2014/main" id="{16DC97A2-2943-4269-8548-8FDF663F05C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015803" y="3617590"/>
            <a:ext cx="7762240" cy="542925"/>
          </a:xfrm>
        </p:spPr>
        <p:txBody>
          <a:bodyPr/>
          <a:lstStyle/>
          <a:p>
            <a:pPr marL="0" indent="0" algn="ctr">
              <a:spcBef>
                <a:spcPts val="400"/>
              </a:spcBef>
              <a:spcAft>
                <a:spcPts val="400"/>
              </a:spcAft>
              <a:buNone/>
            </a:pPr>
            <a:r>
              <a:rPr lang="en-US" altLang="zh-CN" sz="2800" i="0" dirty="0" err="1">
                <a:latin typeface="Calibri" panose="020F0502020204030204" pitchFamily="34" charset="0"/>
                <a:cs typeface="Calibri" panose="020F0502020204030204" pitchFamily="34" charset="0"/>
              </a:rPr>
              <a:t>Hepeng</a:t>
            </a:r>
            <a:r>
              <a:rPr lang="en-US" altLang="zh-CN" sz="2800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Dai </a:t>
            </a:r>
            <a:r>
              <a:rPr lang="en-US" altLang="zh-CN" sz="2800" b="0" i="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800" b="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Chang-</a:t>
            </a:r>
            <a:r>
              <a:rPr lang="en-US" altLang="zh-CN" sz="2800" b="0" i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</a:t>
            </a:r>
            <a:r>
              <a:rPr lang="en-US" altLang="zh-CN" sz="2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0" i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 </a:t>
            </a:r>
            <a:r>
              <a:rPr lang="en-US" altLang="zh-CN" sz="2800" b="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800" b="0" i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800" b="0" i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Huai</a:t>
            </a:r>
            <a:r>
              <a:rPr lang="en-US" altLang="zh-CN" sz="2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0" i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Liu </a:t>
            </a:r>
            <a:r>
              <a:rPr lang="en-US" altLang="zh-CN" sz="2800" b="0" i="0" baseline="30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altLang="zh-CN" sz="2800" b="0" i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="" xmlns:a16="http://schemas.microsoft.com/office/drawing/2014/main" id="{D8418BB5-3342-4207-B8B3-5B4D0F9C2D4B}"/>
              </a:ext>
            </a:extLst>
          </p:cNvPr>
          <p:cNvSpPr txBox="1">
            <a:spLocks/>
          </p:cNvSpPr>
          <p:nvPr/>
        </p:nvSpPr>
        <p:spPr>
          <a:xfrm>
            <a:off x="847403" y="1850053"/>
            <a:ext cx="10099040" cy="135824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219170" rtl="0" eaLnBrk="1" latinLnBrk="0" hangingPunct="1">
              <a:lnSpc>
                <a:spcPts val="4667"/>
              </a:lnSpc>
              <a:spcBef>
                <a:spcPct val="0"/>
              </a:spcBef>
              <a:buNone/>
              <a:defRPr lang="en-US" sz="4267" b="1" kern="1200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altLang="zh-CN" sz="3600" dirty="0" err="1">
                <a:cs typeface="Calibri" panose="020F0502020204030204" pitchFamily="34" charset="0"/>
              </a:rPr>
              <a:t>DeepController</a:t>
            </a:r>
            <a:r>
              <a:rPr lang="en-US" altLang="zh-CN" sz="3600" dirty="0">
                <a:cs typeface="Calibri" panose="020F0502020204030204" pitchFamily="34" charset="0"/>
              </a:rPr>
              <a:t>: Feedback-Directed Fuzzing </a:t>
            </a:r>
            <a:r>
              <a:rPr lang="en-US" altLang="zh-CN" sz="3600" dirty="0" smtClean="0">
                <a:cs typeface="Calibri" panose="020F0502020204030204" pitchFamily="34" charset="0"/>
              </a:rPr>
              <a:t>for </a:t>
            </a:r>
            <a:r>
              <a:rPr lang="en-US" altLang="zh-CN" sz="3600" dirty="0">
                <a:cs typeface="Calibri" panose="020F0502020204030204" pitchFamily="34" charset="0"/>
              </a:rPr>
              <a:t>Deep Learning Systems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081BF5A-3C1D-47AA-9C3F-00FBF0279CB7}"/>
              </a:ext>
            </a:extLst>
          </p:cNvPr>
          <p:cNvSpPr txBox="1"/>
          <p:nvPr/>
        </p:nvSpPr>
        <p:spPr>
          <a:xfrm>
            <a:off x="1917370" y="4569811"/>
            <a:ext cx="7351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" altLang="zh-CN" sz="2000" b="0" baseline="30000" dirty="0" smtClean="0">
                <a:latin typeface="+mn-ea"/>
              </a:rPr>
              <a:t>1</a:t>
            </a:r>
            <a:r>
              <a:rPr lang="en" altLang="zh-CN" sz="2000" b="0" dirty="0" smtClean="0">
                <a:latin typeface="+mn-ea"/>
              </a:rPr>
              <a:t> </a:t>
            </a:r>
            <a:r>
              <a:rPr lang="en-US" altLang="zh-CN" sz="2000" b="0" dirty="0" smtClean="0">
                <a:latin typeface="+mn-ea"/>
              </a:rPr>
              <a:t>School of Computer and Communication Engineering</a:t>
            </a:r>
            <a:r>
              <a:rPr lang="zh-CN" altLang="en-US" sz="2000" b="0" dirty="0" smtClean="0">
                <a:latin typeface="+mn-ea"/>
              </a:rPr>
              <a:t>，</a:t>
            </a:r>
            <a:r>
              <a:rPr lang="en" altLang="zh-CN" sz="2000" b="0" dirty="0" smtClean="0">
                <a:latin typeface="+mn-ea"/>
              </a:rPr>
              <a:t>University </a:t>
            </a:r>
            <a:r>
              <a:rPr lang="en" altLang="zh-CN" sz="2000" b="0" dirty="0">
                <a:latin typeface="+mn-ea"/>
              </a:rPr>
              <a:t>of Science and</a:t>
            </a:r>
            <a:r>
              <a:rPr lang="zh-CN" altLang="en-US" sz="2000" b="0" dirty="0">
                <a:latin typeface="+mn-ea"/>
              </a:rPr>
              <a:t> </a:t>
            </a:r>
            <a:r>
              <a:rPr lang="en" altLang="zh-CN" sz="2000" b="0" dirty="0">
                <a:latin typeface="+mn-ea"/>
              </a:rPr>
              <a:t>Technology </a:t>
            </a:r>
            <a:r>
              <a:rPr lang="en" altLang="zh-CN" sz="2000" b="0" dirty="0" smtClean="0">
                <a:latin typeface="+mn-ea"/>
              </a:rPr>
              <a:t>Beijing</a:t>
            </a:r>
            <a:r>
              <a:rPr lang="zh-CN" altLang="en-US" sz="2000" b="0" dirty="0" smtClean="0">
                <a:latin typeface="+mn-ea"/>
              </a:rPr>
              <a:t>，</a:t>
            </a:r>
            <a:r>
              <a:rPr lang="en-US" altLang="zh-CN" sz="2000" b="0" dirty="0" smtClean="0">
                <a:latin typeface="+mn-ea"/>
              </a:rPr>
              <a:t>Beijing</a:t>
            </a:r>
            <a:r>
              <a:rPr lang="zh-CN" altLang="en-US" sz="2000" b="0" dirty="0" smtClean="0">
                <a:latin typeface="+mn-ea"/>
              </a:rPr>
              <a:t>，</a:t>
            </a:r>
            <a:r>
              <a:rPr lang="en-US" altLang="zh-CN" sz="2000" b="0" dirty="0" smtClean="0">
                <a:latin typeface="+mn-ea"/>
              </a:rPr>
              <a:t>China</a:t>
            </a:r>
            <a:r>
              <a:rPr lang="en" altLang="zh-CN" sz="2000" b="0" dirty="0">
                <a:latin typeface="+mn-ea"/>
              </a:rPr>
              <a:t> </a:t>
            </a:r>
            <a:endParaRPr lang="zh-CN" altLang="en-US" sz="2000" b="0" dirty="0">
              <a:latin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C776DD62-7F3E-F7C6-BFCE-AD05AF7BA27D}"/>
              </a:ext>
            </a:extLst>
          </p:cNvPr>
          <p:cNvSpPr txBox="1"/>
          <p:nvPr/>
        </p:nvSpPr>
        <p:spPr>
          <a:xfrm>
            <a:off x="2015803" y="5555470"/>
            <a:ext cx="6559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" altLang="zh-CN" sz="2000" b="0" dirty="0">
                <a:latin typeface="+mn-ea"/>
              </a:rPr>
              <a:t>﻿</a:t>
            </a:r>
            <a:r>
              <a:rPr lang="en" altLang="zh-CN" sz="2000" b="0" baseline="30000" dirty="0" smtClean="0">
                <a:latin typeface="+mn-ea"/>
              </a:rPr>
              <a:t>2</a:t>
            </a:r>
            <a:r>
              <a:rPr lang="en" altLang="zh-CN" sz="2000" b="0" dirty="0" smtClean="0">
                <a:latin typeface="+mn-ea"/>
              </a:rPr>
              <a:t> </a:t>
            </a:r>
            <a:r>
              <a:rPr lang="en-US" altLang="zh-CN" sz="2000" b="0" dirty="0" smtClean="0">
                <a:latin typeface="+mn-ea"/>
              </a:rPr>
              <a:t>Department </a:t>
            </a:r>
            <a:r>
              <a:rPr lang="en-US" altLang="zh-CN" sz="2000" b="0" dirty="0">
                <a:latin typeface="+mn-ea"/>
              </a:rPr>
              <a:t>of Computing </a:t>
            </a:r>
            <a:r>
              <a:rPr lang="en-US" altLang="zh-CN" sz="2000" b="0" dirty="0" smtClean="0">
                <a:latin typeface="+mn-ea"/>
              </a:rPr>
              <a:t>Technologies</a:t>
            </a:r>
            <a:r>
              <a:rPr lang="zh-CN" altLang="en-US" sz="2000" b="0" dirty="0" smtClean="0">
                <a:latin typeface="+mn-ea"/>
              </a:rPr>
              <a:t>，</a:t>
            </a:r>
            <a:r>
              <a:rPr lang="en" altLang="zh-CN" sz="2000" b="0" dirty="0" smtClean="0">
                <a:latin typeface="+mn-ea"/>
              </a:rPr>
              <a:t>Swinburne </a:t>
            </a:r>
            <a:r>
              <a:rPr lang="en" altLang="zh-CN" sz="2000" b="0" dirty="0">
                <a:latin typeface="+mn-ea"/>
              </a:rPr>
              <a:t>University of </a:t>
            </a:r>
            <a:r>
              <a:rPr lang="en" altLang="zh-CN" sz="2000" b="0" dirty="0" smtClean="0">
                <a:latin typeface="+mn-ea"/>
              </a:rPr>
              <a:t>Technology</a:t>
            </a:r>
            <a:r>
              <a:rPr lang="zh-CN" altLang="en-US" sz="2000" b="0" dirty="0" smtClean="0">
                <a:latin typeface="+mn-ea"/>
              </a:rPr>
              <a:t>，</a:t>
            </a:r>
            <a:r>
              <a:rPr lang="en-US" altLang="zh-CN" sz="2000" b="0" dirty="0" smtClean="0">
                <a:latin typeface="+mn-ea"/>
              </a:rPr>
              <a:t>Melbourne</a:t>
            </a:r>
            <a:r>
              <a:rPr lang="zh-CN" altLang="en-US" sz="2000" b="0" dirty="0" smtClean="0">
                <a:latin typeface="+mn-ea"/>
              </a:rPr>
              <a:t>，</a:t>
            </a:r>
            <a:r>
              <a:rPr lang="en-US" altLang="zh-CN" sz="2000" b="0" dirty="0" smtClean="0">
                <a:latin typeface="+mn-ea"/>
              </a:rPr>
              <a:t>Australia</a:t>
            </a:r>
            <a:endParaRPr lang="zh-CN" altLang="en-US" sz="2000" b="0" dirty="0">
              <a:latin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xmlns:lc="http://schemas.openxmlformats.org/drawingml/2006/lockedCanvas" id="{DA7BB9AD-D6FA-8474-5E9C-98CE53B08A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4" t="-1" r="3068" b="-2353"/>
          <a:stretch/>
        </p:blipFill>
        <p:spPr>
          <a:xfrm>
            <a:off x="335280" y="359928"/>
            <a:ext cx="3031922" cy="69737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3120517" y="314302"/>
            <a:ext cx="8959723" cy="74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zh-CN" sz="2100" dirty="0">
                <a:latin typeface="+mn-lt"/>
              </a:rPr>
              <a:t>The 34th International Conference on Software Engineering &amp; Knowledge Engineering (SEKE 2022), July 1-10, 2022, Pittsburgh, USA (Virtual)</a:t>
            </a:r>
            <a:endParaRPr lang="zh-CN" altLang="en-US" sz="2100" dirty="0">
              <a:latin typeface="+mn-lt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26FD7E5D-DD8C-7A97-E446-67D2E306B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040" y="4425914"/>
            <a:ext cx="1046378" cy="99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winburne University of Technology | Melbourne | Australia">
            <a:extLst>
              <a:ext uri="{FF2B5EF4-FFF2-40B4-BE49-F238E27FC236}">
                <a16:creationId xmlns="" xmlns:a16="http://schemas.microsoft.com/office/drawing/2014/main" id="{D4E2D1CA-C6E3-46D7-882C-028BB9232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127" y="5555470"/>
            <a:ext cx="768725" cy="98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79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 advTm="17332"/>
    </mc:Choice>
    <mc:Fallback xmlns="">
      <p:transition spd="slow" advTm="173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8C9F7C09-DA8B-4FC2-85F4-CC3660FA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2" y="346364"/>
            <a:ext cx="10826496" cy="648106"/>
          </a:xfrm>
        </p:spPr>
        <p:txBody>
          <a:bodyPr/>
          <a:lstStyle/>
          <a:p>
            <a:pPr algn="l"/>
            <a:r>
              <a:rPr lang="en-US" altLang="zh-CN" sz="2800" dirty="0">
                <a:latin typeface="Georgia" panose="02040502050405020303" pitchFamily="18" charset="0"/>
              </a:rPr>
              <a:t>Outline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sp>
        <p:nvSpPr>
          <p:cNvPr id="20" name="AutoShape 4" descr="Machine Learning in Healthcare">
            <a:extLst>
              <a:ext uri="{FF2B5EF4-FFF2-40B4-BE49-F238E27FC236}">
                <a16:creationId xmlns="" xmlns:a16="http://schemas.microsoft.com/office/drawing/2014/main" id="{7E371E70-0700-4F0B-07D1-6718361F6F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9759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95AE820-ECBD-1030-66C1-0EABC6D758E1}"/>
              </a:ext>
            </a:extLst>
          </p:cNvPr>
          <p:cNvSpPr txBox="1"/>
          <p:nvPr/>
        </p:nvSpPr>
        <p:spPr>
          <a:xfrm>
            <a:off x="788473" y="818563"/>
            <a:ext cx="10438327" cy="518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00B0F0"/>
              </a:buClr>
              <a:buFont typeface="Wingdings" pitchFamily="2" charset="2"/>
              <a:buChar char="p"/>
            </a:pPr>
            <a:r>
              <a:rPr kumimoji="1" lang="en-US" altLang="zh-CN" sz="2400" b="1" dirty="0">
                <a:latin typeface="Georgia" panose="02040502050405020303" pitchFamily="18" charset="0"/>
              </a:rPr>
              <a:t> Introduction &amp; Background</a:t>
            </a:r>
          </a:p>
          <a:p>
            <a:pPr marL="447675" indent="-184150">
              <a:lnSpc>
                <a:spcPct val="150000"/>
              </a:lnSpc>
              <a:buClr>
                <a:srgbClr val="00B0F0"/>
              </a:buClr>
              <a:buFont typeface="宋体" panose="02010600030101010101" pitchFamily="2" charset="-122"/>
              <a:buChar char="－"/>
            </a:pPr>
            <a:r>
              <a:rPr kumimoji="1" lang="en-US" altLang="zh-CN" b="1" dirty="0">
                <a:latin typeface="Georgia" panose="02040502050405020303" pitchFamily="18" charset="0"/>
              </a:rPr>
              <a:t>DL systems and their quality assurance issues</a:t>
            </a:r>
          </a:p>
          <a:p>
            <a:pPr marL="447675" indent="-184150">
              <a:lnSpc>
                <a:spcPct val="150000"/>
              </a:lnSpc>
              <a:buClr>
                <a:srgbClr val="00B0F0"/>
              </a:buClr>
              <a:buFont typeface="宋体" panose="02010600030101010101" pitchFamily="2" charset="-122"/>
              <a:buChar char="－"/>
            </a:pPr>
            <a:r>
              <a:rPr kumimoji="1" lang="en-US" altLang="zh-CN" b="1" dirty="0">
                <a:latin typeface="Georgia" panose="02040502050405020303" pitchFamily="18" charset="0"/>
              </a:rPr>
              <a:t>Fuzzing for DL systems</a:t>
            </a:r>
          </a:p>
          <a:p>
            <a:pPr marL="447675" indent="-184150">
              <a:lnSpc>
                <a:spcPct val="150000"/>
              </a:lnSpc>
              <a:buClr>
                <a:srgbClr val="00B0F0"/>
              </a:buClr>
              <a:buFont typeface="宋体" panose="02010600030101010101" pitchFamily="2" charset="-122"/>
              <a:buChar char="－"/>
            </a:pPr>
            <a:r>
              <a:rPr kumimoji="1" lang="en-US" altLang="zh-CN" b="1" dirty="0">
                <a:latin typeface="Georgia" panose="02040502050405020303" pitchFamily="18" charset="0"/>
              </a:rPr>
              <a:t>Software cybernetics and AT</a:t>
            </a:r>
          </a:p>
          <a:p>
            <a:pPr marL="285750" indent="-285750">
              <a:lnSpc>
                <a:spcPct val="250000"/>
              </a:lnSpc>
              <a:buClr>
                <a:srgbClr val="00B0F0"/>
              </a:buClr>
              <a:buFont typeface="Wingdings" pitchFamily="2" charset="2"/>
              <a:buChar char="p"/>
            </a:pPr>
            <a:r>
              <a:rPr kumimoji="1" lang="en-US" altLang="zh-CN" sz="2400" b="1" dirty="0">
                <a:latin typeface="Georgia" panose="02040502050405020303" pitchFamily="18" charset="0"/>
              </a:rPr>
              <a:t> Approach</a:t>
            </a:r>
          </a:p>
          <a:p>
            <a:pPr marL="447675" indent="-184150">
              <a:buClr>
                <a:srgbClr val="00B0F0"/>
              </a:buClr>
              <a:buFont typeface="宋体" panose="02010600030101010101" pitchFamily="2" charset="-122"/>
              <a:buChar char="－"/>
            </a:pPr>
            <a:r>
              <a:rPr kumimoji="1" lang="en-US" altLang="zh-CN" b="1" dirty="0">
                <a:latin typeface="Georgia" panose="02040502050405020303" pitchFamily="18" charset="0"/>
              </a:rPr>
              <a:t> </a:t>
            </a:r>
            <a:r>
              <a:rPr kumimoji="1" lang="en-US" altLang="zh-CN" sz="2000" b="1" dirty="0">
                <a:latin typeface="Georgia" panose="02040502050405020303" pitchFamily="18" charset="0"/>
              </a:rPr>
              <a:t>Overview of </a:t>
            </a:r>
            <a:r>
              <a:rPr kumimoji="1" lang="en-US" altLang="zh-CN" sz="2000" b="1" dirty="0" err="1">
                <a:latin typeface="Georgia" panose="02040502050405020303" pitchFamily="18" charset="0"/>
              </a:rPr>
              <a:t>DeepController</a:t>
            </a:r>
            <a:r>
              <a:rPr kumimoji="1" lang="en-US" altLang="zh-CN" sz="2000" b="1" dirty="0">
                <a:latin typeface="Georgia" panose="02040502050405020303" pitchFamily="18" charset="0"/>
              </a:rPr>
              <a:t>, AS2, and AMS2 </a:t>
            </a:r>
          </a:p>
          <a:p>
            <a:pPr marL="285750" indent="-285750">
              <a:lnSpc>
                <a:spcPct val="250000"/>
              </a:lnSpc>
              <a:buClr>
                <a:srgbClr val="00B0F0"/>
              </a:buClr>
              <a:buFont typeface="Wingdings" pitchFamily="2" charset="2"/>
              <a:buChar char="p"/>
            </a:pPr>
            <a:r>
              <a:rPr lang="en-US" altLang="zh-CN" sz="2400" b="1" dirty="0">
                <a:latin typeface="Georgia" panose="02040502050405020303" pitchFamily="18" charset="0"/>
              </a:rPr>
              <a:t> Empirical Study</a:t>
            </a:r>
          </a:p>
          <a:p>
            <a:pPr marL="285750" indent="-285750">
              <a:lnSpc>
                <a:spcPct val="250000"/>
              </a:lnSpc>
              <a:buClr>
                <a:srgbClr val="00B0F0"/>
              </a:buClr>
              <a:buFont typeface="Wingdings" pitchFamily="2" charset="2"/>
              <a:buChar char="p"/>
            </a:pPr>
            <a:r>
              <a:rPr kumimoji="1" lang="en-US" altLang="zh-CN" sz="2400" b="1" dirty="0">
                <a:latin typeface="Georgia" panose="02040502050405020303" pitchFamily="18" charset="0"/>
              </a:rPr>
              <a:t> Conclusion</a:t>
            </a:r>
            <a:endParaRPr kumimoji="1" lang="zh-CN" altLang="en-US" sz="2400" b="1" dirty="0">
              <a:latin typeface="Georgia" panose="02040502050405020303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BC65C5B3-F301-D7EE-0054-EA35F056E983}"/>
              </a:ext>
            </a:extLst>
          </p:cNvPr>
          <p:cNvSpPr txBox="1"/>
          <p:nvPr/>
        </p:nvSpPr>
        <p:spPr>
          <a:xfrm>
            <a:off x="5424152" y="6550223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1/15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761828"/>
      </p:ext>
    </p:extLst>
  </p:cSld>
  <p:clrMapOvr>
    <a:masterClrMapping/>
  </p:clrMapOvr>
  <p:transition advTm="13263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8C9F7C09-DA8B-4FC2-85F4-CC3660FA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1" y="144050"/>
            <a:ext cx="10210800" cy="1233814"/>
          </a:xfrm>
        </p:spPr>
        <p:txBody>
          <a:bodyPr/>
          <a:lstStyle/>
          <a:p>
            <a:r>
              <a:rPr kumimoji="1" lang="en-US" altLang="zh-CN" sz="2800" dirty="0">
                <a:latin typeface="Georgia" panose="02040502050405020303" pitchFamily="18" charset="0"/>
              </a:rPr>
              <a:t/>
            </a:r>
            <a:br>
              <a:rPr kumimoji="1" lang="en-US" altLang="zh-CN" sz="2800" dirty="0">
                <a:latin typeface="Georgia" panose="02040502050405020303" pitchFamily="18" charset="0"/>
              </a:rPr>
            </a:br>
            <a:r>
              <a:rPr kumimoji="1" lang="en-US" altLang="zh-CN" sz="2800" dirty="0">
                <a:latin typeface="Georgia" panose="02040502050405020303" pitchFamily="18" charset="0"/>
              </a:rPr>
              <a:t>Introduction: </a:t>
            </a:r>
            <a:br>
              <a:rPr kumimoji="1" lang="en-US" altLang="zh-CN" sz="2800" dirty="0">
                <a:latin typeface="Georgia" panose="02040502050405020303" pitchFamily="18" charset="0"/>
              </a:rPr>
            </a:br>
            <a:r>
              <a:rPr lang="en-US" altLang="zh-CN" sz="2800" dirty="0">
                <a:latin typeface="Georgia" panose="02040502050405020303" pitchFamily="18" charset="0"/>
              </a:rPr>
              <a:t>Rushing for developing deep learning (DL) systems</a:t>
            </a:r>
            <a:r>
              <a:rPr lang="zh-CN" altLang="en-US" sz="2800" dirty="0">
                <a:latin typeface="Georgia" panose="02040502050405020303" pitchFamily="18" charset="0"/>
              </a:rPr>
              <a:t> </a:t>
            </a:r>
          </a:p>
        </p:txBody>
      </p:sp>
      <p:pic>
        <p:nvPicPr>
          <p:cNvPr id="25" name="图片 24" descr="截屏2020-11-10 下午9.12.33">
            <a:extLst>
              <a:ext uri="{FF2B5EF4-FFF2-40B4-BE49-F238E27FC236}">
                <a16:creationId xmlns="" xmlns:a16="http://schemas.microsoft.com/office/drawing/2014/main" id="{4925AC2D-9693-EEDF-CD11-E6139664C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64" y="3787616"/>
            <a:ext cx="4151319" cy="2508019"/>
          </a:xfrm>
          <a:prstGeom prst="rect">
            <a:avLst/>
          </a:prstGeom>
        </p:spPr>
      </p:pic>
      <p:pic>
        <p:nvPicPr>
          <p:cNvPr id="26" name="Picture 10">
            <a:extLst>
              <a:ext uri="{FF2B5EF4-FFF2-40B4-BE49-F238E27FC236}">
                <a16:creationId xmlns="" xmlns:a16="http://schemas.microsoft.com/office/drawing/2014/main" id="{CE14C401-E901-2FC9-FC7D-CCA5387B8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9022" y="1428664"/>
            <a:ext cx="5843124" cy="473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4" descr="Machine Learning in Healthcare">
            <a:extLst>
              <a:ext uri="{FF2B5EF4-FFF2-40B4-BE49-F238E27FC236}">
                <a16:creationId xmlns="" xmlns:a16="http://schemas.microsoft.com/office/drawing/2014/main" id="{7E371E70-0700-4F0B-07D1-6718361F6F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0267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54" name="Picture 6" descr="Top 5 Use-cases of Machine Learning in Healthcare">
            <a:extLst>
              <a:ext uri="{FF2B5EF4-FFF2-40B4-BE49-F238E27FC236}">
                <a16:creationId xmlns="" xmlns:a16="http://schemas.microsoft.com/office/drawing/2014/main" id="{F3DF7ED7-9620-D042-9589-D8B599B12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19" y="1428664"/>
            <a:ext cx="3848903" cy="235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2BD3A07-E5B6-5CC6-8307-6AA5BB51FE3A}"/>
              </a:ext>
            </a:extLst>
          </p:cNvPr>
          <p:cNvSpPr txBox="1"/>
          <p:nvPr/>
        </p:nvSpPr>
        <p:spPr>
          <a:xfrm>
            <a:off x="5607676" y="6560061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2/15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601548"/>
      </p:ext>
    </p:extLst>
  </p:cSld>
  <p:clrMapOvr>
    <a:masterClrMapping/>
  </p:clrMapOvr>
  <p:transition advTm="13263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00" y="355600"/>
            <a:ext cx="10826496" cy="642564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Introduction: DL is vulnerable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pic>
        <p:nvPicPr>
          <p:cNvPr id="33" name="图片 32" descr="蓝色的汽车&#10;&#10;描述已自动生成">
            <a:extLst>
              <a:ext uri="{FF2B5EF4-FFF2-40B4-BE49-F238E27FC236}">
                <a16:creationId xmlns="" xmlns:a16="http://schemas.microsoft.com/office/drawing/2014/main" id="{08028392-2E2A-BA2D-0A8F-0029C51169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32" y="1232749"/>
            <a:ext cx="4308213" cy="3201465"/>
          </a:xfrm>
          <a:prstGeom prst="rect">
            <a:avLst/>
          </a:prstGeom>
        </p:spPr>
      </p:pic>
      <p:pic>
        <p:nvPicPr>
          <p:cNvPr id="35" name="图片 34" descr="图形用户界面&#10;&#10;描述已自动生成">
            <a:extLst>
              <a:ext uri="{FF2B5EF4-FFF2-40B4-BE49-F238E27FC236}">
                <a16:creationId xmlns="" xmlns:a16="http://schemas.microsoft.com/office/drawing/2014/main" id="{C1A96AC5-066F-EEE6-748D-02B3DB08C8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31" y="3677456"/>
            <a:ext cx="4308213" cy="3024428"/>
          </a:xfrm>
          <a:prstGeom prst="rect">
            <a:avLst/>
          </a:prstGeom>
        </p:spPr>
      </p:pic>
      <p:pic>
        <p:nvPicPr>
          <p:cNvPr id="37" name="图片 36" descr="手机屏幕截图&#10;&#10;描述已自动生成">
            <a:extLst>
              <a:ext uri="{FF2B5EF4-FFF2-40B4-BE49-F238E27FC236}">
                <a16:creationId xmlns="" xmlns:a16="http://schemas.microsoft.com/office/drawing/2014/main" id="{5A74B046-4A4E-8D79-0955-D429E3078B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244" y="1340285"/>
            <a:ext cx="6780755" cy="536159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7AC6973-1836-9CE1-B8EE-DFC99FE7EB71}"/>
              </a:ext>
            </a:extLst>
          </p:cNvPr>
          <p:cNvSpPr txBox="1"/>
          <p:nvPr/>
        </p:nvSpPr>
        <p:spPr>
          <a:xfrm>
            <a:off x="5607676" y="6560061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3/15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8759517"/>
      </p:ext>
    </p:extLst>
  </p:cSld>
  <p:clrMapOvr>
    <a:masterClrMapping/>
  </p:clrMapOvr>
  <p:transition advTm="16001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0" y="311085"/>
            <a:ext cx="10826496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Introduction: Quality assurance for DL is challenging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sp>
        <p:nvSpPr>
          <p:cNvPr id="6" name="文本占位符 2">
            <a:extLst>
              <a:ext uri="{FF2B5EF4-FFF2-40B4-BE49-F238E27FC236}">
                <a16:creationId xmlns="" xmlns:a16="http://schemas.microsoft.com/office/drawing/2014/main" id="{862D44DB-17C9-CFB5-18EB-DC124562E294}"/>
              </a:ext>
            </a:extLst>
          </p:cNvPr>
          <p:cNvSpPr txBox="1">
            <a:spLocks/>
          </p:cNvSpPr>
          <p:nvPr/>
        </p:nvSpPr>
        <p:spPr>
          <a:xfrm>
            <a:off x="999260" y="1420573"/>
            <a:ext cx="7193055" cy="492443"/>
          </a:xfrm>
          <a:prstGeom prst="rect">
            <a:avLst/>
          </a:prstGeom>
        </p:spPr>
        <p:txBody>
          <a:bodyPr/>
          <a:lstStyle>
            <a:lvl1pPr marL="365751" indent="-365751" algn="l" defTabSz="121917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p"/>
              <a:defRPr lang="en-US" sz="3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02" indent="-365751" algn="l" defTabSz="121917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p"/>
              <a:defRPr lang="en-US" sz="2933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53" indent="-365751" algn="l" defTabSz="121917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lang="en-US" sz="2667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03" indent="-365751" algn="l" defTabSz="121917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en-US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-365751" algn="l" defTabSz="121917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lang="en-US" sz="2133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B0F0"/>
              </a:buClr>
            </a:pPr>
            <a:r>
              <a:rPr lang="en" altLang="zh-CN" sz="1800" dirty="0">
                <a:latin typeface="Georgia" panose="02040502050405020303" pitchFamily="18" charset="0"/>
              </a:rPr>
              <a:t>The logic of a DL system is learned from data</a:t>
            </a:r>
          </a:p>
        </p:txBody>
      </p:sp>
      <p:pic>
        <p:nvPicPr>
          <p:cNvPr id="3074" name="Picture 2" descr="Developer Icon">
            <a:extLst>
              <a:ext uri="{FF2B5EF4-FFF2-40B4-BE49-F238E27FC236}">
                <a16:creationId xmlns="" xmlns:a16="http://schemas.microsoft.com/office/drawing/2014/main" id="{ACE5B99B-592D-D148-B284-5BFF14A27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072" y="1968471"/>
            <a:ext cx="1162924" cy="87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04094E1-3B78-C014-7314-421CF5ED5987}"/>
              </a:ext>
            </a:extLst>
          </p:cNvPr>
          <p:cNvSpPr txBox="1"/>
          <p:nvPr/>
        </p:nvSpPr>
        <p:spPr>
          <a:xfrm>
            <a:off x="2640995" y="2071500"/>
            <a:ext cx="2344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Georgia" panose="02040502050405020303" pitchFamily="18" charset="0"/>
              </a:rPr>
              <a:t>Traditional </a:t>
            </a:r>
          </a:p>
          <a:p>
            <a:r>
              <a:rPr kumimoji="1" lang="en-US" altLang="zh-CN" sz="1600" b="1" dirty="0">
                <a:latin typeface="Georgia" panose="02040502050405020303" pitchFamily="18" charset="0"/>
              </a:rPr>
              <a:t>Software Developer</a:t>
            </a:r>
            <a:endParaRPr kumimoji="1" lang="zh-CN" altLang="en-US" sz="1600" b="1" dirty="0">
              <a:latin typeface="Georgia" panose="02040502050405020303" pitchFamily="18" charset="0"/>
            </a:endParaRPr>
          </a:p>
        </p:txBody>
      </p:sp>
      <p:cxnSp>
        <p:nvCxnSpPr>
          <p:cNvPr id="5" name="直线箭头连接符 4">
            <a:extLst>
              <a:ext uri="{FF2B5EF4-FFF2-40B4-BE49-F238E27FC236}">
                <a16:creationId xmlns="" xmlns:a16="http://schemas.microsoft.com/office/drawing/2014/main" id="{E2C8414B-44FC-D8AA-D5A6-FB71E5C04450}"/>
              </a:ext>
            </a:extLst>
          </p:cNvPr>
          <p:cNvCxnSpPr>
            <a:cxnSpLocks/>
            <a:stCxn id="2" idx="2"/>
            <a:endCxn id="8" idx="0"/>
          </p:cNvCxnSpPr>
          <p:nvPr/>
        </p:nvCxnSpPr>
        <p:spPr>
          <a:xfrm flipH="1">
            <a:off x="3813176" y="2656275"/>
            <a:ext cx="1" cy="649841"/>
          </a:xfrm>
          <a:prstGeom prst="straightConnector1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>
            <a:extLst>
              <a:ext uri="{FF2B5EF4-FFF2-40B4-BE49-F238E27FC236}">
                <a16:creationId xmlns="" xmlns:a16="http://schemas.microsoft.com/office/drawing/2014/main" id="{AA205725-3456-56A2-5941-1AC89C569372}"/>
              </a:ext>
            </a:extLst>
          </p:cNvPr>
          <p:cNvSpPr/>
          <p:nvPr/>
        </p:nvSpPr>
        <p:spPr bwMode="gray">
          <a:xfrm>
            <a:off x="3087371" y="3306116"/>
            <a:ext cx="1451609" cy="638827"/>
          </a:xfrm>
          <a:prstGeom prst="roundRect">
            <a:avLst/>
          </a:prstGeom>
          <a:noFill/>
          <a:ln w="12700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kumimoji="1" lang="en-US" altLang="zh-CN" sz="1600" b="1" dirty="0">
                <a:latin typeface="Georgia" panose="02040502050405020303" pitchFamily="18" charset="0"/>
              </a:rPr>
              <a:t>Source Code</a:t>
            </a:r>
            <a:endParaRPr kumimoji="1" lang="zh-CN" altLang="en-US" sz="1600" b="1" dirty="0">
              <a:latin typeface="Georgia" panose="02040502050405020303" pitchFamily="18" charset="0"/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="" xmlns:a16="http://schemas.microsoft.com/office/drawing/2014/main" id="{EBB1625E-AF9C-AF9A-F912-ACA9BF50D64B}"/>
              </a:ext>
            </a:extLst>
          </p:cNvPr>
          <p:cNvCxnSpPr>
            <a:cxnSpLocks/>
          </p:cNvCxnSpPr>
          <p:nvPr/>
        </p:nvCxnSpPr>
        <p:spPr>
          <a:xfrm flipH="1">
            <a:off x="3813175" y="3944943"/>
            <a:ext cx="1" cy="649841"/>
          </a:xfrm>
          <a:prstGeom prst="straightConnector1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A77B2971-3DAA-229F-A4CB-398042FC7640}"/>
              </a:ext>
            </a:extLst>
          </p:cNvPr>
          <p:cNvSpPr txBox="1"/>
          <p:nvPr/>
        </p:nvSpPr>
        <p:spPr>
          <a:xfrm>
            <a:off x="3933173" y="2759389"/>
            <a:ext cx="951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Coding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4C189595-57BA-1D43-98C4-5C48057E8408}"/>
              </a:ext>
            </a:extLst>
          </p:cNvPr>
          <p:cNvSpPr txBox="1"/>
          <p:nvPr/>
        </p:nvSpPr>
        <p:spPr>
          <a:xfrm>
            <a:off x="3933172" y="4115974"/>
            <a:ext cx="1653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Transformation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EB241048-D28A-36E3-3AB9-3F0AF7FE668B}"/>
              </a:ext>
            </a:extLst>
          </p:cNvPr>
          <p:cNvSpPr txBox="1"/>
          <p:nvPr/>
        </p:nvSpPr>
        <p:spPr>
          <a:xfrm>
            <a:off x="2557025" y="4115973"/>
            <a:ext cx="137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Compilation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  <p:sp>
        <p:nvSpPr>
          <p:cNvPr id="20" name="圆角矩形 19">
            <a:extLst>
              <a:ext uri="{FF2B5EF4-FFF2-40B4-BE49-F238E27FC236}">
                <a16:creationId xmlns="" xmlns:a16="http://schemas.microsoft.com/office/drawing/2014/main" id="{F7E13A04-D3E4-2BFB-C914-0E1893FEAFD3}"/>
              </a:ext>
            </a:extLst>
          </p:cNvPr>
          <p:cNvSpPr/>
          <p:nvPr/>
        </p:nvSpPr>
        <p:spPr bwMode="gray">
          <a:xfrm>
            <a:off x="3087371" y="4594784"/>
            <a:ext cx="1451609" cy="638827"/>
          </a:xfrm>
          <a:prstGeom prst="roundRect">
            <a:avLst/>
          </a:prstGeom>
          <a:noFill/>
          <a:ln w="12700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kumimoji="1" lang="en-US" altLang="zh-CN" sz="1600" b="1" dirty="0">
                <a:latin typeface="Georgia" panose="02040502050405020303" pitchFamily="18" charset="0"/>
              </a:rPr>
              <a:t>Executable </a:t>
            </a:r>
          </a:p>
          <a:p>
            <a:pPr algn="ctr"/>
            <a:r>
              <a:rPr kumimoji="1" lang="en-US" altLang="zh-CN" sz="1600" b="1" dirty="0">
                <a:latin typeface="Georgia" panose="02040502050405020303" pitchFamily="18" charset="0"/>
              </a:rPr>
              <a:t>Program</a:t>
            </a:r>
            <a:endParaRPr kumimoji="1" lang="zh-CN" altLang="en-US" sz="1600" b="1" dirty="0">
              <a:latin typeface="Georgia" panose="02040502050405020303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18CDD98-42F6-71D3-BCEA-20035155C072}"/>
              </a:ext>
            </a:extLst>
          </p:cNvPr>
          <p:cNvSpPr txBox="1"/>
          <p:nvPr/>
        </p:nvSpPr>
        <p:spPr>
          <a:xfrm>
            <a:off x="1848307" y="4760308"/>
            <a:ext cx="708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Input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="" xmlns:a16="http://schemas.microsoft.com/office/drawing/2014/main" id="{2CA4CD33-04D6-D94C-22F2-446D9C2A2FE0}"/>
              </a:ext>
            </a:extLst>
          </p:cNvPr>
          <p:cNvCxnSpPr>
            <a:stCxn id="21" idx="3"/>
            <a:endCxn id="20" idx="1"/>
          </p:cNvCxnSpPr>
          <p:nvPr/>
        </p:nvCxnSpPr>
        <p:spPr>
          <a:xfrm>
            <a:off x="2557025" y="4914197"/>
            <a:ext cx="530346" cy="1"/>
          </a:xfrm>
          <a:prstGeom prst="straightConnector1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="" xmlns:a16="http://schemas.microsoft.com/office/drawing/2014/main" id="{DE93A57B-0D53-17F6-B0B6-B670B3F6895E}"/>
              </a:ext>
            </a:extLst>
          </p:cNvPr>
          <p:cNvCxnSpPr/>
          <p:nvPr/>
        </p:nvCxnSpPr>
        <p:spPr>
          <a:xfrm>
            <a:off x="4538980" y="4913858"/>
            <a:ext cx="530346" cy="1"/>
          </a:xfrm>
          <a:prstGeom prst="straightConnector1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658276DE-811F-8BBC-046A-03463BEBB3C7}"/>
              </a:ext>
            </a:extLst>
          </p:cNvPr>
          <p:cNvSpPr txBox="1"/>
          <p:nvPr/>
        </p:nvSpPr>
        <p:spPr>
          <a:xfrm>
            <a:off x="5119509" y="4759969"/>
            <a:ext cx="871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Output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  <p:pic>
        <p:nvPicPr>
          <p:cNvPr id="26" name="Picture 2" descr="Developer Icon">
            <a:extLst>
              <a:ext uri="{FF2B5EF4-FFF2-40B4-BE49-F238E27FC236}">
                <a16:creationId xmlns="" xmlns:a16="http://schemas.microsoft.com/office/drawing/2014/main" id="{77696BE0-71C4-DBA4-8B02-6445317DB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208" y="1968471"/>
            <a:ext cx="1162924" cy="87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F8526B09-03E7-F45F-0D51-FC8707B6684A}"/>
              </a:ext>
            </a:extLst>
          </p:cNvPr>
          <p:cNvSpPr txBox="1"/>
          <p:nvPr/>
        </p:nvSpPr>
        <p:spPr>
          <a:xfrm>
            <a:off x="8201131" y="2071500"/>
            <a:ext cx="2344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Georgia" panose="02040502050405020303" pitchFamily="18" charset="0"/>
              </a:rPr>
              <a:t>DL </a:t>
            </a:r>
          </a:p>
          <a:p>
            <a:r>
              <a:rPr kumimoji="1" lang="en-US" altLang="zh-CN" sz="1600" b="1" dirty="0">
                <a:latin typeface="Georgia" panose="02040502050405020303" pitchFamily="18" charset="0"/>
              </a:rPr>
              <a:t>Software Developer</a:t>
            </a:r>
            <a:endParaRPr kumimoji="1" lang="zh-CN" altLang="en-US" sz="1600" b="1" dirty="0">
              <a:latin typeface="Georgia" panose="02040502050405020303" pitchFamily="18" charset="0"/>
            </a:endParaRPr>
          </a:p>
        </p:txBody>
      </p:sp>
      <p:cxnSp>
        <p:nvCxnSpPr>
          <p:cNvPr id="28" name="直线箭头连接符 27">
            <a:extLst>
              <a:ext uri="{FF2B5EF4-FFF2-40B4-BE49-F238E27FC236}">
                <a16:creationId xmlns="" xmlns:a16="http://schemas.microsoft.com/office/drawing/2014/main" id="{28A35681-05F3-CFAD-6CAC-191B3013B601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>
            <a:off x="9373313" y="2656275"/>
            <a:ext cx="1173088" cy="626242"/>
          </a:xfrm>
          <a:prstGeom prst="straightConnector1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圆角矩形 28">
            <a:extLst>
              <a:ext uri="{FF2B5EF4-FFF2-40B4-BE49-F238E27FC236}">
                <a16:creationId xmlns="" xmlns:a16="http://schemas.microsoft.com/office/drawing/2014/main" id="{494B0A4D-ED42-03EF-44D1-50059D4BE411}"/>
              </a:ext>
            </a:extLst>
          </p:cNvPr>
          <p:cNvSpPr/>
          <p:nvPr/>
        </p:nvSpPr>
        <p:spPr bwMode="gray">
          <a:xfrm>
            <a:off x="9719688" y="3282517"/>
            <a:ext cx="1653426" cy="638827"/>
          </a:xfrm>
          <a:prstGeom prst="roundRect">
            <a:avLst/>
          </a:prstGeom>
          <a:noFill/>
          <a:ln w="12700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kumimoji="1" lang="en-US" altLang="zh-CN" sz="1600" b="1" dirty="0">
                <a:latin typeface="Georgia" panose="02040502050405020303" pitchFamily="18" charset="0"/>
              </a:rPr>
              <a:t>Train Program</a:t>
            </a:r>
            <a:endParaRPr kumimoji="1" lang="zh-CN" altLang="en-US" sz="1600" b="1" dirty="0">
              <a:latin typeface="Georgia" panose="02040502050405020303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9861AD0A-215B-7B5B-D865-DE30F3D3DB3C}"/>
              </a:ext>
            </a:extLst>
          </p:cNvPr>
          <p:cNvSpPr txBox="1"/>
          <p:nvPr/>
        </p:nvSpPr>
        <p:spPr>
          <a:xfrm>
            <a:off x="9948283" y="2736049"/>
            <a:ext cx="951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Coding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  <p:sp>
        <p:nvSpPr>
          <p:cNvPr id="36" name="圆角矩形 35">
            <a:extLst>
              <a:ext uri="{FF2B5EF4-FFF2-40B4-BE49-F238E27FC236}">
                <a16:creationId xmlns="" xmlns:a16="http://schemas.microsoft.com/office/drawing/2014/main" id="{69ED2F39-B2A1-F64D-367B-435D120EB35E}"/>
              </a:ext>
            </a:extLst>
          </p:cNvPr>
          <p:cNvSpPr/>
          <p:nvPr/>
        </p:nvSpPr>
        <p:spPr bwMode="gray">
          <a:xfrm>
            <a:off x="8722663" y="5145928"/>
            <a:ext cx="1451609" cy="638827"/>
          </a:xfrm>
          <a:prstGeom prst="roundRect">
            <a:avLst/>
          </a:prstGeom>
          <a:noFill/>
          <a:ln w="12700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kumimoji="1" lang="en-US" altLang="zh-CN" sz="1600" b="1" dirty="0">
                <a:latin typeface="Georgia" panose="02040502050405020303" pitchFamily="18" charset="0"/>
              </a:rPr>
              <a:t>DL Model</a:t>
            </a:r>
            <a:endParaRPr kumimoji="1" lang="zh-CN" altLang="en-US" sz="1600" b="1" dirty="0">
              <a:latin typeface="Georgia" panose="02040502050405020303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D3DE4079-0721-0F37-3F82-F02402563564}"/>
              </a:ext>
            </a:extLst>
          </p:cNvPr>
          <p:cNvSpPr txBox="1"/>
          <p:nvPr/>
        </p:nvSpPr>
        <p:spPr>
          <a:xfrm>
            <a:off x="7483599" y="5311452"/>
            <a:ext cx="708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Input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="" xmlns:a16="http://schemas.microsoft.com/office/drawing/2014/main" id="{3C50EE8B-04BA-F191-B042-EC6EB3A53B97}"/>
              </a:ext>
            </a:extLst>
          </p:cNvPr>
          <p:cNvCxnSpPr>
            <a:stCxn id="38" idx="3"/>
            <a:endCxn id="36" idx="1"/>
          </p:cNvCxnSpPr>
          <p:nvPr/>
        </p:nvCxnSpPr>
        <p:spPr>
          <a:xfrm>
            <a:off x="8192317" y="5465341"/>
            <a:ext cx="530346" cy="1"/>
          </a:xfrm>
          <a:prstGeom prst="straightConnector1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="" xmlns:a16="http://schemas.microsoft.com/office/drawing/2014/main" id="{0464BE08-AACC-5EAF-7A2C-0E833919C010}"/>
              </a:ext>
            </a:extLst>
          </p:cNvPr>
          <p:cNvCxnSpPr/>
          <p:nvPr/>
        </p:nvCxnSpPr>
        <p:spPr>
          <a:xfrm>
            <a:off x="10174272" y="5465002"/>
            <a:ext cx="530346" cy="1"/>
          </a:xfrm>
          <a:prstGeom prst="straightConnector1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C450858F-D93E-E8B4-5C02-2DE9A685F776}"/>
              </a:ext>
            </a:extLst>
          </p:cNvPr>
          <p:cNvSpPr txBox="1"/>
          <p:nvPr/>
        </p:nvSpPr>
        <p:spPr>
          <a:xfrm>
            <a:off x="10754801" y="5311113"/>
            <a:ext cx="871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Output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  <p:cxnSp>
        <p:nvCxnSpPr>
          <p:cNvPr id="42" name="直线箭头连接符 41">
            <a:extLst>
              <a:ext uri="{FF2B5EF4-FFF2-40B4-BE49-F238E27FC236}">
                <a16:creationId xmlns="" xmlns:a16="http://schemas.microsoft.com/office/drawing/2014/main" id="{6960FD9F-CF81-89E1-3B81-68B25318F9EA}"/>
              </a:ext>
            </a:extLst>
          </p:cNvPr>
          <p:cNvCxnSpPr>
            <a:cxnSpLocks/>
            <a:endCxn id="43" idx="0"/>
          </p:cNvCxnSpPr>
          <p:nvPr/>
        </p:nvCxnSpPr>
        <p:spPr>
          <a:xfrm flipH="1">
            <a:off x="8306991" y="2656275"/>
            <a:ext cx="1066320" cy="641201"/>
          </a:xfrm>
          <a:prstGeom prst="straightConnector1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圆角矩形 42">
            <a:extLst>
              <a:ext uri="{FF2B5EF4-FFF2-40B4-BE49-F238E27FC236}">
                <a16:creationId xmlns="" xmlns:a16="http://schemas.microsoft.com/office/drawing/2014/main" id="{4957F1EF-69B2-B1FC-C80B-3EACBA318404}"/>
              </a:ext>
            </a:extLst>
          </p:cNvPr>
          <p:cNvSpPr/>
          <p:nvPr/>
        </p:nvSpPr>
        <p:spPr bwMode="gray">
          <a:xfrm>
            <a:off x="7408443" y="3297476"/>
            <a:ext cx="1797095" cy="638827"/>
          </a:xfrm>
          <a:prstGeom prst="roundRect">
            <a:avLst/>
          </a:prstGeom>
          <a:noFill/>
          <a:ln w="12700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kumimoji="1" lang="en-US" altLang="zh-CN" sz="1600" b="1" dirty="0">
                <a:latin typeface="Georgia" panose="02040502050405020303" pitchFamily="18" charset="0"/>
              </a:rPr>
              <a:t>Data Processing</a:t>
            </a:r>
            <a:endParaRPr kumimoji="1" lang="zh-CN" altLang="en-US" sz="1600" b="1" dirty="0">
              <a:latin typeface="Georgia" panose="02040502050405020303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42D5851C-AC06-702B-8EDF-835301935D17}"/>
              </a:ext>
            </a:extLst>
          </p:cNvPr>
          <p:cNvSpPr txBox="1"/>
          <p:nvPr/>
        </p:nvSpPr>
        <p:spPr>
          <a:xfrm>
            <a:off x="8048283" y="2735093"/>
            <a:ext cx="951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Coding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A3EB4527-0833-AF72-9075-8B1EBAEE95FB}"/>
              </a:ext>
            </a:extLst>
          </p:cNvPr>
          <p:cNvSpPr txBox="1"/>
          <p:nvPr/>
        </p:nvSpPr>
        <p:spPr>
          <a:xfrm>
            <a:off x="9298155" y="3403948"/>
            <a:ext cx="346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…</a:t>
            </a:r>
            <a:endParaRPr kumimoji="1" lang="zh-CN" altLang="en-US" sz="1400" b="1" dirty="0"/>
          </a:p>
        </p:txBody>
      </p:sp>
      <p:sp>
        <p:nvSpPr>
          <p:cNvPr id="46" name="椭圆 45">
            <a:extLst>
              <a:ext uri="{FF2B5EF4-FFF2-40B4-BE49-F238E27FC236}">
                <a16:creationId xmlns="" xmlns:a16="http://schemas.microsoft.com/office/drawing/2014/main" id="{CDC712B1-1B1B-893F-091E-F86247DC3901}"/>
              </a:ext>
            </a:extLst>
          </p:cNvPr>
          <p:cNvSpPr/>
          <p:nvPr/>
        </p:nvSpPr>
        <p:spPr bwMode="gray">
          <a:xfrm>
            <a:off x="8647507" y="4231340"/>
            <a:ext cx="1598783" cy="552009"/>
          </a:xfrm>
          <a:prstGeom prst="ellipse">
            <a:avLst/>
          </a:prstGeom>
          <a:noFill/>
          <a:ln w="127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kumimoji="1" lang="en-US" altLang="zh-CN" b="1" dirty="0">
                <a:latin typeface="Georgia" panose="02040502050405020303" pitchFamily="18" charset="0"/>
              </a:rPr>
              <a:t>Training</a:t>
            </a:r>
            <a:endParaRPr kumimoji="1" lang="zh-CN" altLang="en-US" b="1" dirty="0">
              <a:latin typeface="Georgia" panose="02040502050405020303" pitchFamily="18" charset="0"/>
            </a:endParaRPr>
          </a:p>
        </p:txBody>
      </p:sp>
      <p:cxnSp>
        <p:nvCxnSpPr>
          <p:cNvPr id="48" name="肘形连接符 47">
            <a:extLst>
              <a:ext uri="{FF2B5EF4-FFF2-40B4-BE49-F238E27FC236}">
                <a16:creationId xmlns="" xmlns:a16="http://schemas.microsoft.com/office/drawing/2014/main" id="{9FB086E4-4A18-F1E9-59B0-1817007902FA}"/>
              </a:ext>
            </a:extLst>
          </p:cNvPr>
          <p:cNvCxnSpPr>
            <a:stCxn id="43" idx="2"/>
            <a:endCxn id="46" idx="2"/>
          </p:cNvCxnSpPr>
          <p:nvPr/>
        </p:nvCxnSpPr>
        <p:spPr>
          <a:xfrm rot="16200000" flipH="1">
            <a:off x="8191728" y="4051566"/>
            <a:ext cx="571042" cy="340516"/>
          </a:xfrm>
          <a:prstGeom prst="bentConnector2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>
            <a:extLst>
              <a:ext uri="{FF2B5EF4-FFF2-40B4-BE49-F238E27FC236}">
                <a16:creationId xmlns="" xmlns:a16="http://schemas.microsoft.com/office/drawing/2014/main" id="{6196E8C0-6D91-E56A-960F-2B3A362BB9AD}"/>
              </a:ext>
            </a:extLst>
          </p:cNvPr>
          <p:cNvCxnSpPr>
            <a:stCxn id="29" idx="2"/>
            <a:endCxn id="46" idx="6"/>
          </p:cNvCxnSpPr>
          <p:nvPr/>
        </p:nvCxnSpPr>
        <p:spPr>
          <a:xfrm rot="5400000">
            <a:off x="10103346" y="4064289"/>
            <a:ext cx="586001" cy="300111"/>
          </a:xfrm>
          <a:prstGeom prst="bentConnector2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="" xmlns:a16="http://schemas.microsoft.com/office/drawing/2014/main" id="{96620176-B2F8-E24E-95AD-06A8D5305582}"/>
              </a:ext>
            </a:extLst>
          </p:cNvPr>
          <p:cNvCxnSpPr>
            <a:stCxn id="46" idx="4"/>
            <a:endCxn id="36" idx="0"/>
          </p:cNvCxnSpPr>
          <p:nvPr/>
        </p:nvCxnSpPr>
        <p:spPr>
          <a:xfrm>
            <a:off x="9446899" y="4783349"/>
            <a:ext cx="1569" cy="362579"/>
          </a:xfrm>
          <a:prstGeom prst="straightConnector1">
            <a:avLst/>
          </a:prstGeom>
          <a:ln w="28575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占位符 2">
            <a:extLst>
              <a:ext uri="{FF2B5EF4-FFF2-40B4-BE49-F238E27FC236}">
                <a16:creationId xmlns="" xmlns:a16="http://schemas.microsoft.com/office/drawing/2014/main" id="{9F572FC3-3EA0-AA6A-8CDE-42A0C49657F8}"/>
              </a:ext>
            </a:extLst>
          </p:cNvPr>
          <p:cNvSpPr txBox="1">
            <a:spLocks/>
          </p:cNvSpPr>
          <p:nvPr/>
        </p:nvSpPr>
        <p:spPr>
          <a:xfrm>
            <a:off x="999260" y="5893039"/>
            <a:ext cx="9901000" cy="492443"/>
          </a:xfrm>
          <a:prstGeom prst="rect">
            <a:avLst/>
          </a:prstGeom>
        </p:spPr>
        <p:txBody>
          <a:bodyPr/>
          <a:lstStyle>
            <a:lvl1pPr marL="365751" indent="-365751" algn="l" defTabSz="121917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p"/>
              <a:defRPr lang="en-US" sz="3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02" indent="-365751" algn="l" defTabSz="121917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p"/>
              <a:defRPr lang="en-US" sz="2933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53" indent="-365751" algn="l" defTabSz="121917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lang="en-US" sz="2667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03" indent="-365751" algn="l" defTabSz="121917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en-US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-365751" algn="l" defTabSz="121917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lang="en-US" sz="2133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B0F0"/>
              </a:buClr>
            </a:pPr>
            <a:r>
              <a:rPr lang="en" altLang="zh-CN" sz="1800" dirty="0">
                <a:latin typeface="Georgia" panose="02040502050405020303" pitchFamily="18" charset="0"/>
              </a:rPr>
              <a:t>Commonly used testing techniques for DL: Symbolic Execution, Metamorphic testing, ﻿gradient-based methods, and </a:t>
            </a:r>
            <a:r>
              <a:rPr lang="en" altLang="zh-CN" sz="1800" dirty="0">
                <a:solidFill>
                  <a:srgbClr val="FF0000"/>
                </a:solidFill>
                <a:latin typeface="Georgia" panose="02040502050405020303" pitchFamily="18" charset="0"/>
              </a:rPr>
              <a:t>Fuzzing</a:t>
            </a:r>
          </a:p>
          <a:p>
            <a:pPr>
              <a:buClr>
                <a:srgbClr val="00B0F0"/>
              </a:buClr>
            </a:pPr>
            <a:endParaRPr lang="en" altLang="zh-CN" sz="1800" dirty="0">
              <a:latin typeface="Georgia" panose="02040502050405020303" pitchFamily="18" charset="0"/>
            </a:endParaRPr>
          </a:p>
        </p:txBody>
      </p:sp>
      <p:cxnSp>
        <p:nvCxnSpPr>
          <p:cNvPr id="58" name="直线连接符 57">
            <a:extLst>
              <a:ext uri="{FF2B5EF4-FFF2-40B4-BE49-F238E27FC236}">
                <a16:creationId xmlns="" xmlns:a16="http://schemas.microsoft.com/office/drawing/2014/main" id="{838702CB-E51E-BC53-FF7A-953A0837D83C}"/>
              </a:ext>
            </a:extLst>
          </p:cNvPr>
          <p:cNvCxnSpPr/>
          <p:nvPr/>
        </p:nvCxnSpPr>
        <p:spPr>
          <a:xfrm>
            <a:off x="6371572" y="2071500"/>
            <a:ext cx="0" cy="3547390"/>
          </a:xfrm>
          <a:prstGeom prst="line">
            <a:avLst/>
          </a:prstGeom>
          <a:ln w="1270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Vs versus letters icon battle confrontation Vector Image">
            <a:extLst>
              <a:ext uri="{FF2B5EF4-FFF2-40B4-BE49-F238E27FC236}">
                <a16:creationId xmlns="" xmlns:a16="http://schemas.microsoft.com/office/drawing/2014/main" id="{E4BFDD66-A3BF-AB55-B2DA-64DF69D56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7" t="6061" r="13064" b="16666"/>
          <a:stretch/>
        </p:blipFill>
        <p:spPr bwMode="auto">
          <a:xfrm>
            <a:off x="6063441" y="3359508"/>
            <a:ext cx="620216" cy="70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AF9541B9-4FB8-3785-C23C-EAB6B14D9A84}"/>
              </a:ext>
            </a:extLst>
          </p:cNvPr>
          <p:cNvSpPr txBox="1"/>
          <p:nvPr/>
        </p:nvSpPr>
        <p:spPr>
          <a:xfrm>
            <a:off x="5607676" y="6560061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4/15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0805941"/>
      </p:ext>
    </p:extLst>
  </p:cSld>
  <p:clrMapOvr>
    <a:masterClrMapping/>
  </p:clrMapOvr>
  <p:transition advTm="160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 animBg="1"/>
      <p:bldP spid="31" grpId="0"/>
      <p:bldP spid="36" grpId="0" animBg="1"/>
      <p:bldP spid="38" grpId="0"/>
      <p:bldP spid="41" grpId="0"/>
      <p:bldP spid="43" grpId="0" animBg="1"/>
      <p:bldP spid="44" grpId="0"/>
      <p:bldP spid="45" grpId="0"/>
      <p:bldP spid="46" grpId="0" animBg="1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0" y="311085"/>
            <a:ext cx="9485024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Background: Fuzzing for DL systems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D4D9607-678A-72D8-9F3B-831D9151E806}"/>
              </a:ext>
            </a:extLst>
          </p:cNvPr>
          <p:cNvSpPr/>
          <p:nvPr/>
        </p:nvSpPr>
        <p:spPr>
          <a:xfrm>
            <a:off x="7104551" y="4704051"/>
            <a:ext cx="1700504" cy="3530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Times New Roman Regular" panose="02020503050405090304" charset="0"/>
                <a:ea typeface="华文宋体" panose="02010600040101010101" charset="-122"/>
                <a:cs typeface="Times New Roman Regular" panose="02020503050405090304" charset="0"/>
              </a:rPr>
              <a:t>CNN</a:t>
            </a:r>
            <a:endParaRPr lang="zh-CN" altLang="en-US">
              <a:solidFill>
                <a:schemeClr val="tx1"/>
              </a:solidFill>
              <a:latin typeface="Times New Roman Regular" panose="02020503050405090304" charset="0"/>
              <a:ea typeface="华文宋体" panose="02010600040101010101" charset="-122"/>
              <a:cs typeface="Times New Roman Regular" panose="0202050305040509030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EA51C4F-6A1C-1F53-E13B-39E553E9F46B}"/>
              </a:ext>
            </a:extLst>
          </p:cNvPr>
          <p:cNvSpPr/>
          <p:nvPr/>
        </p:nvSpPr>
        <p:spPr>
          <a:xfrm>
            <a:off x="7104551" y="5365441"/>
            <a:ext cx="1700504" cy="3368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</a:rPr>
              <a:t>RNN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F12B7873-FF5E-1D4A-DEAB-6C7299194BA7}"/>
              </a:ext>
            </a:extLst>
          </p:cNvPr>
          <p:cNvGrpSpPr/>
          <p:nvPr/>
        </p:nvGrpSpPr>
        <p:grpSpPr>
          <a:xfrm>
            <a:off x="3886532" y="2703975"/>
            <a:ext cx="2324735" cy="1190625"/>
            <a:chOff x="4286" y="3832"/>
            <a:chExt cx="3661" cy="1875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9C98BB74-9662-2D2E-C5BC-4B3FC890B025}"/>
                </a:ext>
              </a:extLst>
            </p:cNvPr>
            <p:cNvSpPr/>
            <p:nvPr/>
          </p:nvSpPr>
          <p:spPr>
            <a:xfrm>
              <a:off x="4286" y="3832"/>
              <a:ext cx="3508" cy="182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79FED5A9-7613-E3E4-9D32-7214CA96ABE2}"/>
                </a:ext>
              </a:extLst>
            </p:cNvPr>
            <p:cNvSpPr/>
            <p:nvPr/>
          </p:nvSpPr>
          <p:spPr>
            <a:xfrm>
              <a:off x="4860" y="3938"/>
              <a:ext cx="2489" cy="3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3"/>
                  </a:solidFill>
                </a14:hiddenFill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  <a:latin typeface="Georgia" panose="02040502050405020303" pitchFamily="18" charset="0"/>
                  <a:ea typeface="微软雅黑" charset="0"/>
                </a:rPr>
                <a:t>Random</a:t>
              </a:r>
              <a:endParaRPr lang="zh-CN" altLang="en-US" sz="1400" dirty="0">
                <a:solidFill>
                  <a:schemeClr val="tx1"/>
                </a:solidFill>
                <a:latin typeface="Georgia" panose="02040502050405020303" pitchFamily="18" charset="0"/>
                <a:ea typeface="微软雅黑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74C82FE8-33AF-1E68-D0C8-0ED8DDD5F482}"/>
                </a:ext>
              </a:extLst>
            </p:cNvPr>
            <p:cNvSpPr txBox="1"/>
            <p:nvPr/>
          </p:nvSpPr>
          <p:spPr>
            <a:xfrm>
              <a:off x="4860" y="5125"/>
              <a:ext cx="3087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Georgia" panose="02040502050405020303" pitchFamily="18" charset="0"/>
                  <a:ea typeface="微软雅黑" charset="0"/>
                </a:rPr>
                <a:t>Seed Selection</a:t>
              </a:r>
              <a:endParaRPr lang="zh-CN" altLang="en-US" dirty="0">
                <a:latin typeface="Georgia" panose="02040502050405020303" pitchFamily="18" charset="0"/>
                <a:ea typeface="微软雅黑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1C61589-668A-6EB7-1D52-1CD6391BA97B}"/>
              </a:ext>
            </a:extLst>
          </p:cNvPr>
          <p:cNvGrpSpPr/>
          <p:nvPr/>
        </p:nvGrpSpPr>
        <p:grpSpPr>
          <a:xfrm>
            <a:off x="2080592" y="2992726"/>
            <a:ext cx="1271905" cy="584835"/>
            <a:chOff x="3869" y="4820"/>
            <a:chExt cx="2003" cy="921"/>
          </a:xfrm>
        </p:grpSpPr>
        <p:sp>
          <p:nvSpPr>
            <p:cNvPr id="16" name="流程图: 直接访问存储器 21">
              <a:extLst>
                <a:ext uri="{FF2B5EF4-FFF2-40B4-BE49-F238E27FC236}">
                  <a16:creationId xmlns="" xmlns:a16="http://schemas.microsoft.com/office/drawing/2014/main" id="{C41E121D-0B68-10B6-905A-736C2E322FD0}"/>
                </a:ext>
              </a:extLst>
            </p:cNvPr>
            <p:cNvSpPr/>
            <p:nvPr/>
          </p:nvSpPr>
          <p:spPr>
            <a:xfrm>
              <a:off x="3869" y="4902"/>
              <a:ext cx="2003" cy="795"/>
            </a:xfrm>
            <a:prstGeom prst="flowChartMagneticDrum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>
                <a:latin typeface="华文宋体" panose="02010600040101010101" charset="-122"/>
                <a:ea typeface="华文宋体" panose="02010600040101010101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7AC34C37-1EA1-6BB2-98C4-4E6853EED5D4}"/>
                </a:ext>
              </a:extLst>
            </p:cNvPr>
            <p:cNvSpPr txBox="1"/>
            <p:nvPr/>
          </p:nvSpPr>
          <p:spPr>
            <a:xfrm>
              <a:off x="4095" y="4820"/>
              <a:ext cx="1495" cy="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tx1"/>
                  </a:solidFill>
                  <a:latin typeface="Georgia" panose="02040502050405020303" pitchFamily="18" charset="0"/>
                  <a:ea typeface="微软雅黑" charset="0"/>
                </a:rPr>
                <a:t>Seed</a:t>
              </a:r>
            </a:p>
            <a:p>
              <a:r>
                <a:rPr lang="en-US" altLang="zh-CN" sz="1600" dirty="0">
                  <a:latin typeface="Georgia" panose="02040502050405020303" pitchFamily="18" charset="0"/>
                  <a:ea typeface="微软雅黑" charset="0"/>
                </a:rPr>
                <a:t>Queue</a:t>
              </a:r>
              <a:endParaRPr lang="zh-CN" altLang="en-US" sz="1600" dirty="0">
                <a:solidFill>
                  <a:schemeClr val="tx1"/>
                </a:solidFill>
                <a:latin typeface="Georgia" panose="02040502050405020303" pitchFamily="18" charset="0"/>
                <a:ea typeface="微软雅黑" charset="0"/>
              </a:endParaRPr>
            </a:p>
          </p:txBody>
        </p:sp>
      </p:grpSp>
      <p:cxnSp>
        <p:nvCxnSpPr>
          <p:cNvPr id="18" name="直接箭头连接符 51">
            <a:extLst>
              <a:ext uri="{FF2B5EF4-FFF2-40B4-BE49-F238E27FC236}">
                <a16:creationId xmlns="" xmlns:a16="http://schemas.microsoft.com/office/drawing/2014/main" id="{7E53C8CF-268B-E7AF-9DDF-A90CFDB1AE88}"/>
              </a:ext>
            </a:extLst>
          </p:cNvPr>
          <p:cNvCxnSpPr/>
          <p:nvPr/>
        </p:nvCxnSpPr>
        <p:spPr>
          <a:xfrm flipV="1">
            <a:off x="3352497" y="3294351"/>
            <a:ext cx="490220" cy="3175"/>
          </a:xfrm>
          <a:prstGeom prst="straightConnector1">
            <a:avLst/>
          </a:prstGeom>
          <a:ln w="12700"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D10F9CAD-97BB-0F68-18BD-0BB27EB8B829}"/>
              </a:ext>
            </a:extLst>
          </p:cNvPr>
          <p:cNvGrpSpPr/>
          <p:nvPr/>
        </p:nvGrpSpPr>
        <p:grpSpPr>
          <a:xfrm>
            <a:off x="6676722" y="2717136"/>
            <a:ext cx="2412365" cy="1189990"/>
            <a:chOff x="8680" y="3833"/>
            <a:chExt cx="3799" cy="1874"/>
          </a:xfrm>
        </p:grpSpPr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F267883F-E575-848C-EA05-6121546F80CC}"/>
                </a:ext>
              </a:extLst>
            </p:cNvPr>
            <p:cNvSpPr/>
            <p:nvPr/>
          </p:nvSpPr>
          <p:spPr>
            <a:xfrm>
              <a:off x="8680" y="3833"/>
              <a:ext cx="3799" cy="182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E07A17B5-DDF9-FED0-A761-9D266B573502}"/>
                </a:ext>
              </a:extLst>
            </p:cNvPr>
            <p:cNvSpPr txBox="1"/>
            <p:nvPr/>
          </p:nvSpPr>
          <p:spPr>
            <a:xfrm>
              <a:off x="9007" y="5250"/>
              <a:ext cx="3371" cy="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60"/>
                </a:lnSpc>
              </a:pPr>
              <a:r>
                <a:rPr lang="en-US" altLang="zh-CN" dirty="0">
                  <a:latin typeface="Georgia" panose="02040502050405020303" pitchFamily="18" charset="0"/>
                  <a:ea typeface="微软雅黑" charset="0"/>
                </a:rPr>
                <a:t>Mutation Selection</a:t>
              </a:r>
              <a:endParaRPr lang="zh-CN" altLang="en-US" dirty="0">
                <a:latin typeface="Georgia" panose="02040502050405020303" pitchFamily="18" charset="0"/>
                <a:ea typeface="微软雅黑" charset="0"/>
              </a:endParaRPr>
            </a:p>
          </p:txBody>
        </p:sp>
      </p:grpSp>
      <p:cxnSp>
        <p:nvCxnSpPr>
          <p:cNvPr id="25" name="直接箭头连接符 52">
            <a:extLst>
              <a:ext uri="{FF2B5EF4-FFF2-40B4-BE49-F238E27FC236}">
                <a16:creationId xmlns="" xmlns:a16="http://schemas.microsoft.com/office/drawing/2014/main" id="{4CC4BAF2-D1DC-3885-4C98-7CA16631630A}"/>
              </a:ext>
            </a:extLst>
          </p:cNvPr>
          <p:cNvCxnSpPr/>
          <p:nvPr/>
        </p:nvCxnSpPr>
        <p:spPr>
          <a:xfrm>
            <a:off x="6159197" y="3297526"/>
            <a:ext cx="467995" cy="0"/>
          </a:xfrm>
          <a:prstGeom prst="straightConnector1">
            <a:avLst/>
          </a:prstGeom>
          <a:ln w="12700"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接箭头连接符 54">
            <a:extLst>
              <a:ext uri="{FF2B5EF4-FFF2-40B4-BE49-F238E27FC236}">
                <a16:creationId xmlns="" xmlns:a16="http://schemas.microsoft.com/office/drawing/2014/main" id="{BE3F5048-CDEA-248A-778F-5A336FB340F6}"/>
              </a:ext>
            </a:extLst>
          </p:cNvPr>
          <p:cNvCxnSpPr/>
          <p:nvPr/>
        </p:nvCxnSpPr>
        <p:spPr>
          <a:xfrm flipH="1" flipV="1">
            <a:off x="6077282" y="5208241"/>
            <a:ext cx="491490" cy="6350"/>
          </a:xfrm>
          <a:prstGeom prst="straightConnector1">
            <a:avLst/>
          </a:prstGeom>
          <a:ln w="12700"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箭头连接符 13">
            <a:extLst>
              <a:ext uri="{FF2B5EF4-FFF2-40B4-BE49-F238E27FC236}">
                <a16:creationId xmlns="" xmlns:a16="http://schemas.microsoft.com/office/drawing/2014/main" id="{ACCD4077-5E13-7A23-1333-DE7A5A627EDE}"/>
              </a:ext>
            </a:extLst>
          </p:cNvPr>
          <p:cNvCxnSpPr/>
          <p:nvPr/>
        </p:nvCxnSpPr>
        <p:spPr>
          <a:xfrm flipV="1">
            <a:off x="2709242" y="3575656"/>
            <a:ext cx="14605" cy="1330325"/>
          </a:xfrm>
          <a:prstGeom prst="straightConnector1">
            <a:avLst/>
          </a:prstGeom>
          <a:ln w="12700"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A094AF55-2CB8-0267-664C-8F5D156B229F}"/>
              </a:ext>
            </a:extLst>
          </p:cNvPr>
          <p:cNvSpPr/>
          <p:nvPr/>
        </p:nvSpPr>
        <p:spPr>
          <a:xfrm>
            <a:off x="1989152" y="2291686"/>
            <a:ext cx="7219950" cy="1670685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31287114-C6A0-8005-8836-32ED9969DDAC}"/>
              </a:ext>
            </a:extLst>
          </p:cNvPr>
          <p:cNvSpPr txBox="1"/>
          <p:nvPr/>
        </p:nvSpPr>
        <p:spPr>
          <a:xfrm>
            <a:off x="4510737" y="2312006"/>
            <a:ext cx="287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Georgia" panose="02040502050405020303" pitchFamily="18" charset="0"/>
                <a:ea typeface="微软雅黑" charset="0"/>
              </a:rPr>
              <a:t>Test Case Generation</a:t>
            </a:r>
            <a:endParaRPr lang="zh-CN" altLang="en-US" dirty="0">
              <a:latin typeface="Georgia" panose="02040502050405020303" pitchFamily="18" charset="0"/>
              <a:ea typeface="微软雅黑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86B3B84D-6F35-43EF-7018-3FD8AEAEAABE}"/>
              </a:ext>
            </a:extLst>
          </p:cNvPr>
          <p:cNvSpPr/>
          <p:nvPr/>
        </p:nvSpPr>
        <p:spPr>
          <a:xfrm>
            <a:off x="6554802" y="4311621"/>
            <a:ext cx="2663190" cy="149860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0049CD37-B420-2A1E-4800-D6F832D879DF}"/>
              </a:ext>
            </a:extLst>
          </p:cNvPr>
          <p:cNvSpPr txBox="1"/>
          <p:nvPr/>
        </p:nvSpPr>
        <p:spPr>
          <a:xfrm>
            <a:off x="6770702" y="4296381"/>
            <a:ext cx="2376170" cy="36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Georgia" panose="02040502050405020303" pitchFamily="18" charset="0"/>
                <a:ea typeface="微软雅黑" charset="0"/>
              </a:rPr>
              <a:t>Test Case Execution</a:t>
            </a:r>
            <a:endParaRPr lang="zh-CN" altLang="en-US" dirty="0">
              <a:latin typeface="Georgia" panose="02040502050405020303" pitchFamily="18" charset="0"/>
              <a:ea typeface="微软雅黑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B6DECD-8A7E-6C50-FB2B-62A8875873A6}"/>
              </a:ext>
            </a:extLst>
          </p:cNvPr>
          <p:cNvGrpSpPr/>
          <p:nvPr/>
        </p:nvGrpSpPr>
        <p:grpSpPr>
          <a:xfrm>
            <a:off x="1989152" y="4237961"/>
            <a:ext cx="4222115" cy="1581785"/>
            <a:chOff x="1298" y="6228"/>
            <a:chExt cx="6649" cy="2491"/>
          </a:xfrm>
        </p:grpSpPr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5FE9CB67-A2DD-DD64-8098-DA8E74628E28}"/>
                </a:ext>
              </a:extLst>
            </p:cNvPr>
            <p:cNvSpPr/>
            <p:nvPr/>
          </p:nvSpPr>
          <p:spPr>
            <a:xfrm>
              <a:off x="3699" y="6825"/>
              <a:ext cx="4019" cy="182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46258B2E-1B94-99DB-62BC-12B7FDF22660}"/>
                </a:ext>
              </a:extLst>
            </p:cNvPr>
            <p:cNvSpPr txBox="1"/>
            <p:nvPr/>
          </p:nvSpPr>
          <p:spPr>
            <a:xfrm>
              <a:off x="4194" y="8137"/>
              <a:ext cx="3327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Georgia" panose="02040502050405020303" pitchFamily="18" charset="0"/>
                  <a:ea typeface="微软雅黑" charset="0"/>
                </a:rPr>
                <a:t>Testing Criterion</a:t>
              </a:r>
              <a:endParaRPr lang="zh-CN" altLang="en-US" dirty="0">
                <a:latin typeface="Georgia" panose="02040502050405020303" pitchFamily="18" charset="0"/>
                <a:ea typeface="微软雅黑" charset="0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F2CA5159-B502-920F-8B22-526DE7B9B2FF}"/>
                </a:ext>
              </a:extLst>
            </p:cNvPr>
            <p:cNvSpPr/>
            <p:nvPr/>
          </p:nvSpPr>
          <p:spPr>
            <a:xfrm>
              <a:off x="1442" y="7280"/>
              <a:ext cx="1674" cy="9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Georgia" panose="02040502050405020303" pitchFamily="18" charset="0"/>
                  <a:ea typeface="微软雅黑" charset="0"/>
                </a:rPr>
                <a:t>Analysis</a:t>
              </a:r>
              <a:endParaRPr lang="zh-CN" altLang="en-US" dirty="0">
                <a:solidFill>
                  <a:schemeClr val="tx1"/>
                </a:solidFill>
                <a:latin typeface="Georgia" panose="02040502050405020303" pitchFamily="18" charset="0"/>
                <a:ea typeface="微软雅黑" charset="0"/>
              </a:endParaRPr>
            </a:p>
          </p:txBody>
        </p:sp>
        <p:cxnSp>
          <p:nvCxnSpPr>
            <p:cNvPr id="45" name="直接箭头连接符 55">
              <a:extLst>
                <a:ext uri="{FF2B5EF4-FFF2-40B4-BE49-F238E27FC236}">
                  <a16:creationId xmlns="" xmlns:a16="http://schemas.microsoft.com/office/drawing/2014/main" id="{9B11CA34-9997-893A-090F-5201095B3616}"/>
                </a:ext>
              </a:extLst>
            </p:cNvPr>
            <p:cNvCxnSpPr/>
            <p:nvPr/>
          </p:nvCxnSpPr>
          <p:spPr>
            <a:xfrm flipH="1" flipV="1">
              <a:off x="3191" y="7710"/>
              <a:ext cx="480" cy="12"/>
            </a:xfrm>
            <a:prstGeom prst="straightConnector1">
              <a:avLst/>
            </a:prstGeom>
            <a:ln w="12700">
              <a:headEnd type="none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B63E701E-E5F8-F561-0881-74B0218FBA34}"/>
                </a:ext>
              </a:extLst>
            </p:cNvPr>
            <p:cNvSpPr/>
            <p:nvPr/>
          </p:nvSpPr>
          <p:spPr>
            <a:xfrm>
              <a:off x="1298" y="6338"/>
              <a:ext cx="6649" cy="236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98DEFADF-E59A-AFF9-A51B-48AEEC1E1E89}"/>
                </a:ext>
              </a:extLst>
            </p:cNvPr>
            <p:cNvSpPr txBox="1"/>
            <p:nvPr/>
          </p:nvSpPr>
          <p:spPr>
            <a:xfrm>
              <a:off x="3065" y="6228"/>
              <a:ext cx="4019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Georgia" panose="02040502050405020303" pitchFamily="18" charset="0"/>
                  <a:ea typeface="微软雅黑" charset="0"/>
                </a:rPr>
                <a:t>Coverage Analysis</a:t>
              </a:r>
              <a:endParaRPr lang="zh-CN" altLang="en-US" dirty="0">
                <a:latin typeface="Georgia" panose="02040502050405020303" pitchFamily="18" charset="0"/>
                <a:ea typeface="微软雅黑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100C483-ABF0-4B1D-1E59-79B4D99C044A}"/>
              </a:ext>
            </a:extLst>
          </p:cNvPr>
          <p:cNvSpPr/>
          <p:nvPr/>
        </p:nvSpPr>
        <p:spPr>
          <a:xfrm>
            <a:off x="880300" y="1177245"/>
            <a:ext cx="103496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p"/>
            </a:pPr>
            <a:r>
              <a:rPr lang="en" altLang="zh-CN" sz="2000" dirty="0">
                <a:latin typeface="Georgia" panose="02040502050405020303" pitchFamily="18" charset="0"/>
              </a:rPr>
              <a:t>Fuzzing refers to a process of repeatedly running a program with generated inputs that maybe syntactically or semantically malformed (Valentin</a:t>
            </a:r>
            <a:r>
              <a:rPr lang="en" altLang="zh-CN" sz="2000" dirty="0"/>
              <a:t> </a:t>
            </a:r>
            <a:r>
              <a:rPr lang="en" altLang="zh-CN" sz="2000" dirty="0">
                <a:latin typeface="Georgia" panose="02040502050405020303" pitchFamily="18" charset="0"/>
              </a:rPr>
              <a:t>et al., TSE, 2019) 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E14DDBEB-D2BA-FA94-1F98-628D56ED8E71}"/>
              </a:ext>
            </a:extLst>
          </p:cNvPr>
          <p:cNvSpPr/>
          <p:nvPr/>
        </p:nvSpPr>
        <p:spPr>
          <a:xfrm>
            <a:off x="4251022" y="3312293"/>
            <a:ext cx="1580585" cy="2527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Georgia" panose="02040502050405020303" pitchFamily="18" charset="0"/>
                <a:ea typeface="微软雅黑" charset="0"/>
              </a:rPr>
              <a:t>Frequency Aware</a:t>
            </a:r>
            <a:endParaRPr lang="zh-CN" altLang="en-US" sz="1400" dirty="0">
              <a:solidFill>
                <a:schemeClr val="tx1"/>
              </a:solidFill>
              <a:latin typeface="Georgia" panose="02040502050405020303" pitchFamily="18" charset="0"/>
              <a:ea typeface="微软雅黑" charset="0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1EE0C7E6-959B-CE48-5774-909508CFA221}"/>
              </a:ext>
            </a:extLst>
          </p:cNvPr>
          <p:cNvSpPr/>
          <p:nvPr/>
        </p:nvSpPr>
        <p:spPr>
          <a:xfrm>
            <a:off x="7168847" y="2771981"/>
            <a:ext cx="1580515" cy="2527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Georgia" panose="02040502050405020303" pitchFamily="18" charset="0"/>
                <a:ea typeface="微软雅黑" charset="0"/>
              </a:rPr>
              <a:t>Random</a:t>
            </a:r>
            <a:endParaRPr lang="zh-CN" altLang="en-US" sz="1400" dirty="0">
              <a:solidFill>
                <a:schemeClr val="tx1"/>
              </a:solidFill>
              <a:latin typeface="Georgia" panose="02040502050405020303" pitchFamily="18" charset="0"/>
              <a:ea typeface="微软雅黑" charset="0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316CD483-3EE3-570D-030B-CED51DA6D264}"/>
              </a:ext>
            </a:extLst>
          </p:cNvPr>
          <p:cNvSpPr/>
          <p:nvPr/>
        </p:nvSpPr>
        <p:spPr>
          <a:xfrm>
            <a:off x="7168847" y="3299767"/>
            <a:ext cx="1580515" cy="2527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Georgia" panose="02040502050405020303" pitchFamily="18" charset="0"/>
                <a:ea typeface="微软雅黑" charset="0"/>
              </a:rPr>
              <a:t>Greedy</a:t>
            </a:r>
            <a:r>
              <a:rPr lang="zh-CN" altLang="en-US" sz="1400" dirty="0">
                <a:solidFill>
                  <a:schemeClr val="tx1"/>
                </a:solidFill>
                <a:latin typeface="Georgia" panose="02040502050405020303" pitchFamily="18" charset="0"/>
                <a:ea typeface="微软雅黑" charset="0"/>
              </a:rPr>
              <a:t> </a:t>
            </a:r>
            <a:r>
              <a:rPr lang="en-US" altLang="zh-CN" sz="1400" dirty="0">
                <a:solidFill>
                  <a:schemeClr val="tx1"/>
                </a:solidFill>
                <a:latin typeface="Georgia" panose="02040502050405020303" pitchFamily="18" charset="0"/>
                <a:ea typeface="微软雅黑" charset="0"/>
              </a:rPr>
              <a:t>Method</a:t>
            </a:r>
            <a:endParaRPr lang="zh-CN" altLang="en-US" sz="1400" dirty="0">
              <a:solidFill>
                <a:schemeClr val="tx1"/>
              </a:solidFill>
              <a:latin typeface="Georgia" panose="02040502050405020303" pitchFamily="18" charset="0"/>
              <a:ea typeface="微软雅黑" charset="0"/>
            </a:endParaRPr>
          </a:p>
        </p:txBody>
      </p:sp>
      <p:pic>
        <p:nvPicPr>
          <p:cNvPr id="4098" name="Picture 2" descr="Testing Icons - 40,063 free icons">
            <a:extLst>
              <a:ext uri="{FF2B5EF4-FFF2-40B4-BE49-F238E27FC236}">
                <a16:creationId xmlns="" xmlns:a16="http://schemas.microsoft.com/office/drawing/2014/main" id="{684107D9-3B24-90B3-222B-0258B28DC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642" y="2892347"/>
            <a:ext cx="788853" cy="78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直接箭头连接符 52">
            <a:extLst>
              <a:ext uri="{FF2B5EF4-FFF2-40B4-BE49-F238E27FC236}">
                <a16:creationId xmlns="" xmlns:a16="http://schemas.microsoft.com/office/drawing/2014/main" id="{8E05BBA3-A407-E8D2-024A-6184B190A740}"/>
              </a:ext>
            </a:extLst>
          </p:cNvPr>
          <p:cNvCxnSpPr/>
          <p:nvPr/>
        </p:nvCxnSpPr>
        <p:spPr>
          <a:xfrm>
            <a:off x="9121472" y="3299620"/>
            <a:ext cx="467995" cy="0"/>
          </a:xfrm>
          <a:prstGeom prst="straightConnector1">
            <a:avLst/>
          </a:prstGeom>
          <a:ln w="12700"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肘形连接符 52">
            <a:extLst>
              <a:ext uri="{FF2B5EF4-FFF2-40B4-BE49-F238E27FC236}">
                <a16:creationId xmlns="" xmlns:a16="http://schemas.microsoft.com/office/drawing/2014/main" id="{7A8CE1A0-BC06-00FB-A8A9-2B19B600879A}"/>
              </a:ext>
            </a:extLst>
          </p:cNvPr>
          <p:cNvCxnSpPr>
            <a:stCxn id="4098" idx="2"/>
            <a:endCxn id="36" idx="3"/>
          </p:cNvCxnSpPr>
          <p:nvPr/>
        </p:nvCxnSpPr>
        <p:spPr>
          <a:xfrm rot="5400000">
            <a:off x="8912671" y="3986522"/>
            <a:ext cx="1379721" cy="769077"/>
          </a:xfrm>
          <a:prstGeom prst="bentConnector2">
            <a:avLst/>
          </a:prstGeom>
          <a:ln w="12700" cap="rnd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EDA7DA4B-83AD-ABC2-7DC0-89E7A34CEF48}"/>
              </a:ext>
            </a:extLst>
          </p:cNvPr>
          <p:cNvSpPr/>
          <p:nvPr/>
        </p:nvSpPr>
        <p:spPr>
          <a:xfrm>
            <a:off x="3860575" y="4629939"/>
            <a:ext cx="1870754" cy="2886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 Regular" panose="02020503050405090304" charset="0"/>
                <a:ea typeface="华文宋体" panose="02010600040101010101" charset="-122"/>
                <a:cs typeface="Times New Roman Regular" panose="02020503050405090304" charset="0"/>
              </a:rPr>
              <a:t>Code Coverage</a:t>
            </a:r>
            <a:endParaRPr lang="zh-CN" altLang="en-US" dirty="0">
              <a:solidFill>
                <a:schemeClr val="tx1"/>
              </a:solidFill>
              <a:latin typeface="Times New Roman Regular" panose="02020503050405090304" charset="0"/>
              <a:ea typeface="华文宋体" panose="02010600040101010101" charset="-122"/>
              <a:cs typeface="Times New Roman Regular" panose="02020503050405090304" charset="0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AC857D42-BF27-5D0B-9E51-E5A28EA05B87}"/>
              </a:ext>
            </a:extLst>
          </p:cNvPr>
          <p:cNvSpPr/>
          <p:nvPr/>
        </p:nvSpPr>
        <p:spPr>
          <a:xfrm>
            <a:off x="3860575" y="5161492"/>
            <a:ext cx="1870754" cy="2886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 Regular" panose="02020503050405090304" charset="0"/>
                <a:ea typeface="华文宋体" panose="02010600040101010101" charset="-122"/>
                <a:cs typeface="Times New Roman Regular" panose="02020503050405090304" charset="0"/>
              </a:rPr>
              <a:t>Neuron Coverage</a:t>
            </a:r>
            <a:endParaRPr lang="zh-CN" altLang="en-US" dirty="0">
              <a:solidFill>
                <a:schemeClr val="tx1"/>
              </a:solidFill>
              <a:latin typeface="Times New Roman Regular" panose="02020503050405090304" charset="0"/>
              <a:ea typeface="华文宋体" panose="02010600040101010101" charset="-122"/>
              <a:cs typeface="Times New Roman Regular" panose="0202050305040509030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4EE23743-D402-5EA6-B7D1-89E399AF0312}"/>
              </a:ext>
            </a:extLst>
          </p:cNvPr>
          <p:cNvSpPr txBox="1"/>
          <p:nvPr/>
        </p:nvSpPr>
        <p:spPr>
          <a:xfrm>
            <a:off x="9589467" y="2530047"/>
            <a:ext cx="792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40"/>
              </a:lnSpc>
            </a:pPr>
            <a:r>
              <a:rPr kumimoji="1" lang="en-US" altLang="zh-CN" sz="1200" dirty="0">
                <a:latin typeface="Georgia" panose="02040502050405020303" pitchFamily="18" charset="0"/>
              </a:rPr>
              <a:t>Test Cases</a:t>
            </a:r>
            <a:endParaRPr kumimoji="1" lang="zh-CN" altLang="en-US" sz="1200" dirty="0">
              <a:latin typeface="Georgia" panose="02040502050405020303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D8C1ED4B-85AF-6CB0-2091-0A1414C751FB}"/>
              </a:ext>
            </a:extLst>
          </p:cNvPr>
          <p:cNvSpPr txBox="1"/>
          <p:nvPr/>
        </p:nvSpPr>
        <p:spPr>
          <a:xfrm>
            <a:off x="4100209" y="5880678"/>
            <a:ext cx="3709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Georgia" panose="02040502050405020303" pitchFamily="18" charset="0"/>
              </a:rPr>
              <a:t>The framework of coverage-based fuzzing</a:t>
            </a:r>
            <a:endParaRPr kumimoji="1" lang="zh-CN" altLang="en-US" sz="1400" dirty="0">
              <a:latin typeface="Georgia" panose="02040502050405020303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D2602728-5E1B-3E04-4492-017CA3BC0EBE}"/>
              </a:ext>
            </a:extLst>
          </p:cNvPr>
          <p:cNvSpPr txBox="1"/>
          <p:nvPr/>
        </p:nvSpPr>
        <p:spPr>
          <a:xfrm>
            <a:off x="4831034" y="3030365"/>
            <a:ext cx="400110" cy="382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1400" b="1" dirty="0"/>
              <a:t>…</a:t>
            </a:r>
            <a:endParaRPr kumimoji="1" lang="zh-CN" altLang="en-US" sz="1400" b="1" dirty="0"/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229971B9-5946-5E71-ECE0-823E740E769F}"/>
              </a:ext>
            </a:extLst>
          </p:cNvPr>
          <p:cNvSpPr txBox="1"/>
          <p:nvPr/>
        </p:nvSpPr>
        <p:spPr>
          <a:xfrm>
            <a:off x="7809775" y="3021203"/>
            <a:ext cx="400110" cy="382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1400" b="1" dirty="0"/>
              <a:t>…</a:t>
            </a:r>
            <a:endParaRPr kumimoji="1" lang="zh-CN" altLang="en-US" sz="1400" b="1" dirty="0"/>
          </a:p>
        </p:txBody>
      </p:sp>
      <p:sp>
        <p:nvSpPr>
          <p:cNvPr id="61" name="文本框 60">
            <a:extLst>
              <a:ext uri="{FF2B5EF4-FFF2-40B4-BE49-F238E27FC236}">
                <a16:creationId xmlns="" xmlns:a16="http://schemas.microsoft.com/office/drawing/2014/main" id="{9F8E93AC-88F8-1FFF-0C3C-FB1034A87DF1}"/>
              </a:ext>
            </a:extLst>
          </p:cNvPr>
          <p:cNvSpPr txBox="1"/>
          <p:nvPr/>
        </p:nvSpPr>
        <p:spPr>
          <a:xfrm>
            <a:off x="7814536" y="5076118"/>
            <a:ext cx="400110" cy="382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1400" b="1" dirty="0"/>
              <a:t>…</a:t>
            </a:r>
            <a:endParaRPr kumimoji="1" lang="zh-CN" altLang="en-US" sz="1400" b="1" dirty="0"/>
          </a:p>
        </p:txBody>
      </p:sp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8471C3A6-6B6B-10F0-3252-4E1F2F841757}"/>
              </a:ext>
            </a:extLst>
          </p:cNvPr>
          <p:cNvSpPr txBox="1"/>
          <p:nvPr/>
        </p:nvSpPr>
        <p:spPr>
          <a:xfrm>
            <a:off x="4589764" y="4905443"/>
            <a:ext cx="400110" cy="382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1400" b="1" dirty="0"/>
              <a:t>…</a:t>
            </a:r>
            <a:endParaRPr kumimoji="1" lang="zh-CN" altLang="en-US" sz="1400" b="1" dirty="0"/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AA8E2FA6-2E6B-7DDA-2366-08679D68CBC2}"/>
              </a:ext>
            </a:extLst>
          </p:cNvPr>
          <p:cNvSpPr txBox="1"/>
          <p:nvPr/>
        </p:nvSpPr>
        <p:spPr>
          <a:xfrm>
            <a:off x="5607676" y="6560061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5/15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3680375"/>
      </p:ext>
    </p:extLst>
  </p:cSld>
  <p:clrMapOvr>
    <a:masterClrMapping/>
  </p:clrMapOvr>
  <p:transition advTm="160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3" grpId="0" animBg="1"/>
      <p:bldP spid="34" grpId="0"/>
      <p:bldP spid="36" grpId="0" animBg="1"/>
      <p:bldP spid="37" grpId="0"/>
      <p:bldP spid="48" grpId="0" animBg="1"/>
      <p:bldP spid="49" grpId="0" animBg="1"/>
      <p:bldP spid="50" grpId="0" animBg="1"/>
      <p:bldP spid="55" grpId="0" animBg="1"/>
      <p:bldP spid="56" grpId="0" animBg="1"/>
      <p:bldP spid="54" grpId="0"/>
      <p:bldP spid="57" grpId="0"/>
      <p:bldP spid="58" grpId="0"/>
      <p:bldP spid="60" grpId="0"/>
      <p:bldP spid="61" grpId="0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0" y="311085"/>
            <a:ext cx="9485024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Background: Fuzzing for DL systems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100C483-ABF0-4B1D-1E59-79B4D99C044A}"/>
              </a:ext>
            </a:extLst>
          </p:cNvPr>
          <p:cNvSpPr/>
          <p:nvPr/>
        </p:nvSpPr>
        <p:spPr>
          <a:xfrm>
            <a:off x="880300" y="1177245"/>
            <a:ext cx="39457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p"/>
            </a:pPr>
            <a:r>
              <a:rPr lang="en" altLang="zh-CN" b="1" dirty="0">
                <a:latin typeface="Georgia" panose="02040502050405020303" pitchFamily="18" charset="0"/>
              </a:rPr>
              <a:t>Seed selection strategy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63B2E95C-006D-51AB-ACE5-98350D43160B}"/>
              </a:ext>
            </a:extLst>
          </p:cNvPr>
          <p:cNvSpPr/>
          <p:nvPr/>
        </p:nvSpPr>
        <p:spPr>
          <a:xfrm>
            <a:off x="880300" y="3483110"/>
            <a:ext cx="49617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p"/>
            </a:pPr>
            <a:r>
              <a:rPr lang="en" altLang="zh-CN" b="1" dirty="0">
                <a:latin typeface="Georgia" panose="02040502050405020303" pitchFamily="18" charset="0"/>
              </a:rPr>
              <a:t>Mutation strategy selection strategy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7CC3CA47-3D21-6014-21CF-FD857971ABF5}"/>
              </a:ext>
            </a:extLst>
          </p:cNvPr>
          <p:cNvSpPr txBox="1"/>
          <p:nvPr/>
        </p:nvSpPr>
        <p:spPr>
          <a:xfrm>
            <a:off x="1170112" y="1599145"/>
            <a:ext cx="101481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Georgia" panose="02040502050405020303" pitchFamily="18" charset="0"/>
              </a:rPr>
              <a:t>Random selection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Georgia" panose="02040502050405020303" pitchFamily="18" charset="0"/>
              </a:rPr>
              <a:t>﻿recency-aware strategy  selects a seed based on </a:t>
            </a:r>
            <a:r>
              <a:rPr kumimoji="1" lang="en-US" altLang="zh-CN" b="1" dirty="0">
                <a:latin typeface="Georgia" panose="02040502050405020303" pitchFamily="18" charset="0"/>
              </a:rPr>
              <a:t>the time </a:t>
            </a:r>
            <a:r>
              <a:rPr kumimoji="1" lang="en-US" altLang="zh-CN" dirty="0">
                <a:latin typeface="Georgia" panose="02040502050405020303" pitchFamily="18" charset="0"/>
              </a:rPr>
              <a:t>of adding to the seed queue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Georgia" panose="02040502050405020303" pitchFamily="18" charset="0"/>
              </a:rPr>
              <a:t>﻿frequency-aware strategy ﻿selects a seed based on </a:t>
            </a:r>
            <a:r>
              <a:rPr kumimoji="1" lang="en-US" altLang="zh-CN" b="1" dirty="0">
                <a:latin typeface="Georgia" panose="02040502050405020303" pitchFamily="18" charset="0"/>
              </a:rPr>
              <a:t>the number of times </a:t>
            </a:r>
            <a:r>
              <a:rPr kumimoji="1" lang="en-US" altLang="zh-CN" dirty="0">
                <a:latin typeface="Georgia" panose="02040502050405020303" pitchFamily="18" charset="0"/>
              </a:rPr>
              <a:t>it has been fuzzed 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437F3AD7-7784-CBB3-3A9B-839D05F3316B}"/>
              </a:ext>
            </a:extLst>
          </p:cNvPr>
          <p:cNvSpPr/>
          <p:nvPr/>
        </p:nvSpPr>
        <p:spPr>
          <a:xfrm>
            <a:off x="1291513" y="2915290"/>
            <a:ext cx="10141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r>
              <a:rPr lang="en" altLang="zh-CN" b="1" dirty="0">
                <a:solidFill>
                  <a:srgbClr val="FF0000"/>
                </a:solidFill>
                <a:latin typeface="Georgia" panose="02040502050405020303" pitchFamily="18" charset="0"/>
              </a:rPr>
              <a:t>In theory, ﻿considering a variety of test information comprehensively </a:t>
            </a:r>
            <a:r>
              <a:rPr lang="en-US" altLang="zh-CN" b="1" dirty="0">
                <a:solidFill>
                  <a:srgbClr val="FF0000"/>
                </a:solidFill>
                <a:latin typeface="Georgia" panose="02040502050405020303" pitchFamily="18" charset="0"/>
              </a:rPr>
              <a:t>would</a:t>
            </a:r>
            <a:r>
              <a:rPr lang="en" altLang="zh-CN" b="1" dirty="0">
                <a:solidFill>
                  <a:srgbClr val="FF0000"/>
                </a:solidFill>
                <a:latin typeface="Georgia" panose="02040502050405020303" pitchFamily="18" charset="0"/>
              </a:rPr>
              <a:t> maximize the efficiency of fuzzing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="" xmlns:a16="http://schemas.microsoft.com/office/drawing/2014/main" id="{D0064EEE-E881-5B10-A407-817F30523548}"/>
              </a:ext>
            </a:extLst>
          </p:cNvPr>
          <p:cNvSpPr txBox="1"/>
          <p:nvPr/>
        </p:nvSpPr>
        <p:spPr>
          <a:xfrm>
            <a:off x="1170112" y="3940479"/>
            <a:ext cx="9657721" cy="1294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Georgia" panose="02040502050405020303" pitchFamily="18" charset="0"/>
              </a:rPr>
              <a:t>Random selection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Georgia" panose="02040502050405020303" pitchFamily="18" charset="0"/>
              </a:rPr>
              <a:t>﻿Greedy selection strategy  selects mutation strategies that trigger new coverage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Georgia" panose="02040502050405020303" pitchFamily="18" charset="0"/>
              </a:rPr>
              <a:t>﻿</a:t>
            </a:r>
            <a:r>
              <a:rPr lang="en" altLang="zh-CN" dirty="0">
                <a:latin typeface="Georgia" panose="02040502050405020303" pitchFamily="18" charset="0"/>
              </a:rPr>
              <a:t>Search-based strategies and reinforcement learning 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="" xmlns:a16="http://schemas.microsoft.com/office/drawing/2014/main" id="{9C2CE8F5-6032-E478-BC9C-825FEDA16256}"/>
              </a:ext>
            </a:extLst>
          </p:cNvPr>
          <p:cNvSpPr/>
          <p:nvPr/>
        </p:nvSpPr>
        <p:spPr>
          <a:xfrm>
            <a:off x="1335231" y="5255087"/>
            <a:ext cx="9328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r>
              <a:rPr lang="en" altLang="zh-CN" b="1" dirty="0">
                <a:solidFill>
                  <a:srgbClr val="FF0000"/>
                </a:solidFill>
                <a:latin typeface="Georgia" panose="02040502050405020303" pitchFamily="18" charset="0"/>
              </a:rPr>
              <a:t>Test information was not fully utilized</a:t>
            </a:r>
            <a:r>
              <a:rPr lang="zh-CN" altLang="en-US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Georgia" panose="02040502050405020303" pitchFamily="18" charset="0"/>
              </a:rPr>
              <a:t>and ﻿existing strategies did not individually consider specific seeds</a:t>
            </a:r>
            <a:endParaRPr lang="en" altLang="zh-CN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="" xmlns:a16="http://schemas.microsoft.com/office/drawing/2014/main" id="{126A869B-52EF-1746-0310-1DA9B1452846}"/>
              </a:ext>
            </a:extLst>
          </p:cNvPr>
          <p:cNvSpPr/>
          <p:nvPr/>
        </p:nvSpPr>
        <p:spPr>
          <a:xfrm>
            <a:off x="1248229" y="5900735"/>
            <a:ext cx="9501485" cy="457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</a:pPr>
            <a:r>
              <a:rPr lang="en" altLang="zh-CN" b="1" dirty="0">
                <a:latin typeface="Georgia" panose="02040502050405020303" pitchFamily="18" charset="0"/>
              </a:rPr>
              <a:t>How to make full use of test information to improve the efficiency of fuzzing?</a:t>
            </a:r>
          </a:p>
        </p:txBody>
      </p:sp>
      <p:pic>
        <p:nvPicPr>
          <p:cNvPr id="7170" name="Picture 2" descr="Free Icon | Question">
            <a:extLst>
              <a:ext uri="{FF2B5EF4-FFF2-40B4-BE49-F238E27FC236}">
                <a16:creationId xmlns="" xmlns:a16="http://schemas.microsoft.com/office/drawing/2014/main" id="{94FDE16E-20C7-903A-E23D-7F4A314BA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00" y="5988772"/>
            <a:ext cx="369332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BD610C8-23B9-9F2C-A76F-0D733DB1C568}"/>
              </a:ext>
            </a:extLst>
          </p:cNvPr>
          <p:cNvSpPr txBox="1"/>
          <p:nvPr/>
        </p:nvSpPr>
        <p:spPr>
          <a:xfrm>
            <a:off x="5607676" y="6560061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6/15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3491706"/>
      </p:ext>
    </p:extLst>
  </p:cSld>
  <p:clrMapOvr>
    <a:masterClrMapping/>
  </p:clrMapOvr>
  <p:transition advTm="160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  <p:bldP spid="59" grpId="0"/>
      <p:bldP spid="63" grpId="0"/>
      <p:bldP spid="64" grpId="0"/>
      <p:bldP spid="65" grpId="0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844" y="245943"/>
            <a:ext cx="11050778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Background: Software cybernetics and adaptive testing (AT)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="" xmlns:a16="http://schemas.microsoft.com/office/drawing/2014/main" id="{592F0E15-1EE3-3F5F-24E4-5AF8C5ECFE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101" y="3106930"/>
            <a:ext cx="6418961" cy="299041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0F5C817-CD58-BBA9-D41B-650AA8D8E053}"/>
              </a:ext>
            </a:extLst>
          </p:cNvPr>
          <p:cNvSpPr/>
          <p:nvPr/>
        </p:nvSpPr>
        <p:spPr>
          <a:xfrm>
            <a:off x="837156" y="1930186"/>
            <a:ext cx="108621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itchFamily="2" charset="2"/>
              <a:buChar char="p"/>
            </a:pPr>
            <a:r>
              <a:rPr lang="en" altLang="zh-CN" sz="2000" b="1" dirty="0">
                <a:solidFill>
                  <a:srgbClr val="211E1E"/>
                </a:solidFill>
                <a:latin typeface="Georgia" panose="02040502050405020303" pitchFamily="18" charset="0"/>
              </a:rPr>
              <a:t>AT</a:t>
            </a:r>
            <a:r>
              <a:rPr lang="en" altLang="zh-CN" dirty="0">
                <a:solidFill>
                  <a:srgbClr val="211E1E"/>
                </a:solidFill>
                <a:latin typeface="Georgia" panose="02040502050405020303" pitchFamily="18" charset="0"/>
              </a:rPr>
              <a:t> results from the application of feedback and adaptive control principles in software testing (</a:t>
            </a:r>
            <a:r>
              <a:rPr lang="en" altLang="zh-CN" dirty="0" err="1">
                <a:solidFill>
                  <a:srgbClr val="211E1E"/>
                </a:solidFill>
                <a:latin typeface="Georgia" panose="02040502050405020303" pitchFamily="18" charset="0"/>
              </a:rPr>
              <a:t>Lv</a:t>
            </a:r>
            <a:r>
              <a:rPr lang="en" altLang="zh-CN" dirty="0">
                <a:solidFill>
                  <a:srgbClr val="211E1E"/>
                </a:solidFill>
                <a:latin typeface="Georgia" panose="02040502050405020303" pitchFamily="18" charset="0"/>
              </a:rPr>
              <a:t> et al., TSE, 2014) </a:t>
            </a:r>
            <a:endParaRPr lang="en" altLang="zh-CN" dirty="0">
              <a:latin typeface="Georgia" panose="02040502050405020303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6455C97C-9121-3BE4-7603-F49D9FD06376}"/>
              </a:ext>
            </a:extLst>
          </p:cNvPr>
          <p:cNvSpPr/>
          <p:nvPr/>
        </p:nvSpPr>
        <p:spPr>
          <a:xfrm>
            <a:off x="837156" y="1345400"/>
            <a:ext cx="10962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itchFamily="2" charset="2"/>
              <a:buChar char="p"/>
            </a:pPr>
            <a:r>
              <a:rPr lang="en" altLang="zh-CN" sz="2000" b="1" dirty="0">
                <a:solidFill>
                  <a:srgbClr val="211E1E"/>
                </a:solidFill>
                <a:latin typeface="Georgia" panose="02040502050405020303" pitchFamily="18" charset="0"/>
              </a:rPr>
              <a:t>Software cybernetics </a:t>
            </a:r>
            <a:r>
              <a:rPr lang="en" altLang="zh-CN" dirty="0">
                <a:solidFill>
                  <a:srgbClr val="211E1E"/>
                </a:solidFill>
                <a:latin typeface="Georgia" panose="02040502050405020303" pitchFamily="18" charset="0"/>
              </a:rPr>
              <a:t>explores the interplay between software and control theory (Cai, IST, 2002)</a:t>
            </a:r>
            <a:endParaRPr lang="en" altLang="zh-CN" dirty="0">
              <a:latin typeface="Georgia" panose="02040502050405020303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C5E1CB0-EB92-317C-1C76-CF097F08F4CA}"/>
              </a:ext>
            </a:extLst>
          </p:cNvPr>
          <p:cNvSpPr txBox="1"/>
          <p:nvPr/>
        </p:nvSpPr>
        <p:spPr>
          <a:xfrm>
            <a:off x="5607676" y="6560061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7/15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0038471"/>
      </p:ext>
    </p:extLst>
  </p:cSld>
  <p:clrMapOvr>
    <a:masterClrMapping/>
  </p:clrMapOvr>
  <p:transition advTm="160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0" y="311085"/>
            <a:ext cx="7653580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Approach: Overview of </a:t>
            </a:r>
            <a:r>
              <a:rPr lang="en-US" altLang="zh-CN" sz="2800" dirty="0" err="1">
                <a:latin typeface="Georgia" panose="02040502050405020303" pitchFamily="18" charset="0"/>
              </a:rPr>
              <a:t>DeepController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9977C6D-A07B-4443-EC2D-236FA0D39D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87" y="1993652"/>
            <a:ext cx="9619989" cy="392021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DCA45F2F-19C0-5720-15CA-B94F75E7B0E8}"/>
              </a:ext>
            </a:extLst>
          </p:cNvPr>
          <p:cNvSpPr txBox="1"/>
          <p:nvPr/>
        </p:nvSpPr>
        <p:spPr>
          <a:xfrm>
            <a:off x="901872" y="1298226"/>
            <a:ext cx="1112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itchFamily="2" charset="2"/>
              <a:buChar char="p"/>
            </a:pPr>
            <a:r>
              <a:rPr lang="en-US" altLang="zh-CN" b="1" dirty="0" err="1">
                <a:latin typeface="Georgia" panose="02040502050405020303" pitchFamily="18" charset="0"/>
              </a:rPr>
              <a:t>DeepController</a:t>
            </a:r>
            <a:r>
              <a:rPr lang="en-US" altLang="zh-CN" dirty="0">
                <a:latin typeface="Georgia" panose="02040502050405020303" pitchFamily="18" charset="0"/>
              </a:rPr>
              <a:t> </a:t>
            </a:r>
            <a:r>
              <a:rPr kumimoji="1" lang="en-US" altLang="zh-CN" dirty="0">
                <a:latin typeface="Georgia" panose="02040502050405020303" pitchFamily="18" charset="0"/>
              </a:rPr>
              <a:t>makes use of </a:t>
            </a:r>
            <a:r>
              <a:rPr kumimoji="1" lang="en-US" altLang="zh-CN" b="1" dirty="0">
                <a:latin typeface="Georgia" panose="02040502050405020303" pitchFamily="18" charset="0"/>
              </a:rPr>
              <a:t>the feedback information </a:t>
            </a:r>
            <a:r>
              <a:rPr kumimoji="1" lang="en-US" altLang="zh-CN" dirty="0">
                <a:latin typeface="Georgia" panose="02040502050405020303" pitchFamily="18" charset="0"/>
              </a:rPr>
              <a:t>to </a:t>
            </a:r>
            <a:r>
              <a:rPr kumimoji="1" lang="en-US" altLang="zh-CN" b="1" dirty="0">
                <a:latin typeface="Georgia" panose="02040502050405020303" pitchFamily="18" charset="0"/>
              </a:rPr>
              <a:t>select best seeds </a:t>
            </a:r>
            <a:r>
              <a:rPr kumimoji="1" lang="en-US" altLang="zh-CN" dirty="0">
                <a:latin typeface="Georgia" panose="02040502050405020303" pitchFamily="18" charset="0"/>
              </a:rPr>
              <a:t>and </a:t>
            </a:r>
            <a:r>
              <a:rPr kumimoji="1" lang="en-US" altLang="zh-CN" b="1" dirty="0">
                <a:latin typeface="Georgia" panose="02040502050405020303" pitchFamily="18" charset="0"/>
              </a:rPr>
              <a:t>mutation strategies </a:t>
            </a:r>
            <a:endParaRPr kumimoji="1" lang="zh-CN" altLang="en-US" b="1" dirty="0">
              <a:latin typeface="Georgia" panose="02040502050405020303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6101ACD-983C-3EEF-5C69-32BEDBD3B3D4}"/>
              </a:ext>
            </a:extLst>
          </p:cNvPr>
          <p:cNvSpPr/>
          <p:nvPr/>
        </p:nvSpPr>
        <p:spPr bwMode="gray">
          <a:xfrm>
            <a:off x="1145602" y="2164823"/>
            <a:ext cx="8430322" cy="2029522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FB2CE7D3-4A52-CDBA-7A9F-8CDF420BDFA4}"/>
              </a:ext>
            </a:extLst>
          </p:cNvPr>
          <p:cNvSpPr/>
          <p:nvPr/>
        </p:nvSpPr>
        <p:spPr bwMode="gray">
          <a:xfrm>
            <a:off x="7646763" y="4461976"/>
            <a:ext cx="1929161" cy="1226634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D6101ACD-983C-3EEF-5C69-32BEDBD3B3D4}"/>
              </a:ext>
            </a:extLst>
          </p:cNvPr>
          <p:cNvSpPr/>
          <p:nvPr/>
        </p:nvSpPr>
        <p:spPr bwMode="gray">
          <a:xfrm>
            <a:off x="1145602" y="4461975"/>
            <a:ext cx="5609062" cy="1226634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CF3014F-3AD1-1743-E13E-0958928728AA}"/>
              </a:ext>
            </a:extLst>
          </p:cNvPr>
          <p:cNvSpPr txBox="1"/>
          <p:nvPr/>
        </p:nvSpPr>
        <p:spPr>
          <a:xfrm>
            <a:off x="5607676" y="6560061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8/15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5812073"/>
      </p:ext>
    </p:extLst>
  </p:cSld>
  <p:clrMapOvr>
    <a:masterClrMapping/>
  </p:clrMapOvr>
  <p:transition advTm="160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0" y="311085"/>
            <a:ext cx="9462060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Approach: Adaptive seed selection strategy (AS2) 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="" xmlns:a16="http://schemas.microsoft.com/office/drawing/2014/main" id="{9FC4D2AE-E5DC-BB9E-9EB3-6A01A013A8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899" y="2415899"/>
            <a:ext cx="6418961" cy="299041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A56FF7E-4A93-9FAB-31AB-8C56CD303E2F}"/>
              </a:ext>
            </a:extLst>
          </p:cNvPr>
          <p:cNvSpPr/>
          <p:nvPr/>
        </p:nvSpPr>
        <p:spPr bwMode="gray">
          <a:xfrm>
            <a:off x="1205234" y="2026413"/>
            <a:ext cx="6823232" cy="384845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r>
              <a:rPr kumimoji="1" lang="en-US" altLang="zh-CN" dirty="0">
                <a:latin typeface="Georgia" panose="02040502050405020303" pitchFamily="18" charset="0"/>
              </a:rPr>
              <a:t>1. Initialize</a:t>
            </a:r>
            <a:r>
              <a:rPr kumimoji="1" lang="zh-CN" altLang="en-US" dirty="0">
                <a:latin typeface="Georgia" panose="02040502050405020303" pitchFamily="18" charset="0"/>
              </a:rPr>
              <a:t> </a:t>
            </a:r>
            <a:r>
              <a:rPr kumimoji="1" lang="en-US" altLang="zh-CN" dirty="0">
                <a:latin typeface="Georgia" panose="02040502050405020303" pitchFamily="18" charset="0"/>
              </a:rPr>
              <a:t>the selection probabilities of seeds{&lt;</a:t>
            </a:r>
            <a:r>
              <a:rPr kumimoji="1" lang="en-US" altLang="zh-CN" i="1" dirty="0">
                <a:latin typeface="Georgia" panose="02040502050405020303" pitchFamily="18" charset="0"/>
              </a:rPr>
              <a:t>s</a:t>
            </a:r>
            <a:r>
              <a:rPr kumimoji="1" lang="en-US" altLang="zh-CN" i="1" baseline="-25000" dirty="0">
                <a:latin typeface="Georgia" panose="02040502050405020303" pitchFamily="18" charset="0"/>
              </a:rPr>
              <a:t>1</a:t>
            </a:r>
            <a:r>
              <a:rPr kumimoji="1" lang="en-US" altLang="zh-CN" dirty="0">
                <a:latin typeface="Georgia" panose="02040502050405020303" pitchFamily="18" charset="0"/>
              </a:rPr>
              <a:t>,</a:t>
            </a:r>
            <a:r>
              <a:rPr kumimoji="1" lang="en-US" altLang="zh-CN" i="1" dirty="0">
                <a:latin typeface="Georgia" panose="02040502050405020303" pitchFamily="18" charset="0"/>
              </a:rPr>
              <a:t>p</a:t>
            </a:r>
            <a:r>
              <a:rPr kumimoji="1" lang="en-US" altLang="zh-CN" i="1" baseline="-25000" dirty="0">
                <a:latin typeface="Georgia" panose="02040502050405020303" pitchFamily="18" charset="0"/>
              </a:rPr>
              <a:t>1</a:t>
            </a:r>
            <a:r>
              <a:rPr kumimoji="1" lang="en-US" altLang="zh-CN" dirty="0">
                <a:latin typeface="Georgia" panose="02040502050405020303" pitchFamily="18" charset="0"/>
              </a:rPr>
              <a:t>&gt;…&lt; </a:t>
            </a:r>
            <a:r>
              <a:rPr kumimoji="1" lang="en-US" altLang="zh-CN" i="1" dirty="0" err="1">
                <a:latin typeface="Georgia" panose="02040502050405020303" pitchFamily="18" charset="0"/>
              </a:rPr>
              <a:t>s</a:t>
            </a:r>
            <a:r>
              <a:rPr kumimoji="1" lang="en-US" altLang="zh-CN" i="1" baseline="-25000" dirty="0" err="1">
                <a:latin typeface="Georgia" panose="02040502050405020303" pitchFamily="18" charset="0"/>
              </a:rPr>
              <a:t>n</a:t>
            </a:r>
            <a:r>
              <a:rPr kumimoji="1" lang="en-US" altLang="zh-CN" dirty="0" err="1">
                <a:latin typeface="Georgia" panose="02040502050405020303" pitchFamily="18" charset="0"/>
              </a:rPr>
              <a:t>,</a:t>
            </a:r>
            <a:r>
              <a:rPr kumimoji="1" lang="en-US" altLang="zh-CN" i="1" dirty="0" err="1">
                <a:latin typeface="Georgia" panose="02040502050405020303" pitchFamily="18" charset="0"/>
              </a:rPr>
              <a:t>p</a:t>
            </a:r>
            <a:r>
              <a:rPr kumimoji="1" lang="en-US" altLang="zh-CN" i="1" baseline="-25000" dirty="0" err="1">
                <a:latin typeface="Georgia" panose="02040502050405020303" pitchFamily="18" charset="0"/>
              </a:rPr>
              <a:t>n</a:t>
            </a:r>
            <a:r>
              <a:rPr kumimoji="1" lang="en-US" altLang="zh-CN" baseline="-25000" dirty="0">
                <a:latin typeface="Georgia" panose="02040502050405020303" pitchFamily="18" charset="0"/>
              </a:rPr>
              <a:t> </a:t>
            </a:r>
            <a:r>
              <a:rPr kumimoji="1" lang="en-US" altLang="zh-CN" dirty="0">
                <a:latin typeface="Georgia" panose="02040502050405020303" pitchFamily="18" charset="0"/>
              </a:rPr>
              <a:t>&gt;}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="" xmlns:a16="http://schemas.microsoft.com/office/drawing/2014/main" id="{06F641DA-FBD8-398B-C4A6-09DA10689E6A}"/>
              </a:ext>
            </a:extLst>
          </p:cNvPr>
          <p:cNvCxnSpPr>
            <a:cxnSpLocks/>
            <a:endCxn id="2" idx="2"/>
          </p:cNvCxnSpPr>
          <p:nvPr/>
        </p:nvCxnSpPr>
        <p:spPr>
          <a:xfrm flipV="1">
            <a:off x="3061481" y="2411258"/>
            <a:ext cx="1555369" cy="1017742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3BA586AF-26F7-E3DD-202F-2DF9A53C5611}"/>
              </a:ext>
            </a:extLst>
          </p:cNvPr>
          <p:cNvSpPr/>
          <p:nvPr/>
        </p:nvSpPr>
        <p:spPr bwMode="gray">
          <a:xfrm>
            <a:off x="4721241" y="2772890"/>
            <a:ext cx="1555369" cy="424320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kumimoji="1" lang="en-US" altLang="zh-CN" dirty="0">
                <a:latin typeface="Georgia" panose="02040502050405020303" pitchFamily="18" charset="0"/>
              </a:rPr>
              <a:t>DL Models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="" xmlns:a16="http://schemas.microsoft.com/office/drawing/2014/main" id="{E87FC282-50C4-90D5-6747-F6324BFE24CA}"/>
              </a:ext>
            </a:extLst>
          </p:cNvPr>
          <p:cNvCxnSpPr>
            <a:cxnSpLocks/>
          </p:cNvCxnSpPr>
          <p:nvPr/>
        </p:nvCxnSpPr>
        <p:spPr>
          <a:xfrm flipH="1" flipV="1">
            <a:off x="5649238" y="3197210"/>
            <a:ext cx="446762" cy="231790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67710DBD-8041-9C21-C200-176918519A95}"/>
              </a:ext>
            </a:extLst>
          </p:cNvPr>
          <p:cNvSpPr/>
          <p:nvPr/>
        </p:nvSpPr>
        <p:spPr bwMode="gray">
          <a:xfrm>
            <a:off x="1205234" y="5767945"/>
            <a:ext cx="6530289" cy="778970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r>
              <a:rPr kumimoji="1" lang="en" altLang="zh-CN" dirty="0">
                <a:latin typeface="Georgia" panose="02040502050405020303" pitchFamily="18" charset="0"/>
              </a:rPr>
              <a:t>2. ﻿Coverage, ﻿testing results, ﻿the number of seed mutations, ﻿and </a:t>
            </a:r>
          </a:p>
          <a:p>
            <a:r>
              <a:rPr kumimoji="1" lang="en" altLang="zh-CN" dirty="0">
                <a:latin typeface="Georgia" panose="02040502050405020303" pitchFamily="18" charset="0"/>
              </a:rPr>
              <a:t>the times of  seeds added to the seed queue are collected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="" xmlns:a16="http://schemas.microsoft.com/office/drawing/2014/main" id="{6BE15E5F-0BE4-A8E8-57D8-FB57041DAEAD}"/>
              </a:ext>
            </a:extLst>
          </p:cNvPr>
          <p:cNvCxnSpPr>
            <a:cxnSpLocks/>
            <a:stCxn id="5" idx="2"/>
            <a:endCxn id="11" idx="0"/>
          </p:cNvCxnSpPr>
          <p:nvPr/>
        </p:nvCxnSpPr>
        <p:spPr>
          <a:xfrm flipH="1">
            <a:off x="4470379" y="5406314"/>
            <a:ext cx="1" cy="361631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0741A48B-88C1-69B1-830E-F41327897544}"/>
              </a:ext>
            </a:extLst>
          </p:cNvPr>
          <p:cNvSpPr/>
          <p:nvPr/>
        </p:nvSpPr>
        <p:spPr bwMode="gray">
          <a:xfrm>
            <a:off x="8439794" y="1664782"/>
            <a:ext cx="3546287" cy="778970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r>
              <a:rPr kumimoji="1" lang="en" altLang="zh-CN" dirty="0">
                <a:latin typeface="Georgia" panose="02040502050405020303" pitchFamily="18" charset="0"/>
              </a:rPr>
              <a:t>3. If the selected seed </a:t>
            </a:r>
            <a:r>
              <a:rPr kumimoji="1" lang="en" altLang="zh-CN" i="1" dirty="0">
                <a:latin typeface="Georgia" panose="02040502050405020303" pitchFamily="18" charset="0"/>
              </a:rPr>
              <a:t>s* </a:t>
            </a:r>
            <a:r>
              <a:rPr kumimoji="1" lang="en" altLang="zh-CN" dirty="0">
                <a:latin typeface="Georgia" panose="02040502050405020303" pitchFamily="18" charset="0"/>
              </a:rPr>
              <a:t> triggers </a:t>
            </a:r>
          </a:p>
          <a:p>
            <a:r>
              <a:rPr kumimoji="1" lang="en" altLang="zh-CN" dirty="0">
                <a:latin typeface="Georgia" panose="02040502050405020303" pitchFamily="18" charset="0"/>
              </a:rPr>
              <a:t>new coverage: ﻿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B7A74D5B-4C1C-C53A-22FA-992801732D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794" y="2582372"/>
            <a:ext cx="3606887" cy="696315"/>
          </a:xfrm>
          <a:prstGeom prst="rect">
            <a:avLst/>
          </a:prstGeom>
        </p:spPr>
      </p:pic>
      <p:pic>
        <p:nvPicPr>
          <p:cNvPr id="28" name="图片 27" descr="黑色的钟表&#10;&#10;中度可信度描述已自动生成">
            <a:extLst>
              <a:ext uri="{FF2B5EF4-FFF2-40B4-BE49-F238E27FC236}">
                <a16:creationId xmlns="" xmlns:a16="http://schemas.microsoft.com/office/drawing/2014/main" id="{AB2D796B-FBD4-4EFC-BA28-CADFD75980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00" y="3308516"/>
            <a:ext cx="1632558" cy="618247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02775F2E-35D0-CD49-1C10-6D22F20B89C0}"/>
              </a:ext>
            </a:extLst>
          </p:cNvPr>
          <p:cNvSpPr/>
          <p:nvPr/>
        </p:nvSpPr>
        <p:spPr bwMode="gray">
          <a:xfrm>
            <a:off x="8500394" y="4059341"/>
            <a:ext cx="3546287" cy="778970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r>
              <a:rPr kumimoji="1" lang="en" altLang="zh-CN" dirty="0">
                <a:latin typeface="Georgia" panose="02040502050405020303" pitchFamily="18" charset="0"/>
              </a:rPr>
              <a:t>4. If the selected seed </a:t>
            </a:r>
            <a:r>
              <a:rPr kumimoji="1" lang="en" altLang="zh-CN" i="1" dirty="0">
                <a:latin typeface="Georgia" panose="02040502050405020303" pitchFamily="18" charset="0"/>
              </a:rPr>
              <a:t>s* </a:t>
            </a:r>
            <a:r>
              <a:rPr kumimoji="1" lang="en" altLang="zh-CN" dirty="0">
                <a:latin typeface="Georgia" panose="02040502050405020303" pitchFamily="18" charset="0"/>
              </a:rPr>
              <a:t> cannot</a:t>
            </a:r>
          </a:p>
          <a:p>
            <a:r>
              <a:rPr kumimoji="1" lang="en" altLang="zh-CN" dirty="0">
                <a:latin typeface="Georgia" panose="02040502050405020303" pitchFamily="18" charset="0"/>
              </a:rPr>
              <a:t>trigger new coverage: ﻿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pic>
        <p:nvPicPr>
          <p:cNvPr id="31" name="图片 30" descr="文本&#10;&#10;描述已自动生成">
            <a:extLst>
              <a:ext uri="{FF2B5EF4-FFF2-40B4-BE49-F238E27FC236}">
                <a16:creationId xmlns="" xmlns:a16="http://schemas.microsoft.com/office/drawing/2014/main" id="{44199B8E-8DDA-FB93-EA08-7F5C70957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575" y="4986606"/>
            <a:ext cx="3606883" cy="696314"/>
          </a:xfrm>
          <a:prstGeom prst="rect">
            <a:avLst/>
          </a:prstGeom>
        </p:spPr>
      </p:pic>
      <p:pic>
        <p:nvPicPr>
          <p:cNvPr id="33" name="图片 32" descr="手机屏幕的截图&#10;&#10;描述已自动生成">
            <a:extLst>
              <a:ext uri="{FF2B5EF4-FFF2-40B4-BE49-F238E27FC236}">
                <a16:creationId xmlns="" xmlns:a16="http://schemas.microsoft.com/office/drawing/2014/main" id="{26A38FA4-59E2-6F3E-0E70-8C278D873E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393" y="5733558"/>
            <a:ext cx="3485683" cy="696314"/>
          </a:xfrm>
          <a:prstGeom prst="rect">
            <a:avLst/>
          </a:prstGeom>
        </p:spPr>
      </p:pic>
      <p:cxnSp>
        <p:nvCxnSpPr>
          <p:cNvPr id="35" name="直线箭头连接符 34">
            <a:extLst>
              <a:ext uri="{FF2B5EF4-FFF2-40B4-BE49-F238E27FC236}">
                <a16:creationId xmlns="" xmlns:a16="http://schemas.microsoft.com/office/drawing/2014/main" id="{B4E051A2-D8A2-B969-B297-AA965C639CA3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2918564" y="2054267"/>
            <a:ext cx="5521230" cy="741836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="" xmlns:a16="http://schemas.microsoft.com/office/drawing/2014/main" id="{7C77D2CB-A275-289D-A68B-92C4AC7F9CF0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2918564" y="2805383"/>
            <a:ext cx="5581830" cy="1643443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1E91DC48-F188-207A-46AB-1441F42568EC}"/>
              </a:ext>
            </a:extLst>
          </p:cNvPr>
          <p:cNvSpPr txBox="1"/>
          <p:nvPr/>
        </p:nvSpPr>
        <p:spPr>
          <a:xfrm>
            <a:off x="748740" y="1210042"/>
            <a:ext cx="1112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itchFamily="2" charset="2"/>
              <a:buChar char="p"/>
            </a:pPr>
            <a:r>
              <a:rPr kumimoji="1" lang="en-US" altLang="zh-CN" dirty="0">
                <a:latin typeface="Georgia" panose="02040502050405020303" pitchFamily="18" charset="0"/>
              </a:rPr>
              <a:t>AS2 ﻿makes the seeds with higher chances of triggering new coverage and being used less times have higher selection probabilities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86AE0FA7-FF00-2069-6BDF-84C06B4DD814}"/>
              </a:ext>
            </a:extLst>
          </p:cNvPr>
          <p:cNvSpPr txBox="1"/>
          <p:nvPr/>
        </p:nvSpPr>
        <p:spPr>
          <a:xfrm>
            <a:off x="5607676" y="6560061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9/15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8427679"/>
      </p:ext>
    </p:extLst>
  </p:cSld>
  <p:clrMapOvr>
    <a:masterClrMapping/>
  </p:clrMapOvr>
  <p:transition advTm="160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1" grpId="0" animBg="1"/>
      <p:bldP spid="24" grpId="0" animBg="1"/>
      <p:bldP spid="29" grpId="0" animBg="1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80" y="242025"/>
            <a:ext cx="11907520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Approach: Adaptive mutation strategy selection strategy (AMS2) 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="" xmlns:a16="http://schemas.microsoft.com/office/drawing/2014/main" id="{9FC4D2AE-E5DC-BB9E-9EB3-6A01A013A8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899" y="2823957"/>
            <a:ext cx="5903989" cy="258235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A56FF7E-4A93-9FAB-31AB-8C56CD303E2F}"/>
              </a:ext>
            </a:extLst>
          </p:cNvPr>
          <p:cNvSpPr/>
          <p:nvPr/>
        </p:nvSpPr>
        <p:spPr bwMode="gray">
          <a:xfrm>
            <a:off x="1205234" y="2026413"/>
            <a:ext cx="6322908" cy="646331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342900" indent="-342900">
              <a:buAutoNum type="arabicPeriod"/>
            </a:pPr>
            <a:r>
              <a:rPr kumimoji="1" lang="en-US" altLang="zh-CN" dirty="0">
                <a:latin typeface="Georgia" panose="02040502050405020303" pitchFamily="18" charset="0"/>
              </a:rPr>
              <a:t>Initialize</a:t>
            </a:r>
            <a:r>
              <a:rPr kumimoji="1" lang="zh-CN" altLang="en-US" dirty="0">
                <a:latin typeface="Georgia" panose="02040502050405020303" pitchFamily="18" charset="0"/>
              </a:rPr>
              <a:t> </a:t>
            </a:r>
            <a:r>
              <a:rPr kumimoji="1" lang="en-US" altLang="zh-CN" dirty="0">
                <a:latin typeface="Georgia" panose="02040502050405020303" pitchFamily="18" charset="0"/>
              </a:rPr>
              <a:t>the selection probabilities of mutation strategy </a:t>
            </a:r>
          </a:p>
          <a:p>
            <a:r>
              <a:rPr kumimoji="1" lang="en-US" altLang="zh-CN" dirty="0">
                <a:latin typeface="Georgia" panose="02040502050405020303" pitchFamily="18" charset="0"/>
              </a:rPr>
              <a:t>{&lt;</a:t>
            </a:r>
            <a:r>
              <a:rPr kumimoji="1" lang="en-US" altLang="zh-CN" i="1" dirty="0">
                <a:latin typeface="Georgia" panose="02040502050405020303" pitchFamily="18" charset="0"/>
              </a:rPr>
              <a:t>m</a:t>
            </a:r>
            <a:r>
              <a:rPr kumimoji="1" lang="en-US" altLang="zh-CN" i="1" baseline="-25000" dirty="0">
                <a:latin typeface="Georgia" panose="02040502050405020303" pitchFamily="18" charset="0"/>
              </a:rPr>
              <a:t>1</a:t>
            </a:r>
            <a:r>
              <a:rPr kumimoji="1" lang="en-US" altLang="zh-CN" dirty="0">
                <a:latin typeface="Georgia" panose="02040502050405020303" pitchFamily="18" charset="0"/>
              </a:rPr>
              <a:t>,</a:t>
            </a:r>
            <a:r>
              <a:rPr kumimoji="1" lang="en-US" altLang="zh-CN" i="1" dirty="0">
                <a:latin typeface="Georgia" panose="02040502050405020303" pitchFamily="18" charset="0"/>
              </a:rPr>
              <a:t>p</a:t>
            </a:r>
            <a:r>
              <a:rPr kumimoji="1" lang="en-US" altLang="zh-CN" i="1" baseline="-25000" dirty="0">
                <a:latin typeface="Georgia" panose="02040502050405020303" pitchFamily="18" charset="0"/>
              </a:rPr>
              <a:t>1</a:t>
            </a:r>
            <a:r>
              <a:rPr kumimoji="1" lang="en-US" altLang="zh-CN" dirty="0">
                <a:latin typeface="Georgia" panose="02040502050405020303" pitchFamily="18" charset="0"/>
              </a:rPr>
              <a:t>&gt;…&lt; </a:t>
            </a:r>
            <a:r>
              <a:rPr kumimoji="1" lang="en-US" altLang="zh-CN" i="1" dirty="0" err="1">
                <a:latin typeface="Georgia" panose="02040502050405020303" pitchFamily="18" charset="0"/>
              </a:rPr>
              <a:t>m</a:t>
            </a:r>
            <a:r>
              <a:rPr kumimoji="1" lang="en-US" altLang="zh-CN" i="1" baseline="-25000" dirty="0" err="1">
                <a:latin typeface="Georgia" panose="02040502050405020303" pitchFamily="18" charset="0"/>
              </a:rPr>
              <a:t>x</a:t>
            </a:r>
            <a:r>
              <a:rPr kumimoji="1" lang="en-US" altLang="zh-CN" dirty="0" err="1">
                <a:latin typeface="Georgia" panose="02040502050405020303" pitchFamily="18" charset="0"/>
              </a:rPr>
              <a:t>,</a:t>
            </a:r>
            <a:r>
              <a:rPr kumimoji="1" lang="en-US" altLang="zh-CN" i="1" dirty="0" err="1">
                <a:latin typeface="Georgia" panose="02040502050405020303" pitchFamily="18" charset="0"/>
              </a:rPr>
              <a:t>p</a:t>
            </a:r>
            <a:r>
              <a:rPr kumimoji="1" lang="en-US" altLang="zh-CN" i="1" baseline="-25000" dirty="0" err="1">
                <a:latin typeface="Georgia" panose="02040502050405020303" pitchFamily="18" charset="0"/>
              </a:rPr>
              <a:t>x</a:t>
            </a:r>
            <a:r>
              <a:rPr kumimoji="1" lang="en-US" altLang="zh-CN" baseline="-25000" dirty="0">
                <a:latin typeface="Georgia" panose="02040502050405020303" pitchFamily="18" charset="0"/>
              </a:rPr>
              <a:t> </a:t>
            </a:r>
            <a:r>
              <a:rPr kumimoji="1" lang="en-US" altLang="zh-CN" dirty="0">
                <a:latin typeface="Georgia" panose="02040502050405020303" pitchFamily="18" charset="0"/>
              </a:rPr>
              <a:t>&gt;}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="" xmlns:a16="http://schemas.microsoft.com/office/drawing/2014/main" id="{06F641DA-FBD8-398B-C4A6-09DA10689E6A}"/>
              </a:ext>
            </a:extLst>
          </p:cNvPr>
          <p:cNvCxnSpPr>
            <a:cxnSpLocks/>
            <a:endCxn id="2" idx="2"/>
          </p:cNvCxnSpPr>
          <p:nvPr/>
        </p:nvCxnSpPr>
        <p:spPr>
          <a:xfrm flipV="1">
            <a:off x="2918564" y="2672744"/>
            <a:ext cx="1448124" cy="1080847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3BA586AF-26F7-E3DD-202F-2DF9A53C5611}"/>
              </a:ext>
            </a:extLst>
          </p:cNvPr>
          <p:cNvSpPr/>
          <p:nvPr/>
        </p:nvSpPr>
        <p:spPr bwMode="gray">
          <a:xfrm>
            <a:off x="4754928" y="2982066"/>
            <a:ext cx="1555369" cy="424320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kumimoji="1" lang="en-US" altLang="zh-CN" dirty="0">
                <a:latin typeface="Georgia" panose="02040502050405020303" pitchFamily="18" charset="0"/>
              </a:rPr>
              <a:t>DL Models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="" xmlns:a16="http://schemas.microsoft.com/office/drawing/2014/main" id="{E87FC282-50C4-90D5-6747-F6324BFE24CA}"/>
              </a:ext>
            </a:extLst>
          </p:cNvPr>
          <p:cNvCxnSpPr>
            <a:cxnSpLocks/>
          </p:cNvCxnSpPr>
          <p:nvPr/>
        </p:nvCxnSpPr>
        <p:spPr>
          <a:xfrm flipV="1">
            <a:off x="5649238" y="3406386"/>
            <a:ext cx="0" cy="347205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67710DBD-8041-9C21-C200-176918519A95}"/>
              </a:ext>
            </a:extLst>
          </p:cNvPr>
          <p:cNvSpPr/>
          <p:nvPr/>
        </p:nvSpPr>
        <p:spPr bwMode="gray">
          <a:xfrm>
            <a:off x="1205235" y="5767945"/>
            <a:ext cx="6322908" cy="778970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r>
              <a:rPr kumimoji="1" lang="en" altLang="zh-CN" dirty="0">
                <a:latin typeface="Georgia" panose="02040502050405020303" pitchFamily="18" charset="0"/>
              </a:rPr>
              <a:t>2. ﻿Coverage, ﻿testing results, and ﻿the number of mutation </a:t>
            </a:r>
          </a:p>
          <a:p>
            <a:r>
              <a:rPr kumimoji="1" lang="en" altLang="zh-CN" dirty="0">
                <a:latin typeface="Georgia" panose="02040502050405020303" pitchFamily="18" charset="0"/>
              </a:rPr>
              <a:t>strategy used are collected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="" xmlns:a16="http://schemas.microsoft.com/office/drawing/2014/main" id="{6BE15E5F-0BE4-A8E8-57D8-FB57041DAEAD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4212894" y="5406314"/>
            <a:ext cx="0" cy="361631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0741A48B-88C1-69B1-830E-F41327897544}"/>
              </a:ext>
            </a:extLst>
          </p:cNvPr>
          <p:cNvSpPr/>
          <p:nvPr/>
        </p:nvSpPr>
        <p:spPr bwMode="gray">
          <a:xfrm>
            <a:off x="8439794" y="1664782"/>
            <a:ext cx="3546287" cy="778970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r>
              <a:rPr kumimoji="1" lang="en" altLang="zh-CN" dirty="0">
                <a:latin typeface="Georgia" panose="02040502050405020303" pitchFamily="18" charset="0"/>
              </a:rPr>
              <a:t>3. If the seed </a:t>
            </a:r>
            <a:r>
              <a:rPr kumimoji="1" lang="en" altLang="zh-CN" i="1" dirty="0">
                <a:latin typeface="Georgia" panose="02040502050405020303" pitchFamily="18" charset="0"/>
              </a:rPr>
              <a:t>s* </a:t>
            </a:r>
            <a:r>
              <a:rPr kumimoji="1" lang="en" altLang="zh-CN" dirty="0">
                <a:latin typeface="Georgia" panose="02040502050405020303" pitchFamily="18" charset="0"/>
              </a:rPr>
              <a:t> (mutated </a:t>
            </a:r>
            <a:r>
              <a:rPr kumimoji="1" lang="en" altLang="zh-CN" i="1" dirty="0">
                <a:latin typeface="Georgia" panose="02040502050405020303" pitchFamily="18" charset="0"/>
              </a:rPr>
              <a:t>m</a:t>
            </a:r>
            <a:r>
              <a:rPr kumimoji="1" lang="en" altLang="zh-CN" i="1" baseline="-25000" dirty="0">
                <a:latin typeface="Georgia" panose="02040502050405020303" pitchFamily="18" charset="0"/>
              </a:rPr>
              <a:t>y</a:t>
            </a:r>
            <a:r>
              <a:rPr kumimoji="1" lang="en" altLang="zh-CN" dirty="0">
                <a:latin typeface="Georgia" panose="02040502050405020303" pitchFamily="18" charset="0"/>
              </a:rPr>
              <a:t>)</a:t>
            </a:r>
          </a:p>
          <a:p>
            <a:r>
              <a:rPr kumimoji="1" lang="en" altLang="zh-CN" dirty="0">
                <a:latin typeface="Georgia" panose="02040502050405020303" pitchFamily="18" charset="0"/>
              </a:rPr>
              <a:t>triggers new coverage: ﻿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B7A74D5B-4C1C-C53A-22FA-992801732D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6000" y="2589626"/>
            <a:ext cx="2224151" cy="696315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AB2D796B-FBD4-4EFC-BA28-CADFD75980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6000" y="3344186"/>
            <a:ext cx="1632558" cy="546906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02775F2E-35D0-CD49-1C10-6D22F20B89C0}"/>
              </a:ext>
            </a:extLst>
          </p:cNvPr>
          <p:cNvSpPr/>
          <p:nvPr/>
        </p:nvSpPr>
        <p:spPr bwMode="gray">
          <a:xfrm>
            <a:off x="8500394" y="4059341"/>
            <a:ext cx="3546287" cy="778970"/>
          </a:xfrm>
          <a:prstGeom prst="rect">
            <a:avLst/>
          </a:prstGeom>
          <a:noFill/>
          <a:ln w="19050" algn="ctr">
            <a:solidFill>
              <a:srgbClr val="00B0F0"/>
            </a:solidFill>
            <a:prstDash val="dash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r>
              <a:rPr kumimoji="1" lang="en" altLang="zh-CN" dirty="0">
                <a:latin typeface="Georgia" panose="02040502050405020303" pitchFamily="18" charset="0"/>
              </a:rPr>
              <a:t>4. If the seed </a:t>
            </a:r>
            <a:r>
              <a:rPr kumimoji="1" lang="en" altLang="zh-CN" i="1" dirty="0">
                <a:latin typeface="Georgia" panose="02040502050405020303" pitchFamily="18" charset="0"/>
              </a:rPr>
              <a:t>s* </a:t>
            </a:r>
            <a:r>
              <a:rPr kumimoji="1" lang="en" altLang="zh-CN" dirty="0">
                <a:latin typeface="Georgia" panose="02040502050405020303" pitchFamily="18" charset="0"/>
              </a:rPr>
              <a:t> (mutated </a:t>
            </a:r>
            <a:r>
              <a:rPr kumimoji="1" lang="en" altLang="zh-CN" i="1" dirty="0">
                <a:latin typeface="Georgia" panose="02040502050405020303" pitchFamily="18" charset="0"/>
              </a:rPr>
              <a:t>m</a:t>
            </a:r>
            <a:r>
              <a:rPr kumimoji="1" lang="en" altLang="zh-CN" i="1" baseline="-25000" dirty="0">
                <a:latin typeface="Georgia" panose="02040502050405020303" pitchFamily="18" charset="0"/>
              </a:rPr>
              <a:t>y</a:t>
            </a:r>
            <a:r>
              <a:rPr kumimoji="1" lang="en" altLang="zh-CN" dirty="0">
                <a:latin typeface="Georgia" panose="02040502050405020303" pitchFamily="18" charset="0"/>
              </a:rPr>
              <a:t>)</a:t>
            </a:r>
          </a:p>
          <a:p>
            <a:r>
              <a:rPr kumimoji="1" lang="en" altLang="zh-CN" dirty="0">
                <a:latin typeface="Georgia" panose="02040502050405020303" pitchFamily="18" charset="0"/>
              </a:rPr>
              <a:t>Cannot trigger new coverage: ﻿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44199B8E-8DDA-FB93-EA08-7F5C70957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59614" y="5006560"/>
            <a:ext cx="2427151" cy="696314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26A38FA4-59E2-6F3E-0E70-8C278D873E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1159" y="5753512"/>
            <a:ext cx="2044496" cy="696314"/>
          </a:xfrm>
          <a:prstGeom prst="rect">
            <a:avLst/>
          </a:prstGeom>
        </p:spPr>
      </p:pic>
      <p:cxnSp>
        <p:nvCxnSpPr>
          <p:cNvPr id="35" name="直线箭头连接符 34">
            <a:extLst>
              <a:ext uri="{FF2B5EF4-FFF2-40B4-BE49-F238E27FC236}">
                <a16:creationId xmlns="" xmlns:a16="http://schemas.microsoft.com/office/drawing/2014/main" id="{B4E051A2-D8A2-B969-B297-AA965C639CA3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2818356" y="2054267"/>
            <a:ext cx="5621438" cy="1085535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="" xmlns:a16="http://schemas.microsoft.com/office/drawing/2014/main" id="{7C77D2CB-A275-289D-A68B-92C4AC7F9CF0}"/>
              </a:ext>
            </a:extLst>
          </p:cNvPr>
          <p:cNvCxnSpPr>
            <a:cxnSpLocks/>
          </p:cNvCxnSpPr>
          <p:nvPr/>
        </p:nvCxnSpPr>
        <p:spPr>
          <a:xfrm>
            <a:off x="2818356" y="3169631"/>
            <a:ext cx="5657644" cy="1279195"/>
          </a:xfrm>
          <a:prstGeom prst="straightConnector1">
            <a:avLst/>
          </a:prstGeom>
          <a:ln w="12700" cap="rnd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1E91DC48-F188-207A-46AB-1441F42568EC}"/>
              </a:ext>
            </a:extLst>
          </p:cNvPr>
          <p:cNvSpPr txBox="1"/>
          <p:nvPr/>
        </p:nvSpPr>
        <p:spPr>
          <a:xfrm>
            <a:off x="748740" y="1210042"/>
            <a:ext cx="1112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itchFamily="2" charset="2"/>
              <a:buChar char="p"/>
            </a:pPr>
            <a:r>
              <a:rPr kumimoji="1" lang="en-US" altLang="zh-CN" dirty="0">
                <a:latin typeface="Georgia" panose="02040502050405020303" pitchFamily="18" charset="0"/>
              </a:rPr>
              <a:t>AMS2 ﻿makes ﻿the mutation strategies with a higher probabilities of triggering new coverage and detecting faults for the selected seeds have higher selection probabilities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1BD5BD6-F97E-39E3-1922-5FAD6D5F8999}"/>
              </a:ext>
            </a:extLst>
          </p:cNvPr>
          <p:cNvSpPr txBox="1"/>
          <p:nvPr/>
        </p:nvSpPr>
        <p:spPr>
          <a:xfrm>
            <a:off x="5607675" y="6560061"/>
            <a:ext cx="831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Georgia" panose="02040502050405020303" pitchFamily="18" charset="0"/>
              </a:rPr>
              <a:t>10/15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1916500"/>
      </p:ext>
    </p:extLst>
  </p:cSld>
  <p:clrMapOvr>
    <a:masterClrMapping/>
  </p:clrMapOvr>
  <p:transition advTm="160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1" grpId="0" animBg="1"/>
      <p:bldP spid="24" grpId="0" animBg="1"/>
      <p:bldP spid="29" grpId="0" animBg="1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0" y="311085"/>
            <a:ext cx="10274164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Empirical Study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="" xmlns:a16="http://schemas.microsoft.com/office/drawing/2014/main" id="{BCC430D7-A4DA-B8E4-582E-300E5E20A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877141"/>
              </p:ext>
            </p:extLst>
          </p:nvPr>
        </p:nvGraphicFramePr>
        <p:xfrm>
          <a:off x="1593589" y="1583961"/>
          <a:ext cx="8128000" cy="333756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625600">
                  <a:extLst>
                    <a:ext uri="{9D8B030D-6E8A-4147-A177-3AD203B41FA5}">
                      <a16:colId xmlns="" xmlns:a16="http://schemas.microsoft.com/office/drawing/2014/main" val="1484085513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566089223"/>
                    </a:ext>
                  </a:extLst>
                </a:gridCol>
                <a:gridCol w="1180230">
                  <a:extLst>
                    <a:ext uri="{9D8B030D-6E8A-4147-A177-3AD203B41FA5}">
                      <a16:colId xmlns="" xmlns:a16="http://schemas.microsoft.com/office/drawing/2014/main" val="3375902488"/>
                    </a:ext>
                  </a:extLst>
                </a:gridCol>
                <a:gridCol w="2070970">
                  <a:extLst>
                    <a:ext uri="{9D8B030D-6E8A-4147-A177-3AD203B41FA5}">
                      <a16:colId xmlns="" xmlns:a16="http://schemas.microsoft.com/office/drawing/2014/main" val="1434052518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3151037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Technique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Dataset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Model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# Parameters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# Acc. (%)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40774631"/>
                  </a:ext>
                </a:extLst>
              </a:tr>
              <a:tr h="370840">
                <a:tc rowSpan="8">
                  <a:txBody>
                    <a:bodyPr/>
                    <a:lstStyle/>
                    <a:p>
                      <a:pPr algn="l"/>
                      <a:r>
                        <a:rPr lang="en-US" altLang="zh-CN" sz="1600" dirty="0" err="1">
                          <a:latin typeface="Georgia" panose="02040502050405020303" pitchFamily="18" charset="0"/>
                        </a:rPr>
                        <a:t>DeepXplore</a:t>
                      </a:r>
                    </a:p>
                    <a:p>
                      <a:pPr algn="l"/>
                      <a:r>
                        <a:rPr lang="en-US" altLang="zh-CN" sz="1600" dirty="0" err="1">
                          <a:latin typeface="Georgia" panose="02040502050405020303" pitchFamily="18" charset="0"/>
                        </a:rPr>
                        <a:t>DeepTest</a:t>
                      </a:r>
                      <a:endParaRPr lang="en-US" altLang="zh-CN" sz="1600" dirty="0">
                        <a:latin typeface="Georgia" panose="02040502050405020303" pitchFamily="18" charset="0"/>
                      </a:endParaRPr>
                    </a:p>
                    <a:p>
                      <a:pPr algn="l"/>
                      <a:r>
                        <a:rPr lang="en-US" altLang="zh-CN" sz="1600" dirty="0" err="1">
                          <a:latin typeface="Georgia" panose="02040502050405020303" pitchFamily="18" charset="0"/>
                        </a:rPr>
                        <a:t>DeepHunter</a:t>
                      </a:r>
                      <a:endParaRPr lang="en-US" altLang="zh-CN" sz="1600" dirty="0">
                        <a:latin typeface="Georgia" panose="02040502050405020303" pitchFamily="18" charset="0"/>
                      </a:endParaRPr>
                    </a:p>
                    <a:p>
                      <a:pPr algn="l"/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FGSM</a:t>
                      </a:r>
                    </a:p>
                    <a:p>
                      <a:pPr algn="l"/>
                      <a:r>
                        <a:rPr lang="en-US" altLang="zh-CN" sz="1600" dirty="0" err="1">
                          <a:latin typeface="Georgia" panose="02040502050405020303" pitchFamily="18" charset="0"/>
                        </a:rPr>
                        <a:t>DeepController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ImageNet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VGG-16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138,357,544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92.60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9043035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r>
                        <a:rPr lang="en-US" altLang="zh-CN" sz="1600" dirty="0" err="1">
                          <a:latin typeface="Georgia" panose="02040502050405020303" pitchFamily="18" charset="0"/>
                        </a:rPr>
                        <a:t>DeepTest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VGG-19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143,667,240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92.70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298295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r>
                        <a:rPr lang="en-US" altLang="zh-CN" sz="1600" dirty="0" err="1">
                          <a:latin typeface="Georgia" panose="02040502050405020303" pitchFamily="18" charset="0"/>
                        </a:rPr>
                        <a:t>DeepHunter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MNIST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LeNet-1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7,206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98.25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6177859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FGSM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LeNet-4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69,362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98.75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1232378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r>
                        <a:rPr lang="en-US" altLang="zh-CN" sz="1600" dirty="0" err="1">
                          <a:latin typeface="Georgia" panose="02040502050405020303" pitchFamily="18" charset="0"/>
                        </a:rPr>
                        <a:t>DeepController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LeNet-5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107,786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98.63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22449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CIFAR10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VGG-16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138,357,544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86.84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4919259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VGG-19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143,667,240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77.26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602361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CNN-20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952,234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Georgia" panose="02040502050405020303" pitchFamily="18" charset="0"/>
                        </a:rPr>
                        <a:t>﻿</a:t>
                      </a:r>
                      <a:r>
                        <a:rPr lang="en-US" altLang="zh-CN" sz="1600" dirty="0">
                          <a:latin typeface="Georgia" panose="02040502050405020303" pitchFamily="18" charset="0"/>
                        </a:rPr>
                        <a:t>77.68</a:t>
                      </a:r>
                      <a:endParaRPr lang="zh-CN" altLang="en-US" sz="16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54958810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071BC104-440D-924D-EF98-F26A6C8823DE}"/>
              </a:ext>
            </a:extLst>
          </p:cNvPr>
          <p:cNvSpPr txBox="1"/>
          <p:nvPr/>
        </p:nvSpPr>
        <p:spPr>
          <a:xfrm>
            <a:off x="1212241" y="5205187"/>
            <a:ext cx="8128000" cy="964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solidFill>
                  <a:srgbClr val="FF0000"/>
                </a:solidFill>
                <a:latin typeface="Georgia" panose="02040502050405020303" pitchFamily="18" charset="0"/>
              </a:rPr>
              <a:t>4</a:t>
            </a:r>
            <a:r>
              <a:rPr kumimoji="1" lang="en-US" altLang="zh-CN" sz="2000" dirty="0">
                <a:latin typeface="Georgia" panose="02040502050405020303" pitchFamily="18" charset="0"/>
              </a:rPr>
              <a:t> baselines, </a:t>
            </a:r>
            <a:r>
              <a:rPr kumimoji="1" lang="en-US" altLang="zh-CN" sz="2000" dirty="0">
                <a:solidFill>
                  <a:srgbClr val="FF0000"/>
                </a:solidFill>
                <a:latin typeface="Georgia" panose="02040502050405020303" pitchFamily="18" charset="0"/>
              </a:rPr>
              <a:t>3</a:t>
            </a:r>
            <a:r>
              <a:rPr kumimoji="1" lang="en-US" altLang="zh-CN" sz="2000" dirty="0">
                <a:latin typeface="Georgia" panose="02040502050405020303" pitchFamily="18" charset="0"/>
              </a:rPr>
              <a:t> datasets, and </a:t>
            </a:r>
            <a:r>
              <a:rPr kumimoji="1" lang="en-US" altLang="zh-CN" sz="2000" dirty="0">
                <a:solidFill>
                  <a:srgbClr val="FF0000"/>
                </a:solidFill>
                <a:latin typeface="Georgia" panose="02040502050405020303" pitchFamily="18" charset="0"/>
              </a:rPr>
              <a:t>8</a:t>
            </a:r>
            <a:r>
              <a:rPr kumimoji="1" lang="en-US" altLang="zh-CN" sz="2000" dirty="0">
                <a:latin typeface="Georgia" panose="02040502050405020303" pitchFamily="18" charset="0"/>
              </a:rPr>
              <a:t> models</a:t>
            </a:r>
          </a:p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solidFill>
                  <a:srgbClr val="FF0000"/>
                </a:solidFill>
                <a:latin typeface="Georgia" panose="02040502050405020303" pitchFamily="18" charset="0"/>
              </a:rPr>
              <a:t>400</a:t>
            </a:r>
            <a:r>
              <a:rPr kumimoji="1" lang="en-US" altLang="zh-CN" sz="2000" dirty="0">
                <a:latin typeface="Georgia" panose="02040502050405020303" pitchFamily="18" charset="0"/>
              </a:rPr>
              <a:t> testing scenarios = 5 techniques </a:t>
            </a:r>
            <a:r>
              <a:rPr lang="en-US" altLang="zh-CN" sz="2000" dirty="0">
                <a:latin typeface="Georgia" panose="02040502050405020303" pitchFamily="18" charset="0"/>
              </a:rPr>
              <a:t>✖️</a:t>
            </a:r>
            <a:r>
              <a:rPr kumimoji="1" lang="en-US" altLang="zh-CN" sz="2000" dirty="0">
                <a:latin typeface="Georgia" panose="02040502050405020303" pitchFamily="18" charset="0"/>
              </a:rPr>
              <a:t> 8 models </a:t>
            </a:r>
            <a:r>
              <a:rPr lang="en-US" altLang="zh-CN" sz="2000" dirty="0">
                <a:latin typeface="Georgia" panose="02040502050405020303" pitchFamily="18" charset="0"/>
              </a:rPr>
              <a:t>✖️</a:t>
            </a:r>
            <a:r>
              <a:rPr kumimoji="1" lang="en-US" altLang="zh-CN" sz="2000" dirty="0">
                <a:latin typeface="Georgia" panose="02040502050405020303" pitchFamily="18" charset="0"/>
              </a:rPr>
              <a:t> 10</a:t>
            </a:r>
            <a:r>
              <a:rPr kumimoji="1" lang="zh-CN" altLang="en-US" sz="2000" dirty="0">
                <a:latin typeface="Georgia" panose="02040502050405020303" pitchFamily="18" charset="0"/>
              </a:rPr>
              <a:t> </a:t>
            </a:r>
            <a:r>
              <a:rPr lang="en" altLang="zh-CN" sz="2000" dirty="0">
                <a:latin typeface="Georgia" panose="02040502050405020303" pitchFamily="18" charset="0"/>
              </a:rPr>
              <a:t>repetition</a:t>
            </a:r>
            <a:r>
              <a:rPr kumimoji="1" lang="en-US" altLang="zh-CN" sz="2000" dirty="0">
                <a:latin typeface="Georgia" panose="02040502050405020303" pitchFamily="18" charset="0"/>
              </a:rPr>
              <a:t> </a:t>
            </a:r>
            <a:endParaRPr kumimoji="1" lang="zh-CN" altLang="en-US" sz="2000" dirty="0">
              <a:latin typeface="Georgia" panose="02040502050405020303" pitchFamily="18" charset="0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="" xmlns:a16="http://schemas.microsoft.com/office/drawing/2014/main" id="{62BD3A07-E5B6-5CC6-8307-6AA5BB51FE3A}"/>
              </a:ext>
            </a:extLst>
          </p:cNvPr>
          <p:cNvSpPr txBox="1"/>
          <p:nvPr/>
        </p:nvSpPr>
        <p:spPr>
          <a:xfrm>
            <a:off x="5760076" y="6550223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b="1" dirty="0">
                <a:latin typeface="Georgia" panose="02040502050405020303" pitchFamily="18" charset="0"/>
              </a:rPr>
              <a:t>11/15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339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 advTm="16001"/>
    </mc:Choice>
    <mc:Fallback xmlns="">
      <p:transition spd="slow" advTm="1600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0" y="311085"/>
            <a:ext cx="10274164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Results of adversarial inputs glimpse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pic>
        <p:nvPicPr>
          <p:cNvPr id="5" name="图片 4" descr="图表, 箱线图&#10;&#10;描述已自动生成">
            <a:extLst>
              <a:ext uri="{FF2B5EF4-FFF2-40B4-BE49-F238E27FC236}">
                <a16:creationId xmlns="" xmlns:a16="http://schemas.microsoft.com/office/drawing/2014/main" id="{1EA70441-DA75-FB11-DB56-68B965E9FB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942" y="1699572"/>
            <a:ext cx="3302347" cy="2666999"/>
          </a:xfrm>
          <a:prstGeom prst="rect">
            <a:avLst/>
          </a:prstGeom>
        </p:spPr>
      </p:pic>
      <p:pic>
        <p:nvPicPr>
          <p:cNvPr id="7" name="图片 6" descr="图表, 箱线图&#10;&#10;描述已自动生成">
            <a:extLst>
              <a:ext uri="{FF2B5EF4-FFF2-40B4-BE49-F238E27FC236}">
                <a16:creationId xmlns="" xmlns:a16="http://schemas.microsoft.com/office/drawing/2014/main" id="{FACB8F17-E47C-32E4-5C66-855BE299DB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68" y="1699572"/>
            <a:ext cx="3470058" cy="2683005"/>
          </a:xfrm>
          <a:prstGeom prst="rect">
            <a:avLst/>
          </a:prstGeom>
        </p:spPr>
      </p:pic>
      <p:pic>
        <p:nvPicPr>
          <p:cNvPr id="9" name="图片 8" descr="图表, 箱线图&#10;&#10;描述已自动生成">
            <a:extLst>
              <a:ext uri="{FF2B5EF4-FFF2-40B4-BE49-F238E27FC236}">
                <a16:creationId xmlns="" xmlns:a16="http://schemas.microsoft.com/office/drawing/2014/main" id="{1B268725-EFD1-D6A9-65F0-F49726595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95" y="1683567"/>
            <a:ext cx="3470058" cy="268300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8336C67F-42B1-8AB4-9D30-C476022DC8F9}"/>
              </a:ext>
            </a:extLst>
          </p:cNvPr>
          <p:cNvSpPr txBox="1"/>
          <p:nvPr/>
        </p:nvSpPr>
        <p:spPr>
          <a:xfrm>
            <a:off x="353401" y="5080336"/>
            <a:ext cx="11377992" cy="95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sz="2000" dirty="0" err="1">
                <a:latin typeface="Georgia" panose="02040502050405020303" pitchFamily="18" charset="0"/>
              </a:rPr>
              <a:t>DeepController</a:t>
            </a:r>
            <a:r>
              <a:rPr kumimoji="1" lang="en-US" altLang="zh-CN" sz="2000" dirty="0">
                <a:latin typeface="Georgia" panose="02040502050405020303" pitchFamily="18" charset="0"/>
              </a:rPr>
              <a:t> ﻿</a:t>
            </a:r>
            <a:r>
              <a:rPr kumimoji="1" lang="en-US" altLang="zh-CN" sz="2000" b="1" dirty="0">
                <a:latin typeface="Georgia" panose="02040502050405020303" pitchFamily="18" charset="0"/>
              </a:rPr>
              <a:t>generated more adversarial inputs </a:t>
            </a:r>
            <a:r>
              <a:rPr kumimoji="1" lang="en-US" altLang="zh-CN" sz="2000" dirty="0">
                <a:latin typeface="Georgia" panose="02040502050405020303" pitchFamily="18" charset="0"/>
              </a:rPr>
              <a:t>than the four baseline techniques</a:t>
            </a:r>
          </a:p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eorgia" panose="02040502050405020303" pitchFamily="18" charset="0"/>
              </a:rPr>
              <a:t>The performances of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DeepXplore</a:t>
            </a:r>
            <a:r>
              <a:rPr kumimoji="1" lang="en-US" altLang="zh-CN" sz="2000" dirty="0">
                <a:latin typeface="Georgia" panose="02040502050405020303" pitchFamily="18" charset="0"/>
              </a:rPr>
              <a:t>,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DeepTest</a:t>
            </a:r>
            <a:r>
              <a:rPr kumimoji="1" lang="en-US" altLang="zh-CN" sz="2000" dirty="0">
                <a:latin typeface="Georgia" panose="02040502050405020303" pitchFamily="18" charset="0"/>
              </a:rPr>
              <a:t>,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DeepHunter</a:t>
            </a:r>
            <a:r>
              <a:rPr kumimoji="1" lang="zh-CN" altLang="en-US" sz="2000" dirty="0">
                <a:latin typeface="Georgia" panose="02040502050405020303" pitchFamily="18" charset="0"/>
              </a:rPr>
              <a:t> </a:t>
            </a:r>
            <a:r>
              <a:rPr kumimoji="1" lang="en-US" altLang="zh-CN" sz="2000" dirty="0">
                <a:latin typeface="Georgia" panose="02040502050405020303" pitchFamily="18" charset="0"/>
              </a:rPr>
              <a:t>and FGSM varied on different datasets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81798411-1254-B700-F71B-BC3631F4197A}"/>
              </a:ext>
            </a:extLst>
          </p:cNvPr>
          <p:cNvSpPr txBox="1"/>
          <p:nvPr/>
        </p:nvSpPr>
        <p:spPr>
          <a:xfrm>
            <a:off x="2129883" y="4382577"/>
            <a:ext cx="758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Georgia" panose="02040502050405020303" pitchFamily="18" charset="0"/>
              </a:rPr>
              <a:t>MNIST</a:t>
            </a:r>
            <a:endParaRPr kumimoji="1" lang="zh-CN" altLang="en-US" sz="1200" dirty="0">
              <a:latin typeface="Georgia" panose="02040502050405020303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EE85464-B2B1-0A2A-6412-0542F80BA776}"/>
              </a:ext>
            </a:extLst>
          </p:cNvPr>
          <p:cNvSpPr txBox="1"/>
          <p:nvPr/>
        </p:nvSpPr>
        <p:spPr>
          <a:xfrm>
            <a:off x="5885822" y="4366571"/>
            <a:ext cx="1061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Georgia" panose="02040502050405020303" pitchFamily="18" charset="0"/>
              </a:rPr>
              <a:t>ImageNet</a:t>
            </a:r>
            <a:endParaRPr kumimoji="1" lang="zh-CN" altLang="en-US" sz="1200" dirty="0">
              <a:latin typeface="Georgia" panose="02040502050405020303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B7FD6C6-1A6F-C0A4-2706-EA14CD41FFDC}"/>
              </a:ext>
            </a:extLst>
          </p:cNvPr>
          <p:cNvSpPr txBox="1"/>
          <p:nvPr/>
        </p:nvSpPr>
        <p:spPr>
          <a:xfrm>
            <a:off x="9531423" y="4366570"/>
            <a:ext cx="1061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Georgia" panose="02040502050405020303" pitchFamily="18" charset="0"/>
              </a:rPr>
              <a:t>CIFAR10</a:t>
            </a:r>
            <a:endParaRPr kumimoji="1" lang="zh-CN" altLang="en-US" sz="1200" dirty="0">
              <a:latin typeface="Georgia" panose="02040502050405020303" pitchFamily="18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3C85F063-FE1A-5256-9F2A-1E0F5CB6F7D2}"/>
              </a:ext>
            </a:extLst>
          </p:cNvPr>
          <p:cNvSpPr/>
          <p:nvPr/>
        </p:nvSpPr>
        <p:spPr bwMode="gray">
          <a:xfrm>
            <a:off x="3389971" y="1683567"/>
            <a:ext cx="535258" cy="829918"/>
          </a:xfrm>
          <a:prstGeom prst="ellipse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41D4804B-8042-BBDB-4323-16CC966D3982}"/>
              </a:ext>
            </a:extLst>
          </p:cNvPr>
          <p:cNvSpPr/>
          <p:nvPr/>
        </p:nvSpPr>
        <p:spPr bwMode="gray">
          <a:xfrm>
            <a:off x="7121797" y="2018812"/>
            <a:ext cx="535258" cy="829918"/>
          </a:xfrm>
          <a:prstGeom prst="ellipse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073810E8-EFC3-55A2-B3F2-76CB2E32626E}"/>
              </a:ext>
            </a:extLst>
          </p:cNvPr>
          <p:cNvSpPr/>
          <p:nvPr/>
        </p:nvSpPr>
        <p:spPr bwMode="gray">
          <a:xfrm>
            <a:off x="10694020" y="2346217"/>
            <a:ext cx="680269" cy="1265663"/>
          </a:xfrm>
          <a:prstGeom prst="ellipse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5" name="文本框 6">
            <a:extLst>
              <a:ext uri="{FF2B5EF4-FFF2-40B4-BE49-F238E27FC236}">
                <a16:creationId xmlns="" xmlns:a16="http://schemas.microsoft.com/office/drawing/2014/main" id="{82FD2B8B-20BE-4BD7-15CD-4D7F68222626}"/>
              </a:ext>
            </a:extLst>
          </p:cNvPr>
          <p:cNvSpPr txBox="1"/>
          <p:nvPr/>
        </p:nvSpPr>
        <p:spPr>
          <a:xfrm>
            <a:off x="5760076" y="6550223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b="1" dirty="0">
                <a:latin typeface="Georgia" panose="02040502050405020303" pitchFamily="18" charset="0"/>
              </a:rPr>
              <a:t>12/15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41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 advTm="16001"/>
    </mc:Choice>
    <mc:Fallback xmlns="">
      <p:transition spd="slow" advTm="160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0" y="311085"/>
            <a:ext cx="10274164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Results of neuron coverage glimpse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pic>
        <p:nvPicPr>
          <p:cNvPr id="4" name="图片 3" descr="图表, 箱线图&#10;&#10;描述已自动生成">
            <a:extLst>
              <a:ext uri="{FF2B5EF4-FFF2-40B4-BE49-F238E27FC236}">
                <a16:creationId xmlns="" xmlns:a16="http://schemas.microsoft.com/office/drawing/2014/main" id="{E6A304A5-CF0E-8E23-A127-D5C0C0D0D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88" y="1672399"/>
            <a:ext cx="3550888" cy="2373506"/>
          </a:xfrm>
          <a:prstGeom prst="rect">
            <a:avLst/>
          </a:prstGeom>
        </p:spPr>
      </p:pic>
      <p:pic>
        <p:nvPicPr>
          <p:cNvPr id="6" name="图片 5" descr="箱线图&#10;&#10;中度可信度描述已自动生成">
            <a:extLst>
              <a:ext uri="{FF2B5EF4-FFF2-40B4-BE49-F238E27FC236}">
                <a16:creationId xmlns="" xmlns:a16="http://schemas.microsoft.com/office/drawing/2014/main" id="{421EF102-63D9-DA4F-1632-A148168BD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00" y="1672398"/>
            <a:ext cx="3550888" cy="2373507"/>
          </a:xfrm>
          <a:prstGeom prst="rect">
            <a:avLst/>
          </a:prstGeom>
        </p:spPr>
      </p:pic>
      <p:pic>
        <p:nvPicPr>
          <p:cNvPr id="8" name="图片 7" descr="图表, 箱线图&#10;&#10;描述已自动生成">
            <a:extLst>
              <a:ext uri="{FF2B5EF4-FFF2-40B4-BE49-F238E27FC236}">
                <a16:creationId xmlns="" xmlns:a16="http://schemas.microsoft.com/office/drawing/2014/main" id="{8683BCDE-18A0-CFAB-6F9D-8C84E0897B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12" y="1650097"/>
            <a:ext cx="3685474" cy="243300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8381C9E4-26A9-A88B-553F-F89495F4C6C0}"/>
              </a:ext>
            </a:extLst>
          </p:cNvPr>
          <p:cNvSpPr txBox="1"/>
          <p:nvPr/>
        </p:nvSpPr>
        <p:spPr>
          <a:xfrm>
            <a:off x="2352908" y="4045905"/>
            <a:ext cx="758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Georgia" panose="02040502050405020303" pitchFamily="18" charset="0"/>
              </a:rPr>
              <a:t>MNIST</a:t>
            </a:r>
            <a:endParaRPr kumimoji="1" lang="zh-CN" altLang="en-US" sz="1200" dirty="0">
              <a:latin typeface="Georgia" panose="02040502050405020303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2CF8094C-EAC7-C7D9-D744-8744948975ED}"/>
              </a:ext>
            </a:extLst>
          </p:cNvPr>
          <p:cNvSpPr txBox="1"/>
          <p:nvPr/>
        </p:nvSpPr>
        <p:spPr>
          <a:xfrm>
            <a:off x="6108847" y="4029899"/>
            <a:ext cx="1061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Georgia" panose="02040502050405020303" pitchFamily="18" charset="0"/>
              </a:rPr>
              <a:t>ImageNet</a:t>
            </a:r>
            <a:endParaRPr kumimoji="1" lang="zh-CN" altLang="en-US" sz="1200" dirty="0">
              <a:latin typeface="Georgia" panose="02040502050405020303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0D3C187-4206-F939-E72C-535B17E85593}"/>
              </a:ext>
            </a:extLst>
          </p:cNvPr>
          <p:cNvSpPr txBox="1"/>
          <p:nvPr/>
        </p:nvSpPr>
        <p:spPr>
          <a:xfrm>
            <a:off x="9754448" y="4029898"/>
            <a:ext cx="1061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Georgia" panose="02040502050405020303" pitchFamily="18" charset="0"/>
              </a:rPr>
              <a:t>CIFAR10</a:t>
            </a:r>
            <a:endParaRPr kumimoji="1" lang="zh-CN" altLang="en-US" sz="1200" dirty="0">
              <a:latin typeface="Georgia" panose="02040502050405020303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EDE9273-CD2D-FFFA-A347-5F874F7B4DB7}"/>
              </a:ext>
            </a:extLst>
          </p:cNvPr>
          <p:cNvSpPr txBox="1"/>
          <p:nvPr/>
        </p:nvSpPr>
        <p:spPr>
          <a:xfrm>
            <a:off x="675813" y="4918657"/>
            <a:ext cx="11256062" cy="95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sz="2000" dirty="0" err="1">
                <a:latin typeface="Georgia" panose="02040502050405020303" pitchFamily="18" charset="0"/>
              </a:rPr>
              <a:t>DeepController</a:t>
            </a:r>
            <a:r>
              <a:rPr kumimoji="1" lang="en-US" altLang="zh-CN" sz="2000" dirty="0">
                <a:latin typeface="Georgia" panose="02040502050405020303" pitchFamily="18" charset="0"/>
              </a:rPr>
              <a:t> ﻿ ﻿</a:t>
            </a:r>
            <a:r>
              <a:rPr kumimoji="1" lang="en-US" altLang="zh-CN" sz="2000" b="1" dirty="0">
                <a:latin typeface="Georgia" panose="02040502050405020303" pitchFamily="18" charset="0"/>
              </a:rPr>
              <a:t>covered more neurons </a:t>
            </a:r>
            <a:r>
              <a:rPr kumimoji="1" lang="en-US" altLang="zh-CN" sz="2000" dirty="0">
                <a:latin typeface="Georgia" panose="02040502050405020303" pitchFamily="18" charset="0"/>
              </a:rPr>
              <a:t>than the four baseline techniques</a:t>
            </a:r>
          </a:p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eorgia" panose="02040502050405020303" pitchFamily="18" charset="0"/>
              </a:rPr>
              <a:t>The performances of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DeepXplore</a:t>
            </a:r>
            <a:r>
              <a:rPr kumimoji="1" lang="en-US" altLang="zh-CN" sz="2000" dirty="0">
                <a:latin typeface="Georgia" panose="02040502050405020303" pitchFamily="18" charset="0"/>
              </a:rPr>
              <a:t>,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DeepTest</a:t>
            </a:r>
            <a:r>
              <a:rPr kumimoji="1" lang="en-US" altLang="zh-CN" sz="2000" dirty="0">
                <a:latin typeface="Georgia" panose="02040502050405020303" pitchFamily="18" charset="0"/>
              </a:rPr>
              <a:t>,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DeepHunter</a:t>
            </a:r>
            <a:r>
              <a:rPr kumimoji="1" lang="zh-CN" altLang="en-US" sz="2000" dirty="0">
                <a:latin typeface="Georgia" panose="02040502050405020303" pitchFamily="18" charset="0"/>
              </a:rPr>
              <a:t> </a:t>
            </a:r>
            <a:r>
              <a:rPr kumimoji="1" lang="en-US" altLang="zh-CN" sz="2000" dirty="0">
                <a:latin typeface="Georgia" panose="02040502050405020303" pitchFamily="18" charset="0"/>
              </a:rPr>
              <a:t>and FGSM </a:t>
            </a:r>
            <a:r>
              <a:rPr kumimoji="1" lang="en-US" altLang="zh-CN" sz="2000" b="1" dirty="0">
                <a:latin typeface="Georgia" panose="02040502050405020303" pitchFamily="18" charset="0"/>
              </a:rPr>
              <a:t>varied</a:t>
            </a:r>
            <a:r>
              <a:rPr kumimoji="1" lang="en-US" altLang="zh-CN" sz="2000" dirty="0">
                <a:latin typeface="Georgia" panose="02040502050405020303" pitchFamily="18" charset="0"/>
              </a:rPr>
              <a:t> on different 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59CC4DB9-5FF5-AF4E-A3B5-F2C4AE192941}"/>
              </a:ext>
            </a:extLst>
          </p:cNvPr>
          <p:cNvSpPr/>
          <p:nvPr/>
        </p:nvSpPr>
        <p:spPr bwMode="gray">
          <a:xfrm>
            <a:off x="3914079" y="1936520"/>
            <a:ext cx="535258" cy="829918"/>
          </a:xfrm>
          <a:prstGeom prst="ellipse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BADAD2F5-447B-1E35-6952-3F6AD4B9ED59}"/>
              </a:ext>
            </a:extLst>
          </p:cNvPr>
          <p:cNvSpPr/>
          <p:nvPr/>
        </p:nvSpPr>
        <p:spPr bwMode="gray">
          <a:xfrm>
            <a:off x="7440884" y="1591331"/>
            <a:ext cx="535258" cy="829918"/>
          </a:xfrm>
          <a:prstGeom prst="ellipse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11D82460-108A-3B18-7D11-8CCD3E740061}"/>
              </a:ext>
            </a:extLst>
          </p:cNvPr>
          <p:cNvSpPr/>
          <p:nvPr/>
        </p:nvSpPr>
        <p:spPr bwMode="gray">
          <a:xfrm>
            <a:off x="10966526" y="1862904"/>
            <a:ext cx="535258" cy="829918"/>
          </a:xfrm>
          <a:prstGeom prst="ellipse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6" name="文本框 6">
            <a:extLst>
              <a:ext uri="{FF2B5EF4-FFF2-40B4-BE49-F238E27FC236}">
                <a16:creationId xmlns="" xmlns:a16="http://schemas.microsoft.com/office/drawing/2014/main" id="{64B8002C-B1F2-5728-7BB0-9095A2E3EE52}"/>
              </a:ext>
            </a:extLst>
          </p:cNvPr>
          <p:cNvSpPr txBox="1"/>
          <p:nvPr/>
        </p:nvSpPr>
        <p:spPr>
          <a:xfrm>
            <a:off x="5760076" y="6550223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b="1" dirty="0">
                <a:latin typeface="Georgia" panose="02040502050405020303" pitchFamily="18" charset="0"/>
              </a:rPr>
              <a:t>13/15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711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 advTm="16001"/>
    </mc:Choice>
    <mc:Fallback xmlns="">
      <p:transition spd="slow" advTm="160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860" y="197105"/>
            <a:ext cx="10274164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Results of time overhead glimpse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7062714-DAD6-981A-625B-2A06F3DFD8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461" y="1326902"/>
            <a:ext cx="4631058" cy="3458041"/>
          </a:xfrm>
          <a:prstGeom prst="rect">
            <a:avLst/>
          </a:prstGeom>
        </p:spPr>
      </p:pic>
      <p:graphicFrame>
        <p:nvGraphicFramePr>
          <p:cNvPr id="2" name="表格 4">
            <a:extLst>
              <a:ext uri="{FF2B5EF4-FFF2-40B4-BE49-F238E27FC236}">
                <a16:creationId xmlns="" xmlns:a16="http://schemas.microsoft.com/office/drawing/2014/main" id="{D87BA37F-C330-8134-B1AA-E94C3B89F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955049"/>
              </p:ext>
            </p:extLst>
          </p:nvPr>
        </p:nvGraphicFramePr>
        <p:xfrm>
          <a:off x="310330" y="1529348"/>
          <a:ext cx="7130130" cy="279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833">
                  <a:extLst>
                    <a:ext uri="{9D8B030D-6E8A-4147-A177-3AD203B41FA5}">
                      <a16:colId xmlns="" xmlns:a16="http://schemas.microsoft.com/office/drawing/2014/main" val="3611727763"/>
                    </a:ext>
                  </a:extLst>
                </a:gridCol>
                <a:gridCol w="1088089">
                  <a:extLst>
                    <a:ext uri="{9D8B030D-6E8A-4147-A177-3AD203B41FA5}">
                      <a16:colId xmlns="" xmlns:a16="http://schemas.microsoft.com/office/drawing/2014/main" val="3360691180"/>
                    </a:ext>
                  </a:extLst>
                </a:gridCol>
                <a:gridCol w="1623182">
                  <a:extLst>
                    <a:ext uri="{9D8B030D-6E8A-4147-A177-3AD203B41FA5}">
                      <a16:colId xmlns="" xmlns:a16="http://schemas.microsoft.com/office/drawing/2014/main" val="3093003418"/>
                    </a:ext>
                  </a:extLst>
                </a:gridCol>
                <a:gridCol w="1483090">
                  <a:extLst>
                    <a:ext uri="{9D8B030D-6E8A-4147-A177-3AD203B41FA5}">
                      <a16:colId xmlns="" xmlns:a16="http://schemas.microsoft.com/office/drawing/2014/main" val="656190631"/>
                    </a:ext>
                  </a:extLst>
                </a:gridCol>
                <a:gridCol w="1565936">
                  <a:extLst>
                    <a:ext uri="{9D8B030D-6E8A-4147-A177-3AD203B41FA5}">
                      <a16:colId xmlns="" xmlns:a16="http://schemas.microsoft.com/office/drawing/2014/main" val="465246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Technique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Seed and mutation selection time (s)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Seed mutation time (s)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Seed execution time (s)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Total (s)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1435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DeepXplore</a:t>
                      </a:r>
                      <a:r>
                        <a:rPr lang="zh-CN" altLang="zh-CN" sz="1200" dirty="0"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endParaRPr lang="zh-CN" altLang="en-US" sz="1200" dirty="0">
                        <a:latin typeface="Georgia" panose="02040502050405020303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0.1/0.1/0.1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170.4/994.9/596.0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4.6/3223.1/230.1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175.1/4218.1/826.2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807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DeepTest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0.1/0.1/0.1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0.3/7.6/0.4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1.8/1443.3/21.8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2.2/1451.1/22.3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1602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DeepHunter</a:t>
                      </a:r>
                      <a:r>
                        <a:rPr lang="zh-CN" altLang="zh-CN" sz="1200" dirty="0"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endParaRPr lang="zh-CN" altLang="en-US" sz="1200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0.9/0.2/0.2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157.6/31.3/51.0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﻿1.6/1440.1/21.1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160.1/1471.7/72.2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0536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FGSM</a:t>
                      </a:r>
                      <a:r>
                        <a:rPr lang="zh-CN" altLang="zh-CN" sz="1200" dirty="0"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endParaRPr lang="zh-CN" altLang="en-US" sz="1200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0.1/0.1/0.1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4.0/1497.7/131.8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1.6/441.8/60.6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﻿5.7/1939.5/192.5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1420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DeepController</a:t>
                      </a:r>
                      <a:r>
                        <a:rPr lang="zh-CN" altLang="zh-CN" sz="1200" dirty="0"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endParaRPr lang="zh-CN" altLang="en-US" sz="120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0.8/0.1/0.2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2.2/11.1/1.6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﻿1.7/1483.1/22.3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4.7/1494.2/24.1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03065905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66A26C44-7FB8-D019-85D5-AC258B0DDE6A}"/>
              </a:ext>
            </a:extLst>
          </p:cNvPr>
          <p:cNvSpPr txBox="1"/>
          <p:nvPr/>
        </p:nvSpPr>
        <p:spPr>
          <a:xfrm>
            <a:off x="120481" y="4392374"/>
            <a:ext cx="7831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Georgia" panose="02040502050405020303" pitchFamily="18" charset="0"/>
              </a:rPr>
              <a:t>x/y/z ﻿denotes the average time overheads of studied techniques on MNIST, ImageNet, and CIFAR10, respectively</a:t>
            </a:r>
            <a:endParaRPr kumimoji="1" lang="zh-CN" altLang="en-US" sz="1200" dirty="0">
              <a:latin typeface="Georgia" panose="02040502050405020303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0FECF5D-77CE-57D1-B2CC-B2C0B06F6E20}"/>
              </a:ext>
            </a:extLst>
          </p:cNvPr>
          <p:cNvSpPr txBox="1"/>
          <p:nvPr/>
        </p:nvSpPr>
        <p:spPr>
          <a:xfrm>
            <a:off x="310330" y="4784943"/>
            <a:ext cx="116437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eorgia" panose="02040502050405020303" pitchFamily="18" charset="0"/>
              </a:rPr>
              <a:t>Seed</a:t>
            </a:r>
            <a:r>
              <a:rPr kumimoji="1" lang="zh-CN" altLang="en-US" sz="2000" dirty="0">
                <a:latin typeface="Georgia" panose="02040502050405020303" pitchFamily="18" charset="0"/>
              </a:rPr>
              <a:t> </a:t>
            </a:r>
            <a:r>
              <a:rPr kumimoji="1" lang="en-US" altLang="zh-CN" sz="2000" dirty="0">
                <a:latin typeface="Georgia" panose="02040502050405020303" pitchFamily="18" charset="0"/>
              </a:rPr>
              <a:t>execution</a:t>
            </a:r>
            <a:r>
              <a:rPr kumimoji="1" lang="zh-CN" altLang="en-US" sz="2000" dirty="0">
                <a:latin typeface="Georgia" panose="02040502050405020303" pitchFamily="18" charset="0"/>
              </a:rPr>
              <a:t> </a:t>
            </a:r>
            <a:r>
              <a:rPr kumimoji="1" lang="en-US" altLang="zh-CN" sz="2000" dirty="0">
                <a:latin typeface="Georgia" panose="02040502050405020303" pitchFamily="18" charset="0"/>
              </a:rPr>
              <a:t>and seed mutation are ﻿an </a:t>
            </a:r>
            <a:r>
              <a:rPr kumimoji="1" lang="en-US" altLang="zh-CN" sz="2000" b="1" dirty="0">
                <a:latin typeface="Georgia" panose="02040502050405020303" pitchFamily="18" charset="0"/>
              </a:rPr>
              <a:t>expensive</a:t>
            </a:r>
            <a:r>
              <a:rPr kumimoji="1" lang="en-US" altLang="zh-CN" sz="2000" dirty="0">
                <a:latin typeface="Georgia" panose="02040502050405020303" pitchFamily="18" charset="0"/>
              </a:rPr>
              <a:t> process 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eorgia" panose="02040502050405020303" pitchFamily="18" charset="0"/>
              </a:rPr>
              <a:t>Seed</a:t>
            </a:r>
            <a:r>
              <a:rPr kumimoji="1" lang="zh-CN" altLang="en-US" sz="2000" dirty="0">
                <a:latin typeface="Georgia" panose="02040502050405020303" pitchFamily="18" charset="0"/>
              </a:rPr>
              <a:t> </a:t>
            </a:r>
            <a:r>
              <a:rPr kumimoji="1" lang="en-US" altLang="zh-CN" sz="2000" dirty="0">
                <a:latin typeface="Georgia" panose="02040502050405020303" pitchFamily="18" charset="0"/>
              </a:rPr>
              <a:t>selection and mutation strategy selection are ﻿an </a:t>
            </a:r>
            <a:r>
              <a:rPr kumimoji="1" lang="en-US" altLang="zh-CN" sz="2000" b="1" dirty="0">
                <a:latin typeface="Georgia" panose="02040502050405020303" pitchFamily="18" charset="0"/>
              </a:rPr>
              <a:t>inexpensive</a:t>
            </a:r>
            <a:r>
              <a:rPr kumimoji="1" lang="en-US" altLang="zh-CN" sz="2000" dirty="0">
                <a:latin typeface="Georgia" panose="02040502050405020303" pitchFamily="18" charset="0"/>
              </a:rPr>
              <a:t> process (﻿only </a:t>
            </a:r>
            <a:r>
              <a:rPr kumimoji="1" lang="en-US" altLang="zh-CN" sz="2000" dirty="0">
                <a:solidFill>
                  <a:srgbClr val="FF0000"/>
                </a:solidFill>
                <a:latin typeface="Georgia" panose="02040502050405020303" pitchFamily="18" charset="0"/>
              </a:rPr>
              <a:t>1.2%</a:t>
            </a:r>
            <a:r>
              <a:rPr kumimoji="1" lang="en-US" altLang="zh-CN" sz="2000" dirty="0">
                <a:latin typeface="Georgia" panose="02040502050405020303" pitchFamily="18" charset="0"/>
              </a:rPr>
              <a:t> of the whole testing time)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eorgia" panose="02040502050405020303" pitchFamily="18" charset="0"/>
              </a:rPr>
              <a:t>﻿For executing the same number of test cases,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DeepController</a:t>
            </a:r>
            <a:r>
              <a:rPr kumimoji="1" lang="en-US" altLang="zh-CN" sz="2000" dirty="0">
                <a:latin typeface="Georgia" panose="02040502050405020303" pitchFamily="18" charset="0"/>
              </a:rPr>
              <a:t> generally had </a:t>
            </a:r>
            <a:r>
              <a:rPr kumimoji="1" lang="en-US" altLang="zh-CN" sz="2000" b="1" dirty="0">
                <a:latin typeface="Georgia" panose="02040502050405020303" pitchFamily="18" charset="0"/>
              </a:rPr>
              <a:t>shorter testing time </a:t>
            </a:r>
            <a:r>
              <a:rPr kumimoji="1" lang="en-US" altLang="zh-CN" sz="2000" dirty="0">
                <a:latin typeface="Georgia" panose="02040502050405020303" pitchFamily="18" charset="0"/>
              </a:rPr>
              <a:t>than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DeepXplore</a:t>
            </a:r>
            <a:r>
              <a:rPr kumimoji="1" lang="en-US" altLang="zh-CN" sz="2000" dirty="0">
                <a:latin typeface="Georgia" panose="02040502050405020303" pitchFamily="18" charset="0"/>
              </a:rPr>
              <a:t>, FGSM, and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DeepHunter</a:t>
            </a:r>
            <a:r>
              <a:rPr kumimoji="1" lang="en-US" altLang="zh-CN" sz="2000" dirty="0">
                <a:latin typeface="Georgia" panose="02040502050405020303" pitchFamily="18" charset="0"/>
              </a:rPr>
              <a:t>﻿, but had </a:t>
            </a:r>
            <a:r>
              <a:rPr kumimoji="1" lang="en-US" altLang="zh-CN" sz="2000" b="1" dirty="0">
                <a:latin typeface="Georgia" panose="02040502050405020303" pitchFamily="18" charset="0"/>
              </a:rPr>
              <a:t>marginally higher time overhead </a:t>
            </a:r>
            <a:r>
              <a:rPr kumimoji="1" lang="en-US" altLang="zh-CN" sz="2000" dirty="0">
                <a:latin typeface="Georgia" panose="02040502050405020303" pitchFamily="18" charset="0"/>
              </a:rPr>
              <a:t>than </a:t>
            </a:r>
            <a:r>
              <a:rPr kumimoji="1" lang="en-US" altLang="zh-CN" sz="2000" dirty="0" err="1">
                <a:latin typeface="Georgia" panose="02040502050405020303" pitchFamily="18" charset="0"/>
              </a:rPr>
              <a:t>DeepTest</a:t>
            </a:r>
            <a:endParaRPr kumimoji="1" lang="en-US" altLang="zh-CN" sz="2000" dirty="0">
              <a:latin typeface="Georgia" panose="02040502050405020303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C402F7AA-8761-5D5A-C40C-C97114008649}"/>
              </a:ext>
            </a:extLst>
          </p:cNvPr>
          <p:cNvSpPr txBox="1"/>
          <p:nvPr/>
        </p:nvSpPr>
        <p:spPr>
          <a:xfrm>
            <a:off x="5760076" y="6550223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b="1" dirty="0">
                <a:latin typeface="Georgia" panose="02040502050405020303" pitchFamily="18" charset="0"/>
              </a:rPr>
              <a:t>14/15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408810"/>
      </p:ext>
    </p:extLst>
  </p:cSld>
  <p:clrMapOvr>
    <a:masterClrMapping/>
  </p:clrMapOvr>
  <p:transition advTm="160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="" xmlns:a16="http://schemas.microsoft.com/office/drawing/2014/main" id="{403AFBF1-2EAC-4992-8A0B-9D80B39F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420" y="206773"/>
            <a:ext cx="10274164" cy="849639"/>
          </a:xfrm>
        </p:spPr>
        <p:txBody>
          <a:bodyPr/>
          <a:lstStyle/>
          <a:p>
            <a:r>
              <a:rPr lang="en-US" altLang="zh-CN" sz="2800" dirty="0">
                <a:latin typeface="Georgia" panose="02040502050405020303" pitchFamily="18" charset="0"/>
              </a:rPr>
              <a:t>Conclusion and </a:t>
            </a:r>
            <a:r>
              <a:rPr lang="en-US" altLang="zh-CN" sz="2800" dirty="0" smtClean="0">
                <a:latin typeface="Georgia" panose="02040502050405020303" pitchFamily="18" charset="0"/>
              </a:rPr>
              <a:t>Future </a:t>
            </a:r>
            <a:r>
              <a:rPr lang="en-US" altLang="zh-CN" sz="2800" dirty="0">
                <a:latin typeface="Georgia" panose="02040502050405020303" pitchFamily="18" charset="0"/>
              </a:rPr>
              <a:t>W</a:t>
            </a:r>
            <a:r>
              <a:rPr lang="en-US" altLang="zh-CN" sz="2800" dirty="0" smtClean="0">
                <a:latin typeface="Georgia" panose="02040502050405020303" pitchFamily="18" charset="0"/>
              </a:rPr>
              <a:t>ork </a:t>
            </a:r>
            <a:endParaRPr lang="zh-CN" altLang="en-US" sz="2800" dirty="0">
              <a:latin typeface="Georgia" panose="02040502050405020303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0FECF5D-77CE-57D1-B2CC-B2C0B06F6E20}"/>
              </a:ext>
            </a:extLst>
          </p:cNvPr>
          <p:cNvSpPr txBox="1"/>
          <p:nvPr/>
        </p:nvSpPr>
        <p:spPr>
          <a:xfrm>
            <a:off x="728420" y="1056412"/>
            <a:ext cx="10986421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Georgia" panose="02040502050405020303" pitchFamily="18" charset="0"/>
              </a:rPr>
              <a:t>Conclusion:</a:t>
            </a: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altLang="zh-CN" sz="2400" dirty="0" smtClean="0">
                <a:latin typeface="Georgia" panose="02040502050405020303" pitchFamily="18" charset="0"/>
              </a:rPr>
              <a:t>  We proposed </a:t>
            </a:r>
            <a:r>
              <a:rPr lang="en-US" altLang="zh-CN" sz="2400" i="1" dirty="0" err="1" smtClean="0">
                <a:latin typeface="Georgia" panose="02040502050405020303" pitchFamily="18" charset="0"/>
              </a:rPr>
              <a:t>DeepController</a:t>
            </a:r>
            <a:r>
              <a:rPr lang="en-US" altLang="zh-CN" sz="2400" dirty="0" smtClean="0">
                <a:latin typeface="Georgia" panose="02040502050405020303" pitchFamily="18" charset="0"/>
              </a:rPr>
              <a:t>, an efficient </a:t>
            </a:r>
            <a:r>
              <a:rPr lang="en-US" altLang="zh-CN" sz="2400" i="1" dirty="0" err="1" smtClean="0">
                <a:latin typeface="Georgia" panose="02040502050405020303" pitchFamily="18" charset="0"/>
              </a:rPr>
              <a:t>fuzzer</a:t>
            </a:r>
            <a:r>
              <a:rPr lang="en-US" altLang="zh-CN" sz="2400" dirty="0" smtClean="0">
                <a:latin typeface="Georgia" panose="02040502050405020303" pitchFamily="18" charset="0"/>
              </a:rPr>
              <a:t> for DL systems, </a:t>
            </a:r>
          </a:p>
          <a:p>
            <a:pPr marL="342900" indent="-342900">
              <a:spcBef>
                <a:spcPts val="600"/>
              </a:spcBef>
              <a:buClr>
                <a:schemeClr val="tx1"/>
              </a:buClr>
              <a:buFont typeface="宋体" panose="02010600030101010101" pitchFamily="2" charset="-122"/>
              <a:buChar char="－"/>
            </a:pPr>
            <a:r>
              <a:rPr lang="en-US" altLang="zh-CN" sz="2000" b="1" i="1" dirty="0" smtClean="0">
                <a:latin typeface="Georgia" panose="02040502050405020303" pitchFamily="18" charset="0"/>
              </a:rPr>
              <a:t>Framework: </a:t>
            </a:r>
            <a:r>
              <a:rPr lang="en-US" altLang="zh-CN" sz="2000" dirty="0" smtClean="0">
                <a:latin typeface="Georgia" panose="02040502050405020303" pitchFamily="18" charset="0"/>
              </a:rPr>
              <a:t>selecting seeds </a:t>
            </a:r>
            <a:r>
              <a:rPr lang="en-US" altLang="zh-CN" sz="2000" dirty="0">
                <a:latin typeface="Georgia" panose="02040502050405020303" pitchFamily="18" charset="0"/>
              </a:rPr>
              <a:t>and mutation strategies that both have high </a:t>
            </a:r>
            <a:r>
              <a:rPr lang="en-US" altLang="zh-CN" sz="2000" dirty="0" smtClean="0">
                <a:latin typeface="Georgia" panose="02040502050405020303" pitchFamily="18" charset="0"/>
              </a:rPr>
              <a:t>potentials of </a:t>
            </a:r>
            <a:r>
              <a:rPr lang="en-US" altLang="zh-CN" sz="2000" dirty="0">
                <a:latin typeface="Georgia" panose="02040502050405020303" pitchFamily="18" charset="0"/>
              </a:rPr>
              <a:t>fault detection, adaptive to the feedback </a:t>
            </a:r>
            <a:r>
              <a:rPr lang="en-US" altLang="zh-CN" sz="2000" dirty="0" smtClean="0">
                <a:latin typeface="Georgia" panose="02040502050405020303" pitchFamily="18" charset="0"/>
              </a:rPr>
              <a:t>information from </a:t>
            </a:r>
            <a:r>
              <a:rPr lang="en-US" altLang="zh-CN" sz="2000" dirty="0">
                <a:latin typeface="Georgia" panose="02040502050405020303" pitchFamily="18" charset="0"/>
              </a:rPr>
              <a:t>test executions.</a:t>
            </a:r>
          </a:p>
          <a:p>
            <a:pPr marL="342900" indent="-342900">
              <a:spcBef>
                <a:spcPts val="600"/>
              </a:spcBef>
              <a:buClr>
                <a:schemeClr val="tx1"/>
              </a:buClr>
              <a:buFont typeface="宋体" panose="02010600030101010101" pitchFamily="2" charset="-122"/>
              <a:buChar char="－"/>
            </a:pPr>
            <a:r>
              <a:rPr lang="en-US" altLang="zh-CN" sz="2000" b="1" i="1" dirty="0" smtClean="0">
                <a:latin typeface="Georgia" panose="02040502050405020303" pitchFamily="18" charset="0"/>
              </a:rPr>
              <a:t>Two algorithms</a:t>
            </a:r>
            <a:r>
              <a:rPr lang="en-US" altLang="zh-CN" sz="2000" b="1" dirty="0" smtClean="0">
                <a:latin typeface="Georgia" panose="02040502050405020303" pitchFamily="18" charset="0"/>
              </a:rPr>
              <a:t>:</a:t>
            </a:r>
            <a:r>
              <a:rPr lang="en-US" altLang="zh-CN" sz="2000" dirty="0" smtClean="0">
                <a:latin typeface="Georgia" panose="02040502050405020303" pitchFamily="18" charset="0"/>
              </a:rPr>
              <a:t> AS2 and AMS2 for </a:t>
            </a:r>
            <a:r>
              <a:rPr lang="en-US" altLang="zh-CN" sz="2000" dirty="0">
                <a:latin typeface="Georgia" panose="02040502050405020303" pitchFamily="18" charset="0"/>
              </a:rPr>
              <a:t>the selections of </a:t>
            </a:r>
            <a:r>
              <a:rPr lang="en-US" altLang="zh-CN" sz="2000" dirty="0" smtClean="0">
                <a:latin typeface="Georgia" panose="02040502050405020303" pitchFamily="18" charset="0"/>
              </a:rPr>
              <a:t>seeds and </a:t>
            </a:r>
            <a:r>
              <a:rPr lang="en-US" altLang="zh-CN" sz="2000" dirty="0">
                <a:latin typeface="Georgia" panose="02040502050405020303" pitchFamily="18" charset="0"/>
              </a:rPr>
              <a:t>mutation strategies, respectively.</a:t>
            </a:r>
          </a:p>
          <a:p>
            <a:pPr marL="342900" indent="-342900">
              <a:spcBef>
                <a:spcPts val="600"/>
              </a:spcBef>
              <a:buClr>
                <a:schemeClr val="tx1"/>
              </a:buClr>
              <a:buFont typeface="宋体" panose="02010600030101010101" pitchFamily="2" charset="-122"/>
              <a:buChar char="－"/>
            </a:pPr>
            <a:r>
              <a:rPr lang="en-US" altLang="zh-CN" sz="2000" b="1" i="1" dirty="0" smtClean="0">
                <a:latin typeface="Georgia" panose="02040502050405020303" pitchFamily="18" charset="0"/>
              </a:rPr>
              <a:t>Empirical </a:t>
            </a:r>
            <a:r>
              <a:rPr lang="en-US" altLang="zh-CN" sz="2000" b="1" i="1" dirty="0">
                <a:latin typeface="Georgia" panose="02040502050405020303" pitchFamily="18" charset="0"/>
              </a:rPr>
              <a:t>studies </a:t>
            </a:r>
            <a:r>
              <a:rPr lang="en-US" altLang="zh-CN" sz="2000" dirty="0">
                <a:latin typeface="Georgia" panose="02040502050405020303" pitchFamily="18" charset="0"/>
              </a:rPr>
              <a:t>on three datasets, </a:t>
            </a:r>
            <a:r>
              <a:rPr lang="en-US" altLang="zh-CN" sz="2000" dirty="0" smtClean="0">
                <a:latin typeface="Georgia" panose="02040502050405020303" pitchFamily="18" charset="0"/>
              </a:rPr>
              <a:t>and eight </a:t>
            </a:r>
            <a:r>
              <a:rPr lang="en-US" altLang="zh-CN" sz="2000" dirty="0">
                <a:latin typeface="Georgia" panose="02040502050405020303" pitchFamily="18" charset="0"/>
              </a:rPr>
              <a:t>DL </a:t>
            </a:r>
            <a:r>
              <a:rPr lang="en-US" altLang="zh-CN" sz="2000" dirty="0" smtClean="0">
                <a:latin typeface="Georgia" panose="02040502050405020303" pitchFamily="18" charset="0"/>
              </a:rPr>
              <a:t>models: </a:t>
            </a:r>
            <a:r>
              <a:rPr lang="en-US" altLang="zh-CN" sz="2000" i="1" dirty="0" err="1" smtClean="0">
                <a:latin typeface="Georgia" panose="02040502050405020303" pitchFamily="18" charset="0"/>
              </a:rPr>
              <a:t>DeepController</a:t>
            </a:r>
            <a:r>
              <a:rPr lang="en-US" altLang="zh-CN" sz="2000" dirty="0" smtClean="0">
                <a:latin typeface="Georgia" panose="02040502050405020303" pitchFamily="18" charset="0"/>
              </a:rPr>
              <a:t> </a:t>
            </a:r>
            <a:r>
              <a:rPr lang="en-US" altLang="zh-CN" sz="2000" dirty="0">
                <a:latin typeface="Georgia" panose="02040502050405020303" pitchFamily="18" charset="0"/>
              </a:rPr>
              <a:t>could </a:t>
            </a:r>
            <a:r>
              <a:rPr lang="en-US" altLang="zh-CN" sz="2000" dirty="0" smtClean="0">
                <a:latin typeface="Georgia" panose="02040502050405020303" pitchFamily="18" charset="0"/>
              </a:rPr>
              <a:t>generate more </a:t>
            </a:r>
            <a:r>
              <a:rPr lang="en-US" altLang="zh-CN" sz="2000" dirty="0">
                <a:latin typeface="Georgia" panose="02040502050405020303" pitchFamily="18" charset="0"/>
              </a:rPr>
              <a:t>adversarial inputs, and </a:t>
            </a:r>
            <a:r>
              <a:rPr lang="en" altLang="zh-CN" sz="2000" dirty="0">
                <a:latin typeface="Georgia" panose="02040502050405020303" pitchFamily="18" charset="0"/>
              </a:rPr>
              <a:t>explore more internal states of DL </a:t>
            </a:r>
            <a:r>
              <a:rPr lang="en" altLang="zh-CN" sz="2000" dirty="0" smtClean="0">
                <a:latin typeface="Georgia" panose="02040502050405020303" pitchFamily="18" charset="0"/>
              </a:rPr>
              <a:t>models </a:t>
            </a:r>
            <a:r>
              <a:rPr lang="en-US" altLang="zh-CN" sz="2000" dirty="0" smtClean="0">
                <a:latin typeface="Georgia" panose="02040502050405020303" pitchFamily="18" charset="0"/>
              </a:rPr>
              <a:t>than </a:t>
            </a:r>
            <a:r>
              <a:rPr lang="en-US" altLang="zh-CN" sz="2000" dirty="0">
                <a:latin typeface="Georgia" panose="02040502050405020303" pitchFamily="18" charset="0"/>
              </a:rPr>
              <a:t>the state-of-the-art DL testing techniques.   </a:t>
            </a:r>
          </a:p>
          <a:p>
            <a:pPr marL="342900" indent="-342900"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Georgia" panose="02040502050405020303" pitchFamily="18" charset="0"/>
              </a:rPr>
              <a:t>F</a:t>
            </a:r>
            <a:r>
              <a:rPr lang="en" altLang="zh-CN" sz="2400" b="1" dirty="0" smtClean="0">
                <a:latin typeface="Georgia" panose="02040502050405020303" pitchFamily="18" charset="0"/>
              </a:rPr>
              <a:t>uture work:</a:t>
            </a:r>
            <a:endParaRPr lang="en" altLang="zh-CN" sz="2400" b="1" dirty="0">
              <a:latin typeface="Georgia" panose="02040502050405020303" pitchFamily="18" charset="0"/>
            </a:endParaRPr>
          </a:p>
          <a:p>
            <a:pPr marL="342900" indent="-342900">
              <a:spcBef>
                <a:spcPts val="600"/>
              </a:spcBef>
              <a:buClr>
                <a:schemeClr val="tx1"/>
              </a:buClr>
              <a:buFont typeface="宋体" panose="02010600030101010101" pitchFamily="2" charset="-122"/>
              <a:buChar char="－"/>
            </a:pPr>
            <a:r>
              <a:rPr lang="en" altLang="zh-CN" sz="2000" dirty="0" smtClean="0">
                <a:latin typeface="Georgia" panose="02040502050405020303" pitchFamily="18" charset="0"/>
              </a:rPr>
              <a:t>Application of DeepController </a:t>
            </a:r>
            <a:r>
              <a:rPr lang="en" altLang="zh-CN" sz="2000" dirty="0">
                <a:latin typeface="Georgia" panose="02040502050405020303" pitchFamily="18" charset="0"/>
              </a:rPr>
              <a:t>to </a:t>
            </a:r>
            <a:r>
              <a:rPr lang="en" altLang="zh-CN" sz="2000" dirty="0" smtClean="0">
                <a:latin typeface="Georgia" panose="02040502050405020303" pitchFamily="18" charset="0"/>
              </a:rPr>
              <a:t>other </a:t>
            </a:r>
            <a:r>
              <a:rPr lang="en" altLang="zh-CN" sz="2000" dirty="0">
                <a:latin typeface="Georgia" panose="02040502050405020303" pitchFamily="18" charset="0"/>
              </a:rPr>
              <a:t>types of inputs, such as audios and text.</a:t>
            </a:r>
          </a:p>
          <a:p>
            <a:pPr marL="342900" indent="-342900">
              <a:spcBef>
                <a:spcPts val="600"/>
              </a:spcBef>
              <a:buClr>
                <a:schemeClr val="tx1"/>
              </a:buClr>
              <a:buFont typeface="宋体" panose="02010600030101010101" pitchFamily="2" charset="-122"/>
              <a:buChar char="－"/>
            </a:pPr>
            <a:r>
              <a:rPr lang="en" altLang="zh-CN" sz="2000" dirty="0" smtClean="0">
                <a:latin typeface="Georgia" panose="02040502050405020303" pitchFamily="18" charset="0"/>
              </a:rPr>
              <a:t>Influence </a:t>
            </a:r>
            <a:r>
              <a:rPr lang="en" altLang="zh-CN" sz="2000" dirty="0">
                <a:latin typeface="Georgia" panose="02040502050405020303" pitchFamily="18" charset="0"/>
              </a:rPr>
              <a:t>of hyper-parameters on the performance of DeepController. </a:t>
            </a:r>
          </a:p>
        </p:txBody>
      </p:sp>
      <p:sp>
        <p:nvSpPr>
          <p:cNvPr id="4" name="文本框 6">
            <a:extLst>
              <a:ext uri="{FF2B5EF4-FFF2-40B4-BE49-F238E27FC236}">
                <a16:creationId xmlns="" xmlns:a16="http://schemas.microsoft.com/office/drawing/2014/main" id="{9590103E-6055-C0EE-CE83-0DE9A66F77C0}"/>
              </a:ext>
            </a:extLst>
          </p:cNvPr>
          <p:cNvSpPr txBox="1"/>
          <p:nvPr/>
        </p:nvSpPr>
        <p:spPr>
          <a:xfrm>
            <a:off x="5760076" y="6550223"/>
            <a:ext cx="67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b="1" dirty="0">
                <a:latin typeface="Georgia" panose="02040502050405020303" pitchFamily="18" charset="0"/>
              </a:rPr>
              <a:t>15/15</a:t>
            </a:r>
            <a:endParaRPr kumimoji="1" lang="zh-CN" altLang="en-US" sz="1400" b="1" dirty="0">
              <a:latin typeface="Georgia" panose="020405020504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1954815"/>
      </p:ext>
    </p:extLst>
  </p:cSld>
  <p:clrMapOvr>
    <a:masterClrMapping/>
  </p:clrMapOvr>
  <p:transition advTm="160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2B1AEAF-DC4A-4360-85D2-2DF9D50935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863" y="1661160"/>
            <a:ext cx="2566274" cy="1488439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="" xmlns:a16="http://schemas.microsoft.com/office/drawing/2014/main" id="{76024C92-FEBE-4CC2-A6E9-BB1A32B0FFE4}"/>
              </a:ext>
            </a:extLst>
          </p:cNvPr>
          <p:cNvSpPr txBox="1">
            <a:spLocks/>
          </p:cNvSpPr>
          <p:nvPr/>
        </p:nvSpPr>
        <p:spPr>
          <a:xfrm>
            <a:off x="2209800" y="3500120"/>
            <a:ext cx="7772400" cy="1362075"/>
          </a:xfrm>
          <a:prstGeom prst="rect">
            <a:avLst/>
          </a:prstGeom>
        </p:spPr>
        <p:txBody>
          <a:bodyPr/>
          <a:lstStyle>
            <a:lvl1pPr algn="ctr" defTabSz="1219170" rtl="0" eaLnBrk="1" latinLnBrk="0" hangingPunct="1">
              <a:lnSpc>
                <a:spcPts val="4667"/>
              </a:lnSpc>
              <a:spcBef>
                <a:spcPct val="0"/>
              </a:spcBef>
              <a:buNone/>
              <a:defRPr lang="en-US" sz="4267" b="1" kern="1200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altLang="zh-CN" sz="7200" dirty="0">
                <a:solidFill>
                  <a:srgbClr val="C00000"/>
                </a:solidFill>
                <a:latin typeface="+mj-ea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64273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 advTm="9382"/>
    </mc:Choice>
    <mc:Fallback>
      <p:transition spd="slow" advTm="9382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.4|1.9"/>
</p:tagLst>
</file>

<file path=ppt/theme/theme1.xml><?xml version="1.0" encoding="utf-8"?>
<a:theme xmlns:a="http://schemas.openxmlformats.org/drawingml/2006/main" name="主题1">
  <a:themeElements>
    <a:clrScheme name="新闻纸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Amgen Corporate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 w="6350" algn="ctr">
          <a:noFill/>
          <a:miter lim="800000"/>
          <a:headEnd/>
          <a:tailEnd/>
        </a:ln>
        <a:effectLst/>
      </a:spPr>
      <a:bodyPr wrap="none" rtlCol="0" anchor="ctr"/>
      <a:lstStyle>
        <a:defPPr algn="ctr">
          <a:defRPr b="1" dirty="0" smtClean="0">
            <a:solidFill>
              <a:schemeClr val="bg1"/>
            </a:solidFill>
          </a:defRPr>
        </a:defPPr>
      </a:lstStyle>
    </a:spDef>
    <a:lnDef>
      <a:spPr>
        <a:ln w="28575" cap="rnd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主题1" id="{95C25592-10BA-4666-86A4-05826EDB26C9}" vid="{BF664341-5969-42EB-BC18-F2EE4067AC0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25702</TotalTime>
  <Words>779</Words>
  <Application>Microsoft Office PowerPoint</Application>
  <PresentationFormat>宽屏</PresentationFormat>
  <Paragraphs>235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Times New Roman Regular</vt:lpstr>
      <vt:lpstr>等线</vt:lpstr>
      <vt:lpstr>华文宋体</vt:lpstr>
      <vt:lpstr>宋体</vt:lpstr>
      <vt:lpstr>微软雅黑</vt:lpstr>
      <vt:lpstr>Arial</vt:lpstr>
      <vt:lpstr>Calibri</vt:lpstr>
      <vt:lpstr>Georgia</vt:lpstr>
      <vt:lpstr>Times New Roman</vt:lpstr>
      <vt:lpstr>Wingdings</vt:lpstr>
      <vt:lpstr>主题1</vt:lpstr>
      <vt:lpstr>PowerPoint 演示文稿</vt:lpstr>
      <vt:lpstr>Outline</vt:lpstr>
      <vt:lpstr> Introduction:  Rushing for developing deep learning (DL) systems </vt:lpstr>
      <vt:lpstr>Introduction: DL is vulnerable</vt:lpstr>
      <vt:lpstr>Introduction: Quality assurance for DL is challenging</vt:lpstr>
      <vt:lpstr>Background: Fuzzing for DL systems</vt:lpstr>
      <vt:lpstr>Background: Fuzzing for DL systems</vt:lpstr>
      <vt:lpstr>Background: Software cybernetics and adaptive testing (AT)</vt:lpstr>
      <vt:lpstr>Approach: Overview of DeepController</vt:lpstr>
      <vt:lpstr>Approach: Adaptive seed selection strategy (AS2) </vt:lpstr>
      <vt:lpstr>Approach: Adaptive mutation strategy selection strategy (AMS2) </vt:lpstr>
      <vt:lpstr>Empirical Study</vt:lpstr>
      <vt:lpstr>Results of adversarial inputs glimpse</vt:lpstr>
      <vt:lpstr>Results of neuron coverage glimpse</vt:lpstr>
      <vt:lpstr>Results of time overhead glimpse</vt:lpstr>
      <vt:lpstr>Conclusion and Future Work 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Gao Yu</dc:creator>
  <cp:lastModifiedBy>casun</cp:lastModifiedBy>
  <cp:revision>1099</cp:revision>
  <dcterms:created xsi:type="dcterms:W3CDTF">2018-10-10T02:25:20Z</dcterms:created>
  <dcterms:modified xsi:type="dcterms:W3CDTF">2022-06-15T03:08:59Z</dcterms:modified>
</cp:coreProperties>
</file>