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4" r:id="rId3"/>
    <p:sldId id="265" r:id="rId5"/>
    <p:sldId id="269" r:id="rId6"/>
    <p:sldId id="272" r:id="rId7"/>
    <p:sldId id="270" r:id="rId8"/>
    <p:sldId id="276" r:id="rId9"/>
    <p:sldId id="280" r:id="rId10"/>
    <p:sldId id="277" r:id="rId11"/>
    <p:sldId id="282" r:id="rId12"/>
    <p:sldId id="284" r:id="rId13"/>
    <p:sldId id="274" r:id="rId14"/>
    <p:sldId id="283" r:id="rId15"/>
    <p:sldId id="271" r:id="rId16"/>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5244" autoAdjust="0"/>
  </p:normalViewPr>
  <p:slideViewPr>
    <p:cSldViewPr snapToGrid="0">
      <p:cViewPr varScale="1">
        <p:scale>
          <a:sx n="82" d="100"/>
          <a:sy n="82" d="100"/>
        </p:scale>
        <p:origin x="773" y="62"/>
      </p:cViewPr>
      <p:guideLst>
        <p:guide orient="horz" pos="2097"/>
        <p:guide pos="3814"/>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gs" Target="tags/tag27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0" Type="http://schemas.openxmlformats.org/officeDocument/2006/relationships/tags" Target="../tags/tag9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0" Type="http://schemas.openxmlformats.org/officeDocument/2006/relationships/tags" Target="../tags/tag116.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4" Type="http://schemas.openxmlformats.org/officeDocument/2006/relationships/tags" Target="../tags/tag150.xml"/><Relationship Id="rId13" Type="http://schemas.openxmlformats.org/officeDocument/2006/relationships/tags" Target="../tags/tag149.xml"/><Relationship Id="rId12" Type="http://schemas.openxmlformats.org/officeDocument/2006/relationships/tags" Target="../tags/tag148.xml"/><Relationship Id="rId11" Type="http://schemas.openxmlformats.org/officeDocument/2006/relationships/tags" Target="../tags/tag147.xml"/><Relationship Id="rId10" Type="http://schemas.openxmlformats.org/officeDocument/2006/relationships/tags" Target="../tags/tag146.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0" Type="http://schemas.openxmlformats.org/officeDocument/2006/relationships/tags" Target="../tags/tag190.xm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98.xml"/><Relationship Id="rId8" Type="http://schemas.openxmlformats.org/officeDocument/2006/relationships/tags" Target="../tags/tag197.xml"/><Relationship Id="rId7" Type="http://schemas.openxmlformats.org/officeDocument/2006/relationships/tags" Target="../tags/tag196.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3" Type="http://schemas.openxmlformats.org/officeDocument/2006/relationships/tags" Target="../tags/tag192.xml"/><Relationship Id="rId2" Type="http://schemas.openxmlformats.org/officeDocument/2006/relationships/tags" Target="../tags/tag191.xml"/><Relationship Id="rId10" Type="http://schemas.openxmlformats.org/officeDocument/2006/relationships/tags" Target="../tags/tag199.xm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tags" Target="../tags/tag206.xml"/><Relationship Id="rId7" Type="http://schemas.openxmlformats.org/officeDocument/2006/relationships/tags" Target="../tags/tag205.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215.xml"/><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0" Type="http://schemas.openxmlformats.org/officeDocument/2006/relationships/tags" Target="../tags/tag216.xm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mj-ea"/>
                <a:ea typeface="+mj-ea"/>
                <a:cs typeface="Times New Roman" panose="02020603050405020304" pitchFamily="18"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4460"/>
            <a:ext cx="12249150" cy="38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2" name="标题 1"/>
          <p:cNvSpPr>
            <a:spLocks noGrp="1"/>
          </p:cNvSpPr>
          <p:nvPr>
            <p:ph type="title" hasCustomPrompt="1"/>
            <p:custDataLst>
              <p:tags r:id="rId3"/>
            </p:custDataLst>
          </p:nvPr>
        </p:nvSpPr>
        <p:spPr>
          <a:xfrm>
            <a:off x="4676775" y="2059757"/>
            <a:ext cx="6243774" cy="922021"/>
          </a:xfrm>
        </p:spPr>
        <p:txBody>
          <a:bodyPr lIns="91440" tIns="45720" rIns="91440" bIns="0" anchor="b" anchorCtr="0">
            <a:normAutofit/>
          </a:bodyPr>
          <a:lstStyle>
            <a:lvl1pPr>
              <a:defRPr sz="540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4676775" y="3102596"/>
            <a:ext cx="6243774" cy="1401006"/>
          </a:xfrm>
        </p:spPr>
        <p:txBody>
          <a:bodyPr lIns="91440" tIns="0" rIns="91440" bIns="4572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7628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45227" y="952508"/>
            <a:ext cx="5283242" cy="5388907"/>
          </a:xfrm>
        </p:spPr>
        <p:txBody>
          <a:bodyPr>
            <a:noAutofit/>
          </a:bodyPr>
          <a:lstStyle>
            <a:lvl1pPr>
              <a:defRPr sz="1600" baseline="0">
                <a:solidFill>
                  <a:schemeClr val="tx1">
                    <a:lumMod val="75000"/>
                    <a:lumOff val="25000"/>
                  </a:schemeClr>
                </a:solidFill>
                <a:latin typeface="Arial" panose="020B0604020202020204" pitchFamily="34" charset="0"/>
                <a:ea typeface="微软雅黑" panose="020B0503020204020204" charset="-122"/>
              </a:defRPr>
            </a:lvl1pPr>
            <a:lvl2pPr>
              <a:defRPr sz="1600" baseline="0">
                <a:solidFill>
                  <a:schemeClr val="tx1">
                    <a:lumMod val="75000"/>
                    <a:lumOff val="25000"/>
                  </a:schemeClr>
                </a:solidFill>
                <a:latin typeface="Arial" panose="020B0604020202020204" pitchFamily="34" charset="0"/>
                <a:ea typeface="微软雅黑" panose="020B0503020204020204" charset="-122"/>
              </a:defRPr>
            </a:lvl2pPr>
            <a:lvl3pPr>
              <a:defRPr sz="1600" baseline="0">
                <a:solidFill>
                  <a:schemeClr val="tx1">
                    <a:lumMod val="75000"/>
                    <a:lumOff val="25000"/>
                  </a:schemeClr>
                </a:solidFill>
                <a:latin typeface="Arial" panose="020B0604020202020204" pitchFamily="34" charset="0"/>
                <a:ea typeface="微软雅黑" panose="020B0503020204020204" charset="-122"/>
              </a:defRPr>
            </a:lvl3pPr>
            <a:lvl4pPr>
              <a:defRPr sz="1600" baseline="0">
                <a:solidFill>
                  <a:schemeClr val="tx1">
                    <a:lumMod val="75000"/>
                    <a:lumOff val="25000"/>
                  </a:schemeClr>
                </a:solidFill>
                <a:latin typeface="Arial" panose="020B0604020202020204" pitchFamily="34" charset="0"/>
                <a:ea typeface="微软雅黑" panose="020B0503020204020204" charset="-122"/>
              </a:defRPr>
            </a:lvl4pPr>
            <a:lvl5pPr>
              <a:defRPr sz="16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en-US" altLang="zh-CN" dirty="0"/>
              <a:t>title</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lt1"/>
              </a:solidFill>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solidFill>
                <a:schemeClr val="lt1"/>
              </a:solidFill>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solidFill>
                <a:schemeClr val="lt1"/>
              </a:solidFill>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Arial" panose="020B0604020202020204" pitchFamily="34"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9" Type="http://schemas.openxmlformats.org/officeDocument/2006/relationships/theme" Target="../theme/theme1.xml"/><Relationship Id="rId38" Type="http://schemas.openxmlformats.org/officeDocument/2006/relationships/tags" Target="../tags/tag228.xml"/><Relationship Id="rId37" Type="http://schemas.openxmlformats.org/officeDocument/2006/relationships/tags" Target="../tags/tag227.xml"/><Relationship Id="rId36" Type="http://schemas.openxmlformats.org/officeDocument/2006/relationships/tags" Target="../tags/tag226.xml"/><Relationship Id="rId35" Type="http://schemas.openxmlformats.org/officeDocument/2006/relationships/tags" Target="../tags/tag225.xml"/><Relationship Id="rId34" Type="http://schemas.openxmlformats.org/officeDocument/2006/relationships/tags" Target="../tags/tag224.xml"/><Relationship Id="rId33" Type="http://schemas.openxmlformats.org/officeDocument/2006/relationships/tags" Target="../tags/tag22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3"/>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4"/>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3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3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3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3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243.xml"/><Relationship Id="rId3" Type="http://schemas.openxmlformats.org/officeDocument/2006/relationships/image" Target="../media/image1.png"/><Relationship Id="rId2" Type="http://schemas.openxmlformats.org/officeDocument/2006/relationships/tags" Target="../tags/tag242.xml"/><Relationship Id="rId1" Type="http://schemas.openxmlformats.org/officeDocument/2006/relationships/tags" Target="../tags/tag241.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46.xml"/><Relationship Id="rId3" Type="http://schemas.openxmlformats.org/officeDocument/2006/relationships/image" Target="../media/image2.png"/><Relationship Id="rId2" Type="http://schemas.openxmlformats.org/officeDocument/2006/relationships/tags" Target="../tags/tag245.xml"/><Relationship Id="rId1" Type="http://schemas.openxmlformats.org/officeDocument/2006/relationships/tags" Target="../tags/tag24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52.xml"/><Relationship Id="rId3" Type="http://schemas.openxmlformats.org/officeDocument/2006/relationships/image" Target="../media/image3.png"/><Relationship Id="rId2" Type="http://schemas.openxmlformats.org/officeDocument/2006/relationships/tags" Target="../tags/tag251.xml"/><Relationship Id="rId1" Type="http://schemas.openxmlformats.org/officeDocument/2006/relationships/tags" Target="../tags/tag250.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tags" Target="../tags/tag255.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254.xml"/><Relationship Id="rId1" Type="http://schemas.openxmlformats.org/officeDocument/2006/relationships/tags" Target="../tags/tag253.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tags" Target="../tags/tag259.xml"/><Relationship Id="rId4" Type="http://schemas.openxmlformats.org/officeDocument/2006/relationships/image" Target="../media/image7.png"/><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62.xml"/><Relationship Id="rId3" Type="http://schemas.openxmlformats.org/officeDocument/2006/relationships/image" Target="../media/image8.png"/><Relationship Id="rId2" Type="http://schemas.openxmlformats.org/officeDocument/2006/relationships/tags" Target="../tags/tag261.xml"/><Relationship Id="rId1" Type="http://schemas.openxmlformats.org/officeDocument/2006/relationships/tags" Target="../tags/tag260.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65.xml"/><Relationship Id="rId3" Type="http://schemas.openxmlformats.org/officeDocument/2006/relationships/image" Target="../media/image9.png"/><Relationship Id="rId2" Type="http://schemas.openxmlformats.org/officeDocument/2006/relationships/tags" Target="../tags/tag264.xml"/><Relationship Id="rId1" Type="http://schemas.openxmlformats.org/officeDocument/2006/relationships/tags" Target="../tags/tag263.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tags" Target="../tags/tag26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70.xml"/><Relationship Id="rId1" Type="http://schemas.openxmlformats.org/officeDocument/2006/relationships/tags" Target="../tags/tag2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custDataLst>
              <p:tags r:id="rId1"/>
            </p:custDataLst>
          </p:nvPr>
        </p:nvSpPr>
        <p:spPr>
          <a:xfrm>
            <a:off x="753745" y="1637030"/>
            <a:ext cx="10601960" cy="2459109"/>
          </a:xfrm>
        </p:spPr>
        <p:txBody>
          <a:bodyPr/>
          <a:lstStyle/>
          <a:p>
            <a:pPr algn="ctr"/>
            <a:r>
              <a:rPr lang="en-US" altLang="zh-CN" sz="3600" b="1" dirty="0">
                <a:effectLst/>
                <a:latin typeface="+mj-lt"/>
              </a:rPr>
              <a:t>Chinese </a:t>
            </a:r>
            <a:r>
              <a:rPr lang="en-US" altLang="zh-CN" sz="3600" b="1" dirty="0">
                <a:effectLst/>
                <a:latin typeface="+mj-lt"/>
                <a:ea typeface="等线" panose="02010600030101010101" pitchFamily="2" charset="-122"/>
              </a:rPr>
              <a:t>S</a:t>
            </a:r>
            <a:r>
              <a:rPr lang="en-US" altLang="zh-CN" sz="3600" b="1" dirty="0">
                <a:effectLst/>
                <a:latin typeface="+mj-lt"/>
              </a:rPr>
              <a:t>pam Detection based on Prompt Tuning </a:t>
            </a:r>
            <a:br>
              <a:rPr lang="zh-CN" altLang="en-US" sz="3600" b="1" dirty="0">
                <a:latin typeface="+mj-lt"/>
              </a:rPr>
            </a:br>
            <a:endParaRPr lang="zh-CN" altLang="en-US" sz="3600" dirty="0">
              <a:solidFill>
                <a:schemeClr val="accent1"/>
              </a:solidFill>
              <a:latin typeface="+mj-lt"/>
              <a:cs typeface="Arial" panose="020B0604020202020204" pitchFamily="34" charset="0"/>
              <a:sym typeface="Arial" panose="020B0604020202020204" pitchFamily="34" charset="0"/>
            </a:endParaRPr>
          </a:p>
        </p:txBody>
      </p:sp>
      <p:sp>
        <p:nvSpPr>
          <p:cNvPr id="15" name="副标题 14"/>
          <p:cNvSpPr>
            <a:spLocks noGrp="1"/>
          </p:cNvSpPr>
          <p:nvPr>
            <p:ph type="subTitle" idx="1"/>
            <p:custDataLst>
              <p:tags r:id="rId2"/>
            </p:custDataLst>
          </p:nvPr>
        </p:nvSpPr>
        <p:spPr>
          <a:xfrm>
            <a:off x="712470" y="4417695"/>
            <a:ext cx="10684510" cy="835660"/>
          </a:xfrm>
        </p:spPr>
        <p:txBody>
          <a:bodyPr>
            <a:normAutofit lnSpcReduction="10000"/>
          </a:bodyPr>
          <a:lstStyle/>
          <a:p>
            <a:pPr algn="ctr"/>
            <a:r>
              <a:rPr lang="en-US" altLang="zh-CN" sz="1800" dirty="0">
                <a:solidFill>
                  <a:srgbClr val="000000"/>
                </a:solidFill>
                <a:effectLst/>
                <a:latin typeface="+mn-lt"/>
                <a:sym typeface="+mn-ea"/>
              </a:rPr>
              <a:t>Yan Zhang and Chunyan An*</a:t>
            </a:r>
            <a:endParaRPr lang="en-US" altLang="zh-CN" sz="1800" dirty="0">
              <a:solidFill>
                <a:srgbClr val="000000"/>
              </a:solidFill>
              <a:effectLst/>
              <a:latin typeface="+mn-lt"/>
              <a:sym typeface="+mn-ea"/>
            </a:endParaRPr>
          </a:p>
          <a:p>
            <a:pPr algn="ctr"/>
            <a:r>
              <a:rPr lang="en-US" altLang="zh-CN" sz="1800" dirty="0">
                <a:solidFill>
                  <a:srgbClr val="000000"/>
                </a:solidFill>
                <a:effectLst/>
                <a:latin typeface="+mn-lt"/>
              </a:rPr>
              <a:t>Inner Mongolia University</a:t>
            </a:r>
            <a:endParaRPr lang="en-US" altLang="zh-CN" sz="1800" dirty="0">
              <a:solidFill>
                <a:srgbClr val="000000"/>
              </a:solidFill>
              <a:effectLst/>
              <a:latin typeface="+mn-lt"/>
            </a:endParaRPr>
          </a:p>
          <a:p>
            <a:pPr algn="ctr"/>
            <a:endParaRPr lang="zh-CN" altLang="en-US" sz="1800" dirty="0">
              <a:solidFill>
                <a:schemeClr val="dk1">
                  <a:lumMod val="75000"/>
                  <a:lumOff val="25000"/>
                </a:schemeClr>
              </a:solidFill>
              <a:latin typeface="+mn-lt"/>
              <a:sym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41448"/>
    </mc:Choice>
    <mc:Fallback>
      <p:transition spd="slow" advTm="4144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0" y="0"/>
            <a:ext cx="12192635" cy="110871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lt1"/>
              </a:solidFill>
              <a:highlight>
                <a:srgbClr val="1171F1"/>
              </a:highlight>
              <a:latin typeface="Arial" panose="020B0604020202020204" pitchFamily="34" charset="0"/>
              <a:ea typeface="微软雅黑" panose="020B0503020204020204" charset="-122"/>
              <a:sym typeface="Arial" panose="020B0604020202020204" pitchFamily="34" charset="0"/>
            </a:endParaRPr>
          </a:p>
        </p:txBody>
      </p:sp>
      <p:cxnSp>
        <p:nvCxnSpPr>
          <p:cNvPr id="6" name="直接连接符 5"/>
          <p:cNvCxnSpPr/>
          <p:nvPr>
            <p:custDataLst>
              <p:tags r:id="rId2"/>
            </p:custDataLst>
          </p:nvPr>
        </p:nvCxnSpPr>
        <p:spPr>
          <a:xfrm rot="10800000">
            <a:off x="3547435" y="2711543"/>
            <a:ext cx="1080135" cy="63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3"/>
            </p:custDataLst>
          </p:nvPr>
        </p:nvCxnSpPr>
        <p:spPr>
          <a:xfrm rot="10800000">
            <a:off x="3555055" y="4793446"/>
            <a:ext cx="1080135" cy="63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rot="10800000">
            <a:off x="7676205" y="2711543"/>
            <a:ext cx="1080135" cy="63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5"/>
            </p:custDataLst>
          </p:nvPr>
        </p:nvSpPr>
        <p:spPr>
          <a:xfrm>
            <a:off x="755650" y="696595"/>
            <a:ext cx="1880235" cy="695325"/>
          </a:xfrm>
          <a:prstGeom prst="rect">
            <a:avLst/>
          </a:prstGeom>
          <a:solidFill>
            <a:schemeClr val="accent1"/>
          </a:solidFill>
          <a:ln>
            <a:noFill/>
          </a:ln>
          <a:effectLst/>
        </p:spPr>
        <p:txBody>
          <a:bodyPr vert="horz" wrap="square" lIns="91440" tIns="45720" rIns="91440" bIns="45720" rtlCol="0" anchor="ctr" anchorCtr="1">
            <a:normAutofit fontScale="85000" lnSpcReduction="10000"/>
          </a:bodyPr>
          <a:lstStyle/>
          <a:p>
            <a:pPr algn="ctr"/>
            <a:r>
              <a:rPr lang="en-US" altLang="zh-CN" sz="3200" b="1" dirty="0">
                <a:solidFill>
                  <a:srgbClr val="FFFFFF"/>
                </a:solidFill>
                <a:latin typeface="思源宋体 CN" panose="02020700000000000000" pitchFamily="18" charset="-122"/>
                <a:ea typeface="思源宋体 CN" panose="02020700000000000000" pitchFamily="18" charset="-122"/>
                <a:cs typeface="Calibri" panose="020F0502020204030204" charset="0"/>
                <a:sym typeface="+mn-ea"/>
              </a:rPr>
              <a:t>Contents</a:t>
            </a:r>
            <a:endParaRPr lang="en-US" altLang="zh-CN" sz="3200" b="1" spc="800" dirty="0">
              <a:ln>
                <a:noFill/>
              </a:ln>
              <a:solidFill>
                <a:srgbClr val="FFFFFF"/>
              </a:solidFill>
              <a:uFillTx/>
              <a:latin typeface="思源宋体 CN" panose="02020700000000000000" pitchFamily="18" charset="-122"/>
              <a:ea typeface="思源宋体 CN" panose="02020700000000000000" pitchFamily="18" charset="-122"/>
              <a:cs typeface="Calibri" panose="020F0502020204030204" charset="0"/>
              <a:sym typeface="+mn-ea"/>
            </a:endParaRPr>
          </a:p>
        </p:txBody>
      </p:sp>
      <p:sp>
        <p:nvSpPr>
          <p:cNvPr id="20" name="文本框 19"/>
          <p:cNvSpPr txBox="1"/>
          <p:nvPr/>
        </p:nvSpPr>
        <p:spPr>
          <a:xfrm>
            <a:off x="4408353" y="1736229"/>
            <a:ext cx="3487070" cy="3107690"/>
          </a:xfrm>
          <a:prstGeom prst="rect">
            <a:avLst/>
          </a:prstGeom>
          <a:noFill/>
        </p:spPr>
        <p:txBody>
          <a:bodyPr wrap="square" rtlCol="0">
            <a:spAutoFit/>
          </a:bodyPr>
          <a:lstStyle/>
          <a:p>
            <a:pPr marL="285750" indent="-285750">
              <a:buFont typeface="Arial" panose="020B0604020202020204" pitchFamily="34" charset="0"/>
              <a:buChar char="•"/>
            </a:pPr>
            <a:r>
              <a:rPr lang="en-US" altLang="zh-CN" sz="2800" dirty="0">
                <a:solidFill>
                  <a:schemeClr val="accent1"/>
                </a:solidFill>
                <a:effectLst/>
                <a:latin typeface="+mj-lt"/>
              </a:rPr>
              <a:t>Introduction</a:t>
            </a:r>
            <a:endParaRPr lang="en-US" altLang="zh-CN" sz="2800" dirty="0">
              <a:solidFill>
                <a:schemeClr val="accent1"/>
              </a:solidFill>
              <a:effectLst/>
              <a:latin typeface="+mj-lt"/>
            </a:endParaRPr>
          </a:p>
          <a:p>
            <a:pPr marL="285750" indent="-285750">
              <a:buFont typeface="Arial" panose="020B0604020202020204" pitchFamily="34" charset="0"/>
              <a:buChar char="•"/>
            </a:pPr>
            <a:endParaRPr lang="en-US" altLang="zh-CN" sz="2800" dirty="0">
              <a:solidFill>
                <a:schemeClr val="accent1"/>
              </a:solidFill>
              <a:cs typeface="Arial" panose="020B0604020202020204" pitchFamily="34" charset="0"/>
              <a:sym typeface="+mn-ea"/>
            </a:endParaRPr>
          </a:p>
          <a:p>
            <a:pPr marL="285750" indent="-285750">
              <a:buFont typeface="Arial" panose="020B0604020202020204" pitchFamily="34" charset="0"/>
              <a:buChar char="•"/>
            </a:pPr>
            <a:r>
              <a:rPr lang="en-US" altLang="zh-CN" sz="2800" dirty="0">
                <a:solidFill>
                  <a:schemeClr val="accent1"/>
                </a:solidFill>
                <a:latin typeface="+mj-lt"/>
                <a:cs typeface="Arial" panose="020B0604020202020204" pitchFamily="34" charset="0"/>
                <a:sym typeface="+mn-ea"/>
              </a:rPr>
              <a:t>Our Approach</a:t>
            </a:r>
            <a:endParaRPr lang="en-US" altLang="zh-CN" sz="2800" dirty="0">
              <a:solidFill>
                <a:schemeClr val="accent1"/>
              </a:solidFill>
              <a:latin typeface="+mj-lt"/>
              <a:cs typeface="Arial" panose="020B0604020202020204" pitchFamily="34" charset="0"/>
              <a:sym typeface="+mn-ea"/>
            </a:endParaRPr>
          </a:p>
          <a:p>
            <a:endParaRPr lang="en-US" altLang="zh-CN" sz="2800" dirty="0">
              <a:solidFill>
                <a:schemeClr val="accent1"/>
              </a:solidFill>
              <a:latin typeface="+mj-lt"/>
              <a:cs typeface="Arial" panose="020B0604020202020204" pitchFamily="34" charset="0"/>
              <a:sym typeface="+mn-ea"/>
            </a:endParaRPr>
          </a:p>
          <a:p>
            <a:pPr marL="285750" indent="-285750">
              <a:buFont typeface="Arial" panose="020B0604020202020204" pitchFamily="34" charset="0"/>
              <a:buChar char="•"/>
            </a:pPr>
            <a:r>
              <a:rPr lang="en-US" altLang="zh-CN" sz="2800" dirty="0">
                <a:solidFill>
                  <a:schemeClr val="accent1"/>
                </a:solidFill>
                <a:latin typeface="+mj-lt"/>
                <a:ea typeface="思源宋体" panose="02020400000000000000" pitchFamily="18" charset="-122"/>
                <a:cs typeface="Arial" panose="020B0604020202020204" pitchFamily="34" charset="0"/>
                <a:sym typeface="+mn-ea"/>
              </a:rPr>
              <a:t>Experiments </a:t>
            </a:r>
            <a:endParaRPr lang="en-US" altLang="zh-CN" sz="2800" dirty="0">
              <a:solidFill>
                <a:schemeClr val="accent1"/>
              </a:solidFill>
              <a:latin typeface="+mj-lt"/>
              <a:ea typeface="思源宋体" panose="02020400000000000000" pitchFamily="18" charset="-122"/>
              <a:cs typeface="Arial" panose="020B0604020202020204" pitchFamily="34" charset="0"/>
              <a:sym typeface="+mn-ea"/>
            </a:endParaRPr>
          </a:p>
          <a:p>
            <a:endParaRPr lang="en-US" altLang="zh-CN" sz="2800" dirty="0">
              <a:solidFill>
                <a:schemeClr val="accent1"/>
              </a:solidFill>
              <a:latin typeface="+mj-lt"/>
              <a:ea typeface="思源宋体" panose="02020400000000000000" pitchFamily="18" charset="-122"/>
              <a:cs typeface="Arial" panose="020B0604020202020204" pitchFamily="34" charset="0"/>
              <a:sym typeface="+mn-ea"/>
            </a:endParaRPr>
          </a:p>
          <a:p>
            <a:pPr marL="285750" indent="-285750">
              <a:buFont typeface="Arial" panose="020B0604020202020204" pitchFamily="34" charset="0"/>
              <a:buChar char="•"/>
            </a:pPr>
            <a:r>
              <a:rPr lang="en-US" altLang="zh-CN" sz="2800" dirty="0">
                <a:solidFill>
                  <a:schemeClr val="accent1"/>
                </a:solidFill>
                <a:latin typeface="+mj-lt"/>
                <a:cs typeface="Arial" panose="020B0604020202020204" pitchFamily="34" charset="0"/>
                <a:sym typeface="Arial" panose="020B0604020202020204" pitchFamily="34" charset="0"/>
              </a:rPr>
              <a:t>Conclusion</a:t>
            </a:r>
            <a:endParaRPr lang="zh-CN" altLang="en-US" dirty="0"/>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859945"/>
            <a:ext cx="9626400" cy="723600"/>
          </a:xfrm>
        </p:spPr>
        <p:txBody>
          <a:bodyPr/>
          <a:lstStyle/>
          <a:p>
            <a:r>
              <a:rPr lang="en-US" altLang="zh-CN" sz="3200" dirty="0">
                <a:solidFill>
                  <a:schemeClr val="accent1"/>
                </a:solidFill>
                <a:effectLst/>
                <a:latin typeface="+mj-lt"/>
              </a:rPr>
              <a:t>Introduction</a:t>
            </a:r>
            <a:endParaRPr lang="zh-CN" altLang="en-US" dirty="0">
              <a:latin typeface="+mj-lt"/>
              <a:sym typeface="Arial" panose="020B0604020202020204" pitchFamily="34" charset="0"/>
            </a:endParaRPr>
          </a:p>
        </p:txBody>
      </p:sp>
      <p:sp>
        <p:nvSpPr>
          <p:cNvPr id="3" name="内容占位符 2"/>
          <p:cNvSpPr>
            <a:spLocks noGrp="1"/>
          </p:cNvSpPr>
          <p:nvPr>
            <p:ph sz="quarter" idx="13"/>
            <p:custDataLst>
              <p:tags r:id="rId2"/>
            </p:custDataLst>
          </p:nvPr>
        </p:nvSpPr>
        <p:spPr>
          <a:xfrm>
            <a:off x="1282383" y="1583845"/>
            <a:ext cx="9626600" cy="3445200"/>
          </a:xfrm>
        </p:spPr>
        <p:txBody>
          <a:bodyPr>
            <a:noAutofit/>
          </a:bodyPr>
          <a:lstStyle/>
          <a:p>
            <a:pPr defTabSz="914400">
              <a:buFont typeface="Wingdings" panose="05000000000000000000" charset="0"/>
              <a:buChar char="l"/>
              <a:tabLst>
                <a:tab pos="4178300" algn="l"/>
              </a:tabLst>
            </a:pPr>
            <a:r>
              <a:rPr lang="en-US" altLang="zh-CN" dirty="0">
                <a:solidFill>
                  <a:schemeClr val="tx1">
                    <a:lumMod val="75000"/>
                    <a:lumOff val="25000"/>
                  </a:schemeClr>
                </a:solidFill>
                <a:sym typeface="Arial" panose="020B0604020202020204" pitchFamily="34" charset="0"/>
              </a:rPr>
              <a:t>According to the spam and phishing reports in 2021 released by Kaspersky, 45.56% of e-mails are spam. A large number of spam will affect people‘s daily life</a:t>
            </a:r>
            <a:r>
              <a:rPr lang="en-US" altLang="zh-CN" dirty="0">
                <a:sym typeface="Arial" panose="020B0604020202020204" pitchFamily="34" charset="0"/>
              </a:rPr>
              <a:t>,</a:t>
            </a:r>
            <a:r>
              <a:rPr lang="en-US" altLang="zh-CN" dirty="0">
                <a:solidFill>
                  <a:schemeClr val="tx1">
                    <a:lumMod val="75000"/>
                    <a:lumOff val="25000"/>
                  </a:schemeClr>
                </a:solidFill>
                <a:sym typeface="Arial" panose="020B0604020202020204" pitchFamily="34" charset="0"/>
              </a:rPr>
              <a:t> and even cause property damage.</a:t>
            </a:r>
            <a:endParaRPr lang="en-US" altLang="zh-CN"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en-US" altLang="zh-CN" dirty="0">
              <a:solidFill>
                <a:schemeClr val="tx1">
                  <a:lumMod val="75000"/>
                  <a:lumOff val="25000"/>
                </a:schemeClr>
              </a:solidFill>
              <a:sym typeface="Arial" panose="020B0604020202020204" pitchFamily="34" charset="0"/>
            </a:endParaRPr>
          </a:p>
          <a:p>
            <a:pPr defTabSz="914400">
              <a:buFont typeface="Wingdings" panose="05000000000000000000" charset="0"/>
              <a:buChar char="l"/>
              <a:tabLst>
                <a:tab pos="4178300" algn="l"/>
              </a:tabLst>
            </a:pPr>
            <a:r>
              <a:rPr lang="en-US" altLang="zh-CN" dirty="0">
                <a:solidFill>
                  <a:schemeClr val="tx1">
                    <a:lumMod val="75000"/>
                    <a:lumOff val="25000"/>
                  </a:schemeClr>
                </a:solidFill>
                <a:sym typeface="Arial" panose="020B0604020202020204" pitchFamily="34" charset="0"/>
              </a:rPr>
              <a:t>The goal of our research is to detect spam according to the email text. This is a classic task, c</a:t>
            </a:r>
            <a:r>
              <a:rPr dirty="0">
                <a:solidFill>
                  <a:schemeClr val="tx1">
                    <a:lumMod val="75000"/>
                    <a:lumOff val="25000"/>
                  </a:schemeClr>
                </a:solidFill>
                <a:sym typeface="Arial" panose="020B0604020202020204" pitchFamily="34" charset="0"/>
              </a:rPr>
              <a:t>urrent mainstream spam detection methods are based on machine learning (ML) and deep learning (DL) techniques. The </a:t>
            </a:r>
            <a:r>
              <a:rPr lang="en-US" altLang="zh-CN" dirty="0">
                <a:solidFill>
                  <a:schemeClr val="tx1">
                    <a:lumMod val="75000"/>
                    <a:lumOff val="25000"/>
                  </a:schemeClr>
                </a:solidFill>
                <a:sym typeface="Arial" panose="020B0604020202020204" pitchFamily="34" charset="0"/>
              </a:rPr>
              <a:t>features</a:t>
            </a:r>
            <a:r>
              <a:rPr dirty="0">
                <a:solidFill>
                  <a:schemeClr val="tx1">
                    <a:lumMod val="75000"/>
                    <a:lumOff val="25000"/>
                  </a:schemeClr>
                </a:solidFill>
                <a:sym typeface="Arial" panose="020B0604020202020204" pitchFamily="34" charset="0"/>
              </a:rPr>
              <a:t> of emails are learned through sample data to classify emails.</a:t>
            </a:r>
            <a:endParaRPr dirty="0">
              <a:solidFill>
                <a:schemeClr val="tx1">
                  <a:lumMod val="75000"/>
                  <a:lumOff val="25000"/>
                </a:schemeClr>
              </a:solidFill>
              <a:sym typeface="Arial" panose="020B0604020202020204" pitchFamily="34" charset="0"/>
            </a:endParaRPr>
          </a:p>
          <a:p>
            <a:pPr defTabSz="914400">
              <a:buFont typeface="Wingdings" panose="05000000000000000000" charset="0"/>
              <a:buChar char="l"/>
              <a:tabLst>
                <a:tab pos="4178300" algn="l"/>
              </a:tabLst>
            </a:pPr>
            <a:endParaRPr dirty="0">
              <a:solidFill>
                <a:schemeClr val="tx1">
                  <a:lumMod val="75000"/>
                  <a:lumOff val="25000"/>
                </a:schemeClr>
              </a:solidFill>
              <a:sym typeface="Arial" panose="020B0604020202020204" pitchFamily="34" charset="0"/>
            </a:endParaRPr>
          </a:p>
          <a:p>
            <a:pPr defTabSz="914400">
              <a:buFont typeface="Wingdings" panose="05000000000000000000" charset="0"/>
              <a:buChar char="l"/>
              <a:tabLst>
                <a:tab pos="4178300" algn="l"/>
              </a:tabLst>
            </a:pPr>
            <a:r>
              <a:rPr dirty="0">
                <a:solidFill>
                  <a:schemeClr val="tx1">
                    <a:lumMod val="75000"/>
                    <a:lumOff val="25000"/>
                  </a:schemeClr>
                </a:solidFill>
                <a:sym typeface="Arial" panose="020B0604020202020204" pitchFamily="34" charset="0"/>
              </a:rPr>
              <a:t>How to obtain accurate text features has a huge impact on model performance, and the pre-trained language models</a:t>
            </a:r>
            <a:r>
              <a:rPr lang="en-US" dirty="0">
                <a:solidFill>
                  <a:schemeClr val="tx1">
                    <a:lumMod val="75000"/>
                    <a:lumOff val="25000"/>
                  </a:schemeClr>
                </a:solidFill>
                <a:sym typeface="Arial" panose="020B0604020202020204" pitchFamily="34" charset="0"/>
              </a:rPr>
              <a:t> </a:t>
            </a:r>
            <a:r>
              <a:rPr dirty="0">
                <a:solidFill>
                  <a:schemeClr val="tx1">
                    <a:lumMod val="75000"/>
                    <a:lumOff val="25000"/>
                  </a:schemeClr>
                </a:solidFill>
                <a:sym typeface="Arial" panose="020B0604020202020204" pitchFamily="34" charset="0"/>
              </a:rPr>
              <a:t>(PLM) that have appeared in recent years have effectively solved this problem.</a:t>
            </a:r>
            <a:endParaRPr dirty="0">
              <a:solidFill>
                <a:schemeClr val="tx1">
                  <a:lumMod val="75000"/>
                  <a:lumOff val="25000"/>
                </a:schemeClr>
              </a:solidFill>
              <a:sym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1206020"/>
            <a:ext cx="9626400" cy="723600"/>
          </a:xfrm>
        </p:spPr>
        <p:txBody>
          <a:bodyPr>
            <a:normAutofit/>
          </a:bodyPr>
          <a:lstStyle/>
          <a:p>
            <a:r>
              <a:rPr lang="en-US" altLang="zh-CN" dirty="0">
                <a:effectLst/>
                <a:latin typeface="+mj-lt"/>
                <a:sym typeface="+mn-ea"/>
              </a:rPr>
              <a:t>Introduction</a:t>
            </a:r>
            <a:endParaRPr lang="zh-CN" altLang="en-US" dirty="0">
              <a:latin typeface="+mj-lt"/>
              <a:sym typeface="Arial" panose="020B0604020202020204" pitchFamily="34" charset="0"/>
            </a:endParaRPr>
          </a:p>
        </p:txBody>
      </p:sp>
      <p:sp>
        <p:nvSpPr>
          <p:cNvPr id="3" name="内容占位符 2"/>
          <p:cNvSpPr>
            <a:spLocks noGrp="1"/>
          </p:cNvSpPr>
          <p:nvPr>
            <p:ph sz="quarter" idx="13"/>
            <p:custDataLst>
              <p:tags r:id="rId2"/>
            </p:custDataLst>
          </p:nvPr>
        </p:nvSpPr>
        <p:spPr>
          <a:xfrm>
            <a:off x="1281431" y="2075815"/>
            <a:ext cx="4814570" cy="3744102"/>
          </a:xfrm>
        </p:spPr>
        <p:txBody>
          <a:bodyPr wrap="square">
            <a:normAutofit/>
          </a:bodyPr>
          <a:lstStyle/>
          <a:p>
            <a:pPr marL="0" indent="0" defTabSz="914400">
              <a:buNone/>
              <a:tabLst>
                <a:tab pos="4178300" algn="l"/>
              </a:tabLst>
            </a:pPr>
            <a:r>
              <a:rPr lang="en-US" altLang="zh-CN" dirty="0">
                <a:solidFill>
                  <a:schemeClr val="tx1">
                    <a:lumMod val="75000"/>
                    <a:lumOff val="25000"/>
                  </a:schemeClr>
                </a:solidFill>
                <a:sym typeface="Arial" panose="020B0604020202020204" pitchFamily="34" charset="0"/>
              </a:rPr>
              <a:t>Fig 1 shows the practice of previous work. </a:t>
            </a:r>
            <a:r>
              <a:rPr dirty="0">
                <a:solidFill>
                  <a:schemeClr val="tx1">
                    <a:lumMod val="75000"/>
                    <a:lumOff val="25000"/>
                  </a:schemeClr>
                </a:solidFill>
                <a:sym typeface="Arial" panose="020B0604020202020204" pitchFamily="34" charset="0"/>
              </a:rPr>
              <a:t>The approach is to fine-tune</a:t>
            </a:r>
            <a:r>
              <a:rPr lang="en-US" dirty="0">
                <a:solidFill>
                  <a:schemeClr val="tx1">
                    <a:lumMod val="75000"/>
                    <a:lumOff val="25000"/>
                  </a:schemeClr>
                </a:solidFill>
                <a:sym typeface="Arial" panose="020B0604020202020204" pitchFamily="34" charset="0"/>
              </a:rPr>
              <a:t> </a:t>
            </a:r>
            <a:r>
              <a:rPr dirty="0">
                <a:solidFill>
                  <a:schemeClr val="tx1">
                    <a:lumMod val="75000"/>
                    <a:lumOff val="25000"/>
                  </a:schemeClr>
                </a:solidFill>
                <a:sym typeface="Arial" panose="020B0604020202020204" pitchFamily="34" charset="0"/>
              </a:rPr>
              <a:t>PLM through the task target dataset to make it suitable for downstream tasks. </a:t>
            </a:r>
            <a:endParaRPr dirty="0">
              <a:solidFill>
                <a:schemeClr val="tx1">
                  <a:lumMod val="75000"/>
                  <a:lumOff val="25000"/>
                </a:schemeClr>
              </a:solidFill>
              <a:sym typeface="Arial" panose="020B0604020202020204" pitchFamily="34" charset="0"/>
            </a:endParaRPr>
          </a:p>
          <a:p>
            <a:pPr marL="0" indent="0" defTabSz="914400">
              <a:buNone/>
              <a:tabLst>
                <a:tab pos="4178300" algn="l"/>
              </a:tabLst>
            </a:pPr>
            <a:r>
              <a:rPr dirty="0">
                <a:solidFill>
                  <a:schemeClr val="tx1">
                    <a:lumMod val="75000"/>
                    <a:lumOff val="25000"/>
                  </a:schemeClr>
                </a:solidFill>
                <a:sym typeface="Arial" panose="020B0604020202020204" pitchFamily="34" charset="0"/>
              </a:rPr>
              <a:t>However, an important problem is that the target task of the initial training of PLM is </a:t>
            </a:r>
            <a:r>
              <a:rPr lang="en-US" dirty="0">
                <a:solidFill>
                  <a:schemeClr val="tx1">
                    <a:lumMod val="75000"/>
                    <a:lumOff val="25000"/>
                  </a:schemeClr>
                </a:solidFill>
                <a:sym typeface="Arial" panose="020B0604020202020204" pitchFamily="34" charset="0"/>
              </a:rPr>
              <a:t>a</a:t>
            </a:r>
            <a:r>
              <a:rPr dirty="0">
                <a:solidFill>
                  <a:schemeClr val="tx1">
                    <a:lumMod val="75000"/>
                    <a:lumOff val="25000"/>
                  </a:schemeClr>
                </a:solidFill>
                <a:sym typeface="Arial" panose="020B0604020202020204" pitchFamily="34" charset="0"/>
              </a:rPr>
              <a:t> cloze task , and the downstream task is </a:t>
            </a:r>
            <a:r>
              <a:rPr lang="en-US" dirty="0">
                <a:solidFill>
                  <a:schemeClr val="tx1">
                    <a:lumMod val="75000"/>
                    <a:lumOff val="25000"/>
                  </a:schemeClr>
                </a:solidFill>
                <a:sym typeface="Arial" panose="020B0604020202020204" pitchFamily="34" charset="0"/>
              </a:rPr>
              <a:t>a </a:t>
            </a:r>
            <a:r>
              <a:rPr dirty="0">
                <a:solidFill>
                  <a:schemeClr val="tx1">
                    <a:lumMod val="75000"/>
                    <a:lumOff val="25000"/>
                  </a:schemeClr>
                </a:solidFill>
                <a:sym typeface="Arial" panose="020B0604020202020204" pitchFamily="34" charset="0"/>
              </a:rPr>
              <a:t>classification task, which will cause the model fail to fully utilize the knowledge in the PLM.</a:t>
            </a:r>
            <a:endParaRPr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altLang="en-US" dirty="0">
              <a:solidFill>
                <a:schemeClr val="tx1">
                  <a:lumMod val="75000"/>
                  <a:lumOff val="25000"/>
                </a:schemeClr>
              </a:solidFill>
              <a:sym typeface="Arial" panose="020B0604020202020204" pitchFamily="34" charset="0"/>
            </a:endParaRPr>
          </a:p>
        </p:txBody>
      </p:sp>
      <p:pic>
        <p:nvPicPr>
          <p:cNvPr id="4" name="图片 3"/>
          <p:cNvPicPr>
            <a:picLocks noChangeAspect="1"/>
          </p:cNvPicPr>
          <p:nvPr/>
        </p:nvPicPr>
        <p:blipFill>
          <a:blip r:embed="rId3"/>
          <a:stretch>
            <a:fillRect/>
          </a:stretch>
        </p:blipFill>
        <p:spPr>
          <a:xfrm>
            <a:off x="7043420" y="1929765"/>
            <a:ext cx="3048000" cy="2804160"/>
          </a:xfrm>
          <a:prstGeom prst="rect">
            <a:avLst/>
          </a:prstGeom>
        </p:spPr>
      </p:pic>
      <p:sp>
        <p:nvSpPr>
          <p:cNvPr id="14" name="矩形 13"/>
          <p:cNvSpPr/>
          <p:nvPr/>
        </p:nvSpPr>
        <p:spPr>
          <a:xfrm>
            <a:off x="6505593" y="4791726"/>
            <a:ext cx="4123654" cy="368300"/>
          </a:xfrm>
          <a:prstGeom prst="rect">
            <a:avLst/>
          </a:prstGeom>
        </p:spPr>
        <p:txBody>
          <a:bodyPr wrap="square">
            <a:spAutoFit/>
          </a:bodyPr>
          <a:lstStyle/>
          <a:p>
            <a:pPr algn="ctr"/>
            <a:r>
              <a:rPr lang="en-US" altLang="zh-CN" b="1" dirty="0">
                <a:solidFill>
                  <a:srgbClr val="000000"/>
                </a:solidFill>
              </a:rPr>
              <a:t> </a:t>
            </a:r>
            <a:r>
              <a:rPr lang="en-US" altLang="zh-CN" sz="1600" dirty="0">
                <a:solidFill>
                  <a:srgbClr val="000000"/>
                </a:solidFill>
              </a:rPr>
              <a:t>Fig 1. fine-tuning PLM to detect spam</a:t>
            </a:r>
            <a:r>
              <a:rPr lang="en-US" altLang="zh-CN" sz="1600" dirty="0">
                <a:solidFill>
                  <a:srgbClr val="000000"/>
                </a:solidFill>
                <a:latin typeface="+mn-lt"/>
              </a:rPr>
              <a:t>.</a:t>
            </a:r>
            <a:endParaRPr lang="en-US" altLang="zh-CN" sz="1600" dirty="0">
              <a:solidFill>
                <a:srgbClr val="000000"/>
              </a:solidFill>
              <a:latin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custDataLst>
              <p:tags r:id="rId1"/>
            </p:custDataLst>
          </p:nvPr>
        </p:nvSpPr>
        <p:spPr>
          <a:xfrm>
            <a:off x="586740" y="1764030"/>
            <a:ext cx="4169410" cy="4093210"/>
          </a:xfrm>
        </p:spPr>
        <p:txBody>
          <a:bodyPr>
            <a:normAutofit/>
          </a:bodyPr>
          <a:lstStyle/>
          <a:p>
            <a:pPr marL="0" indent="0">
              <a:buNone/>
            </a:pPr>
            <a:r>
              <a:rPr lang="en-US" altLang="zh-CN" dirty="0">
                <a:latin typeface="+mn-lt"/>
                <a:cs typeface="+mn-lt"/>
              </a:rPr>
              <a:t>In recent years, </a:t>
            </a:r>
            <a:r>
              <a:rPr lang="en-US" altLang="zh-CN" dirty="0">
                <a:solidFill>
                  <a:schemeClr val="tx1">
                    <a:lumMod val="75000"/>
                    <a:lumOff val="25000"/>
                  </a:schemeClr>
                </a:solidFill>
                <a:latin typeface="+mn-lt"/>
                <a:cs typeface="+mn-lt"/>
              </a:rPr>
              <a:t>a new paradigm called prompt tuning has achieved satisfactory results in NLP tasks. As shown in Fig 2. It does not directly classify through the features of the text but designs prompt templates to convert downstream tasks into similar to the initial training of PLM, let PLM directly complete the </a:t>
            </a:r>
            <a:r>
              <a:rPr lang="en-US" altLang="zh-CN" dirty="0">
                <a:solidFill>
                  <a:schemeClr val="tx1">
                    <a:lumMod val="75000"/>
                    <a:lumOff val="25000"/>
                  </a:schemeClr>
                </a:solidFill>
              </a:rPr>
              <a:t>cloze task</a:t>
            </a:r>
            <a:r>
              <a:rPr lang="en-US" altLang="zh-CN" dirty="0">
                <a:solidFill>
                  <a:schemeClr val="tx1">
                    <a:lumMod val="75000"/>
                    <a:lumOff val="25000"/>
                  </a:schemeClr>
                </a:solidFill>
                <a:latin typeface="+mn-lt"/>
                <a:cs typeface="+mn-lt"/>
              </a:rPr>
              <a:t>, making more efficient use of the rich knowledge in PLM.</a:t>
            </a:r>
            <a:endParaRPr lang="en-US" altLang="zh-CN" dirty="0">
              <a:solidFill>
                <a:schemeClr val="tx1">
                  <a:lumMod val="75000"/>
                  <a:lumOff val="25000"/>
                </a:schemeClr>
              </a:solidFill>
              <a:cs typeface="Arial" panose="020B0604020202020204" pitchFamily="34" charset="0"/>
            </a:endParaRPr>
          </a:p>
        </p:txBody>
      </p:sp>
      <p:sp>
        <p:nvSpPr>
          <p:cNvPr id="7" name="标题 6"/>
          <p:cNvSpPr>
            <a:spLocks noGrp="1"/>
          </p:cNvSpPr>
          <p:nvPr>
            <p:ph type="title"/>
            <p:custDataLst>
              <p:tags r:id="rId2"/>
            </p:custDataLst>
          </p:nvPr>
        </p:nvSpPr>
        <p:spPr/>
        <p:txBody>
          <a:bodyPr>
            <a:normAutofit/>
          </a:bodyPr>
          <a:lstStyle/>
          <a:p>
            <a:r>
              <a:rPr lang="en-US" altLang="zh-CN" dirty="0">
                <a:effectLst/>
                <a:latin typeface="+mj-lt"/>
                <a:sym typeface="+mn-ea"/>
              </a:rPr>
              <a:t>Introduction</a:t>
            </a:r>
            <a:endParaRPr lang="zh-CN" altLang="en-US" dirty="0"/>
          </a:p>
        </p:txBody>
      </p:sp>
      <p:pic>
        <p:nvPicPr>
          <p:cNvPr id="5" name="图片 4"/>
          <p:cNvPicPr>
            <a:picLocks noChangeAspect="1"/>
          </p:cNvPicPr>
          <p:nvPr/>
        </p:nvPicPr>
        <p:blipFill>
          <a:blip r:embed="rId3"/>
          <a:stretch>
            <a:fillRect/>
          </a:stretch>
        </p:blipFill>
        <p:spPr>
          <a:xfrm>
            <a:off x="4898390" y="2125980"/>
            <a:ext cx="6955790" cy="2585720"/>
          </a:xfrm>
          <a:prstGeom prst="rect">
            <a:avLst/>
          </a:prstGeom>
        </p:spPr>
      </p:pic>
      <p:sp>
        <p:nvSpPr>
          <p:cNvPr id="14" name="矩形 13"/>
          <p:cNvSpPr/>
          <p:nvPr/>
        </p:nvSpPr>
        <p:spPr>
          <a:xfrm>
            <a:off x="5624976" y="4882898"/>
            <a:ext cx="5998210" cy="614045"/>
          </a:xfrm>
          <a:prstGeom prst="rect">
            <a:avLst/>
          </a:prstGeom>
        </p:spPr>
        <p:txBody>
          <a:bodyPr wrap="none">
            <a:spAutoFit/>
          </a:bodyPr>
          <a:lstStyle/>
          <a:p>
            <a:pPr algn="ctr"/>
            <a:r>
              <a:rPr lang="en-US" altLang="zh-CN">
                <a:solidFill>
                  <a:srgbClr val="000000"/>
                </a:solidFill>
              </a:rPr>
              <a:t> </a:t>
            </a:r>
            <a:r>
              <a:rPr lang="en-US" altLang="zh-CN" sz="1600">
                <a:solidFill>
                  <a:srgbClr val="000000"/>
                </a:solidFill>
              </a:rPr>
              <a:t>Fig 2. </a:t>
            </a:r>
            <a:r>
              <a:rPr sz="1600">
                <a:solidFill>
                  <a:srgbClr val="000000"/>
                </a:solidFill>
              </a:rPr>
              <a:t>Pre-trained language model training process (a), and two </a:t>
            </a:r>
            <a:endParaRPr sz="1600">
              <a:solidFill>
                <a:srgbClr val="000000"/>
              </a:solidFill>
            </a:endParaRPr>
          </a:p>
          <a:p>
            <a:pPr algn="ctr"/>
            <a:r>
              <a:rPr sz="1600">
                <a:solidFill>
                  <a:srgbClr val="000000"/>
                </a:solidFill>
              </a:rPr>
              <a:t>paradigms of fine-tuning (b) and prompt tuning (c).</a:t>
            </a:r>
            <a:endParaRPr lang="en-US" altLang="zh-CN" sz="1600">
              <a:solidFill>
                <a:srgbClr val="000000"/>
              </a:solidFill>
              <a:latin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1214910"/>
            <a:ext cx="9626400" cy="723600"/>
          </a:xfrm>
        </p:spPr>
        <p:txBody>
          <a:bodyPr>
            <a:normAutofit/>
          </a:bodyPr>
          <a:lstStyle/>
          <a:p>
            <a:r>
              <a:rPr lang="en-US" altLang="zh-CN" dirty="0">
                <a:effectLst/>
                <a:latin typeface="+mj-lt"/>
                <a:sym typeface="+mn-ea"/>
              </a:rPr>
              <a:t>Introduction</a:t>
            </a:r>
            <a:endParaRPr lang="zh-CN" altLang="en-US" dirty="0">
              <a:sym typeface="Arial" panose="020B0604020202020204" pitchFamily="34" charset="0"/>
            </a:endParaRPr>
          </a:p>
        </p:txBody>
      </p:sp>
      <p:sp>
        <p:nvSpPr>
          <p:cNvPr id="8" name="内容占位符 7"/>
          <p:cNvSpPr>
            <a:spLocks noGrp="1"/>
          </p:cNvSpPr>
          <p:nvPr>
            <p:ph sz="quarter" idx="13"/>
            <p:custDataLst>
              <p:tags r:id="rId2"/>
            </p:custDataLst>
          </p:nvPr>
        </p:nvSpPr>
        <p:spPr>
          <a:xfrm>
            <a:off x="1356360" y="2075815"/>
            <a:ext cx="9476740" cy="3743960"/>
          </a:xfrm>
        </p:spPr>
        <p:txBody>
          <a:bodyPr wrap="square">
            <a:normAutofit/>
          </a:bodyPr>
          <a:lstStyle/>
          <a:p>
            <a:pPr marL="0" indent="0" defTabSz="914400">
              <a:buNone/>
              <a:tabLst>
                <a:tab pos="4178300" algn="l"/>
              </a:tabLst>
            </a:pPr>
            <a:r>
              <a:rPr dirty="0">
                <a:solidFill>
                  <a:schemeClr val="tx1">
                    <a:lumMod val="75000"/>
                    <a:lumOff val="25000"/>
                  </a:schemeClr>
                </a:solidFill>
                <a:sym typeface="Arial" panose="020B0604020202020204" pitchFamily="34" charset="0"/>
              </a:rPr>
              <a:t>Special challenge:</a:t>
            </a:r>
            <a:endParaRPr dirty="0">
              <a:solidFill>
                <a:schemeClr val="tx1">
                  <a:lumMod val="75000"/>
                  <a:lumOff val="25000"/>
                </a:schemeClr>
              </a:solidFill>
              <a:sym typeface="Arial" panose="020B0604020202020204" pitchFamily="34" charset="0"/>
            </a:endParaRPr>
          </a:p>
          <a:p>
            <a:pPr marL="0" indent="0" defTabSz="914400">
              <a:buNone/>
              <a:tabLst>
                <a:tab pos="4178300" algn="l"/>
              </a:tabLst>
            </a:pPr>
            <a:r>
              <a:rPr dirty="0">
                <a:solidFill>
                  <a:schemeClr val="tx1">
                    <a:lumMod val="75000"/>
                    <a:lumOff val="25000"/>
                  </a:schemeClr>
                </a:solidFill>
                <a:sym typeface="Arial" panose="020B0604020202020204" pitchFamily="34" charset="0"/>
              </a:rPr>
              <a:t>In order to evade detection, spam will use various methods to disguise as normal emails, and even express friendly feelings, while normal emails may contain some negative or even offensive emotion, which brings greater challenges for PLM to fill in the blanks in the prompt templates.</a:t>
            </a:r>
            <a:endParaRPr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altLang="en-US" dirty="0">
              <a:solidFill>
                <a:schemeClr val="tx1">
                  <a:lumMod val="75000"/>
                  <a:lumOff val="25000"/>
                </a:schemeClr>
              </a:solidFill>
              <a:sym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custDataLst>
              <p:tags r:id="rId1"/>
            </p:custDataLst>
          </p:nvPr>
        </p:nvSpPr>
        <p:spPr>
          <a:xfrm>
            <a:off x="377825" y="1764030"/>
            <a:ext cx="4545965" cy="4062730"/>
          </a:xfrm>
        </p:spPr>
        <p:txBody>
          <a:bodyPr>
            <a:noAutofit/>
          </a:bodyPr>
          <a:lstStyle/>
          <a:p>
            <a:pPr marL="0" indent="0">
              <a:buNone/>
            </a:pPr>
            <a:r>
              <a:rPr sz="1200" dirty="0">
                <a:latin typeface="+mn-lt"/>
                <a:sym typeface="Arial" panose="020B0604020202020204" pitchFamily="34" charset="0"/>
              </a:rPr>
              <a:t>An example of email detection with prompt tuning is shown in </a:t>
            </a:r>
            <a:r>
              <a:rPr lang="en-US" sz="1200" dirty="0">
                <a:latin typeface="+mn-lt"/>
                <a:sym typeface="Arial" panose="020B0604020202020204" pitchFamily="34" charset="0"/>
              </a:rPr>
              <a:t>Fig 3</a:t>
            </a:r>
            <a:r>
              <a:rPr sz="1200" dirty="0">
                <a:latin typeface="+mn-lt"/>
                <a:sym typeface="Arial" panose="020B0604020202020204" pitchFamily="34" charset="0"/>
              </a:rPr>
              <a:t>. Our model consists of the following parts:</a:t>
            </a:r>
            <a:endParaRPr sz="1200" dirty="0">
              <a:latin typeface="+mn-lt"/>
              <a:sym typeface="Arial" panose="020B0604020202020204" pitchFamily="34" charset="0"/>
            </a:endParaRPr>
          </a:p>
          <a:p>
            <a:pPr>
              <a:buFont typeface="Wingdings" panose="05000000000000000000" charset="0"/>
              <a:buChar char="l"/>
            </a:pPr>
            <a:r>
              <a:rPr sz="1200" dirty="0">
                <a:latin typeface="+mn-lt"/>
                <a:sym typeface="Arial" panose="020B0604020202020204" pitchFamily="34" charset="0"/>
              </a:rPr>
              <a:t>Prompt Addition: Design a suitable prompt template for the task. The content of the template is a sentence describing the email message, and it ha</a:t>
            </a:r>
            <a:r>
              <a:rPr lang="en-US" sz="1200" dirty="0">
                <a:latin typeface="+mn-lt"/>
                <a:sym typeface="Arial" panose="020B0604020202020204" pitchFamily="34" charset="0"/>
              </a:rPr>
              <a:t>ve</a:t>
            </a:r>
            <a:r>
              <a:rPr sz="1200" dirty="0">
                <a:latin typeface="+mn-lt"/>
                <a:sym typeface="Arial" panose="020B0604020202020204" pitchFamily="34" charset="0"/>
              </a:rPr>
              <a:t> [Mask] placeholder</a:t>
            </a:r>
            <a:r>
              <a:rPr lang="en-US" sz="1200" dirty="0">
                <a:latin typeface="+mn-lt"/>
                <a:sym typeface="Arial" panose="020B0604020202020204" pitchFamily="34" charset="0"/>
              </a:rPr>
              <a:t>s</a:t>
            </a:r>
            <a:r>
              <a:rPr sz="1200" dirty="0">
                <a:latin typeface="+mn-lt"/>
                <a:sym typeface="Arial" panose="020B0604020202020204" pitchFamily="34" charset="0"/>
              </a:rPr>
              <a:t>. This template is spliced with the original text and used as the input of the Encoder.</a:t>
            </a:r>
            <a:endParaRPr sz="1200" dirty="0">
              <a:latin typeface="+mn-lt"/>
              <a:sym typeface="Arial" panose="020B0604020202020204" pitchFamily="34" charset="0"/>
            </a:endParaRPr>
          </a:p>
          <a:p>
            <a:pPr>
              <a:buFont typeface="Wingdings" panose="05000000000000000000" charset="0"/>
              <a:buChar char="l"/>
            </a:pPr>
            <a:r>
              <a:rPr sz="1200" dirty="0">
                <a:latin typeface="+mn-lt"/>
                <a:sym typeface="Arial" panose="020B0604020202020204" pitchFamily="34" charset="0"/>
              </a:rPr>
              <a:t>Fill in the Prompt template: The input text is encoded and decoded by PLM, and the filling content of the</a:t>
            </a:r>
            <a:r>
              <a:rPr lang="en-US" sz="1200" dirty="0">
                <a:latin typeface="+mn-lt"/>
                <a:sym typeface="Arial" panose="020B0604020202020204" pitchFamily="34" charset="0"/>
              </a:rPr>
              <a:t> </a:t>
            </a:r>
            <a:r>
              <a:rPr sz="1200" dirty="0">
                <a:latin typeface="+mn-lt"/>
                <a:sym typeface="Arial" panose="020B0604020202020204" pitchFamily="34" charset="0"/>
              </a:rPr>
              <a:t>[Mask] position is obtained.</a:t>
            </a:r>
            <a:endParaRPr sz="1200" dirty="0">
              <a:latin typeface="+mn-lt"/>
              <a:sym typeface="Arial" panose="020B0604020202020204" pitchFamily="34" charset="0"/>
            </a:endParaRPr>
          </a:p>
          <a:p>
            <a:pPr>
              <a:buFont typeface="Wingdings" panose="05000000000000000000" charset="0"/>
              <a:buChar char="l"/>
            </a:pPr>
            <a:r>
              <a:rPr sz="1200" dirty="0">
                <a:latin typeface="+mn-lt"/>
                <a:sym typeface="Arial" panose="020B0604020202020204" pitchFamily="34" charset="0"/>
              </a:rPr>
              <a:t>Answer Mapping: Mapping the filled content Y of the [Mask] position with the answer space,</a:t>
            </a:r>
            <a:r>
              <a:rPr lang="en-US" sz="1200" dirty="0">
                <a:latin typeface="+mn-lt"/>
                <a:sym typeface="Arial" panose="020B0604020202020204" pitchFamily="34" charset="0"/>
              </a:rPr>
              <a:t> </a:t>
            </a:r>
            <a:r>
              <a:rPr sz="1200" dirty="0">
                <a:latin typeface="+mn-lt"/>
                <a:sym typeface="Arial" panose="020B0604020202020204" pitchFamily="34" charset="0"/>
              </a:rPr>
              <a:t>resulting in an effective model.</a:t>
            </a:r>
            <a:endParaRPr sz="1200" dirty="0">
              <a:latin typeface="+mn-lt"/>
              <a:sym typeface="Arial" panose="020B0604020202020204" pitchFamily="34" charset="0"/>
            </a:endParaRPr>
          </a:p>
        </p:txBody>
      </p:sp>
      <p:sp>
        <p:nvSpPr>
          <p:cNvPr id="7" name="标题 6"/>
          <p:cNvSpPr>
            <a:spLocks noGrp="1"/>
          </p:cNvSpPr>
          <p:nvPr>
            <p:ph type="title"/>
            <p:custDataLst>
              <p:tags r:id="rId2"/>
            </p:custDataLst>
          </p:nvPr>
        </p:nvSpPr>
        <p:spPr/>
        <p:txBody>
          <a:bodyPr>
            <a:normAutofit/>
          </a:bodyPr>
          <a:lstStyle/>
          <a:p>
            <a:r>
              <a:rPr lang="en-US" altLang="zh-CN" dirty="0">
                <a:latin typeface="+mj-lt"/>
                <a:sym typeface="+mn-ea"/>
              </a:rPr>
              <a:t>Our Approach</a:t>
            </a:r>
            <a:endParaRPr lang="zh-CN" altLang="en-US" dirty="0">
              <a:latin typeface="+mj-lt"/>
            </a:endParaRPr>
          </a:p>
        </p:txBody>
      </p:sp>
      <p:pic>
        <p:nvPicPr>
          <p:cNvPr id="3" name="内容占位符 2"/>
          <p:cNvPicPr>
            <a:picLocks noGrp="1" noChangeAspect="1"/>
          </p:cNvPicPr>
          <p:nvPr>
            <p:ph sz="quarter" idx="14"/>
          </p:nvPr>
        </p:nvPicPr>
        <p:blipFill>
          <a:blip r:embed="rId3"/>
          <a:stretch>
            <a:fillRect/>
          </a:stretch>
        </p:blipFill>
        <p:spPr>
          <a:xfrm>
            <a:off x="4924425" y="1985010"/>
            <a:ext cx="6993890" cy="2887345"/>
          </a:xfrm>
          <a:prstGeom prst="rect">
            <a:avLst/>
          </a:prstGeom>
        </p:spPr>
      </p:pic>
      <p:sp>
        <p:nvSpPr>
          <p:cNvPr id="14" name="矩形 13"/>
          <p:cNvSpPr/>
          <p:nvPr/>
        </p:nvSpPr>
        <p:spPr>
          <a:xfrm>
            <a:off x="5010931" y="4872103"/>
            <a:ext cx="6697980" cy="368300"/>
          </a:xfrm>
          <a:prstGeom prst="rect">
            <a:avLst/>
          </a:prstGeom>
        </p:spPr>
        <p:txBody>
          <a:bodyPr wrap="none">
            <a:spAutoFit/>
          </a:bodyPr>
          <a:lstStyle/>
          <a:p>
            <a:pPr algn="ctr"/>
            <a:r>
              <a:rPr lang="en-US" altLang="zh-CN">
                <a:solidFill>
                  <a:srgbClr val="000000"/>
                </a:solidFill>
              </a:rPr>
              <a:t> </a:t>
            </a:r>
            <a:r>
              <a:rPr lang="en-US" altLang="zh-CN" sz="1600">
                <a:solidFill>
                  <a:srgbClr val="000000"/>
                </a:solidFill>
              </a:rPr>
              <a:t>Fig 3. </a:t>
            </a:r>
            <a:r>
              <a:rPr sz="1600">
                <a:solidFill>
                  <a:srgbClr val="000000"/>
                </a:solidFill>
              </a:rPr>
              <a:t>An example of implementing email detection using prompt tuning.</a:t>
            </a:r>
            <a:endParaRPr sz="1600">
              <a:solidFill>
                <a:srgbClr val="000000"/>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1214910"/>
            <a:ext cx="9626400" cy="723600"/>
          </a:xfrm>
        </p:spPr>
        <p:txBody>
          <a:bodyPr/>
          <a:lstStyle/>
          <a:p>
            <a:r>
              <a:rPr lang="en-US" altLang="zh-CN" dirty="0">
                <a:latin typeface="+mj-lt"/>
                <a:sym typeface="+mn-ea"/>
              </a:rPr>
              <a:t>Our Approach</a:t>
            </a:r>
            <a:endParaRPr lang="zh-CN" altLang="en-US" dirty="0">
              <a:sym typeface="Arial" panose="020B0604020202020204" pitchFamily="34" charset="0"/>
            </a:endParaRPr>
          </a:p>
        </p:txBody>
      </p:sp>
      <p:sp>
        <p:nvSpPr>
          <p:cNvPr id="3" name="内容占位符 2"/>
          <p:cNvSpPr>
            <a:spLocks noGrp="1"/>
          </p:cNvSpPr>
          <p:nvPr>
            <p:ph sz="quarter" idx="13"/>
            <p:custDataLst>
              <p:tags r:id="rId2"/>
            </p:custDataLst>
          </p:nvPr>
        </p:nvSpPr>
        <p:spPr/>
        <p:txBody>
          <a:bodyPr>
            <a:normAutofit/>
          </a:bodyPr>
          <a:lstStyle/>
          <a:p>
            <a:pPr>
              <a:buFont typeface="Wingdings" panose="05000000000000000000" charset="0"/>
              <a:buChar char="l"/>
            </a:pPr>
            <a:r>
              <a:rPr dirty="0">
                <a:sym typeface="Arial" panose="020B0604020202020204" pitchFamily="34" charset="0"/>
              </a:rPr>
              <a:t>Prompt Addition:</a:t>
            </a:r>
            <a:r>
              <a:rPr lang="en-US" dirty="0">
                <a:sym typeface="Arial" panose="020B0604020202020204" pitchFamily="34" charset="0"/>
              </a:rPr>
              <a:t> A</a:t>
            </a:r>
            <a:r>
              <a:rPr dirty="0">
                <a:sym typeface="Arial" panose="020B0604020202020204" pitchFamily="34" charset="0"/>
              </a:rPr>
              <a:t> prompting function f</a:t>
            </a:r>
            <a:r>
              <a:rPr baseline="-25000" dirty="0">
                <a:sym typeface="Arial" panose="020B0604020202020204" pitchFamily="34" charset="0"/>
              </a:rPr>
              <a:t>prompt</a:t>
            </a:r>
            <a:r>
              <a:rPr dirty="0">
                <a:sym typeface="Arial" panose="020B0604020202020204" pitchFamily="34" charset="0"/>
              </a:rPr>
              <a:t>() is applied to modify the input text x into a prompt x′.</a:t>
            </a:r>
            <a:endParaRPr dirty="0">
              <a:sym typeface="Arial" panose="020B0604020202020204" pitchFamily="34" charset="0"/>
            </a:endParaRPr>
          </a:p>
          <a:p>
            <a:pPr>
              <a:buFont typeface="Wingdings" panose="05000000000000000000" charset="0"/>
              <a:buChar char="l"/>
            </a:pPr>
            <a:endParaRPr dirty="0">
              <a:sym typeface="Arial" panose="020B0604020202020204" pitchFamily="34" charset="0"/>
            </a:endParaRPr>
          </a:p>
          <a:p>
            <a:pPr>
              <a:buFont typeface="Wingdings" panose="05000000000000000000" charset="0"/>
              <a:buChar char="l"/>
            </a:pPr>
            <a:r>
              <a:rPr dirty="0">
                <a:sym typeface="Arial" panose="020B0604020202020204" pitchFamily="34" charset="0"/>
              </a:rPr>
              <a:t>Fill in the Prompt template:Calculate the conditional probability of the [Mask] position padding character</a:t>
            </a:r>
            <a:r>
              <a:rPr lang="en-US" dirty="0">
                <a:sym typeface="Arial" panose="020B0604020202020204" pitchFamily="34" charset="0"/>
              </a:rPr>
              <a:t>.</a:t>
            </a:r>
            <a:endParaRPr dirty="0">
              <a:sym typeface="Arial" panose="020B0604020202020204" pitchFamily="34" charset="0"/>
            </a:endParaRPr>
          </a:p>
          <a:p>
            <a:pPr>
              <a:buFont typeface="Wingdings" panose="05000000000000000000" charset="0"/>
              <a:buChar char="l"/>
            </a:pPr>
            <a:endParaRPr dirty="0">
              <a:sym typeface="Arial" panose="020B0604020202020204" pitchFamily="34" charset="0"/>
            </a:endParaRPr>
          </a:p>
          <a:p>
            <a:pPr>
              <a:buFont typeface="Wingdings" panose="05000000000000000000" charset="0"/>
              <a:buChar char="l"/>
            </a:pPr>
            <a:r>
              <a:rPr dirty="0">
                <a:sym typeface="Arial" panose="020B0604020202020204" pitchFamily="34" charset="0"/>
              </a:rPr>
              <a:t>Answer Mapping:Mapping the calculated predicted characters to the category labels</a:t>
            </a:r>
            <a:r>
              <a:rPr lang="en-US" dirty="0">
                <a:sym typeface="Arial" panose="020B0604020202020204" pitchFamily="34" charset="0"/>
              </a:rPr>
              <a:t>.</a:t>
            </a:r>
            <a:endParaRPr dirty="0">
              <a:sym typeface="Arial" panose="020B0604020202020204" pitchFamily="34" charset="0"/>
            </a:endParaRPr>
          </a:p>
          <a:p>
            <a:pPr>
              <a:buFont typeface="Wingdings" panose="05000000000000000000" charset="0"/>
              <a:buChar char="l"/>
            </a:pPr>
            <a:endParaRPr lang="zh-CN" dirty="0">
              <a:solidFill>
                <a:schemeClr val="tx1">
                  <a:lumMod val="75000"/>
                  <a:lumOff val="25000"/>
                </a:schemeClr>
              </a:solidFill>
              <a:sym typeface="Arial" panose="020B0604020202020204" pitchFamily="34" charset="0"/>
            </a:endParaRPr>
          </a:p>
        </p:txBody>
      </p:sp>
      <p:pic>
        <p:nvPicPr>
          <p:cNvPr id="4" name="图片 3"/>
          <p:cNvPicPr>
            <a:picLocks noChangeAspect="1"/>
          </p:cNvPicPr>
          <p:nvPr/>
        </p:nvPicPr>
        <p:blipFill>
          <a:blip r:embed="rId3"/>
          <a:stretch>
            <a:fillRect/>
          </a:stretch>
        </p:blipFill>
        <p:spPr>
          <a:xfrm>
            <a:off x="5244465" y="2801620"/>
            <a:ext cx="1703705" cy="391795"/>
          </a:xfrm>
          <a:prstGeom prst="rect">
            <a:avLst/>
          </a:prstGeom>
        </p:spPr>
      </p:pic>
      <p:pic>
        <p:nvPicPr>
          <p:cNvPr id="6" name="图片 5"/>
          <p:cNvPicPr>
            <a:picLocks noChangeAspect="1"/>
          </p:cNvPicPr>
          <p:nvPr/>
        </p:nvPicPr>
        <p:blipFill>
          <a:blip r:embed="rId4"/>
          <a:stretch>
            <a:fillRect/>
          </a:stretch>
        </p:blipFill>
        <p:spPr>
          <a:xfrm>
            <a:off x="3621405" y="4056380"/>
            <a:ext cx="5076825" cy="498475"/>
          </a:xfrm>
          <a:prstGeom prst="rect">
            <a:avLst/>
          </a:prstGeom>
        </p:spPr>
      </p:pic>
      <p:pic>
        <p:nvPicPr>
          <p:cNvPr id="7" name="图片 6"/>
          <p:cNvPicPr>
            <a:picLocks noChangeAspect="1"/>
          </p:cNvPicPr>
          <p:nvPr/>
        </p:nvPicPr>
        <p:blipFill>
          <a:blip r:embed="rId5"/>
          <a:stretch>
            <a:fillRect/>
          </a:stretch>
        </p:blipFill>
        <p:spPr>
          <a:xfrm>
            <a:off x="4274820" y="5088255"/>
            <a:ext cx="3639185" cy="40957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1214910"/>
            <a:ext cx="9626400" cy="723600"/>
          </a:xfrm>
        </p:spPr>
        <p:txBody>
          <a:bodyPr/>
          <a:lstStyle/>
          <a:p>
            <a:r>
              <a:rPr lang="en-US" altLang="zh-CN" dirty="0">
                <a:latin typeface="+mj-lt"/>
                <a:ea typeface="思源宋体" panose="02020400000000000000" pitchFamily="18" charset="-122"/>
                <a:cs typeface="Calibri" panose="020F0502020204030204" charset="0"/>
                <a:sym typeface="+mn-ea"/>
              </a:rPr>
              <a:t>Experiments</a:t>
            </a:r>
            <a:r>
              <a:rPr lang="en-US" altLang="zh-CN" dirty="0">
                <a:latin typeface="思源宋体" panose="02020400000000000000" pitchFamily="18" charset="-122"/>
                <a:ea typeface="思源宋体" panose="02020400000000000000" pitchFamily="18" charset="-122"/>
                <a:cs typeface="Calibri" panose="020F0502020204030204" charset="0"/>
                <a:sym typeface="+mn-ea"/>
              </a:rPr>
              <a:t> </a:t>
            </a:r>
            <a:endParaRPr lang="zh-CN" altLang="en-US" dirty="0">
              <a:sym typeface="Arial" panose="020B0604020202020204" pitchFamily="34" charset="0"/>
            </a:endParaRPr>
          </a:p>
        </p:txBody>
      </p:sp>
      <p:sp>
        <p:nvSpPr>
          <p:cNvPr id="3" name="内容占位符 2"/>
          <p:cNvSpPr>
            <a:spLocks noGrp="1"/>
          </p:cNvSpPr>
          <p:nvPr>
            <p:ph sz="quarter" idx="13"/>
            <p:custDataLst>
              <p:tags r:id="rId2"/>
            </p:custDataLst>
          </p:nvPr>
        </p:nvSpPr>
        <p:spPr/>
        <p:txBody>
          <a:bodyPr>
            <a:normAutofit fontScale="90000" lnSpcReduction="10000"/>
          </a:bodyPr>
          <a:lstStyle/>
          <a:p>
            <a:pPr marL="0" indent="0" defTabSz="914400">
              <a:buNone/>
              <a:tabLst>
                <a:tab pos="4178300" algn="l"/>
              </a:tabLst>
            </a:pPr>
            <a:r>
              <a:rPr lang="en-US" altLang="zh-CN" b="1" kern="0" dirty="0">
                <a:sym typeface="+mn-ea"/>
              </a:rPr>
              <a:t>Dataset</a:t>
            </a:r>
            <a:endParaRPr lang="en-US" altLang="zh-CN" b="1" kern="0" dirty="0">
              <a:sym typeface="+mn-ea"/>
            </a:endParaRPr>
          </a:p>
          <a:p>
            <a:pPr marL="0" indent="0" defTabSz="914400">
              <a:buNone/>
              <a:tabLst>
                <a:tab pos="4178300" algn="l"/>
              </a:tabLst>
            </a:pP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r>
              <a:rPr lang="zh-CN" dirty="0">
                <a:solidFill>
                  <a:schemeClr val="tx1">
                    <a:lumMod val="75000"/>
                    <a:lumOff val="25000"/>
                  </a:schemeClr>
                </a:solidFill>
                <a:sym typeface="Arial" panose="020B0604020202020204" pitchFamily="34" charset="0"/>
              </a:rPr>
              <a:t>Trec06 ： one of the largest and most widely used datasets for Spam Detection， including Chinese and English emails.</a:t>
            </a:r>
            <a:endParaRPr lang="zh-CN" dirty="0">
              <a:solidFill>
                <a:schemeClr val="tx1">
                  <a:lumMod val="75000"/>
                  <a:lumOff val="25000"/>
                </a:schemeClr>
              </a:solidFill>
              <a:sym typeface="Arial" panose="020B0604020202020204" pitchFamily="34" charset="0"/>
            </a:endParaRPr>
          </a:p>
          <a:p>
            <a:pPr marL="0" indent="0" defTabSz="914400">
              <a:buNone/>
              <a:tabLst>
                <a:tab pos="4178300" algn="l"/>
              </a:tabLst>
            </a:pPr>
            <a:r>
              <a:rPr lang="zh-CN" dirty="0">
                <a:solidFill>
                  <a:schemeClr val="tx1">
                    <a:lumMod val="75000"/>
                    <a:lumOff val="25000"/>
                  </a:schemeClr>
                </a:solidFill>
                <a:sym typeface="Arial" panose="020B0604020202020204" pitchFamily="34" charset="0"/>
              </a:rPr>
              <a:t>microblogPCU: Data sourced from Weibo, including</a:t>
            </a:r>
            <a:r>
              <a:rPr lang="en-US" altLang="zh-CN" dirty="0">
                <a:solidFill>
                  <a:schemeClr val="tx1">
                    <a:lumMod val="75000"/>
                    <a:lumOff val="25000"/>
                  </a:schemeClr>
                </a:solidFill>
                <a:sym typeface="Arial" panose="020B0604020202020204" pitchFamily="34" charset="0"/>
              </a:rPr>
              <a:t> </a:t>
            </a:r>
            <a:r>
              <a:rPr lang="zh-CN" dirty="0">
                <a:solidFill>
                  <a:schemeClr val="tx1">
                    <a:lumMod val="75000"/>
                    <a:lumOff val="25000"/>
                  </a:schemeClr>
                </a:solidFill>
                <a:sym typeface="Arial" panose="020B0604020202020204" pitchFamily="34" charset="0"/>
              </a:rPr>
              <a:t>email text and information about these spammers.</a:t>
            </a:r>
            <a:endParaRPr lang="zh-CN" dirty="0">
              <a:solidFill>
                <a:schemeClr val="tx1">
                  <a:lumMod val="75000"/>
                  <a:lumOff val="25000"/>
                </a:schemeClr>
              </a:solidFill>
              <a:sym typeface="Arial" panose="020B0604020202020204" pitchFamily="34" charset="0"/>
            </a:endParaRPr>
          </a:p>
        </p:txBody>
      </p:sp>
      <p:pic>
        <p:nvPicPr>
          <p:cNvPr id="4" name="图片 3"/>
          <p:cNvPicPr>
            <a:picLocks noChangeAspect="1"/>
          </p:cNvPicPr>
          <p:nvPr>
            <p:custDataLst>
              <p:tags r:id="rId3"/>
            </p:custDataLst>
          </p:nvPr>
        </p:nvPicPr>
        <p:blipFill>
          <a:blip r:embed="rId4"/>
          <a:stretch>
            <a:fillRect/>
          </a:stretch>
        </p:blipFill>
        <p:spPr>
          <a:xfrm>
            <a:off x="2518410" y="2459355"/>
            <a:ext cx="7152640" cy="155511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custDataLst>
              <p:tags r:id="rId1"/>
            </p:custDataLst>
          </p:nvPr>
        </p:nvSpPr>
        <p:spPr>
          <a:xfrm>
            <a:off x="586740" y="1764030"/>
            <a:ext cx="4101465" cy="4812030"/>
          </a:xfrm>
        </p:spPr>
        <p:txBody>
          <a:bodyPr>
            <a:normAutofit lnSpcReduction="10000"/>
          </a:bodyPr>
          <a:lstStyle/>
          <a:p>
            <a:pPr marL="0" indent="0">
              <a:buNone/>
            </a:pPr>
            <a:r>
              <a:rPr lang="zh-CN" altLang="en-US" dirty="0">
                <a:solidFill>
                  <a:schemeClr val="tx1">
                    <a:lumMod val="75000"/>
                    <a:lumOff val="25000"/>
                  </a:schemeClr>
                </a:solidFill>
              </a:rPr>
              <a:t>We divide the model</a:t>
            </a:r>
            <a:r>
              <a:rPr lang="en-US" altLang="zh-CN" dirty="0">
                <a:solidFill>
                  <a:schemeClr val="tx1">
                    <a:lumMod val="75000"/>
                    <a:lumOff val="25000"/>
                  </a:schemeClr>
                </a:solidFill>
              </a:rPr>
              <a:t>s</a:t>
            </a:r>
            <a:r>
              <a:rPr lang="zh-CN" altLang="en-US" dirty="0">
                <a:solidFill>
                  <a:schemeClr val="tx1">
                    <a:lumMod val="75000"/>
                    <a:lumOff val="25000"/>
                  </a:schemeClr>
                </a:solidFill>
              </a:rPr>
              <a:t> into three types according to the training method:</a:t>
            </a:r>
            <a:endParaRPr lang="zh-CN" altLang="en-US" dirty="0">
              <a:solidFill>
                <a:schemeClr val="tx1">
                  <a:lumMod val="75000"/>
                  <a:lumOff val="25000"/>
                </a:schemeClr>
              </a:solidFill>
            </a:endParaRPr>
          </a:p>
          <a:p>
            <a:r>
              <a:rPr lang="en-US" altLang="zh-CN" dirty="0">
                <a:solidFill>
                  <a:schemeClr val="tx1">
                    <a:lumMod val="75000"/>
                    <a:lumOff val="25000"/>
                  </a:schemeClr>
                </a:solidFill>
              </a:rPr>
              <a:t>Learning models from scratch</a:t>
            </a:r>
            <a:endParaRPr lang="en-US" altLang="zh-CN" dirty="0">
              <a:solidFill>
                <a:schemeClr val="tx1">
                  <a:lumMod val="75000"/>
                  <a:lumOff val="25000"/>
                </a:schemeClr>
              </a:solidFill>
            </a:endParaRPr>
          </a:p>
          <a:p>
            <a:r>
              <a:rPr lang="en-US" altLang="zh-CN" dirty="0">
                <a:solidFill>
                  <a:schemeClr val="tx1">
                    <a:lumMod val="75000"/>
                    <a:lumOff val="25000"/>
                  </a:schemeClr>
                </a:solidFill>
              </a:rPr>
              <a:t>Fine-tuning pre-trained models</a:t>
            </a:r>
            <a:endParaRPr lang="en-US" altLang="zh-CN" dirty="0">
              <a:solidFill>
                <a:schemeClr val="tx1">
                  <a:lumMod val="75000"/>
                  <a:lumOff val="25000"/>
                </a:schemeClr>
              </a:solidFill>
            </a:endParaRPr>
          </a:p>
          <a:p>
            <a:r>
              <a:rPr lang="en-US" altLang="zh-CN" dirty="0">
                <a:solidFill>
                  <a:schemeClr val="tx1">
                    <a:lumMod val="75000"/>
                    <a:lumOff val="25000"/>
                  </a:schemeClr>
                </a:solidFill>
              </a:rPr>
              <a:t>Prompt tuning pre-trained models</a:t>
            </a:r>
            <a:endParaRPr lang="en-US" altLang="zh-CN" dirty="0">
              <a:solidFill>
                <a:schemeClr val="tx1">
                  <a:lumMod val="75000"/>
                  <a:lumOff val="25000"/>
                </a:schemeClr>
              </a:solidFill>
            </a:endParaRPr>
          </a:p>
          <a:p>
            <a:pPr marL="0" indent="0">
              <a:buNone/>
            </a:pPr>
            <a:r>
              <a:rPr lang="en-US" altLang="zh-CN" dirty="0">
                <a:solidFill>
                  <a:schemeClr val="tx1">
                    <a:lumMod val="75000"/>
                    <a:lumOff val="25000"/>
                  </a:schemeClr>
                </a:solidFill>
              </a:rPr>
              <a:t>the experimental results in Table II show that our model has higher F1 scores and accuracy scores than the baseline models. We believe that this is the result of the combination of prompt templates and potential knowledge in PLM.</a:t>
            </a:r>
            <a:endParaRPr lang="en-US" altLang="zh-CN" dirty="0">
              <a:solidFill>
                <a:schemeClr val="tx1">
                  <a:lumMod val="75000"/>
                  <a:lumOff val="25000"/>
                </a:schemeClr>
              </a:solidFill>
            </a:endParaRPr>
          </a:p>
        </p:txBody>
      </p:sp>
      <p:sp>
        <p:nvSpPr>
          <p:cNvPr id="7" name="标题 6"/>
          <p:cNvSpPr>
            <a:spLocks noGrp="1"/>
          </p:cNvSpPr>
          <p:nvPr>
            <p:ph type="title"/>
            <p:custDataLst>
              <p:tags r:id="rId2"/>
            </p:custDataLst>
          </p:nvPr>
        </p:nvSpPr>
        <p:spPr/>
        <p:txBody>
          <a:bodyPr>
            <a:normAutofit/>
          </a:bodyPr>
          <a:lstStyle/>
          <a:p>
            <a:r>
              <a:rPr lang="en-US" altLang="zh-CN" dirty="0">
                <a:latin typeface="+mj-lt"/>
                <a:ea typeface="思源宋体" panose="02020400000000000000" pitchFamily="18" charset="-122"/>
                <a:cs typeface="Calibri" panose="020F0502020204030204" charset="0"/>
                <a:sym typeface="+mn-ea"/>
              </a:rPr>
              <a:t>Experiments</a:t>
            </a:r>
            <a:r>
              <a:rPr lang="en-US" altLang="zh-CN" dirty="0">
                <a:latin typeface="思源宋体" panose="02020400000000000000" pitchFamily="18" charset="-122"/>
                <a:ea typeface="思源宋体" panose="02020400000000000000" pitchFamily="18" charset="-122"/>
                <a:cs typeface="Calibri" panose="020F0502020204030204" charset="0"/>
                <a:sym typeface="+mn-ea"/>
              </a:rPr>
              <a:t> </a:t>
            </a:r>
            <a:endParaRPr lang="zh-CN" altLang="en-US" dirty="0"/>
          </a:p>
        </p:txBody>
      </p:sp>
      <p:pic>
        <p:nvPicPr>
          <p:cNvPr id="6" name="内容占位符 5"/>
          <p:cNvPicPr>
            <a:picLocks noGrp="1" noChangeAspect="1"/>
          </p:cNvPicPr>
          <p:nvPr>
            <p:ph sz="quarter" idx="14"/>
          </p:nvPr>
        </p:nvPicPr>
        <p:blipFill>
          <a:blip r:embed="rId3"/>
          <a:stretch>
            <a:fillRect/>
          </a:stretch>
        </p:blipFill>
        <p:spPr>
          <a:xfrm>
            <a:off x="4965065" y="1652270"/>
            <a:ext cx="6790055" cy="335470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custDataLst>
              <p:tags r:id="rId1"/>
            </p:custDataLst>
          </p:nvPr>
        </p:nvSpPr>
        <p:spPr/>
        <p:txBody>
          <a:bodyPr/>
          <a:lstStyle/>
          <a:p>
            <a:pPr marL="0" indent="0">
              <a:buNone/>
            </a:pPr>
            <a:r>
              <a:rPr lang="zh-CN" altLang="en-US">
                <a:solidFill>
                  <a:schemeClr val="tx1">
                    <a:lumMod val="75000"/>
                    <a:lumOff val="25000"/>
                  </a:schemeClr>
                </a:solidFill>
              </a:rPr>
              <a:t>As shown in Fig </a:t>
            </a:r>
            <a:r>
              <a:rPr lang="en-US" altLang="zh-CN">
                <a:solidFill>
                  <a:schemeClr val="tx1">
                    <a:lumMod val="75000"/>
                    <a:lumOff val="25000"/>
                  </a:schemeClr>
                </a:solidFill>
              </a:rPr>
              <a:t>4</a:t>
            </a:r>
            <a:r>
              <a:rPr lang="zh-CN" altLang="en-US">
                <a:solidFill>
                  <a:schemeClr val="tx1">
                    <a:lumMod val="75000"/>
                    <a:lumOff val="25000"/>
                  </a:schemeClr>
                </a:solidFill>
              </a:rPr>
              <a:t>, training the model through prompt tuning can significantly improve the convergence speed. Our model only requires less than 200 training steps to converge, while training the model with</a:t>
            </a:r>
            <a:r>
              <a:rPr lang="en-US" altLang="zh-CN">
                <a:solidFill>
                  <a:schemeClr val="tx1">
                    <a:lumMod val="75000"/>
                    <a:lumOff val="25000"/>
                  </a:schemeClr>
                </a:solidFill>
              </a:rPr>
              <a:t> </a:t>
            </a:r>
            <a:r>
              <a:rPr lang="zh-CN" altLang="en-US">
                <a:solidFill>
                  <a:schemeClr val="tx1">
                    <a:lumMod val="75000"/>
                    <a:lumOff val="25000"/>
                  </a:schemeClr>
                </a:solidFill>
              </a:rPr>
              <a:t>fine</a:t>
            </a:r>
            <a:r>
              <a:rPr lang="en-US" altLang="zh-CN">
                <a:solidFill>
                  <a:schemeClr val="tx1">
                    <a:lumMod val="75000"/>
                    <a:lumOff val="25000"/>
                  </a:schemeClr>
                </a:solidFill>
              </a:rPr>
              <a:t>-</a:t>
            </a:r>
            <a:r>
              <a:rPr lang="zh-CN" altLang="en-US">
                <a:solidFill>
                  <a:schemeClr val="tx1">
                    <a:lumMod val="75000"/>
                    <a:lumOff val="25000"/>
                  </a:schemeClr>
                </a:solidFill>
              </a:rPr>
              <a:t>tuning requires 400 training steps.</a:t>
            </a:r>
            <a:endParaRPr lang="zh-CN" altLang="en-US">
              <a:solidFill>
                <a:schemeClr val="tx1">
                  <a:lumMod val="75000"/>
                  <a:lumOff val="25000"/>
                </a:schemeClr>
              </a:solidFill>
            </a:endParaRPr>
          </a:p>
        </p:txBody>
      </p:sp>
      <p:sp>
        <p:nvSpPr>
          <p:cNvPr id="7" name="标题 6"/>
          <p:cNvSpPr>
            <a:spLocks noGrp="1"/>
          </p:cNvSpPr>
          <p:nvPr>
            <p:ph type="title"/>
            <p:custDataLst>
              <p:tags r:id="rId2"/>
            </p:custDataLst>
          </p:nvPr>
        </p:nvSpPr>
        <p:spPr/>
        <p:txBody>
          <a:bodyPr>
            <a:normAutofit/>
          </a:bodyPr>
          <a:lstStyle/>
          <a:p>
            <a:r>
              <a:rPr lang="en-US" altLang="zh-CN" dirty="0">
                <a:latin typeface="+mj-lt"/>
                <a:ea typeface="思源宋体" panose="02020400000000000000" pitchFamily="18" charset="-122"/>
                <a:cs typeface="Calibri" panose="020F0502020204030204" charset="0"/>
                <a:sym typeface="+mn-ea"/>
              </a:rPr>
              <a:t>Experiments</a:t>
            </a:r>
            <a:r>
              <a:rPr lang="en-US" altLang="zh-CN" dirty="0">
                <a:latin typeface="思源宋体" panose="02020400000000000000" pitchFamily="18" charset="-122"/>
                <a:ea typeface="思源宋体" panose="02020400000000000000" pitchFamily="18" charset="-122"/>
                <a:cs typeface="Calibri" panose="020F0502020204030204" charset="0"/>
                <a:sym typeface="+mn-ea"/>
              </a:rPr>
              <a:t> </a:t>
            </a:r>
            <a:endParaRPr lang="zh-CN" altLang="en-US" dirty="0"/>
          </a:p>
        </p:txBody>
      </p:sp>
      <p:pic>
        <p:nvPicPr>
          <p:cNvPr id="3" name="内容占位符 2"/>
          <p:cNvPicPr>
            <a:picLocks noGrp="1" noChangeAspect="1"/>
          </p:cNvPicPr>
          <p:nvPr>
            <p:ph sz="quarter" idx="14"/>
          </p:nvPr>
        </p:nvPicPr>
        <p:blipFill>
          <a:blip r:embed="rId3"/>
          <a:stretch>
            <a:fillRect/>
          </a:stretch>
        </p:blipFill>
        <p:spPr>
          <a:xfrm>
            <a:off x="5100955" y="1664970"/>
            <a:ext cx="6480175" cy="3296920"/>
          </a:xfrm>
          <a:prstGeom prst="rect">
            <a:avLst/>
          </a:prstGeom>
        </p:spPr>
      </p:pic>
      <p:sp>
        <p:nvSpPr>
          <p:cNvPr id="14" name="矩形 13"/>
          <p:cNvSpPr/>
          <p:nvPr/>
        </p:nvSpPr>
        <p:spPr>
          <a:xfrm>
            <a:off x="6114415" y="5138420"/>
            <a:ext cx="4843145" cy="614045"/>
          </a:xfrm>
          <a:prstGeom prst="rect">
            <a:avLst/>
          </a:prstGeom>
        </p:spPr>
        <p:txBody>
          <a:bodyPr wrap="square">
            <a:spAutoFit/>
          </a:bodyPr>
          <a:lstStyle/>
          <a:p>
            <a:pPr algn="ctr"/>
            <a:r>
              <a:rPr lang="en-US" altLang="zh-CN" b="1" dirty="0">
                <a:solidFill>
                  <a:srgbClr val="000000"/>
                </a:solidFill>
              </a:rPr>
              <a:t> </a:t>
            </a:r>
            <a:r>
              <a:rPr lang="en-US" altLang="zh-CN" sz="1600" dirty="0">
                <a:solidFill>
                  <a:srgbClr val="000000"/>
                </a:solidFill>
              </a:rPr>
              <a:t>Fig 4. Changes in accuracy scores (a) and F1 scores (b) with increasing number of training steps.</a:t>
            </a:r>
            <a:endParaRPr lang="en-US" altLang="zh-CN" sz="1600" dirty="0">
              <a:solidFill>
                <a:srgbClr val="000000"/>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281600" y="1214910"/>
            <a:ext cx="9626400" cy="723600"/>
          </a:xfrm>
        </p:spPr>
        <p:txBody>
          <a:bodyPr/>
          <a:lstStyle/>
          <a:p>
            <a:r>
              <a:rPr lang="en-US" altLang="zh-CN" dirty="0">
                <a:latin typeface="+mj-lt"/>
                <a:sym typeface="Arial" panose="020B0604020202020204" pitchFamily="34" charset="0"/>
              </a:rPr>
              <a:t>CONCLUSION</a:t>
            </a:r>
            <a:endParaRPr lang="en-US" altLang="zh-CN" dirty="0">
              <a:latin typeface="+mj-lt"/>
              <a:sym typeface="Arial" panose="020B0604020202020204" pitchFamily="34" charset="0"/>
            </a:endParaRPr>
          </a:p>
        </p:txBody>
      </p:sp>
      <p:sp>
        <p:nvSpPr>
          <p:cNvPr id="3" name="内容占位符 2"/>
          <p:cNvSpPr>
            <a:spLocks noGrp="1"/>
          </p:cNvSpPr>
          <p:nvPr>
            <p:ph sz="quarter" idx="13"/>
            <p:custDataLst>
              <p:tags r:id="rId2"/>
            </p:custDataLst>
          </p:nvPr>
        </p:nvSpPr>
        <p:spPr/>
        <p:txBody>
          <a:bodyPr>
            <a:normAutofit/>
          </a:bodyPr>
          <a:lstStyle/>
          <a:p>
            <a:pPr defTabSz="914400">
              <a:tabLst>
                <a:tab pos="4178300" algn="l"/>
              </a:tabLst>
            </a:pPr>
            <a:r>
              <a:rPr lang="zh-CN" dirty="0">
                <a:solidFill>
                  <a:schemeClr val="tx1">
                    <a:lumMod val="75000"/>
                    <a:lumOff val="25000"/>
                  </a:schemeClr>
                </a:solidFill>
                <a:sym typeface="Arial" panose="020B0604020202020204" pitchFamily="34" charset="0"/>
              </a:rPr>
              <a:t>we design a Chinese spam detection model using the pre-trained language model and the prompt tuning paradigm. By designing the prompt template, the </a:t>
            </a:r>
            <a:r>
              <a:rPr lang="en-US" altLang="zh-CN" dirty="0">
                <a:solidFill>
                  <a:schemeClr val="tx1">
                    <a:lumMod val="75000"/>
                    <a:lumOff val="25000"/>
                  </a:schemeClr>
                </a:solidFill>
                <a:sym typeface="Arial" panose="020B0604020202020204" pitchFamily="34" charset="0"/>
              </a:rPr>
              <a:t>e</a:t>
            </a:r>
            <a:r>
              <a:rPr lang="zh-CN" dirty="0">
                <a:solidFill>
                  <a:schemeClr val="tx1">
                    <a:lumMod val="75000"/>
                    <a:lumOff val="25000"/>
                  </a:schemeClr>
                </a:solidFill>
                <a:sym typeface="Arial" panose="020B0604020202020204" pitchFamily="34" charset="0"/>
              </a:rPr>
              <a:t>mail classification task is converted into a cloze task</a:t>
            </a:r>
            <a:r>
              <a:rPr lang="en-US" altLang="zh-CN" dirty="0">
                <a:solidFill>
                  <a:schemeClr val="tx1">
                    <a:lumMod val="75000"/>
                    <a:lumOff val="25000"/>
                  </a:schemeClr>
                </a:solidFill>
                <a:sym typeface="Arial" panose="020B0604020202020204" pitchFamily="34" charset="0"/>
              </a:rPr>
              <a:t>. </a:t>
            </a:r>
            <a:r>
              <a:rPr lang="zh-CN" dirty="0">
                <a:solidFill>
                  <a:schemeClr val="tx1">
                    <a:lumMod val="75000"/>
                    <a:lumOff val="25000"/>
                  </a:schemeClr>
                </a:solidFill>
                <a:sym typeface="Arial" panose="020B0604020202020204" pitchFamily="34" charset="0"/>
              </a:rPr>
              <a:t>the latent knowledge of</a:t>
            </a:r>
            <a:r>
              <a:rPr lang="en-US" altLang="zh-CN" dirty="0">
                <a:solidFill>
                  <a:schemeClr val="tx1">
                    <a:lumMod val="75000"/>
                    <a:lumOff val="25000"/>
                  </a:schemeClr>
                </a:solidFill>
                <a:sym typeface="Arial" panose="020B0604020202020204" pitchFamily="34" charset="0"/>
              </a:rPr>
              <a:t> </a:t>
            </a:r>
            <a:r>
              <a:rPr lang="zh-CN" dirty="0">
                <a:solidFill>
                  <a:schemeClr val="tx1">
                    <a:lumMod val="75000"/>
                    <a:lumOff val="25000"/>
                  </a:schemeClr>
                </a:solidFill>
                <a:sym typeface="Arial" panose="020B0604020202020204" pitchFamily="34" charset="0"/>
              </a:rPr>
              <a:t>pre-trained language model and the knowledge contained in the prompt template are more fully utilized, which improves the convergence speed and prediction accuracy of the model. </a:t>
            </a:r>
            <a:endParaRPr lang="zh-CN" dirty="0">
              <a:solidFill>
                <a:schemeClr val="tx1">
                  <a:lumMod val="75000"/>
                  <a:lumOff val="25000"/>
                </a:schemeClr>
              </a:solidFill>
              <a:sym typeface="Arial" panose="020B0604020202020204" pitchFamily="34" charset="0"/>
            </a:endParaRPr>
          </a:p>
          <a:p>
            <a:pPr defTabSz="914400">
              <a:tabLst>
                <a:tab pos="4178300" algn="l"/>
              </a:tabLst>
            </a:pPr>
            <a:r>
              <a:rPr lang="zh-CN" dirty="0">
                <a:solidFill>
                  <a:schemeClr val="tx1">
                    <a:lumMod val="75000"/>
                    <a:lumOff val="25000"/>
                  </a:schemeClr>
                </a:solidFill>
                <a:sym typeface="Arial" panose="020B0604020202020204" pitchFamily="34" charset="0"/>
              </a:rPr>
              <a:t>In our work, the design of prompt template relies on the expertise of developers. In the future, we hope to further study the construction method of prompt templates, try to</a:t>
            </a:r>
            <a:r>
              <a:rPr lang="en-US" altLang="zh-CN" dirty="0">
                <a:solidFill>
                  <a:schemeClr val="tx1">
                    <a:lumMod val="75000"/>
                    <a:lumOff val="25000"/>
                  </a:schemeClr>
                </a:solidFill>
                <a:sym typeface="Arial" panose="020B0604020202020204" pitchFamily="34" charset="0"/>
              </a:rPr>
              <a:t> </a:t>
            </a:r>
            <a:r>
              <a:rPr lang="zh-CN" dirty="0">
                <a:solidFill>
                  <a:schemeClr val="tx1">
                    <a:lumMod val="75000"/>
                    <a:lumOff val="25000"/>
                  </a:schemeClr>
                </a:solidFill>
                <a:sym typeface="Arial" panose="020B0604020202020204" pitchFamily="34" charset="0"/>
              </a:rPr>
              <a:t>automatically generate templates and design learnable templates</a:t>
            </a:r>
            <a:r>
              <a:rPr lang="en-US" altLang="zh-CN" dirty="0">
                <a:solidFill>
                  <a:schemeClr val="tx1">
                    <a:lumMod val="75000"/>
                    <a:lumOff val="25000"/>
                  </a:schemeClr>
                </a:solidFill>
                <a:sym typeface="Arial" panose="020B0604020202020204" pitchFamily="34" charset="0"/>
              </a:rPr>
              <a:t>.</a:t>
            </a:r>
            <a:endParaRPr lang="en-US" altLang="zh-CN" dirty="0">
              <a:solidFill>
                <a:schemeClr val="tx1">
                  <a:lumMod val="75000"/>
                  <a:lumOff val="25000"/>
                </a:schemeClr>
              </a:solidFill>
              <a:sym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dirty="0">
                <a:latin typeface="+mj-lt"/>
              </a:rPr>
              <a:t>THANKS</a:t>
            </a:r>
            <a:endParaRPr lang="en-US" altLang="zh-CN" dirty="0">
              <a:latin typeface="+mj-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8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8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8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2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8.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229.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6915_1*a*1"/>
  <p:tag name="KSO_WM_TEMPLATE_CATEGORY" val="custom"/>
  <p:tag name="KSO_WM_TEMPLATE_INDEX" val="20206915"/>
  <p:tag name="KSO_WM_UNIT_LAYERLEVEL" val="1"/>
  <p:tag name="KSO_WM_TAG_VERSION" val="1.0"/>
  <p:tag name="KSO_WM_BEAUTIFY_FLAG" val="#wm#"/>
  <p:tag name="KSO_WM_UNIT_PRESET_TEXT" val="空白演示经典风格"/>
</p:tagLst>
</file>

<file path=ppt/tags/tag230.xml><?xml version="1.0" encoding="utf-8"?>
<p:tagLst xmlns:p="http://schemas.openxmlformats.org/presentationml/2006/mai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UNIT_TYPE" val="b"/>
  <p:tag name="KSO_WM_UNIT_INDEX" val="1"/>
  <p:tag name="KSO_WM_UNIT_ID" val="custom20206915_1*b*1"/>
  <p:tag name="KSO_WM_TEMPLATE_CATEGORY" val="custom"/>
  <p:tag name="KSO_WM_TEMPLATE_INDEX" val="20206915"/>
  <p:tag name="KSO_WM_UNIT_LAYERLEVEL" val="1"/>
  <p:tag name="KSO_WM_TAG_VERSION" val="1.0"/>
  <p:tag name="KSO_WM_BEAUTIFY_FLAG" val="#wm#"/>
  <p:tag name="KSO_WM_UNIT_PRESET_TEXT" val="单击此处添加副标题"/>
  <p:tag name="KSO_WM_UNIT_TEXT_FILL_FORE_SCHEMECOLOR_INDEX_BRIGHTNESS" val="0.25"/>
  <p:tag name="KSO_WM_UNIT_TEXT_FILL_FORE_SCHEMECOLOR_INDEX" val="13"/>
  <p:tag name="KSO_WM_UNIT_TEXT_FILL_TYPE" val="1"/>
</p:tagLst>
</file>

<file path=ppt/tags/tag231.xml><?xml version="1.0" encoding="utf-8"?>
<p:tagLst xmlns:p="http://schemas.openxmlformats.org/presentationml/2006/main">
  <p:tag name="KSO_WM_SLIDE_ID" val="custom2020691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6915"/>
  <p:tag name="KSO_WM_SLIDE_LAYOUT" val="a_b_f"/>
  <p:tag name="KSO_WM_SLIDE_LAYOUT_CNT" val="1_1_1"/>
  <p:tag name="KSO_WM_TEMPLATE_MASTER_THUMB_INDEX" val="12"/>
  <p:tag name="KSO_WM_TEMPLATE_THUMBS_INDEX" val="1、4、7、8、10、11、12、13、15"/>
  <p:tag name="KSO_WM_SPECIAL_SOURCE" val="bdnull"/>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06915_3*i*1"/>
  <p:tag name="KSO_WM_TEMPLATE_CATEGORY" val="custom"/>
  <p:tag name="KSO_WM_TEMPLATE_INDEX" val="20206915"/>
  <p:tag name="KSO_WM_UNIT_LAYERLEVEL" val="1"/>
  <p:tag name="KSO_WM_TAG_VERSION" val="1.0"/>
  <p:tag name="KSO_WM_BEAUTIFY_FLAG" val="#wm#"/>
  <p:tag name="KSO_WM_UNIT_FILL_FORE_SCHEMECOLOR_INDEX" val="15"/>
  <p:tag name="KSO_WM_UNIT_FILL_TYPE" val="1"/>
  <p:tag name="KSO_WM_UNIT_TEXT_FILL_FORE_SCHEMECOLOR_INDEX" val="2"/>
  <p:tag name="KSO_WM_UNIT_TEXT_FILL_TYPE" val="1"/>
  <p:tag name="KSO_WM_UNIT_USESOURCEFORMAT_APPLY" val="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06915_3*l_h_i*1_1_2"/>
  <p:tag name="KSO_WM_TEMPLATE_CATEGORY" val="custom"/>
  <p:tag name="KSO_WM_TEMPLATE_INDEX" val="20206915"/>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6915_3*l_h_i*1_2_2"/>
  <p:tag name="KSO_WM_TEMPLATE_CATEGORY" val="custom"/>
  <p:tag name="KSO_WM_TEMPLATE_INDEX" val="20206915"/>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06915_3*l_h_i*1_3_2"/>
  <p:tag name="KSO_WM_TEMPLATE_CATEGORY" val="custom"/>
  <p:tag name="KSO_WM_TEMPLATE_INDEX" val="20206915"/>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236.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6915_3*a*1"/>
  <p:tag name="KSO_WM_TEMPLATE_CATEGORY" val="custom"/>
  <p:tag name="KSO_WM_TEMPLATE_INDEX" val="20206915"/>
  <p:tag name="KSO_WM_UNIT_LAYERLEVEL" val="1"/>
  <p:tag name="KSO_WM_TAG_VERSION" val="1.0"/>
  <p:tag name="KSO_WM_BEAUTIFY_FLAG" val="#wm#"/>
  <p:tag name="KSO_WM_UNIT_FILL_FORE_SCHEMECOLOR_INDEX" val="5"/>
  <p:tag name="KSO_WM_UNIT_FILL_TYPE" val="1"/>
  <p:tag name="KSO_WM_UNIT_TEXT_FILL_FORE_SCHEMECOLOR_INDEX" val="14"/>
  <p:tag name="KSO_WM_UNIT_TEXT_FILL_TYPE" val="1"/>
  <p:tag name="KSO_WM_UNIT_USESOURCEFORMAT_APPLY" val="1"/>
</p:tagLst>
</file>

<file path=ppt/tags/tag237.xml><?xml version="1.0" encoding="utf-8"?>
<p:tagLst xmlns:p="http://schemas.openxmlformats.org/presentationml/2006/main">
  <p:tag name="KSO_WM_BEAUTIFY_FLAG" val="#wm#"/>
  <p:tag name="KSO_WM_TEMPLATE_CATEGORY" val="custom"/>
  <p:tag name="KSO_WM_TEMPLATE_INDEX" val="20206915"/>
  <p:tag name="KSO_WM_SLIDE_ID" val="custom20206915_3"/>
  <p:tag name="KSO_WM_TEMPLATE_SUBCATEGORY" val="0"/>
  <p:tag name="KSO_WM_TEMPLATE_MASTER_TYPE" val="1"/>
  <p:tag name="KSO_WM_TEMPLATE_COLOR_TYPE" val="1"/>
  <p:tag name="KSO_WM_SLIDE_TYPE" val="contents"/>
  <p:tag name="KSO_WM_SLIDE_SUBTYPE" val="diag"/>
  <p:tag name="KSO_WM_SLIDE_ITEM_CNT" val="3"/>
  <p:tag name="KSO_WM_SLIDE_INDEX" val="3"/>
  <p:tag name="KSO_WM_DIAGRAM_GROUP_CODE" val="l1-1"/>
  <p:tag name="KSO_WM_SLIDE_DIAGTYPE" val="l"/>
  <p:tag name="KSO_WM_TAG_VERSION" val="1.0"/>
  <p:tag name="KSO_WM_SLIDE_LAYOUT" val="a_l"/>
  <p:tag name="KSO_WM_SLIDE_LAYOUT_CNT" val="1_1"/>
  <p:tag name="KSO_WM_SPECIAL_SOURCE" val="bdnull"/>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40.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43.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21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a"/>
  <p:tag name="KSO_WM_UNIT_INDEX" val="1"/>
  <p:tag name="KSO_WM_UNIT_PRESET_TEXT" val="单击此处添加标题"/>
</p:tagLst>
</file>

<file path=ppt/tags/tag246.xml><?xml version="1.0" encoding="utf-8"?>
<p:tagLst xmlns:p="http://schemas.openxmlformats.org/presentationml/2006/main">
  <p:tag name="KSO_WM_SLIDE_ID" val="custom20206915_10"/>
  <p:tag name="KSO_WM_TEMPLATE_SUBCATEGORY" val="0"/>
  <p:tag name="KSO_WM_TEMPLATE_MASTER_TYPE" val="1"/>
  <p:tag name="KSO_WM_TEMPLATE_COLOR_TYPE" val="1"/>
  <p:tag name="KSO_WM_SLIDE_ITEM_CNT" val="0"/>
  <p:tag name="KSO_WM_SLIDE_INDEX" val="10"/>
  <p:tag name="KSO_WM_TAG_VERSION" val="1.0"/>
  <p:tag name="KSO_WM_BEAUTIFY_FLAG" val="#wm#"/>
  <p:tag name="KSO_WM_TEMPLATE_CATEGORY" val="custom"/>
  <p:tag name="KSO_WM_TEMPLATE_INDEX" val="20206915"/>
  <p:tag name="KSO_WM_SLIDE_TYPE" val="text"/>
  <p:tag name="KSO_WM_SLIDE_SUBTYPE" val="picTxt"/>
  <p:tag name="KSO_WM_SLIDE_SIZE" val="829*400"/>
  <p:tag name="KSO_WM_SLIDE_POSITION" val="45*60"/>
  <p:tag name="KSO_WM_SLIDE_LAYOUT" val="a_d_f"/>
  <p:tag name="KSO_WM_SLIDE_LAYOUT_CNT" val="1_1_1"/>
  <p:tag name="KSO_WM_SPECIAL_SOURCE" val="bdnull"/>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49.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21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a"/>
  <p:tag name="KSO_WM_UNIT_INDEX" val="1"/>
  <p:tag name="KSO_WM_UNIT_PRESET_TEXT" val="单击此处添加标题"/>
</p:tagLst>
</file>

<file path=ppt/tags/tag252.xml><?xml version="1.0" encoding="utf-8"?>
<p:tagLst xmlns:p="http://schemas.openxmlformats.org/presentationml/2006/main">
  <p:tag name="KSO_WM_SLIDE_ID" val="custom20206915_10"/>
  <p:tag name="KSO_WM_TEMPLATE_SUBCATEGORY" val="0"/>
  <p:tag name="KSO_WM_TEMPLATE_MASTER_TYPE" val="1"/>
  <p:tag name="KSO_WM_TEMPLATE_COLOR_TYPE" val="1"/>
  <p:tag name="KSO_WM_SLIDE_ITEM_CNT" val="0"/>
  <p:tag name="KSO_WM_SLIDE_INDEX" val="10"/>
  <p:tag name="KSO_WM_TAG_VERSION" val="1.0"/>
  <p:tag name="KSO_WM_BEAUTIFY_FLAG" val="#wm#"/>
  <p:tag name="KSO_WM_TEMPLATE_CATEGORY" val="custom"/>
  <p:tag name="KSO_WM_TEMPLATE_INDEX" val="20206915"/>
  <p:tag name="KSO_WM_SLIDE_TYPE" val="text"/>
  <p:tag name="KSO_WM_SLIDE_SUBTYPE" val="picTxt"/>
  <p:tag name="KSO_WM_SLIDE_SIZE" val="829*400"/>
  <p:tag name="KSO_WM_SLIDE_POSITION" val="45*60"/>
  <p:tag name="KSO_WM_SLIDE_LAYOUT" val="a_d_f"/>
  <p:tag name="KSO_WM_SLIDE_LAYOUT_CNT" val="1_1_1"/>
  <p:tag name="KSO_WM_SPECIAL_SOURCE" val="bdnull"/>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55.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58.xml><?xml version="1.0" encoding="utf-8"?>
<p:tagLst xmlns:p="http://schemas.openxmlformats.org/presentationml/2006/main">
  <p:tag name="KSO_WM_UNIT_PLACING_PICTURE_USER_VIEWPORT" val="{&quot;height&quot;:4020,&quot;width&quot;:18492}"/>
</p:tagLst>
</file>

<file path=ppt/tags/tag259.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21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a"/>
  <p:tag name="KSO_WM_UNIT_INDEX" val="1"/>
  <p:tag name="KSO_WM_UNIT_PRESET_TEXT" val="单击此处添加标题"/>
</p:tagLst>
</file>

<file path=ppt/tags/tag262.xml><?xml version="1.0" encoding="utf-8"?>
<p:tagLst xmlns:p="http://schemas.openxmlformats.org/presentationml/2006/main">
  <p:tag name="KSO_WM_SLIDE_ID" val="custom20206915_10"/>
  <p:tag name="KSO_WM_TEMPLATE_SUBCATEGORY" val="0"/>
  <p:tag name="KSO_WM_TEMPLATE_MASTER_TYPE" val="1"/>
  <p:tag name="KSO_WM_TEMPLATE_COLOR_TYPE" val="1"/>
  <p:tag name="KSO_WM_SLIDE_ITEM_CNT" val="0"/>
  <p:tag name="KSO_WM_SLIDE_INDEX" val="10"/>
  <p:tag name="KSO_WM_TAG_VERSION" val="1.0"/>
  <p:tag name="KSO_WM_BEAUTIFY_FLAG" val="#wm#"/>
  <p:tag name="KSO_WM_TEMPLATE_CATEGORY" val="custom"/>
  <p:tag name="KSO_WM_TEMPLATE_INDEX" val="20206915"/>
  <p:tag name="KSO_WM_SLIDE_TYPE" val="text"/>
  <p:tag name="KSO_WM_SLIDE_SUBTYPE" val="picTxt"/>
  <p:tag name="KSO_WM_SLIDE_SIZE" val="829*400"/>
  <p:tag name="KSO_WM_SLIDE_POSITION" val="45*60"/>
  <p:tag name="KSO_WM_SLIDE_LAYOUT" val="a_d_f"/>
  <p:tag name="KSO_WM_SLIDE_LAYOUT_CNT" val="1_1_1"/>
  <p:tag name="KSO_WM_SPECIAL_SOURCE" val="bdnull"/>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21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0*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a"/>
  <p:tag name="KSO_WM_UNIT_INDEX" val="1"/>
  <p:tag name="KSO_WM_UNIT_PRESET_TEXT" val="单击此处添加标题"/>
</p:tagLst>
</file>

<file path=ppt/tags/tag265.xml><?xml version="1.0" encoding="utf-8"?>
<p:tagLst xmlns:p="http://schemas.openxmlformats.org/presentationml/2006/main">
  <p:tag name="KSO_WM_SLIDE_ID" val="custom20206915_10"/>
  <p:tag name="KSO_WM_TEMPLATE_SUBCATEGORY" val="0"/>
  <p:tag name="KSO_WM_TEMPLATE_MASTER_TYPE" val="1"/>
  <p:tag name="KSO_WM_TEMPLATE_COLOR_TYPE" val="1"/>
  <p:tag name="KSO_WM_SLIDE_ITEM_CNT" val="0"/>
  <p:tag name="KSO_WM_SLIDE_INDEX" val="10"/>
  <p:tag name="KSO_WM_TAG_VERSION" val="1.0"/>
  <p:tag name="KSO_WM_BEAUTIFY_FLAG" val="#wm#"/>
  <p:tag name="KSO_WM_TEMPLATE_CATEGORY" val="custom"/>
  <p:tag name="KSO_WM_TEMPLATE_INDEX" val="20206915"/>
  <p:tag name="KSO_WM_SLIDE_TYPE" val="text"/>
  <p:tag name="KSO_WM_SLIDE_SUBTYPE" val="picTxt"/>
  <p:tag name="KSO_WM_SLIDE_SIZE" val="829*400"/>
  <p:tag name="KSO_WM_SLIDE_POSITION" val="45*60"/>
  <p:tag name="KSO_WM_SLIDE_LAYOUT" val="a_d_f"/>
  <p:tag name="KSO_WM_SLIDE_LAYOUT_CNT" val="1_1_1"/>
  <p:tag name="KSO_WM_SPECIAL_SOURCE" val="bdnull"/>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0"/>
  <p:tag name="KSO_WM_UNIT_VALUE" val="26"/>
  <p:tag name="KSO_WM_UNIT_TYPE" val="a"/>
  <p:tag name="KSO_WM_UNIT_INDEX" val="1"/>
  <p:tag name="KSO_WM_UNIT_PRESET_TEXT" val="单击此处添加标题"/>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9*f*1"/>
  <p:tag name="KSO_WM_TEMPLATE_CATEGORY" val="custom"/>
  <p:tag name="KSO_WM_TEMPLATE_INDEX" val="20206915"/>
  <p:tag name="KSO_WM_UNIT_LAYERLEVEL" val="1"/>
  <p:tag name="KSO_WM_TAG_VERSION" val="1.0"/>
  <p:tag name="KSO_WM_BEAUTIFY_FLAG" val="#wm#"/>
  <p:tag name="KSO_WM_UNIT_SUBTYPE" val="a"/>
  <p:tag name="KSO_WM_UNIT_NOCLEAR" val="0"/>
  <p:tag name="KSO_WM_UNIT_VALUE" val="636"/>
  <p:tag name="KSO_WM_UNIT_TYPE" val="f"/>
  <p:tag name="KSO_WM_UNIT_INDEX" val="1"/>
  <p:tag name="KSO_WM_UNIT_PRESET_TEXT" val="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点击此处添加正文，文字是您思炼，为了演示发布的良好效果，请言简意赅的阐述您的观点。点击此处添加正文，文字是您思想的提炼，请言简意赅的阐述您的观点。&#10;点击此处添加正文，文字是您思炼，为了演示发布的良好效果，请言简意赅的阐述您的观点。点击此处添加正文，文字是您思想的提炼，请言简意赅的阐述您的观点。"/>
</p:tagLst>
</file>

<file path=ppt/tags/tag268.xml><?xml version="1.0" encoding="utf-8"?>
<p:tagLst xmlns:p="http://schemas.openxmlformats.org/presentationml/2006/main">
  <p:tag name="KSO_WM_SLIDE_ID" val="custom20206915_9"/>
  <p:tag name="KSO_WM_TEMPLATE_SUBCATEGORY" val="0"/>
  <p:tag name="KSO_WM_TEMPLATE_MASTER_TYPE" val="1"/>
  <p:tag name="KSO_WM_TEMPLATE_COLOR_TYPE" val="1"/>
  <p:tag name="KSO_WM_SLIDE_ITEM_CNT" val="0"/>
  <p:tag name="KSO_WM_SLIDE_INDEX" val="9"/>
  <p:tag name="KSO_WM_TAG_VERSION" val="1.0"/>
  <p:tag name="KSO_WM_BEAUTIFY_FLAG" val="#wm#"/>
  <p:tag name="KSO_WM_TEMPLATE_CATEGORY" val="custom"/>
  <p:tag name="KSO_WM_TEMPLATE_INDEX" val="20206915"/>
  <p:tag name="KSO_WM_SLIDE_TYPE" val="text"/>
  <p:tag name="KSO_WM_SLIDE_SUBTYPE" val="pureTxt"/>
  <p:tag name="KSO_WM_SLIDE_SIZE" val="758*346"/>
  <p:tag name="KSO_WM_SLIDE_POSITION" val="100*95"/>
  <p:tag name="KSO_WM_SLIDE_LAYOUT" val="a_f"/>
  <p:tag name="KSO_WM_SLIDE_LAYOUT_CNT" val="1_1"/>
  <p:tag name="KSO_WM_SPECIAL_SOURCE" val="bdnull"/>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5*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S"/>
</p:tagLst>
</file>

<file path=ppt/tags/tag270.xml><?xml version="1.0" encoding="utf-8"?>
<p:tagLst xmlns:p="http://schemas.openxmlformats.org/presentationml/2006/main">
  <p:tag name="KSO_WM_SLIDE_ID" val="custom20206915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6915"/>
  <p:tag name="KSO_WM_SLIDE_TYPE" val="endPage"/>
  <p:tag name="KSO_WM_SLIDE_SUBTYPE" val="pureTxt"/>
  <p:tag name="KSO_WM_SLIDE_LAYOUT" val="a"/>
  <p:tag name="KSO_WM_SLIDE_LAYOUT_CNT" val="1"/>
  <p:tag name="KSO_WM_SPECIAL_SOURCE" val="bdnull"/>
</p:tagLst>
</file>

<file path=ppt/tags/tag271.xml><?xml version="1.0" encoding="utf-8"?>
<p:tagLst xmlns:p="http://schemas.openxmlformats.org/presentationml/2006/main">
  <p:tag name="COMMONDATA" val="eyJoZGlkIjoiNTczYjRhMDFhNzhjMTViYTc1NjdkZjMwMjllZDZkMzQifQ=="/>
  <p:tag name="KSO_WPP_MARK_KEY" val="a646df4f-d539-4de1-8a36-2ffe3dd0eabc"/>
</p:tagLst>
</file>

<file path=ppt/theme/theme1.xml><?xml version="1.0" encoding="utf-8"?>
<a:theme xmlns:a="http://schemas.openxmlformats.org/drawingml/2006/main" name="1_Office 主题​​">
  <a:themeElements>
    <a:clrScheme name="SM 预置配色-浅色">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4736</Words>
  <Application>WPS 演示</Application>
  <PresentationFormat>宽屏</PresentationFormat>
  <Paragraphs>95</Paragraphs>
  <Slides>13</Slides>
  <Notes>3</Notes>
  <HiddenSlides>0</HiddenSlides>
  <MMClips>13</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13</vt:i4>
      </vt:variant>
    </vt:vector>
  </HeadingPairs>
  <TitlesOfParts>
    <vt:vector size="26" baseType="lpstr">
      <vt:lpstr>Arial</vt:lpstr>
      <vt:lpstr>宋体</vt:lpstr>
      <vt:lpstr>Wingdings</vt:lpstr>
      <vt:lpstr>微软雅黑</vt:lpstr>
      <vt:lpstr>Times New Roman</vt:lpstr>
      <vt:lpstr>等线</vt:lpstr>
      <vt:lpstr>思源宋体 CN</vt:lpstr>
      <vt:lpstr>Calibri</vt:lpstr>
      <vt:lpstr>思源宋体</vt:lpstr>
      <vt:lpstr>Wingdings</vt:lpstr>
      <vt:lpstr>Arial Unicode MS</vt:lpstr>
      <vt:lpstr>黑体</vt:lpstr>
      <vt:lpstr>1_Office 主题​​</vt:lpstr>
      <vt:lpstr>Chinese Spam Detection based on Prompt Tuning  </vt:lpstr>
      <vt:lpstr>PowerPoint 演示文稿</vt:lpstr>
      <vt:lpstr>Introduction</vt:lpstr>
      <vt:lpstr>Introduction</vt:lpstr>
      <vt:lpstr>Introduction</vt:lpstr>
      <vt:lpstr>Introduction</vt:lpstr>
      <vt:lpstr>Our Approach</vt:lpstr>
      <vt:lpstr>Our Approach</vt:lpstr>
      <vt:lpstr>Experiments </vt:lpstr>
      <vt:lpstr>Experiments </vt:lpstr>
      <vt:lpstr>Experiments </vt:lpstr>
      <vt:lpstr>CONCLUSION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Chinese Spam Detection based on Prompt Tuning  </dc:title>
  <dc:creator/>
  <cp:lastModifiedBy>zy</cp:lastModifiedBy>
  <cp:revision>189</cp:revision>
  <dcterms:created xsi:type="dcterms:W3CDTF">2019-06-19T02:08:00Z</dcterms:created>
  <dcterms:modified xsi:type="dcterms:W3CDTF">2022-07-10T09:25:25Z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ICV">
    <vt:lpwstr>EDD8D39AC62742C0A7BBDAEC7092D828</vt:lpwstr>
  </property>
</Properties>
</file>