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Roboto"/>
      <p:regular r:id="rId40"/>
      <p:bold r:id="rId41"/>
      <p:italic r:id="rId42"/>
      <p:boldItalic r:id="rId43"/>
    </p:embeddedFont>
    <p:embeddedFont>
      <p:font typeface="PT Sans Narrow"/>
      <p:regular r:id="rId44"/>
      <p:bold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7808F7-02D8-43A9-B9F3-C3DF85AF8279}">
  <a:tblStyle styleId="{D67808F7-02D8-43A9-B9F3-C3DF85AF8279}" styleName="Table_0">
    <a:wholeTbl>
      <a:tcTxStyle>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9525">
              <a:solidFill>
                <a:srgbClr val="FFFFFF"/>
              </a:solidFill>
              <a:prstDash val="solid"/>
              <a:round/>
              <a:headEnd len="sm" w="sm" type="none"/>
              <a:tailEnd len="sm" w="sm" type="none"/>
            </a:ln>
          </a:insideH>
          <a:insideV>
            <a:ln cap="flat" cmpd="sng" w="9525">
              <a:solidFill>
                <a:srgbClr val="FFFFFF"/>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EFB9010-55BE-473E-8D0D-592379613324}"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42" Type="http://schemas.openxmlformats.org/officeDocument/2006/relationships/font" Target="fonts/Roboto-italic.fntdata"/><Relationship Id="rId41" Type="http://schemas.openxmlformats.org/officeDocument/2006/relationships/font" Target="fonts/Roboto-bold.fntdata"/><Relationship Id="rId44" Type="http://schemas.openxmlformats.org/officeDocument/2006/relationships/font" Target="fonts/PTSansNarrow-regular.fntdata"/><Relationship Id="rId43" Type="http://schemas.openxmlformats.org/officeDocument/2006/relationships/font" Target="fonts/Roboto-boldItalic.fntdata"/><Relationship Id="rId46" Type="http://schemas.openxmlformats.org/officeDocument/2006/relationships/font" Target="fonts/OpenSans-regular.fntdata"/><Relationship Id="rId45" Type="http://schemas.openxmlformats.org/officeDocument/2006/relationships/font" Target="fonts/PTSansNarrow-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5114fe0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5114fe0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f5114fe0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f5114fe0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5114fe03_0_1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f5114fe03_0_1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5114fe03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f5114fe03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5114fe03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5114fe03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5114fe03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f5114fe0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32476ad23e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32476ad23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32476ad23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32476ad23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32476ad23e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32476ad23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32476ad23e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32476ad23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32476ad23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32476ad23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32476ad23e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32476ad23e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32476ad23e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32476ad23e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32476ad23e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32476ad23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32476ad23e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32476ad23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5114fe03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f5114fe03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32476ad23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32476ad23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32476ad23e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132476ad23e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32476ad23e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32476ad23e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32476ad23e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32476ad23e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32476ad23e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32476ad23e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32476ad23e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32476ad23e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f5114fe03_0_1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f5114fe03_0_1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32476ad23e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32476ad23e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32476ad23e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32476ad23e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32476ad23e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32476ad23e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32476ad23e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32476ad23e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f5114fe03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f5114fe03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f5114fe03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f5114fe0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f5114fe03_0_1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f5114fe03_0_1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f5114fe03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f5114fe03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3090bd485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3090bd485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slide" Target="/ppt/slides/slide32.xml"/><Relationship Id="rId4" Type="http://schemas.openxmlformats.org/officeDocument/2006/relationships/image" Target="../media/image2.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slide" Target="/ppt/slides/slide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16.png"/><Relationship Id="rId6" Type="http://schemas.openxmlformats.org/officeDocument/2006/relationships/image" Target="../media/image19.png"/><Relationship Id="rId7"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0.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pt-BR" sz="3000">
                <a:solidFill>
                  <a:srgbClr val="000000"/>
                </a:solidFill>
              </a:rPr>
              <a:t>Anomaly Detection in Spot Welding Machines in the Automotive Industry for Maintenance Prioritization</a:t>
            </a:r>
            <a:endParaRPr sz="3000">
              <a:solidFill>
                <a:srgbClr val="000000"/>
              </a:solidFill>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pt-BR" sz="1500"/>
              <a:t>Laislla C. P. Brandão | Aldonso Martins-Jr</a:t>
            </a:r>
            <a:endParaRPr sz="1500"/>
          </a:p>
          <a:p>
            <a:pPr indent="0" lvl="0" marL="0" rtl="0" algn="ctr">
              <a:spcBef>
                <a:spcPts val="0"/>
              </a:spcBef>
              <a:spcAft>
                <a:spcPts val="0"/>
              </a:spcAft>
              <a:buNone/>
            </a:pPr>
            <a:r>
              <a:rPr lang="pt-BR" sz="1500"/>
              <a:t>Gabriel A. Kopte | Edson Filho</a:t>
            </a:r>
            <a:endParaRPr sz="1500"/>
          </a:p>
          <a:p>
            <a:pPr indent="0" lvl="0" marL="0" rtl="0" algn="ctr">
              <a:spcBef>
                <a:spcPts val="0"/>
              </a:spcBef>
              <a:spcAft>
                <a:spcPts val="0"/>
              </a:spcAft>
              <a:buNone/>
            </a:pPr>
            <a:r>
              <a:rPr lang="pt-BR" sz="1500"/>
              <a:t>Alexandre M. A. Maciel</a:t>
            </a:r>
            <a:endParaRPr sz="1500"/>
          </a:p>
        </p:txBody>
      </p:sp>
      <p:pic>
        <p:nvPicPr>
          <p:cNvPr id="68" name="Google Shape;68;p13"/>
          <p:cNvPicPr preferRelativeResize="0"/>
          <p:nvPr/>
        </p:nvPicPr>
        <p:blipFill>
          <a:blip r:embed="rId3">
            <a:alphaModFix/>
          </a:blip>
          <a:stretch>
            <a:fillRect/>
          </a:stretch>
        </p:blipFill>
        <p:spPr>
          <a:xfrm>
            <a:off x="6763000" y="4317026"/>
            <a:ext cx="1377850" cy="688925"/>
          </a:xfrm>
          <a:prstGeom prst="rect">
            <a:avLst/>
          </a:prstGeom>
          <a:noFill/>
          <a:ln>
            <a:noFill/>
          </a:ln>
        </p:spPr>
      </p:pic>
      <p:pic>
        <p:nvPicPr>
          <p:cNvPr id="69" name="Google Shape;69;p13"/>
          <p:cNvPicPr preferRelativeResize="0"/>
          <p:nvPr/>
        </p:nvPicPr>
        <p:blipFill>
          <a:blip r:embed="rId4">
            <a:alphaModFix/>
          </a:blip>
          <a:stretch>
            <a:fillRect/>
          </a:stretch>
        </p:blipFill>
        <p:spPr>
          <a:xfrm>
            <a:off x="1004150" y="4317023"/>
            <a:ext cx="2033969" cy="688925"/>
          </a:xfrm>
          <a:prstGeom prst="rect">
            <a:avLst/>
          </a:prstGeom>
          <a:noFill/>
          <a:ln>
            <a:noFill/>
          </a:ln>
        </p:spPr>
      </p:pic>
      <p:sp>
        <p:nvSpPr>
          <p:cNvPr id="70" name="Google Shape;70;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Summary</a:t>
            </a:r>
            <a:endParaRPr>
              <a:solidFill>
                <a:srgbClr val="000000"/>
              </a:solidFill>
            </a:endParaRPr>
          </a:p>
        </p:txBody>
      </p:sp>
      <p:sp>
        <p:nvSpPr>
          <p:cNvPr id="76" name="Google Shape;76;p1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lang="pt-BR">
                <a:solidFill>
                  <a:srgbClr val="000000"/>
                </a:solidFill>
              </a:rPr>
              <a:t>Introduction</a:t>
            </a:r>
            <a:endParaRPr>
              <a:solidFill>
                <a:srgbClr val="000000"/>
              </a:solidFill>
            </a:endParaRPr>
          </a:p>
          <a:p>
            <a:pPr indent="-342900" lvl="0" marL="457200" rtl="0" algn="l">
              <a:spcBef>
                <a:spcPts val="0"/>
              </a:spcBef>
              <a:spcAft>
                <a:spcPts val="0"/>
              </a:spcAft>
              <a:buClr>
                <a:srgbClr val="000000"/>
              </a:buClr>
              <a:buSzPts val="1800"/>
              <a:buChar char="●"/>
            </a:pPr>
            <a:r>
              <a:rPr lang="pt-BR">
                <a:solidFill>
                  <a:srgbClr val="000000"/>
                </a:solidFill>
              </a:rPr>
              <a:t>Materials and Methods</a:t>
            </a:r>
            <a:endParaRPr>
              <a:solidFill>
                <a:srgbClr val="000000"/>
              </a:solidFill>
            </a:endParaRPr>
          </a:p>
          <a:p>
            <a:pPr indent="-342900" lvl="0" marL="457200" rtl="0" algn="l">
              <a:spcBef>
                <a:spcPts val="0"/>
              </a:spcBef>
              <a:spcAft>
                <a:spcPts val="0"/>
              </a:spcAft>
              <a:buClr>
                <a:srgbClr val="000000"/>
              </a:buClr>
              <a:buSzPts val="1800"/>
              <a:buChar char="●"/>
            </a:pPr>
            <a:r>
              <a:rPr lang="pt-BR">
                <a:solidFill>
                  <a:srgbClr val="000000"/>
                </a:solidFill>
              </a:rPr>
              <a:t>Evaluation and Results</a:t>
            </a:r>
            <a:endParaRPr>
              <a:solidFill>
                <a:srgbClr val="000000"/>
              </a:solidFill>
            </a:endParaRPr>
          </a:p>
          <a:p>
            <a:pPr indent="-342900" lvl="0" marL="457200" rtl="0" algn="l">
              <a:spcBef>
                <a:spcPts val="0"/>
              </a:spcBef>
              <a:spcAft>
                <a:spcPts val="0"/>
              </a:spcAft>
              <a:buClr>
                <a:srgbClr val="000000"/>
              </a:buClr>
              <a:buSzPts val="1800"/>
              <a:buChar char="●"/>
            </a:pPr>
            <a:r>
              <a:rPr lang="pt-BR">
                <a:solidFill>
                  <a:srgbClr val="000000"/>
                </a:solidFill>
              </a:rPr>
              <a:t>Conclusions and Future Work</a:t>
            </a:r>
            <a:endParaRPr>
              <a:solidFill>
                <a:srgbClr val="000000"/>
              </a:solidFill>
            </a:endParaRPr>
          </a:p>
        </p:txBody>
      </p:sp>
      <p:sp>
        <p:nvSpPr>
          <p:cNvPr id="77" name="Google Shape;7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pt-BR">
                <a:solidFill>
                  <a:srgbClr val="000000"/>
                </a:solidFill>
              </a:rPr>
              <a:t>Introduction</a:t>
            </a:r>
            <a:endParaRPr>
              <a:solidFill>
                <a:srgbClr val="000000"/>
              </a:solidFill>
            </a:endParaRPr>
          </a:p>
        </p:txBody>
      </p:sp>
      <p:sp>
        <p:nvSpPr>
          <p:cNvPr id="83" name="Google Shape;83;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Contextualization</a:t>
            </a:r>
            <a:endParaRPr>
              <a:solidFill>
                <a:srgbClr val="000000"/>
              </a:solidFill>
            </a:endParaRPr>
          </a:p>
        </p:txBody>
      </p:sp>
      <p:sp>
        <p:nvSpPr>
          <p:cNvPr id="89" name="Google Shape;89;p16"/>
          <p:cNvSpPr txBox="1"/>
          <p:nvPr>
            <p:ph idx="1" type="body"/>
          </p:nvPr>
        </p:nvSpPr>
        <p:spPr>
          <a:xfrm>
            <a:off x="311700" y="1266325"/>
            <a:ext cx="8520600" cy="11727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pt-BR" sz="1600">
                <a:solidFill>
                  <a:srgbClr val="000000"/>
                </a:solidFill>
              </a:rPr>
              <a:t>In the automotive industry, a </a:t>
            </a:r>
            <a:r>
              <a:rPr lang="pt-BR" sz="1600">
                <a:solidFill>
                  <a:srgbClr val="000000"/>
                </a:solidFill>
              </a:rPr>
              <a:t>globally </a:t>
            </a:r>
            <a:r>
              <a:rPr lang="pt-BR" sz="1600">
                <a:solidFill>
                  <a:srgbClr val="000000"/>
                </a:solidFill>
              </a:rPr>
              <a:t>common process to assemble an automobile is the joining of metal sheets using a technique known as Spot Welding, made by an equipment called </a:t>
            </a:r>
            <a:r>
              <a:rPr b="1" lang="pt-BR" sz="1600">
                <a:solidFill>
                  <a:srgbClr val="000000"/>
                </a:solidFill>
              </a:rPr>
              <a:t>Welding Gun</a:t>
            </a:r>
            <a:r>
              <a:rPr lang="pt-BR" sz="1600">
                <a:solidFill>
                  <a:srgbClr val="000000"/>
                </a:solidFill>
              </a:rPr>
              <a:t>.</a:t>
            </a:r>
            <a:endParaRPr sz="1600">
              <a:solidFill>
                <a:srgbClr val="000000"/>
              </a:solidFill>
            </a:endParaRPr>
          </a:p>
          <a:p>
            <a:pPr indent="0" lvl="0" marL="0" marR="0" rtl="0" algn="l">
              <a:lnSpc>
                <a:spcPct val="115000"/>
              </a:lnSpc>
              <a:spcBef>
                <a:spcPts val="1600"/>
              </a:spcBef>
              <a:spcAft>
                <a:spcPts val="0"/>
              </a:spcAft>
              <a:buNone/>
            </a:pPr>
            <a:r>
              <a:t/>
            </a:r>
            <a:endParaRPr sz="1600">
              <a:solidFill>
                <a:srgbClr val="000000"/>
              </a:solidFill>
            </a:endParaRPr>
          </a:p>
          <a:p>
            <a:pPr indent="0" lvl="0" marL="0" marR="0" rtl="0" algn="l">
              <a:lnSpc>
                <a:spcPct val="115000"/>
              </a:lnSpc>
              <a:spcBef>
                <a:spcPts val="1600"/>
              </a:spcBef>
              <a:spcAft>
                <a:spcPts val="0"/>
              </a:spcAft>
              <a:buNone/>
            </a:pPr>
            <a:r>
              <a:t/>
            </a:r>
            <a:endParaRPr sz="1600">
              <a:solidFill>
                <a:srgbClr val="000000"/>
              </a:solidFill>
            </a:endParaRPr>
          </a:p>
          <a:p>
            <a:pPr indent="0" lvl="0" marL="0" marR="0" rtl="0" algn="l">
              <a:lnSpc>
                <a:spcPct val="115000"/>
              </a:lnSpc>
              <a:spcBef>
                <a:spcPts val="1600"/>
              </a:spcBef>
              <a:spcAft>
                <a:spcPts val="1600"/>
              </a:spcAft>
              <a:buNone/>
            </a:pPr>
            <a:r>
              <a:t/>
            </a:r>
            <a:endParaRPr sz="1600">
              <a:solidFill>
                <a:srgbClr val="000000"/>
              </a:solidFill>
            </a:endParaRPr>
          </a:p>
        </p:txBody>
      </p:sp>
      <p:sp>
        <p:nvSpPr>
          <p:cNvPr id="90" name="Google Shape;9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91" name="Google Shape;91;p16"/>
          <p:cNvSpPr txBox="1"/>
          <p:nvPr/>
        </p:nvSpPr>
        <p:spPr>
          <a:xfrm>
            <a:off x="368650" y="2426775"/>
            <a:ext cx="5268300" cy="213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pt-BR">
                <a:latin typeface="Open Sans"/>
                <a:ea typeface="Open Sans"/>
                <a:cs typeface="Open Sans"/>
                <a:sym typeface="Open Sans"/>
              </a:rPr>
              <a:t>The welding gun uses two metallic copper electrodes to apply a force of union between metallic plates creating welding spots by passing high level electrical current through them and the metal worksheets in between </a:t>
            </a:r>
            <a:r>
              <a:rPr lang="pt-BR" u="sng">
                <a:solidFill>
                  <a:schemeClr val="hlink"/>
                </a:solidFill>
                <a:latin typeface="Open Sans"/>
                <a:ea typeface="Open Sans"/>
                <a:cs typeface="Open Sans"/>
                <a:sym typeface="Open Sans"/>
                <a:hlinkClick action="ppaction://hlinksldjump" r:id="rId3"/>
              </a:rPr>
              <a:t>[3]</a:t>
            </a:r>
            <a:r>
              <a:rPr lang="pt-BR">
                <a:latin typeface="Open Sans"/>
                <a:ea typeface="Open Sans"/>
                <a:cs typeface="Open Sans"/>
                <a:sym typeface="Open Sans"/>
              </a:rPr>
              <a:t>. The heat</a:t>
            </a:r>
            <a:r>
              <a:rPr lang="pt-BR">
                <a:latin typeface="Open Sans"/>
                <a:ea typeface="Open Sans"/>
                <a:cs typeface="Open Sans"/>
                <a:sym typeface="Open Sans"/>
              </a:rPr>
              <a:t> </a:t>
            </a:r>
            <a:r>
              <a:rPr lang="pt-BR">
                <a:latin typeface="Open Sans"/>
                <a:ea typeface="Open Sans"/>
                <a:cs typeface="Open Sans"/>
                <a:sym typeface="Open Sans"/>
              </a:rPr>
              <a:t>generated by the passage of high electric current through the small section of the electrodes melts the metals of the two plates, providing the union of the parts when the material solidifies again.</a:t>
            </a:r>
            <a:endParaRPr>
              <a:latin typeface="Open Sans"/>
              <a:ea typeface="Open Sans"/>
              <a:cs typeface="Open Sans"/>
              <a:sym typeface="Open Sans"/>
            </a:endParaRPr>
          </a:p>
        </p:txBody>
      </p:sp>
      <p:pic>
        <p:nvPicPr>
          <p:cNvPr id="92" name="Google Shape;92;p16"/>
          <p:cNvPicPr preferRelativeResize="0"/>
          <p:nvPr/>
        </p:nvPicPr>
        <p:blipFill rotWithShape="1">
          <a:blip r:embed="rId4">
            <a:alphaModFix/>
          </a:blip>
          <a:srcRect b="0" l="0" r="0" t="10897"/>
          <a:stretch/>
        </p:blipFill>
        <p:spPr>
          <a:xfrm>
            <a:off x="6162325" y="2126650"/>
            <a:ext cx="1792400" cy="1008700"/>
          </a:xfrm>
          <a:prstGeom prst="rect">
            <a:avLst/>
          </a:prstGeom>
          <a:noFill/>
          <a:ln>
            <a:noFill/>
          </a:ln>
        </p:spPr>
      </p:pic>
      <p:pic>
        <p:nvPicPr>
          <p:cNvPr id="93" name="Google Shape;93;p16"/>
          <p:cNvPicPr preferRelativeResize="0"/>
          <p:nvPr/>
        </p:nvPicPr>
        <p:blipFill rotWithShape="1">
          <a:blip r:embed="rId5">
            <a:alphaModFix/>
          </a:blip>
          <a:srcRect b="0" l="24097" r="20632" t="0"/>
          <a:stretch/>
        </p:blipFill>
        <p:spPr>
          <a:xfrm rot="-5400000">
            <a:off x="6271437" y="3197263"/>
            <a:ext cx="1394700" cy="1612925"/>
          </a:xfrm>
          <a:prstGeom prst="rect">
            <a:avLst/>
          </a:prstGeom>
          <a:noFill/>
          <a:ln cap="flat" cmpd="sng" w="9525">
            <a:solidFill>
              <a:srgbClr val="000000"/>
            </a:solidFill>
            <a:prstDash val="solid"/>
            <a:miter lim="8000"/>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Challenges</a:t>
            </a:r>
            <a:endParaRPr>
              <a:solidFill>
                <a:srgbClr val="000000"/>
              </a:solidFill>
            </a:endParaRPr>
          </a:p>
        </p:txBody>
      </p:sp>
      <p:sp>
        <p:nvSpPr>
          <p:cNvPr id="99" name="Google Shape;9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100" name="Google Shape;100;p17"/>
          <p:cNvSpPr/>
          <p:nvPr/>
        </p:nvSpPr>
        <p:spPr>
          <a:xfrm>
            <a:off x="432350" y="1533475"/>
            <a:ext cx="2469300" cy="526800"/>
          </a:xfrm>
          <a:prstGeom prst="homePlate">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01" name="Google Shape;101;p17"/>
          <p:cNvSpPr txBox="1"/>
          <p:nvPr/>
        </p:nvSpPr>
        <p:spPr>
          <a:xfrm>
            <a:off x="432350" y="1641935"/>
            <a:ext cx="2257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a:solidFill>
                  <a:srgbClr val="FFFFFF"/>
                </a:solidFill>
                <a:latin typeface="Open Sans"/>
                <a:ea typeface="Open Sans"/>
                <a:cs typeface="Open Sans"/>
                <a:sym typeface="Open Sans"/>
              </a:rPr>
              <a:t>Limited resources</a:t>
            </a:r>
            <a:endParaRPr b="1">
              <a:solidFill>
                <a:srgbClr val="FFFFFF"/>
              </a:solidFill>
              <a:latin typeface="Open Sans"/>
              <a:ea typeface="Open Sans"/>
              <a:cs typeface="Open Sans"/>
              <a:sym typeface="Open Sans"/>
            </a:endParaRPr>
          </a:p>
        </p:txBody>
      </p:sp>
      <p:sp>
        <p:nvSpPr>
          <p:cNvPr id="102" name="Google Shape;102;p17"/>
          <p:cNvSpPr txBox="1"/>
          <p:nvPr/>
        </p:nvSpPr>
        <p:spPr>
          <a:xfrm>
            <a:off x="3251750" y="2222975"/>
            <a:ext cx="2471700" cy="20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800"/>
              </a:spcAft>
              <a:buNone/>
            </a:pPr>
            <a:r>
              <a:rPr lang="pt-BR" sz="1300">
                <a:solidFill>
                  <a:srgbClr val="434343"/>
                </a:solidFill>
                <a:latin typeface="Open Sans"/>
                <a:ea typeface="Open Sans"/>
                <a:cs typeface="Open Sans"/>
                <a:sym typeface="Open Sans"/>
              </a:rPr>
              <a:t>In many cases, traditional maintenance policies can be satisfactory, but when maintenance and failure costs are high </a:t>
            </a:r>
            <a:r>
              <a:rPr lang="pt-BR" sz="1300" u="sng">
                <a:solidFill>
                  <a:schemeClr val="hlink"/>
                </a:solidFill>
                <a:latin typeface="Open Sans"/>
                <a:ea typeface="Open Sans"/>
                <a:cs typeface="Open Sans"/>
                <a:sym typeface="Open Sans"/>
                <a:hlinkClick action="ppaction://hlinksldjump" r:id="rId3"/>
              </a:rPr>
              <a:t>[2]</a:t>
            </a:r>
            <a:r>
              <a:rPr lang="pt-BR" sz="1300">
                <a:solidFill>
                  <a:srgbClr val="434343"/>
                </a:solidFill>
                <a:latin typeface="Open Sans"/>
                <a:ea typeface="Open Sans"/>
                <a:cs typeface="Open Sans"/>
                <a:sym typeface="Open Sans"/>
              </a:rPr>
              <a:t>, targeted maintenance through data analysis becomes a better choice.</a:t>
            </a:r>
            <a:endParaRPr sz="1300">
              <a:solidFill>
                <a:srgbClr val="434343"/>
              </a:solidFill>
              <a:latin typeface="Open Sans"/>
              <a:ea typeface="Open Sans"/>
              <a:cs typeface="Open Sans"/>
              <a:sym typeface="Open Sans"/>
            </a:endParaRPr>
          </a:p>
        </p:txBody>
      </p:sp>
      <p:sp>
        <p:nvSpPr>
          <p:cNvPr id="103" name="Google Shape;103;p17"/>
          <p:cNvSpPr/>
          <p:nvPr/>
        </p:nvSpPr>
        <p:spPr>
          <a:xfrm>
            <a:off x="3044776" y="1533475"/>
            <a:ext cx="2760600" cy="526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04" name="Google Shape;104;p17"/>
          <p:cNvSpPr txBox="1"/>
          <p:nvPr/>
        </p:nvSpPr>
        <p:spPr>
          <a:xfrm>
            <a:off x="3336150" y="1641935"/>
            <a:ext cx="2257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a:solidFill>
                  <a:srgbClr val="FFFFFF"/>
                </a:solidFill>
                <a:latin typeface="Open Sans"/>
                <a:ea typeface="Open Sans"/>
                <a:cs typeface="Open Sans"/>
                <a:sym typeface="Open Sans"/>
              </a:rPr>
              <a:t>Targeted maintenance</a:t>
            </a:r>
            <a:endParaRPr b="1">
              <a:solidFill>
                <a:srgbClr val="FFFFFF"/>
              </a:solidFill>
              <a:latin typeface="Open Sans"/>
              <a:ea typeface="Open Sans"/>
              <a:cs typeface="Open Sans"/>
              <a:sym typeface="Open Sans"/>
            </a:endParaRPr>
          </a:p>
        </p:txBody>
      </p:sp>
      <p:sp>
        <p:nvSpPr>
          <p:cNvPr id="105" name="Google Shape;105;p17"/>
          <p:cNvSpPr/>
          <p:nvPr/>
        </p:nvSpPr>
        <p:spPr>
          <a:xfrm>
            <a:off x="5948501" y="1533475"/>
            <a:ext cx="2760600" cy="526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06" name="Google Shape;106;p17"/>
          <p:cNvSpPr txBox="1"/>
          <p:nvPr/>
        </p:nvSpPr>
        <p:spPr>
          <a:xfrm>
            <a:off x="6254233" y="1641935"/>
            <a:ext cx="2257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a:solidFill>
                  <a:srgbClr val="FFFFFF"/>
                </a:solidFill>
                <a:latin typeface="Open Sans"/>
                <a:ea typeface="Open Sans"/>
                <a:cs typeface="Open Sans"/>
                <a:sym typeface="Open Sans"/>
              </a:rPr>
              <a:t>Rework prevention</a:t>
            </a:r>
            <a:endParaRPr b="1">
              <a:solidFill>
                <a:srgbClr val="FFFFFF"/>
              </a:solidFill>
              <a:latin typeface="Open Sans"/>
              <a:ea typeface="Open Sans"/>
              <a:cs typeface="Open Sans"/>
              <a:sym typeface="Open Sans"/>
            </a:endParaRPr>
          </a:p>
        </p:txBody>
      </p:sp>
      <p:sp>
        <p:nvSpPr>
          <p:cNvPr id="107" name="Google Shape;107;p17"/>
          <p:cNvSpPr txBox="1"/>
          <p:nvPr/>
        </p:nvSpPr>
        <p:spPr>
          <a:xfrm>
            <a:off x="6130900" y="2222975"/>
            <a:ext cx="2578200" cy="174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800"/>
              </a:spcAft>
              <a:buNone/>
            </a:pPr>
            <a:r>
              <a:rPr lang="pt-BR" sz="1300">
                <a:solidFill>
                  <a:srgbClr val="434343"/>
                </a:solidFill>
                <a:latin typeface="Open Sans"/>
                <a:ea typeface="Open Sans"/>
                <a:cs typeface="Open Sans"/>
                <a:sym typeface="Open Sans"/>
              </a:rPr>
              <a:t>There are reworks to correct defects caused by imperfections in the process, such as splashes (leaking of weld residue during the Spot Welding process), and those must be avoided.</a:t>
            </a:r>
            <a:endParaRPr sz="1300">
              <a:solidFill>
                <a:srgbClr val="434343"/>
              </a:solidFill>
              <a:latin typeface="Open Sans"/>
              <a:ea typeface="Open Sans"/>
              <a:cs typeface="Open Sans"/>
              <a:sym typeface="Open Sans"/>
            </a:endParaRPr>
          </a:p>
        </p:txBody>
      </p:sp>
      <p:sp>
        <p:nvSpPr>
          <p:cNvPr id="108" name="Google Shape;108;p17"/>
          <p:cNvSpPr txBox="1"/>
          <p:nvPr/>
        </p:nvSpPr>
        <p:spPr>
          <a:xfrm>
            <a:off x="405175" y="2217525"/>
            <a:ext cx="22845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pt-BR" sz="1300">
                <a:solidFill>
                  <a:srgbClr val="434343"/>
                </a:solidFill>
                <a:latin typeface="Open Sans"/>
                <a:ea typeface="Open Sans"/>
                <a:cs typeface="Open Sans"/>
                <a:sym typeface="Open Sans"/>
              </a:rPr>
              <a:t>Low availability of machines to carry out maintenance, limited amount of spare material and labor.</a:t>
            </a:r>
            <a:endParaRPr sz="1300">
              <a:solidFill>
                <a:srgbClr val="434343"/>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Objective</a:t>
            </a:r>
            <a:endParaRPr>
              <a:solidFill>
                <a:srgbClr val="000000"/>
              </a:solidFill>
            </a:endParaRPr>
          </a:p>
        </p:txBody>
      </p:sp>
      <p:sp>
        <p:nvSpPr>
          <p:cNvPr id="114" name="Google Shape;114;p1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By analyzing the data generated by the welding machines that use </a:t>
            </a:r>
            <a:r>
              <a:rPr lang="pt-BR">
                <a:solidFill>
                  <a:srgbClr val="000000"/>
                </a:solidFill>
              </a:rPr>
              <a:t>BOSCH technology</a:t>
            </a:r>
            <a:r>
              <a:rPr lang="pt-BR">
                <a:solidFill>
                  <a:srgbClr val="000000"/>
                </a:solidFill>
              </a:rPr>
              <a:t>, this study plans to develop methodologies that assist in the detection of anomalous behavior patterns, to support the reduction of unscheduled stops, maintenance time and repair costs and provide a rise in the efficiency and quality of the welding process, with the same available resources.</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
        <p:nvSpPr>
          <p:cNvPr id="115" name="Google Shape;11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pt-BR">
                <a:solidFill>
                  <a:srgbClr val="000000"/>
                </a:solidFill>
              </a:rPr>
              <a:t>Materials and Methods</a:t>
            </a:r>
            <a:endParaRPr>
              <a:solidFill>
                <a:srgbClr val="000000"/>
              </a:solidFill>
            </a:endParaRPr>
          </a:p>
        </p:txBody>
      </p:sp>
      <p:sp>
        <p:nvSpPr>
          <p:cNvPr id="121" name="Google Shape;12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Data Collection</a:t>
            </a:r>
            <a:endParaRPr>
              <a:solidFill>
                <a:srgbClr val="000000"/>
              </a:solidFill>
            </a:endParaRPr>
          </a:p>
        </p:txBody>
      </p:sp>
      <p:sp>
        <p:nvSpPr>
          <p:cNvPr id="127" name="Google Shape;127;p2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rgbClr val="000000"/>
              </a:buClr>
              <a:buSzPts val="1500"/>
              <a:buChar char="●"/>
            </a:pPr>
            <a:r>
              <a:rPr lang="pt-BR" sz="1500">
                <a:solidFill>
                  <a:srgbClr val="000000"/>
                </a:solidFill>
              </a:rPr>
              <a:t>Data is automatically logged by Weld Controllers (1 per robot) in a Local SQL Server Database;</a:t>
            </a:r>
            <a:endParaRPr sz="1500">
              <a:solidFill>
                <a:srgbClr val="000000"/>
              </a:solidFill>
            </a:endParaRPr>
          </a:p>
          <a:p>
            <a:pPr indent="-323850" lvl="0" marL="457200" rtl="0" algn="l">
              <a:spcBef>
                <a:spcPts val="1000"/>
              </a:spcBef>
              <a:spcAft>
                <a:spcPts val="0"/>
              </a:spcAft>
              <a:buClr>
                <a:srgbClr val="000000"/>
              </a:buClr>
              <a:buSzPts val="1500"/>
              <a:buChar char="●"/>
            </a:pPr>
            <a:r>
              <a:rPr lang="pt-BR" sz="1500">
                <a:solidFill>
                  <a:srgbClr val="000000"/>
                </a:solidFill>
              </a:rPr>
              <a:t>The data refer to the Spot Welding process of a manufacturing unit in the automotive sector that uses BOSCH technology. The dataset refers to the process alarms (warnings and errors) of a single production line that contains 34 welding machines. The work developed in one line is considered valid and sufficient for the reproducibility of the project in other lines, since all lines are similar.</a:t>
            </a:r>
            <a:endParaRPr sz="1500">
              <a:solidFill>
                <a:srgbClr val="000000"/>
              </a:solidFill>
            </a:endParaRPr>
          </a:p>
          <a:p>
            <a:pPr indent="-323850" lvl="0" marL="457200" rtl="0" algn="l">
              <a:spcBef>
                <a:spcPts val="1000"/>
              </a:spcBef>
              <a:spcAft>
                <a:spcPts val="1000"/>
              </a:spcAft>
              <a:buClr>
                <a:srgbClr val="000000"/>
              </a:buClr>
              <a:buSzPts val="1500"/>
              <a:buChar char="●"/>
            </a:pPr>
            <a:r>
              <a:rPr lang="pt-BR" sz="1500">
                <a:solidFill>
                  <a:srgbClr val="000000"/>
                </a:solidFill>
              </a:rPr>
              <a:t>The data considered is the gathering of a month of production.</a:t>
            </a:r>
            <a:endParaRPr sz="1500">
              <a:solidFill>
                <a:srgbClr val="000000"/>
              </a:solidFill>
            </a:endParaRPr>
          </a:p>
        </p:txBody>
      </p:sp>
      <p:sp>
        <p:nvSpPr>
          <p:cNvPr id="128" name="Google Shape;12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Dataset Description</a:t>
            </a:r>
            <a:endParaRPr>
              <a:solidFill>
                <a:srgbClr val="000000"/>
              </a:solidFill>
            </a:endParaRPr>
          </a:p>
        </p:txBody>
      </p:sp>
      <p:sp>
        <p:nvSpPr>
          <p:cNvPr id="134" name="Google Shape;13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135" name="Google Shape;135;p21"/>
          <p:cNvSpPr txBox="1"/>
          <p:nvPr>
            <p:ph idx="1" type="body"/>
          </p:nvPr>
        </p:nvSpPr>
        <p:spPr>
          <a:xfrm>
            <a:off x="311700" y="1266325"/>
            <a:ext cx="5039100" cy="33027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rgbClr val="000000"/>
              </a:buClr>
              <a:buSzPts val="1300"/>
              <a:buChar char="●"/>
            </a:pPr>
            <a:r>
              <a:rPr lang="pt-BR" sz="1300">
                <a:solidFill>
                  <a:srgbClr val="000000"/>
                </a:solidFill>
              </a:rPr>
              <a:t>The </a:t>
            </a:r>
            <a:r>
              <a:rPr i="1" lang="pt-BR" sz="1300">
                <a:solidFill>
                  <a:srgbClr val="000000"/>
                </a:solidFill>
              </a:rPr>
              <a:t>ExtError_RDS_V </a:t>
            </a:r>
            <a:r>
              <a:rPr lang="pt-BR" sz="1300">
                <a:solidFill>
                  <a:srgbClr val="000000"/>
                </a:solidFill>
              </a:rPr>
              <a:t>dataset contains records of warnings and errors events with their respective Timestamps;</a:t>
            </a:r>
            <a:endParaRPr sz="1300">
              <a:solidFill>
                <a:srgbClr val="000000"/>
              </a:solidFill>
            </a:endParaRPr>
          </a:p>
          <a:p>
            <a:pPr indent="-311150" lvl="0" marL="457200" rtl="0" algn="l">
              <a:spcBef>
                <a:spcPts val="1000"/>
              </a:spcBef>
              <a:spcAft>
                <a:spcPts val="0"/>
              </a:spcAft>
              <a:buClr>
                <a:srgbClr val="000000"/>
              </a:buClr>
              <a:buSzPts val="1300"/>
              <a:buChar char="●"/>
            </a:pPr>
            <a:r>
              <a:rPr lang="pt-BR" sz="1300">
                <a:solidFill>
                  <a:srgbClr val="000000"/>
                </a:solidFill>
              </a:rPr>
              <a:t>Total of 13 columns.</a:t>
            </a:r>
            <a:endParaRPr sz="1300">
              <a:solidFill>
                <a:srgbClr val="000000"/>
              </a:solidFill>
            </a:endParaRPr>
          </a:p>
          <a:p>
            <a:pPr indent="-311150" lvl="0" marL="457200" rtl="0" algn="l">
              <a:spcBef>
                <a:spcPts val="1000"/>
              </a:spcBef>
              <a:spcAft>
                <a:spcPts val="0"/>
              </a:spcAft>
              <a:buClr>
                <a:srgbClr val="000000"/>
              </a:buClr>
              <a:buSzPts val="1300"/>
              <a:buChar char="●"/>
            </a:pPr>
            <a:r>
              <a:rPr lang="pt-BR" sz="1300">
                <a:solidFill>
                  <a:srgbClr val="000000"/>
                </a:solidFill>
              </a:rPr>
              <a:t>This database is overwritten in a rolling 4-day window, so the data is extracted daily to a local csv and the files transferred to an unstructured environment - Google Cloud Storage;</a:t>
            </a:r>
            <a:endParaRPr sz="1300">
              <a:solidFill>
                <a:srgbClr val="000000"/>
              </a:solidFill>
            </a:endParaRPr>
          </a:p>
          <a:p>
            <a:pPr indent="-311150" lvl="0" marL="457200" rtl="0" algn="l">
              <a:spcBef>
                <a:spcPts val="1000"/>
              </a:spcBef>
              <a:spcAft>
                <a:spcPts val="1000"/>
              </a:spcAft>
              <a:buClr>
                <a:srgbClr val="000000"/>
              </a:buClr>
              <a:buSzPts val="1300"/>
              <a:buChar char="●"/>
            </a:pPr>
            <a:r>
              <a:rPr lang="pt-BR" sz="1300">
                <a:solidFill>
                  <a:srgbClr val="000000"/>
                </a:solidFill>
              </a:rPr>
              <a:t>Python code as ETL for reading each file and adding the records to Google Cloud Platform's BigQuery structured database;</a:t>
            </a:r>
            <a:endParaRPr sz="1300">
              <a:solidFill>
                <a:srgbClr val="000000"/>
              </a:solidFill>
            </a:endParaRPr>
          </a:p>
        </p:txBody>
      </p:sp>
      <p:graphicFrame>
        <p:nvGraphicFramePr>
          <p:cNvPr id="136" name="Google Shape;136;p21"/>
          <p:cNvGraphicFramePr/>
          <p:nvPr/>
        </p:nvGraphicFramePr>
        <p:xfrm>
          <a:off x="5758025" y="609600"/>
          <a:ext cx="3000000" cy="3000000"/>
        </p:xfrm>
        <a:graphic>
          <a:graphicData uri="http://schemas.openxmlformats.org/drawingml/2006/table">
            <a:tbl>
              <a:tblPr bandCol="1" bandRow="1">
                <a:noFill/>
                <a:tableStyleId>{D67808F7-02D8-43A9-B9F3-C3DF85AF8279}</a:tableStyleId>
              </a:tblPr>
              <a:tblGrid>
                <a:gridCol w="1027850"/>
                <a:gridCol w="1643750"/>
              </a:tblGrid>
              <a:tr h="171450">
                <a:tc>
                  <a:txBody>
                    <a:bodyPr/>
                    <a:lstStyle/>
                    <a:p>
                      <a:pPr indent="0" lvl="0" marL="0" rtl="0" algn="ctr">
                        <a:lnSpc>
                          <a:spcPct val="115000"/>
                        </a:lnSpc>
                        <a:spcBef>
                          <a:spcPts val="0"/>
                        </a:spcBef>
                        <a:spcAft>
                          <a:spcPts val="0"/>
                        </a:spcAft>
                        <a:buNone/>
                      </a:pPr>
                      <a:r>
                        <a:rPr b="1" lang="pt-BR" sz="700">
                          <a:solidFill>
                            <a:schemeClr val="lt1"/>
                          </a:solidFill>
                          <a:latin typeface="Open Sans"/>
                          <a:ea typeface="Open Sans"/>
                          <a:cs typeface="Open Sans"/>
                          <a:sym typeface="Open Sans"/>
                        </a:rPr>
                        <a:t>COLUMN</a:t>
                      </a:r>
                      <a:endParaRPr b="1" sz="700">
                        <a:solidFill>
                          <a:schemeClr val="lt1"/>
                        </a:solidFill>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02017"/>
                    </a:solidFill>
                  </a:tcPr>
                </a:tc>
                <a:tc>
                  <a:txBody>
                    <a:bodyPr/>
                    <a:lstStyle/>
                    <a:p>
                      <a:pPr indent="0" lvl="0" marL="0" rtl="0" algn="ctr">
                        <a:lnSpc>
                          <a:spcPct val="115000"/>
                        </a:lnSpc>
                        <a:spcBef>
                          <a:spcPts val="0"/>
                        </a:spcBef>
                        <a:spcAft>
                          <a:spcPts val="0"/>
                        </a:spcAft>
                        <a:buNone/>
                      </a:pPr>
                      <a:r>
                        <a:rPr b="1" lang="pt-BR" sz="700">
                          <a:latin typeface="Open Sans"/>
                          <a:ea typeface="Open Sans"/>
                          <a:cs typeface="Open Sans"/>
                          <a:sym typeface="Open Sans"/>
                        </a:rPr>
                        <a:t>DESCRIPTION</a:t>
                      </a:r>
                      <a:endParaRPr b="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02017"/>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data</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Event registration date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line</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Record of the production line where the robot is located</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32385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protRecord_ID</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Single consecutive number (automatic value)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dateTime</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Timestamp record of the moment of occurrence of the event</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timerName</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Unique identification of the registered event source welding machine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errorCode1</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Warning or Error code event source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errorCode1_txt</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Warning or Error event source - Text in selected language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errorCode2</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Secondary error code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errorCode2_txt</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Secondary error code - Text in selected language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isError</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Flag to identify if the event is a Warning or Error</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isError_txt</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Literal text Warning or Error</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servodynDVState</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Servo status code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servodynDVState_txt</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Servo Status - Text in selected language</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228600">
                <a:tc>
                  <a:txBody>
                    <a:bodyPr/>
                    <a:lstStyle/>
                    <a:p>
                      <a:pPr indent="0" lvl="0" marL="0" rtl="0" algn="ctr">
                        <a:lnSpc>
                          <a:spcPct val="115000"/>
                        </a:lnSpc>
                        <a:spcBef>
                          <a:spcPts val="0"/>
                        </a:spcBef>
                        <a:spcAft>
                          <a:spcPts val="0"/>
                        </a:spcAft>
                        <a:buNone/>
                      </a:pPr>
                      <a:r>
                        <a:rPr i="1" lang="pt-BR" sz="700">
                          <a:latin typeface="Open Sans"/>
                          <a:ea typeface="Open Sans"/>
                          <a:cs typeface="Open Sans"/>
                          <a:sym typeface="Open Sans"/>
                        </a:rPr>
                        <a:t>tablename</a:t>
                      </a:r>
                      <a:endParaRPr i="1"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700">
                          <a:latin typeface="Open Sans"/>
                          <a:ea typeface="Open Sans"/>
                          <a:cs typeface="Open Sans"/>
                          <a:sym typeface="Open Sans"/>
                        </a:rPr>
                        <a:t>Address of the folder on the computer where the ExtError tables are located</a:t>
                      </a:r>
                      <a:endParaRPr sz="7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Data Preprocessing</a:t>
            </a:r>
            <a:endParaRPr>
              <a:solidFill>
                <a:srgbClr val="000000"/>
              </a:solidFill>
            </a:endParaRPr>
          </a:p>
        </p:txBody>
      </p:sp>
      <p:sp>
        <p:nvSpPr>
          <p:cNvPr id="142" name="Google Shape;142;p22"/>
          <p:cNvSpPr txBox="1"/>
          <p:nvPr>
            <p:ph idx="1" type="body"/>
          </p:nvPr>
        </p:nvSpPr>
        <p:spPr>
          <a:xfrm>
            <a:off x="679250" y="1342525"/>
            <a:ext cx="7848300" cy="1031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1600">
                <a:solidFill>
                  <a:srgbClr val="000000"/>
                </a:solidFill>
              </a:rPr>
              <a:t>Data loaded into a NOSQL database on Google Cloud Computing (GCP) called </a:t>
            </a:r>
            <a:r>
              <a:rPr b="1" lang="pt-BR" sz="1600">
                <a:solidFill>
                  <a:srgbClr val="000000"/>
                </a:solidFill>
              </a:rPr>
              <a:t>BigQuery → scalable, elastic and serverless</a:t>
            </a:r>
            <a:r>
              <a:rPr lang="pt-BR" sz="1600">
                <a:solidFill>
                  <a:srgbClr val="000000"/>
                </a:solidFill>
              </a:rPr>
              <a:t> → no worries about space, latency, speed, integrity and availability.</a:t>
            </a:r>
            <a:endParaRPr sz="2000">
              <a:solidFill>
                <a:srgbClr val="000000"/>
              </a:solidFill>
            </a:endParaRPr>
          </a:p>
          <a:p>
            <a:pPr indent="0" lvl="0" marL="0" rtl="0" algn="ctr">
              <a:spcBef>
                <a:spcPts val="0"/>
              </a:spcBef>
              <a:spcAft>
                <a:spcPts val="1600"/>
              </a:spcAft>
              <a:buNone/>
            </a:pPr>
            <a:r>
              <a:t/>
            </a:r>
            <a:endParaRPr sz="2000">
              <a:solidFill>
                <a:srgbClr val="000000"/>
              </a:solidFill>
            </a:endParaRPr>
          </a:p>
        </p:txBody>
      </p:sp>
      <p:sp>
        <p:nvSpPr>
          <p:cNvPr id="143" name="Google Shape;14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144" name="Google Shape;144;p22"/>
          <p:cNvSpPr txBox="1"/>
          <p:nvPr/>
        </p:nvSpPr>
        <p:spPr>
          <a:xfrm>
            <a:off x="3733350" y="2936975"/>
            <a:ext cx="4617300" cy="1391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pt-BR">
                <a:solidFill>
                  <a:srgbClr val="434343"/>
                </a:solidFill>
                <a:latin typeface="Open Sans"/>
                <a:ea typeface="Open Sans"/>
                <a:cs typeface="Open Sans"/>
                <a:sym typeface="Open Sans"/>
              </a:rPr>
              <a:t>Using the OLAP approach, it was possible to transform data from </a:t>
            </a:r>
            <a:r>
              <a:rPr b="1" lang="pt-BR">
                <a:solidFill>
                  <a:srgbClr val="434343"/>
                </a:solidFill>
                <a:latin typeface="Open Sans"/>
                <a:ea typeface="Open Sans"/>
                <a:cs typeface="Open Sans"/>
                <a:sym typeface="Open Sans"/>
              </a:rPr>
              <a:t>categorical columns into non-categorical columns</a:t>
            </a:r>
            <a:r>
              <a:rPr lang="pt-BR">
                <a:solidFill>
                  <a:srgbClr val="434343"/>
                </a:solidFill>
                <a:latin typeface="Open Sans"/>
                <a:ea typeface="Open Sans"/>
                <a:cs typeface="Open Sans"/>
                <a:sym typeface="Open Sans"/>
              </a:rPr>
              <a:t> while reading the data -&gt; primary keys with date and machine codes are stored separately in dimension tables.</a:t>
            </a:r>
            <a:endParaRPr>
              <a:solidFill>
                <a:srgbClr val="434343"/>
              </a:solidFill>
              <a:latin typeface="Open Sans"/>
              <a:ea typeface="Open Sans"/>
              <a:cs typeface="Open Sans"/>
              <a:sym typeface="Open Sans"/>
            </a:endParaRPr>
          </a:p>
        </p:txBody>
      </p:sp>
      <p:pic>
        <p:nvPicPr>
          <p:cNvPr id="145" name="Google Shape;145;p22"/>
          <p:cNvPicPr preferRelativeResize="0"/>
          <p:nvPr/>
        </p:nvPicPr>
        <p:blipFill rotWithShape="1">
          <a:blip r:embed="rId3">
            <a:alphaModFix/>
          </a:blip>
          <a:srcRect b="12411" l="0" r="0" t="0"/>
          <a:stretch/>
        </p:blipFill>
        <p:spPr>
          <a:xfrm>
            <a:off x="856500" y="2418650"/>
            <a:ext cx="2247900" cy="2335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Data Preprocessing</a:t>
            </a:r>
            <a:endParaRPr>
              <a:solidFill>
                <a:srgbClr val="000000"/>
              </a:solidFill>
            </a:endParaRPr>
          </a:p>
        </p:txBody>
      </p:sp>
      <p:sp>
        <p:nvSpPr>
          <p:cNvPr id="151" name="Google Shape;15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pic>
        <p:nvPicPr>
          <p:cNvPr id="152" name="Google Shape;152;p23"/>
          <p:cNvPicPr preferRelativeResize="0"/>
          <p:nvPr/>
        </p:nvPicPr>
        <p:blipFill>
          <a:blip r:embed="rId3">
            <a:alphaModFix/>
          </a:blip>
          <a:stretch>
            <a:fillRect/>
          </a:stretch>
        </p:blipFill>
        <p:spPr>
          <a:xfrm>
            <a:off x="1446950" y="1446875"/>
            <a:ext cx="7468450" cy="2931225"/>
          </a:xfrm>
          <a:prstGeom prst="rect">
            <a:avLst/>
          </a:prstGeom>
          <a:noFill/>
          <a:ln>
            <a:noFill/>
          </a:ln>
        </p:spPr>
      </p:pic>
      <p:sp>
        <p:nvSpPr>
          <p:cNvPr id="153" name="Google Shape;153;p23"/>
          <p:cNvSpPr txBox="1"/>
          <p:nvPr/>
        </p:nvSpPr>
        <p:spPr>
          <a:xfrm>
            <a:off x="4479200" y="3271450"/>
            <a:ext cx="4017300" cy="7434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pt-BR" sz="1100">
                <a:solidFill>
                  <a:srgbClr val="434343"/>
                </a:solidFill>
                <a:latin typeface="Open Sans"/>
                <a:ea typeface="Open Sans"/>
                <a:cs typeface="Open Sans"/>
                <a:sym typeface="Open Sans"/>
              </a:rPr>
              <a:t>New dataset </a:t>
            </a:r>
            <a:r>
              <a:rPr i="1" lang="pt-BR" sz="1100">
                <a:solidFill>
                  <a:srgbClr val="434343"/>
                </a:solidFill>
                <a:latin typeface="Open Sans"/>
                <a:ea typeface="Open Sans"/>
                <a:cs typeface="Open Sans"/>
                <a:sym typeface="Open Sans"/>
              </a:rPr>
              <a:t>ExtError_group</a:t>
            </a:r>
            <a:r>
              <a:rPr lang="pt-BR" sz="1100">
                <a:solidFill>
                  <a:srgbClr val="434343"/>
                </a:solidFill>
                <a:latin typeface="Open Sans"/>
                <a:ea typeface="Open Sans"/>
                <a:cs typeface="Open Sans"/>
                <a:sym typeface="Open Sans"/>
              </a:rPr>
              <a:t>, pivoting the various </a:t>
            </a:r>
            <a:r>
              <a:rPr b="1" lang="pt-BR" sz="1100">
                <a:solidFill>
                  <a:srgbClr val="434343"/>
                </a:solidFill>
                <a:latin typeface="Open Sans"/>
                <a:ea typeface="Open Sans"/>
                <a:cs typeface="Open Sans"/>
                <a:sym typeface="Open Sans"/>
              </a:rPr>
              <a:t>errors into features </a:t>
            </a:r>
            <a:r>
              <a:rPr lang="pt-BR" sz="1100">
                <a:solidFill>
                  <a:srgbClr val="434343"/>
                </a:solidFill>
                <a:latin typeface="Open Sans"/>
                <a:ea typeface="Open Sans"/>
                <a:cs typeface="Open Sans"/>
                <a:sym typeface="Open Sans"/>
              </a:rPr>
              <a:t>for the Machine Learning model</a:t>
            </a:r>
            <a:r>
              <a:rPr b="1" lang="pt-BR" sz="1100">
                <a:solidFill>
                  <a:srgbClr val="434343"/>
                </a:solidFill>
                <a:latin typeface="Open Sans"/>
                <a:ea typeface="Open Sans"/>
                <a:cs typeface="Open Sans"/>
                <a:sym typeface="Open Sans"/>
              </a:rPr>
              <a:t> </a:t>
            </a:r>
            <a:r>
              <a:rPr lang="pt-BR" sz="1100">
                <a:solidFill>
                  <a:srgbClr val="434343"/>
                </a:solidFill>
                <a:latin typeface="Open Sans"/>
                <a:ea typeface="Open Sans"/>
                <a:cs typeface="Open Sans"/>
                <a:sym typeface="Open Sans"/>
              </a:rPr>
              <a:t>and the </a:t>
            </a:r>
            <a:r>
              <a:rPr b="1" lang="pt-BR" sz="1100">
                <a:solidFill>
                  <a:srgbClr val="434343"/>
                </a:solidFill>
                <a:latin typeface="Open Sans"/>
                <a:ea typeface="Open Sans"/>
                <a:cs typeface="Open Sans"/>
                <a:sym typeface="Open Sans"/>
              </a:rPr>
              <a:t>event counts</a:t>
            </a:r>
            <a:r>
              <a:rPr lang="pt-BR" sz="1100">
                <a:solidFill>
                  <a:srgbClr val="434343"/>
                </a:solidFill>
                <a:latin typeface="Open Sans"/>
                <a:ea typeface="Open Sans"/>
                <a:cs typeface="Open Sans"/>
                <a:sym typeface="Open Sans"/>
              </a:rPr>
              <a:t> grouped by </a:t>
            </a:r>
            <a:r>
              <a:rPr b="1" lang="pt-BR" sz="1100">
                <a:solidFill>
                  <a:srgbClr val="434343"/>
                </a:solidFill>
                <a:latin typeface="Open Sans"/>
                <a:ea typeface="Open Sans"/>
                <a:cs typeface="Open Sans"/>
                <a:sym typeface="Open Sans"/>
              </a:rPr>
              <a:t>machines ID and dates ID.</a:t>
            </a:r>
            <a:endParaRPr>
              <a:latin typeface="Open Sans"/>
              <a:ea typeface="Open Sans"/>
              <a:cs typeface="Open Sans"/>
              <a:sym typeface="Open Sans"/>
            </a:endParaRPr>
          </a:p>
        </p:txBody>
      </p:sp>
      <p:sp>
        <p:nvSpPr>
          <p:cNvPr id="154" name="Google Shape;154;p23"/>
          <p:cNvSpPr/>
          <p:nvPr/>
        </p:nvSpPr>
        <p:spPr>
          <a:xfrm flipH="1" rot="-5400000">
            <a:off x="6196689" y="382991"/>
            <a:ext cx="487200" cy="5059200"/>
          </a:xfrm>
          <a:prstGeom prst="rightBrace">
            <a:avLst>
              <a:gd fmla="val 50000" name="adj1"/>
              <a:gd fmla="val 50000" name="adj2"/>
            </a:avLst>
          </a:prstGeom>
          <a:noFill/>
          <a:ln cap="flat" cmpd="sng" w="28575">
            <a:solidFill>
              <a:srgbClr val="B02C2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3"/>
          <p:cNvSpPr txBox="1"/>
          <p:nvPr/>
        </p:nvSpPr>
        <p:spPr>
          <a:xfrm>
            <a:off x="353400" y="2297450"/>
            <a:ext cx="2028600" cy="1223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b="1" lang="pt-BR" sz="1000">
                <a:solidFill>
                  <a:srgbClr val="434343"/>
                </a:solidFill>
                <a:latin typeface="Open Sans"/>
                <a:ea typeface="Open Sans"/>
                <a:cs typeface="Open Sans"/>
                <a:sym typeface="Open Sans"/>
              </a:rPr>
              <a:t>The columns </a:t>
            </a:r>
            <a:r>
              <a:rPr b="1" i="1" lang="pt-BR" sz="1000">
                <a:solidFill>
                  <a:srgbClr val="434343"/>
                </a:solidFill>
                <a:latin typeface="Open Sans"/>
                <a:ea typeface="Open Sans"/>
                <a:cs typeface="Open Sans"/>
                <a:sym typeface="Open Sans"/>
              </a:rPr>
              <a:t>errorCode1_txt </a:t>
            </a:r>
            <a:r>
              <a:rPr b="1" lang="pt-BR" sz="1000">
                <a:solidFill>
                  <a:srgbClr val="434343"/>
                </a:solidFill>
                <a:latin typeface="Open Sans"/>
                <a:ea typeface="Open Sans"/>
                <a:cs typeface="Open Sans"/>
                <a:sym typeface="Open Sans"/>
              </a:rPr>
              <a:t>and </a:t>
            </a:r>
            <a:r>
              <a:rPr b="1" i="1" lang="pt-BR" sz="1000">
                <a:solidFill>
                  <a:srgbClr val="434343"/>
                </a:solidFill>
                <a:latin typeface="Open Sans"/>
                <a:ea typeface="Open Sans"/>
                <a:cs typeface="Open Sans"/>
                <a:sym typeface="Open Sans"/>
              </a:rPr>
              <a:t>errorCode2_txt </a:t>
            </a:r>
            <a:r>
              <a:rPr b="1" lang="pt-BR" sz="1000">
                <a:solidFill>
                  <a:srgbClr val="434343"/>
                </a:solidFill>
                <a:latin typeface="Open Sans"/>
                <a:ea typeface="Open Sans"/>
                <a:cs typeface="Open Sans"/>
                <a:sym typeface="Open Sans"/>
              </a:rPr>
              <a:t>were concatenated creating a new column, </a:t>
            </a:r>
            <a:r>
              <a:rPr b="1" i="1" lang="pt-BR" sz="1000">
                <a:solidFill>
                  <a:srgbClr val="434343"/>
                </a:solidFill>
                <a:latin typeface="Open Sans"/>
                <a:ea typeface="Open Sans"/>
                <a:cs typeface="Open Sans"/>
                <a:sym typeface="Open Sans"/>
              </a:rPr>
              <a:t>errorCode_txt</a:t>
            </a:r>
            <a:r>
              <a:rPr b="1" lang="pt-BR" sz="1000">
                <a:solidFill>
                  <a:srgbClr val="434343"/>
                </a:solidFill>
                <a:latin typeface="Open Sans"/>
                <a:ea typeface="Open Sans"/>
                <a:cs typeface="Open Sans"/>
                <a:sym typeface="Open Sans"/>
              </a:rPr>
              <a:t>. This brings a second level of detail for each error.</a:t>
            </a:r>
            <a:endParaRPr b="1" sz="1000">
              <a:solidFill>
                <a:srgbClr val="434343"/>
              </a:solidFill>
              <a:latin typeface="Open Sans"/>
              <a:ea typeface="Open Sans"/>
              <a:cs typeface="Open Sans"/>
              <a:sym typeface="Open Sans"/>
            </a:endParaRPr>
          </a:p>
        </p:txBody>
      </p:sp>
      <p:pic>
        <p:nvPicPr>
          <p:cNvPr id="156" name="Google Shape;156;p23"/>
          <p:cNvPicPr preferRelativeResize="0"/>
          <p:nvPr/>
        </p:nvPicPr>
        <p:blipFill>
          <a:blip r:embed="rId4">
            <a:alphaModFix/>
          </a:blip>
          <a:stretch>
            <a:fillRect/>
          </a:stretch>
        </p:blipFill>
        <p:spPr>
          <a:xfrm flipH="1" rot="7891281">
            <a:off x="1093027" y="3312877"/>
            <a:ext cx="575116" cy="57511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Exploratory Data Analysis</a:t>
            </a:r>
            <a:endParaRPr>
              <a:solidFill>
                <a:srgbClr val="000000"/>
              </a:solidFill>
            </a:endParaRPr>
          </a:p>
          <a:p>
            <a:pPr indent="0" lvl="0" marL="0" rtl="0" algn="l">
              <a:spcBef>
                <a:spcPts val="0"/>
              </a:spcBef>
              <a:spcAft>
                <a:spcPts val="0"/>
              </a:spcAft>
              <a:buNone/>
            </a:pPr>
            <a:r>
              <a:rPr lang="pt-BR" sz="2000">
                <a:solidFill>
                  <a:srgbClr val="000000"/>
                </a:solidFill>
              </a:rPr>
              <a:t>Original dataset </a:t>
            </a:r>
            <a:r>
              <a:rPr i="1" lang="pt-BR" sz="2000">
                <a:solidFill>
                  <a:srgbClr val="000000"/>
                </a:solidFill>
              </a:rPr>
              <a:t>ExtError_RDS_V</a:t>
            </a:r>
            <a:endParaRPr i="1">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162" name="Google Shape;162;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163" name="Google Shape;163;p24"/>
          <p:cNvSpPr/>
          <p:nvPr/>
        </p:nvSpPr>
        <p:spPr>
          <a:xfrm>
            <a:off x="1856525" y="3307250"/>
            <a:ext cx="4352100" cy="16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64" name="Google Shape;164;p24"/>
          <p:cNvGraphicFramePr/>
          <p:nvPr/>
        </p:nvGraphicFramePr>
        <p:xfrm>
          <a:off x="5717625" y="132550"/>
          <a:ext cx="3000000" cy="3000000"/>
        </p:xfrm>
        <a:graphic>
          <a:graphicData uri="http://schemas.openxmlformats.org/drawingml/2006/table">
            <a:tbl>
              <a:tblPr bandCol="1" bandRow="1">
                <a:noFill/>
                <a:tableStyleId>{D67808F7-02D8-43A9-B9F3-C3DF85AF8279}</a:tableStyleId>
              </a:tblPr>
              <a:tblGrid>
                <a:gridCol w="619125"/>
                <a:gridCol w="1428750"/>
                <a:gridCol w="914400"/>
              </a:tblGrid>
              <a:tr h="122450">
                <a:tc>
                  <a:txBody>
                    <a:bodyPr/>
                    <a:lstStyle/>
                    <a:p>
                      <a:pPr indent="0" lvl="0" marL="0" marR="0" rtl="0" algn="ctr">
                        <a:lnSpc>
                          <a:spcPct val="100000"/>
                        </a:lnSpc>
                        <a:spcBef>
                          <a:spcPts val="0"/>
                        </a:spcBef>
                        <a:spcAft>
                          <a:spcPts val="0"/>
                        </a:spcAft>
                        <a:buNone/>
                      </a:pPr>
                      <a:r>
                        <a:rPr b="1" lang="pt-BR" sz="700">
                          <a:solidFill>
                            <a:schemeClr val="lt1"/>
                          </a:solidFill>
                          <a:latin typeface="Open Sans"/>
                          <a:ea typeface="Open Sans"/>
                          <a:cs typeface="Open Sans"/>
                          <a:sym typeface="Open Sans"/>
                        </a:rPr>
                        <a:t>  CÓDIGO</a:t>
                      </a:r>
                      <a:endParaRPr b="1" sz="700">
                        <a:solidFill>
                          <a:schemeClr val="lt1"/>
                        </a:solidFill>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02017"/>
                    </a:solidFill>
                  </a:tcPr>
                </a:tc>
                <a:tc>
                  <a:txBody>
                    <a:bodyPr/>
                    <a:lstStyle/>
                    <a:p>
                      <a:pPr indent="0" lvl="0" marL="0" rtl="0" algn="ctr">
                        <a:lnSpc>
                          <a:spcPct val="115000"/>
                        </a:lnSpc>
                        <a:spcBef>
                          <a:spcPts val="0"/>
                        </a:spcBef>
                        <a:spcAft>
                          <a:spcPts val="0"/>
                        </a:spcAft>
                        <a:buNone/>
                      </a:pPr>
                      <a:r>
                        <a:rPr b="1" lang="pt-BR" sz="700">
                          <a:solidFill>
                            <a:schemeClr val="lt1"/>
                          </a:solidFill>
                          <a:latin typeface="Open Sans"/>
                          <a:ea typeface="Open Sans"/>
                          <a:cs typeface="Open Sans"/>
                          <a:sym typeface="Open Sans"/>
                        </a:rPr>
                        <a:t>DESCRIÇÃO</a:t>
                      </a:r>
                      <a:endParaRPr b="1" sz="700">
                        <a:solidFill>
                          <a:schemeClr val="lt1"/>
                        </a:solidFill>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02017"/>
                    </a:solidFill>
                  </a:tcPr>
                </a:tc>
                <a:tc>
                  <a:txBody>
                    <a:bodyPr/>
                    <a:lstStyle/>
                    <a:p>
                      <a:pPr indent="0" lvl="0" marL="0" rtl="0" algn="ctr">
                        <a:lnSpc>
                          <a:spcPct val="115000"/>
                        </a:lnSpc>
                        <a:spcBef>
                          <a:spcPts val="0"/>
                        </a:spcBef>
                        <a:spcAft>
                          <a:spcPts val="0"/>
                        </a:spcAft>
                        <a:buNone/>
                      </a:pPr>
                      <a:r>
                        <a:rPr b="1" lang="pt-BR" sz="700">
                          <a:solidFill>
                            <a:schemeClr val="lt1"/>
                          </a:solidFill>
                          <a:latin typeface="Open Sans"/>
                          <a:ea typeface="Open Sans"/>
                          <a:cs typeface="Open Sans"/>
                          <a:sym typeface="Open Sans"/>
                        </a:rPr>
                        <a:t>TIPO DE ALARME</a:t>
                      </a:r>
                      <a:endParaRPr b="1" sz="700">
                        <a:solidFill>
                          <a:schemeClr val="lt1"/>
                        </a:solidFill>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02017"/>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31</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reached duration</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32</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reached pre-e</a:t>
                      </a: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360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33</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request milling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34</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milling required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35</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pre-warning mill</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36</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max. milling duration reached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41</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maximum lag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859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80</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Stop circuit open / 24V missing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84</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Battery discharged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87</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There is no welding program</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99</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welding 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101</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command on</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102</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external ignition off</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104</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external ignition on</a:t>
                      </a:r>
                      <a:endParaRPr sz="6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115</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psq 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131</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replaced electrode</a:t>
                      </a:r>
                      <a:endParaRPr sz="6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132</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milled electrode</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140</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circ. stop closed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859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162</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main voltage off / insufficient</a:t>
                      </a:r>
                      <a:endParaRPr sz="6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859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166</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24V supply off / insufficient</a:t>
                      </a:r>
                      <a:endParaRPr sz="6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859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169</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interrupted welding time / out of current</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180</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confirmed error (reset)</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r>
                        <a:rPr lang="pt-BR" sz="600">
                          <a:latin typeface="Open Sans"/>
                          <a:ea typeface="Open Sans"/>
                          <a:cs typeface="Open Sans"/>
                          <a:sym typeface="Open Sans"/>
                        </a:rPr>
                        <a:t>/ 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85950">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217</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confirmation of </a:t>
                      </a:r>
                      <a:r>
                        <a:rPr lang="pt-BR" sz="600">
                          <a:latin typeface="Open Sans"/>
                          <a:ea typeface="Open Sans"/>
                          <a:cs typeface="Open Sans"/>
                          <a:sym typeface="Open Sans"/>
                        </a:rPr>
                        <a:t>main voltage off / insufficient</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ERROR</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1008</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program started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1013</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user exchange:</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r h="163275">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1009</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program finished</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pt-BR" sz="600">
                          <a:latin typeface="Open Sans"/>
                          <a:ea typeface="Open Sans"/>
                          <a:cs typeface="Open Sans"/>
                          <a:sym typeface="Open Sans"/>
                        </a:rPr>
                        <a:t>WARNING</a:t>
                      </a:r>
                      <a:endParaRPr sz="900">
                        <a:latin typeface="Open Sans"/>
                        <a:ea typeface="Open Sans"/>
                        <a:cs typeface="Open Sans"/>
                        <a:sym typeface="Open Sans"/>
                      </a:endParaRPr>
                    </a:p>
                  </a:txBody>
                  <a:tcPr marT="25400" marB="25400" marR="25400" marL="254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1"/>
                    </a:solidFill>
                  </a:tcPr>
                </a:tc>
              </a:tr>
            </a:tbl>
          </a:graphicData>
        </a:graphic>
      </p:graphicFrame>
      <p:pic>
        <p:nvPicPr>
          <p:cNvPr id="165" name="Google Shape;165;p24"/>
          <p:cNvPicPr preferRelativeResize="0"/>
          <p:nvPr/>
        </p:nvPicPr>
        <p:blipFill>
          <a:blip r:embed="rId3">
            <a:alphaModFix/>
          </a:blip>
          <a:stretch>
            <a:fillRect/>
          </a:stretch>
        </p:blipFill>
        <p:spPr>
          <a:xfrm>
            <a:off x="676975" y="1791625"/>
            <a:ext cx="4414548" cy="2723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Exploratory Data Analysis</a:t>
            </a:r>
            <a:endParaRPr>
              <a:solidFill>
                <a:srgbClr val="000000"/>
              </a:solidFill>
            </a:endParaRPr>
          </a:p>
          <a:p>
            <a:pPr indent="0" lvl="0" marL="0" rtl="0" algn="l">
              <a:spcBef>
                <a:spcPts val="0"/>
              </a:spcBef>
              <a:spcAft>
                <a:spcPts val="0"/>
              </a:spcAft>
              <a:buNone/>
            </a:pPr>
            <a:r>
              <a:rPr lang="pt-BR" sz="2000">
                <a:solidFill>
                  <a:srgbClr val="000000"/>
                </a:solidFill>
              </a:rPr>
              <a:t>New grouped dataset </a:t>
            </a:r>
            <a:r>
              <a:rPr i="1" lang="pt-BR" sz="2000">
                <a:solidFill>
                  <a:srgbClr val="000000"/>
                </a:solidFill>
              </a:rPr>
              <a:t>ExtError_group</a:t>
            </a:r>
            <a:endParaRPr i="1" sz="2000">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171" name="Google Shape;17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172" name="Google Shape;172;p25"/>
          <p:cNvSpPr/>
          <p:nvPr/>
        </p:nvSpPr>
        <p:spPr>
          <a:xfrm>
            <a:off x="2161325" y="3442684"/>
            <a:ext cx="4352100" cy="1604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 name="Google Shape;173;p25"/>
          <p:cNvPicPr preferRelativeResize="0"/>
          <p:nvPr/>
        </p:nvPicPr>
        <p:blipFill>
          <a:blip r:embed="rId3">
            <a:alphaModFix/>
          </a:blip>
          <a:stretch>
            <a:fillRect/>
          </a:stretch>
        </p:blipFill>
        <p:spPr>
          <a:xfrm>
            <a:off x="1493575" y="1536406"/>
            <a:ext cx="2933700" cy="1552575"/>
          </a:xfrm>
          <a:prstGeom prst="rect">
            <a:avLst/>
          </a:prstGeom>
          <a:noFill/>
          <a:ln>
            <a:noFill/>
          </a:ln>
        </p:spPr>
      </p:pic>
      <p:sp>
        <p:nvSpPr>
          <p:cNvPr id="174" name="Google Shape;174;p25"/>
          <p:cNvSpPr txBox="1"/>
          <p:nvPr/>
        </p:nvSpPr>
        <p:spPr>
          <a:xfrm>
            <a:off x="429563" y="1764059"/>
            <a:ext cx="1055700" cy="9606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1600"/>
              </a:spcAft>
              <a:buNone/>
            </a:pPr>
            <a:r>
              <a:rPr lang="pt-BR" sz="900">
                <a:latin typeface="Open Sans"/>
                <a:ea typeface="Open Sans"/>
                <a:cs typeface="Open Sans"/>
                <a:sym typeface="Open Sans"/>
              </a:rPr>
              <a:t>Variation of the warning “Request. milling” for each date.</a:t>
            </a:r>
            <a:endParaRPr sz="900">
              <a:latin typeface="Open Sans"/>
              <a:ea typeface="Open Sans"/>
              <a:cs typeface="Open Sans"/>
              <a:sym typeface="Open Sans"/>
            </a:endParaRPr>
          </a:p>
        </p:txBody>
      </p:sp>
      <p:pic>
        <p:nvPicPr>
          <p:cNvPr id="175" name="Google Shape;175;p25"/>
          <p:cNvPicPr preferRelativeResize="0"/>
          <p:nvPr/>
        </p:nvPicPr>
        <p:blipFill>
          <a:blip r:embed="rId4">
            <a:alphaModFix/>
          </a:blip>
          <a:stretch>
            <a:fillRect/>
          </a:stretch>
        </p:blipFill>
        <p:spPr>
          <a:xfrm>
            <a:off x="1552748" y="3208253"/>
            <a:ext cx="2933700" cy="1811159"/>
          </a:xfrm>
          <a:prstGeom prst="rect">
            <a:avLst/>
          </a:prstGeom>
          <a:noFill/>
          <a:ln>
            <a:noFill/>
          </a:ln>
        </p:spPr>
      </p:pic>
      <p:sp>
        <p:nvSpPr>
          <p:cNvPr id="176" name="Google Shape;176;p25"/>
          <p:cNvSpPr txBox="1"/>
          <p:nvPr/>
        </p:nvSpPr>
        <p:spPr>
          <a:xfrm>
            <a:off x="141550" y="3383459"/>
            <a:ext cx="1357500" cy="96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pt-BR" sz="900">
                <a:latin typeface="Open Sans"/>
                <a:ea typeface="Open Sans"/>
                <a:cs typeface="Open Sans"/>
                <a:sym typeface="Open Sans"/>
              </a:rPr>
              <a:t>Variation of the error “Welding Error</a:t>
            </a:r>
            <a:r>
              <a:rPr lang="pt-BR" sz="900">
                <a:latin typeface="Open Sans"/>
                <a:ea typeface="Open Sans"/>
                <a:cs typeface="Open Sans"/>
                <a:sym typeface="Open Sans"/>
              </a:rPr>
              <a:t> </a:t>
            </a:r>
            <a:r>
              <a:rPr lang="pt-BR" sz="900">
                <a:latin typeface="Open Sans"/>
                <a:ea typeface="Open Sans"/>
                <a:cs typeface="Open Sans"/>
                <a:sym typeface="Open Sans"/>
              </a:rPr>
              <a:t>-</a:t>
            </a:r>
            <a:r>
              <a:rPr lang="pt-BR" sz="900">
                <a:latin typeface="Open Sans"/>
                <a:ea typeface="Open Sans"/>
                <a:cs typeface="Open Sans"/>
                <a:sym typeface="Open Sans"/>
              </a:rPr>
              <a:t> </a:t>
            </a:r>
            <a:r>
              <a:rPr lang="pt-BR" sz="900">
                <a:latin typeface="Open Sans"/>
                <a:ea typeface="Open Sans"/>
                <a:cs typeface="Open Sans"/>
                <a:sym typeface="Open Sans"/>
              </a:rPr>
              <a:t>Cancellation by Pliers Movement” for each date.</a:t>
            </a:r>
            <a:endParaRPr sz="900">
              <a:latin typeface="Open Sans"/>
              <a:ea typeface="Open Sans"/>
              <a:cs typeface="Open Sans"/>
              <a:sym typeface="Open Sans"/>
            </a:endParaRPr>
          </a:p>
        </p:txBody>
      </p:sp>
      <p:pic>
        <p:nvPicPr>
          <p:cNvPr id="177" name="Google Shape;177;p25"/>
          <p:cNvPicPr preferRelativeResize="0"/>
          <p:nvPr/>
        </p:nvPicPr>
        <p:blipFill>
          <a:blip r:embed="rId5">
            <a:alphaModFix/>
          </a:blip>
          <a:stretch>
            <a:fillRect/>
          </a:stretch>
        </p:blipFill>
        <p:spPr>
          <a:xfrm>
            <a:off x="6315600" y="1536409"/>
            <a:ext cx="2514848" cy="1552575"/>
          </a:xfrm>
          <a:prstGeom prst="rect">
            <a:avLst/>
          </a:prstGeom>
          <a:noFill/>
          <a:ln>
            <a:noFill/>
          </a:ln>
        </p:spPr>
      </p:pic>
      <p:sp>
        <p:nvSpPr>
          <p:cNvPr id="178" name="Google Shape;178;p25"/>
          <p:cNvSpPr txBox="1"/>
          <p:nvPr/>
        </p:nvSpPr>
        <p:spPr>
          <a:xfrm>
            <a:off x="5181600" y="1493609"/>
            <a:ext cx="1159500" cy="127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pt-BR" sz="900">
                <a:latin typeface="Open Sans"/>
                <a:ea typeface="Open Sans"/>
                <a:cs typeface="Open Sans"/>
                <a:sym typeface="Open Sans"/>
              </a:rPr>
              <a:t>Distribution of occurrences of the error “Welding error - Cancellation by pliers movement” for each machine.</a:t>
            </a:r>
            <a:endParaRPr sz="900">
              <a:latin typeface="Open Sans"/>
              <a:ea typeface="Open Sans"/>
              <a:cs typeface="Open Sans"/>
              <a:sym typeface="Open Sans"/>
            </a:endParaRPr>
          </a:p>
        </p:txBody>
      </p:sp>
      <p:pic>
        <p:nvPicPr>
          <p:cNvPr id="179" name="Google Shape;179;p25"/>
          <p:cNvPicPr preferRelativeResize="0"/>
          <p:nvPr/>
        </p:nvPicPr>
        <p:blipFill>
          <a:blip r:embed="rId6">
            <a:alphaModFix/>
          </a:blip>
          <a:stretch>
            <a:fillRect/>
          </a:stretch>
        </p:blipFill>
        <p:spPr>
          <a:xfrm>
            <a:off x="6315600" y="3337545"/>
            <a:ext cx="2514850" cy="1552588"/>
          </a:xfrm>
          <a:prstGeom prst="rect">
            <a:avLst/>
          </a:prstGeom>
          <a:noFill/>
          <a:ln>
            <a:noFill/>
          </a:ln>
        </p:spPr>
      </p:pic>
      <p:sp>
        <p:nvSpPr>
          <p:cNvPr id="180" name="Google Shape;180;p25"/>
          <p:cNvSpPr txBox="1"/>
          <p:nvPr/>
        </p:nvSpPr>
        <p:spPr>
          <a:xfrm>
            <a:off x="5006400" y="3214059"/>
            <a:ext cx="1357500" cy="1438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pt-BR" sz="900">
                <a:latin typeface="Open Sans"/>
                <a:ea typeface="Open Sans"/>
                <a:cs typeface="Open Sans"/>
                <a:sym typeface="Open Sans"/>
              </a:rPr>
              <a:t>Distribution of occurrences of the error “Welding error - Cancellation by movement of pliers” on the machine (id=11) for the dates in the dataset.</a:t>
            </a:r>
            <a:endParaRPr sz="900">
              <a:latin typeface="Open Sans"/>
              <a:ea typeface="Open Sans"/>
              <a:cs typeface="Open Sans"/>
              <a:sym typeface="Open Sans"/>
            </a:endParaRPr>
          </a:p>
        </p:txBody>
      </p:sp>
      <p:pic>
        <p:nvPicPr>
          <p:cNvPr id="181" name="Google Shape;181;p25"/>
          <p:cNvPicPr preferRelativeResize="0"/>
          <p:nvPr/>
        </p:nvPicPr>
        <p:blipFill>
          <a:blip r:embed="rId7">
            <a:alphaModFix/>
          </a:blip>
          <a:stretch>
            <a:fillRect/>
          </a:stretch>
        </p:blipFill>
        <p:spPr>
          <a:xfrm flipH="1" rot="7891281">
            <a:off x="712027" y="2474677"/>
            <a:ext cx="575116" cy="575114"/>
          </a:xfrm>
          <a:prstGeom prst="rect">
            <a:avLst/>
          </a:prstGeom>
          <a:noFill/>
          <a:ln>
            <a:noFill/>
          </a:ln>
        </p:spPr>
      </p:pic>
      <p:pic>
        <p:nvPicPr>
          <p:cNvPr id="182" name="Google Shape;182;p25"/>
          <p:cNvPicPr preferRelativeResize="0"/>
          <p:nvPr/>
        </p:nvPicPr>
        <p:blipFill>
          <a:blip r:embed="rId7">
            <a:alphaModFix/>
          </a:blip>
          <a:stretch>
            <a:fillRect/>
          </a:stretch>
        </p:blipFill>
        <p:spPr>
          <a:xfrm flipH="1" rot="7891281">
            <a:off x="669865" y="3957477"/>
            <a:ext cx="575116" cy="575114"/>
          </a:xfrm>
          <a:prstGeom prst="rect">
            <a:avLst/>
          </a:prstGeom>
          <a:noFill/>
          <a:ln>
            <a:noFill/>
          </a:ln>
        </p:spPr>
      </p:pic>
      <p:pic>
        <p:nvPicPr>
          <p:cNvPr id="183" name="Google Shape;183;p25"/>
          <p:cNvPicPr preferRelativeResize="0"/>
          <p:nvPr/>
        </p:nvPicPr>
        <p:blipFill>
          <a:blip r:embed="rId7">
            <a:alphaModFix/>
          </a:blip>
          <a:stretch>
            <a:fillRect/>
          </a:stretch>
        </p:blipFill>
        <p:spPr>
          <a:xfrm flipH="1" rot="7891281">
            <a:off x="5647640" y="2501524"/>
            <a:ext cx="575116" cy="575114"/>
          </a:xfrm>
          <a:prstGeom prst="rect">
            <a:avLst/>
          </a:prstGeom>
          <a:noFill/>
          <a:ln>
            <a:noFill/>
          </a:ln>
        </p:spPr>
      </p:pic>
      <p:pic>
        <p:nvPicPr>
          <p:cNvPr id="184" name="Google Shape;184;p25"/>
          <p:cNvPicPr preferRelativeResize="0"/>
          <p:nvPr/>
        </p:nvPicPr>
        <p:blipFill>
          <a:blip r:embed="rId7">
            <a:alphaModFix/>
          </a:blip>
          <a:stretch>
            <a:fillRect/>
          </a:stretch>
        </p:blipFill>
        <p:spPr>
          <a:xfrm flipH="1" rot="7891281">
            <a:off x="5647640" y="4375289"/>
            <a:ext cx="575116" cy="5751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Modeling</a:t>
            </a:r>
            <a:endParaRPr>
              <a:solidFill>
                <a:srgbClr val="000000"/>
              </a:solidFill>
            </a:endParaRPr>
          </a:p>
        </p:txBody>
      </p:sp>
      <p:sp>
        <p:nvSpPr>
          <p:cNvPr id="190" name="Google Shape;19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grpSp>
        <p:nvGrpSpPr>
          <p:cNvPr id="191" name="Google Shape;191;p26"/>
          <p:cNvGrpSpPr/>
          <p:nvPr/>
        </p:nvGrpSpPr>
        <p:grpSpPr>
          <a:xfrm>
            <a:off x="3780567" y="981903"/>
            <a:ext cx="4036590" cy="3713071"/>
            <a:chOff x="2256567" y="677103"/>
            <a:chExt cx="4036590" cy="3713071"/>
          </a:xfrm>
        </p:grpSpPr>
        <p:sp>
          <p:nvSpPr>
            <p:cNvPr id="192" name="Google Shape;192;p26"/>
            <p:cNvSpPr/>
            <p:nvPr/>
          </p:nvSpPr>
          <p:spPr>
            <a:xfrm rot="-6596588">
              <a:off x="3726388" y="3510395"/>
              <a:ext cx="771357" cy="771357"/>
            </a:xfrm>
            <a:prstGeom prst="ellipse">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rot="-6599386">
              <a:off x="2318596" y="1407533"/>
              <a:ext cx="440541" cy="440541"/>
            </a:xfrm>
            <a:prstGeom prst="ellipse">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p:nvPr/>
          </p:nvSpPr>
          <p:spPr>
            <a:xfrm rot="-6598839">
              <a:off x="2887641" y="2346984"/>
              <a:ext cx="1199287" cy="1199287"/>
            </a:xfrm>
            <a:prstGeom prst="ellipse">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6"/>
            <p:cNvSpPr/>
            <p:nvPr/>
          </p:nvSpPr>
          <p:spPr>
            <a:xfrm rot="-6598620">
              <a:off x="4374916" y="913763"/>
              <a:ext cx="1681581" cy="1681581"/>
            </a:xfrm>
            <a:prstGeom prst="ellipse">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rot="-6597866">
              <a:off x="2651679" y="2044541"/>
              <a:ext cx="629106" cy="629106"/>
            </a:xfrm>
            <a:prstGeom prst="ellipse">
              <a:avLst/>
            </a:prstGeom>
            <a:solidFill>
              <a:srgbClr val="B02C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rot="-6597701">
              <a:off x="3267625" y="1113818"/>
              <a:ext cx="274172" cy="274172"/>
            </a:xfrm>
            <a:prstGeom prst="ellipse">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26"/>
          <p:cNvGrpSpPr/>
          <p:nvPr/>
        </p:nvGrpSpPr>
        <p:grpSpPr>
          <a:xfrm>
            <a:off x="5971194" y="2120566"/>
            <a:ext cx="2501406" cy="2440200"/>
            <a:chOff x="4447194" y="1815766"/>
            <a:chExt cx="2501406" cy="2440200"/>
          </a:xfrm>
        </p:grpSpPr>
        <p:sp>
          <p:nvSpPr>
            <p:cNvPr id="199" name="Google Shape;199;p26"/>
            <p:cNvSpPr/>
            <p:nvPr/>
          </p:nvSpPr>
          <p:spPr>
            <a:xfrm>
              <a:off x="4447194" y="1815766"/>
              <a:ext cx="2440200" cy="2440200"/>
            </a:xfrm>
            <a:prstGeom prst="ellipse">
              <a:avLst/>
            </a:prstGeom>
            <a:solidFill>
              <a:srgbClr val="802017"/>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00" name="Google Shape;200;p26"/>
            <p:cNvSpPr txBox="1"/>
            <p:nvPr/>
          </p:nvSpPr>
          <p:spPr>
            <a:xfrm>
              <a:off x="4447200" y="2504275"/>
              <a:ext cx="2501400" cy="11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100">
                  <a:solidFill>
                    <a:srgbClr val="FFFFFF"/>
                  </a:solidFill>
                  <a:latin typeface="Open Sans"/>
                  <a:ea typeface="Open Sans"/>
                  <a:cs typeface="Open Sans"/>
                  <a:sym typeface="Open Sans"/>
                </a:rPr>
                <a:t>CLUSTERIZATION</a:t>
              </a:r>
              <a:endParaRPr b="1" sz="2100">
                <a:solidFill>
                  <a:srgbClr val="FFFFFF"/>
                </a:solidFill>
                <a:latin typeface="Open Sans"/>
                <a:ea typeface="Open Sans"/>
                <a:cs typeface="Open Sans"/>
                <a:sym typeface="Open Sans"/>
              </a:endParaRPr>
            </a:p>
          </p:txBody>
        </p:sp>
      </p:grpSp>
      <p:grpSp>
        <p:nvGrpSpPr>
          <p:cNvPr id="201" name="Google Shape;201;p26"/>
          <p:cNvGrpSpPr/>
          <p:nvPr/>
        </p:nvGrpSpPr>
        <p:grpSpPr>
          <a:xfrm>
            <a:off x="5090925" y="1678853"/>
            <a:ext cx="1423812" cy="1423800"/>
            <a:chOff x="3490725" y="1374053"/>
            <a:chExt cx="1423812" cy="1423800"/>
          </a:xfrm>
        </p:grpSpPr>
        <p:sp>
          <p:nvSpPr>
            <p:cNvPr id="202" name="Google Shape;202;p26"/>
            <p:cNvSpPr/>
            <p:nvPr/>
          </p:nvSpPr>
          <p:spPr>
            <a:xfrm>
              <a:off x="3490737" y="1374053"/>
              <a:ext cx="1423800" cy="1423800"/>
            </a:xfrm>
            <a:prstGeom prst="ellipse">
              <a:avLst/>
            </a:prstGeom>
            <a:solidFill>
              <a:srgbClr val="B02C20"/>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03" name="Google Shape;203;p26"/>
            <p:cNvSpPr txBox="1"/>
            <p:nvPr/>
          </p:nvSpPr>
          <p:spPr>
            <a:xfrm>
              <a:off x="3490725" y="1613600"/>
              <a:ext cx="1423800" cy="94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a:solidFill>
                    <a:srgbClr val="FFFFFF"/>
                  </a:solidFill>
                  <a:latin typeface="Open Sans"/>
                  <a:ea typeface="Open Sans"/>
                  <a:cs typeface="Open Sans"/>
                  <a:sym typeface="Open Sans"/>
                </a:rPr>
                <a:t>ASSOCIATION</a:t>
              </a:r>
              <a:endParaRPr b="1">
                <a:solidFill>
                  <a:srgbClr val="FFFFFF"/>
                </a:solidFill>
                <a:latin typeface="Open Sans"/>
                <a:ea typeface="Open Sans"/>
                <a:cs typeface="Open Sans"/>
                <a:sym typeface="Open Sans"/>
              </a:endParaRPr>
            </a:p>
          </p:txBody>
        </p:sp>
      </p:grpSp>
      <p:sp>
        <p:nvSpPr>
          <p:cNvPr id="204" name="Google Shape;204;p26"/>
          <p:cNvSpPr txBox="1"/>
          <p:nvPr/>
        </p:nvSpPr>
        <p:spPr>
          <a:xfrm>
            <a:off x="6882975" y="2271350"/>
            <a:ext cx="16677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t-BR" sz="1300">
                <a:solidFill>
                  <a:srgbClr val="FFFFFF"/>
                </a:solidFill>
                <a:latin typeface="Open Sans"/>
                <a:ea typeface="Open Sans"/>
                <a:cs typeface="Open Sans"/>
                <a:sym typeface="Open Sans"/>
              </a:rPr>
              <a:t>K-Means</a:t>
            </a:r>
            <a:endParaRPr sz="1300">
              <a:solidFill>
                <a:srgbClr val="FFFFFF"/>
              </a:solidFill>
              <a:latin typeface="Open Sans"/>
              <a:ea typeface="Open Sans"/>
              <a:cs typeface="Open Sans"/>
              <a:sym typeface="Open Sans"/>
            </a:endParaRPr>
          </a:p>
          <a:p>
            <a:pPr indent="0" lvl="0" marL="0" rtl="0" algn="l">
              <a:spcBef>
                <a:spcPts val="0"/>
              </a:spcBef>
              <a:spcAft>
                <a:spcPts val="0"/>
              </a:spcAft>
              <a:buNone/>
            </a:pPr>
            <a:r>
              <a:rPr lang="pt-BR" sz="1300">
                <a:solidFill>
                  <a:srgbClr val="FFFFFF"/>
                </a:solidFill>
                <a:latin typeface="Open Sans"/>
                <a:ea typeface="Open Sans"/>
                <a:cs typeface="Open Sans"/>
                <a:sym typeface="Open Sans"/>
              </a:rPr>
              <a:t>DBSCAN</a:t>
            </a:r>
            <a:endParaRPr sz="1300">
              <a:solidFill>
                <a:srgbClr val="FFFFFF"/>
              </a:solidFill>
              <a:latin typeface="Open Sans"/>
              <a:ea typeface="Open Sans"/>
              <a:cs typeface="Open Sans"/>
              <a:sym typeface="Open Sans"/>
            </a:endParaRPr>
          </a:p>
          <a:p>
            <a:pPr indent="0" lvl="0" marL="0" rtl="0" algn="l">
              <a:spcBef>
                <a:spcPts val="0"/>
              </a:spcBef>
              <a:spcAft>
                <a:spcPts val="0"/>
              </a:spcAft>
              <a:buNone/>
            </a:pPr>
            <a:r>
              <a:rPr lang="pt-BR" sz="1300">
                <a:solidFill>
                  <a:srgbClr val="FFFFFF"/>
                </a:solidFill>
                <a:latin typeface="Open Sans"/>
                <a:ea typeface="Open Sans"/>
                <a:cs typeface="Open Sans"/>
                <a:sym typeface="Open Sans"/>
              </a:rPr>
              <a:t>Fuzzy C-Means</a:t>
            </a:r>
            <a:endParaRPr sz="1300">
              <a:solidFill>
                <a:srgbClr val="FFFFFF"/>
              </a:solidFill>
              <a:latin typeface="Open Sans"/>
              <a:ea typeface="Open Sans"/>
              <a:cs typeface="Open Sans"/>
              <a:sym typeface="Open Sans"/>
            </a:endParaRPr>
          </a:p>
        </p:txBody>
      </p:sp>
      <p:sp>
        <p:nvSpPr>
          <p:cNvPr id="205" name="Google Shape;205;p26"/>
          <p:cNvSpPr txBox="1"/>
          <p:nvPr/>
        </p:nvSpPr>
        <p:spPr>
          <a:xfrm>
            <a:off x="5524475" y="1731900"/>
            <a:ext cx="1667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t-BR" sz="1000">
                <a:solidFill>
                  <a:srgbClr val="FFFFFF"/>
                </a:solidFill>
                <a:latin typeface="Open Sans"/>
                <a:ea typeface="Open Sans"/>
                <a:cs typeface="Open Sans"/>
                <a:sym typeface="Open Sans"/>
              </a:rPr>
              <a:t>Bayesian</a:t>
            </a:r>
            <a:endParaRPr sz="1000">
              <a:solidFill>
                <a:srgbClr val="FFFFFF"/>
              </a:solidFill>
              <a:latin typeface="Open Sans"/>
              <a:ea typeface="Open Sans"/>
              <a:cs typeface="Open Sans"/>
              <a:sym typeface="Open Sans"/>
            </a:endParaRPr>
          </a:p>
          <a:p>
            <a:pPr indent="0" lvl="0" marL="0" rtl="0" algn="l">
              <a:spcBef>
                <a:spcPts val="0"/>
              </a:spcBef>
              <a:spcAft>
                <a:spcPts val="0"/>
              </a:spcAft>
              <a:buNone/>
            </a:pPr>
            <a:r>
              <a:rPr lang="pt-BR" sz="1000">
                <a:solidFill>
                  <a:srgbClr val="FFFFFF"/>
                </a:solidFill>
                <a:latin typeface="Open Sans"/>
                <a:ea typeface="Open Sans"/>
                <a:cs typeface="Open Sans"/>
                <a:sym typeface="Open Sans"/>
              </a:rPr>
              <a:t>  Networks</a:t>
            </a:r>
            <a:endParaRPr sz="1000">
              <a:solidFill>
                <a:srgbClr val="FFFFFF"/>
              </a:solidFill>
              <a:latin typeface="Open Sans"/>
              <a:ea typeface="Open Sans"/>
              <a:cs typeface="Open Sans"/>
              <a:sym typeface="Open Sans"/>
            </a:endParaRPr>
          </a:p>
        </p:txBody>
      </p:sp>
      <p:sp>
        <p:nvSpPr>
          <p:cNvPr id="206" name="Google Shape;206;p26"/>
          <p:cNvSpPr txBox="1"/>
          <p:nvPr/>
        </p:nvSpPr>
        <p:spPr>
          <a:xfrm>
            <a:off x="956150" y="2560863"/>
            <a:ext cx="1775100" cy="6417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pt-BR" sz="900">
                <a:latin typeface="Open Sans"/>
                <a:ea typeface="Open Sans"/>
                <a:cs typeface="Open Sans"/>
                <a:sym typeface="Open Sans"/>
              </a:rPr>
              <a:t>Non-Standard data</a:t>
            </a:r>
            <a:r>
              <a:rPr b="1" lang="pt-BR" sz="900">
                <a:latin typeface="Open Sans"/>
                <a:ea typeface="Open Sans"/>
                <a:cs typeface="Open Sans"/>
                <a:sym typeface="Open Sans"/>
              </a:rPr>
              <a:t>:</a:t>
            </a:r>
            <a:endParaRPr b="1" sz="900">
              <a:latin typeface="Open Sans"/>
              <a:ea typeface="Open Sans"/>
              <a:cs typeface="Open Sans"/>
              <a:sym typeface="Open Sans"/>
            </a:endParaRPr>
          </a:p>
          <a:p>
            <a:pPr indent="0" lvl="0" marL="0" rtl="0" algn="just">
              <a:lnSpc>
                <a:spcPct val="115000"/>
              </a:lnSpc>
              <a:spcBef>
                <a:spcPts val="0"/>
              </a:spcBef>
              <a:spcAft>
                <a:spcPts val="0"/>
              </a:spcAft>
              <a:buNone/>
            </a:pPr>
            <a:r>
              <a:rPr lang="pt-BR" sz="900">
                <a:latin typeface="Open Sans"/>
                <a:ea typeface="Open Sans"/>
                <a:cs typeface="Open Sans"/>
                <a:sym typeface="Open Sans"/>
              </a:rPr>
              <a:t>original data from the </a:t>
            </a:r>
            <a:r>
              <a:rPr i="1" lang="pt-BR" sz="900">
                <a:latin typeface="Open Sans"/>
                <a:ea typeface="Open Sans"/>
                <a:cs typeface="Open Sans"/>
                <a:sym typeface="Open Sans"/>
              </a:rPr>
              <a:t>ExtError_group </a:t>
            </a:r>
            <a:r>
              <a:rPr lang="pt-BR" sz="900">
                <a:latin typeface="Open Sans"/>
                <a:ea typeface="Open Sans"/>
                <a:cs typeface="Open Sans"/>
                <a:sym typeface="Open Sans"/>
              </a:rPr>
              <a:t>dataset </a:t>
            </a:r>
            <a:endParaRPr>
              <a:latin typeface="Open Sans"/>
              <a:ea typeface="Open Sans"/>
              <a:cs typeface="Open Sans"/>
              <a:sym typeface="Open Sans"/>
            </a:endParaRPr>
          </a:p>
        </p:txBody>
      </p:sp>
      <p:sp>
        <p:nvSpPr>
          <p:cNvPr id="207" name="Google Shape;207;p26"/>
          <p:cNvSpPr txBox="1"/>
          <p:nvPr/>
        </p:nvSpPr>
        <p:spPr>
          <a:xfrm>
            <a:off x="1357325" y="3478788"/>
            <a:ext cx="1574400" cy="6417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pt-BR" sz="900">
                <a:latin typeface="Open Sans"/>
                <a:ea typeface="Open Sans"/>
                <a:cs typeface="Open Sans"/>
                <a:sym typeface="Open Sans"/>
              </a:rPr>
              <a:t>Standard data</a:t>
            </a:r>
            <a:r>
              <a:rPr b="1" lang="pt-BR" sz="900">
                <a:latin typeface="Open Sans"/>
                <a:ea typeface="Open Sans"/>
                <a:cs typeface="Open Sans"/>
                <a:sym typeface="Open Sans"/>
              </a:rPr>
              <a:t>:</a:t>
            </a:r>
            <a:endParaRPr b="1" sz="900">
              <a:latin typeface="Open Sans"/>
              <a:ea typeface="Open Sans"/>
              <a:cs typeface="Open Sans"/>
              <a:sym typeface="Open Sans"/>
            </a:endParaRPr>
          </a:p>
          <a:p>
            <a:pPr indent="0" lvl="0" marL="0" rtl="0" algn="just">
              <a:lnSpc>
                <a:spcPct val="115000"/>
              </a:lnSpc>
              <a:spcBef>
                <a:spcPts val="0"/>
              </a:spcBef>
              <a:spcAft>
                <a:spcPts val="0"/>
              </a:spcAft>
              <a:buNone/>
            </a:pPr>
            <a:r>
              <a:rPr lang="pt-BR" sz="900">
                <a:latin typeface="Open Sans"/>
                <a:ea typeface="Open Sans"/>
                <a:cs typeface="Open Sans"/>
                <a:sym typeface="Open Sans"/>
              </a:rPr>
              <a:t>data standardized by the </a:t>
            </a:r>
            <a:r>
              <a:rPr i="1" lang="pt-BR" sz="900">
                <a:latin typeface="Open Sans"/>
                <a:ea typeface="Open Sans"/>
                <a:cs typeface="Open Sans"/>
                <a:sym typeface="Open Sans"/>
              </a:rPr>
              <a:t>StandScaler </a:t>
            </a:r>
            <a:r>
              <a:rPr lang="pt-BR" sz="900">
                <a:latin typeface="Open Sans"/>
                <a:ea typeface="Open Sans"/>
                <a:cs typeface="Open Sans"/>
                <a:sym typeface="Open Sans"/>
              </a:rPr>
              <a:t>method</a:t>
            </a:r>
            <a:endParaRPr>
              <a:latin typeface="Open Sans"/>
              <a:ea typeface="Open Sans"/>
              <a:cs typeface="Open Sans"/>
              <a:sym typeface="Open Sans"/>
            </a:endParaRPr>
          </a:p>
        </p:txBody>
      </p:sp>
      <p:sp>
        <p:nvSpPr>
          <p:cNvPr id="208" name="Google Shape;208;p26"/>
          <p:cNvSpPr txBox="1"/>
          <p:nvPr/>
        </p:nvSpPr>
        <p:spPr>
          <a:xfrm>
            <a:off x="4483580" y="2835924"/>
            <a:ext cx="1027800" cy="869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pt-BR" sz="1000">
                <a:solidFill>
                  <a:srgbClr val="333333"/>
                </a:solidFill>
                <a:latin typeface="Open Sans"/>
                <a:ea typeface="Open Sans"/>
                <a:cs typeface="Open Sans"/>
                <a:sym typeface="Open Sans"/>
              </a:rPr>
              <a:t>Two approaches for data preparation</a:t>
            </a:r>
            <a:endParaRPr sz="700">
              <a:solidFill>
                <a:srgbClr val="333333"/>
              </a:solidFill>
              <a:latin typeface="Open Sans"/>
              <a:ea typeface="Open Sans"/>
              <a:cs typeface="Open Sans"/>
              <a:sym typeface="Open Sans"/>
            </a:endParaRPr>
          </a:p>
        </p:txBody>
      </p:sp>
      <p:cxnSp>
        <p:nvCxnSpPr>
          <p:cNvPr id="209" name="Google Shape;209;p26"/>
          <p:cNvCxnSpPr>
            <a:stCxn id="208" idx="1"/>
            <a:endCxn id="206" idx="3"/>
          </p:cNvCxnSpPr>
          <p:nvPr/>
        </p:nvCxnSpPr>
        <p:spPr>
          <a:xfrm rot="10800000">
            <a:off x="2731280" y="2881674"/>
            <a:ext cx="1752300" cy="389100"/>
          </a:xfrm>
          <a:prstGeom prst="curvedConnector3">
            <a:avLst>
              <a:gd fmla="val 50001" name="adj1"/>
            </a:avLst>
          </a:prstGeom>
          <a:noFill/>
          <a:ln cap="flat" cmpd="sng" w="9525">
            <a:solidFill>
              <a:srgbClr val="9E9E9E"/>
            </a:solidFill>
            <a:prstDash val="solid"/>
            <a:round/>
            <a:headEnd len="med" w="med" type="none"/>
            <a:tailEnd len="med" w="med" type="triangle"/>
          </a:ln>
        </p:spPr>
      </p:cxnSp>
      <p:cxnSp>
        <p:nvCxnSpPr>
          <p:cNvPr id="210" name="Google Shape;210;p26"/>
          <p:cNvCxnSpPr>
            <a:stCxn id="208" idx="1"/>
            <a:endCxn id="207" idx="3"/>
          </p:cNvCxnSpPr>
          <p:nvPr/>
        </p:nvCxnSpPr>
        <p:spPr>
          <a:xfrm flipH="1">
            <a:off x="2931680" y="3270774"/>
            <a:ext cx="1551900" cy="528900"/>
          </a:xfrm>
          <a:prstGeom prst="curvedConnector3">
            <a:avLst>
              <a:gd fmla="val 49999" name="adj1"/>
            </a:avLst>
          </a:prstGeom>
          <a:noFill/>
          <a:ln cap="flat" cmpd="sng" w="9525">
            <a:solidFill>
              <a:srgbClr val="9E9E9E"/>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Modeling</a:t>
            </a:r>
            <a:endParaRPr>
              <a:solidFill>
                <a:srgbClr val="000000"/>
              </a:solidFill>
            </a:endParaRPr>
          </a:p>
        </p:txBody>
      </p:sp>
      <p:sp>
        <p:nvSpPr>
          <p:cNvPr id="216" name="Google Shape;21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grpSp>
        <p:nvGrpSpPr>
          <p:cNvPr id="217" name="Google Shape;217;p27"/>
          <p:cNvGrpSpPr/>
          <p:nvPr/>
        </p:nvGrpSpPr>
        <p:grpSpPr>
          <a:xfrm>
            <a:off x="3506025" y="1726836"/>
            <a:ext cx="1827900" cy="1580442"/>
            <a:chOff x="2744034" y="1146343"/>
            <a:chExt cx="1827900" cy="2399700"/>
          </a:xfrm>
        </p:grpSpPr>
        <p:sp>
          <p:nvSpPr>
            <p:cNvPr id="218" name="Google Shape;218;p27"/>
            <p:cNvSpPr/>
            <p:nvPr/>
          </p:nvSpPr>
          <p:spPr>
            <a:xfrm rot="-5400000">
              <a:off x="2458134" y="1432243"/>
              <a:ext cx="2399700" cy="1827900"/>
            </a:xfrm>
            <a:prstGeom prst="rightArrowCallout">
              <a:avLst>
                <a:gd fmla="val 9283" name="adj1"/>
                <a:gd fmla="val 13570" name="adj2"/>
                <a:gd fmla="val 16082" name="adj3"/>
                <a:gd fmla="val 81236" name="adj4"/>
              </a:avLst>
            </a:prstGeom>
            <a:solidFill>
              <a:srgbClr val="B02C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19" name="Google Shape;219;p27"/>
            <p:cNvSpPr/>
            <p:nvPr/>
          </p:nvSpPr>
          <p:spPr>
            <a:xfrm flipH="1">
              <a:off x="2832600" y="1686400"/>
              <a:ext cx="1649400" cy="1769700"/>
            </a:xfrm>
            <a:prstGeom prst="snip1Rect">
              <a:avLst>
                <a:gd fmla="val 0" name="adj"/>
              </a:avLst>
            </a:prstGeom>
            <a:solidFill>
              <a:srgbClr val="80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20" name="Google Shape;220;p27"/>
            <p:cNvSpPr txBox="1"/>
            <p:nvPr/>
          </p:nvSpPr>
          <p:spPr>
            <a:xfrm>
              <a:off x="2966450" y="1795520"/>
              <a:ext cx="1383000" cy="1476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pt-BR" sz="1500">
                  <a:solidFill>
                    <a:srgbClr val="FFFFFF"/>
                  </a:solidFill>
                  <a:latin typeface="Open Sans"/>
                  <a:ea typeface="Open Sans"/>
                  <a:cs typeface="Open Sans"/>
                  <a:sym typeface="Open Sans"/>
                </a:rPr>
                <a:t>Maximum Silhouette</a:t>
              </a:r>
              <a:endParaRPr sz="1900">
                <a:solidFill>
                  <a:srgbClr val="FFFFFF"/>
                </a:solidFill>
                <a:latin typeface="Open Sans"/>
                <a:ea typeface="Open Sans"/>
                <a:cs typeface="Open Sans"/>
                <a:sym typeface="Open Sans"/>
              </a:endParaRPr>
            </a:p>
          </p:txBody>
        </p:sp>
      </p:grpSp>
      <p:grpSp>
        <p:nvGrpSpPr>
          <p:cNvPr id="221" name="Google Shape;221;p27"/>
          <p:cNvGrpSpPr/>
          <p:nvPr/>
        </p:nvGrpSpPr>
        <p:grpSpPr>
          <a:xfrm>
            <a:off x="5334075" y="2023543"/>
            <a:ext cx="1827900" cy="1580442"/>
            <a:chOff x="4572084" y="1589297"/>
            <a:chExt cx="1827900" cy="2399700"/>
          </a:xfrm>
        </p:grpSpPr>
        <p:sp>
          <p:nvSpPr>
            <p:cNvPr id="222" name="Google Shape;222;p27"/>
            <p:cNvSpPr/>
            <p:nvPr/>
          </p:nvSpPr>
          <p:spPr>
            <a:xfrm rot="5400000">
              <a:off x="4286184" y="1875197"/>
              <a:ext cx="2399700" cy="1827900"/>
            </a:xfrm>
            <a:prstGeom prst="rightArrowCallout">
              <a:avLst>
                <a:gd fmla="val 9283" name="adj1"/>
                <a:gd fmla="val 13570" name="adj2"/>
                <a:gd fmla="val 16082" name="adj3"/>
                <a:gd fmla="val 81236" name="adj4"/>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23" name="Google Shape;223;p27"/>
            <p:cNvSpPr/>
            <p:nvPr/>
          </p:nvSpPr>
          <p:spPr>
            <a:xfrm flipH="1" rot="10800000">
              <a:off x="4662018" y="1687411"/>
              <a:ext cx="1649400" cy="1769700"/>
            </a:xfrm>
            <a:prstGeom prst="snip1Rect">
              <a:avLst>
                <a:gd fmla="val 0" name="adj"/>
              </a:avLst>
            </a:prstGeom>
            <a:solidFill>
              <a:srgbClr val="8020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24" name="Google Shape;224;p27"/>
            <p:cNvSpPr txBox="1"/>
            <p:nvPr/>
          </p:nvSpPr>
          <p:spPr>
            <a:xfrm>
              <a:off x="4794425" y="1795520"/>
              <a:ext cx="1383000" cy="1476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pt-BR" sz="1700">
                  <a:solidFill>
                    <a:srgbClr val="FFFFFF"/>
                  </a:solidFill>
                  <a:latin typeface="Open Sans"/>
                  <a:ea typeface="Open Sans"/>
                  <a:cs typeface="Open Sans"/>
                  <a:sym typeface="Open Sans"/>
                </a:rPr>
                <a:t>Elbow Curve </a:t>
              </a:r>
              <a:r>
                <a:rPr b="1" i="1" lang="pt-BR" sz="1300">
                  <a:solidFill>
                    <a:srgbClr val="FFFFFF"/>
                  </a:solidFill>
                  <a:latin typeface="Open Sans"/>
                  <a:ea typeface="Open Sans"/>
                  <a:cs typeface="Open Sans"/>
                  <a:sym typeface="Open Sans"/>
                </a:rPr>
                <a:t>(Inertia)</a:t>
              </a:r>
              <a:endParaRPr i="1" sz="1000">
                <a:solidFill>
                  <a:srgbClr val="FFFFFF"/>
                </a:solidFill>
                <a:latin typeface="Open Sans"/>
                <a:ea typeface="Open Sans"/>
                <a:cs typeface="Open Sans"/>
                <a:sym typeface="Open Sans"/>
              </a:endParaRPr>
            </a:p>
          </p:txBody>
        </p:sp>
      </p:grpSp>
      <p:sp>
        <p:nvSpPr>
          <p:cNvPr id="225" name="Google Shape;225;p27"/>
          <p:cNvSpPr txBox="1"/>
          <p:nvPr/>
        </p:nvSpPr>
        <p:spPr>
          <a:xfrm>
            <a:off x="4028986" y="1309778"/>
            <a:ext cx="780900" cy="3231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pt-BR" sz="900">
                <a:latin typeface="Open Sans"/>
                <a:ea typeface="Open Sans"/>
                <a:cs typeface="Open Sans"/>
                <a:sym typeface="Open Sans"/>
              </a:rPr>
              <a:t>DBSCAN</a:t>
            </a:r>
            <a:endParaRPr>
              <a:latin typeface="Open Sans"/>
              <a:ea typeface="Open Sans"/>
              <a:cs typeface="Open Sans"/>
              <a:sym typeface="Open Sans"/>
            </a:endParaRPr>
          </a:p>
        </p:txBody>
      </p:sp>
      <p:sp>
        <p:nvSpPr>
          <p:cNvPr id="226" name="Google Shape;226;p27"/>
          <p:cNvSpPr txBox="1"/>
          <p:nvPr/>
        </p:nvSpPr>
        <p:spPr>
          <a:xfrm>
            <a:off x="5628976" y="3664425"/>
            <a:ext cx="1241700" cy="4824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pt-BR" sz="900">
                <a:latin typeface="Open Sans"/>
                <a:ea typeface="Open Sans"/>
                <a:cs typeface="Open Sans"/>
                <a:sym typeface="Open Sans"/>
              </a:rPr>
              <a:t>K-Means</a:t>
            </a:r>
            <a:endParaRPr b="1" sz="900">
              <a:latin typeface="Open Sans"/>
              <a:ea typeface="Open Sans"/>
              <a:cs typeface="Open Sans"/>
              <a:sym typeface="Open Sans"/>
            </a:endParaRPr>
          </a:p>
          <a:p>
            <a:pPr indent="0" lvl="0" marL="0" rtl="0" algn="ctr">
              <a:lnSpc>
                <a:spcPct val="115000"/>
              </a:lnSpc>
              <a:spcBef>
                <a:spcPts val="0"/>
              </a:spcBef>
              <a:spcAft>
                <a:spcPts val="0"/>
              </a:spcAft>
              <a:buNone/>
            </a:pPr>
            <a:r>
              <a:rPr b="1" lang="pt-BR" sz="900">
                <a:latin typeface="Open Sans"/>
                <a:ea typeface="Open Sans"/>
                <a:cs typeface="Open Sans"/>
                <a:sym typeface="Open Sans"/>
              </a:rPr>
              <a:t>Fuzzy C-Means</a:t>
            </a:r>
            <a:endParaRPr b="1" sz="900">
              <a:latin typeface="Open Sans"/>
              <a:ea typeface="Open Sans"/>
              <a:cs typeface="Open Sans"/>
              <a:sym typeface="Open Sans"/>
            </a:endParaRPr>
          </a:p>
        </p:txBody>
      </p:sp>
      <p:sp>
        <p:nvSpPr>
          <p:cNvPr id="227" name="Google Shape;227;p27"/>
          <p:cNvSpPr txBox="1"/>
          <p:nvPr/>
        </p:nvSpPr>
        <p:spPr>
          <a:xfrm>
            <a:off x="933325" y="2391200"/>
            <a:ext cx="20190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sz="1300">
                <a:solidFill>
                  <a:srgbClr val="434343"/>
                </a:solidFill>
                <a:latin typeface="Open Sans"/>
                <a:ea typeface="Open Sans"/>
                <a:cs typeface="Open Sans"/>
                <a:sym typeface="Open Sans"/>
              </a:rPr>
              <a:t>Approaches to parameter selection</a:t>
            </a:r>
            <a:endParaRPr b="1" sz="13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300">
              <a:solidFill>
                <a:srgbClr val="434343"/>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Modeling</a:t>
            </a:r>
            <a:endParaRPr>
              <a:solidFill>
                <a:srgbClr val="000000"/>
              </a:solidFill>
            </a:endParaRPr>
          </a:p>
        </p:txBody>
      </p:sp>
      <p:sp>
        <p:nvSpPr>
          <p:cNvPr id="233" name="Google Shape;23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pic>
        <p:nvPicPr>
          <p:cNvPr id="234" name="Google Shape;234;p28"/>
          <p:cNvPicPr preferRelativeResize="0"/>
          <p:nvPr/>
        </p:nvPicPr>
        <p:blipFill>
          <a:blip r:embed="rId3">
            <a:alphaModFix/>
          </a:blip>
          <a:stretch>
            <a:fillRect/>
          </a:stretch>
        </p:blipFill>
        <p:spPr>
          <a:xfrm>
            <a:off x="152400" y="1533425"/>
            <a:ext cx="8839200" cy="308384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9"/>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pt-BR">
                <a:solidFill>
                  <a:srgbClr val="000000"/>
                </a:solidFill>
              </a:rPr>
              <a:t>Evaluation and Results</a:t>
            </a:r>
            <a:endParaRPr>
              <a:solidFill>
                <a:srgbClr val="000000"/>
              </a:solidFill>
            </a:endParaRPr>
          </a:p>
        </p:txBody>
      </p:sp>
      <p:sp>
        <p:nvSpPr>
          <p:cNvPr id="240" name="Google Shape;24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1</a:t>
            </a:r>
            <a:endParaRPr sz="2000">
              <a:solidFill>
                <a:srgbClr val="000000"/>
              </a:solidFill>
            </a:endParaRPr>
          </a:p>
        </p:txBody>
      </p:sp>
      <p:sp>
        <p:nvSpPr>
          <p:cNvPr id="246" name="Google Shape;24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247" name="Google Shape;247;p30"/>
          <p:cNvSpPr txBox="1"/>
          <p:nvPr/>
        </p:nvSpPr>
        <p:spPr>
          <a:xfrm>
            <a:off x="464100" y="2200250"/>
            <a:ext cx="24213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latin typeface="Open Sans"/>
                <a:ea typeface="Open Sans"/>
                <a:cs typeface="Open Sans"/>
                <a:sym typeface="Open Sans"/>
              </a:rPr>
              <a:t>Elbow Method (Inertia) - Non-standard data</a:t>
            </a:r>
            <a:endParaRPr b="1">
              <a:latin typeface="Open Sans"/>
              <a:ea typeface="Open Sans"/>
              <a:cs typeface="Open Sans"/>
              <a:sym typeface="Open Sans"/>
            </a:endParaRPr>
          </a:p>
          <a:p>
            <a:pPr indent="0" lvl="0" marL="0" rtl="0" algn="l">
              <a:spcBef>
                <a:spcPts val="0"/>
              </a:spcBef>
              <a:spcAft>
                <a:spcPts val="0"/>
              </a:spcAft>
              <a:buNone/>
            </a:pPr>
            <a:r>
              <a:t/>
            </a:r>
            <a:endParaRPr b="1">
              <a:latin typeface="Open Sans"/>
              <a:ea typeface="Open Sans"/>
              <a:cs typeface="Open Sans"/>
              <a:sym typeface="Open Sans"/>
            </a:endParaRPr>
          </a:p>
          <a:p>
            <a:pPr indent="0" lvl="0" marL="0" rtl="0" algn="l">
              <a:spcBef>
                <a:spcPts val="0"/>
              </a:spcBef>
              <a:spcAft>
                <a:spcPts val="0"/>
              </a:spcAft>
              <a:buNone/>
            </a:pPr>
            <a:r>
              <a:t/>
            </a:r>
            <a:endParaRPr b="1">
              <a:latin typeface="Open Sans"/>
              <a:ea typeface="Open Sans"/>
              <a:cs typeface="Open Sans"/>
              <a:sym typeface="Open Sans"/>
            </a:endParaRPr>
          </a:p>
          <a:p>
            <a:pPr indent="0" lvl="0" marL="0" rtl="0" algn="l">
              <a:spcBef>
                <a:spcPts val="0"/>
              </a:spcBef>
              <a:spcAft>
                <a:spcPts val="0"/>
              </a:spcAft>
              <a:buNone/>
            </a:pPr>
            <a:r>
              <a:rPr b="1" lang="pt-BR">
                <a:latin typeface="Open Sans"/>
                <a:ea typeface="Open Sans"/>
                <a:cs typeface="Open Sans"/>
                <a:sym typeface="Open Sans"/>
              </a:rPr>
              <a:t>Number of clusters </a:t>
            </a:r>
            <a:r>
              <a:rPr b="1" lang="pt-BR">
                <a:solidFill>
                  <a:srgbClr val="B02C20"/>
                </a:solidFill>
                <a:latin typeface="Open Sans"/>
                <a:ea typeface="Open Sans"/>
                <a:cs typeface="Open Sans"/>
                <a:sym typeface="Open Sans"/>
              </a:rPr>
              <a:t>→ 4</a:t>
            </a:r>
            <a:endParaRPr b="1">
              <a:solidFill>
                <a:srgbClr val="B02C20"/>
              </a:solidFill>
              <a:latin typeface="Open Sans"/>
              <a:ea typeface="Open Sans"/>
              <a:cs typeface="Open Sans"/>
              <a:sym typeface="Open Sans"/>
            </a:endParaRPr>
          </a:p>
        </p:txBody>
      </p:sp>
      <p:pic>
        <p:nvPicPr>
          <p:cNvPr id="248" name="Google Shape;248;p30"/>
          <p:cNvPicPr preferRelativeResize="0"/>
          <p:nvPr/>
        </p:nvPicPr>
        <p:blipFill>
          <a:blip r:embed="rId3">
            <a:alphaModFix/>
          </a:blip>
          <a:stretch>
            <a:fillRect/>
          </a:stretch>
        </p:blipFill>
        <p:spPr>
          <a:xfrm>
            <a:off x="3551675" y="1620850"/>
            <a:ext cx="4920776" cy="3142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31"/>
          <p:cNvPicPr preferRelativeResize="0"/>
          <p:nvPr/>
        </p:nvPicPr>
        <p:blipFill>
          <a:blip r:embed="rId3">
            <a:alphaModFix/>
          </a:blip>
          <a:stretch>
            <a:fillRect/>
          </a:stretch>
        </p:blipFill>
        <p:spPr>
          <a:xfrm>
            <a:off x="3537658" y="1691438"/>
            <a:ext cx="4737817" cy="2993875"/>
          </a:xfrm>
          <a:prstGeom prst="rect">
            <a:avLst/>
          </a:prstGeom>
          <a:noFill/>
          <a:ln>
            <a:noFill/>
          </a:ln>
        </p:spPr>
      </p:pic>
      <p:sp>
        <p:nvSpPr>
          <p:cNvPr id="254" name="Google Shape;254;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1</a:t>
            </a:r>
            <a:endParaRPr>
              <a:solidFill>
                <a:srgbClr val="000000"/>
              </a:solidFill>
            </a:endParaRPr>
          </a:p>
        </p:txBody>
      </p:sp>
      <p:sp>
        <p:nvSpPr>
          <p:cNvPr id="255" name="Google Shape;25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256" name="Google Shape;256;p31"/>
          <p:cNvSpPr txBox="1"/>
          <p:nvPr/>
        </p:nvSpPr>
        <p:spPr>
          <a:xfrm>
            <a:off x="1035275" y="2665046"/>
            <a:ext cx="1927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latin typeface="Open Sans"/>
                <a:ea typeface="Open Sans"/>
                <a:cs typeface="Open Sans"/>
                <a:sym typeface="Open Sans"/>
              </a:rPr>
              <a:t>Distribution of the 4 groups</a:t>
            </a:r>
            <a:endParaRPr b="1"/>
          </a:p>
        </p:txBody>
      </p:sp>
      <p:sp>
        <p:nvSpPr>
          <p:cNvPr id="257" name="Google Shape;257;p31"/>
          <p:cNvSpPr/>
          <p:nvPr/>
        </p:nvSpPr>
        <p:spPr>
          <a:xfrm>
            <a:off x="7542675" y="3313325"/>
            <a:ext cx="301200" cy="504600"/>
          </a:xfrm>
          <a:prstGeom prst="downArrow">
            <a:avLst>
              <a:gd fmla="val 50000" name="adj1"/>
              <a:gd fmla="val 50000" name="adj2"/>
            </a:avLst>
          </a:prstGeom>
          <a:solidFill>
            <a:srgbClr val="FFBF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endParaRPr>
          </a:p>
        </p:txBody>
      </p:sp>
      <p:pic>
        <p:nvPicPr>
          <p:cNvPr id="258" name="Google Shape;258;p31"/>
          <p:cNvPicPr preferRelativeResize="0"/>
          <p:nvPr/>
        </p:nvPicPr>
        <p:blipFill>
          <a:blip r:embed="rId4">
            <a:alphaModFix/>
          </a:blip>
          <a:stretch>
            <a:fillRect/>
          </a:stretch>
        </p:blipFill>
        <p:spPr>
          <a:xfrm flipH="1" rot="7891281">
            <a:off x="2147427" y="3124452"/>
            <a:ext cx="575116" cy="57511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1</a:t>
            </a:r>
            <a:endParaRPr>
              <a:solidFill>
                <a:srgbClr val="000000"/>
              </a:solidFill>
            </a:endParaRPr>
          </a:p>
        </p:txBody>
      </p:sp>
      <p:sp>
        <p:nvSpPr>
          <p:cNvPr id="264" name="Google Shape;26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pic>
        <p:nvPicPr>
          <p:cNvPr id="265" name="Google Shape;265;p32"/>
          <p:cNvPicPr preferRelativeResize="0"/>
          <p:nvPr/>
        </p:nvPicPr>
        <p:blipFill rotWithShape="1">
          <a:blip r:embed="rId3">
            <a:alphaModFix/>
          </a:blip>
          <a:srcRect b="0" l="0" r="35191" t="0"/>
          <a:stretch/>
        </p:blipFill>
        <p:spPr>
          <a:xfrm>
            <a:off x="772889" y="1528925"/>
            <a:ext cx="7370986" cy="1804300"/>
          </a:xfrm>
          <a:prstGeom prst="rect">
            <a:avLst/>
          </a:prstGeom>
          <a:noFill/>
          <a:ln>
            <a:noFill/>
          </a:ln>
          <a:effectLst>
            <a:outerShdw blurRad="57150" rotWithShape="0" algn="bl" dir="5400000" dist="19050">
              <a:srgbClr val="000000">
                <a:alpha val="50000"/>
              </a:srgbClr>
            </a:outerShdw>
          </a:effectLst>
        </p:spPr>
      </p:pic>
      <p:pic>
        <p:nvPicPr>
          <p:cNvPr id="266" name="Google Shape;266;p32"/>
          <p:cNvPicPr preferRelativeResize="0"/>
          <p:nvPr/>
        </p:nvPicPr>
        <p:blipFill rotWithShape="1">
          <a:blip r:embed="rId3">
            <a:alphaModFix/>
          </a:blip>
          <a:srcRect b="0" l="64892" r="0" t="0"/>
          <a:stretch/>
        </p:blipFill>
        <p:spPr>
          <a:xfrm>
            <a:off x="4510050" y="3386000"/>
            <a:ext cx="3633824" cy="1618700"/>
          </a:xfrm>
          <a:prstGeom prst="rect">
            <a:avLst/>
          </a:prstGeom>
          <a:noFill/>
          <a:ln>
            <a:noFill/>
          </a:ln>
          <a:effectLst>
            <a:outerShdw blurRad="57150" rotWithShape="0" algn="bl" dir="5400000" dist="19050">
              <a:srgbClr val="000000">
                <a:alpha val="50000"/>
              </a:srgbClr>
            </a:outerShdw>
          </a:effectLst>
        </p:spPr>
      </p:pic>
      <p:sp>
        <p:nvSpPr>
          <p:cNvPr id="267" name="Google Shape;267;p32"/>
          <p:cNvSpPr/>
          <p:nvPr/>
        </p:nvSpPr>
        <p:spPr>
          <a:xfrm rot="5400000">
            <a:off x="7777125" y="2919450"/>
            <a:ext cx="1419300" cy="495300"/>
          </a:xfrm>
          <a:prstGeom prst="curvedDownArrow">
            <a:avLst>
              <a:gd fmla="val 25000" name="adj1"/>
              <a:gd fmla="val 50000" name="adj2"/>
              <a:gd fmla="val 25000" name="adj3"/>
            </a:avLst>
          </a:prstGeom>
          <a:solidFill>
            <a:srgbClr val="FFBF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solidFill>
                <a:srgbClr val="FF9900"/>
              </a:solidFill>
            </a:endParaRPr>
          </a:p>
        </p:txBody>
      </p:sp>
      <p:sp>
        <p:nvSpPr>
          <p:cNvPr id="268" name="Google Shape;268;p32"/>
          <p:cNvSpPr txBox="1"/>
          <p:nvPr/>
        </p:nvSpPr>
        <p:spPr>
          <a:xfrm>
            <a:off x="238275" y="3505200"/>
            <a:ext cx="2841300" cy="14994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Machine of interest:</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id=5</a:t>
            </a:r>
            <a:endParaRPr sz="1300">
              <a:solidFill>
                <a:srgbClr val="434343"/>
              </a:solidFill>
              <a:latin typeface="Open Sans"/>
              <a:ea typeface="Open Sans"/>
              <a:cs typeface="Open Sans"/>
              <a:sym typeface="Open Sans"/>
            </a:endParaRPr>
          </a:p>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Silhouette Score:</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0,38</a:t>
            </a:r>
            <a:endParaRPr sz="1300">
              <a:solidFill>
                <a:srgbClr val="434343"/>
              </a:solidFill>
              <a:latin typeface="Open Sans"/>
              <a:ea typeface="Open Sans"/>
              <a:cs typeface="Open Sans"/>
              <a:sym typeface="Open Sans"/>
            </a:endParaRPr>
          </a:p>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Euclidean distance mean</a:t>
            </a:r>
            <a:r>
              <a:rPr lang="pt-BR" sz="1300">
                <a:solidFill>
                  <a:srgbClr val="434343"/>
                </a:solidFill>
                <a:latin typeface="Open Sans"/>
                <a:ea typeface="Open Sans"/>
                <a:cs typeface="Open Sans"/>
                <a:sym typeface="Open Sans"/>
              </a:rPr>
              <a:t>:</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48,9</a:t>
            </a:r>
            <a:endParaRPr sz="13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p:txBody>
      </p:sp>
      <p:sp>
        <p:nvSpPr>
          <p:cNvPr id="269" name="Google Shape;269;p32"/>
          <p:cNvSpPr txBox="1"/>
          <p:nvPr/>
        </p:nvSpPr>
        <p:spPr>
          <a:xfrm>
            <a:off x="4276400" y="833425"/>
            <a:ext cx="41949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pt-BR">
                <a:latin typeface="Open Sans"/>
                <a:ea typeface="Open Sans"/>
                <a:cs typeface="Open Sans"/>
                <a:sym typeface="Open Sans"/>
              </a:rPr>
              <a:t>Distribution </a:t>
            </a:r>
            <a:r>
              <a:rPr b="1" lang="pt-BR">
                <a:latin typeface="Open Sans"/>
                <a:ea typeface="Open Sans"/>
                <a:cs typeface="Open Sans"/>
                <a:sym typeface="Open Sans"/>
              </a:rPr>
              <a:t>of the K-Means for the </a:t>
            </a:r>
            <a:r>
              <a:rPr b="1" lang="pt-BR">
                <a:solidFill>
                  <a:srgbClr val="B02C20"/>
                </a:solidFill>
                <a:latin typeface="Open Sans"/>
                <a:ea typeface="Open Sans"/>
                <a:cs typeface="Open Sans"/>
                <a:sym typeface="Open Sans"/>
              </a:rPr>
              <a:t>4 groups</a:t>
            </a:r>
            <a:r>
              <a:rPr b="1" lang="pt-BR">
                <a:latin typeface="Open Sans"/>
                <a:ea typeface="Open Sans"/>
                <a:cs typeface="Open Sans"/>
                <a:sym typeface="Open Sans"/>
              </a:rPr>
              <a:t> with non-standard data</a:t>
            </a:r>
            <a:endParaRPr b="1">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2</a:t>
            </a:r>
            <a:endParaRPr sz="2000">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275" name="Google Shape;27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pic>
        <p:nvPicPr>
          <p:cNvPr id="276" name="Google Shape;276;p33"/>
          <p:cNvPicPr preferRelativeResize="0"/>
          <p:nvPr/>
        </p:nvPicPr>
        <p:blipFill>
          <a:blip r:embed="rId3">
            <a:alphaModFix/>
          </a:blip>
          <a:stretch>
            <a:fillRect/>
          </a:stretch>
        </p:blipFill>
        <p:spPr>
          <a:xfrm>
            <a:off x="3689701" y="1674975"/>
            <a:ext cx="4964900" cy="3080300"/>
          </a:xfrm>
          <a:prstGeom prst="rect">
            <a:avLst/>
          </a:prstGeom>
          <a:noFill/>
          <a:ln>
            <a:noFill/>
          </a:ln>
        </p:spPr>
      </p:pic>
      <p:sp>
        <p:nvSpPr>
          <p:cNvPr id="277" name="Google Shape;277;p33"/>
          <p:cNvSpPr txBox="1"/>
          <p:nvPr/>
        </p:nvSpPr>
        <p:spPr>
          <a:xfrm>
            <a:off x="464100" y="2200250"/>
            <a:ext cx="24213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latin typeface="Open Sans"/>
                <a:ea typeface="Open Sans"/>
                <a:cs typeface="Open Sans"/>
                <a:sym typeface="Open Sans"/>
              </a:rPr>
              <a:t>Silhouette Score</a:t>
            </a:r>
            <a:r>
              <a:rPr b="1" lang="pt-BR">
                <a:latin typeface="Open Sans"/>
                <a:ea typeface="Open Sans"/>
                <a:cs typeface="Open Sans"/>
                <a:sym typeface="Open Sans"/>
              </a:rPr>
              <a:t> - Non-standard data</a:t>
            </a:r>
            <a:endParaRPr b="1">
              <a:latin typeface="Open Sans"/>
              <a:ea typeface="Open Sans"/>
              <a:cs typeface="Open Sans"/>
              <a:sym typeface="Open Sans"/>
            </a:endParaRPr>
          </a:p>
          <a:p>
            <a:pPr indent="0" lvl="0" marL="0" rtl="0" algn="l">
              <a:spcBef>
                <a:spcPts val="0"/>
              </a:spcBef>
              <a:spcAft>
                <a:spcPts val="0"/>
              </a:spcAft>
              <a:buNone/>
            </a:pPr>
            <a:r>
              <a:t/>
            </a:r>
            <a:endParaRPr b="1">
              <a:latin typeface="Open Sans"/>
              <a:ea typeface="Open Sans"/>
              <a:cs typeface="Open Sans"/>
              <a:sym typeface="Open Sans"/>
            </a:endParaRPr>
          </a:p>
          <a:p>
            <a:pPr indent="0" lvl="0" marL="0" rtl="0" algn="l">
              <a:spcBef>
                <a:spcPts val="0"/>
              </a:spcBef>
              <a:spcAft>
                <a:spcPts val="0"/>
              </a:spcAft>
              <a:buNone/>
            </a:pPr>
            <a:r>
              <a:t/>
            </a:r>
            <a:endParaRPr b="1">
              <a:latin typeface="Open Sans"/>
              <a:ea typeface="Open Sans"/>
              <a:cs typeface="Open Sans"/>
              <a:sym typeface="Open Sans"/>
            </a:endParaRPr>
          </a:p>
          <a:p>
            <a:pPr indent="0" lvl="0" marL="0" rtl="0" algn="l">
              <a:spcBef>
                <a:spcPts val="0"/>
              </a:spcBef>
              <a:spcAft>
                <a:spcPts val="0"/>
              </a:spcAft>
              <a:buNone/>
            </a:pPr>
            <a:r>
              <a:rPr b="1" lang="pt-BR">
                <a:latin typeface="Open Sans"/>
                <a:ea typeface="Open Sans"/>
                <a:cs typeface="Open Sans"/>
                <a:sym typeface="Open Sans"/>
              </a:rPr>
              <a:t>Number of clusters </a:t>
            </a:r>
            <a:r>
              <a:rPr b="1" lang="pt-BR">
                <a:solidFill>
                  <a:srgbClr val="B02C20"/>
                </a:solidFill>
                <a:latin typeface="Open Sans"/>
                <a:ea typeface="Open Sans"/>
                <a:cs typeface="Open Sans"/>
                <a:sym typeface="Open Sans"/>
              </a:rPr>
              <a:t>→ 3</a:t>
            </a:r>
            <a:endParaRPr b="1">
              <a:solidFill>
                <a:srgbClr val="B02C20"/>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4"/>
          <p:cNvPicPr preferRelativeResize="0"/>
          <p:nvPr/>
        </p:nvPicPr>
        <p:blipFill>
          <a:blip r:embed="rId3">
            <a:alphaModFix/>
          </a:blip>
          <a:stretch>
            <a:fillRect/>
          </a:stretch>
        </p:blipFill>
        <p:spPr>
          <a:xfrm>
            <a:off x="3446425" y="1686425"/>
            <a:ext cx="4590425" cy="2974600"/>
          </a:xfrm>
          <a:prstGeom prst="rect">
            <a:avLst/>
          </a:prstGeom>
          <a:noFill/>
          <a:ln>
            <a:noFill/>
          </a:ln>
        </p:spPr>
      </p:pic>
      <p:sp>
        <p:nvSpPr>
          <p:cNvPr id="283" name="Google Shape;283;p3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2</a:t>
            </a:r>
            <a:endParaRPr>
              <a:solidFill>
                <a:srgbClr val="000000"/>
              </a:solidFill>
            </a:endParaRPr>
          </a:p>
        </p:txBody>
      </p:sp>
      <p:sp>
        <p:nvSpPr>
          <p:cNvPr id="284" name="Google Shape;28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285" name="Google Shape;285;p34"/>
          <p:cNvSpPr/>
          <p:nvPr/>
        </p:nvSpPr>
        <p:spPr>
          <a:xfrm>
            <a:off x="7187075" y="3280650"/>
            <a:ext cx="301200" cy="504600"/>
          </a:xfrm>
          <a:prstGeom prst="downArrow">
            <a:avLst>
              <a:gd fmla="val 50000" name="adj1"/>
              <a:gd fmla="val 50000" name="adj2"/>
            </a:avLst>
          </a:prstGeom>
          <a:solidFill>
            <a:srgbClr val="FFBF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endParaRPr>
          </a:p>
        </p:txBody>
      </p:sp>
      <p:sp>
        <p:nvSpPr>
          <p:cNvPr id="286" name="Google Shape;286;p34"/>
          <p:cNvSpPr txBox="1"/>
          <p:nvPr/>
        </p:nvSpPr>
        <p:spPr>
          <a:xfrm>
            <a:off x="1035275" y="2665046"/>
            <a:ext cx="1927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latin typeface="Open Sans"/>
                <a:ea typeface="Open Sans"/>
                <a:cs typeface="Open Sans"/>
                <a:sym typeface="Open Sans"/>
              </a:rPr>
              <a:t>Distribution of the 3 groups</a:t>
            </a:r>
            <a:endParaRPr b="1"/>
          </a:p>
        </p:txBody>
      </p:sp>
      <p:pic>
        <p:nvPicPr>
          <p:cNvPr id="287" name="Google Shape;287;p34"/>
          <p:cNvPicPr preferRelativeResize="0"/>
          <p:nvPr/>
        </p:nvPicPr>
        <p:blipFill>
          <a:blip r:embed="rId4">
            <a:alphaModFix/>
          </a:blip>
          <a:stretch>
            <a:fillRect/>
          </a:stretch>
        </p:blipFill>
        <p:spPr>
          <a:xfrm flipH="1" rot="7891281">
            <a:off x="2147427" y="3124452"/>
            <a:ext cx="575116" cy="57511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 (K-Means) - Model 2</a:t>
            </a:r>
            <a:endParaRPr sz="2000">
              <a:solidFill>
                <a:srgbClr val="000000"/>
              </a:solidFill>
            </a:endParaRPr>
          </a:p>
          <a:p>
            <a:pPr indent="0" lvl="0" marL="0" rtl="0" algn="l">
              <a:spcBef>
                <a:spcPts val="0"/>
              </a:spcBef>
              <a:spcAft>
                <a:spcPts val="0"/>
              </a:spcAft>
              <a:buNone/>
            </a:pPr>
            <a:r>
              <a:t/>
            </a:r>
            <a:endParaRPr>
              <a:solidFill>
                <a:srgbClr val="000000"/>
              </a:solidFill>
            </a:endParaRPr>
          </a:p>
        </p:txBody>
      </p:sp>
      <p:sp>
        <p:nvSpPr>
          <p:cNvPr id="293" name="Google Shape;293;p35"/>
          <p:cNvSpPr txBox="1"/>
          <p:nvPr>
            <p:ph idx="12" type="sldNum"/>
          </p:nvPr>
        </p:nvSpPr>
        <p:spPr>
          <a:xfrm>
            <a:off x="82438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pic>
        <p:nvPicPr>
          <p:cNvPr id="294" name="Google Shape;294;p35"/>
          <p:cNvPicPr preferRelativeResize="0"/>
          <p:nvPr/>
        </p:nvPicPr>
        <p:blipFill rotWithShape="1">
          <a:blip r:embed="rId3">
            <a:alphaModFix/>
          </a:blip>
          <a:srcRect b="0" l="0" r="38038" t="3344"/>
          <a:stretch/>
        </p:blipFill>
        <p:spPr>
          <a:xfrm>
            <a:off x="903150" y="1693025"/>
            <a:ext cx="7221750" cy="1692325"/>
          </a:xfrm>
          <a:prstGeom prst="rect">
            <a:avLst/>
          </a:prstGeom>
          <a:noFill/>
          <a:ln>
            <a:noFill/>
          </a:ln>
          <a:effectLst>
            <a:outerShdw blurRad="57150" rotWithShape="0" algn="bl" dir="5400000" dist="19050">
              <a:srgbClr val="000000">
                <a:alpha val="50000"/>
              </a:srgbClr>
            </a:outerShdw>
          </a:effectLst>
        </p:spPr>
      </p:pic>
      <p:pic>
        <p:nvPicPr>
          <p:cNvPr id="295" name="Google Shape;295;p35"/>
          <p:cNvPicPr preferRelativeResize="0"/>
          <p:nvPr/>
        </p:nvPicPr>
        <p:blipFill rotWithShape="1">
          <a:blip r:embed="rId3">
            <a:alphaModFix/>
          </a:blip>
          <a:srcRect b="10594" l="62179" r="0" t="0"/>
          <a:stretch/>
        </p:blipFill>
        <p:spPr>
          <a:xfrm>
            <a:off x="3608167" y="3385350"/>
            <a:ext cx="4516733" cy="1624800"/>
          </a:xfrm>
          <a:prstGeom prst="rect">
            <a:avLst/>
          </a:prstGeom>
          <a:noFill/>
          <a:ln>
            <a:noFill/>
          </a:ln>
          <a:effectLst>
            <a:outerShdw blurRad="57150" rotWithShape="0" algn="bl" dir="5400000" dist="19050">
              <a:srgbClr val="000000">
                <a:alpha val="50000"/>
              </a:srgbClr>
            </a:outerShdw>
          </a:effectLst>
        </p:spPr>
      </p:pic>
      <p:sp>
        <p:nvSpPr>
          <p:cNvPr id="296" name="Google Shape;296;p35"/>
          <p:cNvSpPr/>
          <p:nvPr/>
        </p:nvSpPr>
        <p:spPr>
          <a:xfrm rot="5400000">
            <a:off x="7777125" y="2919450"/>
            <a:ext cx="1419300" cy="495300"/>
          </a:xfrm>
          <a:prstGeom prst="curvedDownArrow">
            <a:avLst>
              <a:gd fmla="val 25000" name="adj1"/>
              <a:gd fmla="val 50000" name="adj2"/>
              <a:gd fmla="val 25000" name="adj3"/>
            </a:avLst>
          </a:prstGeom>
          <a:solidFill>
            <a:srgbClr val="FFBF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solidFill>
                <a:srgbClr val="FF9900"/>
              </a:solidFill>
            </a:endParaRPr>
          </a:p>
        </p:txBody>
      </p:sp>
      <p:sp>
        <p:nvSpPr>
          <p:cNvPr id="297" name="Google Shape;297;p35"/>
          <p:cNvSpPr txBox="1"/>
          <p:nvPr/>
        </p:nvSpPr>
        <p:spPr>
          <a:xfrm>
            <a:off x="238275" y="3505200"/>
            <a:ext cx="2802000" cy="14880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Machine of interest:</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id=5</a:t>
            </a:r>
            <a:endParaRPr sz="1300">
              <a:solidFill>
                <a:srgbClr val="434343"/>
              </a:solidFill>
              <a:latin typeface="Open Sans"/>
              <a:ea typeface="Open Sans"/>
              <a:cs typeface="Open Sans"/>
              <a:sym typeface="Open Sans"/>
            </a:endParaRPr>
          </a:p>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Silhouette Score:</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0,38</a:t>
            </a:r>
            <a:endParaRPr sz="1300">
              <a:solidFill>
                <a:srgbClr val="434343"/>
              </a:solidFill>
              <a:latin typeface="Open Sans"/>
              <a:ea typeface="Open Sans"/>
              <a:cs typeface="Open Sans"/>
              <a:sym typeface="Open Sans"/>
            </a:endParaRPr>
          </a:p>
          <a:p>
            <a:pPr indent="-311150" lvl="0" marL="4572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Euclidean distance mean:</a:t>
            </a:r>
            <a:endParaRPr sz="1300">
              <a:solidFill>
                <a:srgbClr val="434343"/>
              </a:solidFill>
              <a:latin typeface="Open Sans"/>
              <a:ea typeface="Open Sans"/>
              <a:cs typeface="Open Sans"/>
              <a:sym typeface="Open Sans"/>
            </a:endParaRPr>
          </a:p>
          <a:p>
            <a:pPr indent="-311150" lvl="1" marL="914400" rtl="0" algn="l">
              <a:lnSpc>
                <a:spcPct val="115000"/>
              </a:lnSpc>
              <a:spcBef>
                <a:spcPts val="0"/>
              </a:spcBef>
              <a:spcAft>
                <a:spcPts val="0"/>
              </a:spcAft>
              <a:buClr>
                <a:srgbClr val="434343"/>
              </a:buClr>
              <a:buSzPts val="1300"/>
              <a:buFont typeface="Open Sans"/>
              <a:buChar char="○"/>
            </a:pPr>
            <a:r>
              <a:rPr lang="pt-BR" sz="1300">
                <a:solidFill>
                  <a:srgbClr val="434343"/>
                </a:solidFill>
                <a:latin typeface="Open Sans"/>
                <a:ea typeface="Open Sans"/>
                <a:cs typeface="Open Sans"/>
                <a:sym typeface="Open Sans"/>
              </a:rPr>
              <a:t>41,4</a:t>
            </a:r>
            <a:endParaRPr sz="13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p:txBody>
      </p:sp>
      <p:sp>
        <p:nvSpPr>
          <p:cNvPr id="298" name="Google Shape;298;p35"/>
          <p:cNvSpPr txBox="1"/>
          <p:nvPr/>
        </p:nvSpPr>
        <p:spPr>
          <a:xfrm>
            <a:off x="4276400" y="833425"/>
            <a:ext cx="41949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pt-BR">
                <a:latin typeface="Open Sans"/>
                <a:ea typeface="Open Sans"/>
                <a:cs typeface="Open Sans"/>
                <a:sym typeface="Open Sans"/>
              </a:rPr>
              <a:t>Distribution of the K-Means for the </a:t>
            </a:r>
            <a:r>
              <a:rPr b="1" lang="pt-BR">
                <a:solidFill>
                  <a:srgbClr val="B02C20"/>
                </a:solidFill>
                <a:latin typeface="Open Sans"/>
                <a:ea typeface="Open Sans"/>
                <a:cs typeface="Open Sans"/>
                <a:sym typeface="Open Sans"/>
              </a:rPr>
              <a:t>3</a:t>
            </a:r>
            <a:r>
              <a:rPr b="1" lang="pt-BR">
                <a:solidFill>
                  <a:srgbClr val="B02C20"/>
                </a:solidFill>
                <a:latin typeface="Open Sans"/>
                <a:ea typeface="Open Sans"/>
                <a:cs typeface="Open Sans"/>
                <a:sym typeface="Open Sans"/>
              </a:rPr>
              <a:t> groups</a:t>
            </a:r>
            <a:r>
              <a:rPr b="1" lang="pt-BR">
                <a:latin typeface="Open Sans"/>
                <a:ea typeface="Open Sans"/>
                <a:cs typeface="Open Sans"/>
                <a:sym typeface="Open Sans"/>
              </a:rPr>
              <a:t> with non-standard data</a:t>
            </a:r>
            <a:endParaRPr b="1">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Clusterization</a:t>
            </a:r>
            <a:endParaRPr sz="2000">
              <a:solidFill>
                <a:srgbClr val="000000"/>
              </a:solidFill>
            </a:endParaRPr>
          </a:p>
        </p:txBody>
      </p:sp>
      <p:sp>
        <p:nvSpPr>
          <p:cNvPr id="304" name="Google Shape;30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graphicFrame>
        <p:nvGraphicFramePr>
          <p:cNvPr id="305" name="Google Shape;305;p36"/>
          <p:cNvGraphicFramePr/>
          <p:nvPr/>
        </p:nvGraphicFramePr>
        <p:xfrm>
          <a:off x="2361600" y="466625"/>
          <a:ext cx="3000000" cy="3000000"/>
        </p:xfrm>
        <a:graphic>
          <a:graphicData uri="http://schemas.openxmlformats.org/drawingml/2006/table">
            <a:tbl>
              <a:tblPr>
                <a:noFill/>
                <a:tableStyleId>{CEFB9010-55BE-473E-8D0D-592379613324}</a:tableStyleId>
              </a:tblPr>
              <a:tblGrid>
                <a:gridCol w="657350"/>
                <a:gridCol w="1657625"/>
                <a:gridCol w="727725"/>
                <a:gridCol w="1093825"/>
                <a:gridCol w="661350"/>
                <a:gridCol w="559575"/>
                <a:gridCol w="985100"/>
              </a:tblGrid>
              <a:tr h="310950">
                <a:tc>
                  <a:txBody>
                    <a:bodyPr/>
                    <a:lstStyle/>
                    <a:p>
                      <a:pPr indent="0" lvl="0" marL="0" rtl="0" algn="ctr">
                        <a:spcBef>
                          <a:spcPts val="0"/>
                        </a:spcBef>
                        <a:spcAft>
                          <a:spcPts val="0"/>
                        </a:spcAft>
                        <a:buNone/>
                      </a:pPr>
                      <a:r>
                        <a:rPr b="1" lang="pt-BR" sz="700">
                          <a:solidFill>
                            <a:schemeClr val="lt1"/>
                          </a:solidFill>
                        </a:rPr>
                        <a:t>Algorithm</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Number of groups</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Standard Data</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Method selection of number of groups</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Silhouette Score</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Distance</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ID Machines of interest (possible anomalies)</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r>
              <a:tr h="289525">
                <a:tc>
                  <a:txBody>
                    <a:bodyPr/>
                    <a:lstStyle/>
                    <a:p>
                      <a:pPr indent="0" lvl="0" marL="0" rtl="0" algn="ctr">
                        <a:spcBef>
                          <a:spcPts val="0"/>
                        </a:spcBef>
                        <a:spcAft>
                          <a:spcPts val="0"/>
                        </a:spcAft>
                        <a:buNone/>
                      </a:pPr>
                      <a:r>
                        <a:rPr b="1" lang="pt-BR" sz="700">
                          <a:latin typeface="Open Sans"/>
                          <a:ea typeface="Open Sans"/>
                          <a:cs typeface="Open Sans"/>
                          <a:sym typeface="Open Sans"/>
                        </a:rPr>
                        <a:t>K-Means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3</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0.38</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48.9</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5</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9525">
                <a:tc>
                  <a:txBody>
                    <a:bodyPr/>
                    <a:lstStyle/>
                    <a:p>
                      <a:pPr indent="0" lvl="0" marL="0" rtl="0" algn="ctr">
                        <a:spcBef>
                          <a:spcPts val="0"/>
                        </a:spcBef>
                        <a:spcAft>
                          <a:spcPts val="0"/>
                        </a:spcAft>
                        <a:buNone/>
                      </a:pPr>
                      <a:r>
                        <a:rPr b="1" lang="pt-BR" sz="700">
                          <a:latin typeface="Open Sans"/>
                          <a:ea typeface="Open Sans"/>
                          <a:cs typeface="Open Sans"/>
                          <a:sym typeface="Open Sans"/>
                        </a:rPr>
                        <a:t>K-Means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0.43</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13.0</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Not identified</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9525">
                <a:tc>
                  <a:txBody>
                    <a:bodyPr/>
                    <a:lstStyle/>
                    <a:p>
                      <a:pPr indent="0" lvl="0" marL="0" rtl="0" algn="ctr">
                        <a:spcBef>
                          <a:spcPts val="0"/>
                        </a:spcBef>
                        <a:spcAft>
                          <a:spcPts val="0"/>
                        </a:spcAft>
                        <a:buNone/>
                      </a:pPr>
                      <a:r>
                        <a:rPr b="1" lang="pt-BR" sz="700">
                          <a:latin typeface="Open Sans"/>
                          <a:ea typeface="Open Sans"/>
                          <a:cs typeface="Open Sans"/>
                          <a:sym typeface="Open Sans"/>
                        </a:rPr>
                        <a:t>K-Means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(Inertia)</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0.38</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41.4</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5</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9525">
                <a:tc>
                  <a:txBody>
                    <a:bodyPr/>
                    <a:lstStyle/>
                    <a:p>
                      <a:pPr indent="0" lvl="0" marL="0" rtl="0" algn="ctr">
                        <a:spcBef>
                          <a:spcPts val="0"/>
                        </a:spcBef>
                        <a:spcAft>
                          <a:spcPts val="0"/>
                        </a:spcAft>
                        <a:buNone/>
                      </a:pPr>
                      <a:r>
                        <a:rPr b="1" lang="pt-BR" sz="700">
                          <a:latin typeface="Open Sans"/>
                          <a:ea typeface="Open Sans"/>
                          <a:cs typeface="Open Sans"/>
                          <a:sym typeface="Open Sans"/>
                        </a:rPr>
                        <a:t>K-Means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(Inertia)</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10.1</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17, 18</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DBSCAN</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2*</a:t>
                      </a:r>
                      <a:endParaRPr sz="700">
                        <a:latin typeface="Open Sans"/>
                        <a:ea typeface="Open Sans"/>
                        <a:cs typeface="Open Sans"/>
                        <a:sym typeface="Open Sans"/>
                      </a:endParaRPr>
                    </a:p>
                    <a:p>
                      <a:pPr indent="0" lvl="0" marL="0" marR="0" rtl="0" algn="ctr">
                        <a:lnSpc>
                          <a:spcPct val="100000"/>
                        </a:lnSpc>
                        <a:spcBef>
                          <a:spcPts val="0"/>
                        </a:spcBef>
                        <a:spcAft>
                          <a:spcPts val="0"/>
                        </a:spcAft>
                        <a:buNone/>
                      </a:pPr>
                      <a:r>
                        <a:rPr lang="pt-BR" sz="700">
                          <a:latin typeface="Open Sans"/>
                          <a:ea typeface="Open Sans"/>
                          <a:cs typeface="Open Sans"/>
                          <a:sym typeface="Open Sans"/>
                        </a:rPr>
                        <a:t>*Result of eps=19 e min_samp=10</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0.47</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none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2, 4, 17</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DBSCAN</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2*</a:t>
                      </a:r>
                      <a:endParaRPr sz="700">
                        <a:latin typeface="Open Sans"/>
                        <a:ea typeface="Open Sans"/>
                        <a:cs typeface="Open Sans"/>
                        <a:sym typeface="Open Sans"/>
                      </a:endParaRPr>
                    </a:p>
                    <a:p>
                      <a:pPr indent="0" lvl="0" marL="0" marR="0" rtl="0" algn="ctr">
                        <a:lnSpc>
                          <a:spcPct val="100000"/>
                        </a:lnSpc>
                        <a:spcBef>
                          <a:spcPts val="0"/>
                        </a:spcBef>
                        <a:spcAft>
                          <a:spcPts val="0"/>
                        </a:spcAft>
                        <a:buNone/>
                      </a:pPr>
                      <a:r>
                        <a:rPr lang="pt-BR" sz="700">
                          <a:latin typeface="Open Sans"/>
                          <a:ea typeface="Open Sans"/>
                          <a:cs typeface="Open Sans"/>
                          <a:sym typeface="Open Sans"/>
                        </a:rPr>
                        <a:t>*Result of eps=18 e min_samp=7</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0.15</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none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2, 3, 4, 13, 17, 18</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DBSCAN</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p>
                      <a:pPr indent="0" lvl="0" marL="0" marR="0" rtl="0" algn="ctr">
                        <a:lnSpc>
                          <a:spcPct val="100000"/>
                        </a:lnSpc>
                        <a:spcBef>
                          <a:spcPts val="0"/>
                        </a:spcBef>
                        <a:spcAft>
                          <a:spcPts val="0"/>
                        </a:spcAft>
                        <a:buNone/>
                      </a:pPr>
                      <a:r>
                        <a:rPr lang="pt-BR" sz="700">
                          <a:latin typeface="Open Sans"/>
                          <a:ea typeface="Open Sans"/>
                          <a:cs typeface="Open Sans"/>
                          <a:sym typeface="Open Sans"/>
                        </a:rPr>
                        <a:t>*Result of eps=19 e min_samp=10</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(Silhouette)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0.33</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none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5, 7, 17, 18, 26, </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DBSCAN</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p>
                      <a:pPr indent="0" lvl="0" marL="0" marR="0" rtl="0" algn="ctr">
                        <a:lnSpc>
                          <a:spcPct val="100000"/>
                        </a:lnSpc>
                        <a:spcBef>
                          <a:spcPts val="0"/>
                        </a:spcBef>
                        <a:spcAft>
                          <a:spcPts val="0"/>
                        </a:spcAft>
                        <a:buNone/>
                      </a:pPr>
                      <a:r>
                        <a:rPr lang="pt-BR" sz="700">
                          <a:latin typeface="Open Sans"/>
                          <a:ea typeface="Open Sans"/>
                          <a:cs typeface="Open Sans"/>
                          <a:sym typeface="Open Sans"/>
                        </a:rPr>
                        <a:t>*Result of eps=10 e min_samp=3</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(Silhouette)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0.16</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none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2, 4, 13, 17, 33</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Fc-means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0.37</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51.6</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23, 33, 34</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4775">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Fc-means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Máx Silhouette score</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0.43</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13.0</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700">
                          <a:latin typeface="Open Sans"/>
                          <a:ea typeface="Open Sans"/>
                          <a:cs typeface="Open Sans"/>
                          <a:sym typeface="Open Sans"/>
                        </a:rPr>
                        <a:t>Not identified</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Fc-means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No</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(Inertia)</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0.31</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39.2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700">
                          <a:latin typeface="Open Sans"/>
                          <a:ea typeface="Open Sans"/>
                          <a:cs typeface="Open Sans"/>
                          <a:sym typeface="Open Sans"/>
                        </a:rPr>
                        <a:t>Not identified</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4775">
                <a:tc>
                  <a:txBody>
                    <a:bodyPr/>
                    <a:lstStyle/>
                    <a:p>
                      <a:pPr indent="0" lvl="0" marL="0" rtl="0" algn="ctr">
                        <a:lnSpc>
                          <a:spcPct val="115000"/>
                        </a:lnSpc>
                        <a:spcBef>
                          <a:spcPts val="0"/>
                        </a:spcBef>
                        <a:spcAft>
                          <a:spcPts val="0"/>
                        </a:spcAft>
                        <a:buNone/>
                      </a:pPr>
                      <a:r>
                        <a:rPr b="1" lang="pt-BR" sz="800">
                          <a:latin typeface="Calibri"/>
                          <a:ea typeface="Calibri"/>
                          <a:cs typeface="Calibri"/>
                          <a:sym typeface="Calibri"/>
                        </a:rPr>
                        <a:t>Fc-means</a:t>
                      </a:r>
                      <a:endParaRPr b="1" sz="700">
                        <a:latin typeface="Open Sans"/>
                        <a:ea typeface="Open Sans"/>
                        <a:cs typeface="Open Sans"/>
                        <a:sym typeface="Open Sans"/>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4</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Yes</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Elbow Method (Inertia)</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0.32</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pt-BR" sz="700">
                          <a:latin typeface="Open Sans"/>
                          <a:ea typeface="Open Sans"/>
                          <a:cs typeface="Open Sans"/>
                          <a:sym typeface="Open Sans"/>
                        </a:rPr>
                        <a:t>10.1</a:t>
                      </a:r>
                      <a:endParaRPr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700">
                          <a:latin typeface="Open Sans"/>
                          <a:ea typeface="Open Sans"/>
                          <a:cs typeface="Open Sans"/>
                          <a:sym typeface="Open Sans"/>
                        </a:rPr>
                        <a:t>17, 18</a:t>
                      </a:r>
                      <a:endParaRPr b="1" sz="700">
                        <a:latin typeface="Open Sans"/>
                        <a:ea typeface="Open Sans"/>
                        <a:cs typeface="Open Sans"/>
                        <a:sym typeface="Open Sans"/>
                      </a:endParaRPr>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Machines of Interest</a:t>
            </a:r>
            <a:endParaRPr sz="2000">
              <a:solidFill>
                <a:srgbClr val="000000"/>
              </a:solidFill>
            </a:endParaRPr>
          </a:p>
        </p:txBody>
      </p:sp>
      <p:sp>
        <p:nvSpPr>
          <p:cNvPr id="311" name="Google Shape;31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312" name="Google Shape;312;p37"/>
          <p:cNvSpPr txBox="1"/>
          <p:nvPr/>
        </p:nvSpPr>
        <p:spPr>
          <a:xfrm>
            <a:off x="1769875" y="2571750"/>
            <a:ext cx="2553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latin typeface="Open Sans"/>
                <a:ea typeface="Open Sans"/>
                <a:cs typeface="Open Sans"/>
                <a:sym typeface="Open Sans"/>
              </a:rPr>
              <a:t>This table summarizes the “machines of interest” highlighted by each of the applied models.</a:t>
            </a:r>
            <a:endParaRPr b="1">
              <a:latin typeface="Open Sans"/>
              <a:ea typeface="Open Sans"/>
              <a:cs typeface="Open Sans"/>
              <a:sym typeface="Open Sans"/>
            </a:endParaRPr>
          </a:p>
        </p:txBody>
      </p:sp>
      <p:graphicFrame>
        <p:nvGraphicFramePr>
          <p:cNvPr id="313" name="Google Shape;313;p37"/>
          <p:cNvGraphicFramePr/>
          <p:nvPr/>
        </p:nvGraphicFramePr>
        <p:xfrm>
          <a:off x="4742400" y="485975"/>
          <a:ext cx="3000000" cy="3000000"/>
        </p:xfrm>
        <a:graphic>
          <a:graphicData uri="http://schemas.openxmlformats.org/drawingml/2006/table">
            <a:tbl>
              <a:tblPr>
                <a:noFill/>
                <a:tableStyleId>{CEFB9010-55BE-473E-8D0D-592379613324}</a:tableStyleId>
              </a:tblPr>
              <a:tblGrid>
                <a:gridCol w="1031775"/>
                <a:gridCol w="1066425"/>
              </a:tblGrid>
              <a:tr h="259825">
                <a:tc>
                  <a:txBody>
                    <a:bodyPr/>
                    <a:lstStyle/>
                    <a:p>
                      <a:pPr indent="0" lvl="0" marL="0" rtl="0" algn="ctr">
                        <a:spcBef>
                          <a:spcPts val="0"/>
                        </a:spcBef>
                        <a:spcAft>
                          <a:spcPts val="0"/>
                        </a:spcAft>
                        <a:buNone/>
                      </a:pPr>
                      <a:r>
                        <a:rPr b="1" lang="pt-BR" sz="700">
                          <a:solidFill>
                            <a:schemeClr val="lt1"/>
                          </a:solidFill>
                        </a:rPr>
                        <a:t>ID MACHINES</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c>
                  <a:txBody>
                    <a:bodyPr/>
                    <a:lstStyle/>
                    <a:p>
                      <a:pPr indent="0" lvl="0" marL="0" rtl="0" algn="ctr">
                        <a:spcBef>
                          <a:spcPts val="0"/>
                        </a:spcBef>
                        <a:spcAft>
                          <a:spcPts val="0"/>
                        </a:spcAft>
                        <a:buNone/>
                      </a:pPr>
                      <a:r>
                        <a:rPr b="1" lang="pt-BR" sz="700">
                          <a:solidFill>
                            <a:schemeClr val="lt1"/>
                          </a:solidFill>
                        </a:rPr>
                        <a:t>OCCURRENCES</a:t>
                      </a:r>
                      <a:endParaRPr b="1" sz="700">
                        <a:solidFill>
                          <a:schemeClr val="lt1"/>
                        </a:solidFill>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0000"/>
                    </a:solidFill>
                  </a:tcPr>
                </a:tc>
              </a:tr>
              <a:tr h="306750">
                <a:tc>
                  <a:txBody>
                    <a:bodyPr/>
                    <a:lstStyle/>
                    <a:p>
                      <a:pPr indent="0" lvl="0" marL="0" rtl="0" algn="ctr">
                        <a:spcBef>
                          <a:spcPts val="0"/>
                        </a:spcBef>
                        <a:spcAft>
                          <a:spcPts val="0"/>
                        </a:spcAft>
                        <a:buNone/>
                      </a:pPr>
                      <a:r>
                        <a:rPr b="1" lang="pt-BR" sz="1000"/>
                        <a:t>17</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6</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18</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4</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2</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3</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4</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3</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5</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3</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33</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2</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13</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2</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7</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1</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40000">
                <a:tc>
                  <a:txBody>
                    <a:bodyPr/>
                    <a:lstStyle/>
                    <a:p>
                      <a:pPr indent="0" lvl="0" marL="0" rtl="0" algn="ctr">
                        <a:spcBef>
                          <a:spcPts val="0"/>
                        </a:spcBef>
                        <a:spcAft>
                          <a:spcPts val="0"/>
                        </a:spcAft>
                        <a:buNone/>
                      </a:pPr>
                      <a:r>
                        <a:rPr b="1" lang="pt-BR" sz="1000"/>
                        <a:t>3</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1</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34</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1</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23</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1</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6750">
                <a:tc>
                  <a:txBody>
                    <a:bodyPr/>
                    <a:lstStyle/>
                    <a:p>
                      <a:pPr indent="0" lvl="0" marL="0" rtl="0" algn="ctr">
                        <a:spcBef>
                          <a:spcPts val="0"/>
                        </a:spcBef>
                        <a:spcAft>
                          <a:spcPts val="0"/>
                        </a:spcAft>
                        <a:buNone/>
                      </a:pPr>
                      <a:r>
                        <a:rPr b="1" lang="pt-BR" sz="1000"/>
                        <a:t>26</a:t>
                      </a:r>
                      <a:endParaRPr b="1" sz="1000"/>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pt-BR" sz="1000"/>
                        <a:t>1</a:t>
                      </a:r>
                      <a:endParaRPr b="1" sz="1000"/>
                    </a:p>
                  </a:txBody>
                  <a:tcPr marT="63500" marB="63500" marR="63500" marL="635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314" name="Google Shape;314;p37"/>
          <p:cNvPicPr preferRelativeResize="0"/>
          <p:nvPr/>
        </p:nvPicPr>
        <p:blipFill>
          <a:blip r:embed="rId3">
            <a:alphaModFix/>
          </a:blip>
          <a:stretch>
            <a:fillRect/>
          </a:stretch>
        </p:blipFill>
        <p:spPr>
          <a:xfrm flipH="1" rot="7891281">
            <a:off x="3223752" y="3573977"/>
            <a:ext cx="575116" cy="57511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8"/>
          <p:cNvSpPr/>
          <p:nvPr/>
        </p:nvSpPr>
        <p:spPr>
          <a:xfrm>
            <a:off x="4619625" y="2749725"/>
            <a:ext cx="4114800" cy="333000"/>
          </a:xfrm>
          <a:prstGeom prst="rect">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8"/>
          <p:cNvSpPr/>
          <p:nvPr/>
        </p:nvSpPr>
        <p:spPr>
          <a:xfrm>
            <a:off x="4333875" y="552450"/>
            <a:ext cx="4114800" cy="219000"/>
          </a:xfrm>
          <a:prstGeom prst="rect">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Bayesian Networks</a:t>
            </a:r>
            <a:endParaRPr sz="2000">
              <a:solidFill>
                <a:srgbClr val="000000"/>
              </a:solidFill>
            </a:endParaRPr>
          </a:p>
        </p:txBody>
      </p:sp>
      <p:sp>
        <p:nvSpPr>
          <p:cNvPr id="322" name="Google Shape;32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grpSp>
        <p:nvGrpSpPr>
          <p:cNvPr id="323" name="Google Shape;323;p38"/>
          <p:cNvGrpSpPr/>
          <p:nvPr/>
        </p:nvGrpSpPr>
        <p:grpSpPr>
          <a:xfrm>
            <a:off x="3103050" y="894237"/>
            <a:ext cx="5867400" cy="1801071"/>
            <a:chOff x="3099600" y="3085325"/>
            <a:chExt cx="5867400" cy="1801071"/>
          </a:xfrm>
        </p:grpSpPr>
        <p:pic>
          <p:nvPicPr>
            <p:cNvPr id="324" name="Google Shape;324;p38"/>
            <p:cNvPicPr preferRelativeResize="0"/>
            <p:nvPr/>
          </p:nvPicPr>
          <p:blipFill>
            <a:blip r:embed="rId3">
              <a:alphaModFix/>
            </a:blip>
            <a:stretch>
              <a:fillRect/>
            </a:stretch>
          </p:blipFill>
          <p:spPr>
            <a:xfrm>
              <a:off x="3337725" y="3293521"/>
              <a:ext cx="5534025" cy="1592875"/>
            </a:xfrm>
            <a:prstGeom prst="rect">
              <a:avLst/>
            </a:prstGeom>
            <a:noFill/>
            <a:ln>
              <a:noFill/>
            </a:ln>
          </p:spPr>
        </p:pic>
        <p:sp>
          <p:nvSpPr>
            <p:cNvPr id="325" name="Google Shape;325;p38"/>
            <p:cNvSpPr/>
            <p:nvPr/>
          </p:nvSpPr>
          <p:spPr>
            <a:xfrm>
              <a:off x="3099600" y="3085325"/>
              <a:ext cx="5867400" cy="1761300"/>
            </a:xfrm>
            <a:prstGeom prst="ellipse">
              <a:avLst/>
            </a:prstGeom>
            <a:noFill/>
            <a:ln cap="flat" cmpd="sng" w="19050">
              <a:solidFill>
                <a:srgbClr val="2A39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26" name="Google Shape;326;p38"/>
          <p:cNvPicPr preferRelativeResize="0"/>
          <p:nvPr/>
        </p:nvPicPr>
        <p:blipFill>
          <a:blip r:embed="rId4">
            <a:alphaModFix/>
          </a:blip>
          <a:stretch>
            <a:fillRect/>
          </a:stretch>
        </p:blipFill>
        <p:spPr>
          <a:xfrm>
            <a:off x="2398199" y="3155850"/>
            <a:ext cx="2009208" cy="1801077"/>
          </a:xfrm>
          <a:prstGeom prst="rect">
            <a:avLst/>
          </a:prstGeom>
          <a:noFill/>
          <a:ln>
            <a:noFill/>
          </a:ln>
        </p:spPr>
      </p:pic>
      <p:sp>
        <p:nvSpPr>
          <p:cNvPr id="327" name="Google Shape;327;p38"/>
          <p:cNvSpPr/>
          <p:nvPr/>
        </p:nvSpPr>
        <p:spPr>
          <a:xfrm rot="-3199152">
            <a:off x="3495654" y="2627932"/>
            <a:ext cx="727204" cy="363602"/>
          </a:xfrm>
          <a:prstGeom prst="rightArrow">
            <a:avLst>
              <a:gd fmla="val 50000" name="adj1"/>
              <a:gd fmla="val 50000" name="adj2"/>
            </a:avLst>
          </a:prstGeom>
          <a:solidFill>
            <a:srgbClr val="FF99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8"/>
          <p:cNvSpPr txBox="1"/>
          <p:nvPr/>
        </p:nvSpPr>
        <p:spPr>
          <a:xfrm>
            <a:off x="4457700" y="3232050"/>
            <a:ext cx="4686300" cy="1648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It indicates a lack of current error related to a maximum current lag warning.</a:t>
            </a:r>
            <a:endParaRPr b="1" sz="1100">
              <a:solidFill>
                <a:srgbClr val="434343"/>
              </a:solidFill>
              <a:latin typeface="Roboto"/>
              <a:ea typeface="Roboto"/>
              <a:cs typeface="Roboto"/>
              <a:sym typeface="Roboto"/>
            </a:endParaRPr>
          </a:p>
          <a:p>
            <a:pPr indent="-298450" lvl="0" marL="4572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Possible causes: </a:t>
            </a:r>
            <a:endParaRPr b="1" sz="1100">
              <a:solidFill>
                <a:srgbClr val="434343"/>
              </a:solidFill>
              <a:latin typeface="Roboto"/>
              <a:ea typeface="Roboto"/>
              <a:cs typeface="Roboto"/>
              <a:sym typeface="Roboto"/>
            </a:endParaRPr>
          </a:p>
          <a:p>
            <a:pPr indent="-298450" lvl="1" marL="9144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D</a:t>
            </a:r>
            <a:r>
              <a:rPr b="1" lang="pt-BR" sz="1100">
                <a:solidFill>
                  <a:srgbClr val="434343"/>
                </a:solidFill>
                <a:latin typeface="Roboto"/>
                <a:ea typeface="Roboto"/>
                <a:cs typeface="Roboto"/>
                <a:sym typeface="Roboto"/>
              </a:rPr>
              <a:t>eterioration of the welding electrode;</a:t>
            </a:r>
            <a:endParaRPr b="1" sz="1100">
              <a:solidFill>
                <a:srgbClr val="434343"/>
              </a:solidFill>
              <a:latin typeface="Roboto"/>
              <a:ea typeface="Roboto"/>
              <a:cs typeface="Roboto"/>
              <a:sym typeface="Roboto"/>
            </a:endParaRPr>
          </a:p>
          <a:p>
            <a:pPr indent="-298450" lvl="1" marL="9144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Deterioration of the measurement circuit or auxiliary cables;</a:t>
            </a:r>
            <a:endParaRPr b="1" sz="1100">
              <a:solidFill>
                <a:srgbClr val="434343"/>
              </a:solidFill>
              <a:latin typeface="Roboto"/>
              <a:ea typeface="Roboto"/>
              <a:cs typeface="Roboto"/>
              <a:sym typeface="Roboto"/>
            </a:endParaRPr>
          </a:p>
          <a:p>
            <a:pPr indent="-298450" lvl="1" marL="9144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Welding transformer problems (insufficient capacity);</a:t>
            </a:r>
            <a:endParaRPr b="1" sz="1100">
              <a:solidFill>
                <a:srgbClr val="434343"/>
              </a:solidFill>
              <a:latin typeface="Roboto"/>
              <a:ea typeface="Roboto"/>
              <a:cs typeface="Roboto"/>
              <a:sym typeface="Roboto"/>
            </a:endParaRPr>
          </a:p>
          <a:p>
            <a:pPr indent="-298450" lvl="1" marL="914400" rtl="0" algn="l">
              <a:lnSpc>
                <a:spcPct val="115000"/>
              </a:lnSpc>
              <a:spcBef>
                <a:spcPts val="0"/>
              </a:spcBef>
              <a:spcAft>
                <a:spcPts val="0"/>
              </a:spcAft>
              <a:buClr>
                <a:srgbClr val="434343"/>
              </a:buClr>
              <a:buSzPts val="1100"/>
              <a:buFont typeface="Roboto"/>
              <a:buChar char="○"/>
            </a:pPr>
            <a:r>
              <a:rPr b="1" lang="pt-BR" sz="1100">
                <a:solidFill>
                  <a:srgbClr val="434343"/>
                </a:solidFill>
                <a:latin typeface="Roboto"/>
                <a:ea typeface="Roboto"/>
                <a:cs typeface="Roboto"/>
                <a:sym typeface="Roboto"/>
              </a:rPr>
              <a:t>Failure in the electrode milling process.</a:t>
            </a:r>
            <a:endParaRPr b="1" sz="1000">
              <a:solidFill>
                <a:srgbClr val="434343"/>
              </a:solidFill>
              <a:latin typeface="Roboto"/>
              <a:ea typeface="Roboto"/>
              <a:cs typeface="Roboto"/>
              <a:sym typeface="Roboto"/>
            </a:endParaRPr>
          </a:p>
          <a:p>
            <a:pPr indent="0" lvl="0" marL="0" rtl="0" algn="l">
              <a:lnSpc>
                <a:spcPct val="115000"/>
              </a:lnSpc>
              <a:spcBef>
                <a:spcPts val="800"/>
              </a:spcBef>
              <a:spcAft>
                <a:spcPts val="0"/>
              </a:spcAft>
              <a:buNone/>
            </a:pPr>
            <a:r>
              <a:t/>
            </a:r>
            <a:endParaRPr sz="1200">
              <a:solidFill>
                <a:srgbClr val="434343"/>
              </a:solidFill>
              <a:latin typeface="Roboto"/>
              <a:ea typeface="Roboto"/>
              <a:cs typeface="Roboto"/>
              <a:sym typeface="Roboto"/>
            </a:endParaRPr>
          </a:p>
          <a:p>
            <a:pPr indent="0" lvl="0" marL="0" rtl="0" algn="l">
              <a:lnSpc>
                <a:spcPct val="115000"/>
              </a:lnSpc>
              <a:spcBef>
                <a:spcPts val="0"/>
              </a:spcBef>
              <a:spcAft>
                <a:spcPts val="800"/>
              </a:spcAft>
              <a:buNone/>
            </a:pPr>
            <a:r>
              <a:t/>
            </a:r>
            <a:endParaRPr sz="1300">
              <a:solidFill>
                <a:srgbClr val="434343"/>
              </a:solidFill>
              <a:latin typeface="Roboto"/>
              <a:ea typeface="Roboto"/>
              <a:cs typeface="Roboto"/>
              <a:sym typeface="Roboto"/>
            </a:endParaRPr>
          </a:p>
        </p:txBody>
      </p:sp>
      <p:sp>
        <p:nvSpPr>
          <p:cNvPr id="329" name="Google Shape;329;p38"/>
          <p:cNvSpPr/>
          <p:nvPr/>
        </p:nvSpPr>
        <p:spPr>
          <a:xfrm>
            <a:off x="311700" y="1647825"/>
            <a:ext cx="2267100" cy="2057400"/>
          </a:xfrm>
          <a:prstGeom prst="ellipse">
            <a:avLst/>
          </a:prstGeom>
          <a:solidFill>
            <a:srgbClr val="802017"/>
          </a:solidFill>
          <a:ln cap="flat" cmpd="sng" w="9525">
            <a:solidFill>
              <a:srgbClr val="8020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pt-BR" sz="1000">
                <a:solidFill>
                  <a:srgbClr val="FFFFFF"/>
                </a:solidFill>
              </a:rPr>
              <a:t>Causality in error and warning logs, trying to relate apparently non-relevant errors and warnings with errors related to critical failures, for the machines of interest (belonging to minority clusters).</a:t>
            </a:r>
            <a:endParaRPr b="1" sz="1000">
              <a:solidFill>
                <a:srgbClr val="FFFFFF"/>
              </a:solidFill>
            </a:endParaRPr>
          </a:p>
        </p:txBody>
      </p:sp>
      <p:sp>
        <p:nvSpPr>
          <p:cNvPr id="330" name="Google Shape;330;p38"/>
          <p:cNvSpPr txBox="1"/>
          <p:nvPr/>
        </p:nvSpPr>
        <p:spPr>
          <a:xfrm>
            <a:off x="3807900" y="490100"/>
            <a:ext cx="4743600" cy="3783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b="1" lang="pt-BR" sz="900">
                <a:solidFill>
                  <a:srgbClr val="434343"/>
                </a:solidFill>
                <a:latin typeface="Roboto"/>
                <a:ea typeface="Roboto"/>
                <a:cs typeface="Roboto"/>
                <a:sym typeface="Roboto"/>
              </a:rPr>
              <a:t>1. (‘</a:t>
            </a:r>
            <a:r>
              <a:rPr b="1" lang="pt-BR" sz="900">
                <a:solidFill>
                  <a:srgbClr val="434343"/>
                </a:solidFill>
                <a:latin typeface="Roboto"/>
                <a:ea typeface="Roboto"/>
                <a:cs typeface="Roboto"/>
                <a:sym typeface="Roboto"/>
              </a:rPr>
              <a:t>maximum lag</a:t>
            </a:r>
            <a:r>
              <a:rPr b="1" lang="pt-BR" sz="900">
                <a:solidFill>
                  <a:srgbClr val="434343"/>
                </a:solidFill>
                <a:latin typeface="Roboto"/>
                <a:ea typeface="Roboto"/>
                <a:cs typeface="Roboto"/>
                <a:sym typeface="Roboto"/>
              </a:rPr>
              <a:t>', Warning) -&gt; (‘welding error - weak current 2nd weld, ’Error’)</a:t>
            </a:r>
            <a:endParaRPr sz="900">
              <a:solidFill>
                <a:srgbClr val="434343"/>
              </a:solidFill>
              <a:latin typeface="Roboto"/>
              <a:ea typeface="Roboto"/>
              <a:cs typeface="Roboto"/>
              <a:sym typeface="Roboto"/>
            </a:endParaRPr>
          </a:p>
          <a:p>
            <a:pPr indent="0" lvl="0" marL="0" rtl="0" algn="l">
              <a:lnSpc>
                <a:spcPct val="115000"/>
              </a:lnSpc>
              <a:spcBef>
                <a:spcPts val="800"/>
              </a:spcBef>
              <a:spcAft>
                <a:spcPts val="0"/>
              </a:spcAft>
              <a:buNone/>
            </a:pPr>
            <a:r>
              <a:t/>
            </a:r>
            <a:endParaRPr sz="1200">
              <a:solidFill>
                <a:srgbClr val="434343"/>
              </a:solidFill>
              <a:latin typeface="Roboto"/>
              <a:ea typeface="Roboto"/>
              <a:cs typeface="Roboto"/>
              <a:sym typeface="Roboto"/>
            </a:endParaRPr>
          </a:p>
          <a:p>
            <a:pPr indent="0" lvl="0" marL="0" rtl="0" algn="l">
              <a:lnSpc>
                <a:spcPct val="115000"/>
              </a:lnSpc>
              <a:spcBef>
                <a:spcPts val="0"/>
              </a:spcBef>
              <a:spcAft>
                <a:spcPts val="800"/>
              </a:spcAft>
              <a:buNone/>
            </a:pPr>
            <a:r>
              <a:t/>
            </a:r>
            <a:endParaRPr sz="1300">
              <a:solidFill>
                <a:srgbClr val="434343"/>
              </a:solidFill>
              <a:latin typeface="Roboto"/>
              <a:ea typeface="Roboto"/>
              <a:cs typeface="Roboto"/>
              <a:sym typeface="Roboto"/>
            </a:endParaRPr>
          </a:p>
        </p:txBody>
      </p:sp>
      <p:sp>
        <p:nvSpPr>
          <p:cNvPr id="331" name="Google Shape;331;p38"/>
          <p:cNvSpPr txBox="1"/>
          <p:nvPr/>
        </p:nvSpPr>
        <p:spPr>
          <a:xfrm>
            <a:off x="4572000" y="2695300"/>
            <a:ext cx="44673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800"/>
              </a:spcAft>
              <a:buNone/>
            </a:pPr>
            <a:r>
              <a:rPr b="1" lang="pt-BR" sz="800">
                <a:solidFill>
                  <a:srgbClr val="434343"/>
                </a:solidFill>
                <a:latin typeface="Roboto"/>
                <a:ea typeface="Roboto"/>
                <a:cs typeface="Roboto"/>
                <a:sym typeface="Roboto"/>
              </a:rPr>
              <a:t>2.</a:t>
            </a:r>
            <a:r>
              <a:rPr b="1" lang="pt-BR" sz="700">
                <a:solidFill>
                  <a:srgbClr val="434343"/>
                </a:solidFill>
                <a:latin typeface="Roboto"/>
                <a:ea typeface="Roboto"/>
                <a:cs typeface="Roboto"/>
                <a:sym typeface="Roboto"/>
              </a:rPr>
              <a:t> </a:t>
            </a:r>
            <a:r>
              <a:rPr b="1" lang="pt-BR" sz="800">
                <a:solidFill>
                  <a:srgbClr val="434343"/>
                </a:solidFill>
                <a:latin typeface="Roboto"/>
                <a:ea typeface="Roboto"/>
                <a:cs typeface="Roboto"/>
                <a:sym typeface="Roboto"/>
              </a:rPr>
              <a:t>(‘maximum lag', Warning) </a:t>
            </a:r>
            <a:r>
              <a:rPr b="1" lang="pt-BR" sz="800">
                <a:solidFill>
                  <a:srgbClr val="434343"/>
                </a:solidFill>
                <a:latin typeface="Roboto"/>
                <a:ea typeface="Roboto"/>
                <a:cs typeface="Roboto"/>
                <a:sym typeface="Roboto"/>
              </a:rPr>
              <a:t>-&gt; (‘welding error - </a:t>
            </a:r>
            <a:r>
              <a:rPr b="1" lang="pt-BR" sz="800">
                <a:solidFill>
                  <a:srgbClr val="434343"/>
                </a:solidFill>
                <a:latin typeface="Roboto"/>
                <a:ea typeface="Roboto"/>
                <a:cs typeface="Roboto"/>
                <a:sym typeface="Roboto"/>
              </a:rPr>
              <a:t>interrupted welding time / lack of current’,’Error’) -&gt; (‘interrupted welding time / lack of current’,’Error’)</a:t>
            </a:r>
            <a:endParaRPr sz="1300">
              <a:solidFill>
                <a:srgbClr val="434343"/>
              </a:solidFill>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Results</a:t>
            </a:r>
            <a:endParaRPr>
              <a:solidFill>
                <a:srgbClr val="000000"/>
              </a:solidFill>
            </a:endParaRPr>
          </a:p>
          <a:p>
            <a:pPr indent="0" lvl="0" marL="0" rtl="0" algn="l">
              <a:spcBef>
                <a:spcPts val="0"/>
              </a:spcBef>
              <a:spcAft>
                <a:spcPts val="0"/>
              </a:spcAft>
              <a:buNone/>
            </a:pPr>
            <a:r>
              <a:rPr lang="pt-BR" sz="2000">
                <a:solidFill>
                  <a:srgbClr val="000000"/>
                </a:solidFill>
              </a:rPr>
              <a:t>Bayesian Networks</a:t>
            </a:r>
            <a:endParaRPr sz="2000">
              <a:solidFill>
                <a:srgbClr val="000000"/>
              </a:solidFill>
            </a:endParaRPr>
          </a:p>
        </p:txBody>
      </p:sp>
      <p:sp>
        <p:nvSpPr>
          <p:cNvPr id="337" name="Google Shape;337;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338" name="Google Shape;338;p39"/>
          <p:cNvSpPr txBox="1"/>
          <p:nvPr/>
        </p:nvSpPr>
        <p:spPr>
          <a:xfrm>
            <a:off x="4088700" y="3051075"/>
            <a:ext cx="4743600" cy="10608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434343"/>
              </a:buClr>
              <a:buSzPts val="1200"/>
              <a:buFont typeface="Open Sans"/>
              <a:buChar char="●"/>
            </a:pPr>
            <a:r>
              <a:rPr b="1" lang="pt-BR" sz="1200">
                <a:solidFill>
                  <a:srgbClr val="434343"/>
                </a:solidFill>
                <a:latin typeface="Open Sans"/>
                <a:ea typeface="Open Sans"/>
                <a:cs typeface="Open Sans"/>
                <a:sym typeface="Open Sans"/>
              </a:rPr>
              <a:t>It indicates a current oscillation problem</a:t>
            </a:r>
            <a:r>
              <a:rPr b="1" lang="pt-BR" sz="1200">
                <a:solidFill>
                  <a:srgbClr val="434343"/>
                </a:solidFill>
                <a:latin typeface="Open Sans"/>
                <a:ea typeface="Open Sans"/>
                <a:cs typeface="Open Sans"/>
                <a:sym typeface="Open Sans"/>
              </a:rPr>
              <a:t>;</a:t>
            </a:r>
            <a:endParaRPr b="1" sz="1200">
              <a:solidFill>
                <a:srgbClr val="434343"/>
              </a:solidFill>
              <a:latin typeface="Open Sans"/>
              <a:ea typeface="Open Sans"/>
              <a:cs typeface="Open Sans"/>
              <a:sym typeface="Open Sans"/>
            </a:endParaRPr>
          </a:p>
          <a:p>
            <a:pPr indent="-304800" lvl="0" marL="457200" rtl="0" algn="l">
              <a:lnSpc>
                <a:spcPct val="115000"/>
              </a:lnSpc>
              <a:spcBef>
                <a:spcPts val="0"/>
              </a:spcBef>
              <a:spcAft>
                <a:spcPts val="0"/>
              </a:spcAft>
              <a:buClr>
                <a:srgbClr val="434343"/>
              </a:buClr>
              <a:buSzPts val="1200"/>
              <a:buFont typeface="Open Sans"/>
              <a:buChar char="●"/>
            </a:pPr>
            <a:r>
              <a:rPr b="1" lang="pt-BR" sz="1200">
                <a:solidFill>
                  <a:srgbClr val="434343"/>
                </a:solidFill>
                <a:latin typeface="Open Sans"/>
                <a:ea typeface="Open Sans"/>
                <a:cs typeface="Open Sans"/>
                <a:sym typeface="Open Sans"/>
              </a:rPr>
              <a:t>Possible causes</a:t>
            </a:r>
            <a:r>
              <a:rPr b="1" lang="pt-BR" sz="1200">
                <a:solidFill>
                  <a:srgbClr val="434343"/>
                </a:solidFill>
                <a:latin typeface="Open Sans"/>
                <a:ea typeface="Open Sans"/>
                <a:cs typeface="Open Sans"/>
                <a:sym typeface="Open Sans"/>
              </a:rPr>
              <a:t>: </a:t>
            </a:r>
            <a:endParaRPr b="1" sz="1200">
              <a:solidFill>
                <a:srgbClr val="434343"/>
              </a:solidFill>
              <a:latin typeface="Open Sans"/>
              <a:ea typeface="Open Sans"/>
              <a:cs typeface="Open Sans"/>
              <a:sym typeface="Open Sans"/>
            </a:endParaRPr>
          </a:p>
          <a:p>
            <a:pPr indent="-304800" lvl="1" marL="914400" rtl="0" algn="l">
              <a:lnSpc>
                <a:spcPct val="115000"/>
              </a:lnSpc>
              <a:spcBef>
                <a:spcPts val="0"/>
              </a:spcBef>
              <a:spcAft>
                <a:spcPts val="0"/>
              </a:spcAft>
              <a:buClr>
                <a:srgbClr val="434343"/>
              </a:buClr>
              <a:buSzPts val="1200"/>
              <a:buFont typeface="Open Sans"/>
              <a:buChar char="○"/>
            </a:pPr>
            <a:r>
              <a:rPr b="1" lang="pt-BR" sz="1200">
                <a:solidFill>
                  <a:srgbClr val="434343"/>
                </a:solidFill>
                <a:latin typeface="Open Sans"/>
                <a:ea typeface="Open Sans"/>
                <a:cs typeface="Open Sans"/>
                <a:sym typeface="Open Sans"/>
              </a:rPr>
              <a:t>Mechanical alignment conditions;</a:t>
            </a:r>
            <a:endParaRPr b="1" sz="1200">
              <a:solidFill>
                <a:srgbClr val="434343"/>
              </a:solidFill>
              <a:latin typeface="Open Sans"/>
              <a:ea typeface="Open Sans"/>
              <a:cs typeface="Open Sans"/>
              <a:sym typeface="Open Sans"/>
            </a:endParaRPr>
          </a:p>
          <a:p>
            <a:pPr indent="-304800" lvl="1" marL="914400" rtl="0" algn="l">
              <a:lnSpc>
                <a:spcPct val="115000"/>
              </a:lnSpc>
              <a:spcBef>
                <a:spcPts val="0"/>
              </a:spcBef>
              <a:spcAft>
                <a:spcPts val="0"/>
              </a:spcAft>
              <a:buClr>
                <a:srgbClr val="434343"/>
              </a:buClr>
              <a:buSzPts val="1200"/>
              <a:buFont typeface="Open Sans"/>
              <a:buChar char="○"/>
            </a:pPr>
            <a:r>
              <a:rPr b="1" lang="pt-BR" sz="1200">
                <a:solidFill>
                  <a:srgbClr val="434343"/>
                </a:solidFill>
                <a:latin typeface="Open Sans"/>
                <a:ea typeface="Open Sans"/>
                <a:cs typeface="Open Sans"/>
                <a:sym typeface="Open Sans"/>
              </a:rPr>
              <a:t>Defects in electronic components.</a:t>
            </a:r>
            <a:endParaRPr b="1" sz="1200">
              <a:solidFill>
                <a:srgbClr val="434343"/>
              </a:solidFill>
              <a:latin typeface="Open Sans"/>
              <a:ea typeface="Open Sans"/>
              <a:cs typeface="Open Sans"/>
              <a:sym typeface="Open Sans"/>
            </a:endParaRPr>
          </a:p>
        </p:txBody>
      </p:sp>
      <p:sp>
        <p:nvSpPr>
          <p:cNvPr id="339" name="Google Shape;339;p39"/>
          <p:cNvSpPr txBox="1"/>
          <p:nvPr/>
        </p:nvSpPr>
        <p:spPr>
          <a:xfrm>
            <a:off x="3240600" y="1202150"/>
            <a:ext cx="5474700" cy="28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800"/>
              </a:spcAft>
              <a:buNone/>
            </a:pPr>
            <a:r>
              <a:rPr b="1" lang="pt-BR" sz="800">
                <a:solidFill>
                  <a:srgbClr val="434343"/>
                </a:solidFill>
                <a:latin typeface="Roboto"/>
                <a:ea typeface="Roboto"/>
                <a:cs typeface="Roboto"/>
                <a:sym typeface="Roboto"/>
              </a:rPr>
              <a:t>('</a:t>
            </a:r>
            <a:r>
              <a:rPr b="1" lang="pt-BR" sz="800">
                <a:solidFill>
                  <a:srgbClr val="434343"/>
                </a:solidFill>
                <a:latin typeface="Roboto"/>
                <a:ea typeface="Roboto"/>
                <a:cs typeface="Roboto"/>
                <a:sym typeface="Roboto"/>
              </a:rPr>
              <a:t>welding error - interruption by current oscillation</a:t>
            </a:r>
            <a:r>
              <a:rPr b="1" lang="pt-BR" sz="800">
                <a:solidFill>
                  <a:srgbClr val="434343"/>
                </a:solidFill>
                <a:latin typeface="Roboto"/>
                <a:ea typeface="Roboto"/>
                <a:cs typeface="Roboto"/>
                <a:sym typeface="Roboto"/>
              </a:rPr>
              <a:t>',’Error’)-&gt;(‘</a:t>
            </a:r>
            <a:r>
              <a:rPr b="1" lang="pt-BR" sz="800">
                <a:solidFill>
                  <a:srgbClr val="434343"/>
                </a:solidFill>
                <a:latin typeface="Roboto"/>
                <a:ea typeface="Roboto"/>
                <a:cs typeface="Roboto"/>
                <a:sym typeface="Roboto"/>
              </a:rPr>
              <a:t>psq error - error by current oscillation</a:t>
            </a:r>
            <a:r>
              <a:rPr b="1" lang="pt-BR" sz="800">
                <a:solidFill>
                  <a:srgbClr val="434343"/>
                </a:solidFill>
                <a:latin typeface="Roboto"/>
                <a:ea typeface="Roboto"/>
                <a:cs typeface="Roboto"/>
                <a:sym typeface="Roboto"/>
              </a:rPr>
              <a:t>’,’Error’)</a:t>
            </a:r>
            <a:endParaRPr sz="1200">
              <a:solidFill>
                <a:srgbClr val="434343"/>
              </a:solidFill>
              <a:latin typeface="Roboto"/>
              <a:ea typeface="Roboto"/>
              <a:cs typeface="Roboto"/>
              <a:sym typeface="Roboto"/>
            </a:endParaRPr>
          </a:p>
        </p:txBody>
      </p:sp>
      <p:pic>
        <p:nvPicPr>
          <p:cNvPr id="340" name="Google Shape;340;p39"/>
          <p:cNvPicPr preferRelativeResize="0"/>
          <p:nvPr/>
        </p:nvPicPr>
        <p:blipFill>
          <a:blip r:embed="rId3">
            <a:alphaModFix/>
          </a:blip>
          <a:stretch>
            <a:fillRect/>
          </a:stretch>
        </p:blipFill>
        <p:spPr>
          <a:xfrm>
            <a:off x="3274501" y="1765023"/>
            <a:ext cx="5132999" cy="455702"/>
          </a:xfrm>
          <a:prstGeom prst="rect">
            <a:avLst/>
          </a:prstGeom>
          <a:noFill/>
          <a:ln>
            <a:noFill/>
          </a:ln>
        </p:spPr>
      </p:pic>
      <p:sp>
        <p:nvSpPr>
          <p:cNvPr id="341" name="Google Shape;341;p39"/>
          <p:cNvSpPr/>
          <p:nvPr/>
        </p:nvSpPr>
        <p:spPr>
          <a:xfrm>
            <a:off x="3152775" y="1592000"/>
            <a:ext cx="5200800" cy="800400"/>
          </a:xfrm>
          <a:prstGeom prst="ellipse">
            <a:avLst/>
          </a:prstGeom>
          <a:noFill/>
          <a:ln cap="flat" cmpd="sng" w="19050">
            <a:solidFill>
              <a:srgbClr val="2A39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9"/>
          <p:cNvPicPr preferRelativeResize="0"/>
          <p:nvPr/>
        </p:nvPicPr>
        <p:blipFill>
          <a:blip r:embed="rId4">
            <a:alphaModFix/>
          </a:blip>
          <a:stretch>
            <a:fillRect/>
          </a:stretch>
        </p:blipFill>
        <p:spPr>
          <a:xfrm>
            <a:off x="607499" y="2898675"/>
            <a:ext cx="2009208" cy="1801077"/>
          </a:xfrm>
          <a:prstGeom prst="rect">
            <a:avLst/>
          </a:prstGeom>
          <a:noFill/>
          <a:ln>
            <a:noFill/>
          </a:ln>
        </p:spPr>
      </p:pic>
      <p:sp>
        <p:nvSpPr>
          <p:cNvPr id="343" name="Google Shape;343;p39"/>
          <p:cNvSpPr/>
          <p:nvPr/>
        </p:nvSpPr>
        <p:spPr>
          <a:xfrm rot="-2363259">
            <a:off x="2503480" y="2472066"/>
            <a:ext cx="947895" cy="434824"/>
          </a:xfrm>
          <a:prstGeom prst="rightArrow">
            <a:avLst>
              <a:gd fmla="val 50000" name="adj1"/>
              <a:gd fmla="val 50000" name="adj2"/>
            </a:avLst>
          </a:prstGeom>
          <a:solidFill>
            <a:srgbClr val="FF9900"/>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Discussions</a:t>
            </a:r>
            <a:endParaRPr>
              <a:solidFill>
                <a:srgbClr val="000000"/>
              </a:solidFill>
            </a:endParaRPr>
          </a:p>
        </p:txBody>
      </p:sp>
      <p:sp>
        <p:nvSpPr>
          <p:cNvPr id="349" name="Google Shape;349;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350" name="Google Shape;350;p4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rgbClr val="000000"/>
              </a:buClr>
              <a:buSzPts val="1200"/>
              <a:buChar char="●"/>
            </a:pPr>
            <a:r>
              <a:rPr lang="pt-BR" sz="1200">
                <a:solidFill>
                  <a:srgbClr val="000000"/>
                </a:solidFill>
              </a:rPr>
              <a:t>Generically, it is possible to divide the results of each clustering model between majority classes and minority classes.</a:t>
            </a:r>
            <a:endParaRPr sz="1200">
              <a:solidFill>
                <a:srgbClr val="000000"/>
              </a:solidFill>
            </a:endParaRPr>
          </a:p>
          <a:p>
            <a:pPr indent="-304800" lvl="0" marL="457200" rtl="0" algn="l">
              <a:spcBef>
                <a:spcPts val="1000"/>
              </a:spcBef>
              <a:spcAft>
                <a:spcPts val="0"/>
              </a:spcAft>
              <a:buClr>
                <a:srgbClr val="000000"/>
              </a:buClr>
              <a:buSzPts val="1200"/>
              <a:buChar char="●"/>
            </a:pPr>
            <a:r>
              <a:rPr lang="pt-BR" sz="1200">
                <a:solidFill>
                  <a:srgbClr val="000000"/>
                </a:solidFill>
              </a:rPr>
              <a:t>Majority clusters tend to bring together sets of machines that operate similarly to each other in a larger set of days, which should characterize the common production process, without major behavioral surprises.</a:t>
            </a:r>
            <a:endParaRPr sz="1200">
              <a:solidFill>
                <a:srgbClr val="000000"/>
              </a:solidFill>
            </a:endParaRPr>
          </a:p>
          <a:p>
            <a:pPr indent="-304800" lvl="0" marL="457200" rtl="0" algn="l">
              <a:spcBef>
                <a:spcPts val="1000"/>
              </a:spcBef>
              <a:spcAft>
                <a:spcPts val="0"/>
              </a:spcAft>
              <a:buClr>
                <a:srgbClr val="000000"/>
              </a:buClr>
              <a:buSzPts val="1200"/>
              <a:buChar char="●"/>
            </a:pPr>
            <a:r>
              <a:rPr lang="pt-BR" sz="1200">
                <a:solidFill>
                  <a:srgbClr val="000000"/>
                </a:solidFill>
              </a:rPr>
              <a:t>Minority clusters tend to isolate machines that behaved anomalously on a certain set of days.</a:t>
            </a:r>
            <a:endParaRPr sz="1200">
              <a:solidFill>
                <a:srgbClr val="000000"/>
              </a:solidFill>
            </a:endParaRPr>
          </a:p>
          <a:p>
            <a:pPr indent="-304800" lvl="0" marL="457200" rtl="0" algn="l">
              <a:spcBef>
                <a:spcPts val="1000"/>
              </a:spcBef>
              <a:spcAft>
                <a:spcPts val="0"/>
              </a:spcAft>
              <a:buClr>
                <a:srgbClr val="000000"/>
              </a:buClr>
              <a:buSzPts val="1200"/>
              <a:buChar char="●"/>
            </a:pPr>
            <a:r>
              <a:rPr lang="pt-BR" sz="1200">
                <a:solidFill>
                  <a:srgbClr val="000000"/>
                </a:solidFill>
              </a:rPr>
              <a:t>Both cases need to be evaluated together with the stakeholders and maintenance team to find insights in the data for the business.</a:t>
            </a:r>
            <a:endParaRPr sz="1200">
              <a:solidFill>
                <a:srgbClr val="000000"/>
              </a:solidFill>
            </a:endParaRPr>
          </a:p>
          <a:p>
            <a:pPr indent="-304800" lvl="0" marL="457200" rtl="0" algn="l">
              <a:spcBef>
                <a:spcPts val="1000"/>
              </a:spcBef>
              <a:spcAft>
                <a:spcPts val="0"/>
              </a:spcAft>
              <a:buClr>
                <a:srgbClr val="000000"/>
              </a:buClr>
              <a:buSzPts val="1200"/>
              <a:buChar char="●"/>
            </a:pPr>
            <a:r>
              <a:rPr lang="pt-BR" sz="1200">
                <a:solidFill>
                  <a:srgbClr val="000000"/>
                </a:solidFill>
              </a:rPr>
              <a:t>A greater emphasis should be given to machines id=17 and id=18, as they appear in several different models as “machines of interest”, which may give rise to greater chances of opportunity for preventive maintenance interventions.</a:t>
            </a:r>
            <a:endParaRPr sz="1200">
              <a:solidFill>
                <a:srgbClr val="000000"/>
              </a:solidFill>
            </a:endParaRPr>
          </a:p>
          <a:p>
            <a:pPr indent="-304800" lvl="0" marL="457200" rtl="0" algn="l">
              <a:spcBef>
                <a:spcPts val="1000"/>
              </a:spcBef>
              <a:spcAft>
                <a:spcPts val="0"/>
              </a:spcAft>
              <a:buClr>
                <a:srgbClr val="000000"/>
              </a:buClr>
              <a:buSzPts val="1200"/>
              <a:buChar char="●"/>
            </a:pPr>
            <a:r>
              <a:rPr lang="pt-BR" sz="1200">
                <a:solidFill>
                  <a:srgbClr val="000000"/>
                </a:solidFill>
              </a:rPr>
              <a:t>The Bayesian network analysis of the machine id=5 indicates a possible electromechanical failure (looseness, lack of contact or orthogonality) or failure in a power electronic component (causes) for the occurrence of multiple recorded errors (effect).</a:t>
            </a:r>
            <a:endParaRPr sz="12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1"/>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pt-BR">
                <a:solidFill>
                  <a:srgbClr val="000000"/>
                </a:solidFill>
              </a:rPr>
              <a:t>Conclusions</a:t>
            </a:r>
            <a:endParaRPr>
              <a:solidFill>
                <a:srgbClr val="000000"/>
              </a:solidFill>
            </a:endParaRPr>
          </a:p>
        </p:txBody>
      </p:sp>
      <p:sp>
        <p:nvSpPr>
          <p:cNvPr id="356" name="Google Shape;356;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
        <p:nvSpPr>
          <p:cNvPr id="362" name="Google Shape;362;p42"/>
          <p:cNvSpPr/>
          <p:nvPr/>
        </p:nvSpPr>
        <p:spPr>
          <a:xfrm>
            <a:off x="127550" y="542875"/>
            <a:ext cx="1458300" cy="607800"/>
          </a:xfrm>
          <a:prstGeom prst="homePlate">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63" name="Google Shape;363;p42"/>
          <p:cNvSpPr txBox="1"/>
          <p:nvPr/>
        </p:nvSpPr>
        <p:spPr>
          <a:xfrm>
            <a:off x="127550" y="689576"/>
            <a:ext cx="1333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ETL - Data Ingestion</a:t>
            </a:r>
            <a:endParaRPr sz="1100">
              <a:solidFill>
                <a:srgbClr val="FFFFFF"/>
              </a:solidFill>
              <a:latin typeface="Open Sans"/>
              <a:ea typeface="Open Sans"/>
              <a:cs typeface="Open Sans"/>
              <a:sym typeface="Open Sans"/>
            </a:endParaRPr>
          </a:p>
        </p:txBody>
      </p:sp>
      <p:sp>
        <p:nvSpPr>
          <p:cNvPr id="364" name="Google Shape;364;p42"/>
          <p:cNvSpPr txBox="1"/>
          <p:nvPr/>
        </p:nvSpPr>
        <p:spPr>
          <a:xfrm>
            <a:off x="127550" y="1203800"/>
            <a:ext cx="13941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From data in files to the cloud</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Data extraction per production day from local SQL databases and export to csv.</a:t>
            </a:r>
            <a:endParaRPr sz="800">
              <a:solidFill>
                <a:srgbClr val="434343"/>
              </a:solidFill>
              <a:latin typeface="Open Sans"/>
              <a:ea typeface="Open Sans"/>
              <a:cs typeface="Open Sans"/>
              <a:sym typeface="Open Sans"/>
            </a:endParaRPr>
          </a:p>
          <a:p>
            <a:pPr indent="0" lvl="0" marL="0" rtl="0" algn="l">
              <a:lnSpc>
                <a:spcPct val="115000"/>
              </a:lnSpc>
              <a:spcBef>
                <a:spcPts val="1000"/>
              </a:spcBef>
              <a:spcAft>
                <a:spcPts val="0"/>
              </a:spcAft>
              <a:buNone/>
            </a:pPr>
            <a:r>
              <a:rPr lang="pt-BR" sz="800">
                <a:solidFill>
                  <a:srgbClr val="434343"/>
                </a:solidFill>
                <a:latin typeface="Open Sans"/>
                <a:ea typeface="Open Sans"/>
                <a:cs typeface="Open Sans"/>
                <a:sym typeface="Open Sans"/>
              </a:rPr>
              <a:t>File ingestion into an unstructured environment.</a:t>
            </a:r>
            <a:endParaRPr sz="800">
              <a:solidFill>
                <a:srgbClr val="434343"/>
              </a:solidFill>
              <a:latin typeface="Open Sans"/>
              <a:ea typeface="Open Sans"/>
              <a:cs typeface="Open Sans"/>
              <a:sym typeface="Open Sans"/>
            </a:endParaRPr>
          </a:p>
          <a:p>
            <a:pPr indent="0" lvl="0" marL="0" rtl="0" algn="l">
              <a:lnSpc>
                <a:spcPct val="115000"/>
              </a:lnSpc>
              <a:spcBef>
                <a:spcPts val="1000"/>
              </a:spcBef>
              <a:spcAft>
                <a:spcPts val="1000"/>
              </a:spcAft>
              <a:buNone/>
            </a:pPr>
            <a:r>
              <a:rPr lang="pt-BR" sz="800">
                <a:solidFill>
                  <a:srgbClr val="434343"/>
                </a:solidFill>
                <a:latin typeface="Open Sans"/>
                <a:ea typeface="Open Sans"/>
                <a:cs typeface="Open Sans"/>
                <a:sym typeface="Open Sans"/>
              </a:rPr>
              <a:t>Python code for reading each file and adding the records to Google Cloud Platform's BigQuery structured database.</a:t>
            </a:r>
            <a:endParaRPr sz="800">
              <a:solidFill>
                <a:srgbClr val="434343"/>
              </a:solidFill>
              <a:latin typeface="Open Sans"/>
              <a:ea typeface="Open Sans"/>
              <a:cs typeface="Open Sans"/>
              <a:sym typeface="Open Sans"/>
            </a:endParaRPr>
          </a:p>
        </p:txBody>
      </p:sp>
      <p:sp>
        <p:nvSpPr>
          <p:cNvPr id="365" name="Google Shape;365;p42"/>
          <p:cNvSpPr/>
          <p:nvPr/>
        </p:nvSpPr>
        <p:spPr>
          <a:xfrm>
            <a:off x="1445326" y="542875"/>
            <a:ext cx="1630500" cy="607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66" name="Google Shape;366;p42"/>
          <p:cNvSpPr txBox="1"/>
          <p:nvPr/>
        </p:nvSpPr>
        <p:spPr>
          <a:xfrm>
            <a:off x="1693598" y="689576"/>
            <a:ext cx="1333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OLAP Modeling</a:t>
            </a:r>
            <a:endParaRPr sz="1100">
              <a:solidFill>
                <a:srgbClr val="FFFFFF"/>
              </a:solidFill>
              <a:latin typeface="Open Sans"/>
              <a:ea typeface="Open Sans"/>
              <a:cs typeface="Open Sans"/>
              <a:sym typeface="Open Sans"/>
            </a:endParaRPr>
          </a:p>
        </p:txBody>
      </p:sp>
      <p:sp>
        <p:nvSpPr>
          <p:cNvPr id="367" name="Google Shape;367;p42"/>
          <p:cNvSpPr txBox="1"/>
          <p:nvPr/>
        </p:nvSpPr>
        <p:spPr>
          <a:xfrm>
            <a:off x="1521600" y="1203800"/>
            <a:ext cx="14598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Dimensions Modeling</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Reduction of categorical columns by nesting in combined dimensions.</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800"/>
              </a:spcAft>
              <a:buNone/>
            </a:pPr>
            <a:r>
              <a:rPr lang="pt-BR" sz="800">
                <a:solidFill>
                  <a:srgbClr val="434343"/>
                </a:solidFill>
                <a:latin typeface="Open Sans"/>
                <a:ea typeface="Open Sans"/>
                <a:cs typeface="Open Sans"/>
                <a:sym typeface="Open Sans"/>
              </a:rPr>
              <a:t>Categorical columns transformed into non-categorical columns while reading the data, primary keys with date and machine codes stored separately in dimension tables.</a:t>
            </a:r>
            <a:endParaRPr sz="800">
              <a:solidFill>
                <a:srgbClr val="434343"/>
              </a:solidFill>
              <a:latin typeface="Open Sans"/>
              <a:ea typeface="Open Sans"/>
              <a:cs typeface="Open Sans"/>
              <a:sym typeface="Open Sans"/>
            </a:endParaRPr>
          </a:p>
        </p:txBody>
      </p:sp>
      <p:sp>
        <p:nvSpPr>
          <p:cNvPr id="368" name="Google Shape;368;p42"/>
          <p:cNvSpPr/>
          <p:nvPr/>
        </p:nvSpPr>
        <p:spPr>
          <a:xfrm>
            <a:off x="2935129" y="542875"/>
            <a:ext cx="1630500" cy="607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69" name="Google Shape;369;p42"/>
          <p:cNvSpPr txBox="1"/>
          <p:nvPr/>
        </p:nvSpPr>
        <p:spPr>
          <a:xfrm>
            <a:off x="3191880" y="689576"/>
            <a:ext cx="1333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Data Cleaning and Preparation</a:t>
            </a:r>
            <a:endParaRPr sz="1100">
              <a:solidFill>
                <a:srgbClr val="FFFFFF"/>
              </a:solidFill>
              <a:latin typeface="Open Sans"/>
              <a:ea typeface="Open Sans"/>
              <a:cs typeface="Open Sans"/>
              <a:sym typeface="Open Sans"/>
            </a:endParaRPr>
          </a:p>
        </p:txBody>
      </p:sp>
      <p:sp>
        <p:nvSpPr>
          <p:cNvPr id="370" name="Google Shape;370;p42"/>
          <p:cNvSpPr txBox="1"/>
          <p:nvPr/>
        </p:nvSpPr>
        <p:spPr>
          <a:xfrm>
            <a:off x="2999175" y="1203800"/>
            <a:ext cx="15225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Data cleaning, preparation and standardization</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The base is quite unbalanced, having warning events that occur commonly in production.</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Grouping of events by day and machine, transformation of different error codes into columns, creating a new dataset. The values are the counts of occurrence of each alarm.</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Replacement of NaN by -1.</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Generation of a standardized base using StandScaler.</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800"/>
              </a:spcAft>
              <a:buNone/>
            </a:pPr>
            <a:r>
              <a:t/>
            </a:r>
            <a:endParaRPr sz="800">
              <a:solidFill>
                <a:srgbClr val="434343"/>
              </a:solidFill>
              <a:latin typeface="Open Sans"/>
              <a:ea typeface="Open Sans"/>
              <a:cs typeface="Open Sans"/>
              <a:sym typeface="Open Sans"/>
            </a:endParaRPr>
          </a:p>
        </p:txBody>
      </p:sp>
      <p:sp>
        <p:nvSpPr>
          <p:cNvPr id="371" name="Google Shape;371;p42"/>
          <p:cNvSpPr/>
          <p:nvPr/>
        </p:nvSpPr>
        <p:spPr>
          <a:xfrm>
            <a:off x="4421935" y="542875"/>
            <a:ext cx="1630500" cy="607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72" name="Google Shape;372;p42"/>
          <p:cNvSpPr txBox="1"/>
          <p:nvPr/>
        </p:nvSpPr>
        <p:spPr>
          <a:xfrm>
            <a:off x="4627756" y="689576"/>
            <a:ext cx="1333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Machine Selection Methodology 1</a:t>
            </a:r>
            <a:endParaRPr sz="1100">
              <a:solidFill>
                <a:srgbClr val="FFFFFF"/>
              </a:solidFill>
              <a:latin typeface="Open Sans"/>
              <a:ea typeface="Open Sans"/>
              <a:cs typeface="Open Sans"/>
              <a:sym typeface="Open Sans"/>
            </a:endParaRPr>
          </a:p>
        </p:txBody>
      </p:sp>
      <p:sp>
        <p:nvSpPr>
          <p:cNvPr id="373" name="Google Shape;373;p42"/>
          <p:cNvSpPr txBox="1"/>
          <p:nvPr/>
        </p:nvSpPr>
        <p:spPr>
          <a:xfrm>
            <a:off x="4498200" y="1203800"/>
            <a:ext cx="14598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Data Exploration</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Filter and analyze each error, using occurrence groupings by machine and day.</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Selection of cases where errors are concentrated on a single machine and evaluating the distribution in time.</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800"/>
              </a:spcAft>
              <a:buNone/>
            </a:pPr>
            <a:r>
              <a:rPr lang="pt-BR" sz="800">
                <a:solidFill>
                  <a:srgbClr val="434343"/>
                </a:solidFill>
                <a:latin typeface="Open Sans"/>
                <a:ea typeface="Open Sans"/>
                <a:cs typeface="Open Sans"/>
                <a:sym typeface="Open Sans"/>
              </a:rPr>
              <a:t>Highlight of known failure cases and association with errors already recorded to enhance the identification of opportunities.</a:t>
            </a:r>
            <a:endParaRPr sz="800">
              <a:solidFill>
                <a:srgbClr val="434343"/>
              </a:solidFill>
              <a:latin typeface="Open Sans"/>
              <a:ea typeface="Open Sans"/>
              <a:cs typeface="Open Sans"/>
              <a:sym typeface="Open Sans"/>
            </a:endParaRPr>
          </a:p>
        </p:txBody>
      </p:sp>
      <p:sp>
        <p:nvSpPr>
          <p:cNvPr id="374" name="Google Shape;374;p42"/>
          <p:cNvSpPr/>
          <p:nvPr/>
        </p:nvSpPr>
        <p:spPr>
          <a:xfrm>
            <a:off x="5911738" y="542875"/>
            <a:ext cx="1630500" cy="607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75" name="Google Shape;375;p42"/>
          <p:cNvSpPr txBox="1"/>
          <p:nvPr/>
        </p:nvSpPr>
        <p:spPr>
          <a:xfrm>
            <a:off x="6126039" y="689576"/>
            <a:ext cx="13332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Machine Selection Methodology 2</a:t>
            </a:r>
            <a:endParaRPr sz="1100">
              <a:solidFill>
                <a:srgbClr val="FFFFFF"/>
              </a:solidFill>
              <a:latin typeface="Open Sans"/>
              <a:ea typeface="Open Sans"/>
              <a:cs typeface="Open Sans"/>
              <a:sym typeface="Open Sans"/>
            </a:endParaRPr>
          </a:p>
        </p:txBody>
      </p:sp>
      <p:sp>
        <p:nvSpPr>
          <p:cNvPr id="376" name="Google Shape;376;p42"/>
          <p:cNvSpPr txBox="1"/>
          <p:nvPr/>
        </p:nvSpPr>
        <p:spPr>
          <a:xfrm>
            <a:off x="5975775" y="1203800"/>
            <a:ext cx="15225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Clustering models</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Application of different Unsupervised Machine Learning approaches to divide data into clusters.</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Minority clusters tend to isolate machines that behaved anomalously on a certain set of days.</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800"/>
              </a:spcAft>
              <a:buNone/>
            </a:pPr>
            <a:r>
              <a:rPr lang="pt-BR" sz="800">
                <a:solidFill>
                  <a:srgbClr val="434343"/>
                </a:solidFill>
                <a:latin typeface="Open Sans"/>
                <a:ea typeface="Open Sans"/>
                <a:cs typeface="Open Sans"/>
                <a:sym typeface="Open Sans"/>
              </a:rPr>
              <a:t>Select the machines that most often fall into minority clusters from different clustering approaches.</a:t>
            </a:r>
            <a:endParaRPr sz="800">
              <a:solidFill>
                <a:srgbClr val="434343"/>
              </a:solidFill>
              <a:latin typeface="Open Sans"/>
              <a:ea typeface="Open Sans"/>
              <a:cs typeface="Open Sans"/>
              <a:sym typeface="Open Sans"/>
            </a:endParaRPr>
          </a:p>
        </p:txBody>
      </p:sp>
      <p:sp>
        <p:nvSpPr>
          <p:cNvPr id="377" name="Google Shape;377;p42"/>
          <p:cNvSpPr/>
          <p:nvPr/>
        </p:nvSpPr>
        <p:spPr>
          <a:xfrm>
            <a:off x="7394912" y="542875"/>
            <a:ext cx="1630500" cy="607800"/>
          </a:xfrm>
          <a:prstGeom prst="chevron">
            <a:avLst>
              <a:gd fmla="val 50000" name="adj"/>
            </a:avLst>
          </a:prstGeom>
          <a:solidFill>
            <a:srgbClr val="80201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700">
              <a:latin typeface="Open Sans"/>
              <a:ea typeface="Open Sans"/>
              <a:cs typeface="Open Sans"/>
              <a:sym typeface="Open Sans"/>
            </a:endParaRPr>
          </a:p>
        </p:txBody>
      </p:sp>
      <p:sp>
        <p:nvSpPr>
          <p:cNvPr id="378" name="Google Shape;378;p42"/>
          <p:cNvSpPr txBox="1"/>
          <p:nvPr/>
        </p:nvSpPr>
        <p:spPr>
          <a:xfrm>
            <a:off x="7609223" y="689575"/>
            <a:ext cx="1168800" cy="31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100">
                <a:solidFill>
                  <a:srgbClr val="FFFFFF"/>
                </a:solidFill>
                <a:latin typeface="Open Sans"/>
                <a:ea typeface="Open Sans"/>
                <a:cs typeface="Open Sans"/>
                <a:sym typeface="Open Sans"/>
              </a:rPr>
              <a:t>Causal analysis of failures</a:t>
            </a:r>
            <a:endParaRPr sz="1100">
              <a:solidFill>
                <a:srgbClr val="FFFFFF"/>
              </a:solidFill>
              <a:latin typeface="Open Sans"/>
              <a:ea typeface="Open Sans"/>
              <a:cs typeface="Open Sans"/>
              <a:sym typeface="Open Sans"/>
            </a:endParaRPr>
          </a:p>
        </p:txBody>
      </p:sp>
      <p:sp>
        <p:nvSpPr>
          <p:cNvPr id="379" name="Google Shape;379;p42"/>
          <p:cNvSpPr txBox="1"/>
          <p:nvPr/>
        </p:nvSpPr>
        <p:spPr>
          <a:xfrm>
            <a:off x="7458950" y="1203800"/>
            <a:ext cx="1522500" cy="330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pt-BR" sz="1100">
                <a:solidFill>
                  <a:srgbClr val="434343"/>
                </a:solidFill>
                <a:latin typeface="Open Sans"/>
                <a:ea typeface="Open Sans"/>
                <a:cs typeface="Open Sans"/>
                <a:sym typeface="Open Sans"/>
              </a:rPr>
              <a:t>Bayesian networks</a:t>
            </a:r>
            <a:endParaRPr b="1" sz="1100">
              <a:solidFill>
                <a:srgbClr val="434343"/>
              </a:solidFill>
              <a:latin typeface="Open Sans"/>
              <a:ea typeface="Open Sans"/>
              <a:cs typeface="Open Sans"/>
              <a:sym typeface="Open Sans"/>
            </a:endParaRPr>
          </a:p>
          <a:p>
            <a:pPr indent="0" lvl="0" marL="0" rtl="0" algn="l">
              <a:lnSpc>
                <a:spcPct val="115000"/>
              </a:lnSpc>
              <a:spcBef>
                <a:spcPts val="800"/>
              </a:spcBef>
              <a:spcAft>
                <a:spcPts val="0"/>
              </a:spcAft>
              <a:buNone/>
            </a:pPr>
            <a:r>
              <a:rPr lang="pt-BR" sz="800">
                <a:solidFill>
                  <a:srgbClr val="434343"/>
                </a:solidFill>
                <a:latin typeface="Open Sans"/>
                <a:ea typeface="Open Sans"/>
                <a:cs typeface="Open Sans"/>
                <a:sym typeface="Open Sans"/>
              </a:rPr>
              <a:t>Analysis of causal relationships between the different errors existing for the selected machines on the indicated dates.</a:t>
            </a:r>
            <a:endParaRPr sz="800">
              <a:solidFill>
                <a:srgbClr val="434343"/>
              </a:solidFill>
              <a:latin typeface="Open Sans"/>
              <a:ea typeface="Open Sans"/>
              <a:cs typeface="Open Sans"/>
              <a:sym typeface="Open Sans"/>
            </a:endParaRPr>
          </a:p>
          <a:p>
            <a:pPr indent="0" lvl="0" marL="0" rtl="0" algn="l">
              <a:lnSpc>
                <a:spcPct val="115000"/>
              </a:lnSpc>
              <a:spcBef>
                <a:spcPts val="800"/>
              </a:spcBef>
              <a:spcAft>
                <a:spcPts val="800"/>
              </a:spcAft>
              <a:buNone/>
            </a:pPr>
            <a:r>
              <a:rPr lang="pt-BR" sz="800">
                <a:solidFill>
                  <a:srgbClr val="434343"/>
                </a:solidFill>
                <a:latin typeface="Open Sans"/>
                <a:ea typeface="Open Sans"/>
                <a:cs typeface="Open Sans"/>
                <a:sym typeface="Open Sans"/>
              </a:rPr>
              <a:t>Possible creation of base of known associations that support methodology 1 of machine selection.</a:t>
            </a:r>
            <a:endParaRPr sz="800">
              <a:solidFill>
                <a:srgbClr val="434343"/>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Future Work</a:t>
            </a:r>
            <a:endParaRPr>
              <a:solidFill>
                <a:srgbClr val="000000"/>
              </a:solidFill>
            </a:endParaRPr>
          </a:p>
        </p:txBody>
      </p:sp>
      <p:sp>
        <p:nvSpPr>
          <p:cNvPr id="385" name="Google Shape;385;p43"/>
          <p:cNvSpPr txBox="1"/>
          <p:nvPr>
            <p:ph idx="1" type="body"/>
          </p:nvPr>
        </p:nvSpPr>
        <p:spPr>
          <a:xfrm>
            <a:off x="311700" y="1266325"/>
            <a:ext cx="8520600" cy="2985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000000"/>
              </a:buClr>
              <a:buSzPts val="1400"/>
              <a:buChar char="●"/>
            </a:pPr>
            <a:r>
              <a:rPr lang="pt-BR" sz="1400">
                <a:solidFill>
                  <a:srgbClr val="000000"/>
                </a:solidFill>
              </a:rPr>
              <a:t>Other datasets, such as the Spot Welding process </a:t>
            </a:r>
            <a:r>
              <a:rPr b="1" lang="pt-BR" sz="1400">
                <a:solidFill>
                  <a:srgbClr val="000000"/>
                </a:solidFill>
              </a:rPr>
              <a:t>parameters and measurements</a:t>
            </a:r>
            <a:r>
              <a:rPr lang="pt-BR" sz="1400">
                <a:solidFill>
                  <a:srgbClr val="000000"/>
                </a:solidFill>
              </a:rPr>
              <a:t> </a:t>
            </a:r>
            <a:r>
              <a:rPr i="1" lang="pt-BR" sz="1400">
                <a:solidFill>
                  <a:srgbClr val="000000"/>
                </a:solidFill>
              </a:rPr>
              <a:t>ExtMeasuresProt_V</a:t>
            </a:r>
            <a:r>
              <a:rPr lang="pt-BR" sz="1400">
                <a:solidFill>
                  <a:srgbClr val="000000"/>
                </a:solidFill>
              </a:rPr>
              <a:t>, are likely to be used in the future to improve the findings produced with this work, to improve analysis and associate failure modes in more detail.</a:t>
            </a:r>
            <a:endParaRPr sz="1400">
              <a:solidFill>
                <a:srgbClr val="000000"/>
              </a:solidFill>
            </a:endParaRPr>
          </a:p>
          <a:p>
            <a:pPr indent="0" lvl="0" marL="457200" rtl="0" algn="l">
              <a:spcBef>
                <a:spcPts val="0"/>
              </a:spcBef>
              <a:spcAft>
                <a:spcPts val="0"/>
              </a:spcAft>
              <a:buNone/>
            </a:pPr>
            <a:r>
              <a:t/>
            </a:r>
            <a:endParaRPr sz="1400">
              <a:solidFill>
                <a:srgbClr val="000000"/>
              </a:solidFill>
            </a:endParaRPr>
          </a:p>
          <a:p>
            <a:pPr indent="-317500" lvl="0" marL="457200" rtl="0" algn="l">
              <a:spcBef>
                <a:spcPts val="0"/>
              </a:spcBef>
              <a:spcAft>
                <a:spcPts val="0"/>
              </a:spcAft>
              <a:buClr>
                <a:srgbClr val="000000"/>
              </a:buClr>
              <a:buSzPts val="1400"/>
              <a:buChar char="●"/>
            </a:pPr>
            <a:r>
              <a:rPr lang="pt-BR" sz="1400">
                <a:solidFill>
                  <a:srgbClr val="000000"/>
                </a:solidFill>
              </a:rPr>
              <a:t>The use of this dataset might help to identify new priorities that also benefit </a:t>
            </a:r>
            <a:r>
              <a:rPr b="1" lang="pt-BR" sz="1400">
                <a:solidFill>
                  <a:srgbClr val="000000"/>
                </a:solidFill>
              </a:rPr>
              <a:t>quality control</a:t>
            </a:r>
            <a:r>
              <a:rPr lang="pt-BR" sz="1400">
                <a:solidFill>
                  <a:srgbClr val="000000"/>
                </a:solidFill>
              </a:rPr>
              <a:t>, not exclusively the maintainability of the welding process.</a:t>
            </a:r>
            <a:endParaRPr sz="1400">
              <a:solidFill>
                <a:srgbClr val="000000"/>
              </a:solidFill>
            </a:endParaRPr>
          </a:p>
          <a:p>
            <a:pPr indent="0" lvl="0" marL="457200" rtl="0" algn="l">
              <a:spcBef>
                <a:spcPts val="0"/>
              </a:spcBef>
              <a:spcAft>
                <a:spcPts val="0"/>
              </a:spcAft>
              <a:buNone/>
            </a:pPr>
            <a:r>
              <a:t/>
            </a:r>
            <a:endParaRPr sz="1400">
              <a:solidFill>
                <a:srgbClr val="000000"/>
              </a:solidFill>
            </a:endParaRPr>
          </a:p>
          <a:p>
            <a:pPr indent="-317500" lvl="0" marL="457200" rtl="0" algn="l">
              <a:spcBef>
                <a:spcPts val="0"/>
              </a:spcBef>
              <a:spcAft>
                <a:spcPts val="0"/>
              </a:spcAft>
              <a:buClr>
                <a:srgbClr val="000000"/>
              </a:buClr>
              <a:buSzPts val="1400"/>
              <a:buChar char="●"/>
            </a:pPr>
            <a:r>
              <a:rPr lang="pt-BR" sz="1400">
                <a:solidFill>
                  <a:srgbClr val="000000"/>
                </a:solidFill>
              </a:rPr>
              <a:t>Also, the new studies will feature a review of the literature in search of the </a:t>
            </a:r>
            <a:r>
              <a:rPr b="1" lang="pt-BR" sz="1400">
                <a:solidFill>
                  <a:srgbClr val="000000"/>
                </a:solidFill>
              </a:rPr>
              <a:t>state-of-the-art</a:t>
            </a:r>
            <a:r>
              <a:rPr lang="pt-BR" sz="1400">
                <a:solidFill>
                  <a:srgbClr val="000000"/>
                </a:solidFill>
              </a:rPr>
              <a:t> regarding anomaly detection techniques.</a:t>
            </a:r>
            <a:endParaRPr sz="1400">
              <a:solidFill>
                <a:srgbClr val="000000"/>
              </a:solidFill>
            </a:endParaRPr>
          </a:p>
        </p:txBody>
      </p:sp>
      <p:sp>
        <p:nvSpPr>
          <p:cNvPr id="386" name="Google Shape;386;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solidFill>
                  <a:srgbClr val="000000"/>
                </a:solidFill>
              </a:rPr>
              <a:t>References</a:t>
            </a:r>
            <a:endParaRPr>
              <a:solidFill>
                <a:srgbClr val="000000"/>
              </a:solidFill>
            </a:endParaRPr>
          </a:p>
        </p:txBody>
      </p:sp>
      <p:sp>
        <p:nvSpPr>
          <p:cNvPr id="392" name="Google Shape;392;p44"/>
          <p:cNvSpPr txBox="1"/>
          <p:nvPr>
            <p:ph idx="1" type="body"/>
          </p:nvPr>
        </p:nvSpPr>
        <p:spPr>
          <a:xfrm>
            <a:off x="358075" y="1071075"/>
            <a:ext cx="8520600" cy="387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900"/>
              <a:t>[1] R. Y. Zhong, X. Xu, E. Klotz, and S. T. Newman, “Intelligent manufacturing in the context of industry 4.0: A review,” Engineering, vol. 3, no. 5, pp. 616–630, 2017. [Online]. Available: https://www.sciencedirect.com/science/article/pii/S2095809917307130</a:t>
            </a:r>
            <a:endParaRPr sz="900"/>
          </a:p>
          <a:p>
            <a:pPr indent="0" lvl="0" marL="0" rtl="0" algn="l">
              <a:spcBef>
                <a:spcPts val="0"/>
              </a:spcBef>
              <a:spcAft>
                <a:spcPts val="0"/>
              </a:spcAft>
              <a:buNone/>
            </a:pPr>
            <a:r>
              <a:rPr lang="pt-BR" sz="900"/>
              <a:t>[2] A. Parida and U. Kumar, “Maintenance productivity and performance measurement,” in Handbook of maintenance management and engineering. Springer, 2009, pp. 17–41.</a:t>
            </a:r>
            <a:endParaRPr sz="900"/>
          </a:p>
          <a:p>
            <a:pPr indent="0" lvl="0" marL="0" rtl="0" algn="l">
              <a:spcBef>
                <a:spcPts val="0"/>
              </a:spcBef>
              <a:spcAft>
                <a:spcPts val="0"/>
              </a:spcAft>
              <a:buNone/>
            </a:pPr>
            <a:r>
              <a:rPr lang="pt-BR" sz="900"/>
              <a:t>[3] B. Zhou, Y. Svetashova, S. Byeon, T. Pychynski, R. Mikut, and E. Kharlamov, “Predicting quality of automated welding with machine learning and semantics: a bosch case study,” in Proceedings of the 29th ACM International Conference on Information &amp; Knowledge Management, 2020, pp. 2933–2940.</a:t>
            </a:r>
            <a:endParaRPr sz="900"/>
          </a:p>
          <a:p>
            <a:pPr indent="0" lvl="0" marL="0" rtl="0" algn="l">
              <a:spcBef>
                <a:spcPts val="0"/>
              </a:spcBef>
              <a:spcAft>
                <a:spcPts val="0"/>
              </a:spcAft>
              <a:buNone/>
            </a:pPr>
            <a:r>
              <a:rPr lang="pt-BR" sz="900"/>
              <a:t>[4] H. Zou, “Clustering algorithm and its application in data mining,” Wireless Personal Communications, vol. 110, no. 1, pp. 21–30, 2020.</a:t>
            </a:r>
            <a:endParaRPr sz="900"/>
          </a:p>
          <a:p>
            <a:pPr indent="0" lvl="0" marL="0" rtl="0" algn="l">
              <a:spcBef>
                <a:spcPts val="0"/>
              </a:spcBef>
              <a:spcAft>
                <a:spcPts val="0"/>
              </a:spcAft>
              <a:buNone/>
            </a:pPr>
            <a:r>
              <a:rPr lang="pt-BR" sz="900"/>
              <a:t>[5] K. Khan, S. U. Rehman, K. Aziz, S. Fong, and S. Sarasvady, “Dbscan: Past, present and future,” in The fifth international conference on the applications of digital information and web technologies (ICADIWT 2014). IEEE, 2014, pp. 232–238.</a:t>
            </a:r>
            <a:endParaRPr sz="900"/>
          </a:p>
          <a:p>
            <a:pPr indent="0" lvl="0" marL="0" rtl="0" algn="l">
              <a:spcBef>
                <a:spcPts val="0"/>
              </a:spcBef>
              <a:spcAft>
                <a:spcPts val="0"/>
              </a:spcAft>
              <a:buNone/>
            </a:pPr>
            <a:r>
              <a:rPr lang="pt-BR" sz="900"/>
              <a:t>[6] J. Nayak, B. Naik, and H. Behera, “Fuzzy c-means (fcm) clustering algorithm: a decade review from 2000 to 2014,” Computational intelligence in data mining-volume 2, pp. 133–149, 2015.</a:t>
            </a:r>
            <a:endParaRPr sz="900"/>
          </a:p>
          <a:p>
            <a:pPr indent="0" lvl="0" marL="0" rtl="0" algn="l">
              <a:spcBef>
                <a:spcPts val="0"/>
              </a:spcBef>
              <a:spcAft>
                <a:spcPts val="0"/>
              </a:spcAft>
              <a:buNone/>
            </a:pPr>
            <a:r>
              <a:rPr lang="pt-BR" sz="900"/>
              <a:t>[7] K. B. Korb and A. E. Nicholson, Bayesian artificial intelligence. CRC press, 2010.</a:t>
            </a:r>
            <a:endParaRPr sz="900"/>
          </a:p>
          <a:p>
            <a:pPr indent="0" lvl="0" marL="0" rtl="0" algn="l">
              <a:spcBef>
                <a:spcPts val="0"/>
              </a:spcBef>
              <a:spcAft>
                <a:spcPts val="0"/>
              </a:spcAft>
              <a:buNone/>
            </a:pPr>
            <a:r>
              <a:rPr lang="pt-BR" sz="900"/>
              <a:t>[8] J. Pearl, “Bayesian networks,” 2011.</a:t>
            </a:r>
            <a:endParaRPr sz="900"/>
          </a:p>
          <a:p>
            <a:pPr indent="0" lvl="0" marL="0" rtl="0" algn="l">
              <a:spcBef>
                <a:spcPts val="0"/>
              </a:spcBef>
              <a:spcAft>
                <a:spcPts val="0"/>
              </a:spcAft>
              <a:buNone/>
            </a:pPr>
            <a:r>
              <a:rPr lang="pt-BR" sz="900"/>
              <a:t>[9] M. Subramaniyan, A. Skoogh, A. S. Muhammad, J. Bokrantz, B. Johansson, and C. Roser, “A data-driven approach to diagnosing throughput bottlenecks from a maintenance perspective,” Computers &amp; Industrial Engineering, vol. 150, p. 106851, 2020.</a:t>
            </a:r>
            <a:endParaRPr sz="900"/>
          </a:p>
          <a:p>
            <a:pPr indent="0" lvl="0" marL="0" rtl="0" algn="l">
              <a:spcBef>
                <a:spcPts val="0"/>
              </a:spcBef>
              <a:spcAft>
                <a:spcPts val="0"/>
              </a:spcAft>
              <a:buNone/>
            </a:pPr>
            <a:r>
              <a:rPr lang="pt-BR" sz="900"/>
              <a:t>[10] C. Roser, M. Nakano, and M. Tanaka, “Comparison of bottleneck detection methods for agv systems,” in Winter Simulation Conference, vol. 2, 2003, pp. 1192–1198.</a:t>
            </a:r>
            <a:endParaRPr sz="900"/>
          </a:p>
          <a:p>
            <a:pPr indent="0" lvl="0" marL="0" rtl="0" algn="l">
              <a:spcBef>
                <a:spcPts val="0"/>
              </a:spcBef>
              <a:spcAft>
                <a:spcPts val="0"/>
              </a:spcAft>
              <a:buNone/>
            </a:pPr>
            <a:r>
              <a:rPr lang="pt-BR" sz="900"/>
              <a:t>[11] C. Yu and A. Matta, “A statistical framework of data-driven bottleneck identification in manufacturing systems,” International Journal of Production Research, vol. 54, no. 21, pp. 6317–6332, 2016.</a:t>
            </a:r>
            <a:endParaRPr sz="900"/>
          </a:p>
          <a:p>
            <a:pPr indent="0" lvl="0" marL="0" rtl="0" algn="l">
              <a:spcBef>
                <a:spcPts val="0"/>
              </a:spcBef>
              <a:spcAft>
                <a:spcPts val="0"/>
              </a:spcAft>
              <a:buNone/>
            </a:pPr>
            <a:r>
              <a:rPr lang="pt-BR" sz="900"/>
              <a:t>[12] E. Lima, E. Gorski, E. F. Loures, E. A. P. Santos, and F. Deschamps, “Applying machine learning to ahp multicriteria decision making method to assets prioritization in the context of industrial maintenance 4.0,” IFAC-PapersOnLine, vol. 52, no. 13, pp. 2152–2157, 2019.</a:t>
            </a:r>
            <a:endParaRPr sz="900"/>
          </a:p>
          <a:p>
            <a:pPr indent="0" lvl="0" marL="0" rtl="0" algn="l">
              <a:spcBef>
                <a:spcPts val="0"/>
              </a:spcBef>
              <a:spcAft>
                <a:spcPts val="0"/>
              </a:spcAft>
              <a:buNone/>
            </a:pPr>
            <a:r>
              <a:rPr lang="pt-BR" sz="900"/>
              <a:t>[13] Y. Svetashova, B. Zhou, T. Pychynski, S. Schmidt, Y. Sure-Vetter, R. Mikut, and E. Kharlamov, “Ontology-enhanced machine learning: a bosch use case of welding quality monitoring,” in International Semantic Web Conference. Springer, 2020, pp. 531–550.</a:t>
            </a:r>
            <a:endParaRPr sz="900"/>
          </a:p>
        </p:txBody>
      </p:sp>
      <p:sp>
        <p:nvSpPr>
          <p:cNvPr id="393" name="Google Shape;39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5"/>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pt-BR" sz="3000">
                <a:solidFill>
                  <a:srgbClr val="000000"/>
                </a:solidFill>
              </a:rPr>
              <a:t>Anomaly Detection in Spot Welding Machines in the Automotive Industry for Maintenance Prioritization</a:t>
            </a:r>
            <a:endParaRPr sz="3000">
              <a:solidFill>
                <a:srgbClr val="000000"/>
              </a:solidFill>
            </a:endParaRPr>
          </a:p>
        </p:txBody>
      </p:sp>
      <p:sp>
        <p:nvSpPr>
          <p:cNvPr id="399" name="Google Shape;399;p45"/>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pt-BR" sz="1500"/>
              <a:t>Laislla C. P. Brandão | Aldonso Martins-Jr</a:t>
            </a:r>
            <a:endParaRPr sz="1500"/>
          </a:p>
          <a:p>
            <a:pPr indent="0" lvl="0" marL="0" rtl="0" algn="ctr">
              <a:spcBef>
                <a:spcPts val="0"/>
              </a:spcBef>
              <a:spcAft>
                <a:spcPts val="0"/>
              </a:spcAft>
              <a:buNone/>
            </a:pPr>
            <a:r>
              <a:rPr lang="pt-BR" sz="1500"/>
              <a:t>Gabriel A. Kopte | Edson Filho</a:t>
            </a:r>
            <a:endParaRPr sz="1500"/>
          </a:p>
          <a:p>
            <a:pPr indent="0" lvl="0" marL="0" rtl="0" algn="ctr">
              <a:spcBef>
                <a:spcPts val="0"/>
              </a:spcBef>
              <a:spcAft>
                <a:spcPts val="0"/>
              </a:spcAft>
              <a:buNone/>
            </a:pPr>
            <a:r>
              <a:rPr lang="pt-BR" sz="1500"/>
              <a:t>Alexandre M. A. Maciel</a:t>
            </a:r>
            <a:endParaRPr sz="1500"/>
          </a:p>
        </p:txBody>
      </p:sp>
      <p:pic>
        <p:nvPicPr>
          <p:cNvPr id="400" name="Google Shape;400;p45"/>
          <p:cNvPicPr preferRelativeResize="0"/>
          <p:nvPr/>
        </p:nvPicPr>
        <p:blipFill>
          <a:blip r:embed="rId3">
            <a:alphaModFix/>
          </a:blip>
          <a:stretch>
            <a:fillRect/>
          </a:stretch>
        </p:blipFill>
        <p:spPr>
          <a:xfrm>
            <a:off x="6763000" y="4317026"/>
            <a:ext cx="1377850" cy="688925"/>
          </a:xfrm>
          <a:prstGeom prst="rect">
            <a:avLst/>
          </a:prstGeom>
          <a:noFill/>
          <a:ln>
            <a:noFill/>
          </a:ln>
        </p:spPr>
      </p:pic>
      <p:pic>
        <p:nvPicPr>
          <p:cNvPr id="401" name="Google Shape;401;p45"/>
          <p:cNvPicPr preferRelativeResize="0"/>
          <p:nvPr/>
        </p:nvPicPr>
        <p:blipFill>
          <a:blip r:embed="rId4">
            <a:alphaModFix/>
          </a:blip>
          <a:stretch>
            <a:fillRect/>
          </a:stretch>
        </p:blipFill>
        <p:spPr>
          <a:xfrm>
            <a:off x="1004150" y="4317023"/>
            <a:ext cx="2033969" cy="688925"/>
          </a:xfrm>
          <a:prstGeom prst="rect">
            <a:avLst/>
          </a:prstGeom>
          <a:noFill/>
          <a:ln>
            <a:noFill/>
          </a:ln>
        </p:spPr>
      </p:pic>
      <p:sp>
        <p:nvSpPr>
          <p:cNvPr id="402" name="Google Shape;402;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