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77" r:id="rId4"/>
    <p:sldId id="258" r:id="rId5"/>
    <p:sldId id="260" r:id="rId6"/>
    <p:sldId id="261" r:id="rId7"/>
    <p:sldId id="278" r:id="rId8"/>
    <p:sldId id="280" r:id="rId9"/>
    <p:sldId id="281" r:id="rId10"/>
    <p:sldId id="282" r:id="rId11"/>
    <p:sldId id="283" r:id="rId12"/>
    <p:sldId id="284" r:id="rId13"/>
    <p:sldId id="285" r:id="rId14"/>
    <p:sldId id="276" r:id="rId15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99"/>
    <p:restoredTop sz="94731"/>
  </p:normalViewPr>
  <p:slideViewPr>
    <p:cSldViewPr snapToGrid="0" snapToObjects="1">
      <p:cViewPr varScale="1">
        <p:scale>
          <a:sx n="104" d="100"/>
          <a:sy n="104" d="100"/>
        </p:scale>
        <p:origin x="2304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3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5354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4675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231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21"/>
          </p:nvPr>
        </p:nvSpPr>
        <p:spPr>
          <a:xfrm>
            <a:off x="1606550" y="635000"/>
            <a:ext cx="9779000" cy="652272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21"/>
          </p:nvPr>
        </p:nvSpPr>
        <p:spPr>
          <a:xfrm>
            <a:off x="2717800" y="635000"/>
            <a:ext cx="12357100" cy="82380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idx="21"/>
          </p:nvPr>
        </p:nvSpPr>
        <p:spPr>
          <a:xfrm>
            <a:off x="4533900" y="2603500"/>
            <a:ext cx="942975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21"/>
          </p:nvPr>
        </p:nvSpPr>
        <p:spPr>
          <a:xfrm>
            <a:off x="6680200" y="5026947"/>
            <a:ext cx="6057901" cy="404070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22"/>
          </p:nvPr>
        </p:nvSpPr>
        <p:spPr>
          <a:xfrm>
            <a:off x="6502400" y="886747"/>
            <a:ext cx="5867400" cy="3911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23"/>
          </p:nvPr>
        </p:nvSpPr>
        <p:spPr>
          <a:xfrm>
            <a:off x="-2374900" y="889000"/>
            <a:ext cx="11976100" cy="79840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>
            <a:spLocks noGrp="1"/>
          </p:cNvSpPr>
          <p:nvPr>
            <p:ph type="body" sz="quarter" idx="21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>
            <a:spLocks noGrp="1"/>
          </p:cNvSpPr>
          <p:nvPr>
            <p:ph type="body" sz="quarter" idx="22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21"/>
          </p:nvPr>
        </p:nvSpPr>
        <p:spPr>
          <a:xfrm>
            <a:off x="-812800" y="0"/>
            <a:ext cx="15232066" cy="10160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8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</p:spPr>
        <p:txBody>
          <a:bodyPr>
            <a:noAutofit/>
          </a:bodyPr>
          <a:lstStyle>
            <a:lvl1pPr marL="889000" indent="-571500">
              <a:spcBef>
                <a:spcPts val="2400"/>
              </a:spcBef>
              <a:buSzPct val="171000"/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  <a:lvl2pPr marL="1333500" indent="-571500">
              <a:spcBef>
                <a:spcPts val="2400"/>
              </a:spcBef>
              <a:buSzPct val="171000"/>
              <a:defRPr sz="4200">
                <a:latin typeface="Gill Sans"/>
                <a:ea typeface="Gill Sans"/>
                <a:cs typeface="Gill Sans"/>
                <a:sym typeface="Gill Sans"/>
              </a:defRPr>
            </a:lvl2pPr>
            <a:lvl3pPr marL="1778000" indent="-571500">
              <a:spcBef>
                <a:spcPts val="2400"/>
              </a:spcBef>
              <a:buSzPct val="171000"/>
              <a:defRPr sz="4200">
                <a:latin typeface="Gill Sans"/>
                <a:ea typeface="Gill Sans"/>
                <a:cs typeface="Gill Sans"/>
                <a:sym typeface="Gill Sans"/>
              </a:defRPr>
            </a:lvl3pPr>
            <a:lvl4pPr marL="2222500" indent="-571500">
              <a:spcBef>
                <a:spcPts val="2400"/>
              </a:spcBef>
              <a:buSzPct val="171000"/>
              <a:defRPr sz="4200">
                <a:latin typeface="Gill Sans"/>
                <a:ea typeface="Gill Sans"/>
                <a:cs typeface="Gill Sans"/>
                <a:sym typeface="Gill Sans"/>
              </a:defRPr>
            </a:lvl4pPr>
            <a:lvl5pPr marL="2667000" indent="-571500">
              <a:spcBef>
                <a:spcPts val="2400"/>
              </a:spcBef>
              <a:buSzPct val="171000"/>
              <a:defRPr sz="4200"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s/photos/work-from-anywhere?utm_source=unsplash&amp;utm_medium=referral&amp;utm_content=creditCopyText" TargetMode="External"/><Relationship Id="rId2" Type="http://schemas.openxmlformats.org/officeDocument/2006/relationships/hyperlink" Target="http://bammlondon.com/thinking-visually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amayli?utm_source=unsplash&amp;utm_medium=referral&amp;utm_content=creditCopyText" TargetMode="External"/><Relationship Id="rId7" Type="http://schemas.openxmlformats.org/officeDocument/2006/relationships/image" Target="../media/image5.jpg"/><Relationship Id="rId2" Type="http://schemas.openxmlformats.org/officeDocument/2006/relationships/hyperlink" Target="http://bammlondon.com/thinking-visually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hyperlink" Target="https://unsplash.com/s/photos/work-from-anywhere?utm_source=unsplash&amp;utm_medium=referral&amp;utm_content=creditCopyText" TargetMode="External"/><Relationship Id="rId4" Type="http://schemas.openxmlformats.org/officeDocument/2006/relationships/hyperlink" Target="https://unsplash.com/s/photos/lego?utm_source=unsplash&amp;utm_medium=referral&amp;utm_content=creditCopyText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://bammlondon.com/thinking-visually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unsplash.com/s/photos/work-from-anywhere?utm_source=unsplash&amp;utm_medium=referral&amp;utm_content=creditCopyText" TargetMode="External"/><Relationship Id="rId5" Type="http://schemas.openxmlformats.org/officeDocument/2006/relationships/hyperlink" Target="https://unsplash.com/s/photos/lego?utm_source=unsplash&amp;utm_medium=referral&amp;utm_content=creditCopyText" TargetMode="External"/><Relationship Id="rId4" Type="http://schemas.openxmlformats.org/officeDocument/2006/relationships/hyperlink" Target="https://unsplash.com/@amayli?utm_source=unsplash&amp;utm_medium=referral&amp;utm_content=creditCopyText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hyperlink" Target="https://unsplash.com/s/photos/question-mark?utm_source=unsplash&amp;utm_medium=referral&amp;utm_content=creditCopyText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unsplash.com/s/photos/goal?utm_source=unsplash&amp;utm_medium=referral&amp;utm_content=creditCopyText" TargetMode="External"/><Relationship Id="rId5" Type="http://schemas.openxmlformats.org/officeDocument/2006/relationships/hyperlink" Target="https://unsplash.com/@enginakyurt?utm_source=unsplash&amp;utm_medium=referral&amp;utm_content=creditCopyText" TargetMode="External"/><Relationship Id="rId4" Type="http://schemas.openxmlformats.org/officeDocument/2006/relationships/hyperlink" Target="http://bammlondon.com/thinking-visually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Work-From-Anywhere Skills: Aligning Supply and Demand Starting from High Schools"/>
          <p:cNvSpPr txBox="1">
            <a:spLocks noGrp="1"/>
          </p:cNvSpPr>
          <p:nvPr>
            <p:ph type="ctrTitle"/>
          </p:nvPr>
        </p:nvSpPr>
        <p:spPr>
          <a:xfrm>
            <a:off x="1225706" y="3743547"/>
            <a:ext cx="10464800" cy="33020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449833">
              <a:defRPr sz="6160"/>
            </a:lvl1pPr>
          </a:lstStyle>
          <a:p>
            <a:r>
              <a:rPr lang="en-GB" dirty="0"/>
              <a:t>Revealing Agile Mindset Using LEGO® SERIOUS PLAY®: Experience from an Online Agile Training Project </a:t>
            </a:r>
            <a:br>
              <a:rPr lang="en-GB" dirty="0"/>
            </a:br>
            <a:endParaRPr sz="924" dirty="0"/>
          </a:p>
        </p:txBody>
      </p:sp>
      <p:sp>
        <p:nvSpPr>
          <p:cNvPr id="129" name="Ilenia Fronza1, Luis Corral2, Gennaro Iaccarino3, Lucia Bartoli3, and Claus Pahl1…"/>
          <p:cNvSpPr txBox="1"/>
          <p:nvPr/>
        </p:nvSpPr>
        <p:spPr>
          <a:xfrm>
            <a:off x="926554" y="8638659"/>
            <a:ext cx="11063104" cy="7894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defTabSz="519937">
              <a:defRPr sz="2136"/>
            </a:pPr>
            <a:r>
              <a:rPr dirty="0"/>
              <a:t>Ilenia </a:t>
            </a:r>
            <a:r>
              <a:rPr dirty="0" err="1"/>
              <a:t>Fronza</a:t>
            </a:r>
            <a:r>
              <a:rPr lang="en-IT" dirty="0"/>
              <a:t> </a:t>
            </a:r>
            <a:r>
              <a:rPr lang="en-GB" dirty="0"/>
              <a:t>and </a:t>
            </a:r>
            <a:r>
              <a:rPr lang="en-GB" dirty="0" err="1"/>
              <a:t>Xiaofeng</a:t>
            </a:r>
            <a:r>
              <a:rPr lang="en-GB" dirty="0"/>
              <a:t> Wang</a:t>
            </a:r>
            <a:endParaRPr baseline="31999" dirty="0"/>
          </a:p>
          <a:p>
            <a:pPr defTabSz="519937">
              <a:defRPr sz="2136"/>
            </a:pPr>
            <a:r>
              <a:rPr dirty="0"/>
              <a:t>Free University of </a:t>
            </a:r>
            <a:r>
              <a:rPr dirty="0" err="1"/>
              <a:t>Bozen</a:t>
            </a:r>
            <a:r>
              <a:rPr dirty="0"/>
              <a:t>-Bolzano, Italy</a:t>
            </a:r>
          </a:p>
        </p:txBody>
      </p:sp>
      <p:pic>
        <p:nvPicPr>
          <p:cNvPr id="130" name="logo_neu.pdf" descr="logo_neu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849" y="494605"/>
            <a:ext cx="4725782" cy="1658265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4CC2AFF5-0900-1218-D4AC-7C91FB0B89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106" y="212487"/>
            <a:ext cx="6430434" cy="141728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Introduction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5334000" cy="2159000"/>
          </a:xfrm>
          <a:prstGeom prst="rect">
            <a:avLst/>
          </a:prstGeom>
        </p:spPr>
        <p:txBody>
          <a:bodyPr/>
          <a:lstStyle>
            <a:lvl1pPr defTabSz="560831">
              <a:defRPr sz="7679"/>
            </a:lvl1pPr>
          </a:lstStyle>
          <a:p>
            <a:r>
              <a:rPr dirty="0"/>
              <a:t>Introduction</a:t>
            </a:r>
          </a:p>
        </p:txBody>
      </p:sp>
      <p:sp>
        <p:nvSpPr>
          <p:cNvPr id="135" name="Text"/>
          <p:cNvSpPr txBox="1"/>
          <p:nvPr/>
        </p:nvSpPr>
        <p:spPr>
          <a:xfrm>
            <a:off x="12393066" y="9525000"/>
            <a:ext cx="156668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200" u="sng">
                <a:hlinkClick r:id="rId2"/>
              </a:defRPr>
            </a:lvl1pPr>
          </a:lstStyle>
          <a:p>
            <a:pPr>
              <a:defRPr u="none"/>
            </a:pPr>
            <a:r>
              <a:rPr u="sng">
                <a:hlinkClick r:id="rId2"/>
              </a:rPr>
              <a:t> </a:t>
            </a:r>
          </a:p>
        </p:txBody>
      </p:sp>
      <p:sp>
        <p:nvSpPr>
          <p:cNvPr id="136" name="Photo by Rūta Celma on Unsplash"/>
          <p:cNvSpPr txBox="1"/>
          <p:nvPr/>
        </p:nvSpPr>
        <p:spPr>
          <a:xfrm>
            <a:off x="47572" y="9409629"/>
            <a:ext cx="3597139" cy="3026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1300" u="sng">
                <a:solidFill>
                  <a:srgbClr val="11111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dirty="0" err="1"/>
              <a:t>Unsplash</a:t>
            </a:r>
            <a:r>
              <a:rPr lang="en-US" dirty="0"/>
              <a:t> </a:t>
            </a:r>
            <a:r>
              <a:rPr lang="en-GB" sz="1300" dirty="0">
                <a:sym typeface="Helvetica Neue"/>
              </a:rPr>
              <a:t>Photo by Philip Myrtorp on Unsplash</a:t>
            </a:r>
            <a:endParaRPr dirty="0">
              <a:hlinkClick r:id="rId3"/>
            </a:endParaRPr>
          </a:p>
        </p:txBody>
      </p:sp>
      <p:pic>
        <p:nvPicPr>
          <p:cNvPr id="3" name="Picture 2" descr="A red car with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DDC4B90A-02D5-CC27-17BA-4E7B6EE3AC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00" y="0"/>
            <a:ext cx="6503040" cy="9753600"/>
          </a:xfrm>
          <a:prstGeom prst="rect">
            <a:avLst/>
          </a:prstGeom>
        </p:spPr>
      </p:pic>
      <p:sp>
        <p:nvSpPr>
          <p:cNvPr id="11" name="The world of WFH and WFX grew more than ever during the COVID-19 pandemic…">
            <a:extLst>
              <a:ext uri="{FF2B5EF4-FFF2-40B4-BE49-F238E27FC236}">
                <a16:creationId xmlns:a16="http://schemas.microsoft.com/office/drawing/2014/main" id="{B6949692-2964-D650-057D-CF93D29EAA3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952500" y="3486491"/>
            <a:ext cx="5334000" cy="4507818"/>
          </a:xfrm>
          <a:prstGeom prst="rect">
            <a:avLst/>
          </a:prstGeom>
        </p:spPr>
        <p:txBody>
          <a:bodyPr anchor="t">
            <a:normAutofit fontScale="85000" lnSpcReduction="20000"/>
          </a:bodyPr>
          <a:lstStyle/>
          <a:p>
            <a:r>
              <a:rPr lang="en-GB" dirty="0"/>
              <a:t>LEGO bricks are usually associated with constructing concrete structures such as buildings or cars </a:t>
            </a:r>
          </a:p>
          <a:p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The dynamic nature of LEGO also allows it to represent more abstract concepts</a:t>
            </a:r>
          </a:p>
          <a:p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LSP is a facilitated workshop where participants build 3D models using a special mix of LEGO bricks designed to inspire the use of metaphors and story-making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Introduction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5334000" cy="2159000"/>
          </a:xfrm>
          <a:prstGeom prst="rect">
            <a:avLst/>
          </a:prstGeom>
        </p:spPr>
        <p:txBody>
          <a:bodyPr/>
          <a:lstStyle>
            <a:lvl1pPr defTabSz="560831">
              <a:defRPr sz="7679"/>
            </a:lvl1pPr>
          </a:lstStyle>
          <a:p>
            <a:r>
              <a:t>Introduction</a:t>
            </a:r>
          </a:p>
        </p:txBody>
      </p:sp>
      <p:sp>
        <p:nvSpPr>
          <p:cNvPr id="134" name="The world of WFH and WFX grew more than ever during the COVID-19 pandemic…"/>
          <p:cNvSpPr txBox="1">
            <a:spLocks noGrp="1"/>
          </p:cNvSpPr>
          <p:nvPr>
            <p:ph type="body" sz="quarter" idx="1"/>
          </p:nvPr>
        </p:nvSpPr>
        <p:spPr>
          <a:xfrm>
            <a:off x="952500" y="3486491"/>
            <a:ext cx="5334000" cy="4507818"/>
          </a:xfrm>
          <a:prstGeom prst="rect">
            <a:avLst/>
          </a:prstGeom>
        </p:spPr>
        <p:txBody>
          <a:bodyPr anchor="t">
            <a:normAutofit fontScale="85000" lnSpcReduction="20000"/>
          </a:bodyPr>
          <a:lstStyle/>
          <a:p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LEGO bricks are usually associated with constructing concrete structures such as buildings or cars </a:t>
            </a:r>
          </a:p>
          <a:p>
            <a:r>
              <a:rPr lang="en-GB" dirty="0"/>
              <a:t>The dynamic nature of LEGO also allows it to represent more abstract concepts</a:t>
            </a:r>
          </a:p>
          <a:p>
            <a:r>
              <a:rPr lang="en-GB" dirty="0"/>
              <a:t>LSP is a facilitated workshop where participants build 3D models using a special mix of LEGO bricks designed to inspire the use of metaphors and story-making</a:t>
            </a:r>
          </a:p>
        </p:txBody>
      </p:sp>
      <p:sp>
        <p:nvSpPr>
          <p:cNvPr id="135" name="Text"/>
          <p:cNvSpPr txBox="1"/>
          <p:nvPr/>
        </p:nvSpPr>
        <p:spPr>
          <a:xfrm>
            <a:off x="12393066" y="9525000"/>
            <a:ext cx="156668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200" u="sng">
                <a:hlinkClick r:id="rId2"/>
              </a:defRPr>
            </a:lvl1pPr>
          </a:lstStyle>
          <a:p>
            <a:pPr>
              <a:defRPr u="none"/>
            </a:pPr>
            <a:r>
              <a:rPr u="sng">
                <a:hlinkClick r:id="rId2"/>
              </a:rPr>
              <a:t> </a:t>
            </a:r>
          </a:p>
        </p:txBody>
      </p:sp>
      <p:sp>
        <p:nvSpPr>
          <p:cNvPr id="136" name="Photo by Rūta Celma on Unsplash"/>
          <p:cNvSpPr txBox="1"/>
          <p:nvPr/>
        </p:nvSpPr>
        <p:spPr>
          <a:xfrm>
            <a:off x="47572" y="9409629"/>
            <a:ext cx="3140283" cy="3026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1300" u="sng">
                <a:solidFill>
                  <a:srgbClr val="11111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GB" sz="1300" dirty="0">
                <a:sym typeface="Helvetica Neue"/>
              </a:rPr>
              <a:t>Photo by </a:t>
            </a:r>
            <a:r>
              <a:rPr lang="en-GB" sz="1300" u="sng" dirty="0">
                <a:sym typeface="Helvetica Neue"/>
                <a:hlinkClick r:id="rId3"/>
              </a:rPr>
              <a:t>Amélie Mourichon</a:t>
            </a:r>
            <a:r>
              <a:rPr lang="en-GB" sz="1300" dirty="0">
                <a:sym typeface="Helvetica Neue"/>
              </a:rPr>
              <a:t> on </a:t>
            </a:r>
            <a:r>
              <a:rPr lang="en-GB" sz="1300" u="sng" dirty="0">
                <a:sym typeface="Helvetica Neue"/>
                <a:hlinkClick r:id="rId4"/>
              </a:rPr>
              <a:t>Unsplash</a:t>
            </a:r>
            <a:endParaRPr dirty="0">
              <a:hlinkClick r:id="rId5"/>
            </a:endParaRPr>
          </a:p>
        </p:txBody>
      </p:sp>
      <p:pic>
        <p:nvPicPr>
          <p:cNvPr id="3" name="Picture 2" descr="A red car with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DDC4B90A-02D5-CC27-17BA-4E7B6EE3AC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00" y="0"/>
            <a:ext cx="6503040" cy="9753600"/>
          </a:xfrm>
          <a:prstGeom prst="rect">
            <a:avLst/>
          </a:prstGeom>
        </p:spPr>
      </p:pic>
      <p:pic>
        <p:nvPicPr>
          <p:cNvPr id="4" name="Picture 3" descr="A group of people playing with toys&#10;&#10;Description automatically generated with low confidence">
            <a:extLst>
              <a:ext uri="{FF2B5EF4-FFF2-40B4-BE49-F238E27FC236}">
                <a16:creationId xmlns:a16="http://schemas.microsoft.com/office/drawing/2014/main" id="{77CFB6A5-81A9-1DB3-C738-B33535D138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8" t="1" r="22887" b="1"/>
          <a:stretch/>
        </p:blipFill>
        <p:spPr>
          <a:xfrm>
            <a:off x="6501759" y="0"/>
            <a:ext cx="6503041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46071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Introduction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5334000" cy="2159000"/>
          </a:xfrm>
          <a:prstGeom prst="rect">
            <a:avLst/>
          </a:prstGeom>
        </p:spPr>
        <p:txBody>
          <a:bodyPr/>
          <a:lstStyle>
            <a:lvl1pPr defTabSz="560831">
              <a:defRPr sz="7679"/>
            </a:lvl1pPr>
          </a:lstStyle>
          <a:p>
            <a:r>
              <a:t>Introduction</a:t>
            </a:r>
          </a:p>
        </p:txBody>
      </p:sp>
      <p:sp>
        <p:nvSpPr>
          <p:cNvPr id="140" name="Strong demand for WFX skills is expected for the next future in the job market…"/>
          <p:cNvSpPr txBox="1">
            <a:spLocks noGrp="1"/>
          </p:cNvSpPr>
          <p:nvPr>
            <p:ph type="body" sz="quarter" idx="1"/>
          </p:nvPr>
        </p:nvSpPr>
        <p:spPr>
          <a:xfrm>
            <a:off x="952500" y="3255722"/>
            <a:ext cx="5334000" cy="4813240"/>
          </a:xfrm>
          <a:prstGeom prst="rect">
            <a:avLst/>
          </a:prstGeom>
        </p:spPr>
        <p:txBody>
          <a:bodyPr anchor="t">
            <a:normAutofit fontScale="92500" lnSpcReduction="10000"/>
          </a:bodyPr>
          <a:lstStyle/>
          <a:p>
            <a:r>
              <a:rPr lang="en-GB" dirty="0"/>
              <a:t>Due to the abstract nature of the </a:t>
            </a:r>
            <a:r>
              <a:rPr lang="en-GB" b="1" dirty="0"/>
              <a:t>agile mindset [1]</a:t>
            </a:r>
            <a:r>
              <a:rPr lang="en-GB" dirty="0"/>
              <a:t>, there are limited studies on explicit training for it</a:t>
            </a:r>
          </a:p>
          <a:p>
            <a:pPr lvl="1">
              <a:spcBef>
                <a:spcPts val="0"/>
              </a:spcBef>
            </a:pPr>
            <a:r>
              <a:rPr lang="en-GB" sz="1700" dirty="0"/>
              <a:t>AM1: Trust</a:t>
            </a:r>
          </a:p>
          <a:p>
            <a:pPr lvl="1">
              <a:spcBef>
                <a:spcPts val="0"/>
              </a:spcBef>
            </a:pPr>
            <a:r>
              <a:rPr lang="en-GB" sz="1700" dirty="0"/>
              <a:t>AM2: Responsibility and ownership</a:t>
            </a:r>
          </a:p>
          <a:p>
            <a:pPr lvl="1">
              <a:spcBef>
                <a:spcPts val="0"/>
              </a:spcBef>
            </a:pPr>
            <a:r>
              <a:rPr lang="en-GB" sz="1700" dirty="0"/>
              <a:t>AM3: Continuous improvement</a:t>
            </a:r>
          </a:p>
          <a:p>
            <a:pPr lvl="1">
              <a:spcBef>
                <a:spcPts val="0"/>
              </a:spcBef>
            </a:pPr>
            <a:r>
              <a:rPr lang="en-GB" sz="1700" dirty="0"/>
              <a:t>AM4: Willingness to learn</a:t>
            </a:r>
          </a:p>
          <a:p>
            <a:pPr lvl="1">
              <a:spcBef>
                <a:spcPts val="0"/>
              </a:spcBef>
            </a:pPr>
            <a:r>
              <a:rPr lang="en-GB" sz="1700" dirty="0"/>
              <a:t>AM5: Openness and willingness to continually adapt and grow</a:t>
            </a:r>
          </a:p>
          <a:p>
            <a:pPr lvl="1">
              <a:spcBef>
                <a:spcPts val="0"/>
              </a:spcBef>
            </a:pPr>
            <a:r>
              <a:rPr lang="en-GB" sz="1700" dirty="0"/>
              <a:t>AM6: Specific personal attributes, including intent, integrity, honesty, transparency, courage, authenticity, empathy, proactivity, creativity and problem- orientation</a:t>
            </a:r>
          </a:p>
          <a:p>
            <a:pPr lvl="1">
              <a:spcBef>
                <a:spcPts val="0"/>
              </a:spcBef>
            </a:pPr>
            <a:r>
              <a:rPr lang="en-GB" sz="1700" dirty="0"/>
              <a:t>AM7: Enabling environment</a:t>
            </a:r>
          </a:p>
          <a:p>
            <a:pPr lvl="1">
              <a:spcBef>
                <a:spcPts val="0"/>
              </a:spcBef>
            </a:pPr>
            <a:r>
              <a:rPr lang="en-GB" sz="1700" dirty="0"/>
              <a:t>AM8: Autonomy of people and teams</a:t>
            </a:r>
          </a:p>
          <a:p>
            <a:pPr lvl="1">
              <a:spcBef>
                <a:spcPts val="0"/>
              </a:spcBef>
            </a:pPr>
            <a:r>
              <a:rPr lang="en-GB" sz="1700" dirty="0"/>
              <a:t>AM9: Managing uncertainty</a:t>
            </a:r>
          </a:p>
          <a:p>
            <a:pPr lvl="1">
              <a:spcBef>
                <a:spcPts val="0"/>
              </a:spcBef>
            </a:pPr>
            <a:r>
              <a:rPr lang="en-GB" sz="1700" dirty="0"/>
              <a:t>AM10: Focus on customer value</a:t>
            </a:r>
          </a:p>
          <a:p>
            <a:endParaRPr lang="en-GB" dirty="0"/>
          </a:p>
        </p:txBody>
      </p:sp>
      <p:sp>
        <p:nvSpPr>
          <p:cNvPr id="141" name="Text"/>
          <p:cNvSpPr txBox="1"/>
          <p:nvPr/>
        </p:nvSpPr>
        <p:spPr>
          <a:xfrm>
            <a:off x="12393066" y="9525000"/>
            <a:ext cx="156668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200" u="sng">
                <a:hlinkClick r:id="rId2"/>
              </a:defRPr>
            </a:lvl1pPr>
          </a:lstStyle>
          <a:p>
            <a:pPr>
              <a:defRPr u="none"/>
            </a:pPr>
            <a:r>
              <a:rPr u="sng">
                <a:hlinkClick r:id="rId2"/>
              </a:rPr>
              <a:t> </a:t>
            </a:r>
          </a:p>
        </p:txBody>
      </p:sp>
      <p:pic>
        <p:nvPicPr>
          <p:cNvPr id="7" name="Picture 6" descr="A group of people playing with toys&#10;&#10;Description automatically generated with low confidence">
            <a:extLst>
              <a:ext uri="{FF2B5EF4-FFF2-40B4-BE49-F238E27FC236}">
                <a16:creationId xmlns:a16="http://schemas.microsoft.com/office/drawing/2014/main" id="{C5B9057C-A1D8-CDFD-5826-CE0D68B568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8" t="1" r="22887" b="1"/>
          <a:stretch/>
        </p:blipFill>
        <p:spPr>
          <a:xfrm>
            <a:off x="6501759" y="0"/>
            <a:ext cx="6503041" cy="9753600"/>
          </a:xfrm>
          <a:prstGeom prst="rect">
            <a:avLst/>
          </a:prstGeom>
        </p:spPr>
      </p:pic>
      <p:sp>
        <p:nvSpPr>
          <p:cNvPr id="8" name="Photo by Rūta Celma on Unsplash">
            <a:extLst>
              <a:ext uri="{FF2B5EF4-FFF2-40B4-BE49-F238E27FC236}">
                <a16:creationId xmlns:a16="http://schemas.microsoft.com/office/drawing/2014/main" id="{2F9829A1-B621-2D9F-6AE5-6DBB7108F396}"/>
              </a:ext>
            </a:extLst>
          </p:cNvPr>
          <p:cNvSpPr txBox="1"/>
          <p:nvPr/>
        </p:nvSpPr>
        <p:spPr>
          <a:xfrm>
            <a:off x="47572" y="9409629"/>
            <a:ext cx="3140283" cy="3026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1300" u="sng">
                <a:solidFill>
                  <a:srgbClr val="11111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GB" sz="1300" dirty="0">
                <a:sym typeface="Helvetica Neue"/>
              </a:rPr>
              <a:t>Photo by </a:t>
            </a:r>
            <a:r>
              <a:rPr lang="en-GB" sz="1300" u="sng" dirty="0">
                <a:sym typeface="Helvetica Neue"/>
                <a:hlinkClick r:id="rId4"/>
              </a:rPr>
              <a:t>Amélie Mourichon</a:t>
            </a:r>
            <a:r>
              <a:rPr lang="en-GB" sz="1300" dirty="0">
                <a:sym typeface="Helvetica Neue"/>
              </a:rPr>
              <a:t> on </a:t>
            </a:r>
            <a:r>
              <a:rPr lang="en-GB" sz="1300" u="sng" dirty="0">
                <a:sym typeface="Helvetica Neue"/>
                <a:hlinkClick r:id="rId5"/>
              </a:rPr>
              <a:t>Unsplash</a:t>
            </a:r>
            <a:endParaRPr dirty="0">
              <a:hlinkClick r:id="rId6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67EA52-86CB-3EC4-BA98-0CBD9A7BF20B}"/>
              </a:ext>
            </a:extLst>
          </p:cNvPr>
          <p:cNvSpPr txBox="1"/>
          <p:nvPr/>
        </p:nvSpPr>
        <p:spPr>
          <a:xfrm>
            <a:off x="47572" y="8917186"/>
            <a:ext cx="6505832" cy="4924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GB" sz="1300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[1] </a:t>
            </a:r>
            <a:r>
              <a:rPr lang="en-GB" sz="1300" dirty="0" err="1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M.Mordi</a:t>
            </a:r>
            <a:r>
              <a:rPr lang="en-GB" sz="1300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GB" sz="1300" dirty="0" err="1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Azuka</a:t>
            </a:r>
            <a:r>
              <a:rPr lang="en-GB" sz="1300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; </a:t>
            </a:r>
            <a:r>
              <a:rPr lang="en-GB" sz="1300" dirty="0" err="1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Schoop</a:t>
            </a:r>
            <a:r>
              <a:rPr lang="en-GB" sz="1300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“Making It Tangible-Creating a Definition of Agile Mindset,” </a:t>
            </a:r>
            <a:r>
              <a:rPr lang="en-GB" sz="1300" i="1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</a:t>
            </a:r>
            <a:r>
              <a:rPr lang="en-GB" sz="1300" i="1" baseline="30000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</a:t>
            </a:r>
            <a:r>
              <a:rPr lang="en-GB" sz="1300" i="1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European Conference on Information Systems (ECIS2020)</a:t>
            </a:r>
            <a:r>
              <a:rPr lang="en-GB" sz="1300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2020.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red, device&#10;&#10;Description automatically generated">
            <a:extLst>
              <a:ext uri="{FF2B5EF4-FFF2-40B4-BE49-F238E27FC236}">
                <a16:creationId xmlns:a16="http://schemas.microsoft.com/office/drawing/2014/main" id="{1DB4001D-7AD6-5CEC-E8AE-6FE4AEC677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619085" cy="9753600"/>
          </a:xfrm>
          <a:prstGeom prst="rect">
            <a:avLst/>
          </a:prstGeom>
        </p:spPr>
      </p:pic>
      <p:sp>
        <p:nvSpPr>
          <p:cNvPr id="152" name="Research Questio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Objective</a:t>
            </a:r>
            <a:endParaRPr dirty="0"/>
          </a:p>
        </p:txBody>
      </p:sp>
      <p:sp>
        <p:nvSpPr>
          <p:cNvPr id="153" name="RQ1. How ready are high school students for WFX?…"/>
          <p:cNvSpPr txBox="1">
            <a:spLocks noGrp="1"/>
          </p:cNvSpPr>
          <p:nvPr>
            <p:ph type="body" sz="half" idx="1"/>
          </p:nvPr>
        </p:nvSpPr>
        <p:spPr>
          <a:xfrm>
            <a:off x="805792" y="3015419"/>
            <a:ext cx="11393216" cy="4967046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lang="en-GB" dirty="0"/>
              <a:t>The objective of this experience report is to demonstrate </a:t>
            </a:r>
            <a:r>
              <a:rPr lang="en-GB" b="1" dirty="0"/>
              <a:t>how to utilize the LSP methodology in agile training that has the agile mindset as a core element</a:t>
            </a:r>
            <a:r>
              <a:rPr lang="en-GB" dirty="0"/>
              <a:t>, especially how it helps to reveal the participants’ agile mindset</a:t>
            </a:r>
          </a:p>
          <a:p>
            <a:r>
              <a:rPr lang="en-GB" dirty="0"/>
              <a:t>We describe our experience of utilizing LSP in an agile (online) training project</a:t>
            </a:r>
          </a:p>
          <a:p>
            <a:r>
              <a:rPr lang="en-GB" dirty="0"/>
              <a:t>We adapted the standard LSP methodology for online settings – F2F interactions are key characteristics of the LSP methodology</a:t>
            </a:r>
          </a:p>
          <a:p>
            <a:r>
              <a:rPr lang="en-GB" dirty="0"/>
              <a:t>Thus, we also show a feasible implementation of LSP in online settings </a:t>
            </a:r>
          </a:p>
        </p:txBody>
      </p:sp>
      <p:sp>
        <p:nvSpPr>
          <p:cNvPr id="154" name="Text"/>
          <p:cNvSpPr txBox="1"/>
          <p:nvPr/>
        </p:nvSpPr>
        <p:spPr>
          <a:xfrm>
            <a:off x="12393066" y="9525000"/>
            <a:ext cx="156668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200" u="sng">
                <a:hlinkClick r:id="rId4"/>
              </a:defRPr>
            </a:lvl1pPr>
          </a:lstStyle>
          <a:p>
            <a:pPr>
              <a:defRPr u="none"/>
            </a:pPr>
            <a:r>
              <a:rPr u="sng">
                <a:hlinkClick r:id="rId4"/>
              </a:rPr>
              <a:t> </a:t>
            </a:r>
          </a:p>
        </p:txBody>
      </p:sp>
      <p:sp>
        <p:nvSpPr>
          <p:cNvPr id="155" name="Photo by Towfiqu barbhuiya on Unsplash"/>
          <p:cNvSpPr txBox="1"/>
          <p:nvPr/>
        </p:nvSpPr>
        <p:spPr>
          <a:xfrm>
            <a:off x="75040" y="9337731"/>
            <a:ext cx="2713884" cy="3026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1300" u="sng">
                <a:solidFill>
                  <a:srgbClr val="767676"/>
                </a:solidFill>
                <a:uFill>
                  <a:solidFill>
                    <a:srgbClr val="767676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GB" sz="1300" dirty="0">
                <a:sym typeface="Helvetica Neue"/>
              </a:rPr>
              <a:t>Photo by </a:t>
            </a:r>
            <a:r>
              <a:rPr lang="en-GB" sz="1300" u="sng" dirty="0">
                <a:sym typeface="Helvetica Neue"/>
                <a:hlinkClick r:id="rId5"/>
              </a:rPr>
              <a:t>engin akyurt</a:t>
            </a:r>
            <a:r>
              <a:rPr lang="en-GB" sz="1300" dirty="0">
                <a:sym typeface="Helvetica Neue"/>
              </a:rPr>
              <a:t> on </a:t>
            </a:r>
            <a:r>
              <a:rPr lang="en-GB" sz="1300" u="sng" dirty="0">
                <a:sym typeface="Helvetica Neue"/>
                <a:hlinkClick r:id="rId6"/>
              </a:rPr>
              <a:t>Unsplash</a:t>
            </a:r>
            <a:endParaRPr dirty="0">
              <a:hlinkClick r:id="rId7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laying with toys&#10;&#10;Description automatically generated with low confidence">
            <a:extLst>
              <a:ext uri="{FF2B5EF4-FFF2-40B4-BE49-F238E27FC236}">
                <a16:creationId xmlns:a16="http://schemas.microsoft.com/office/drawing/2014/main" id="{54CAE67B-4D69-971F-C814-04F7DF779C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3" t="1" r="-35" b="1"/>
          <a:stretch/>
        </p:blipFill>
        <p:spPr>
          <a:xfrm>
            <a:off x="0" y="0"/>
            <a:ext cx="13020049" cy="9753600"/>
          </a:xfrm>
          <a:prstGeom prst="rect">
            <a:avLst/>
          </a:prstGeom>
        </p:spPr>
      </p:pic>
      <p:sp>
        <p:nvSpPr>
          <p:cNvPr id="157" name="Method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7000" dirty="0"/>
              <a:t>Online agile training project</a:t>
            </a:r>
            <a:endParaRPr sz="7000" dirty="0"/>
          </a:p>
        </p:txBody>
      </p:sp>
      <p:sp>
        <p:nvSpPr>
          <p:cNvPr id="158" name="We collected and analyzed quantitative and qualitative data separately and then merged the different results"/>
          <p:cNvSpPr txBox="1">
            <a:spLocks noGrp="1"/>
          </p:cNvSpPr>
          <p:nvPr>
            <p:ph type="body" sz="quarter" idx="1"/>
          </p:nvPr>
        </p:nvSpPr>
        <p:spPr>
          <a:xfrm>
            <a:off x="952500" y="3056164"/>
            <a:ext cx="11099800" cy="598895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>
              <a:buSzTx/>
              <a:buNone/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31 participants (28 M, 3 F); 4 software companies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10-15 years of working experience (38.5%); 28.0% never used agile methods; 12.0% used agile methods for less than one year, mainly at the team level (60.9%)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4 groups: project managers (8, 2 F), program and middle managers (6), software engineers (14, 1 F), and other roles (2)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Beginning part: fundamental agile concepts, principles, and practices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Central part: different topics for each group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Final part: scaling agile methods to the whole organization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Method…"/>
          <p:cNvSpPr txBox="1">
            <a:spLocks noGrp="1"/>
          </p:cNvSpPr>
          <p:nvPr>
            <p:ph type="title"/>
          </p:nvPr>
        </p:nvSpPr>
        <p:spPr>
          <a:xfrm>
            <a:off x="952501" y="444500"/>
            <a:ext cx="11049000" cy="2159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Online LSP workshop</a:t>
            </a:r>
            <a:endParaRPr dirty="0"/>
          </a:p>
        </p:txBody>
      </p:sp>
      <p:sp>
        <p:nvSpPr>
          <p:cNvPr id="158" name="We collected and analyzed quantitative and qualitative data separately and then merged the different results"/>
          <p:cNvSpPr txBox="1">
            <a:spLocks noGrp="1"/>
          </p:cNvSpPr>
          <p:nvPr>
            <p:ph type="body" sz="quarter" idx="1"/>
          </p:nvPr>
        </p:nvSpPr>
        <p:spPr>
          <a:xfrm>
            <a:off x="952500" y="3056164"/>
            <a:ext cx="5366657" cy="598895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>
              <a:buSzTx/>
              <a:buNone/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Two 4-hour LSP workshops: WS1 in the first part and WS2 at the end of the training, seven months later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Each workshop was repeated for the four groups (WS1: 25 part.  WS2: 22 part.)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Shared models by organizing pictures in a shared document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The facilitator annotated each model in a visual booklet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56C139-57BE-0201-58F7-B6A51F407B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645" y="2603500"/>
            <a:ext cx="6088536" cy="598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77915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Method…"/>
          <p:cNvSpPr txBox="1">
            <a:spLocks noGrp="1"/>
          </p:cNvSpPr>
          <p:nvPr>
            <p:ph type="title"/>
          </p:nvPr>
        </p:nvSpPr>
        <p:spPr>
          <a:xfrm>
            <a:off x="952501" y="444500"/>
            <a:ext cx="11049000" cy="21590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GB" dirty="0"/>
              <a:t>Utilizing LSP Models to Reveal Agile Mindset </a:t>
            </a:r>
            <a:endParaRPr dirty="0"/>
          </a:p>
        </p:txBody>
      </p:sp>
      <p:sp>
        <p:nvSpPr>
          <p:cNvPr id="158" name="We collected and analyzed quantitative and qualitative data separately and then merged the different results"/>
          <p:cNvSpPr txBox="1">
            <a:spLocks noGrp="1"/>
          </p:cNvSpPr>
          <p:nvPr>
            <p:ph type="body" sz="quarter" idx="1"/>
          </p:nvPr>
        </p:nvSpPr>
        <p:spPr>
          <a:xfrm>
            <a:off x="7062355" y="3586802"/>
            <a:ext cx="5366657" cy="1650587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>
              <a:buSzTx/>
              <a:buNone/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AM5 Willingness to adapt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/>
              <a:t>AM8 Autonomy </a:t>
            </a:r>
            <a:r>
              <a:rPr lang="en-GB" dirty="0"/>
              <a:t>of people and team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087441-819E-9D86-D5C3-38CFF7314D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226" b="49503"/>
          <a:stretch/>
        </p:blipFill>
        <p:spPr>
          <a:xfrm>
            <a:off x="270165" y="2603500"/>
            <a:ext cx="6338453" cy="3617191"/>
          </a:xfrm>
          <a:prstGeom prst="rect">
            <a:avLst/>
          </a:prstGeom>
        </p:spPr>
      </p:pic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431617BD-2EAE-9530-6930-F42965EC26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564" y="6465943"/>
            <a:ext cx="8119754" cy="293857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DE9ECDF-1AC8-9CDD-3DCB-B4B4B501906F}"/>
              </a:ext>
            </a:extLst>
          </p:cNvPr>
          <p:cNvSpPr/>
          <p:nvPr/>
        </p:nvSpPr>
        <p:spPr>
          <a:xfrm>
            <a:off x="2812473" y="7509164"/>
            <a:ext cx="7481454" cy="42606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43572674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Method…"/>
          <p:cNvSpPr txBox="1">
            <a:spLocks noGrp="1"/>
          </p:cNvSpPr>
          <p:nvPr>
            <p:ph type="title"/>
          </p:nvPr>
        </p:nvSpPr>
        <p:spPr>
          <a:xfrm>
            <a:off x="952501" y="444500"/>
            <a:ext cx="11049000" cy="21590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GB" dirty="0"/>
              <a:t>Utilizing LSP Models to Reveal Agile Mindset </a:t>
            </a:r>
            <a:endParaRPr dirty="0"/>
          </a:p>
        </p:txBody>
      </p:sp>
      <p:pic>
        <p:nvPicPr>
          <p:cNvPr id="6" name="Picture 5" descr="Timeline&#10;&#10;Description automatically generated">
            <a:extLst>
              <a:ext uri="{FF2B5EF4-FFF2-40B4-BE49-F238E27FC236}">
                <a16:creationId xmlns:a16="http://schemas.microsoft.com/office/drawing/2014/main" id="{3A21FAD8-8553-0942-06C1-E446949C7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564" y="6416592"/>
            <a:ext cx="8397256" cy="1355807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C0908BD-B92B-47D1-22B4-32F443A1F0F0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952498" y="3019137"/>
            <a:ext cx="11048999" cy="284133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Visualization to </a:t>
            </a:r>
            <a:r>
              <a:rPr lang="en-GB" dirty="0"/>
              <a:t>supervise the learning process of a group of learners </a:t>
            </a:r>
          </a:p>
          <a:p>
            <a:pPr lvl="1"/>
            <a:r>
              <a:rPr lang="en-GB" dirty="0"/>
              <a:t>focus on the critical agile mindset elements (e.g.,</a:t>
            </a:r>
            <a:r>
              <a:rPr lang="en-GB" i="1" dirty="0"/>
              <a:t> Responsibility and ownership </a:t>
            </a:r>
            <a:r>
              <a:rPr lang="en-GB" dirty="0"/>
              <a:t>(AM2))</a:t>
            </a:r>
          </a:p>
          <a:p>
            <a:pPr lvl="1"/>
            <a:r>
              <a:rPr lang="en-GB" dirty="0"/>
              <a:t>understand whether the participants’ AM was enhanced</a:t>
            </a:r>
          </a:p>
        </p:txBody>
      </p:sp>
    </p:spTree>
    <p:extLst>
      <p:ext uri="{BB962C8B-B14F-4D97-AF65-F5344CB8AC3E}">
        <p14:creationId xmlns:p14="http://schemas.microsoft.com/office/powerpoint/2010/main" val="325454051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Method…"/>
          <p:cNvSpPr txBox="1">
            <a:spLocks noGrp="1"/>
          </p:cNvSpPr>
          <p:nvPr>
            <p:ph type="title"/>
          </p:nvPr>
        </p:nvSpPr>
        <p:spPr>
          <a:xfrm>
            <a:off x="952501" y="444500"/>
            <a:ext cx="11049000" cy="21590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GB" dirty="0"/>
              <a:t>Effectiveness of LSP to Review Agile Mindset </a:t>
            </a:r>
            <a:endParaRPr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C0908BD-B92B-47D1-22B4-32F443A1F0F0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952498" y="3019137"/>
            <a:ext cx="11048999" cy="5071918"/>
          </a:xfrm>
        </p:spPr>
        <p:txBody>
          <a:bodyPr>
            <a:normAutofit/>
          </a:bodyPr>
          <a:lstStyle/>
          <a:p>
            <a:r>
              <a:rPr lang="en-GB" dirty="0"/>
              <a:t>During the project kick-off meeting, participants wrote down their answer to the question “</a:t>
            </a:r>
            <a:r>
              <a:rPr lang="en-GB" i="1" dirty="0"/>
              <a:t>what agile means to you?</a:t>
            </a:r>
            <a:r>
              <a:rPr lang="en-GB" dirty="0"/>
              <a:t>”</a:t>
            </a:r>
          </a:p>
          <a:p>
            <a:r>
              <a:rPr lang="en-GB" dirty="0"/>
              <a:t>We compared the expressiveness of text versus LSP models (WS1) in terms of revealing the participants’ AM</a:t>
            </a:r>
          </a:p>
          <a:p>
            <a:r>
              <a:rPr lang="en-GB" dirty="0"/>
              <a:t>LSP models reveal stronger presence of most AM elements (except AM1, AM2 and AM7), especially for AM8, AM9 and AM10 where sharper contrasts can be observed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478AFA-44FB-663C-C908-344426FD22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497" y="8331200"/>
            <a:ext cx="9271000" cy="9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3204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laying with toys&#10;&#10;Description automatically generated with low confidence">
            <a:extLst>
              <a:ext uri="{FF2B5EF4-FFF2-40B4-BE49-F238E27FC236}">
                <a16:creationId xmlns:a16="http://schemas.microsoft.com/office/drawing/2014/main" id="{54CAE67B-4D69-971F-C814-04F7DF779C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3" t="1" r="-35" b="1"/>
          <a:stretch/>
        </p:blipFill>
        <p:spPr>
          <a:xfrm>
            <a:off x="0" y="0"/>
            <a:ext cx="13020049" cy="9753600"/>
          </a:xfrm>
          <a:prstGeom prst="rect">
            <a:avLst/>
          </a:prstGeom>
        </p:spPr>
      </p:pic>
      <p:sp>
        <p:nvSpPr>
          <p:cNvPr id="157" name="Method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en-GB" sz="7000" dirty="0"/>
              <a:t>Lessons Learned and Recommendations</a:t>
            </a:r>
            <a:br>
              <a:rPr lang="en-GB" sz="7000" dirty="0"/>
            </a:br>
            <a:r>
              <a:rPr lang="en-GB" sz="4000" dirty="0"/>
              <a:t>Running LSP workshops (online)</a:t>
            </a:r>
            <a:endParaRPr sz="4000" dirty="0"/>
          </a:p>
        </p:txBody>
      </p:sp>
      <p:sp>
        <p:nvSpPr>
          <p:cNvPr id="158" name="We collected and analyzed quantitative and qualitative data separately and then merged the different results"/>
          <p:cNvSpPr txBox="1">
            <a:spLocks noGrp="1"/>
          </p:cNvSpPr>
          <p:nvPr>
            <p:ph type="body" sz="quarter" idx="1"/>
          </p:nvPr>
        </p:nvSpPr>
        <p:spPr>
          <a:xfrm>
            <a:off x="952500" y="3320143"/>
            <a:ext cx="11099800" cy="59889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None/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LSP workshops require considerably more time than traditional text-based surveys – but they can better surface participants’ invisible agile mindset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We recommend collecting the necessary information about the participants (e.g., colour-blindness) to plan the workshops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Online: keep cameras and mics on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Online: Have backup activities ready to keep the fastest builders engaged – they disengage quickly (e.g., read emails)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321153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laying with toys&#10;&#10;Description automatically generated with low confidence">
            <a:extLst>
              <a:ext uri="{FF2B5EF4-FFF2-40B4-BE49-F238E27FC236}">
                <a16:creationId xmlns:a16="http://schemas.microsoft.com/office/drawing/2014/main" id="{54CAE67B-4D69-971F-C814-04F7DF779C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3" t="1" r="-35" b="1"/>
          <a:stretch/>
        </p:blipFill>
        <p:spPr>
          <a:xfrm>
            <a:off x="-15249" y="0"/>
            <a:ext cx="13020049" cy="9753600"/>
          </a:xfrm>
          <a:prstGeom prst="rect">
            <a:avLst/>
          </a:prstGeom>
        </p:spPr>
      </p:pic>
      <p:sp>
        <p:nvSpPr>
          <p:cNvPr id="157" name="Method…"/>
          <p:cNvSpPr txBox="1">
            <a:spLocks noGrp="1"/>
          </p:cNvSpPr>
          <p:nvPr>
            <p:ph type="title"/>
          </p:nvPr>
        </p:nvSpPr>
        <p:spPr>
          <a:xfrm>
            <a:off x="944875" y="716643"/>
            <a:ext cx="11099800" cy="2159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GB" sz="7000" dirty="0"/>
              <a:t>Lessons Learned and Recommendations</a:t>
            </a:r>
            <a:br>
              <a:rPr lang="en-GB" sz="7000" dirty="0"/>
            </a:br>
            <a:r>
              <a:rPr lang="en-GB" sz="4000" dirty="0"/>
              <a:t>LSP workshops when training for AM</a:t>
            </a:r>
            <a:br>
              <a:rPr lang="en-GB" sz="4000" dirty="0"/>
            </a:br>
            <a:endParaRPr sz="4000" dirty="0"/>
          </a:p>
        </p:txBody>
      </p:sp>
      <p:sp>
        <p:nvSpPr>
          <p:cNvPr id="158" name="We collected and analyzed quantitative and qualitative data separately and then merged the different results"/>
          <p:cNvSpPr txBox="1">
            <a:spLocks noGrp="1"/>
          </p:cNvSpPr>
          <p:nvPr>
            <p:ph type="body" sz="quarter" idx="1"/>
          </p:nvPr>
        </p:nvSpPr>
        <p:spPr>
          <a:xfrm>
            <a:off x="952500" y="3320143"/>
            <a:ext cx="11099800" cy="59889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None/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To enable more </a:t>
            </a:r>
            <a:r>
              <a:rPr lang="en-GB" i="1" dirty="0"/>
              <a:t>personalized </a:t>
            </a:r>
            <a:r>
              <a:rPr lang="en-GB" dirty="0"/>
              <a:t>training, we recommend to keep the mapping between participants and the LSP models they build in different workshop sessions in order to compare their initial and final mindset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459644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laying with toys&#10;&#10;Description automatically generated with low confidence">
            <a:extLst>
              <a:ext uri="{FF2B5EF4-FFF2-40B4-BE49-F238E27FC236}">
                <a16:creationId xmlns:a16="http://schemas.microsoft.com/office/drawing/2014/main" id="{54CAE67B-4D69-971F-C814-04F7DF779C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3" t="1" r="-35" b="1"/>
          <a:stretch/>
        </p:blipFill>
        <p:spPr>
          <a:xfrm>
            <a:off x="-15249" y="0"/>
            <a:ext cx="13020049" cy="9753600"/>
          </a:xfrm>
          <a:prstGeom prst="rect">
            <a:avLst/>
          </a:prstGeom>
        </p:spPr>
      </p:pic>
      <p:sp>
        <p:nvSpPr>
          <p:cNvPr id="157" name="Method…"/>
          <p:cNvSpPr txBox="1">
            <a:spLocks noGrp="1"/>
          </p:cNvSpPr>
          <p:nvPr>
            <p:ph type="title"/>
          </p:nvPr>
        </p:nvSpPr>
        <p:spPr>
          <a:xfrm>
            <a:off x="944875" y="716643"/>
            <a:ext cx="11099800" cy="2159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GB" sz="7000" dirty="0"/>
              <a:t>Conclusion</a:t>
            </a:r>
            <a:endParaRPr sz="4000" dirty="0"/>
          </a:p>
        </p:txBody>
      </p:sp>
      <p:sp>
        <p:nvSpPr>
          <p:cNvPr id="158" name="We collected and analyzed quantitative and qualitative data separately and then merged the different results"/>
          <p:cNvSpPr txBox="1">
            <a:spLocks noGrp="1"/>
          </p:cNvSpPr>
          <p:nvPr>
            <p:ph type="body" sz="quarter" idx="1"/>
          </p:nvPr>
        </p:nvSpPr>
        <p:spPr>
          <a:xfrm>
            <a:off x="952500" y="3320143"/>
            <a:ext cx="11099800" cy="598895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>
              <a:buSzTx/>
              <a:buNone/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Through our experience, we demonstrated the effectiveness of LSP models to reveal the agile mindset of people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To establish the effectiveness of the LSP methodology in training for agile mindset, more rigorously designed studies are needed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Potential interesting aspects to explore: 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GB" dirty="0"/>
              <a:t>how LSP works for different backgrounds (disciplinary, gender, etc.)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GB" dirty="0"/>
              <a:t>whether/how LSP could be used in training for other types of mindsets or abstract concepts as well as concrete skills or knowledge</a:t>
            </a:r>
          </a:p>
        </p:txBody>
      </p:sp>
    </p:spTree>
    <p:extLst>
      <p:ext uri="{BB962C8B-B14F-4D97-AF65-F5344CB8AC3E}">
        <p14:creationId xmlns:p14="http://schemas.microsoft.com/office/powerpoint/2010/main" val="346107288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hank you"/>
          <p:cNvSpPr txBox="1">
            <a:spLocks noGrp="1"/>
          </p:cNvSpPr>
          <p:nvPr>
            <p:ph type="title"/>
          </p:nvPr>
        </p:nvSpPr>
        <p:spPr>
          <a:xfrm>
            <a:off x="1033787" y="-92181"/>
            <a:ext cx="10464801" cy="2438401"/>
          </a:xfrm>
          <a:prstGeom prst="rect">
            <a:avLst/>
          </a:prstGeom>
        </p:spPr>
        <p:txBody>
          <a:bodyPr/>
          <a:lstStyle>
            <a:lvl1pPr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Thank you</a:t>
            </a:r>
          </a:p>
        </p:txBody>
      </p:sp>
      <p:sp>
        <p:nvSpPr>
          <p:cNvPr id="234" name="{ilenia.fronza, claus.pahl}@unibz.it…"/>
          <p:cNvSpPr txBox="1">
            <a:spLocks noGrp="1"/>
          </p:cNvSpPr>
          <p:nvPr>
            <p:ph type="body" sz="quarter" idx="1"/>
          </p:nvPr>
        </p:nvSpPr>
        <p:spPr>
          <a:xfrm>
            <a:off x="3308079" y="5259633"/>
            <a:ext cx="8346691" cy="471924"/>
          </a:xfrm>
          <a:prstGeom prst="rect">
            <a:avLst/>
          </a:prstGeom>
        </p:spPr>
        <p:txBody>
          <a:bodyPr anchor="t"/>
          <a:lstStyle/>
          <a:p>
            <a:pPr marL="0" indent="0">
              <a:spcBef>
                <a:spcPts val="0"/>
              </a:spcBef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pPr>
            <a:r>
              <a:rPr dirty="0"/>
              <a:t>{</a:t>
            </a:r>
            <a:r>
              <a:rPr dirty="0" err="1"/>
              <a:t>ilenia.fronza</a:t>
            </a:r>
            <a:r>
              <a:rPr dirty="0"/>
              <a:t>, </a:t>
            </a:r>
            <a:r>
              <a:rPr lang="en-US" dirty="0" err="1"/>
              <a:t>xiaofeng.wang</a:t>
            </a:r>
            <a:r>
              <a:rPr dirty="0"/>
              <a:t>}@</a:t>
            </a:r>
            <a:r>
              <a:rPr dirty="0" err="1"/>
              <a:t>unibz.it</a:t>
            </a:r>
            <a:endParaRPr dirty="0"/>
          </a:p>
        </p:txBody>
      </p:sp>
      <p:pic>
        <p:nvPicPr>
          <p:cNvPr id="235" name="unibz_trilingual_blue_rgb_300dpi.jpg" descr="unibz_trilingual_blue_rgb_300dp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258291" cy="231058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6" name="684800-contact-us.png" descr="684800-contact-us.png"/>
          <p:cNvPicPr>
            <a:picLocks noChangeAspect="1"/>
          </p:cNvPicPr>
          <p:nvPr/>
        </p:nvPicPr>
        <p:blipFill>
          <a:blip r:embed="rId3"/>
          <a:srcRect l="7032" t="2969" r="72711" b="69752"/>
          <a:stretch>
            <a:fillRect/>
          </a:stretch>
        </p:blipFill>
        <p:spPr>
          <a:xfrm>
            <a:off x="1996647" y="2881385"/>
            <a:ext cx="1183724" cy="14984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684800-contact-us.png" descr="684800-contact-us.png"/>
          <p:cNvPicPr>
            <a:picLocks noChangeAspect="1"/>
          </p:cNvPicPr>
          <p:nvPr/>
        </p:nvPicPr>
        <p:blipFill>
          <a:blip r:embed="rId3"/>
          <a:srcRect t="68856" r="68721"/>
          <a:stretch>
            <a:fillRect/>
          </a:stretch>
        </p:blipFill>
        <p:spPr>
          <a:xfrm>
            <a:off x="1787890" y="6808031"/>
            <a:ext cx="1601315" cy="149876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8" name="684800-contact-us.png" descr="684800-contact-us.png"/>
          <p:cNvPicPr>
            <a:picLocks noChangeAspect="1"/>
          </p:cNvPicPr>
          <p:nvPr/>
        </p:nvPicPr>
        <p:blipFill>
          <a:blip r:embed="rId3"/>
          <a:srcRect l="34738" t="36121" r="36249" b="35209"/>
          <a:stretch>
            <a:fillRect/>
          </a:stretch>
        </p:blipFill>
        <p:spPr>
          <a:xfrm>
            <a:off x="1781739" y="4771683"/>
            <a:ext cx="1613527" cy="1498752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Free University of Bozen-Bolzano, Italy…"/>
          <p:cNvSpPr txBox="1"/>
          <p:nvPr/>
        </p:nvSpPr>
        <p:spPr>
          <a:xfrm>
            <a:off x="3308079" y="3397305"/>
            <a:ext cx="5408532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400"/>
            </a:pPr>
            <a:r>
              <a:rPr dirty="0"/>
              <a:t>Free University of </a:t>
            </a:r>
            <a:r>
              <a:rPr dirty="0" err="1"/>
              <a:t>Bozen</a:t>
            </a:r>
            <a:r>
              <a:rPr dirty="0"/>
              <a:t>-Bolzano, Ital</a:t>
            </a:r>
            <a:r>
              <a:rPr lang="en-US" dirty="0"/>
              <a:t>y</a:t>
            </a:r>
            <a:endParaRPr dirty="0"/>
          </a:p>
        </p:txBody>
      </p:sp>
      <p:sp>
        <p:nvSpPr>
          <p:cNvPr id="240" name="inf.unibz.it/swse/sete…"/>
          <p:cNvSpPr txBox="1"/>
          <p:nvPr/>
        </p:nvSpPr>
        <p:spPr>
          <a:xfrm>
            <a:off x="3403354" y="7321369"/>
            <a:ext cx="6016384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400"/>
            </a:pPr>
            <a:r>
              <a:rPr dirty="0" err="1"/>
              <a:t>inf.unibz.it</a:t>
            </a:r>
            <a:r>
              <a:rPr dirty="0"/>
              <a:t>/</a:t>
            </a:r>
            <a:r>
              <a:rPr dirty="0" err="1"/>
              <a:t>swse</a:t>
            </a:r>
            <a:r>
              <a:rPr dirty="0"/>
              <a:t>/</a:t>
            </a:r>
          </a:p>
        </p:txBody>
      </p:sp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932</Words>
  <Application>Microsoft Macintosh PowerPoint</Application>
  <PresentationFormat>Custom</PresentationFormat>
  <Paragraphs>77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Gill Sans</vt:lpstr>
      <vt:lpstr>Helvetica</vt:lpstr>
      <vt:lpstr>Helvetica Light</vt:lpstr>
      <vt:lpstr>Helvetica Neue</vt:lpstr>
      <vt:lpstr>White</vt:lpstr>
      <vt:lpstr>Revealing Agile Mindset Using LEGO® SERIOUS PLAY®: Experience from an Online Agile Training Project  </vt:lpstr>
      <vt:lpstr>Introduction</vt:lpstr>
      <vt:lpstr>Introduction</vt:lpstr>
      <vt:lpstr>Introduction</vt:lpstr>
      <vt:lpstr>Objective</vt:lpstr>
      <vt:lpstr>Online agile training project</vt:lpstr>
      <vt:lpstr>Online LSP workshop</vt:lpstr>
      <vt:lpstr>Utilizing LSP Models to Reveal Agile Mindset </vt:lpstr>
      <vt:lpstr>Utilizing LSP Models to Reveal Agile Mindset </vt:lpstr>
      <vt:lpstr>Effectiveness of LSP to Review Agile Mindset </vt:lpstr>
      <vt:lpstr>Lessons Learned and Recommendations Running LSP workshops (online)</vt:lpstr>
      <vt:lpstr>Lessons Learned and Recommendations LSP workshops when training for AM </vt:lpstr>
      <vt:lpstr>Conclusion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Revealing Agile Mindset Using LEGO® SERIOUS PLAY®: Experience from an Online Agile Training Project  </dc:title>
  <cp:lastModifiedBy>Fronza Ilenia</cp:lastModifiedBy>
  <cp:revision>2</cp:revision>
  <dcterms:modified xsi:type="dcterms:W3CDTF">2022-06-09T09:03:32Z</dcterms:modified>
</cp:coreProperties>
</file>