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.svg" ContentType="image/svg+xml"/>
  <Override PartName="/ppt/media/image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98" r:id="rId5"/>
    <p:sldId id="297" r:id="rId6"/>
    <p:sldId id="260" r:id="rId7"/>
    <p:sldId id="257" r:id="rId8"/>
    <p:sldId id="263" r:id="rId9"/>
    <p:sldId id="264" r:id="rId10"/>
    <p:sldId id="265" r:id="rId11"/>
    <p:sldId id="267" r:id="rId12"/>
    <p:sldId id="268" r:id="rId13"/>
    <p:sldId id="294" r:id="rId14"/>
    <p:sldId id="270" r:id="rId15"/>
    <p:sldId id="293" r:id="rId16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1F20"/>
    <a:srgbClr val="8FAADC"/>
    <a:srgbClr val="E2BA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gs" Target="tags/tag5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7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16.png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sv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5.png"/><Relationship Id="rId12" Type="http://schemas.openxmlformats.org/officeDocument/2006/relationships/tags" Target="../tags/tag3.xml"/><Relationship Id="rId11" Type="http://schemas.openxmlformats.org/officeDocument/2006/relationships/image" Target="../media/image19.png"/><Relationship Id="rId10" Type="http://schemas.openxmlformats.org/officeDocument/2006/relationships/image" Target="../media/image18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tags" Target="../tags/tag4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614805"/>
            <a:ext cx="12190730" cy="1744980"/>
          </a:xfrm>
          <a:solidFill>
            <a:schemeClr val="accent3">
              <a:lumMod val="50000"/>
            </a:schemeClr>
          </a:solidFill>
        </p:spPr>
        <p:txBody>
          <a:bodyPr>
            <a:normAutofit fontScale="90000"/>
          </a:bodyPr>
          <a:p>
            <a:pPr algn="ctr"/>
            <a:r>
              <a:rPr lang="en-US" altLang="zh-CN" sz="4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COAT: A Music Recommendation Model </a:t>
            </a:r>
            <a:br>
              <a:rPr lang="en-US" altLang="zh-CN" sz="4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 altLang="zh-CN" sz="4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based on</a:t>
            </a:r>
            <a:br>
              <a:rPr lang="en-US" altLang="zh-CN" sz="4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 altLang="zh-CN" sz="4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Chord Progression and Attention Mechanisms</a:t>
            </a:r>
            <a:endParaRPr lang="en-US" altLang="zh-CN" sz="40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49345"/>
            <a:ext cx="9144000" cy="809625"/>
          </a:xfrm>
        </p:spPr>
        <p:txBody>
          <a:bodyPr/>
          <a:p>
            <a:r>
              <a:rPr lang="zh-CN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Weite Feng</a:t>
            </a:r>
            <a:r>
              <a:rPr lang="en-US" altLang="zh-CN" baseline="30000">
                <a:solidFill>
                  <a:schemeClr val="bg1"/>
                </a:solidFill>
                <a:uFillTx/>
                <a:latin typeface="Times New Roman" panose="02020603050405020304" charset="0"/>
                <a:cs typeface="Times New Roman" panose="02020603050405020304" charset="0"/>
              </a:rPr>
              <a:t>1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, Tong Li</a:t>
            </a:r>
            <a:r>
              <a:rPr lang="en-US" altLang="zh-CN" baseline="30000">
                <a:solidFill>
                  <a:schemeClr val="bg1"/>
                </a:solidFill>
                <a:uFillTx/>
                <a:latin typeface="Times New Roman" panose="02020603050405020304" charset="0"/>
                <a:cs typeface="Times New Roman" panose="02020603050405020304" charset="0"/>
              </a:rPr>
              <a:t>1,2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,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Zhen Yang</a:t>
            </a:r>
            <a:r>
              <a:rPr lang="en-US" altLang="zh-CN" baseline="30000">
                <a:solidFill>
                  <a:schemeClr val="bg1"/>
                </a:solidFill>
                <a:uFillTx/>
                <a:latin typeface="Times New Roman" panose="02020603050405020304" charset="0"/>
                <a:cs typeface="Times New Roman" panose="02020603050405020304" charset="0"/>
              </a:rPr>
              <a:t>1,2</a:t>
            </a:r>
            <a:endParaRPr lang="en-US" altLang="zh-CN" baseline="30000">
              <a:solidFill>
                <a:schemeClr val="bg1"/>
              </a:solidFill>
              <a:uFillTx/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80690" y="4066540"/>
            <a:ext cx="56299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zh-CN" sz="1600" baseline="30000">
                <a:solidFill>
                  <a:schemeClr val="bg1"/>
                </a:solidFill>
                <a:uFillTx/>
                <a:latin typeface="Times New Roman" panose="02020603050405020304" charset="0"/>
                <a:cs typeface="Times New Roman" panose="02020603050405020304" charset="0"/>
              </a:rPr>
              <a:t>1</a:t>
            </a:r>
            <a:r>
              <a:rPr lang="zh-CN" altLang="en-US" sz="16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Faculty of Information Technology, Beijing University of Technology, Beijing, China</a:t>
            </a:r>
            <a:endParaRPr lang="zh-CN" altLang="en-US" sz="16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30475" y="4650105"/>
            <a:ext cx="694245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zh-CN" sz="1600" baseline="30000">
                <a:solidFill>
                  <a:schemeClr val="bg1"/>
                </a:solidFill>
                <a:uFillTx/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zh-CN" altLang="en-US" sz="16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Engineering Research Center of Intelligent Perception and Autonomous</a:t>
            </a:r>
            <a:r>
              <a:rPr lang="en-US" altLang="zh-CN" sz="16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 sz="16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Control, Ministry of Education, Beijing, China</a:t>
            </a:r>
            <a:endParaRPr lang="zh-CN" altLang="en-US" sz="16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3220" y="474980"/>
            <a:ext cx="2846705" cy="667385"/>
          </a:xfrm>
          <a:prstGeom prst="rect">
            <a:avLst/>
          </a:prstGeom>
        </p:spPr>
      </p:pic>
      <p:sp>
        <p:nvSpPr>
          <p:cNvPr id="12" name="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038600" y="5282565"/>
            <a:ext cx="3925570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bg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SEKE 2022</a:t>
            </a:r>
            <a:endParaRPr b="1">
              <a:solidFill>
                <a:schemeClr val="bg1"/>
              </a:solidFill>
              <a:latin typeface="Times New Roman" panose="02020603050405020304" charset="0"/>
              <a:ea typeface="Calibri" panose="020F0502020204030204"/>
              <a:cs typeface="Times New Roman" panose="02020603050405020304" charset="0"/>
              <a:sym typeface="Calibri" panose="020F0502020204030204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pt-BR" sz="1600">
                <a:solidFill>
                  <a:schemeClr val="bg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July 1 - July 10, 2022</a:t>
            </a:r>
            <a:endParaRPr lang="pt-BR" altLang="en-US" sz="1600">
              <a:solidFill>
                <a:schemeClr val="bg1"/>
              </a:solidFill>
              <a:latin typeface="Times New Roman" panose="02020603050405020304" charset="0"/>
              <a:ea typeface="Calibri" panose="020F0502020204030204"/>
              <a:cs typeface="Times New Roman" panose="02020603050405020304" charset="0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/>
        </p:nvSpPr>
        <p:spPr>
          <a:xfrm>
            <a:off x="346710" y="286385"/>
            <a:ext cx="10314940" cy="1116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Introduction</a:t>
            </a:r>
            <a:endParaRPr lang="en-US" altLang="zh-CN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71525" y="5984240"/>
            <a:ext cx="1010475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[1] </a:t>
            </a:r>
            <a:r>
              <a:rPr lang="zh-CN" altLang="en-US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M. Schedl, H. Zamani, C. Chen, Y. Deldjoo, and M. Elahi, “Current</a:t>
            </a:r>
            <a:r>
              <a:rPr lang="en-US" altLang="zh-CN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challenges and visions in music recommender systems research,” International Journal of Multimedia Information Retrieval, vol. 7, no. 2, pp.</a:t>
            </a:r>
            <a:r>
              <a:rPr lang="en-US" altLang="zh-CN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95–116, 2018.</a:t>
            </a:r>
            <a:endParaRPr lang="zh-CN" altLang="en-US" sz="14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endParaRPr lang="zh-CN" altLang="en-US" sz="14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3220" y="474980"/>
            <a:ext cx="2846705" cy="6673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70535" y="2999740"/>
            <a:ext cx="387604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Common music recommendation algorithms can be broadly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classified into </a:t>
            </a:r>
            <a:r>
              <a:rPr lang="zh-CN" altLang="en-US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Collaborative</a:t>
            </a:r>
            <a:r>
              <a:rPr lang="en-US" altLang="zh-CN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Filtering (CF)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and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Content-Based Filtering</a:t>
            </a:r>
            <a:r>
              <a:rPr lang="en-US" altLang="zh-CN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(CBF)</a:t>
            </a:r>
            <a:r>
              <a:rPr lang="en-US" altLang="zh-CN" baseline="30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[1]</a:t>
            </a:r>
            <a:endParaRPr lang="en-US" altLang="zh-CN" baseline="300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4346575" y="3185160"/>
            <a:ext cx="7143750" cy="21590"/>
          </a:xfrm>
          <a:prstGeom prst="line">
            <a:avLst/>
          </a:prstGeom>
          <a:ln w="28575" cmpd="dbl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392930" y="2086610"/>
            <a:ext cx="318897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P</a:t>
            </a:r>
            <a:r>
              <a:rPr lang="en-US" altLang="zh-CN" sz="2000" baseline="-25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1  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   listen  to  [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S</a:t>
            </a:r>
            <a:r>
              <a:rPr lang="en-US" altLang="zh-CN" sz="2000" baseline="-25000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1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, S</a:t>
            </a:r>
            <a:r>
              <a:rPr lang="en-US" altLang="zh-CN" sz="2000" baseline="-25000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, S</a:t>
            </a:r>
            <a:r>
              <a:rPr lang="en-US" altLang="zh-CN" sz="2000" baseline="-25000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3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, S</a:t>
            </a:r>
            <a:r>
              <a:rPr lang="en-US" altLang="zh-CN" sz="2000" baseline="-25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4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]</a:t>
            </a:r>
            <a:endParaRPr lang="zh-CN" altLang="en-US" sz="20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04995" y="2485390"/>
            <a:ext cx="283845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P</a:t>
            </a:r>
            <a:r>
              <a:rPr lang="en-US" altLang="zh-CN" sz="2000" baseline="-25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2  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   listen  to  [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S</a:t>
            </a:r>
            <a:r>
              <a:rPr lang="en-US" altLang="zh-CN" sz="2000" baseline="-25000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1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, S</a:t>
            </a:r>
            <a:r>
              <a:rPr lang="en-US" altLang="zh-CN" sz="2000" baseline="-25000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, S</a:t>
            </a:r>
            <a:r>
              <a:rPr lang="en-US" altLang="zh-CN" sz="2000" baseline="-25000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3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]</a:t>
            </a:r>
            <a:endParaRPr lang="zh-CN" altLang="en-US" sz="20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3" name="图片 12" descr="32313534363036313b32313534363035313bbbfac6f7c8cb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96200" y="1823085"/>
            <a:ext cx="914400" cy="914400"/>
          </a:xfrm>
          <a:prstGeom prst="rect">
            <a:avLst/>
          </a:prstGeom>
        </p:spPr>
      </p:pic>
      <p:sp>
        <p:nvSpPr>
          <p:cNvPr id="14" name="圆角矩形标注 13"/>
          <p:cNvSpPr/>
          <p:nvPr/>
        </p:nvSpPr>
        <p:spPr>
          <a:xfrm>
            <a:off x="9165590" y="1664970"/>
            <a:ext cx="1909445" cy="673735"/>
          </a:xfrm>
          <a:prstGeom prst="wedgeRoundRectCallout">
            <a:avLst>
              <a:gd name="adj1" fmla="val -71982"/>
              <a:gd name="adj2" fmla="val 5092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 </a:t>
            </a:r>
            <a:r>
              <a:rPr lang="en-US" altLang="zh-CN"/>
              <a:t>W</a:t>
            </a:r>
            <a:r>
              <a:rPr lang="zh-CN" altLang="en-US"/>
              <a:t>ould P</a:t>
            </a:r>
            <a:r>
              <a:rPr lang="zh-CN" altLang="en-US" baseline="-25000"/>
              <a:t>1</a:t>
            </a:r>
            <a:r>
              <a:rPr lang="zh-CN" altLang="en-US"/>
              <a:t> like S</a:t>
            </a:r>
            <a:r>
              <a:rPr lang="zh-CN" altLang="en-US" baseline="-25000"/>
              <a:t>4</a:t>
            </a:r>
            <a:r>
              <a:rPr lang="zh-CN" altLang="en-US"/>
              <a:t>?</a:t>
            </a:r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756140" y="2600960"/>
            <a:ext cx="131889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CF method</a:t>
            </a:r>
            <a:endParaRPr lang="zh-CN" altLang="en-US" sz="20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04995" y="3425825"/>
            <a:ext cx="24879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P</a:t>
            </a:r>
            <a:r>
              <a:rPr lang="en-US" altLang="zh-CN" sz="2000" baseline="-25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1  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   listen  to  [S</a:t>
            </a:r>
            <a:r>
              <a:rPr lang="en-US" altLang="zh-CN" sz="2000" baseline="-25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1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, S</a:t>
            </a:r>
            <a:r>
              <a:rPr lang="en-US" altLang="zh-CN" sz="2000" baseline="-25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]</a:t>
            </a:r>
            <a:endParaRPr lang="zh-CN" altLang="en-US" sz="20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8" name="图片 17" descr="32313534363036313b32313534363035313bbbfac6f7c8cb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69835" y="3808095"/>
            <a:ext cx="914400" cy="914400"/>
          </a:xfrm>
          <a:prstGeom prst="rect">
            <a:avLst/>
          </a:prstGeom>
        </p:spPr>
      </p:pic>
      <p:sp>
        <p:nvSpPr>
          <p:cNvPr id="19" name="圆角矩形标注 18"/>
          <p:cNvSpPr/>
          <p:nvPr/>
        </p:nvSpPr>
        <p:spPr>
          <a:xfrm>
            <a:off x="9039225" y="4170045"/>
            <a:ext cx="1909445" cy="673735"/>
          </a:xfrm>
          <a:prstGeom prst="wedgeRoundRectCallout">
            <a:avLst>
              <a:gd name="adj1" fmla="val -75174"/>
              <a:gd name="adj2" fmla="val -786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 </a:t>
            </a:r>
            <a:r>
              <a:rPr lang="en-US" altLang="zh-CN"/>
              <a:t>W</a:t>
            </a:r>
            <a:r>
              <a:rPr lang="zh-CN" altLang="en-US"/>
              <a:t>ould P</a:t>
            </a:r>
            <a:r>
              <a:rPr lang="zh-CN" altLang="en-US" baseline="-25000"/>
              <a:t>1</a:t>
            </a:r>
            <a:r>
              <a:rPr lang="zh-CN" altLang="en-US"/>
              <a:t> like S</a:t>
            </a:r>
            <a:r>
              <a:rPr lang="en-US" altLang="zh-CN" baseline="-25000"/>
              <a:t>3</a:t>
            </a:r>
            <a:r>
              <a:rPr lang="zh-CN" altLang="en-US"/>
              <a:t>?</a:t>
            </a:r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586595" y="3239770"/>
            <a:ext cx="148844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CBF method</a:t>
            </a:r>
            <a:endParaRPr lang="zh-CN" altLang="en-US" sz="20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901565" y="4139565"/>
            <a:ext cx="135191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>
                <a:solidFill>
                  <a:schemeClr val="bg1"/>
                </a:solidFill>
              </a:rPr>
              <a:t>tag1: Coldplay</a:t>
            </a:r>
            <a:endParaRPr lang="en-US" altLang="zh-CN" sz="1600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393815" y="4139565"/>
            <a:ext cx="103568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>
                <a:solidFill>
                  <a:schemeClr val="bg1"/>
                </a:solidFill>
              </a:rPr>
              <a:t>tag2: Rock</a:t>
            </a:r>
            <a:endParaRPr lang="en-US" altLang="zh-CN" sz="1600">
              <a:solidFill>
                <a:schemeClr val="bg1"/>
              </a:solidFill>
            </a:endParaRPr>
          </a:p>
        </p:txBody>
      </p:sp>
      <p:cxnSp>
        <p:nvCxnSpPr>
          <p:cNvPr id="23" name="直接箭头连接符 22"/>
          <p:cNvCxnSpPr/>
          <p:nvPr/>
        </p:nvCxnSpPr>
        <p:spPr>
          <a:xfrm flipH="1">
            <a:off x="5715000" y="3804920"/>
            <a:ext cx="762000" cy="28448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>
            <a:endCxn id="22" idx="0"/>
          </p:cNvCxnSpPr>
          <p:nvPr/>
        </p:nvCxnSpPr>
        <p:spPr>
          <a:xfrm>
            <a:off x="6624320" y="3896360"/>
            <a:ext cx="287655" cy="243205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6177915" y="4720590"/>
            <a:ext cx="38417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</a:t>
            </a:r>
            <a:r>
              <a:rPr lang="en-US" altLang="zh-CN" baseline="-25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3</a:t>
            </a:r>
            <a:endParaRPr lang="zh-CN" altLang="en-US"/>
          </a:p>
        </p:txBody>
      </p:sp>
      <p:cxnSp>
        <p:nvCxnSpPr>
          <p:cNvPr id="26" name="直接箭头连接符 25"/>
          <p:cNvCxnSpPr/>
          <p:nvPr/>
        </p:nvCxnSpPr>
        <p:spPr>
          <a:xfrm flipV="1">
            <a:off x="6435725" y="4526915"/>
            <a:ext cx="457200" cy="19431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 flipH="1" flipV="1">
            <a:off x="5913120" y="4475480"/>
            <a:ext cx="294640" cy="18288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/>
        </p:nvSpPr>
        <p:spPr>
          <a:xfrm>
            <a:off x="346710" y="286385"/>
            <a:ext cx="10314940" cy="1116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Introduction</a:t>
            </a:r>
            <a:endParaRPr lang="en-US" altLang="zh-CN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60870" y="2260600"/>
            <a:ext cx="439356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Existing work often represents music content by using </a:t>
            </a:r>
            <a:r>
              <a:rPr lang="zh-CN" altLang="en-US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low-order audio features</a:t>
            </a:r>
            <a:r>
              <a:rPr lang="en-US" altLang="zh-CN" baseline="30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[2]</a:t>
            </a:r>
            <a:endParaRPr lang="en-US" altLang="zh-CN" baseline="300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Recent studies have shown that this approach may not be optimal for music-related audio processing tasks due to the</a:t>
            </a:r>
            <a:r>
              <a:rPr lang="zh-CN" altLang="en-US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 lack of musical semantics</a:t>
            </a:r>
            <a:r>
              <a:rPr lang="en-US" altLang="zh-CN" baseline="30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[3]</a:t>
            </a:r>
            <a:endParaRPr lang="zh-CN" altLang="en-US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zh-CN" altLang="en-US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zh-CN" altLang="en-US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9595" y="5506720"/>
            <a:ext cx="1105344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[2] </a:t>
            </a:r>
            <a:r>
              <a:rPr lang="zh-CN" altLang="en-US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Chen K, Liang B, Ma X, et al. Learning Audio Embeddings with User Listening Data for Content-Based Music Recommendation[C]//ICASSP 2021-2021 IEEE International Conference on Acoustics, Speech and Signal Processing (ICASSP). IEEE, 2021: 3015-3019.</a:t>
            </a:r>
            <a:endParaRPr lang="zh-CN" altLang="en-US" sz="14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en-US" altLang="zh-CN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[3] </a:t>
            </a:r>
            <a:r>
              <a:rPr lang="zh-CN" altLang="en-US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P. Knees and M. Schedl, Music similarity and retrieval: an introduction</a:t>
            </a:r>
            <a:r>
              <a:rPr lang="en-US" altLang="zh-CN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to audio-and web-based strategies. Springer, 2016, vol. 9</a:t>
            </a:r>
            <a:endParaRPr lang="zh-CN" altLang="en-US" sz="14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3380" y="1660525"/>
            <a:ext cx="4787900" cy="3467100"/>
          </a:xfrm>
          <a:prstGeom prst="rect">
            <a:avLst/>
          </a:prstGeom>
        </p:spPr>
      </p:pic>
      <p:cxnSp>
        <p:nvCxnSpPr>
          <p:cNvPr id="9" name="直接箭头连接符 8"/>
          <p:cNvCxnSpPr/>
          <p:nvPr/>
        </p:nvCxnSpPr>
        <p:spPr>
          <a:xfrm flipH="1">
            <a:off x="6287135" y="2609850"/>
            <a:ext cx="673735" cy="1218565"/>
          </a:xfrm>
          <a:prstGeom prst="straightConnector1">
            <a:avLst/>
          </a:prstGeom>
          <a:ln w="28575">
            <a:solidFill>
              <a:srgbClr val="26ABC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3220" y="474980"/>
            <a:ext cx="2846705" cy="66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/>
        </p:nvSpPr>
        <p:spPr>
          <a:xfrm>
            <a:off x="346710" y="286385"/>
            <a:ext cx="10314940" cy="1116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Introduction</a:t>
            </a:r>
            <a:endParaRPr lang="en-US" altLang="zh-CN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39280" y="2199005"/>
            <a:ext cx="468312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Existing work usually uses </a:t>
            </a:r>
            <a:r>
              <a:rPr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CNNs or RNNs</a:t>
            </a:r>
            <a:r>
              <a:rPr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to learn the representation of music content</a:t>
            </a:r>
            <a:r>
              <a:rPr lang="en-US" altLang="zh-CN" baseline="30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[4]</a:t>
            </a:r>
            <a:endParaRPr lang="zh-CN" altLang="en-US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zh-CN" altLang="en-US" sz="2000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Lack of mining of the </a:t>
            </a:r>
            <a:r>
              <a:rPr lang="zh-CN" altLang="en-US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user's fine-grained preference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zh-CN" altLang="en-US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zh-CN" altLang="en-US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M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ay not be the optimal solution</a:t>
            </a:r>
            <a:endParaRPr lang="zh-CN" altLang="en-US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525" y="1849120"/>
            <a:ext cx="4732020" cy="3147060"/>
          </a:xfrm>
          <a:prstGeom prst="rect">
            <a:avLst/>
          </a:prstGeom>
        </p:spPr>
      </p:pic>
      <p:cxnSp>
        <p:nvCxnSpPr>
          <p:cNvPr id="10" name="直接箭头连接符 9"/>
          <p:cNvCxnSpPr/>
          <p:nvPr/>
        </p:nvCxnSpPr>
        <p:spPr>
          <a:xfrm flipH="1">
            <a:off x="6287135" y="2609850"/>
            <a:ext cx="673735" cy="1218565"/>
          </a:xfrm>
          <a:prstGeom prst="straightConnector1">
            <a:avLst/>
          </a:prstGeom>
          <a:ln w="28575">
            <a:solidFill>
              <a:srgbClr val="26ABC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3220" y="474980"/>
            <a:ext cx="2846705" cy="6673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69595" y="5506720"/>
            <a:ext cx="110534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[</a:t>
            </a:r>
            <a:r>
              <a:rPr lang="en-US" altLang="zh-CN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4</a:t>
            </a:r>
            <a:r>
              <a:rPr lang="zh-CN" altLang="en-US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]</a:t>
            </a:r>
            <a:r>
              <a:rPr lang="en-US" altLang="zh-CN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Lee J, Lee K, Park J, et al. Deep content-user embedding</a:t>
            </a:r>
            <a:r>
              <a:rPr lang="en-US" altLang="zh-CN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model for music</a:t>
            </a:r>
            <a:r>
              <a:rPr lang="en-US" altLang="zh-CN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recommendation[EB/OL].</a:t>
            </a:r>
            <a:r>
              <a:rPr lang="en-US" altLang="zh-CN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1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https://arxiv.org/abs/1807.06786</a:t>
            </a:r>
            <a:endParaRPr lang="zh-CN" altLang="en-US" sz="14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endParaRPr lang="zh-CN" altLang="en-US" sz="14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/>
        </p:nvSpPr>
        <p:spPr>
          <a:xfrm>
            <a:off x="346710" y="286385"/>
            <a:ext cx="10314940" cy="1116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Introduction</a:t>
            </a:r>
            <a:endParaRPr lang="en-US" altLang="zh-CN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86155" y="3620770"/>
            <a:ext cx="10367010" cy="24549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lnSpc>
                <a:spcPct val="120000"/>
              </a:lnSpc>
              <a:buClr>
                <a:srgbClr val="FAFAFF"/>
              </a:buClr>
              <a:buFont typeface="Arial" panose="020B0604020202020204" pitchFamily="34" charset="0"/>
              <a:buNone/>
            </a:pPr>
            <a:r>
              <a:rPr kumimoji="1" lang="en-US" altLang="zh-CN" sz="2800" dirty="0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Solutions:</a:t>
            </a:r>
            <a:endParaRPr kumimoji="1" lang="en-US" altLang="zh-CN" sz="2800" dirty="0">
              <a:solidFill>
                <a:srgbClr val="00B0F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 algn="l">
              <a:lnSpc>
                <a:spcPct val="120000"/>
              </a:lnSpc>
              <a:buClr>
                <a:srgbClr val="FAFAFF"/>
              </a:buClr>
              <a:buFont typeface="Arial" panose="020B0604020202020204" pitchFamily="34" charset="0"/>
              <a:buNone/>
            </a:pPr>
            <a:r>
              <a:rPr kumimoji="1" lang="en-US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	1. </a:t>
            </a:r>
            <a:r>
              <a:rPr kumimoji="1" lang="zh-CN" altLang="en-US" sz="20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Use high-order music features (chord sequences) instead of low-order audio features as a representation of music content</a:t>
            </a:r>
            <a:endParaRPr kumimoji="1" lang="zh-CN" altLang="en-US" sz="200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 algn="l">
              <a:lnSpc>
                <a:spcPct val="120000"/>
              </a:lnSpc>
              <a:buClr>
                <a:srgbClr val="FAFAFF"/>
              </a:buClr>
              <a:buFont typeface="Arial" panose="020B0604020202020204" pitchFamily="34" charset="0"/>
              <a:buNone/>
            </a:pPr>
            <a:r>
              <a:rPr kumimoji="1" lang="en-US" altLang="zh-CN" sz="20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	2. Using attention mechanisms to mine users' fine-grained personality preferences for music content as an alternative to CNNs or RNNs</a:t>
            </a:r>
            <a:endParaRPr kumimoji="1" lang="en-US" altLang="zh-CN" sz="200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 algn="l">
              <a:lnSpc>
                <a:spcPct val="120000"/>
              </a:lnSpc>
              <a:buClr>
                <a:srgbClr val="FAFAFF"/>
              </a:buClr>
              <a:buFont typeface="Arial" panose="020B0604020202020204" pitchFamily="34" charset="0"/>
              <a:buNone/>
            </a:pPr>
            <a:endParaRPr kumimoji="1" lang="en-US" altLang="zh-CN" sz="200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86155" y="1535430"/>
            <a:ext cx="10367010" cy="20853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lnSpc>
                <a:spcPct val="120000"/>
              </a:lnSpc>
              <a:buClr>
                <a:srgbClr val="FAFAFF"/>
              </a:buClr>
              <a:buFont typeface="Arial" panose="020B0604020202020204" pitchFamily="34" charset="0"/>
              <a:buNone/>
            </a:pPr>
            <a:r>
              <a:rPr kumimoji="1" sz="28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Challenges</a:t>
            </a:r>
            <a:r>
              <a:rPr kumimoji="1" sz="2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kumimoji="1" lang="en-US" sz="2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:</a:t>
            </a:r>
            <a:endParaRPr kumimoji="1" lang="en-US" sz="200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 algn="l">
              <a:lnSpc>
                <a:spcPct val="120000"/>
              </a:lnSpc>
              <a:buClr>
                <a:srgbClr val="FAFAFF"/>
              </a:buClr>
              <a:buFont typeface="Arial" panose="020B0604020202020204" pitchFamily="34" charset="0"/>
              <a:buNone/>
            </a:pPr>
            <a:r>
              <a:rPr kumimoji="1" lang="en-US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	1. </a:t>
            </a:r>
            <a:r>
              <a:rPr kumimoji="1" lang="zh-CN" altLang="en-US" sz="20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How to appropriately represent music content and integrate it into recommendation algorithms？</a:t>
            </a:r>
            <a:endParaRPr kumimoji="1" lang="zh-CN" altLang="en-US" sz="200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 algn="l">
              <a:lnSpc>
                <a:spcPct val="120000"/>
              </a:lnSpc>
              <a:buClr>
                <a:srgbClr val="FAFAFF"/>
              </a:buClr>
              <a:buFont typeface="Arial" panose="020B0604020202020204" pitchFamily="34" charset="0"/>
              <a:buNone/>
            </a:pPr>
            <a:r>
              <a:rPr kumimoji="1" lang="en-US" altLang="zh-CN" sz="20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	2. How to tap into users' fine-grained personality preferences for music content and form recommendations accordingly</a:t>
            </a:r>
            <a:endParaRPr kumimoji="1" lang="en-US" altLang="zh-CN" sz="200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3220" y="474980"/>
            <a:ext cx="2846705" cy="6673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46710" y="286385"/>
            <a:ext cx="10314940" cy="1116330"/>
          </a:xfrm>
        </p:spPr>
        <p:txBody>
          <a:bodyPr/>
          <a:p>
            <a:pPr algn="l"/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The overall framework of COAT</a:t>
            </a:r>
            <a:endParaRPr lang="en-US" altLang="zh-CN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59435" y="1802130"/>
            <a:ext cx="6759575" cy="37699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400925" y="2426970"/>
            <a:ext cx="4191000" cy="2084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lnSpc>
                <a:spcPct val="120000"/>
              </a:lnSpc>
              <a:buClr>
                <a:srgbClr val="FAFAFF"/>
              </a:buClr>
              <a:buFont typeface="Arial" panose="020B0604020202020204" pitchFamily="34" charset="0"/>
              <a:buNone/>
            </a:pPr>
            <a:r>
              <a:rPr kumimoji="1" lang="en-US" altLang="zh-CN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The COAT model contains the following three components:</a:t>
            </a:r>
            <a:endParaRPr kumimoji="1" lang="en-US" altLang="zh-CN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342900" indent="-342900" algn="l">
              <a:lnSpc>
                <a:spcPct val="120000"/>
              </a:lnSpc>
              <a:buClr>
                <a:srgbClr val="FAFAFF"/>
              </a:buClr>
              <a:buFont typeface="Arial" panose="020B0604020202020204" pitchFamily="34" charset="0"/>
              <a:buAutoNum type="arabicPeriod"/>
            </a:pPr>
            <a:r>
              <a:rPr kumimoji="1" lang="en-US" altLang="zh-CN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the Generalized Matrix Factorization (GMF) layer</a:t>
            </a:r>
            <a:endParaRPr kumimoji="1" lang="en-US" altLang="zh-CN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342900" indent="-342900" algn="l">
              <a:lnSpc>
                <a:spcPct val="120000"/>
              </a:lnSpc>
              <a:buClr>
                <a:srgbClr val="FAFAFF"/>
              </a:buClr>
              <a:buFont typeface="Arial" panose="020B0604020202020204" pitchFamily="34" charset="0"/>
              <a:buAutoNum type="arabicPeriod"/>
            </a:pPr>
            <a:r>
              <a:rPr kumimoji="1" lang="en-US" altLang="zh-CN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the Chord Attention layer</a:t>
            </a:r>
            <a:endParaRPr kumimoji="1" lang="en-US" altLang="zh-CN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342900" indent="-342900" algn="l">
              <a:lnSpc>
                <a:spcPct val="120000"/>
              </a:lnSpc>
              <a:buClr>
                <a:srgbClr val="FAFAFF"/>
              </a:buClr>
              <a:buFont typeface="Arial" panose="020B0604020202020204" pitchFamily="34" charset="0"/>
              <a:buAutoNum type="arabicPeriod"/>
            </a:pPr>
            <a:r>
              <a:rPr kumimoji="1" lang="en-US" altLang="zh-CN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the Prediction layer</a:t>
            </a:r>
            <a:endParaRPr kumimoji="1" lang="en-US" altLang="zh-CN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3220" y="474980"/>
            <a:ext cx="2846705" cy="6673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3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64870" y="4424680"/>
            <a:ext cx="3206750" cy="1788795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46710" y="295275"/>
            <a:ext cx="10314940" cy="1116330"/>
          </a:xfrm>
        </p:spPr>
        <p:txBody>
          <a:bodyPr/>
          <a:p>
            <a:pPr algn="l"/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The 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GMF layer</a:t>
            </a:r>
            <a:endParaRPr lang="en-US" altLang="zh-CN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graphicFrame>
        <p:nvGraphicFramePr>
          <p:cNvPr id="16" name="表格 15"/>
          <p:cNvGraphicFramePr>
            <a:graphicFrameLocks noGrp="1"/>
          </p:cNvGraphicFramePr>
          <p:nvPr/>
        </p:nvGraphicFramePr>
        <p:xfrm>
          <a:off x="4751549" y="4174534"/>
          <a:ext cx="1176560" cy="2501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000"/>
                <a:gridCol w="190000"/>
                <a:gridCol w="208280"/>
                <a:gridCol w="208280"/>
                <a:gridCol w="190000"/>
                <a:gridCol w="190000"/>
              </a:tblGrid>
              <a:tr h="25019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zh-CN" sz="1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0</a:t>
                      </a:r>
                      <a:endParaRPr lang="en-US" altLang="zh-CN" sz="1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0</a:t>
                      </a:r>
                      <a:endParaRPr lang="en-US" altLang="zh-CN" sz="1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zh-CN" sz="1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…</a:t>
                      </a:r>
                      <a:endParaRPr lang="en-US" altLang="zh-CN" sz="1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zh-CN" sz="1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4751772" y="3238607"/>
          <a:ext cx="1176560" cy="2501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/>
                <a:gridCol w="190000"/>
                <a:gridCol w="208280"/>
                <a:gridCol w="190000"/>
                <a:gridCol w="190000"/>
                <a:gridCol w="190000"/>
              </a:tblGrid>
              <a:tr h="25019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0</a:t>
                      </a:r>
                      <a:endParaRPr lang="en-US" altLang="zh-CN" sz="1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rgbClr val="26A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zh-CN" sz="1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rgbClr val="26A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zh-CN" sz="1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rgbClr val="26A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0</a:t>
                      </a:r>
                      <a:endParaRPr lang="en-US" altLang="zh-CN" sz="1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rgbClr val="26A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…</a:t>
                      </a:r>
                      <a:endParaRPr lang="en-US" altLang="zh-CN" sz="1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rgbClr val="26A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zh-CN" sz="1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rgbClr val="26ABCB"/>
                    </a:solidFill>
                  </a:tcPr>
                </a:tc>
              </a:tr>
            </a:tbl>
          </a:graphicData>
        </a:graphic>
      </p:graphicFrame>
      <p:sp>
        <p:nvSpPr>
          <p:cNvPr id="24" name="矩形 23"/>
          <p:cNvSpPr/>
          <p:nvPr/>
        </p:nvSpPr>
        <p:spPr>
          <a:xfrm>
            <a:off x="6378575" y="4053205"/>
            <a:ext cx="1180465" cy="558165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User</a:t>
            </a:r>
            <a:endParaRPr lang="en-US" altLang="zh-CN" sz="1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en-US" altLang="zh-CN" sz="1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Embedding</a:t>
            </a:r>
            <a:endParaRPr lang="en-US" altLang="zh-CN" sz="1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87465" y="3163570"/>
            <a:ext cx="1181100" cy="556260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Item Embedding</a:t>
            </a:r>
            <a:endParaRPr lang="en-US" altLang="zh-CN" sz="1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49" name="表格 48"/>
          <p:cNvGraphicFramePr>
            <a:graphicFrameLocks noGrp="1"/>
          </p:cNvGraphicFramePr>
          <p:nvPr/>
        </p:nvGraphicFramePr>
        <p:xfrm>
          <a:off x="7914005" y="4119245"/>
          <a:ext cx="1009650" cy="29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6550"/>
                <a:gridCol w="336550"/>
                <a:gridCol w="336550"/>
              </a:tblGrid>
              <a:tr h="29464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zh-CN" sz="10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0.4</a:t>
                      </a:r>
                      <a:endParaRPr lang="en-US" altLang="zh-CN" sz="10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zh-CN" sz="10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0.5</a:t>
                      </a:r>
                      <a:endParaRPr lang="en-US" altLang="zh-CN" sz="10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zh-CN" sz="10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0.1</a:t>
                      </a:r>
                      <a:endParaRPr lang="en-US" altLang="zh-CN" sz="10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" name="表格 50"/>
          <p:cNvGraphicFramePr>
            <a:graphicFrameLocks noGrp="1"/>
          </p:cNvGraphicFramePr>
          <p:nvPr/>
        </p:nvGraphicFramePr>
        <p:xfrm>
          <a:off x="7923530" y="3238500"/>
          <a:ext cx="1009650" cy="29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6550"/>
                <a:gridCol w="336550"/>
                <a:gridCol w="336550"/>
              </a:tblGrid>
              <a:tr h="29464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0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0.1</a:t>
                      </a:r>
                      <a:endParaRPr lang="en-US" altLang="zh-CN" sz="10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rgbClr val="26A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0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0.8</a:t>
                      </a:r>
                      <a:endParaRPr lang="en-US" altLang="zh-CN" sz="10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rgbClr val="26A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0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0.4</a:t>
                      </a:r>
                      <a:endParaRPr lang="en-US" altLang="zh-CN" sz="10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rgbClr val="26ABCB"/>
                    </a:solidFill>
                  </a:tcPr>
                </a:tc>
              </a:tr>
            </a:tbl>
          </a:graphicData>
        </a:graphic>
      </p:graphicFrame>
      <p:sp>
        <p:nvSpPr>
          <p:cNvPr id="203" name="矩形 202"/>
          <p:cNvSpPr/>
          <p:nvPr/>
        </p:nvSpPr>
        <p:spPr>
          <a:xfrm>
            <a:off x="8341995" y="3690620"/>
            <a:ext cx="227520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0"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E</a:t>
            </a:r>
            <a:r>
              <a:rPr lang="zh-CN" altLang="en-US" sz="12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lement-wise</a:t>
            </a:r>
            <a:endParaRPr lang="zh-CN" altLang="en-US" sz="12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lvl="1" indent="0"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product</a:t>
            </a:r>
            <a:endParaRPr lang="zh-CN" altLang="en-US" sz="1200" i="1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文本框 54"/>
              <p:cNvSpPr txBox="1"/>
              <p:nvPr/>
            </p:nvSpPr>
            <p:spPr>
              <a:xfrm>
                <a:off x="9893759" y="4611393"/>
                <a:ext cx="576580" cy="1841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12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𝐺𝑀</m:t>
                      </m:r>
                      <m:sSub>
                        <m:sSubPr>
                          <m:ctrlPr>
                            <a:rPr lang="zh-CN" altLang="en-US" sz="1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zh-CN" altLang="en-US" sz="1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</m:oMath>
                  </m:oMathPara>
                </a14:m>
                <a:endParaRPr lang="zh-CN" altLang="en-US" sz="1200" i="1" dirty="0">
                  <a:solidFill>
                    <a:schemeClr val="bg1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5" name="文本框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3759" y="4611393"/>
                <a:ext cx="576580" cy="184150"/>
              </a:xfrm>
              <a:prstGeom prst="rect">
                <a:avLst/>
              </a:prstGeom>
              <a:blipFill rotWithShape="1">
                <a:blip r:embed="rId3"/>
                <a:stretch>
                  <a:fillRect l="-80" t="-12" r="-1132" b="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2" name="文本框 201"/>
              <p:cNvSpPr txBox="1"/>
              <p:nvPr/>
            </p:nvSpPr>
            <p:spPr>
              <a:xfrm>
                <a:off x="5053527" y="4527771"/>
                <a:ext cx="716280" cy="2457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𝑈𝑠𝑒𝑟</m:t>
                      </m:r>
                      <m:d>
                        <m:dPr>
                          <m:ctrlPr>
                            <a:rPr lang="zh-CN" alt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</m:oMath>
                  </m:oMathPara>
                </a14:m>
                <a:endParaRPr lang="zh-CN" altLang="en-US" sz="1600" i="1" dirty="0">
                  <a:solidFill>
                    <a:schemeClr val="bg1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02" name="文本框 2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3527" y="4527771"/>
                <a:ext cx="716280" cy="245745"/>
              </a:xfrm>
              <a:prstGeom prst="rect">
                <a:avLst/>
              </a:prstGeom>
              <a:blipFill rotWithShape="1">
                <a:blip r:embed="rId4"/>
                <a:stretch>
                  <a:fillRect l="-28" t="-90" r="-7863" b="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8" name="文本框 207"/>
              <p:cNvSpPr txBox="1"/>
              <p:nvPr/>
            </p:nvSpPr>
            <p:spPr>
              <a:xfrm>
                <a:off x="5051160" y="3609857"/>
                <a:ext cx="660400" cy="2457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𝐼𝑡𝑒𝑚</m:t>
                      </m:r>
                      <m:d>
                        <m:dPr>
                          <m:ctrlPr>
                            <a:rPr lang="zh-CN" alt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1600" i="1" dirty="0">
                  <a:solidFill>
                    <a:schemeClr val="bg1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08" name="文本框 2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1160" y="3609857"/>
                <a:ext cx="660400" cy="245745"/>
              </a:xfrm>
              <a:prstGeom prst="rect">
                <a:avLst/>
              </a:prstGeom>
              <a:blipFill rotWithShape="1">
                <a:blip r:embed="rId5"/>
                <a:stretch>
                  <a:fillRect l="-56" t="-210" r="-8502" b="2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9" name="表格 28"/>
          <p:cNvGraphicFramePr>
            <a:graphicFrameLocks noGrp="1"/>
          </p:cNvGraphicFramePr>
          <p:nvPr/>
        </p:nvGraphicFramePr>
        <p:xfrm>
          <a:off x="10035540" y="3310255"/>
          <a:ext cx="293370" cy="12103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3370"/>
              </a:tblGrid>
              <a:tr h="414655">
                <a:tc>
                  <a:txBody>
                    <a:bodyPr/>
                    <a:lstStyle/>
                    <a:p>
                      <a:pPr algn="ctr">
                        <a:lnSpc>
                          <a:spcPct val="210000"/>
                        </a:lnSpc>
                      </a:pPr>
                      <a:r>
                        <a:rPr lang="en-US" altLang="zh-CN" sz="8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0.7</a:t>
                      </a:r>
                      <a:endParaRPr lang="en-US" altLang="zh-CN" sz="8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2"/>
                    </a:solidFill>
                  </a:tcPr>
                </a:tc>
              </a:tr>
              <a:tr h="398145">
                <a:tc>
                  <a:txBody>
                    <a:bodyPr/>
                    <a:lstStyle/>
                    <a:p>
                      <a:pPr algn="ctr">
                        <a:lnSpc>
                          <a:spcPct val="210000"/>
                        </a:lnSpc>
                      </a:pPr>
                      <a:r>
                        <a:rPr lang="en-US" altLang="zh-CN" sz="8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0.8</a:t>
                      </a:r>
                      <a:endParaRPr lang="en-US" altLang="zh-CN" sz="8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2"/>
                    </a:solidFill>
                  </a:tcPr>
                </a:tc>
              </a:tr>
              <a:tr h="397510">
                <a:tc>
                  <a:txBody>
                    <a:bodyPr/>
                    <a:lstStyle/>
                    <a:p>
                      <a:pPr algn="ctr">
                        <a:lnSpc>
                          <a:spcPct val="210000"/>
                        </a:lnSpc>
                      </a:pPr>
                      <a:r>
                        <a:rPr lang="en-US" altLang="zh-CN" sz="8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0.5</a:t>
                      </a:r>
                      <a:endParaRPr lang="en-US" altLang="zh-CN" sz="8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cxnSp>
        <p:nvCxnSpPr>
          <p:cNvPr id="57" name="直接箭头连接符 56"/>
          <p:cNvCxnSpPr/>
          <p:nvPr/>
        </p:nvCxnSpPr>
        <p:spPr>
          <a:xfrm flipV="1">
            <a:off x="5942965" y="3366135"/>
            <a:ext cx="410845" cy="7620"/>
          </a:xfrm>
          <a:prstGeom prst="straightConnector1">
            <a:avLst/>
          </a:prstGeom>
          <a:ln w="12700">
            <a:solidFill>
              <a:srgbClr val="FCFAFD"/>
            </a:solidFill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 flipV="1">
            <a:off x="5929630" y="4281805"/>
            <a:ext cx="410845" cy="7620"/>
          </a:xfrm>
          <a:prstGeom prst="straightConnector1">
            <a:avLst/>
          </a:prstGeom>
          <a:ln w="12700">
            <a:solidFill>
              <a:srgbClr val="FCFAFD"/>
            </a:solidFill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/>
          <p:nvPr/>
        </p:nvCxnSpPr>
        <p:spPr>
          <a:xfrm flipV="1">
            <a:off x="7568565" y="3431540"/>
            <a:ext cx="354965" cy="7620"/>
          </a:xfrm>
          <a:prstGeom prst="straightConnector1">
            <a:avLst/>
          </a:prstGeom>
          <a:ln w="12700">
            <a:solidFill>
              <a:srgbClr val="FCFAFD"/>
            </a:solidFill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 flipV="1">
            <a:off x="7531100" y="4295775"/>
            <a:ext cx="410845" cy="7620"/>
          </a:xfrm>
          <a:prstGeom prst="straightConnector1">
            <a:avLst/>
          </a:prstGeom>
          <a:ln w="12700">
            <a:solidFill>
              <a:srgbClr val="FCFAFD"/>
            </a:solidFill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51" idx="3"/>
            <a:endCxn id="29" idx="1"/>
          </p:cNvCxnSpPr>
          <p:nvPr/>
        </p:nvCxnSpPr>
        <p:spPr>
          <a:xfrm>
            <a:off x="8933180" y="3385820"/>
            <a:ext cx="1102360" cy="529590"/>
          </a:xfrm>
          <a:prstGeom prst="straightConnector1">
            <a:avLst/>
          </a:prstGeom>
          <a:ln w="12700">
            <a:solidFill>
              <a:srgbClr val="FCFAFD"/>
            </a:solidFill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>
            <a:stCxn id="49" idx="3"/>
            <a:endCxn id="29" idx="1"/>
          </p:cNvCxnSpPr>
          <p:nvPr/>
        </p:nvCxnSpPr>
        <p:spPr>
          <a:xfrm flipV="1">
            <a:off x="8923655" y="3915410"/>
            <a:ext cx="1111885" cy="351155"/>
          </a:xfrm>
          <a:prstGeom prst="straightConnector1">
            <a:avLst/>
          </a:prstGeom>
          <a:ln w="12700">
            <a:solidFill>
              <a:srgbClr val="FCFAFD"/>
            </a:solidFill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本框 16"/>
              <p:cNvSpPr txBox="1"/>
              <p:nvPr/>
            </p:nvSpPr>
            <p:spPr>
              <a:xfrm>
                <a:off x="8209217" y="3603244"/>
                <a:ext cx="438785" cy="36830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altLang="zh-CN" i="1">
                  <a:solidFill>
                    <a:schemeClr val="bg1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9217" y="3603244"/>
                <a:ext cx="438785" cy="368300"/>
              </a:xfrm>
              <a:prstGeom prst="rect">
                <a:avLst/>
              </a:prstGeom>
              <a:blipFill rotWithShape="1">
                <a:blip r:embed="rId6"/>
                <a:stretch>
                  <a:fillRect l="-130" t="-69" r="130" b="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文本框 17"/>
              <p:cNvSpPr txBox="1"/>
              <p:nvPr/>
            </p:nvSpPr>
            <p:spPr>
              <a:xfrm>
                <a:off x="8199692" y="4482719"/>
                <a:ext cx="513080" cy="36830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</m:oMath>
                  </m:oMathPara>
                </a14:m>
                <a:endParaRPr lang="en-US" altLang="zh-CN" i="1">
                  <a:solidFill>
                    <a:schemeClr val="bg1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9692" y="4482719"/>
                <a:ext cx="513080" cy="368300"/>
              </a:xfrm>
              <a:prstGeom prst="rect">
                <a:avLst/>
              </a:prstGeom>
              <a:blipFill rotWithShape="1">
                <a:blip r:embed="rId7"/>
                <a:stretch>
                  <a:fillRect l="-111" t="-69" r="111" b="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内容占位符 49"/>
          <p:cNvSpPr>
            <a:spLocks noGrp="1"/>
          </p:cNvSpPr>
          <p:nvPr/>
        </p:nvSpPr>
        <p:spPr>
          <a:xfrm>
            <a:off x="513080" y="2125345"/>
            <a:ext cx="9522460" cy="13735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>
                  <a:lumMod val="85000"/>
                </a:schemeClr>
              </a:buClr>
              <a:buSzPct val="92000"/>
              <a:buFont typeface="Wingdings 2" panose="05020102010507070707" pitchFamily="18" charset="2"/>
              <a:buNone/>
              <a:defRPr sz="2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>
                  <a:lumMod val="85000"/>
                </a:schemeClr>
              </a:buClr>
              <a:buSzPct val="92000"/>
              <a:buFont typeface="Wingdings 2" panose="05020102010507070707" pitchFamily="18" charset="2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>
                  <a:lumMod val="85000"/>
                </a:schemeClr>
              </a:buClr>
              <a:buSzPct val="92000"/>
              <a:buFont typeface="Wingdings 2" panose="05020102010507070707" pitchFamily="18" charset="2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>
                  <a:lumMod val="85000"/>
                </a:schemeClr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>
                  <a:lumMod val="85000"/>
                </a:schemeClr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800">
                <a:latin typeface="Times New Roman" panose="02020603050405020304" charset="0"/>
                <a:cs typeface="Times New Roman" panose="02020603050405020304" charset="0"/>
              </a:rPr>
              <a:t>This layer includes two calculation processes</a:t>
            </a:r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 :</a:t>
            </a:r>
            <a:endParaRPr lang="zh-CN" altLang="en-US" sz="2800">
              <a:latin typeface="Times New Roman" panose="02020603050405020304" charset="0"/>
              <a:cs typeface="Times New Roman" panose="0202060305040502030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CN" altLang="en-US" sz="2400">
                <a:latin typeface="Times New Roman" panose="02020603050405020304" charset="0"/>
                <a:cs typeface="Times New Roman" panose="02020603050405020304" charset="0"/>
              </a:rPr>
              <a:t>User, </a:t>
            </a: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S</a:t>
            </a:r>
            <a:r>
              <a:rPr lang="zh-CN" altLang="en-US" sz="2400">
                <a:latin typeface="Times New Roman" panose="02020603050405020304" charset="0"/>
                <a:cs typeface="Times New Roman" panose="02020603050405020304" charset="0"/>
              </a:rPr>
              <a:t>ong embedding</a:t>
            </a:r>
            <a:endParaRPr lang="zh-CN" altLang="en-US" sz="2400">
              <a:latin typeface="Times New Roman" panose="02020603050405020304" charset="0"/>
              <a:cs typeface="Times New Roman" panose="0202060305040502030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E</a:t>
            </a:r>
            <a:r>
              <a:rPr lang="zh-CN" altLang="en-US" sz="2400">
                <a:latin typeface="Times New Roman" panose="02020603050405020304" charset="0"/>
                <a:cs typeface="Times New Roman" panose="02020603050405020304" charset="0"/>
              </a:rPr>
              <a:t>lement-wise product</a:t>
            </a:r>
            <a:endParaRPr lang="zh-CN" altLang="en-US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64870" y="4482465"/>
            <a:ext cx="2309495" cy="1013460"/>
          </a:xfrm>
          <a:prstGeom prst="rect">
            <a:avLst/>
          </a:prstGeom>
          <a:noFill/>
          <a:ln w="38100">
            <a:solidFill>
              <a:srgbClr val="26ABC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箭头连接符 11"/>
          <p:cNvCxnSpPr/>
          <p:nvPr/>
        </p:nvCxnSpPr>
        <p:spPr>
          <a:xfrm flipV="1">
            <a:off x="3211195" y="3899535"/>
            <a:ext cx="1287780" cy="692785"/>
          </a:xfrm>
          <a:prstGeom prst="straightConnector1">
            <a:avLst/>
          </a:prstGeom>
          <a:ln w="28575">
            <a:solidFill>
              <a:srgbClr val="26ABC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53220" y="474980"/>
            <a:ext cx="2846705" cy="66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46710" y="295275"/>
            <a:ext cx="10314940" cy="1116330"/>
          </a:xfrm>
        </p:spPr>
        <p:txBody>
          <a:bodyPr/>
          <a:p>
            <a:pPr algn="l"/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The Chord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Attention Layer</a:t>
            </a:r>
            <a:endParaRPr lang="en-US" altLang="zh-CN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3220" y="474980"/>
            <a:ext cx="2846705" cy="667385"/>
          </a:xfrm>
          <a:prstGeom prst="rect">
            <a:avLst/>
          </a:prstGeom>
        </p:spPr>
      </p:pic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1464290" y="3296285"/>
          <a:ext cx="294005" cy="12115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4005"/>
              </a:tblGrid>
              <a:tr h="403860">
                <a:tc>
                  <a:txBody>
                    <a:bodyPr/>
                    <a:p>
                      <a:pPr algn="ctr"/>
                      <a:endParaRPr lang="zh-CN" altLang="en-US" sz="1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03860">
                <a:tc>
                  <a:txBody>
                    <a:bodyPr/>
                    <a:p>
                      <a:pPr algn="ctr"/>
                      <a:endParaRPr lang="zh-CN" altLang="en-US" sz="1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03860">
                <a:tc>
                  <a:txBody>
                    <a:bodyPr/>
                    <a:p>
                      <a:pPr algn="ctr"/>
                      <a:endParaRPr lang="zh-CN" altLang="en-US" sz="1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45" name="文本框 44"/>
              <p:cNvSpPr txBox="1"/>
              <p:nvPr/>
            </p:nvSpPr>
            <p:spPr>
              <a:xfrm>
                <a:off x="11307789" y="4782838"/>
                <a:ext cx="605935" cy="2492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162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2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𝐴𝑡𝑡</m:t>
                          </m:r>
                        </m:e>
                        <m:sub>
                          <m:r>
                            <a:rPr lang="zh-CN" altLang="en-US" sz="162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</m:oMath>
                  </m:oMathPara>
                </a14:m>
                <a:endParaRPr lang="zh-CN" altLang="en-US" sz="1620" i="1" dirty="0">
                  <a:solidFill>
                    <a:schemeClr val="bg1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5" name="文本框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7789" y="4782838"/>
                <a:ext cx="605935" cy="249299"/>
              </a:xfrm>
              <a:prstGeom prst="rect">
                <a:avLst/>
              </a:prstGeom>
              <a:blipFill rotWithShape="1">
                <a:blip r:embed="rId2"/>
                <a:stretch>
                  <a:fillRect l="-57" t="-7" r="-4321" b="1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6" name="表格 45"/>
          <p:cNvGraphicFramePr>
            <a:graphicFrameLocks noGrp="1"/>
          </p:cNvGraphicFramePr>
          <p:nvPr/>
        </p:nvGraphicFramePr>
        <p:xfrm>
          <a:off x="7755255" y="2353310"/>
          <a:ext cx="1009650" cy="29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6550"/>
                <a:gridCol w="336550"/>
                <a:gridCol w="336550"/>
              </a:tblGrid>
              <a:tr h="294640">
                <a:tc>
                  <a:txBody>
                    <a:bodyPr/>
                    <a:p>
                      <a:pPr algn="ctr"/>
                      <a:endParaRPr lang="zh-CN" altLang="en-US" sz="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" name="表格 46"/>
          <p:cNvGraphicFramePr>
            <a:graphicFrameLocks noGrp="1"/>
          </p:cNvGraphicFramePr>
          <p:nvPr/>
        </p:nvGraphicFramePr>
        <p:xfrm>
          <a:off x="7273224" y="3545592"/>
          <a:ext cx="760095" cy="1003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000"/>
                <a:gridCol w="171720"/>
                <a:gridCol w="208280"/>
              </a:tblGrid>
              <a:tr h="0">
                <a:tc>
                  <a:txBody>
                    <a:bodyPr/>
                    <a:p>
                      <a:pPr algn="ctr"/>
                      <a:endParaRPr lang="zh-CN" altLang="en-US" sz="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8" name="文本框 47"/>
          <p:cNvSpPr txBox="1"/>
          <p:nvPr/>
        </p:nvSpPr>
        <p:spPr>
          <a:xfrm>
            <a:off x="7397546" y="3947704"/>
            <a:ext cx="406265" cy="2276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en-US" altLang="zh-CN" sz="144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...</a:t>
            </a:r>
            <a:endParaRPr lang="en-US" altLang="zh-CN" sz="144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312200" y="3589678"/>
            <a:ext cx="1183469" cy="5763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2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Chord</a:t>
            </a:r>
            <a:endParaRPr lang="en-US" altLang="zh-CN" sz="162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en-US" altLang="zh-CN" sz="162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Attention</a:t>
            </a:r>
            <a:endParaRPr lang="en-US" altLang="zh-CN" sz="162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2" name="图形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77055" y="3449320"/>
            <a:ext cx="835660" cy="905510"/>
          </a:xfrm>
          <a:prstGeom prst="rect">
            <a:avLst/>
          </a:prstGeom>
        </p:spPr>
      </p:pic>
      <p:sp>
        <p:nvSpPr>
          <p:cNvPr id="53" name="矩形 52"/>
          <p:cNvSpPr/>
          <p:nvPr/>
        </p:nvSpPr>
        <p:spPr>
          <a:xfrm>
            <a:off x="5659755" y="3516630"/>
            <a:ext cx="797560" cy="7562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2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Chord Extract</a:t>
            </a:r>
            <a:endParaRPr lang="en-US" altLang="zh-CN" sz="162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54" name="表格 53"/>
          <p:cNvGraphicFramePr>
            <a:graphicFrameLocks noGrp="1"/>
          </p:cNvGraphicFramePr>
          <p:nvPr/>
        </p:nvGraphicFramePr>
        <p:xfrm>
          <a:off x="7273470" y="3811509"/>
          <a:ext cx="760000" cy="107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000"/>
                <a:gridCol w="190000"/>
                <a:gridCol w="190000"/>
              </a:tblGrid>
              <a:tr h="0">
                <a:tc>
                  <a:txBody>
                    <a:bodyPr/>
                    <a:p>
                      <a:pPr algn="ctr"/>
                      <a:endParaRPr lang="zh-CN" altLang="en-US" sz="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" name="表格 55"/>
          <p:cNvGraphicFramePr>
            <a:graphicFrameLocks noGrp="1"/>
          </p:cNvGraphicFramePr>
          <p:nvPr/>
        </p:nvGraphicFramePr>
        <p:xfrm>
          <a:off x="7267986" y="4175182"/>
          <a:ext cx="760000" cy="107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000"/>
                <a:gridCol w="190000"/>
                <a:gridCol w="190000"/>
              </a:tblGrid>
              <a:tr h="0">
                <a:tc>
                  <a:txBody>
                    <a:bodyPr/>
                    <a:p>
                      <a:pPr algn="ctr"/>
                      <a:endParaRPr lang="zh-CN" altLang="en-US" sz="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57" name="文本框 56"/>
              <p:cNvSpPr txBox="1"/>
              <p:nvPr/>
            </p:nvSpPr>
            <p:spPr>
              <a:xfrm>
                <a:off x="7948083" y="2813491"/>
                <a:ext cx="716097" cy="30046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zh-CN" altLang="en-US" sz="1620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sz="1620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d>
                            <m:dPr>
                              <m:ctrlPr>
                                <a:rPr lang="zh-CN" altLang="en-US" sz="1620" i="1" dirty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1620" i="1" dirty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sub>
                        <m:sup>
                          <m:r>
                            <a:rPr lang="zh-CN" altLang="en-US" sz="1620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𝐺𝑀𝐹</m:t>
                          </m:r>
                        </m:sup>
                      </m:sSubSup>
                    </m:oMath>
                  </m:oMathPara>
                </a14:m>
                <a:endParaRPr lang="zh-CN" altLang="en-US" sz="1620" i="1" dirty="0">
                  <a:solidFill>
                    <a:schemeClr val="bg1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7" name="文本框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8083" y="2813491"/>
                <a:ext cx="716097" cy="300467"/>
              </a:xfrm>
              <a:prstGeom prst="rect">
                <a:avLst/>
              </a:prstGeom>
              <a:blipFill rotWithShape="1">
                <a:blip r:embed="rId5"/>
                <a:stretch>
                  <a:fillRect l="-59" t="-147" r="34" b="1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文本框 57"/>
              <p:cNvSpPr txBox="1"/>
              <p:nvPr/>
            </p:nvSpPr>
            <p:spPr>
              <a:xfrm>
                <a:off x="7021050" y="3472059"/>
                <a:ext cx="247015" cy="2482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162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2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zh-CN" altLang="en-US" sz="162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620" dirty="0">
                  <a:solidFill>
                    <a:schemeClr val="bg1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8" name="文本框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1050" y="3472059"/>
                <a:ext cx="247015" cy="248285"/>
              </a:xfrm>
              <a:prstGeom prst="rect">
                <a:avLst/>
              </a:prstGeom>
              <a:blipFill rotWithShape="1">
                <a:blip r:embed="rId6"/>
                <a:stretch>
                  <a:fillRect l="-198" t="-207" r="-16254" b="2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文本框 58"/>
              <p:cNvSpPr txBox="1"/>
              <p:nvPr/>
            </p:nvSpPr>
            <p:spPr>
              <a:xfrm>
                <a:off x="7006061" y="3739671"/>
                <a:ext cx="276860" cy="2768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CN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zh-CN" sz="1440" dirty="0">
                  <a:solidFill>
                    <a:schemeClr val="bg1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9" name="文本框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061" y="3739671"/>
                <a:ext cx="276860" cy="276860"/>
              </a:xfrm>
              <a:prstGeom prst="rect">
                <a:avLst/>
              </a:prstGeom>
              <a:blipFill rotWithShape="1">
                <a:blip r:embed="rId7"/>
                <a:stretch>
                  <a:fillRect l="-38" t="-56" r="-11659" b="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文本框 59"/>
              <p:cNvSpPr txBox="1"/>
              <p:nvPr/>
            </p:nvSpPr>
            <p:spPr>
              <a:xfrm>
                <a:off x="7016676" y="4098731"/>
                <a:ext cx="254635" cy="2482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162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2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62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sub>
                      </m:sSub>
                    </m:oMath>
                  </m:oMathPara>
                </a14:m>
                <a:endParaRPr lang="en-US" altLang="zh-CN" sz="1620" dirty="0">
                  <a:solidFill>
                    <a:schemeClr val="bg1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0" name="文本框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6676" y="4098731"/>
                <a:ext cx="254635" cy="248285"/>
              </a:xfrm>
              <a:prstGeom prst="rect">
                <a:avLst/>
              </a:prstGeom>
              <a:blipFill rotWithShape="1">
                <a:blip r:embed="rId8"/>
                <a:stretch>
                  <a:fillRect l="-220" t="-178" r="-15740" b="1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矩形 60"/>
          <p:cNvSpPr/>
          <p:nvPr/>
        </p:nvSpPr>
        <p:spPr>
          <a:xfrm>
            <a:off x="4376913" y="4443664"/>
            <a:ext cx="708660" cy="58864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162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Audio</a:t>
            </a:r>
            <a:endParaRPr lang="en-US" altLang="zh-CN" sz="162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sz="162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Signal</a:t>
            </a:r>
            <a:endParaRPr lang="en-US" altLang="zh-CN" sz="162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62" name="直接箭头连接符 61"/>
          <p:cNvCxnSpPr/>
          <p:nvPr/>
        </p:nvCxnSpPr>
        <p:spPr>
          <a:xfrm>
            <a:off x="5176520" y="3886200"/>
            <a:ext cx="483235" cy="8890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接箭头连接符 62"/>
          <p:cNvCxnSpPr/>
          <p:nvPr/>
        </p:nvCxnSpPr>
        <p:spPr>
          <a:xfrm flipV="1">
            <a:off x="8886825" y="3877945"/>
            <a:ext cx="425450" cy="635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/>
          <p:nvPr/>
        </p:nvCxnSpPr>
        <p:spPr>
          <a:xfrm>
            <a:off x="10495915" y="3877945"/>
            <a:ext cx="968375" cy="16510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接箭头连接符 64"/>
          <p:cNvCxnSpPr/>
          <p:nvPr/>
        </p:nvCxnSpPr>
        <p:spPr>
          <a:xfrm>
            <a:off x="6457315" y="3900170"/>
            <a:ext cx="485140" cy="3175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7" name="表格 66"/>
          <p:cNvGraphicFramePr>
            <a:graphicFrameLocks noGrp="1"/>
          </p:cNvGraphicFramePr>
          <p:nvPr/>
        </p:nvGraphicFramePr>
        <p:xfrm>
          <a:off x="7892984" y="3545592"/>
          <a:ext cx="760095" cy="1003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000"/>
                <a:gridCol w="171720"/>
                <a:gridCol w="208280"/>
              </a:tblGrid>
              <a:tr h="0">
                <a:tc>
                  <a:txBody>
                    <a:bodyPr/>
                    <a:p>
                      <a:pPr algn="ctr"/>
                      <a:endParaRPr lang="zh-CN" altLang="en-US" sz="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8" name="文本框 67"/>
          <p:cNvSpPr txBox="1"/>
          <p:nvPr/>
        </p:nvSpPr>
        <p:spPr>
          <a:xfrm>
            <a:off x="8022386" y="3947704"/>
            <a:ext cx="406265" cy="2276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en-US" altLang="zh-CN" sz="144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...</a:t>
            </a:r>
            <a:endParaRPr lang="en-US" altLang="zh-CN" sz="144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69" name="表格 68"/>
          <p:cNvGraphicFramePr>
            <a:graphicFrameLocks noGrp="1"/>
          </p:cNvGraphicFramePr>
          <p:nvPr/>
        </p:nvGraphicFramePr>
        <p:xfrm>
          <a:off x="7893230" y="3811509"/>
          <a:ext cx="760000" cy="107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000"/>
                <a:gridCol w="190000"/>
                <a:gridCol w="190000"/>
              </a:tblGrid>
              <a:tr h="0">
                <a:tc>
                  <a:txBody>
                    <a:bodyPr/>
                    <a:p>
                      <a:pPr algn="ctr"/>
                      <a:endParaRPr lang="zh-CN" altLang="en-US" sz="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0" name="表格 69"/>
          <p:cNvGraphicFramePr>
            <a:graphicFrameLocks noGrp="1"/>
          </p:cNvGraphicFramePr>
          <p:nvPr/>
        </p:nvGraphicFramePr>
        <p:xfrm>
          <a:off x="7887746" y="4175182"/>
          <a:ext cx="760000" cy="107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000"/>
                <a:gridCol w="190000"/>
                <a:gridCol w="190000"/>
              </a:tblGrid>
              <a:tr h="0">
                <a:tc>
                  <a:txBody>
                    <a:bodyPr/>
                    <a:p>
                      <a:pPr algn="ctr"/>
                      <a:endParaRPr lang="zh-CN" altLang="en-US" sz="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1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71" name="文本框 70"/>
              <p:cNvSpPr txBox="1"/>
              <p:nvPr/>
            </p:nvSpPr>
            <p:spPr>
              <a:xfrm>
                <a:off x="8489170" y="3470154"/>
                <a:ext cx="226695" cy="2482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162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2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zh-CN" altLang="en-US" sz="162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620" dirty="0">
                  <a:solidFill>
                    <a:schemeClr val="bg1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71" name="文本框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9170" y="3470154"/>
                <a:ext cx="226695" cy="248285"/>
              </a:xfrm>
              <a:prstGeom prst="rect">
                <a:avLst/>
              </a:prstGeom>
              <a:blipFill rotWithShape="1">
                <a:blip r:embed="rId9"/>
                <a:stretch>
                  <a:fillRect l="-216" t="-207" r="-20512" b="2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2" name="文本框 71"/>
              <p:cNvSpPr txBox="1"/>
              <p:nvPr/>
            </p:nvSpPr>
            <p:spPr>
              <a:xfrm>
                <a:off x="8489421" y="3739671"/>
                <a:ext cx="272415" cy="2768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altLang="zh-CN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zh-CN" sz="1440" dirty="0">
                  <a:solidFill>
                    <a:schemeClr val="bg1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72" name="文本框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9421" y="3739671"/>
                <a:ext cx="272415" cy="276860"/>
              </a:xfrm>
              <a:prstGeom prst="rect">
                <a:avLst/>
              </a:prstGeom>
              <a:blipFill rotWithShape="1">
                <a:blip r:embed="rId10"/>
                <a:stretch>
                  <a:fillRect l="-39" t="-56" r="-11150" b="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3" name="文本框 72"/>
              <p:cNvSpPr txBox="1"/>
              <p:nvPr/>
            </p:nvSpPr>
            <p:spPr>
              <a:xfrm>
                <a:off x="8489241" y="4077141"/>
                <a:ext cx="275590" cy="2482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162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2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62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sub>
                      </m:sSub>
                    </m:oMath>
                  </m:oMathPara>
                </a14:m>
                <a:endParaRPr lang="en-US" altLang="zh-CN" sz="1620" dirty="0">
                  <a:solidFill>
                    <a:schemeClr val="bg1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73" name="文本框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9241" y="4077141"/>
                <a:ext cx="275590" cy="248285"/>
              </a:xfrm>
              <a:prstGeom prst="rect">
                <a:avLst/>
              </a:prstGeom>
              <a:blipFill rotWithShape="1">
                <a:blip r:embed="rId11"/>
                <a:stretch>
                  <a:fillRect l="-204" t="-178" r="-9474" b="1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64870" y="4424680"/>
            <a:ext cx="3206750" cy="178879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01700" y="5396230"/>
            <a:ext cx="2309495" cy="816610"/>
          </a:xfrm>
          <a:prstGeom prst="rect">
            <a:avLst/>
          </a:prstGeom>
          <a:noFill/>
          <a:ln w="38100">
            <a:solidFill>
              <a:srgbClr val="26ABC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2915920" y="3930650"/>
            <a:ext cx="1323975" cy="1388110"/>
          </a:xfrm>
          <a:prstGeom prst="straightConnector1">
            <a:avLst/>
          </a:prstGeom>
          <a:ln w="28575">
            <a:solidFill>
              <a:srgbClr val="26ABC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V="1">
            <a:off x="5347335" y="3883025"/>
            <a:ext cx="312420" cy="1270"/>
          </a:xfrm>
          <a:prstGeom prst="straightConnector1">
            <a:avLst/>
          </a:prstGeom>
          <a:ln w="28575"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 flipV="1">
            <a:off x="8886825" y="3877945"/>
            <a:ext cx="425450" cy="635"/>
          </a:xfrm>
          <a:prstGeom prst="straightConnector1">
            <a:avLst/>
          </a:prstGeom>
          <a:ln w="28575"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>
            <a:off x="10495915" y="3877945"/>
            <a:ext cx="968375" cy="16510"/>
          </a:xfrm>
          <a:prstGeom prst="straightConnector1">
            <a:avLst/>
          </a:prstGeom>
          <a:ln w="28575"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6457315" y="3900170"/>
            <a:ext cx="485140" cy="3175"/>
          </a:xfrm>
          <a:prstGeom prst="straightConnector1">
            <a:avLst/>
          </a:prstGeom>
          <a:ln w="28575"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肘形连接符 15"/>
          <p:cNvCxnSpPr>
            <a:stCxn id="46" idx="3"/>
          </p:cNvCxnSpPr>
          <p:nvPr/>
        </p:nvCxnSpPr>
        <p:spPr>
          <a:xfrm>
            <a:off x="8764905" y="2500630"/>
            <a:ext cx="1085215" cy="1106170"/>
          </a:xfrm>
          <a:prstGeom prst="bentConnector2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内容占位符 49"/>
          <p:cNvSpPr>
            <a:spLocks noGrp="1"/>
          </p:cNvSpPr>
          <p:nvPr/>
        </p:nvSpPr>
        <p:spPr>
          <a:xfrm>
            <a:off x="346710" y="1791970"/>
            <a:ext cx="7756525" cy="13735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>
                  <a:lumMod val="85000"/>
                </a:schemeClr>
              </a:buClr>
              <a:buSzPct val="92000"/>
              <a:buFont typeface="Wingdings 2" panose="05020102010507070707" pitchFamily="18" charset="2"/>
              <a:buNone/>
              <a:defRPr sz="2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>
                  <a:lumMod val="85000"/>
                </a:schemeClr>
              </a:buClr>
              <a:buSzPct val="92000"/>
              <a:buFont typeface="Wingdings 2" panose="05020102010507070707" pitchFamily="18" charset="2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>
                  <a:lumMod val="85000"/>
                </a:schemeClr>
              </a:buClr>
              <a:buSzPct val="92000"/>
              <a:buFont typeface="Wingdings 2" panose="05020102010507070707" pitchFamily="18" charset="2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>
                  <a:lumMod val="85000"/>
                </a:schemeClr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>
                  <a:lumMod val="85000"/>
                </a:schemeClr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800">
                <a:latin typeface="Times New Roman" panose="02020603050405020304" charset="0"/>
                <a:cs typeface="Times New Roman" panose="02020603050405020304" charset="0"/>
              </a:rPr>
              <a:t>This layer includes two calculation processes</a:t>
            </a:r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 :</a:t>
            </a:r>
            <a:endParaRPr lang="zh-CN" altLang="en-US" sz="2800">
              <a:latin typeface="Times New Roman" panose="02020603050405020304" charset="0"/>
              <a:cs typeface="Times New Roman" panose="0202060305040502030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Chord extract</a:t>
            </a:r>
            <a:endParaRPr lang="zh-CN" altLang="en-US" sz="2400">
              <a:latin typeface="Times New Roman" panose="02020603050405020304" charset="0"/>
              <a:cs typeface="Times New Roman" panose="0202060305040502030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Attention calculation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46710" y="295275"/>
            <a:ext cx="10314940" cy="1116330"/>
          </a:xfrm>
        </p:spPr>
        <p:txBody>
          <a:bodyPr/>
          <a:p>
            <a:pPr algn="l"/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The 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Prediction Layer</a:t>
            </a:r>
            <a:endParaRPr lang="en-US" altLang="zh-CN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3220" y="474980"/>
            <a:ext cx="2846705" cy="667385"/>
          </a:xfrm>
          <a:prstGeom prst="rect">
            <a:avLst/>
          </a:prstGeom>
        </p:spPr>
      </p:pic>
      <p:graphicFrame>
        <p:nvGraphicFramePr>
          <p:cNvPr id="205" name="表格 204"/>
          <p:cNvGraphicFramePr>
            <a:graphicFrameLocks noGrp="1"/>
          </p:cNvGraphicFramePr>
          <p:nvPr/>
        </p:nvGraphicFramePr>
        <p:xfrm>
          <a:off x="7251700" y="3369310"/>
          <a:ext cx="294005" cy="750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4005"/>
              </a:tblGrid>
              <a:tr h="250190">
                <a:tc>
                  <a:txBody>
                    <a:bodyPr/>
                    <a:p>
                      <a:pPr algn="ctr"/>
                      <a:r>
                        <a:rPr lang="en-US" altLang="zh-CN" sz="8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0.1</a:t>
                      </a:r>
                      <a:endParaRPr lang="en-US" altLang="zh-CN" sz="8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50190">
                <a:tc>
                  <a:txBody>
                    <a:bodyPr/>
                    <a:p>
                      <a:pPr algn="ctr"/>
                      <a:r>
                        <a:rPr lang="en-US" altLang="zh-CN" sz="8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0.5</a:t>
                      </a:r>
                      <a:endParaRPr lang="en-US" altLang="zh-CN" sz="8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50190">
                <a:tc>
                  <a:txBody>
                    <a:bodyPr/>
                    <a:p>
                      <a:pPr algn="ctr"/>
                      <a:r>
                        <a:rPr lang="en-US" altLang="zh-CN" sz="8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0.4</a:t>
                      </a:r>
                      <a:endParaRPr lang="en-US" altLang="zh-CN" sz="8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6" name="表格 205"/>
          <p:cNvGraphicFramePr>
            <a:graphicFrameLocks noGrp="1"/>
          </p:cNvGraphicFramePr>
          <p:nvPr/>
        </p:nvGraphicFramePr>
        <p:xfrm>
          <a:off x="7251700" y="2618740"/>
          <a:ext cx="293370" cy="750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3370"/>
              </a:tblGrid>
              <a:tr h="250190">
                <a:tc>
                  <a:txBody>
                    <a:bodyPr/>
                    <a:p>
                      <a:pPr algn="ctr"/>
                      <a:r>
                        <a:rPr lang="en-US" altLang="zh-CN" sz="8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0.1</a:t>
                      </a:r>
                      <a:endParaRPr lang="en-US" altLang="zh-CN" sz="8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50190">
                <a:tc>
                  <a:txBody>
                    <a:bodyPr/>
                    <a:p>
                      <a:pPr algn="ctr"/>
                      <a:r>
                        <a:rPr lang="en-US" altLang="zh-CN" sz="8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0.2</a:t>
                      </a:r>
                      <a:endParaRPr lang="en-US" altLang="zh-CN" sz="8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50190">
                <a:tc>
                  <a:txBody>
                    <a:bodyPr/>
                    <a:p>
                      <a:pPr algn="ctr"/>
                      <a:r>
                        <a:rPr lang="en-US" altLang="zh-CN" sz="8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0.7</a:t>
                      </a:r>
                      <a:endParaRPr lang="en-US" altLang="zh-CN" sz="8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2300" marR="82300" marT="41150" marB="41150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1" name="矩形: 圆角 220"/>
          <p:cNvSpPr/>
          <p:nvPr/>
        </p:nvSpPr>
        <p:spPr>
          <a:xfrm>
            <a:off x="7845274" y="2776419"/>
            <a:ext cx="1233358" cy="1139081"/>
          </a:xfrm>
          <a:prstGeom prst="roundRect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 sz="162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2" name="流程图: 接点 221"/>
          <p:cNvSpPr/>
          <p:nvPr/>
        </p:nvSpPr>
        <p:spPr>
          <a:xfrm>
            <a:off x="8068399" y="2845422"/>
            <a:ext cx="187254" cy="229567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2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3" name="流程图: 接点 222"/>
          <p:cNvSpPr/>
          <p:nvPr/>
        </p:nvSpPr>
        <p:spPr>
          <a:xfrm>
            <a:off x="8068399" y="3099679"/>
            <a:ext cx="187254" cy="229567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2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4" name="流程图: 接点 223"/>
          <p:cNvSpPr/>
          <p:nvPr/>
        </p:nvSpPr>
        <p:spPr>
          <a:xfrm>
            <a:off x="8068399" y="3355767"/>
            <a:ext cx="187254" cy="229567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2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5" name="流程图: 接点 224"/>
          <p:cNvSpPr/>
          <p:nvPr/>
        </p:nvSpPr>
        <p:spPr>
          <a:xfrm>
            <a:off x="8068399" y="3611855"/>
            <a:ext cx="187254" cy="229567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2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6" name="流程图: 接点 225"/>
          <p:cNvSpPr/>
          <p:nvPr/>
        </p:nvSpPr>
        <p:spPr>
          <a:xfrm>
            <a:off x="8428340" y="2969371"/>
            <a:ext cx="187254" cy="229567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2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7" name="流程图: 接点 226"/>
          <p:cNvSpPr/>
          <p:nvPr/>
        </p:nvSpPr>
        <p:spPr>
          <a:xfrm>
            <a:off x="8428340" y="3232773"/>
            <a:ext cx="187254" cy="229567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2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8" name="流程图: 接点 227"/>
          <p:cNvSpPr/>
          <p:nvPr/>
        </p:nvSpPr>
        <p:spPr>
          <a:xfrm>
            <a:off x="8428340" y="3498678"/>
            <a:ext cx="187254" cy="229567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2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9" name="流程图: 接点 228"/>
          <p:cNvSpPr/>
          <p:nvPr/>
        </p:nvSpPr>
        <p:spPr>
          <a:xfrm>
            <a:off x="8771287" y="3106516"/>
            <a:ext cx="187254" cy="229567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2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30" name="流程图: 接点 229"/>
          <p:cNvSpPr/>
          <p:nvPr/>
        </p:nvSpPr>
        <p:spPr>
          <a:xfrm>
            <a:off x="8771287" y="3376621"/>
            <a:ext cx="187254" cy="229567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2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231" name="直接箭头连接符 230"/>
          <p:cNvCxnSpPr/>
          <p:nvPr/>
        </p:nvCxnSpPr>
        <p:spPr>
          <a:xfrm>
            <a:off x="7946571" y="2969368"/>
            <a:ext cx="121828" cy="0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接箭头连接符 231"/>
          <p:cNvCxnSpPr/>
          <p:nvPr/>
        </p:nvCxnSpPr>
        <p:spPr>
          <a:xfrm>
            <a:off x="7946571" y="3219513"/>
            <a:ext cx="121828" cy="0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直接箭头连接符 232"/>
          <p:cNvCxnSpPr/>
          <p:nvPr/>
        </p:nvCxnSpPr>
        <p:spPr>
          <a:xfrm>
            <a:off x="7946571" y="3460053"/>
            <a:ext cx="121828" cy="0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直接箭头连接符 233"/>
          <p:cNvCxnSpPr/>
          <p:nvPr/>
        </p:nvCxnSpPr>
        <p:spPr>
          <a:xfrm>
            <a:off x="7946571" y="3725958"/>
            <a:ext cx="121828" cy="0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直接箭头连接符 234"/>
          <p:cNvCxnSpPr>
            <a:endCxn id="226" idx="2"/>
          </p:cNvCxnSpPr>
          <p:nvPr/>
        </p:nvCxnSpPr>
        <p:spPr>
          <a:xfrm>
            <a:off x="8255658" y="2969370"/>
            <a:ext cx="172687" cy="114784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直接箭头连接符 235"/>
          <p:cNvCxnSpPr>
            <a:endCxn id="227" idx="2"/>
          </p:cNvCxnSpPr>
          <p:nvPr/>
        </p:nvCxnSpPr>
        <p:spPr>
          <a:xfrm>
            <a:off x="8255658" y="2969368"/>
            <a:ext cx="172687" cy="378186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直接箭头连接符 236"/>
          <p:cNvCxnSpPr>
            <a:endCxn id="228" idx="2"/>
          </p:cNvCxnSpPr>
          <p:nvPr/>
        </p:nvCxnSpPr>
        <p:spPr>
          <a:xfrm>
            <a:off x="8257254" y="2965696"/>
            <a:ext cx="171089" cy="648403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直接箭头连接符 237"/>
          <p:cNvCxnSpPr/>
          <p:nvPr/>
        </p:nvCxnSpPr>
        <p:spPr>
          <a:xfrm flipV="1">
            <a:off x="8255658" y="3106516"/>
            <a:ext cx="172687" cy="123658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直接箭头连接符 238"/>
          <p:cNvCxnSpPr>
            <a:endCxn id="227" idx="2"/>
          </p:cNvCxnSpPr>
          <p:nvPr/>
        </p:nvCxnSpPr>
        <p:spPr>
          <a:xfrm>
            <a:off x="8255658" y="3232772"/>
            <a:ext cx="172687" cy="114784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直接箭头连接符 239"/>
          <p:cNvCxnSpPr>
            <a:stCxn id="223" idx="6"/>
          </p:cNvCxnSpPr>
          <p:nvPr/>
        </p:nvCxnSpPr>
        <p:spPr>
          <a:xfrm>
            <a:off x="8255653" y="3214463"/>
            <a:ext cx="172686" cy="428459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直接箭头连接符 240"/>
          <p:cNvCxnSpPr>
            <a:endCxn id="226" idx="2"/>
          </p:cNvCxnSpPr>
          <p:nvPr/>
        </p:nvCxnSpPr>
        <p:spPr>
          <a:xfrm flipV="1">
            <a:off x="8264650" y="3084152"/>
            <a:ext cx="163693" cy="378186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直接箭头连接符 241"/>
          <p:cNvCxnSpPr>
            <a:endCxn id="227" idx="2"/>
          </p:cNvCxnSpPr>
          <p:nvPr/>
        </p:nvCxnSpPr>
        <p:spPr>
          <a:xfrm flipV="1">
            <a:off x="8264650" y="3347554"/>
            <a:ext cx="163693" cy="113890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直接箭头连接符 242"/>
          <p:cNvCxnSpPr>
            <a:endCxn id="228" idx="2"/>
          </p:cNvCxnSpPr>
          <p:nvPr/>
        </p:nvCxnSpPr>
        <p:spPr>
          <a:xfrm>
            <a:off x="8264650" y="3469852"/>
            <a:ext cx="163693" cy="144244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直接箭头连接符 243"/>
          <p:cNvCxnSpPr>
            <a:endCxn id="226" idx="2"/>
          </p:cNvCxnSpPr>
          <p:nvPr/>
        </p:nvCxnSpPr>
        <p:spPr>
          <a:xfrm flipV="1">
            <a:off x="8255658" y="3084154"/>
            <a:ext cx="172687" cy="636209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直接箭头连接符 244"/>
          <p:cNvCxnSpPr>
            <a:endCxn id="227" idx="2"/>
          </p:cNvCxnSpPr>
          <p:nvPr/>
        </p:nvCxnSpPr>
        <p:spPr>
          <a:xfrm flipV="1">
            <a:off x="8264650" y="3347557"/>
            <a:ext cx="163693" cy="372807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直接箭头连接符 245"/>
          <p:cNvCxnSpPr>
            <a:stCxn id="225" idx="6"/>
            <a:endCxn id="228" idx="2"/>
          </p:cNvCxnSpPr>
          <p:nvPr/>
        </p:nvCxnSpPr>
        <p:spPr>
          <a:xfrm flipV="1">
            <a:off x="8255658" y="3613608"/>
            <a:ext cx="172720" cy="113030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直接箭头连接符 246"/>
          <p:cNvCxnSpPr>
            <a:stCxn id="228" idx="6"/>
            <a:endCxn id="230" idx="2"/>
          </p:cNvCxnSpPr>
          <p:nvPr/>
        </p:nvCxnSpPr>
        <p:spPr>
          <a:xfrm flipV="1">
            <a:off x="8615597" y="3492177"/>
            <a:ext cx="155575" cy="121920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直接箭头连接符 247"/>
          <p:cNvCxnSpPr>
            <a:stCxn id="228" idx="6"/>
            <a:endCxn id="229" idx="2"/>
          </p:cNvCxnSpPr>
          <p:nvPr/>
        </p:nvCxnSpPr>
        <p:spPr>
          <a:xfrm flipV="1">
            <a:off x="8615597" y="3221664"/>
            <a:ext cx="155575" cy="392430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直接箭头连接符 248"/>
          <p:cNvCxnSpPr>
            <a:stCxn id="227" idx="6"/>
            <a:endCxn id="230" idx="2"/>
          </p:cNvCxnSpPr>
          <p:nvPr/>
        </p:nvCxnSpPr>
        <p:spPr>
          <a:xfrm>
            <a:off x="8615597" y="3347556"/>
            <a:ext cx="155575" cy="144145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直接箭头连接符 249"/>
          <p:cNvCxnSpPr>
            <a:stCxn id="227" idx="6"/>
            <a:endCxn id="229" idx="2"/>
          </p:cNvCxnSpPr>
          <p:nvPr/>
        </p:nvCxnSpPr>
        <p:spPr>
          <a:xfrm flipV="1">
            <a:off x="8615597" y="3221194"/>
            <a:ext cx="155575" cy="126365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直接箭头连接符 250"/>
          <p:cNvCxnSpPr>
            <a:stCxn id="226" idx="6"/>
            <a:endCxn id="230" idx="2"/>
          </p:cNvCxnSpPr>
          <p:nvPr/>
        </p:nvCxnSpPr>
        <p:spPr>
          <a:xfrm>
            <a:off x="8615597" y="3084152"/>
            <a:ext cx="155575" cy="407670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直接箭头连接符 251"/>
          <p:cNvCxnSpPr>
            <a:stCxn id="226" idx="6"/>
            <a:endCxn id="229" idx="2"/>
          </p:cNvCxnSpPr>
          <p:nvPr/>
        </p:nvCxnSpPr>
        <p:spPr>
          <a:xfrm>
            <a:off x="8615597" y="3084155"/>
            <a:ext cx="155575" cy="137160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直接连接符 252"/>
          <p:cNvCxnSpPr>
            <a:stCxn id="229" idx="6"/>
          </p:cNvCxnSpPr>
          <p:nvPr/>
        </p:nvCxnSpPr>
        <p:spPr>
          <a:xfrm>
            <a:off x="8958543" y="3221297"/>
            <a:ext cx="983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直接连接符 253"/>
          <p:cNvCxnSpPr/>
          <p:nvPr/>
        </p:nvCxnSpPr>
        <p:spPr>
          <a:xfrm>
            <a:off x="8958543" y="3498675"/>
            <a:ext cx="983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直接箭头连接符 254"/>
          <p:cNvCxnSpPr/>
          <p:nvPr/>
        </p:nvCxnSpPr>
        <p:spPr>
          <a:xfrm flipV="1">
            <a:off x="7637035" y="3365996"/>
            <a:ext cx="193353" cy="3139"/>
          </a:xfrm>
          <a:prstGeom prst="straightConnector1">
            <a:avLst/>
          </a:prstGeom>
          <a:ln w="12700">
            <a:solidFill>
              <a:srgbClr val="FCFAF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直接箭头连接符 257"/>
          <p:cNvCxnSpPr/>
          <p:nvPr/>
        </p:nvCxnSpPr>
        <p:spPr>
          <a:xfrm flipV="1">
            <a:off x="9080230" y="3345078"/>
            <a:ext cx="193353" cy="3139"/>
          </a:xfrm>
          <a:prstGeom prst="straightConnector1">
            <a:avLst/>
          </a:prstGeom>
          <a:ln w="12700">
            <a:solidFill>
              <a:srgbClr val="FCFAF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" name="流程图: 接点 258"/>
          <p:cNvSpPr/>
          <p:nvPr/>
        </p:nvSpPr>
        <p:spPr>
          <a:xfrm>
            <a:off x="9273540" y="3074670"/>
            <a:ext cx="556895" cy="53213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20">
              <a:latin typeface="Times New Roman" panose="02020603050405020304" charset="0"/>
              <a:cs typeface="Times New Roman" panose="0202060305040502030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0" name="文本框 259"/>
              <p:cNvSpPr txBox="1"/>
              <p:nvPr/>
            </p:nvSpPr>
            <p:spPr>
              <a:xfrm>
                <a:off x="9404985" y="3197860"/>
                <a:ext cx="271145" cy="339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trlPr>
                            <a:rPr lang="zh-CN" altLang="en-US" sz="162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zh-CN" altLang="en-US" sz="162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zh-CN" altLang="en-US" sz="1620" dirty="0"/>
              </a:p>
            </p:txBody>
          </p:sp>
        </mc:Choice>
        <mc:Fallback>
          <p:sp>
            <p:nvSpPr>
              <p:cNvPr id="260" name="文本框 2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4985" y="3197860"/>
                <a:ext cx="271145" cy="33972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5" name="矩形 174"/>
          <p:cNvSpPr/>
          <p:nvPr/>
        </p:nvSpPr>
        <p:spPr>
          <a:xfrm>
            <a:off x="8165584" y="4010789"/>
            <a:ext cx="605790" cy="33972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162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MLP</a:t>
            </a:r>
            <a:endParaRPr lang="en-US" altLang="zh-CN" sz="162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5" name="文本框 164"/>
              <p:cNvSpPr txBox="1"/>
              <p:nvPr/>
            </p:nvSpPr>
            <p:spPr>
              <a:xfrm>
                <a:off x="6651334" y="3606183"/>
                <a:ext cx="506730" cy="2152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𝐴𝑡𝑡</m:t>
                          </m:r>
                        </m:e>
                        <m:sub>
                          <m:r>
                            <a:rPr lang="zh-CN" alt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</m:oMath>
                  </m:oMathPara>
                </a14:m>
                <a:endParaRPr lang="zh-CN" altLang="en-US" sz="1400" i="1" dirty="0">
                  <a:solidFill>
                    <a:schemeClr val="bg1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65" name="文本框 1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334" y="3606183"/>
                <a:ext cx="506730" cy="215265"/>
              </a:xfrm>
              <a:prstGeom prst="rect">
                <a:avLst/>
              </a:prstGeom>
              <a:blipFill rotWithShape="1">
                <a:blip r:embed="rId3"/>
                <a:stretch>
                  <a:fillRect l="-68" t="-8" r="-6323" b="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文本框 54"/>
              <p:cNvSpPr txBox="1"/>
              <p:nvPr/>
            </p:nvSpPr>
            <p:spPr>
              <a:xfrm>
                <a:off x="6632399" y="2919118"/>
                <a:ext cx="544830" cy="2000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13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𝐺𝑀</m:t>
                      </m:r>
                      <m:sSub>
                        <m:sSubPr>
                          <m:ctrlPr>
                            <a:rPr lang="zh-CN" altLang="en-US" sz="13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3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zh-CN" altLang="en-US" sz="13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</m:oMath>
                  </m:oMathPara>
                </a14:m>
                <a:endParaRPr lang="zh-CN" altLang="en-US" sz="1300" i="1" dirty="0">
                  <a:solidFill>
                    <a:schemeClr val="bg1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5" name="文本框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2399" y="2919118"/>
                <a:ext cx="544830" cy="200025"/>
              </a:xfrm>
              <a:prstGeom prst="rect">
                <a:avLst/>
              </a:prstGeom>
              <a:blipFill rotWithShape="1">
                <a:blip r:embed="rId4"/>
                <a:stretch>
                  <a:fillRect l="-84" t="-11" r="-8191" b="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64870" y="4424680"/>
            <a:ext cx="3206750" cy="178879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117850" y="4852670"/>
            <a:ext cx="1063625" cy="1139190"/>
          </a:xfrm>
          <a:prstGeom prst="rect">
            <a:avLst/>
          </a:prstGeom>
          <a:noFill/>
          <a:ln w="38100">
            <a:solidFill>
              <a:srgbClr val="26ABC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8" name="直接箭头连接符 7"/>
          <p:cNvCxnSpPr>
            <a:stCxn id="7" idx="3"/>
          </p:cNvCxnSpPr>
          <p:nvPr/>
        </p:nvCxnSpPr>
        <p:spPr>
          <a:xfrm flipV="1">
            <a:off x="4181475" y="4080510"/>
            <a:ext cx="2171065" cy="1341755"/>
          </a:xfrm>
          <a:prstGeom prst="straightConnector1">
            <a:avLst/>
          </a:prstGeom>
          <a:ln w="28575">
            <a:solidFill>
              <a:srgbClr val="26ABC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622935" y="2138045"/>
            <a:ext cx="5367655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Integrating the output of the last two layers,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this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layer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uses a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multilayer neural network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to learn the mapping relationships from various types of features to listening probabilities.</a:t>
            </a:r>
            <a:endParaRPr lang="zh-CN" altLang="en-US" sz="20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46710" y="295275"/>
            <a:ext cx="10314940" cy="1116330"/>
          </a:xfrm>
        </p:spPr>
        <p:txBody>
          <a:bodyPr/>
          <a:p>
            <a:pPr algn="l"/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Findings</a:t>
            </a:r>
            <a:endParaRPr lang="en-US" altLang="zh-CN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3220" y="474980"/>
            <a:ext cx="2846705" cy="6673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615" y="1696085"/>
            <a:ext cx="7938135" cy="23145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27430" y="4399280"/>
            <a:ext cx="1013777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T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he model's performance is always better when the attention mechanism is used</a:t>
            </a:r>
            <a:endParaRPr lang="zh-CN" altLang="en-US" sz="24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zh-CN" altLang="en-US" sz="24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24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indicating that mining users' fine-grained personality preferences can help achieve more accurate recommendations.</a:t>
            </a:r>
            <a:endParaRPr lang="zh-CN" altLang="en-US" sz="24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46710" y="295275"/>
            <a:ext cx="10314940" cy="1116330"/>
          </a:xfrm>
        </p:spPr>
        <p:txBody>
          <a:bodyPr/>
          <a:p>
            <a:pPr algn="l"/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Findings</a:t>
            </a:r>
            <a:endParaRPr lang="en-US" altLang="zh-CN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3220" y="474980"/>
            <a:ext cx="2846705" cy="6673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140" y="1142365"/>
            <a:ext cx="5725795" cy="34982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610995" y="4872355"/>
            <a:ext cx="986917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Compared to related methods that employ audio features as representations of music content, COAT models always perform better</a:t>
            </a:r>
            <a:endParaRPr lang="zh-CN" altLang="en-US" sz="20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10995" y="5727065"/>
            <a:ext cx="986917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It shows that adopting high-order music features as the representation of music content can help achieve a better recommendation effect</a:t>
            </a:r>
            <a:endParaRPr lang="zh-CN" altLang="en-US" sz="20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46710" y="295275"/>
            <a:ext cx="10314940" cy="1116330"/>
          </a:xfrm>
        </p:spPr>
        <p:txBody>
          <a:bodyPr/>
          <a:p>
            <a:pPr algn="l"/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Conclusion</a:t>
            </a:r>
            <a:endParaRPr lang="en-US" altLang="zh-CN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3220" y="474980"/>
            <a:ext cx="2846705" cy="6673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13765" y="1606550"/>
            <a:ext cx="10913745" cy="4554220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p>
            <a:r>
              <a:rPr lang="zh-CN" altLang="en-US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In this paper, we draw out two </a:t>
            </a:r>
            <a:r>
              <a:rPr lang="zh-CN" altLang="en-US" sz="20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challenges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in the field of music recommendation: </a:t>
            </a:r>
            <a:endParaRPr lang="zh-CN" altLang="en-US" sz="20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914400" lvl="1" indent="-457200">
              <a:buAutoNum type="arabicPeriod"/>
            </a:pPr>
            <a:r>
              <a:rPr lang="en-US" altLang="zh-CN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T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he representation of music content</a:t>
            </a:r>
            <a:endParaRPr lang="zh-CN" altLang="en-US" sz="20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914400" lvl="1" indent="-457200">
              <a:buAutoNum type="arabicPeriod"/>
            </a:pPr>
            <a:r>
              <a:rPr lang="en-US" altLang="zh-CN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T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he mining of fine-grained music preferences</a:t>
            </a:r>
            <a:endParaRPr lang="zh-CN" altLang="en-US" sz="20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lvl="1" indent="0">
              <a:buNone/>
            </a:pPr>
            <a:endParaRPr lang="zh-CN" altLang="en-US" sz="20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l">
              <a:lnSpc>
                <a:spcPct val="120000"/>
              </a:lnSpc>
              <a:buClr>
                <a:srgbClr val="FAFAFF"/>
              </a:buClr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We propose the following 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</a:rPr>
              <a:t>solutions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to address these issue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:</a:t>
            </a:r>
            <a:endParaRPr lang="en-US" altLang="zh-CN" sz="20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914400" lvl="1" indent="-457200" algn="l">
              <a:lnSpc>
                <a:spcPct val="120000"/>
              </a:lnSpc>
              <a:buClr>
                <a:srgbClr val="FAFAFF"/>
              </a:buClr>
              <a:buFont typeface="Arial" panose="020B0604020202020204" pitchFamily="34" charset="0"/>
              <a:buAutoNum type="arabicPeriod"/>
            </a:pPr>
            <a:r>
              <a:rPr kumimoji="1" lang="zh-CN" altLang="en-US" sz="20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Use high-order music features (chord sequences) instead of low-order audio features as a representation of music content</a:t>
            </a:r>
            <a:endParaRPr kumimoji="1" lang="zh-CN" altLang="en-US" sz="200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914400" lvl="1" indent="-457200" algn="l">
              <a:lnSpc>
                <a:spcPct val="120000"/>
              </a:lnSpc>
              <a:buClr>
                <a:srgbClr val="FAFAFF"/>
              </a:buClr>
              <a:buFont typeface="Arial" panose="020B0604020202020204" pitchFamily="34" charset="0"/>
              <a:buAutoNum type="arabicPeriod"/>
            </a:pPr>
            <a:r>
              <a:rPr kumimoji="1" lang="en-US" altLang="zh-CN" sz="20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Using attention mechanisms to mine users' fine-grained personality preferences for music content as an alternative to CNNs or RNNs</a:t>
            </a:r>
            <a:endParaRPr kumimoji="1" lang="en-US" altLang="zh-CN" sz="200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 algn="l">
              <a:lnSpc>
                <a:spcPct val="120000"/>
              </a:lnSpc>
              <a:buClr>
                <a:srgbClr val="FAFAFF"/>
              </a:buClr>
              <a:buFont typeface="Arial" panose="020B0604020202020204" pitchFamily="34" charset="0"/>
              <a:buNone/>
            </a:pPr>
            <a:endParaRPr kumimoji="1" lang="en-US" altLang="zh-CN" sz="200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457200" indent="-457200" algn="l">
              <a:lnSpc>
                <a:spcPct val="110000"/>
              </a:lnSpc>
            </a:pPr>
            <a:r>
              <a:rPr lang="zh-CN" altLang="en-US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Finally, we propose a music recommendation model based on chord sequence and attention mechanism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called COAT. </a:t>
            </a:r>
            <a:endParaRPr lang="zh-CN" altLang="en-US" sz="20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457200" indent="-457200" algn="l">
              <a:lnSpc>
                <a:spcPct val="110000"/>
              </a:lnSpc>
            </a:pPr>
            <a:endParaRPr lang="zh-CN" altLang="en-US" sz="20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857250" y="2267585"/>
            <a:ext cx="1049655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 altLang="zh-CN" sz="4400">
              <a:solidFill>
                <a:schemeClr val="bg1"/>
              </a:solidFill>
            </a:endParaRPr>
          </a:p>
          <a:p>
            <a:pPr algn="ctr"/>
            <a:r>
              <a:rPr lang="en-US" altLang="zh-CN" sz="40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Thanks for listening!</a:t>
            </a:r>
            <a:endParaRPr lang="en-US" altLang="zh-CN" sz="40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3220" y="474980"/>
            <a:ext cx="2846705" cy="66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7260,&quot;width&quot;:13020}"/>
</p:tagLst>
</file>

<file path=ppt/tags/tag2.xml><?xml version="1.0" encoding="utf-8"?>
<p:tagLst xmlns:p="http://schemas.openxmlformats.org/presentationml/2006/main">
  <p:tag name="KSO_WM_UNIT_PLACING_PICTURE_USER_VIEWPORT" val="{&quot;height&quot;:7260,&quot;width&quot;:13020}"/>
</p:tagLst>
</file>

<file path=ppt/tags/tag3.xml><?xml version="1.0" encoding="utf-8"?>
<p:tagLst xmlns:p="http://schemas.openxmlformats.org/presentationml/2006/main">
  <p:tag name="KSO_WM_UNIT_PLACING_PICTURE_USER_VIEWPORT" val="{&quot;height&quot;:7260,&quot;width&quot;:13020}"/>
</p:tagLst>
</file>

<file path=ppt/tags/tag4.xml><?xml version="1.0" encoding="utf-8"?>
<p:tagLst xmlns:p="http://schemas.openxmlformats.org/presentationml/2006/main">
  <p:tag name="KSO_WM_UNIT_PLACING_PICTURE_USER_VIEWPORT" val="{&quot;height&quot;:7260,&quot;width&quot;:13020}"/>
</p:tagLst>
</file>

<file path=ppt/tags/tag5.xml><?xml version="1.0" encoding="utf-8"?>
<p:tagLst xmlns:p="http://schemas.openxmlformats.org/presentationml/2006/main">
  <p:tag name="COMMONDATA" val="eyJoZGlkIjoiMWQ4NTkwNmFiY2M5MGQzMzUyYmZkYTI0Zjg4Nzk3MmQ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4325</Words>
  <Application>WPS 演示</Application>
  <PresentationFormat>宽屏</PresentationFormat>
  <Paragraphs>255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7" baseType="lpstr">
      <vt:lpstr>Arial</vt:lpstr>
      <vt:lpstr>宋体</vt:lpstr>
      <vt:lpstr>Wingdings</vt:lpstr>
      <vt:lpstr>Times New Roman</vt:lpstr>
      <vt:lpstr>Calibri</vt:lpstr>
      <vt:lpstr>Arial</vt:lpstr>
      <vt:lpstr>Cambria Math</vt:lpstr>
      <vt:lpstr>Wingdings 2</vt:lpstr>
      <vt:lpstr>微软雅黑</vt:lpstr>
      <vt:lpstr>Arial Unicode MS</vt:lpstr>
      <vt:lpstr>Calibri</vt:lpstr>
      <vt:lpstr>Leelawadee UI</vt:lpstr>
      <vt:lpstr>华文中宋</vt:lpstr>
      <vt:lpstr>Office 主题</vt:lpstr>
      <vt:lpstr>COAT: A Music Recommendation Model  based on Chord Progression and Attention Mechanisms</vt:lpstr>
      <vt:lpstr>PowerPoint 演示文稿</vt:lpstr>
      <vt:lpstr>PowerPoint 演示文稿</vt:lpstr>
      <vt:lpstr>PowerPoint 演示文稿</vt:lpstr>
      <vt:lpstr>PowerPoint 演示文稿</vt:lpstr>
      <vt:lpstr>The overall framework of our COAT model</vt:lpstr>
      <vt:lpstr>The GMF layer</vt:lpstr>
      <vt:lpstr>The Chord Attention Layer</vt:lpstr>
      <vt:lpstr>The Prediction Layer</vt:lpstr>
      <vt:lpstr>Findings</vt:lpstr>
      <vt:lpstr>Findings</vt:lpstr>
      <vt:lpstr>Conclusion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Soul boy</cp:lastModifiedBy>
  <cp:revision>417</cp:revision>
  <dcterms:created xsi:type="dcterms:W3CDTF">2021-05-24T03:30:00Z</dcterms:created>
  <dcterms:modified xsi:type="dcterms:W3CDTF">2022-06-13T04:44:52Z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8E6EDC8C04BF4688B83F07E74035F048</vt:lpwstr>
  </property>
  <property fmtid="{D5CDD505-2E9C-101B-9397-08002B2CF9AE}" pid="3" name="KSOProductBuildVer">
    <vt:lpwstr>2052-11.1.0.11744</vt:lpwstr>
  </property>
</Properties>
</file>