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57" r:id="rId3"/>
    <p:sldId id="258" r:id="rId4"/>
    <p:sldId id="297" r:id="rId5"/>
    <p:sldId id="261" r:id="rId6"/>
    <p:sldId id="305" r:id="rId7"/>
    <p:sldId id="308" r:id="rId8"/>
    <p:sldId id="311" r:id="rId9"/>
    <p:sldId id="324" r:id="rId10"/>
    <p:sldId id="326" r:id="rId11"/>
    <p:sldId id="327" r:id="rId12"/>
    <p:sldId id="329" r:id="rId13"/>
    <p:sldId id="323" r:id="rId14"/>
    <p:sldId id="332" r:id="rId15"/>
    <p:sldId id="317" r:id="rId16"/>
    <p:sldId id="322" r:id="rId17"/>
    <p:sldId id="29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vi" initials="V" lastIdx="60" clrIdx="0">
    <p:extLst>
      <p:ext uri="{19B8F6BF-5375-455C-9EA6-DF929625EA0E}">
        <p15:presenceInfo xmlns:p15="http://schemas.microsoft.com/office/powerpoint/2012/main" userId="Viv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B04D"/>
    <a:srgbClr val="ECDFF5"/>
    <a:srgbClr val="F2F2F2"/>
    <a:srgbClr val="FFF2CC"/>
    <a:srgbClr val="D9D9D9"/>
    <a:srgbClr val="E2EFD9"/>
    <a:srgbClr val="DEEAF6"/>
    <a:srgbClr val="FDCBD0"/>
    <a:srgbClr val="CDF2FB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 snapToGrid="0">
      <p:cViewPr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750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7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635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654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3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835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85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604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5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34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65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1F021A1-EB18-4616-81D9-5EE17D3A0070}" type="datetimeFigureOut">
              <a:rPr lang="pt-BR" smtClean="0"/>
              <a:t>07/06/2022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902AA61-F70F-459A-B835-E2C246F09D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71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2068783.2068786" TargetMode="External"/><Relationship Id="rId2" Type="http://schemas.openxmlformats.org/officeDocument/2006/relationships/hyperlink" Target="https://dl.acm.org/doi/proceedings/10.1145/206878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infsof.2016.10.004" TargetMode="External"/><Relationship Id="rId5" Type="http://schemas.openxmlformats.org/officeDocument/2006/relationships/hyperlink" Target="https://doi.org/10.1016/j.jss.2020.110851" TargetMode="External"/><Relationship Id="rId4" Type="http://schemas.openxmlformats.org/officeDocument/2006/relationships/hyperlink" Target="https://www.sciencedirect.com/science/journal/0164121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DBE653-7E0B-484C-83C3-F0A19772A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5493" y="1065401"/>
            <a:ext cx="9084425" cy="1945284"/>
          </a:xfrm>
        </p:spPr>
        <p:txBody>
          <a:bodyPr>
            <a:noAutofit/>
          </a:bodyPr>
          <a:lstStyle/>
          <a:p>
            <a:r>
              <a:rPr lang="en-US" dirty="0"/>
              <a:t>Requirements debt: causes, consequences, and mitigating practices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9BD675-14FA-4107-B1F1-2BB69F730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5497" y="3429000"/>
            <a:ext cx="7624916" cy="3428999"/>
          </a:xfrm>
        </p:spPr>
        <p:txBody>
          <a:bodyPr>
            <a:normAutofit fontScale="85000" lnSpcReduction="20000"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Viviane Duarte Bonfim¹ and Fabiane Barreto Vavassori Benitti²</a:t>
            </a:r>
            <a:br>
              <a:rPr lang="pt-BR" sz="2400" b="1" dirty="0">
                <a:solidFill>
                  <a:schemeClr val="bg1"/>
                </a:solidFill>
              </a:rPr>
            </a:br>
            <a:r>
              <a:rPr lang="pt-BR" sz="2400" b="1" dirty="0">
                <a:solidFill>
                  <a:schemeClr val="bg1"/>
                </a:solidFill>
              </a:rPr>
              <a:t>July 1, 2022</a:t>
            </a:r>
          </a:p>
          <a:p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¹ Escola Politécnica; Department of Informatics and Statistics (INE)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Community University from Chapecó Region (Unochapecó); Federal University of Santa Catarina (UFSC)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viviane.duarte@posgrad.ufsc.br</a:t>
            </a:r>
          </a:p>
          <a:p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² Department of Informatics and Statistics (INE)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Federal University of Santa Catarina (UFSC)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fabiane.benitti@ufsc.br</a:t>
            </a:r>
          </a:p>
          <a:p>
            <a:br>
              <a:rPr lang="pt-BR" dirty="0"/>
            </a:b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6A595A5-2F4D-498A-B009-65F6C27F1C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734" y="0"/>
            <a:ext cx="662305" cy="9144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7FA2ECF-8DDC-43DF-9B55-5A3519B08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6" y="62246"/>
            <a:ext cx="1475747" cy="78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6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Script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526696"/>
            <a:ext cx="11273849" cy="4691224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cs typeface="Times New Roman" panose="02020603050405020304" pitchFamily="18" charset="0"/>
              </a:rPr>
              <a:t>Introduction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sz="2800" dirty="0">
                <a:cs typeface="Times New Roman" panose="02020603050405020304" pitchFamily="18" charset="0"/>
              </a:rPr>
              <a:t> Method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sz="2800" dirty="0">
                <a:cs typeface="Times New Roman" panose="02020603050405020304" pitchFamily="18" charset="0"/>
              </a:rPr>
              <a:t> Results:Theoretical Model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sz="2800" dirty="0">
                <a:cs typeface="Times New Roman" panose="02020603050405020304" pitchFamily="18" charset="0"/>
              </a:rPr>
              <a:t> Conclusions and Future Work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sz="2800" dirty="0">
                <a:cs typeface="Times New Roman" panose="02020603050405020304" pitchFamily="18" charset="0"/>
              </a:rPr>
              <a:t> References</a:t>
            </a:r>
          </a:p>
          <a:p>
            <a:pPr>
              <a:buFont typeface="Courier New" panose="02070309020205020404" pitchFamily="49" charset="0"/>
              <a:buChar char="o"/>
            </a:pPr>
            <a:endParaRPr lang="pt-BR" sz="2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2800" dirty="0"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849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INTRODUCTION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440873"/>
            <a:ext cx="11597404" cy="5417127"/>
          </a:xfrm>
        </p:spPr>
        <p:txBody>
          <a:bodyPr>
            <a:no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</a:rPr>
              <a:t>In Agile Requirement Engineering the requirements are defined gradually during the interaction between stakeholders and the development team, without the same formalization and, therefore, they are not always properly documented [1] in contrast to what RE recommends [2].</a:t>
            </a:r>
          </a:p>
          <a:p>
            <a:pPr marL="0" indent="0" algn="just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</a:rPr>
              <a:t>The absence of a good requirements process may cause the RE conduction steps to fail, generating consequences such as misunderstood, omitted, ill-defined, and poorly specified requirements, including technical debts.</a:t>
            </a:r>
          </a:p>
          <a:p>
            <a:pPr marL="0" indent="0" algn="just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US" sz="2200" dirty="0"/>
              <a:t>When developing requirement engineering activities inadequately, they motivate the emergence of problems that directly affect the development, which can incur requirements debt.</a:t>
            </a:r>
          </a:p>
          <a:p>
            <a:pPr marL="0" indent="0" algn="just">
              <a:buNone/>
            </a:pPr>
            <a:endParaRPr lang="en-US" sz="2200" dirty="0"/>
          </a:p>
          <a:p>
            <a:pPr algn="just">
              <a:buFont typeface="Courier New" panose="02070309020205020404" pitchFamily="49" charset="0"/>
              <a:buChar char="o"/>
            </a:pPr>
            <a:r>
              <a:rPr lang="en-US" sz="2200" dirty="0"/>
              <a:t>These debts are still poorly understood by organizations, thus hindering the perception of their causes and their consequences        complex to prevent and treat them [3].</a:t>
            </a:r>
            <a:endParaRPr lang="pt-BR" sz="2200" b="1" dirty="0"/>
          </a:p>
          <a:p>
            <a:pPr algn="just">
              <a:buFont typeface="Courier New" panose="02070309020205020404" pitchFamily="49" charset="0"/>
              <a:buChar char="o"/>
            </a:pPr>
            <a:endParaRPr lang="pt-BR" sz="2200" dirty="0">
              <a:solidFill>
                <a:schemeClr val="tx1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pt-BR" sz="2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04CA95D1-144D-4371-9BF1-0FFA516A944D}"/>
              </a:ext>
            </a:extLst>
          </p:cNvPr>
          <p:cNvSpPr/>
          <p:nvPr/>
        </p:nvSpPr>
        <p:spPr>
          <a:xfrm>
            <a:off x="4281055" y="6373740"/>
            <a:ext cx="415636" cy="277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178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INTRODUCTION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92702"/>
            <a:ext cx="11273849" cy="3581080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endParaRPr lang="pt-BR" sz="2800" b="1" dirty="0">
              <a:latin typeface="+mj-lt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sz="2800" b="1" dirty="0">
              <a:latin typeface="+mj-lt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48C12B9-DF13-449C-9961-C06F3098A2B9}"/>
              </a:ext>
            </a:extLst>
          </p:cNvPr>
          <p:cNvSpPr/>
          <p:nvPr/>
        </p:nvSpPr>
        <p:spPr>
          <a:xfrm>
            <a:off x="594592" y="1576115"/>
            <a:ext cx="11156620" cy="1579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The requirements debt corresponds to failures in the requirements specification, characterizing the distance between the desired specification of requirements and the actual implementation of these requirements in the system [4].</a:t>
            </a:r>
            <a:endParaRPr lang="pt-B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0969B8F-10B6-4905-8853-699EB8317EBA}"/>
              </a:ext>
            </a:extLst>
          </p:cNvPr>
          <p:cNvSpPr/>
          <p:nvPr/>
        </p:nvSpPr>
        <p:spPr>
          <a:xfrm>
            <a:off x="639410" y="4237252"/>
            <a:ext cx="11060220" cy="147306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aim of the research is to investigate the causes of the generated requirements debt, their consequences, and their mitigation actions. </a:t>
            </a:r>
            <a:endParaRPr lang="pt-B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95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85455"/>
            <a:ext cx="11273849" cy="4832465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US" sz="2400" dirty="0"/>
              <a:t>Development of this research      using a qualitative approach guided by the Grounded Theory (GT) data analysis techniques supported by Charmaz's perspective [5]:</a:t>
            </a:r>
            <a:endParaRPr lang="pt-BR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04AC76A6-5D70-4F16-B135-E760F5D2BE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679" y="2882450"/>
            <a:ext cx="7622140" cy="263795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D2EFD59-B9E4-49AB-9491-78C960E26B5D}"/>
              </a:ext>
            </a:extLst>
          </p:cNvPr>
          <p:cNvSpPr/>
          <p:nvPr/>
        </p:nvSpPr>
        <p:spPr>
          <a:xfrm>
            <a:off x="5065494" y="5541670"/>
            <a:ext cx="297709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Figure 1. The process carried out during the research</a:t>
            </a:r>
            <a:endParaRPr lang="pt-BR" sz="1000" dirty="0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42845A94-A156-4490-BFD9-7A3185274144}"/>
              </a:ext>
            </a:extLst>
          </p:cNvPr>
          <p:cNvSpPr/>
          <p:nvPr/>
        </p:nvSpPr>
        <p:spPr>
          <a:xfrm>
            <a:off x="4525166" y="1512024"/>
            <a:ext cx="360219" cy="277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41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57745"/>
            <a:ext cx="11273849" cy="550025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t-BR" sz="3200" b="1" dirty="0"/>
              <a:t>Data Collection</a:t>
            </a:r>
          </a:p>
          <a:p>
            <a:pPr lvl="1" algn="just"/>
            <a:r>
              <a:rPr lang="en-US" sz="2400" dirty="0"/>
              <a:t>The analyzed data comes from the reports of 19 professionals in 13 agile organizations from 5 different countries (Brazil, France, Portugal, United Arab Emirates, and Belgium).</a:t>
            </a:r>
          </a:p>
          <a:p>
            <a:pPr lvl="1" algn="just"/>
            <a:endParaRPr lang="en-US" sz="2400" dirty="0"/>
          </a:p>
          <a:p>
            <a:pPr lvl="1" algn="just"/>
            <a:r>
              <a:rPr lang="en-US" sz="2400" b="1" dirty="0"/>
              <a:t>The two instruments used for data collection:</a:t>
            </a:r>
          </a:p>
          <a:p>
            <a:pPr lvl="2" algn="just"/>
            <a:r>
              <a:rPr lang="en-US" sz="2400" b="1" dirty="0"/>
              <a:t>Online interviews          </a:t>
            </a:r>
            <a:r>
              <a:rPr lang="en-US" sz="2400" dirty="0"/>
              <a:t>semi-structured performed remotely. </a:t>
            </a:r>
          </a:p>
          <a:p>
            <a:pPr lvl="2" algn="just"/>
            <a:r>
              <a:rPr lang="en-US" sz="2400" b="1" dirty="0"/>
              <a:t>Questionnaire           </a:t>
            </a:r>
            <a:r>
              <a:rPr lang="en-US" sz="2400" dirty="0"/>
              <a:t>adapted from the interview. </a:t>
            </a:r>
          </a:p>
          <a:p>
            <a:pPr lvl="1" algn="just"/>
            <a:endParaRPr lang="en-US" sz="2400" dirty="0"/>
          </a:p>
          <a:p>
            <a:pPr lvl="1" algn="just"/>
            <a:r>
              <a:rPr lang="en-US" sz="2400" dirty="0"/>
              <a:t>Data collection and analysis reached theoretical saturation          when no new data emerged to add to the study [5].</a:t>
            </a:r>
            <a:endParaRPr lang="pt-BR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96B8D60C-F968-49C2-84A9-FED2D295949D}"/>
              </a:ext>
            </a:extLst>
          </p:cNvPr>
          <p:cNvSpPr/>
          <p:nvPr/>
        </p:nvSpPr>
        <p:spPr>
          <a:xfrm>
            <a:off x="3782289" y="4258152"/>
            <a:ext cx="637309" cy="41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5F198AC9-2C78-44D6-B7CC-813DDEFA65A2}"/>
              </a:ext>
            </a:extLst>
          </p:cNvPr>
          <p:cNvSpPr/>
          <p:nvPr/>
        </p:nvSpPr>
        <p:spPr>
          <a:xfrm>
            <a:off x="3297379" y="4704010"/>
            <a:ext cx="637309" cy="41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6611AFB6-F428-4726-B93B-32F499E80D96}"/>
              </a:ext>
            </a:extLst>
          </p:cNvPr>
          <p:cNvSpPr/>
          <p:nvPr/>
        </p:nvSpPr>
        <p:spPr>
          <a:xfrm>
            <a:off x="8437414" y="5729246"/>
            <a:ext cx="637309" cy="41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142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5888056" cy="490173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t-BR" sz="3200" b="1" dirty="0"/>
              <a:t>Data Analysis: </a:t>
            </a:r>
            <a:r>
              <a:rPr lang="en-US" sz="3200" b="1" dirty="0">
                <a:solidFill>
                  <a:srgbClr val="C00000"/>
                </a:solidFill>
              </a:rPr>
              <a:t>Initial Coding</a:t>
            </a:r>
          </a:p>
          <a:p>
            <a:pPr lvl="1" algn="just"/>
            <a:r>
              <a:rPr lang="en-US" sz="2600" b="1" dirty="0"/>
              <a:t>Initial coding </a:t>
            </a:r>
            <a:r>
              <a:rPr lang="en-US" sz="2600" dirty="0"/>
              <a:t>is the first step of data analysis following the constructivist approach [6].</a:t>
            </a:r>
          </a:p>
          <a:p>
            <a:pPr lvl="1" algn="just"/>
            <a:endParaRPr lang="en-US" sz="2600" dirty="0"/>
          </a:p>
          <a:p>
            <a:pPr lvl="2" algn="just"/>
            <a:r>
              <a:rPr lang="en-US" sz="2600" dirty="0"/>
              <a:t>Data are carefully examined, with line-by-line or segmental analysis of all transcribed material resulting from data collection [5]. </a:t>
            </a:r>
          </a:p>
          <a:p>
            <a:pPr marL="228600" lvl="1" indent="0" algn="just">
              <a:buNone/>
            </a:pPr>
            <a:endParaRPr lang="en-US" sz="2200" dirty="0"/>
          </a:p>
          <a:p>
            <a:pPr lvl="1" algn="just"/>
            <a:endParaRPr lang="pt-BR" sz="4000" dirty="0"/>
          </a:p>
          <a:p>
            <a:pPr lvl="1" algn="just"/>
            <a:endParaRPr lang="en-US" sz="2400" dirty="0"/>
          </a:p>
          <a:p>
            <a:pPr lvl="1" algn="just"/>
            <a:endParaRPr lang="en-US" sz="2400" dirty="0">
              <a:solidFill>
                <a:srgbClr val="C00000"/>
              </a:solidFill>
            </a:endParaRPr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pic>
        <p:nvPicPr>
          <p:cNvPr id="5" name="Imagem 4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E62FD2C4-8F44-4A7D-8865-F194B9B201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51867" y="2008909"/>
            <a:ext cx="4844387" cy="450337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749F475-D5FF-4557-8DDD-B7B7223E9EF0}"/>
              </a:ext>
            </a:extLst>
          </p:cNvPr>
          <p:cNvSpPr/>
          <p:nvPr/>
        </p:nvSpPr>
        <p:spPr>
          <a:xfrm>
            <a:off x="8765164" y="1762688"/>
            <a:ext cx="11576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Table 1. Codes list</a:t>
            </a: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372436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490173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t-BR" sz="3200" b="1" dirty="0"/>
              <a:t>Data Analysis: </a:t>
            </a:r>
            <a:r>
              <a:rPr lang="en-US" sz="3200" b="1" dirty="0">
                <a:solidFill>
                  <a:srgbClr val="C00000"/>
                </a:solidFill>
              </a:rPr>
              <a:t>Focused Coding</a:t>
            </a:r>
            <a:endParaRPr lang="pt-BR" sz="3200" b="1" dirty="0"/>
          </a:p>
          <a:p>
            <a:pPr lvl="1" algn="just"/>
            <a:r>
              <a:rPr lang="en-US" sz="2800" b="1" dirty="0"/>
              <a:t>Result</a:t>
            </a:r>
            <a:r>
              <a:rPr lang="en-US" sz="2800" dirty="0"/>
              <a:t>        the researchers identified the main category of the research, represented by </a:t>
            </a:r>
            <a:r>
              <a:rPr lang="en-US" sz="2800" b="1" dirty="0"/>
              <a:t>“</a:t>
            </a:r>
            <a:r>
              <a:rPr lang="en-US" sz="2800" b="1" dirty="0">
                <a:solidFill>
                  <a:srgbClr val="C00000"/>
                </a:solidFill>
              </a:rPr>
              <a:t>Factors that impact Requirements Engineering</a:t>
            </a:r>
            <a:r>
              <a:rPr lang="en-US" sz="2800" b="1" dirty="0"/>
              <a:t>” </a:t>
            </a:r>
            <a:r>
              <a:rPr lang="en-US" sz="2800" dirty="0"/>
              <a:t>and its three final categories: </a:t>
            </a:r>
          </a:p>
          <a:p>
            <a:pPr lvl="2" algn="just"/>
            <a:r>
              <a:rPr lang="en-US" sz="2400" dirty="0"/>
              <a:t>“</a:t>
            </a:r>
            <a:r>
              <a:rPr lang="en-US" sz="2400" b="1" dirty="0"/>
              <a:t>Causes that Generate Requirements Debt</a:t>
            </a:r>
            <a:r>
              <a:rPr lang="en-US" sz="2400" dirty="0"/>
              <a:t>”; </a:t>
            </a:r>
          </a:p>
          <a:p>
            <a:pPr lvl="2" algn="just"/>
            <a:r>
              <a:rPr lang="en-US" sz="2400" dirty="0"/>
              <a:t>“</a:t>
            </a:r>
            <a:r>
              <a:rPr lang="en-US" sz="2400" b="1" dirty="0"/>
              <a:t>Consequences that Characterize Requirements Debt</a:t>
            </a:r>
            <a:r>
              <a:rPr lang="en-US" sz="2400" dirty="0"/>
              <a:t>”; </a:t>
            </a:r>
          </a:p>
          <a:p>
            <a:pPr lvl="2" algn="just"/>
            <a:r>
              <a:rPr lang="en-US" sz="2400" dirty="0"/>
              <a:t>“</a:t>
            </a:r>
            <a:r>
              <a:rPr lang="en-US" sz="2400" b="1" dirty="0"/>
              <a:t>Practices that can reduce and/or prevent requirements debt</a:t>
            </a:r>
            <a:r>
              <a:rPr lang="en-US" sz="2400" dirty="0"/>
              <a:t>.”</a:t>
            </a:r>
          </a:p>
          <a:p>
            <a:pPr lvl="1" algn="just"/>
            <a:endParaRPr lang="pt-BR" sz="2400" dirty="0"/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3EB7D84D-9E84-443F-86B4-8D562935EE4E}"/>
              </a:ext>
            </a:extLst>
          </p:cNvPr>
          <p:cNvSpPr/>
          <p:nvPr/>
        </p:nvSpPr>
        <p:spPr>
          <a:xfrm>
            <a:off x="2064325" y="1996786"/>
            <a:ext cx="637309" cy="41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83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4901738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US" sz="2400" b="1" dirty="0"/>
              <a:t>RQ 1. What are the causes of requirements debt found in agile organizations?</a:t>
            </a: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82F348-ADB4-4204-8043-BA9CA56186FE}"/>
              </a:ext>
            </a:extLst>
          </p:cNvPr>
          <p:cNvSpPr/>
          <p:nvPr/>
        </p:nvSpPr>
        <p:spPr>
          <a:xfrm>
            <a:off x="4602413" y="2300200"/>
            <a:ext cx="33466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Table I1. Causes that generate requirements debt </a:t>
            </a:r>
            <a:endParaRPr lang="pt-BR" sz="1200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8978E6A-5EFB-4C52-9B3E-F1AB0A60D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091637"/>
              </p:ext>
            </p:extLst>
          </p:nvPr>
        </p:nvGraphicFramePr>
        <p:xfrm>
          <a:off x="535978" y="2657722"/>
          <a:ext cx="11273847" cy="3479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731">
                  <a:extLst>
                    <a:ext uri="{9D8B030D-6E8A-4147-A177-3AD203B41FA5}">
                      <a16:colId xmlns:a16="http://schemas.microsoft.com/office/drawing/2014/main" val="1541983896"/>
                    </a:ext>
                  </a:extLst>
                </a:gridCol>
                <a:gridCol w="4294909">
                  <a:extLst>
                    <a:ext uri="{9D8B030D-6E8A-4147-A177-3AD203B41FA5}">
                      <a16:colId xmlns:a16="http://schemas.microsoft.com/office/drawing/2014/main" val="1733077245"/>
                    </a:ext>
                  </a:extLst>
                </a:gridCol>
                <a:gridCol w="5201207">
                  <a:extLst>
                    <a:ext uri="{9D8B030D-6E8A-4147-A177-3AD203B41FA5}">
                      <a16:colId xmlns:a16="http://schemas.microsoft.com/office/drawing/2014/main" val="144711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Subcategories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Evidences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058642"/>
                  </a:ext>
                </a:extLst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Causes that generate requirements debts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to receive requirements - Requirements debts Elicitation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Failing to clarify the demand initially received from the customer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3046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Failed to refine requirements requisitos_TD_Requirements Analysis</a:t>
                      </a:r>
                      <a:endParaRPr lang="pt-BR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Requirements absence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605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400" dirty="0">
                        <a:latin typeface="+mn-lt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Delaying the development of some demands or requirements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9696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Inconsistency in requirements specification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Developing without specifying the requirements (generates rework)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55388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Requirements specification failure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48137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validating before development_TD_Validation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Not validating before developing (it was not as expected)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9097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Absence of requirements monitoring TD_Requirements Management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Having backlog too extensive that are difficult to manage (implicates time)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1458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Lack of requirements monitoring/traceability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054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105294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RQ 1.1 What are the consequences of requirements debt?</a:t>
            </a:r>
            <a:endParaRPr lang="pt-B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8C836C3-5F1B-48C6-A361-79CB7EFE9503}"/>
              </a:ext>
            </a:extLst>
          </p:cNvPr>
          <p:cNvSpPr/>
          <p:nvPr/>
        </p:nvSpPr>
        <p:spPr>
          <a:xfrm>
            <a:off x="4301048" y="2369127"/>
            <a:ext cx="40696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Table I1I. Consequences that characterize requirements debt </a:t>
            </a:r>
            <a:endParaRPr lang="pt-BR" sz="1200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38F784E6-31E2-40E6-B2E3-06E47D8D6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420153"/>
              </p:ext>
            </p:extLst>
          </p:nvPr>
        </p:nvGraphicFramePr>
        <p:xfrm>
          <a:off x="535978" y="2721754"/>
          <a:ext cx="11273847" cy="3179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731">
                  <a:extLst>
                    <a:ext uri="{9D8B030D-6E8A-4147-A177-3AD203B41FA5}">
                      <a16:colId xmlns:a16="http://schemas.microsoft.com/office/drawing/2014/main" val="1541983896"/>
                    </a:ext>
                  </a:extLst>
                </a:gridCol>
                <a:gridCol w="4294909">
                  <a:extLst>
                    <a:ext uri="{9D8B030D-6E8A-4147-A177-3AD203B41FA5}">
                      <a16:colId xmlns:a16="http://schemas.microsoft.com/office/drawing/2014/main" val="1733077245"/>
                    </a:ext>
                  </a:extLst>
                </a:gridCol>
                <a:gridCol w="5201207">
                  <a:extLst>
                    <a:ext uri="{9D8B030D-6E8A-4147-A177-3AD203B41FA5}">
                      <a16:colId xmlns:a16="http://schemas.microsoft.com/office/drawing/2014/main" val="144711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Subcategories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Evidences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058642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Consequences that characterize requirements debts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FR/NF Inconsistency Requirements Analysis_TD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Requirements inconsistency or absence (FR/NFR)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3046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FR/NFR Not met due to a bad specification _TD_RE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Lack of requirements due to a bad specification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605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Missing features and only realized customer´s feedback post-delivery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9696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Requirements not met realized in the delivery_TD_Validation</a:t>
                      </a:r>
                      <a:endParaRPr lang="pt-BR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Requirements not met and realized post- delivery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9097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>
                        <a:latin typeface="+mn-lt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everything that was requested was delivered _TD_Requirements Management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Not everything is developed due to backlog accumulation/excess over time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1458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Not everything that was requested was delivered (lack of requirements traceability)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76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Requirements/demands are dropped due to scope change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824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33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219199"/>
            <a:ext cx="11273849" cy="5458691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US" sz="2400" b="1" dirty="0"/>
              <a:t>RQ 2. What practices do agile organizations employ that can minimize requirements debt? (continued in the next slide)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en-US" sz="2400" b="1" dirty="0"/>
          </a:p>
          <a:p>
            <a:pPr algn="just">
              <a:buFont typeface="Courier New" panose="02070309020205020404" pitchFamily="49" charset="0"/>
              <a:buChar char="o"/>
            </a:pPr>
            <a:endParaRPr lang="pt-BR" sz="2800" b="1" dirty="0">
              <a:solidFill>
                <a:schemeClr val="tx1"/>
              </a:solidFill>
            </a:endParaRPr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2E14DCD-6025-4721-A9EA-00B261E74155}"/>
              </a:ext>
            </a:extLst>
          </p:cNvPr>
          <p:cNvSpPr/>
          <p:nvPr/>
        </p:nvSpPr>
        <p:spPr>
          <a:xfrm>
            <a:off x="4142580" y="2030096"/>
            <a:ext cx="4462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Table IV. Practices that can reduce and/or prevent requirements debt</a:t>
            </a:r>
            <a:endParaRPr lang="pt-BR" sz="12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C04DAED-0750-42BC-ACCD-11472FF1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340075"/>
              </p:ext>
            </p:extLst>
          </p:nvPr>
        </p:nvGraphicFramePr>
        <p:xfrm>
          <a:off x="492538" y="2377544"/>
          <a:ext cx="11360727" cy="4134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982">
                  <a:extLst>
                    <a:ext uri="{9D8B030D-6E8A-4147-A177-3AD203B41FA5}">
                      <a16:colId xmlns:a16="http://schemas.microsoft.com/office/drawing/2014/main" val="2118547962"/>
                    </a:ext>
                  </a:extLst>
                </a:gridCol>
                <a:gridCol w="4461163">
                  <a:extLst>
                    <a:ext uri="{9D8B030D-6E8A-4147-A177-3AD203B41FA5}">
                      <a16:colId xmlns:a16="http://schemas.microsoft.com/office/drawing/2014/main" val="3074266615"/>
                    </a:ext>
                  </a:extLst>
                </a:gridCol>
                <a:gridCol w="4516582">
                  <a:extLst>
                    <a:ext uri="{9D8B030D-6E8A-4147-A177-3AD203B41FA5}">
                      <a16:colId xmlns:a16="http://schemas.microsoft.com/office/drawing/2014/main" val="2153042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Subcategories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Evidences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581699"/>
                  </a:ext>
                </a:extLst>
              </a:tr>
              <a:tr h="370840">
                <a:tc rowSpan="9">
                  <a:txBody>
                    <a:bodyPr/>
                    <a:lstStyle/>
                    <a:p>
                      <a:pPr algn="ctr"/>
                      <a:r>
                        <a:rPr lang="pt-B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Practices that help reducing and/or prevent requirements debts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Reducing requirements debts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Assessing impact of TD - usually pays debt in the next sprint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2126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Meeting requirements elicitation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Recording all requirements, demands, and stories in the backlog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553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Building process flow or BDD to understand the demand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721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-Performing requirements gathering through multidisciplinary workshops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6297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Helping requirements analysis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Performing the requirements or demands refinement (sprint release)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6792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Defining and validating what will be prioritized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1256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Performing ceremonies (initials, sprint planning, sprint review)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23038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Registering and classifying FR and NFR – using checklist for NFR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2874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Following a requirements process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59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355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34571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dirty="0"/>
              <a:t>METHOD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219199"/>
            <a:ext cx="11273849" cy="5458691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US" sz="2400" b="1" dirty="0"/>
              <a:t>RQ 2. What practices do agile organizations employ that can minimize requirements debt? 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pt-BR" sz="2800" b="1" dirty="0">
              <a:solidFill>
                <a:schemeClr val="tx1"/>
              </a:solidFill>
            </a:endParaRPr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2E14DCD-6025-4721-A9EA-00B261E74155}"/>
              </a:ext>
            </a:extLst>
          </p:cNvPr>
          <p:cNvSpPr/>
          <p:nvPr/>
        </p:nvSpPr>
        <p:spPr>
          <a:xfrm>
            <a:off x="4101017" y="2321353"/>
            <a:ext cx="4522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Table IV. Practices that can reduce and/or prevent requirements debt</a:t>
            </a:r>
            <a:endParaRPr lang="pt-BR" sz="12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2B34EB0-61DF-4078-9AB0-BDE9FB26B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35768"/>
              </p:ext>
            </p:extLst>
          </p:nvPr>
        </p:nvGraphicFramePr>
        <p:xfrm>
          <a:off x="492538" y="2699578"/>
          <a:ext cx="11360727" cy="339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982">
                  <a:extLst>
                    <a:ext uri="{9D8B030D-6E8A-4147-A177-3AD203B41FA5}">
                      <a16:colId xmlns:a16="http://schemas.microsoft.com/office/drawing/2014/main" val="2118547962"/>
                    </a:ext>
                  </a:extLst>
                </a:gridCol>
                <a:gridCol w="4461163">
                  <a:extLst>
                    <a:ext uri="{9D8B030D-6E8A-4147-A177-3AD203B41FA5}">
                      <a16:colId xmlns:a16="http://schemas.microsoft.com/office/drawing/2014/main" val="3074266615"/>
                    </a:ext>
                  </a:extLst>
                </a:gridCol>
                <a:gridCol w="4516582">
                  <a:extLst>
                    <a:ext uri="{9D8B030D-6E8A-4147-A177-3AD203B41FA5}">
                      <a16:colId xmlns:a16="http://schemas.microsoft.com/office/drawing/2014/main" val="2153042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Subcategories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Evidences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581699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Practices that help reducing and/or prevent requirements debts</a:t>
                      </a:r>
                      <a:endParaRPr lang="pt-B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Supporting the implementation of requirements specification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Keeping and describing the requirements specification document clearly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2126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Developing prototypes as part of the requirements specification document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521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Drawing up sequence and use case diagram and database model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82767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Implementing requirements validation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-Validating prototypes after requirements specification with customer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553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-Performing experimentation, prototypes, MVP or customer’s research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721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Assisting in requirements management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Managing the requirements, deliveries, backlog delays in progress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6792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Performing requirements traceability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12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559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262587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cap="small" dirty="0">
                <a:effectLst>
                  <a:outerShdw sx="0" sy="0">
                    <a:srgbClr val="000000"/>
                  </a:outerShdw>
                </a:effectLst>
              </a:rPr>
              <a:t>RESULTS:</a:t>
            </a:r>
            <a:r>
              <a:rPr lang="pt-BR" b="1" dirty="0"/>
              <a:t> Theoretical Model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5430982"/>
          </a:xfrm>
        </p:spPr>
        <p:txBody>
          <a:bodyPr>
            <a:normAutofit fontScale="92500"/>
          </a:bodyPr>
          <a:lstStyle/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endParaRPr lang="en-US" sz="2400" b="1" dirty="0"/>
          </a:p>
          <a:p>
            <a:pPr algn="ctr"/>
            <a:r>
              <a:rPr lang="en-US" sz="2400" b="1" dirty="0"/>
              <a:t>The results obtained can help companies understand the causes of requirements debt, their effects, and what actions they can take to mitigate such debts. </a:t>
            </a:r>
          </a:p>
          <a:p>
            <a:endParaRPr lang="pt-BR" dirty="0"/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E5855F1-0399-4DEF-BF7B-209F96CC05BB}"/>
              </a:ext>
            </a:extLst>
          </p:cNvPr>
          <p:cNvSpPr/>
          <p:nvPr/>
        </p:nvSpPr>
        <p:spPr>
          <a:xfrm>
            <a:off x="4604886" y="1496289"/>
            <a:ext cx="2812473" cy="6650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Theoretical Model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E6B70A09-DD9B-4D93-A683-2DC32C891EB1}"/>
              </a:ext>
            </a:extLst>
          </p:cNvPr>
          <p:cNvCxnSpPr/>
          <p:nvPr/>
        </p:nvCxnSpPr>
        <p:spPr>
          <a:xfrm>
            <a:off x="5957455" y="2161308"/>
            <a:ext cx="0" cy="928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3AA285F3-DAE6-4CC0-A144-FED483B2D0A0}"/>
              </a:ext>
            </a:extLst>
          </p:cNvPr>
          <p:cNvCxnSpPr>
            <a:cxnSpLocks/>
          </p:cNvCxnSpPr>
          <p:nvPr/>
        </p:nvCxnSpPr>
        <p:spPr>
          <a:xfrm>
            <a:off x="2272145" y="3103419"/>
            <a:ext cx="7412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8524CF55-B396-4AC1-852C-89B9334C57EE}"/>
              </a:ext>
            </a:extLst>
          </p:cNvPr>
          <p:cNvCxnSpPr/>
          <p:nvPr/>
        </p:nvCxnSpPr>
        <p:spPr>
          <a:xfrm>
            <a:off x="2272145" y="3103419"/>
            <a:ext cx="0" cy="942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E4A6591-6F91-46F4-B633-AB5D5B8762FE}"/>
              </a:ext>
            </a:extLst>
          </p:cNvPr>
          <p:cNvCxnSpPr/>
          <p:nvPr/>
        </p:nvCxnSpPr>
        <p:spPr>
          <a:xfrm>
            <a:off x="5957455" y="3089564"/>
            <a:ext cx="0" cy="942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ED78694C-B3B2-4E75-911B-A8AF0E7821B3}"/>
              </a:ext>
            </a:extLst>
          </p:cNvPr>
          <p:cNvCxnSpPr/>
          <p:nvPr/>
        </p:nvCxnSpPr>
        <p:spPr>
          <a:xfrm>
            <a:off x="9684327" y="3103419"/>
            <a:ext cx="0" cy="942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91FE8144-BF7D-4C19-AA0B-99CEE25E06F6}"/>
              </a:ext>
            </a:extLst>
          </p:cNvPr>
          <p:cNvSpPr/>
          <p:nvPr/>
        </p:nvSpPr>
        <p:spPr>
          <a:xfrm>
            <a:off x="1257299" y="4045527"/>
            <a:ext cx="2029692" cy="124690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Seven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consequences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that characterize the emergence of debts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C46BBA7-5269-4447-83B1-66C790B3AE47}"/>
              </a:ext>
            </a:extLst>
          </p:cNvPr>
          <p:cNvSpPr/>
          <p:nvPr/>
        </p:nvSpPr>
        <p:spPr>
          <a:xfrm>
            <a:off x="4984171" y="4031672"/>
            <a:ext cx="2029692" cy="124690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Eight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leading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causes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that generate requirements debt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185EFE1-D19C-48E8-94FC-23CAA23939F6}"/>
              </a:ext>
            </a:extLst>
          </p:cNvPr>
          <p:cNvSpPr/>
          <p:nvPr/>
        </p:nvSpPr>
        <p:spPr>
          <a:xfrm>
            <a:off x="8669481" y="4031672"/>
            <a:ext cx="2029692" cy="124690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Sixteen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possible </a:t>
            </a:r>
            <a:r>
              <a:rPr lang="en-US" b="1" dirty="0">
                <a:solidFill>
                  <a:schemeClr val="tx1"/>
                </a:solidFill>
              </a:rPr>
              <a:t>practices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requirements debt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3BF198CC-3BFA-4DA0-AA24-B403C3D58DC9}"/>
              </a:ext>
            </a:extLst>
          </p:cNvPr>
          <p:cNvSpPr/>
          <p:nvPr/>
        </p:nvSpPr>
        <p:spPr>
          <a:xfrm>
            <a:off x="10252363" y="4571999"/>
            <a:ext cx="277091" cy="1939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have Esquerda 26">
            <a:extLst>
              <a:ext uri="{FF2B5EF4-FFF2-40B4-BE49-F238E27FC236}">
                <a16:creationId xmlns:a16="http://schemas.microsoft.com/office/drawing/2014/main" id="{43947C93-61DA-4414-8341-D6BEC806F3C5}"/>
              </a:ext>
            </a:extLst>
          </p:cNvPr>
          <p:cNvSpPr/>
          <p:nvPr/>
        </p:nvSpPr>
        <p:spPr>
          <a:xfrm>
            <a:off x="3855028" y="4045527"/>
            <a:ext cx="588819" cy="124690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have Esquerda 29">
            <a:extLst>
              <a:ext uri="{FF2B5EF4-FFF2-40B4-BE49-F238E27FC236}">
                <a16:creationId xmlns:a16="http://schemas.microsoft.com/office/drawing/2014/main" id="{DFF81DAE-80D3-40DA-BF01-1B0835E8B20C}"/>
              </a:ext>
            </a:extLst>
          </p:cNvPr>
          <p:cNvSpPr/>
          <p:nvPr/>
        </p:nvSpPr>
        <p:spPr>
          <a:xfrm>
            <a:off x="7554187" y="4114798"/>
            <a:ext cx="588819" cy="124690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847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99" y="140124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just"/>
            <a:r>
              <a:rPr lang="pt-BR" b="1" dirty="0"/>
              <a:t>RESULTS: Theoretical Model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4901738"/>
          </a:xfrm>
        </p:spPr>
        <p:txBody>
          <a:bodyPr>
            <a:normAutofit/>
          </a:bodyPr>
          <a:lstStyle/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167A79E-B70F-41DD-B2A0-F7BABA326912}"/>
              </a:ext>
            </a:extLst>
          </p:cNvPr>
          <p:cNvSpPr/>
          <p:nvPr/>
        </p:nvSpPr>
        <p:spPr>
          <a:xfrm>
            <a:off x="4931340" y="6553416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Figure 2. Proposed Theoretical Model</a:t>
            </a:r>
            <a:endParaRPr lang="pt-BR" sz="1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266CA8-B16A-4E7B-8486-D50ACE0E0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8" y="978676"/>
            <a:ext cx="7079673" cy="55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45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262587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cap="small" dirty="0">
                <a:effectLst>
                  <a:outerShdw sx="0" sy="0">
                    <a:srgbClr val="000000"/>
                  </a:outerShdw>
                </a:effectLst>
              </a:rPr>
              <a:t>CONCLUSIONS AND FUTURE WORK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597405" cy="54309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/>
              <a:t>This study made possible to observe that organizations do not have mechanisms to identify and recognize their requirements debt, and as a consequence.</a:t>
            </a:r>
          </a:p>
          <a:p>
            <a:pPr lvl="1" algn="just"/>
            <a:r>
              <a:rPr lang="en-US" sz="2200" dirty="0">
                <a:solidFill>
                  <a:schemeClr val="tx1"/>
                </a:solidFill>
              </a:rPr>
              <a:t>The organizations still do </a:t>
            </a:r>
            <a:r>
              <a:rPr lang="en-US" sz="2200" dirty="0"/>
              <a:t>not manage such debts, making their mitigation difficult.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theoretical model demonstrated the relationship between the identified categories and evidence.</a:t>
            </a:r>
          </a:p>
          <a:p>
            <a:pPr lvl="1" algn="just"/>
            <a:r>
              <a:rPr lang="en-US" sz="2200" dirty="0"/>
              <a:t>Allowing agile organizations to recognize which causes generate requirements debt and their incurred debts for a better understanding and ways to minimize them by adopting the recommended practices.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/>
              <a:t>Future work:</a:t>
            </a:r>
          </a:p>
          <a:p>
            <a:pPr lvl="1" algn="just"/>
            <a:r>
              <a:rPr lang="en-US" sz="2200" dirty="0"/>
              <a:t>Library of practices through a platform     suggesting a set of practices that help agile organizations to minimize or mitigate requirements debt, regardless of the adopted process.</a:t>
            </a:r>
          </a:p>
          <a:p>
            <a:pPr lvl="1" algn="just"/>
            <a:r>
              <a:rPr lang="en-US" sz="2200" dirty="0"/>
              <a:t>We also mean to provide ways for companies to recognize the causes of requirements debt and their already existing debts to facilitate the implementation of practices.</a:t>
            </a:r>
            <a:endParaRPr lang="pt-BR" sz="2200" dirty="0"/>
          </a:p>
          <a:p>
            <a:pPr algn="just"/>
            <a:endParaRPr lang="pt-BR" dirty="0"/>
          </a:p>
          <a:p>
            <a:endParaRPr lang="pt-BR" dirty="0"/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B9F9D2BB-6DC3-4EE6-8423-DC6A85854ED2}"/>
              </a:ext>
            </a:extLst>
          </p:cNvPr>
          <p:cNvSpPr/>
          <p:nvPr/>
        </p:nvSpPr>
        <p:spPr>
          <a:xfrm>
            <a:off x="5112328" y="5153890"/>
            <a:ext cx="387927" cy="277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712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A78D-D0A1-4301-8595-EC2A5B9D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00" y="262587"/>
            <a:ext cx="11597405" cy="772259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40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r>
              <a:rPr lang="pt-BR" b="1" cap="small" dirty="0">
                <a:effectLst>
                  <a:outerShdw sx="0" sy="0">
                    <a:srgbClr val="000000"/>
                  </a:outerShdw>
                </a:effectLst>
              </a:rPr>
              <a:t>REFERENCES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A8148E-426D-4914-82D8-FC453E7A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99" y="1316182"/>
            <a:ext cx="11273849" cy="4901738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[1] E. Bjarnason, K. Wnuk and B. Regnell. “A case study on benefits and side-effects of agile practices in large-scale requirements engineering”. </a:t>
            </a:r>
            <a:r>
              <a:rPr lang="pt-BR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AREW '11: Proceedings of the 1st Workshop on Agile Requirements Engineering</a:t>
            </a:r>
            <a:r>
              <a:rPr lang="pt-BR" dirty="0">
                <a:solidFill>
                  <a:schemeClr val="tx1"/>
                </a:solidFill>
              </a:rPr>
              <a:t>, pp. 1-5, July 2011. DOI: 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https://doi.org/10.1145/2068783.2068786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[2] R. Kasauli, E. Knauss, J. Horkoff, G. Liebel and F. G. O. Neto. “Requirements engineering challenges in large-scale agile system development”. </a:t>
            </a:r>
            <a:r>
              <a:rPr lang="pt-BR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 of Systems and Software</a:t>
            </a:r>
            <a:r>
              <a:rPr lang="pt-BR" dirty="0">
                <a:solidFill>
                  <a:schemeClr val="tx1"/>
                </a:solidFill>
              </a:rPr>
              <a:t>, vol. 172, February 2021. DOI: </a:t>
            </a:r>
            <a:r>
              <a:rPr lang="pt-BR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https://doi.org/10.1016/j.jss.2020.110851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[3] W. N. Behutiye, P. Rodríguez, M. Oivo and A. Tosun. “Analyzing the concept of technical debt in the context of agile software development: A systematic literature review”. Information and Software Technology, vol. 82, pp. 139-158, February 2017. DOI: </a:t>
            </a:r>
            <a:r>
              <a:rPr lang="en-US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https://doi.org/10.1016/j.infsof.2016.10.004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[4] Y. Guo, R. O. Spínola and C. Seaman. “Exploring the costs of technical debt management – a case study”. </a:t>
            </a:r>
            <a:r>
              <a:rPr lang="pt-BR" dirty="0">
                <a:solidFill>
                  <a:schemeClr val="tx1"/>
                </a:solidFill>
              </a:rPr>
              <a:t>Empirical Software Engineering, vol. 21. ed. 1. pp. 159-182, 2016. DOI: 10.1007/s10664-014-9351-7.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[5] K. Charmaz. “Constructing Grounded Theory: A Practical Guide through Qualitative Analysis”. </a:t>
            </a:r>
            <a:r>
              <a:rPr lang="pt-BR" dirty="0">
                <a:solidFill>
                  <a:schemeClr val="tx1"/>
                </a:solidFill>
              </a:rPr>
              <a:t>Sage Publications, 2006.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[6] Charmaz. “Constructing Grounded Theory. </a:t>
            </a:r>
            <a:r>
              <a:rPr lang="pt-BR" dirty="0">
                <a:solidFill>
                  <a:schemeClr val="tx1"/>
                </a:solidFill>
              </a:rPr>
              <a:t>2nd., 2014.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  <a:p>
            <a:pPr lvl="1" algn="just"/>
            <a:endParaRPr lang="en-US" sz="2400" dirty="0"/>
          </a:p>
          <a:p>
            <a:pPr lvl="1" algn="just"/>
            <a:endParaRPr lang="pt-BR" sz="2400" dirty="0"/>
          </a:p>
          <a:p>
            <a:pPr>
              <a:buFont typeface="Courier New" panose="02070309020205020404" pitchFamily="49" charset="0"/>
              <a:buChar char="o"/>
            </a:pPr>
            <a:endParaRPr lang="pt-BR" sz="3600" dirty="0"/>
          </a:p>
          <a:p>
            <a:pPr>
              <a:buFont typeface="Courier New" panose="02070309020205020404" pitchFamily="49" charset="0"/>
              <a:buChar char="o"/>
            </a:pPr>
            <a:endParaRPr lang="pt-BR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3632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DBE653-7E0B-484C-83C3-F0A19772A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348" y="1445122"/>
            <a:ext cx="9084425" cy="1945284"/>
          </a:xfrm>
        </p:spPr>
        <p:txBody>
          <a:bodyPr>
            <a:noAutofit/>
          </a:bodyPr>
          <a:lstStyle/>
          <a:p>
            <a:r>
              <a:rPr lang="pt-BR" sz="2800" cap="none" dirty="0" err="1"/>
              <a:t>Thank</a:t>
            </a:r>
            <a:r>
              <a:rPr lang="pt-BR" sz="2800" cap="none" dirty="0"/>
              <a:t> </a:t>
            </a:r>
            <a:r>
              <a:rPr lang="pt-BR" sz="2800" cap="none" dirty="0" err="1"/>
              <a:t>you</a:t>
            </a:r>
            <a:r>
              <a:rPr lang="pt-BR" sz="2800" cap="none" dirty="0"/>
              <a:t> for </a:t>
            </a:r>
            <a:r>
              <a:rPr lang="pt-BR" sz="2800" cap="none" dirty="0" err="1"/>
              <a:t>your</a:t>
            </a:r>
            <a:r>
              <a:rPr lang="pt-BR" sz="2800" cap="none" dirty="0"/>
              <a:t> </a:t>
            </a:r>
            <a:r>
              <a:rPr lang="pt-BR" sz="2800" cap="none" dirty="0" err="1"/>
              <a:t>attention</a:t>
            </a:r>
            <a:r>
              <a:rPr lang="pt-BR" sz="2800" cap="none" dirty="0"/>
              <a:t>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9BD675-14FA-4107-B1F1-2BB69F730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5497" y="4204791"/>
            <a:ext cx="7624916" cy="194528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Viviane Duarte Bonfim</a:t>
            </a:r>
          </a:p>
          <a:p>
            <a:r>
              <a:rPr lang="pt-BR" dirty="0">
                <a:solidFill>
                  <a:schemeClr val="bg1"/>
                </a:solidFill>
              </a:rPr>
              <a:t>viviane.duarte@posgrad.ufsc.br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6A595A5-2F4D-498A-B009-65F6C27F1C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538" y="0"/>
            <a:ext cx="662305" cy="9144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EBADA86-C12E-4BAA-942C-189C03405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6" y="62246"/>
            <a:ext cx="1475747" cy="78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30336"/>
      </p:ext>
    </p:extLst>
  </p:cSld>
  <p:clrMapOvr>
    <a:masterClrMapping/>
  </p:clrMapOvr>
</p:sld>
</file>

<file path=ppt/theme/theme1.xml><?xml version="1.0" encoding="utf-8"?>
<a:theme xmlns:a="http://schemas.openxmlformats.org/drawingml/2006/main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o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o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Pacote</Template>
  <TotalTime>25918</TotalTime>
  <Words>1436</Words>
  <Application>Microsoft Office PowerPoint</Application>
  <PresentationFormat>Widescreen</PresentationFormat>
  <Paragraphs>203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Gill Sans MT</vt:lpstr>
      <vt:lpstr>Times New Roman</vt:lpstr>
      <vt:lpstr>Pacote</vt:lpstr>
      <vt:lpstr>Requirements debt: causes, consequences, and mitigating practices</vt:lpstr>
      <vt:lpstr>Script</vt:lpstr>
      <vt:lpstr>INTRODUCTION</vt:lpstr>
      <vt:lpstr>INTRODUCTION</vt:lpstr>
      <vt:lpstr>METHOD</vt:lpstr>
      <vt:lpstr>METHOD</vt:lpstr>
      <vt:lpstr>METHOD</vt:lpstr>
      <vt:lpstr>METHOD</vt:lpstr>
      <vt:lpstr>METHOD</vt:lpstr>
      <vt:lpstr>METHOD</vt:lpstr>
      <vt:lpstr>METHOD</vt:lpstr>
      <vt:lpstr>METHOD</vt:lpstr>
      <vt:lpstr>RESULTS: Theoretical Model</vt:lpstr>
      <vt:lpstr>RESULTS: Theoretical Model</vt:lpstr>
      <vt:lpstr>CONCLUSIONS AND FUTURE WORK</vt:lpstr>
      <vt:lpstr>REFERENCES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Proposta de biblioteca de práticas.....</dc:title>
  <dc:creator>Vivi Duarte</dc:creator>
  <cp:lastModifiedBy>Vivi</cp:lastModifiedBy>
  <cp:revision>294</cp:revision>
  <cp:lastPrinted>2022-06-13T17:43:54Z</cp:lastPrinted>
  <dcterms:created xsi:type="dcterms:W3CDTF">2021-09-10T19:01:42Z</dcterms:created>
  <dcterms:modified xsi:type="dcterms:W3CDTF">2022-06-14T17:56:19Z</dcterms:modified>
</cp:coreProperties>
</file>