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328" r:id="rId5"/>
    <p:sldId id="352" r:id="rId6"/>
    <p:sldId id="326" r:id="rId7"/>
    <p:sldId id="354" r:id="rId8"/>
    <p:sldId id="336" r:id="rId9"/>
    <p:sldId id="337" r:id="rId10"/>
    <p:sldId id="353" r:id="rId11"/>
    <p:sldId id="331" r:id="rId12"/>
    <p:sldId id="342" r:id="rId13"/>
    <p:sldId id="332" r:id="rId14"/>
    <p:sldId id="333" r:id="rId15"/>
    <p:sldId id="334" r:id="rId16"/>
    <p:sldId id="343" r:id="rId17"/>
    <p:sldId id="340" r:id="rId18"/>
    <p:sldId id="339" r:id="rId19"/>
    <p:sldId id="341" r:id="rId20"/>
    <p:sldId id="369" r:id="rId21"/>
    <p:sldId id="344" r:id="rId22"/>
    <p:sldId id="345" r:id="rId23"/>
  </p:sldIdLst>
  <p:sldSz cx="12192000" cy="6858000"/>
  <p:notesSz cx="7103745" cy="10234295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195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2.xml"/><Relationship Id="rId28" Type="http://schemas.openxmlformats.org/officeDocument/2006/relationships/customXml" Target="../customXml/item1.xml"/><Relationship Id="rId27" Type="http://schemas.openxmlformats.org/officeDocument/2006/relationships/customXmlProps" Target="../customXml/itemProps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7370" y="2092325"/>
            <a:ext cx="102927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en-US" altLang="zh-CN" sz="3200" b="1">
                <a:solidFill>
                  <a:schemeClr val="tx1"/>
                </a:solidFill>
                <a:uFillTx/>
                <a:latin typeface="Times New Roman Bold" panose="02020603050405020304" charset="0"/>
                <a:cs typeface="Times New Roman Bold" panose="02020603050405020304" charset="0"/>
              </a:rPr>
              <a:t>Inter- and Intra-Series Embeddings Fusion Network for Epidemiological Forecasting.</a:t>
            </a:r>
            <a:endParaRPr lang="en-US" altLang="zh-CN" sz="32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i="1">
                <a:solidFill>
                  <a:schemeClr val="tx1"/>
                </a:solidFill>
                <a:uFillTx/>
                <a:latin typeface="Times New Roman Italic" panose="02020603050405020304" charset="0"/>
                <a:cs typeface="Times New Roman Italic" panose="02020603050405020304" charset="0"/>
              </a:rPr>
              <a:t>The 34th International Conference on Software Engineering &amp; Knowledge Engineering</a:t>
            </a:r>
            <a:endParaRPr lang="en-US" altLang="zh-CN" sz="2000" i="1">
              <a:solidFill>
                <a:schemeClr val="tx1"/>
              </a:solidFill>
              <a:uFillTx/>
              <a:latin typeface="Times New Roman Italic" panose="02020603050405020304" charset="0"/>
              <a:cs typeface="Times New Roman Italic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5950" y="4091940"/>
            <a:ext cx="68687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Feng Xie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, Zhong Zhang, Xuechen Zhao, Bin Zhou*, Yusong Tan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National University of Defense Technology, Hunan, China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Department of Computer Science and Technology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xiefeng@nudt.edu.cn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31159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50925" y="1528445"/>
            <a:ext cx="10292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chemeClr val="tx1"/>
                </a:solidFill>
                <a:uFillTx/>
                <a:latin typeface="Times New Roman" panose="02020603050405020304" charset="0"/>
              </a:rPr>
              <a:t>Outline</a:t>
            </a:r>
            <a:endParaRPr lang="en-US" altLang="zh-CN" sz="3200">
              <a:solidFill>
                <a:schemeClr val="tx1"/>
              </a:solidFill>
              <a:uFillTx/>
              <a:latin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0925" y="2670810"/>
            <a:ext cx="6868795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 Regular" panose="02020603050405020304" charset="0"/>
                <a:cs typeface="Times New Roman Regular" panose="02020603050405020304" charset="0"/>
              </a:rPr>
              <a:t>Background &amp; Motivations</a:t>
            </a:r>
            <a:endParaRPr lang="en-US" altLang="zh-CN" sz="24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 Regular" panose="02020603050405020304" charset="0"/>
                <a:cs typeface="Times New Roman Regular" panose="02020603050405020304" charset="0"/>
              </a:rPr>
              <a:t>Problem Formulation</a:t>
            </a:r>
            <a:endParaRPr lang="en-US" altLang="zh-CN" sz="24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 Regular" panose="02020603050405020304" charset="0"/>
                <a:cs typeface="Times New Roman Regular" panose="02020603050405020304" charset="0"/>
              </a:rPr>
              <a:t>Methodology</a:t>
            </a:r>
            <a:endParaRPr lang="en-US" altLang="zh-CN" sz="24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 Regular" panose="02020603050405020304" charset="0"/>
                <a:cs typeface="Times New Roman Regular" panose="02020603050405020304" charset="0"/>
              </a:rPr>
              <a:t>Experiements</a:t>
            </a:r>
            <a:endParaRPr lang="en-US" altLang="zh-CN" sz="24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Times New Roman Regular" panose="02020603050405020304" charset="0"/>
                <a:cs typeface="Times New Roman Regular" panose="02020603050405020304" charset="0"/>
              </a:rPr>
              <a:t>Future Work and Conclusions</a:t>
            </a:r>
            <a:endParaRPr lang="en-US" altLang="zh-CN" sz="24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0925" y="2112010"/>
            <a:ext cx="5902325" cy="75565"/>
          </a:xfrm>
          <a:prstGeom prst="rect">
            <a:avLst/>
          </a:prstGeom>
          <a:solidFill>
            <a:srgbClr val="195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advTm="758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5950" y="4980305"/>
            <a:ext cx="10586720" cy="1013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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Accurate </a:t>
            </a:r>
            <a:r>
              <a:rPr lang="zh-CN" altLang="en-US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Epidemiological Forecasting</a:t>
            </a: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: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  <a:sym typeface="+mn-ea"/>
            </a:endParaRPr>
          </a:p>
          <a:p>
            <a:pPr marL="742950" lvl="1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provides opportunities for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driving </a:t>
            </a:r>
            <a:r>
              <a:rPr lang="zh-CN" altLang="en-US" sz="16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administrative decision-making 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and timely </a:t>
            </a:r>
            <a:r>
              <a:rPr lang="zh-CN" altLang="en-US" sz="16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allocating healthcare resources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  <a:sym typeface="+mn-ea"/>
            </a:endParaRPr>
          </a:p>
          <a:p>
            <a:pPr marL="742950" lvl="1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helps with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zh-CN" altLang="en-US" sz="16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drug research 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(i.e., vaccines)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which leads to reduce financial burdens and deaths.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5950" y="3141345"/>
            <a:ext cx="11088370" cy="15119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Epidemics spread through human-to-human interaction and circulate worldwide, seriously endangering public health.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l">
              <a:lnSpc>
                <a:spcPct val="110000"/>
              </a:lnSpc>
            </a:pP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The World Health Organization (WHO) estimates that </a:t>
            </a: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seasonal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influenza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 annually causes approximately 3-5 million severe cases and 290,000-650,000 deaths 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[1]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In recent years, the </a:t>
            </a: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COVID-19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 pandemic has spread to more than 200 countries and territories around the world 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[2].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5950" y="807720"/>
            <a:ext cx="3164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</a:rPr>
              <a:t>Background &amp; Motivations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3" name="图片 2" descr="截屏2022-06-06 上午11.27.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50" y="1781175"/>
            <a:ext cx="812165" cy="6800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01040" y="2506980"/>
            <a:ext cx="6426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>
                <a:latin typeface="Times New Roman Bold" panose="02020603050405020304" charset="0"/>
                <a:cs typeface="Times New Roman Bold" panose="02020603050405020304" charset="0"/>
              </a:rPr>
              <a:t>virus</a:t>
            </a:r>
            <a:endParaRPr lang="en-US" altLang="zh-CN" sz="14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1428115" y="2085975"/>
            <a:ext cx="410210" cy="121285"/>
          </a:xfrm>
          <a:prstGeom prst="right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7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15" name="图片 14" descr="截屏2022-06-06 上午11.29.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285" y="1735455"/>
            <a:ext cx="426085" cy="771525"/>
          </a:xfrm>
          <a:prstGeom prst="rect">
            <a:avLst/>
          </a:prstGeom>
        </p:spPr>
      </p:pic>
      <p:sp>
        <p:nvSpPr>
          <p:cNvPr id="16" name="左右箭头 15"/>
          <p:cNvSpPr/>
          <p:nvPr/>
        </p:nvSpPr>
        <p:spPr>
          <a:xfrm>
            <a:off x="2430145" y="2076450"/>
            <a:ext cx="503555" cy="140335"/>
          </a:xfrm>
          <a:prstGeom prst="leftRight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9533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28115" y="2506980"/>
            <a:ext cx="28257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>
                <a:latin typeface="Times New Roman Bold" panose="02020603050405020304" charset="0"/>
                <a:cs typeface="Times New Roman Bold" panose="02020603050405020304" charset="0"/>
              </a:rPr>
              <a:t>human-to-human interaction</a:t>
            </a:r>
            <a:endParaRPr lang="en-US" altLang="zh-CN" sz="14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 rot="0">
            <a:off x="4972685" y="1844040"/>
            <a:ext cx="1555750" cy="367665"/>
            <a:chOff x="8843" y="4659"/>
            <a:chExt cx="1646" cy="281"/>
          </a:xfrm>
        </p:grpSpPr>
        <p:cxnSp>
          <p:nvCxnSpPr>
            <p:cNvPr id="30" name="直接箭头连接符 29"/>
            <p:cNvCxnSpPr/>
            <p:nvPr/>
          </p:nvCxnSpPr>
          <p:spPr>
            <a:xfrm>
              <a:off x="8843" y="4940"/>
              <a:ext cx="1647" cy="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 flipV="1">
              <a:off x="8843" y="4659"/>
              <a:ext cx="0" cy="281"/>
            </a:xfrm>
            <a:prstGeom prst="straightConnector1">
              <a:avLst/>
            </a:prstGeom>
            <a:ln w="19050">
              <a:solidFill>
                <a:srgbClr val="40404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任意多边形 32"/>
            <p:cNvSpPr/>
            <p:nvPr/>
          </p:nvSpPr>
          <p:spPr>
            <a:xfrm>
              <a:off x="8843" y="4717"/>
              <a:ext cx="1514" cy="175"/>
            </a:xfrm>
            <a:custGeom>
              <a:avLst/>
              <a:gdLst>
                <a:gd name="connisteX0" fmla="*/ 0 w 4612640"/>
                <a:gd name="connsiteY0" fmla="*/ 1078197 h 1078762"/>
                <a:gd name="connisteX1" fmla="*/ 76200 w 4612640"/>
                <a:gd name="connsiteY1" fmla="*/ 1078197 h 1078762"/>
                <a:gd name="connisteX2" fmla="*/ 147320 w 4612640"/>
                <a:gd name="connsiteY2" fmla="*/ 1078197 h 1078762"/>
                <a:gd name="connisteX3" fmla="*/ 223520 w 4612640"/>
                <a:gd name="connsiteY3" fmla="*/ 1072482 h 1078762"/>
                <a:gd name="connisteX4" fmla="*/ 299720 w 4612640"/>
                <a:gd name="connsiteY4" fmla="*/ 1072482 h 1078762"/>
                <a:gd name="connisteX5" fmla="*/ 365760 w 4612640"/>
                <a:gd name="connsiteY5" fmla="*/ 1061687 h 1078762"/>
                <a:gd name="connisteX6" fmla="*/ 431165 w 4612640"/>
                <a:gd name="connsiteY6" fmla="*/ 1055972 h 1078762"/>
                <a:gd name="connisteX7" fmla="*/ 501650 w 4612640"/>
                <a:gd name="connsiteY7" fmla="*/ 1055972 h 1078762"/>
                <a:gd name="connisteX8" fmla="*/ 567690 w 4612640"/>
                <a:gd name="connsiteY8" fmla="*/ 1055972 h 1078762"/>
                <a:gd name="connisteX9" fmla="*/ 633095 w 4612640"/>
                <a:gd name="connsiteY9" fmla="*/ 1034382 h 1078762"/>
                <a:gd name="connisteX10" fmla="*/ 698500 w 4612640"/>
                <a:gd name="connsiteY10" fmla="*/ 1028667 h 1078762"/>
                <a:gd name="connisteX11" fmla="*/ 763905 w 4612640"/>
                <a:gd name="connsiteY11" fmla="*/ 979772 h 1078762"/>
                <a:gd name="connisteX12" fmla="*/ 824230 w 4612640"/>
                <a:gd name="connsiteY12" fmla="*/ 903572 h 1078762"/>
                <a:gd name="connisteX13" fmla="*/ 867410 w 4612640"/>
                <a:gd name="connsiteY13" fmla="*/ 832452 h 1078762"/>
                <a:gd name="connisteX14" fmla="*/ 911225 w 4612640"/>
                <a:gd name="connsiteY14" fmla="*/ 761332 h 1078762"/>
                <a:gd name="connisteX15" fmla="*/ 955040 w 4612640"/>
                <a:gd name="connsiteY15" fmla="*/ 690212 h 1078762"/>
                <a:gd name="connisteX16" fmla="*/ 998855 w 4612640"/>
                <a:gd name="connsiteY16" fmla="*/ 624807 h 1078762"/>
                <a:gd name="connisteX17" fmla="*/ 1053465 w 4612640"/>
                <a:gd name="connsiteY17" fmla="*/ 537812 h 1078762"/>
                <a:gd name="connisteX18" fmla="*/ 1108075 w 4612640"/>
                <a:gd name="connsiteY18" fmla="*/ 460977 h 1078762"/>
                <a:gd name="connisteX19" fmla="*/ 1173480 w 4612640"/>
                <a:gd name="connsiteY19" fmla="*/ 390492 h 1078762"/>
                <a:gd name="connisteX20" fmla="*/ 1244600 w 4612640"/>
                <a:gd name="connsiteY20" fmla="*/ 368267 h 1078762"/>
                <a:gd name="connisteX21" fmla="*/ 1310005 w 4612640"/>
                <a:gd name="connsiteY21" fmla="*/ 373982 h 1078762"/>
                <a:gd name="connisteX22" fmla="*/ 1375410 w 4612640"/>
                <a:gd name="connsiteY22" fmla="*/ 412082 h 1078762"/>
                <a:gd name="connisteX23" fmla="*/ 1435735 w 4612640"/>
                <a:gd name="connsiteY23" fmla="*/ 477487 h 1078762"/>
                <a:gd name="connisteX24" fmla="*/ 1495425 w 4612640"/>
                <a:gd name="connsiteY24" fmla="*/ 570197 h 1078762"/>
                <a:gd name="connisteX25" fmla="*/ 1555750 w 4612640"/>
                <a:gd name="connsiteY25" fmla="*/ 657827 h 1078762"/>
                <a:gd name="connisteX26" fmla="*/ 1610360 w 4612640"/>
                <a:gd name="connsiteY26" fmla="*/ 744822 h 1078762"/>
                <a:gd name="connisteX27" fmla="*/ 1670050 w 4612640"/>
                <a:gd name="connsiteY27" fmla="*/ 826737 h 1078762"/>
                <a:gd name="connisteX28" fmla="*/ 1741170 w 4612640"/>
                <a:gd name="connsiteY28" fmla="*/ 897857 h 1078762"/>
                <a:gd name="connisteX29" fmla="*/ 1817370 w 4612640"/>
                <a:gd name="connsiteY29" fmla="*/ 947387 h 1078762"/>
                <a:gd name="connisteX30" fmla="*/ 1899285 w 4612640"/>
                <a:gd name="connsiteY30" fmla="*/ 958182 h 1078762"/>
                <a:gd name="connisteX31" fmla="*/ 1970405 w 4612640"/>
                <a:gd name="connsiteY31" fmla="*/ 952467 h 1078762"/>
                <a:gd name="connisteX32" fmla="*/ 2035810 w 4612640"/>
                <a:gd name="connsiteY32" fmla="*/ 935957 h 1078762"/>
                <a:gd name="connisteX33" fmla="*/ 2106930 w 4612640"/>
                <a:gd name="connsiteY33" fmla="*/ 865472 h 1078762"/>
                <a:gd name="connisteX34" fmla="*/ 2172335 w 4612640"/>
                <a:gd name="connsiteY34" fmla="*/ 832452 h 1078762"/>
                <a:gd name="connisteX35" fmla="*/ 2243455 w 4612640"/>
                <a:gd name="connsiteY35" fmla="*/ 777842 h 1078762"/>
                <a:gd name="connisteX36" fmla="*/ 2298065 w 4612640"/>
                <a:gd name="connsiteY36" fmla="*/ 695927 h 1078762"/>
                <a:gd name="connisteX37" fmla="*/ 2352675 w 4612640"/>
                <a:gd name="connsiteY37" fmla="*/ 603217 h 1078762"/>
                <a:gd name="connisteX38" fmla="*/ 2396490 w 4612640"/>
                <a:gd name="connsiteY38" fmla="*/ 527017 h 1078762"/>
                <a:gd name="connisteX39" fmla="*/ 2456180 w 4612640"/>
                <a:gd name="connsiteY39" fmla="*/ 450182 h 1078762"/>
                <a:gd name="connisteX40" fmla="*/ 2533015 w 4612640"/>
                <a:gd name="connsiteY40" fmla="*/ 412082 h 1078762"/>
                <a:gd name="connisteX41" fmla="*/ 2614930 w 4612640"/>
                <a:gd name="connsiteY41" fmla="*/ 450182 h 1078762"/>
                <a:gd name="connisteX42" fmla="*/ 2696210 w 4612640"/>
                <a:gd name="connsiteY42" fmla="*/ 527017 h 1078762"/>
                <a:gd name="connisteX43" fmla="*/ 2767330 w 4612640"/>
                <a:gd name="connsiteY43" fmla="*/ 542892 h 1078762"/>
                <a:gd name="connisteX44" fmla="*/ 2832735 w 4612640"/>
                <a:gd name="connsiteY44" fmla="*/ 477487 h 1078762"/>
                <a:gd name="connisteX45" fmla="*/ 2887345 w 4612640"/>
                <a:gd name="connsiteY45" fmla="*/ 384777 h 1078762"/>
                <a:gd name="connisteX46" fmla="*/ 2931160 w 4612640"/>
                <a:gd name="connsiteY46" fmla="*/ 302862 h 1078762"/>
                <a:gd name="connisteX47" fmla="*/ 2980690 w 4612640"/>
                <a:gd name="connsiteY47" fmla="*/ 220947 h 1078762"/>
                <a:gd name="connisteX48" fmla="*/ 3034665 w 4612640"/>
                <a:gd name="connsiteY48" fmla="*/ 139032 h 1078762"/>
                <a:gd name="connisteX49" fmla="*/ 3084195 w 4612640"/>
                <a:gd name="connsiteY49" fmla="*/ 73627 h 1078762"/>
                <a:gd name="connisteX50" fmla="*/ 3149600 w 4612640"/>
                <a:gd name="connsiteY50" fmla="*/ 19017 h 1078762"/>
                <a:gd name="connisteX51" fmla="*/ 3215005 w 4612640"/>
                <a:gd name="connsiteY51" fmla="*/ 2507 h 1078762"/>
                <a:gd name="connisteX52" fmla="*/ 3296920 w 4612640"/>
                <a:gd name="connsiteY52" fmla="*/ 13302 h 1078762"/>
                <a:gd name="connisteX53" fmla="*/ 3384550 w 4612640"/>
                <a:gd name="connsiteY53" fmla="*/ 100932 h 1078762"/>
                <a:gd name="connisteX54" fmla="*/ 3471545 w 4612640"/>
                <a:gd name="connsiteY54" fmla="*/ 231742 h 1078762"/>
                <a:gd name="connisteX55" fmla="*/ 3526155 w 4612640"/>
                <a:gd name="connsiteY55" fmla="*/ 335882 h 1078762"/>
                <a:gd name="connisteX56" fmla="*/ 3668395 w 4612640"/>
                <a:gd name="connsiteY56" fmla="*/ 592422 h 1078762"/>
                <a:gd name="connisteX57" fmla="*/ 3738880 w 4612640"/>
                <a:gd name="connsiteY57" fmla="*/ 641317 h 1078762"/>
                <a:gd name="connisteX58" fmla="*/ 3810000 w 4612640"/>
                <a:gd name="connsiteY58" fmla="*/ 690212 h 1078762"/>
                <a:gd name="connisteX59" fmla="*/ 3875405 w 4612640"/>
                <a:gd name="connsiteY59" fmla="*/ 728947 h 1078762"/>
                <a:gd name="connisteX60" fmla="*/ 3946525 w 4612640"/>
                <a:gd name="connsiteY60" fmla="*/ 756252 h 1078762"/>
                <a:gd name="connisteX61" fmla="*/ 4039235 w 4612640"/>
                <a:gd name="connsiteY61" fmla="*/ 788637 h 1078762"/>
                <a:gd name="connisteX62" fmla="*/ 4121150 w 4612640"/>
                <a:gd name="connsiteY62" fmla="*/ 810862 h 1078762"/>
                <a:gd name="connisteX63" fmla="*/ 4192270 w 4612640"/>
                <a:gd name="connsiteY63" fmla="*/ 826737 h 1078762"/>
                <a:gd name="connisteX64" fmla="*/ 4263390 w 4612640"/>
                <a:gd name="connsiteY64" fmla="*/ 838167 h 1078762"/>
                <a:gd name="connisteX65" fmla="*/ 4334510 w 4612640"/>
                <a:gd name="connsiteY65" fmla="*/ 859757 h 1078762"/>
                <a:gd name="connisteX66" fmla="*/ 4404995 w 4612640"/>
                <a:gd name="connsiteY66" fmla="*/ 897857 h 1078762"/>
                <a:gd name="connisteX67" fmla="*/ 4481830 w 4612640"/>
                <a:gd name="connsiteY67" fmla="*/ 908652 h 1078762"/>
                <a:gd name="connisteX68" fmla="*/ 4547235 w 4612640"/>
                <a:gd name="connsiteY68" fmla="*/ 947387 h 1078762"/>
                <a:gd name="connisteX69" fmla="*/ 4612640 w 4612640"/>
                <a:gd name="connsiteY69" fmla="*/ 974692 h 107876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  <a:cxn ang="0">
                  <a:pos x="connisteX60" y="connsiteY60"/>
                </a:cxn>
                <a:cxn ang="0">
                  <a:pos x="connisteX61" y="connsiteY61"/>
                </a:cxn>
                <a:cxn ang="0">
                  <a:pos x="connisteX62" y="connsiteY62"/>
                </a:cxn>
                <a:cxn ang="0">
                  <a:pos x="connisteX63" y="connsiteY63"/>
                </a:cxn>
                <a:cxn ang="0">
                  <a:pos x="connisteX64" y="connsiteY64"/>
                </a:cxn>
                <a:cxn ang="0">
                  <a:pos x="connisteX65" y="connsiteY65"/>
                </a:cxn>
                <a:cxn ang="0">
                  <a:pos x="connisteX66" y="connsiteY66"/>
                </a:cxn>
                <a:cxn ang="0">
                  <a:pos x="connisteX67" y="connsiteY67"/>
                </a:cxn>
                <a:cxn ang="0">
                  <a:pos x="connisteX68" y="connsiteY68"/>
                </a:cxn>
                <a:cxn ang="0">
                  <a:pos x="connisteX69" y="connsiteY69"/>
                </a:cxn>
              </a:cxnLst>
              <a:rect l="l" t="t" r="r" b="b"/>
              <a:pathLst>
                <a:path w="4612640" h="1078762">
                  <a:moveTo>
                    <a:pt x="0" y="1078198"/>
                  </a:moveTo>
                  <a:cubicBezTo>
                    <a:pt x="13970" y="1078198"/>
                    <a:pt x="46990" y="1078198"/>
                    <a:pt x="76200" y="1078198"/>
                  </a:cubicBezTo>
                  <a:cubicBezTo>
                    <a:pt x="105410" y="1078198"/>
                    <a:pt x="118110" y="1079468"/>
                    <a:pt x="147320" y="1078198"/>
                  </a:cubicBezTo>
                  <a:cubicBezTo>
                    <a:pt x="176530" y="1076928"/>
                    <a:pt x="193040" y="1073753"/>
                    <a:pt x="223520" y="1072483"/>
                  </a:cubicBezTo>
                  <a:cubicBezTo>
                    <a:pt x="254000" y="1071213"/>
                    <a:pt x="271145" y="1074388"/>
                    <a:pt x="299720" y="1072483"/>
                  </a:cubicBezTo>
                  <a:cubicBezTo>
                    <a:pt x="328295" y="1070578"/>
                    <a:pt x="339725" y="1064863"/>
                    <a:pt x="365760" y="1061688"/>
                  </a:cubicBezTo>
                  <a:cubicBezTo>
                    <a:pt x="391795" y="1058513"/>
                    <a:pt x="403860" y="1057243"/>
                    <a:pt x="431165" y="1055973"/>
                  </a:cubicBezTo>
                  <a:cubicBezTo>
                    <a:pt x="458470" y="1054703"/>
                    <a:pt x="474345" y="1055973"/>
                    <a:pt x="501650" y="1055973"/>
                  </a:cubicBezTo>
                  <a:cubicBezTo>
                    <a:pt x="528955" y="1055973"/>
                    <a:pt x="541655" y="1060418"/>
                    <a:pt x="567690" y="1055973"/>
                  </a:cubicBezTo>
                  <a:cubicBezTo>
                    <a:pt x="593725" y="1051528"/>
                    <a:pt x="607060" y="1040098"/>
                    <a:pt x="633095" y="1034383"/>
                  </a:cubicBezTo>
                  <a:cubicBezTo>
                    <a:pt x="659130" y="1028668"/>
                    <a:pt x="672465" y="1039463"/>
                    <a:pt x="698500" y="1028668"/>
                  </a:cubicBezTo>
                  <a:cubicBezTo>
                    <a:pt x="724535" y="1017873"/>
                    <a:pt x="738505" y="1004538"/>
                    <a:pt x="763905" y="979773"/>
                  </a:cubicBezTo>
                  <a:cubicBezTo>
                    <a:pt x="789305" y="955008"/>
                    <a:pt x="803275" y="932783"/>
                    <a:pt x="824230" y="903573"/>
                  </a:cubicBezTo>
                  <a:cubicBezTo>
                    <a:pt x="845185" y="874363"/>
                    <a:pt x="850265" y="861028"/>
                    <a:pt x="867410" y="832453"/>
                  </a:cubicBezTo>
                  <a:cubicBezTo>
                    <a:pt x="884555" y="803878"/>
                    <a:pt x="893445" y="789908"/>
                    <a:pt x="911225" y="761333"/>
                  </a:cubicBezTo>
                  <a:cubicBezTo>
                    <a:pt x="929005" y="732758"/>
                    <a:pt x="937260" y="717518"/>
                    <a:pt x="955040" y="690213"/>
                  </a:cubicBezTo>
                  <a:cubicBezTo>
                    <a:pt x="972820" y="662908"/>
                    <a:pt x="979170" y="655288"/>
                    <a:pt x="998855" y="624808"/>
                  </a:cubicBezTo>
                  <a:cubicBezTo>
                    <a:pt x="1018540" y="594328"/>
                    <a:pt x="1031875" y="570833"/>
                    <a:pt x="1053465" y="537813"/>
                  </a:cubicBezTo>
                  <a:cubicBezTo>
                    <a:pt x="1075055" y="504793"/>
                    <a:pt x="1083945" y="490188"/>
                    <a:pt x="1108075" y="460978"/>
                  </a:cubicBezTo>
                  <a:cubicBezTo>
                    <a:pt x="1132205" y="431768"/>
                    <a:pt x="1146175" y="408908"/>
                    <a:pt x="1173480" y="390493"/>
                  </a:cubicBezTo>
                  <a:cubicBezTo>
                    <a:pt x="1200785" y="372078"/>
                    <a:pt x="1217295" y="371443"/>
                    <a:pt x="1244600" y="368268"/>
                  </a:cubicBezTo>
                  <a:cubicBezTo>
                    <a:pt x="1271905" y="365093"/>
                    <a:pt x="1283970" y="365093"/>
                    <a:pt x="1310005" y="373983"/>
                  </a:cubicBezTo>
                  <a:cubicBezTo>
                    <a:pt x="1336040" y="382873"/>
                    <a:pt x="1350010" y="391128"/>
                    <a:pt x="1375410" y="412083"/>
                  </a:cubicBezTo>
                  <a:cubicBezTo>
                    <a:pt x="1400810" y="433038"/>
                    <a:pt x="1411605" y="445738"/>
                    <a:pt x="1435735" y="477488"/>
                  </a:cubicBezTo>
                  <a:cubicBezTo>
                    <a:pt x="1459865" y="509238"/>
                    <a:pt x="1471295" y="534003"/>
                    <a:pt x="1495425" y="570198"/>
                  </a:cubicBezTo>
                  <a:cubicBezTo>
                    <a:pt x="1519555" y="606393"/>
                    <a:pt x="1532890" y="622903"/>
                    <a:pt x="1555750" y="657828"/>
                  </a:cubicBezTo>
                  <a:cubicBezTo>
                    <a:pt x="1578610" y="692753"/>
                    <a:pt x="1587500" y="711168"/>
                    <a:pt x="1610360" y="744823"/>
                  </a:cubicBezTo>
                  <a:cubicBezTo>
                    <a:pt x="1633220" y="778478"/>
                    <a:pt x="1644015" y="796258"/>
                    <a:pt x="1670050" y="826738"/>
                  </a:cubicBezTo>
                  <a:cubicBezTo>
                    <a:pt x="1696085" y="857218"/>
                    <a:pt x="1711960" y="873728"/>
                    <a:pt x="1741170" y="897858"/>
                  </a:cubicBezTo>
                  <a:cubicBezTo>
                    <a:pt x="1770380" y="921988"/>
                    <a:pt x="1785620" y="935323"/>
                    <a:pt x="1817370" y="947388"/>
                  </a:cubicBezTo>
                  <a:cubicBezTo>
                    <a:pt x="1849120" y="959453"/>
                    <a:pt x="1868805" y="956913"/>
                    <a:pt x="1899285" y="958183"/>
                  </a:cubicBezTo>
                  <a:cubicBezTo>
                    <a:pt x="1929765" y="959453"/>
                    <a:pt x="1943100" y="956913"/>
                    <a:pt x="1970405" y="952468"/>
                  </a:cubicBezTo>
                  <a:cubicBezTo>
                    <a:pt x="1997710" y="948023"/>
                    <a:pt x="2008505" y="953103"/>
                    <a:pt x="2035810" y="935958"/>
                  </a:cubicBezTo>
                  <a:cubicBezTo>
                    <a:pt x="2063115" y="918813"/>
                    <a:pt x="2079625" y="886428"/>
                    <a:pt x="2106930" y="865473"/>
                  </a:cubicBezTo>
                  <a:cubicBezTo>
                    <a:pt x="2134235" y="844518"/>
                    <a:pt x="2145030" y="850233"/>
                    <a:pt x="2172335" y="832453"/>
                  </a:cubicBezTo>
                  <a:cubicBezTo>
                    <a:pt x="2199640" y="814673"/>
                    <a:pt x="2218055" y="805148"/>
                    <a:pt x="2243455" y="777843"/>
                  </a:cubicBezTo>
                  <a:cubicBezTo>
                    <a:pt x="2268855" y="750538"/>
                    <a:pt x="2276475" y="730853"/>
                    <a:pt x="2298065" y="695928"/>
                  </a:cubicBezTo>
                  <a:cubicBezTo>
                    <a:pt x="2319655" y="661003"/>
                    <a:pt x="2332990" y="636873"/>
                    <a:pt x="2352675" y="603218"/>
                  </a:cubicBezTo>
                  <a:cubicBezTo>
                    <a:pt x="2372360" y="569563"/>
                    <a:pt x="2375535" y="557498"/>
                    <a:pt x="2396490" y="527018"/>
                  </a:cubicBezTo>
                  <a:cubicBezTo>
                    <a:pt x="2417445" y="496538"/>
                    <a:pt x="2428875" y="473043"/>
                    <a:pt x="2456180" y="450183"/>
                  </a:cubicBezTo>
                  <a:cubicBezTo>
                    <a:pt x="2483485" y="427323"/>
                    <a:pt x="2501265" y="412083"/>
                    <a:pt x="2533015" y="412083"/>
                  </a:cubicBezTo>
                  <a:cubicBezTo>
                    <a:pt x="2564765" y="412083"/>
                    <a:pt x="2582545" y="427323"/>
                    <a:pt x="2614930" y="450183"/>
                  </a:cubicBezTo>
                  <a:cubicBezTo>
                    <a:pt x="2647315" y="473043"/>
                    <a:pt x="2665730" y="508603"/>
                    <a:pt x="2696210" y="527018"/>
                  </a:cubicBezTo>
                  <a:cubicBezTo>
                    <a:pt x="2726690" y="545433"/>
                    <a:pt x="2740025" y="553053"/>
                    <a:pt x="2767330" y="542893"/>
                  </a:cubicBezTo>
                  <a:cubicBezTo>
                    <a:pt x="2794635" y="532733"/>
                    <a:pt x="2808605" y="509238"/>
                    <a:pt x="2832735" y="477488"/>
                  </a:cubicBezTo>
                  <a:cubicBezTo>
                    <a:pt x="2856865" y="445738"/>
                    <a:pt x="2867660" y="419703"/>
                    <a:pt x="2887345" y="384778"/>
                  </a:cubicBezTo>
                  <a:cubicBezTo>
                    <a:pt x="2907030" y="349853"/>
                    <a:pt x="2912745" y="335883"/>
                    <a:pt x="2931160" y="302863"/>
                  </a:cubicBezTo>
                  <a:cubicBezTo>
                    <a:pt x="2949575" y="269843"/>
                    <a:pt x="2959735" y="253968"/>
                    <a:pt x="2980690" y="220948"/>
                  </a:cubicBezTo>
                  <a:cubicBezTo>
                    <a:pt x="3001645" y="187928"/>
                    <a:pt x="3013710" y="168243"/>
                    <a:pt x="3034665" y="139033"/>
                  </a:cubicBezTo>
                  <a:cubicBezTo>
                    <a:pt x="3055620" y="109823"/>
                    <a:pt x="3061335" y="97758"/>
                    <a:pt x="3084195" y="73628"/>
                  </a:cubicBezTo>
                  <a:cubicBezTo>
                    <a:pt x="3107055" y="49498"/>
                    <a:pt x="3123565" y="32988"/>
                    <a:pt x="3149600" y="19018"/>
                  </a:cubicBezTo>
                  <a:cubicBezTo>
                    <a:pt x="3175635" y="5048"/>
                    <a:pt x="3185795" y="3778"/>
                    <a:pt x="3215005" y="2508"/>
                  </a:cubicBezTo>
                  <a:cubicBezTo>
                    <a:pt x="3244215" y="1238"/>
                    <a:pt x="3263265" y="-6382"/>
                    <a:pt x="3296920" y="13303"/>
                  </a:cubicBezTo>
                  <a:cubicBezTo>
                    <a:pt x="3330575" y="32988"/>
                    <a:pt x="3349625" y="57118"/>
                    <a:pt x="3384550" y="100933"/>
                  </a:cubicBezTo>
                  <a:cubicBezTo>
                    <a:pt x="3419475" y="144748"/>
                    <a:pt x="3442970" y="184753"/>
                    <a:pt x="3471545" y="231743"/>
                  </a:cubicBezTo>
                  <a:cubicBezTo>
                    <a:pt x="3500120" y="278733"/>
                    <a:pt x="3486785" y="263493"/>
                    <a:pt x="3526155" y="335883"/>
                  </a:cubicBezTo>
                  <a:cubicBezTo>
                    <a:pt x="3565525" y="408273"/>
                    <a:pt x="3625850" y="531463"/>
                    <a:pt x="3668395" y="592423"/>
                  </a:cubicBezTo>
                  <a:cubicBezTo>
                    <a:pt x="3710940" y="653383"/>
                    <a:pt x="3710305" y="621633"/>
                    <a:pt x="3738880" y="641318"/>
                  </a:cubicBezTo>
                  <a:cubicBezTo>
                    <a:pt x="3767455" y="661003"/>
                    <a:pt x="3782695" y="672433"/>
                    <a:pt x="3810000" y="690213"/>
                  </a:cubicBezTo>
                  <a:cubicBezTo>
                    <a:pt x="3837305" y="707993"/>
                    <a:pt x="3848100" y="715613"/>
                    <a:pt x="3875405" y="728948"/>
                  </a:cubicBezTo>
                  <a:cubicBezTo>
                    <a:pt x="3902710" y="742283"/>
                    <a:pt x="3913505" y="744188"/>
                    <a:pt x="3946525" y="756253"/>
                  </a:cubicBezTo>
                  <a:cubicBezTo>
                    <a:pt x="3979545" y="768318"/>
                    <a:pt x="4004310" y="777843"/>
                    <a:pt x="4039235" y="788638"/>
                  </a:cubicBezTo>
                  <a:cubicBezTo>
                    <a:pt x="4074160" y="799433"/>
                    <a:pt x="4090670" y="803243"/>
                    <a:pt x="4121150" y="810863"/>
                  </a:cubicBezTo>
                  <a:cubicBezTo>
                    <a:pt x="4151630" y="818483"/>
                    <a:pt x="4163695" y="821023"/>
                    <a:pt x="4192270" y="826738"/>
                  </a:cubicBezTo>
                  <a:cubicBezTo>
                    <a:pt x="4220845" y="832453"/>
                    <a:pt x="4234815" y="831818"/>
                    <a:pt x="4263390" y="838168"/>
                  </a:cubicBezTo>
                  <a:cubicBezTo>
                    <a:pt x="4291965" y="844518"/>
                    <a:pt x="4305935" y="847693"/>
                    <a:pt x="4334510" y="859758"/>
                  </a:cubicBezTo>
                  <a:cubicBezTo>
                    <a:pt x="4363085" y="871823"/>
                    <a:pt x="4375785" y="888333"/>
                    <a:pt x="4404995" y="897858"/>
                  </a:cubicBezTo>
                  <a:cubicBezTo>
                    <a:pt x="4434205" y="907383"/>
                    <a:pt x="4453255" y="898493"/>
                    <a:pt x="4481830" y="908653"/>
                  </a:cubicBezTo>
                  <a:cubicBezTo>
                    <a:pt x="4510405" y="918813"/>
                    <a:pt x="4521200" y="934053"/>
                    <a:pt x="4547235" y="947388"/>
                  </a:cubicBezTo>
                  <a:cubicBezTo>
                    <a:pt x="4573270" y="960723"/>
                    <a:pt x="4600575" y="970248"/>
                    <a:pt x="4612640" y="974693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2">
                      <a:lumMod val="60000"/>
                      <a:lumOff val="4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Times New Roman Regular" panose="02020603050405020304" charset="0"/>
                <a:cs typeface="Times New Roman Regular" panose="02020603050405020304" charset="0"/>
              </a:endParaRPr>
            </a:p>
          </p:txBody>
        </p:sp>
      </p:grpSp>
      <p:sp>
        <p:nvSpPr>
          <p:cNvPr id="34" name="右箭头 33"/>
          <p:cNvSpPr/>
          <p:nvPr/>
        </p:nvSpPr>
        <p:spPr>
          <a:xfrm>
            <a:off x="4042410" y="2095500"/>
            <a:ext cx="709930" cy="121285"/>
          </a:xfrm>
          <a:prstGeom prst="right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9533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73830" y="1800860"/>
            <a:ext cx="8534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Times New Roman Bold" panose="02020603050405020304" charset="0"/>
                <a:cs typeface="Times New Roman Bold" panose="02020603050405020304" charset="0"/>
              </a:rPr>
              <a:t>statistic</a:t>
            </a:r>
            <a:endParaRPr lang="en-US" altLang="zh-CN" sz="12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50740" y="2329180"/>
            <a:ext cx="2156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>
                <a:latin typeface="Times New Roman Bold" panose="02020603050405020304" charset="0"/>
                <a:cs typeface="Times New Roman Bold" panose="02020603050405020304" charset="0"/>
              </a:rPr>
              <a:t>epidemic statistic </a:t>
            </a:r>
            <a:endParaRPr lang="en-US" altLang="zh-CN" sz="1400" b="1">
              <a:latin typeface="Times New Roman Bold" panose="02020603050405020304" charset="0"/>
              <a:cs typeface="Times New Roman Bold" panose="02020603050405020304" charset="0"/>
            </a:endParaRPr>
          </a:p>
          <a:p>
            <a:pPr algn="ctr"/>
            <a:r>
              <a:rPr lang="en-US" altLang="zh-CN" sz="1400" b="1">
                <a:latin typeface="Times New Roman Bold" panose="02020603050405020304" charset="0"/>
                <a:cs typeface="Times New Roman Bold" panose="02020603050405020304" charset="0"/>
              </a:rPr>
              <a:t>(e.g., comfirmed case)</a:t>
            </a:r>
            <a:endParaRPr lang="en-US" altLang="zh-CN" sz="14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8" name="右箭头 37"/>
          <p:cNvSpPr/>
          <p:nvPr/>
        </p:nvSpPr>
        <p:spPr>
          <a:xfrm rot="19800000">
            <a:off x="6790055" y="1858010"/>
            <a:ext cx="709930" cy="121285"/>
          </a:xfrm>
          <a:prstGeom prst="right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9533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39" name="右箭头 38"/>
          <p:cNvSpPr/>
          <p:nvPr/>
        </p:nvSpPr>
        <p:spPr>
          <a:xfrm rot="1800000">
            <a:off x="6790055" y="2318385"/>
            <a:ext cx="709930" cy="121285"/>
          </a:xfrm>
          <a:prstGeom prst="right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9533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43" name="图片 42" descr="截屏2022-06-07 下午2.34.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875" y="2280920"/>
            <a:ext cx="528955" cy="521970"/>
          </a:xfrm>
          <a:prstGeom prst="rect">
            <a:avLst/>
          </a:prstGeom>
        </p:spPr>
      </p:pic>
      <p:pic>
        <p:nvPicPr>
          <p:cNvPr id="44" name="图片 43" descr="截屏2022-06-07 下午2.34.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305" y="1420495"/>
            <a:ext cx="506095" cy="521970"/>
          </a:xfrm>
          <a:prstGeom prst="rect">
            <a:avLst/>
          </a:prstGeom>
        </p:spPr>
      </p:pic>
      <p:pic>
        <p:nvPicPr>
          <p:cNvPr id="46" name="图片 45" descr="截屏2022-06-07 下午2.37.05"/>
          <p:cNvPicPr>
            <a:picLocks noChangeAspect="1"/>
          </p:cNvPicPr>
          <p:nvPr/>
        </p:nvPicPr>
        <p:blipFill>
          <a:blip r:embed="rId7"/>
          <a:srcRect l="2483"/>
          <a:stretch>
            <a:fillRect/>
          </a:stretch>
        </p:blipFill>
        <p:spPr>
          <a:xfrm>
            <a:off x="3110865" y="1757680"/>
            <a:ext cx="703580" cy="726440"/>
          </a:xfrm>
          <a:prstGeom prst="rect">
            <a:avLst/>
          </a:prstGeom>
        </p:spPr>
      </p:pic>
      <p:sp>
        <p:nvSpPr>
          <p:cNvPr id="47" name="圆角矩形 46"/>
          <p:cNvSpPr/>
          <p:nvPr/>
        </p:nvSpPr>
        <p:spPr>
          <a:xfrm>
            <a:off x="8517255" y="1527810"/>
            <a:ext cx="1141730" cy="306705"/>
          </a:xfrm>
          <a:prstGeom prst="roundRect">
            <a:avLst>
              <a:gd name="adj" fmla="val 50000"/>
            </a:avLst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administrative decision-making</a:t>
            </a:r>
            <a:endParaRPr lang="zh-CN" altLang="en-US" sz="800" b="1">
              <a:solidFill>
                <a:schemeClr val="tx1">
                  <a:lumMod val="85000"/>
                  <a:lumOff val="1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8517255" y="2436495"/>
            <a:ext cx="1141730" cy="306705"/>
          </a:xfrm>
          <a:prstGeom prst="roundRect">
            <a:avLst>
              <a:gd name="adj" fmla="val 50000"/>
            </a:avLst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allocating health</a:t>
            </a:r>
            <a:r>
              <a:rPr lang="en-US" altLang="zh-CN" sz="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-</a:t>
            </a:r>
            <a:r>
              <a:rPr lang="zh-CN" altLang="en-US" sz="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care resources</a:t>
            </a:r>
            <a:endParaRPr lang="zh-CN" altLang="en-US" sz="800" b="1">
              <a:solidFill>
                <a:schemeClr val="tx1">
                  <a:lumMod val="85000"/>
                  <a:lumOff val="1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 flipV="1">
            <a:off x="8832215" y="2027555"/>
            <a:ext cx="511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...</a:t>
            </a:r>
            <a:endParaRPr lang="en-US" altLang="zh-CN"/>
          </a:p>
        </p:txBody>
      </p:sp>
      <p:pic>
        <p:nvPicPr>
          <p:cNvPr id="50" name="图片 49" descr="截屏2022-06-07 下午2.40.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4075" y="2498725"/>
            <a:ext cx="176530" cy="182245"/>
          </a:xfrm>
          <a:prstGeom prst="rect">
            <a:avLst/>
          </a:prstGeom>
        </p:spPr>
      </p:pic>
      <p:pic>
        <p:nvPicPr>
          <p:cNvPr id="51" name="图片 50" descr="截屏2022-06-07 下午2.40.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4075" y="1590675"/>
            <a:ext cx="176530" cy="182245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7341870" y="1884680"/>
            <a:ext cx="11283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Times New Roman Bold" panose="02020603050405020304" charset="0"/>
                <a:cs typeface="Times New Roman Bold" panose="02020603050405020304" charset="0"/>
              </a:rPr>
              <a:t>government</a:t>
            </a:r>
            <a:endParaRPr lang="en-US" altLang="zh-CN" sz="12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364730" y="2737485"/>
            <a:ext cx="10801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Times New Roman Bold" panose="02020603050405020304" charset="0"/>
                <a:cs typeface="Times New Roman Bold" panose="02020603050405020304" charset="0"/>
              </a:rPr>
              <a:t>hospital</a:t>
            </a:r>
            <a:endParaRPr lang="en-US" altLang="zh-CN" sz="12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</p:spTree>
  </p:cSld>
  <p:clrMapOvr>
    <a:masterClrMapping/>
  </p:clrMapOvr>
  <p:transition advTm="55919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5950" y="1299210"/>
            <a:ext cx="108845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Main challenges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The inherent difficulty of long-term forecasting. 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Nonlinear temporal dependencies (e.g., seasonal influenza), as shown in Figure 1.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dynamic inter-dependencies between regions (e.g., human mobility in Figure 2).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5950" y="2621280"/>
            <a:ext cx="79235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Exsiting Methods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Statistic Methods: AR, ARIMA, SARIMA.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Compartment Methods: SIR, SEIR, SEUIR.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Deep Learning-based Methods [3,4,5,6,7].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15" name="图片 14" descr="all_sample"/>
          <p:cNvPicPr>
            <a:picLocks noChangeAspect="1"/>
          </p:cNvPicPr>
          <p:nvPr/>
        </p:nvPicPr>
        <p:blipFill>
          <a:blip r:embed="rId3"/>
          <a:srcRect b="9790"/>
          <a:stretch>
            <a:fillRect/>
          </a:stretch>
        </p:blipFill>
        <p:spPr>
          <a:xfrm>
            <a:off x="615950" y="4065270"/>
            <a:ext cx="5908675" cy="2369820"/>
          </a:xfrm>
          <a:prstGeom prst="rect">
            <a:avLst/>
          </a:prstGeom>
        </p:spPr>
      </p:pic>
      <p:pic>
        <p:nvPicPr>
          <p:cNvPr id="16" name="图片 15" descr="heat_map_adj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8855" y="2737485"/>
            <a:ext cx="4372610" cy="355981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348855" y="6219825"/>
            <a:ext cx="4151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Times New Roman Regular" panose="02020603050405020304" charset="0"/>
                <a:cs typeface="Times New Roman Regular" panose="02020603050405020304" charset="0"/>
              </a:rPr>
              <a:t>Figure 2. The overall of human mobility flow between different states within Covid-19 period in US.</a:t>
            </a:r>
            <a:endParaRPr lang="en-US" altLang="zh-CN" sz="14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83970" y="6435090"/>
            <a:ext cx="4572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latin typeface="Times New Roman Regular" panose="02020603050405020304" charset="0"/>
                <a:cs typeface="Times New Roman Regular" panose="02020603050405020304" charset="0"/>
              </a:rPr>
              <a:t>Figure 1. The overall of the flu statistic of US HHS regions.</a:t>
            </a:r>
            <a:endParaRPr lang="en-US" altLang="zh-CN" sz="14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5950" y="807720"/>
            <a:ext cx="3164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</a:rPr>
              <a:t>Background &amp; Motivations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</p:spTree>
  </p:cSld>
  <p:clrMapOvr>
    <a:masterClrMapping/>
  </p:clrMapOvr>
  <p:transition advTm="32517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截屏2022-05-31 下午3.17.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4128770"/>
            <a:ext cx="4994910" cy="2717165"/>
          </a:xfrm>
          <a:prstGeom prst="rect">
            <a:avLst/>
          </a:prstGeom>
        </p:spPr>
      </p:pic>
      <p:pic>
        <p:nvPicPr>
          <p:cNvPr id="5" name="图片 4" descr="截屏2022-05-31 下午3.18.07"/>
          <p:cNvPicPr>
            <a:picLocks noChangeAspect="1"/>
          </p:cNvPicPr>
          <p:nvPr/>
        </p:nvPicPr>
        <p:blipFill>
          <a:blip r:embed="rId2"/>
          <a:srcRect t="4196"/>
          <a:stretch>
            <a:fillRect/>
          </a:stretch>
        </p:blipFill>
        <p:spPr>
          <a:xfrm>
            <a:off x="6074410" y="4223385"/>
            <a:ext cx="5495925" cy="26219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02335" y="1306830"/>
            <a:ext cx="103873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The epidemic situation of a region at a certain time step is correlated with both</a:t>
            </a:r>
            <a:r>
              <a:rPr lang="en-US" altLang="zh-CN">
                <a:solidFill>
                  <a:srgbClr val="195333"/>
                </a:solidFill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its previous values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and </a:t>
            </a: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other regions' epidemic situation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. (Figure 1)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Intra-Series Embedding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: Nonlinear temporal dependencies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Inter-Series Embedding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: Dynamic inter-dependencies between regions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164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</a:rPr>
              <a:t>Background &amp; Motivations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677285" y="2425700"/>
            <a:ext cx="970915" cy="357505"/>
          </a:xfrm>
          <a:prstGeom prst="ellipse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567815" y="2883535"/>
            <a:ext cx="70846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Epidemics have the characteristics of </a:t>
            </a:r>
            <a:r>
              <a:rPr lang="zh-CN" altLang="en-US" sz="1600" i="1" u="sng">
                <a:latin typeface="Times New Roman Regular" panose="02020603050405020304" charset="0"/>
                <a:cs typeface="Times New Roman Regular" panose="02020603050405020304" charset="0"/>
              </a:rPr>
              <a:t>suddenness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, </a:t>
            </a:r>
            <a:r>
              <a:rPr lang="zh-CN" altLang="en-US" sz="1600" i="1" u="sng">
                <a:latin typeface="Times New Roman Regular" panose="02020603050405020304" charset="0"/>
                <a:cs typeface="Times New Roman Regular" panose="02020603050405020304" charset="0"/>
              </a:rPr>
              <a:t>periodicity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, and </a:t>
            </a:r>
            <a:r>
              <a:rPr lang="zh-CN" altLang="en-US" sz="1600" i="1" u="sng">
                <a:latin typeface="Times New Roman Regular" panose="02020603050405020304" charset="0"/>
                <a:cs typeface="Times New Roman Regular" panose="02020603050405020304" charset="0"/>
              </a:rPr>
              <a:t>persistence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5387340" y="3220720"/>
            <a:ext cx="75565" cy="155575"/>
          </a:xfrm>
          <a:prstGeom prst="down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>
            <a:off x="6405880" y="3220720"/>
            <a:ext cx="75565" cy="155575"/>
          </a:xfrm>
          <a:prstGeom prst="down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>
            <a:off x="7729220" y="3220720"/>
            <a:ext cx="75565" cy="155575"/>
          </a:xfrm>
          <a:prstGeom prst="downArrow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993005" y="3422015"/>
            <a:ext cx="86487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Local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/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pattern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/>
            <a:r>
              <a:rPr lang="en-US" altLang="zh-CN" sz="1200">
                <a:solidFill>
                  <a:schemeClr val="accent2">
                    <a:lumMod val="7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Figure 3(a)</a:t>
            </a:r>
            <a:endParaRPr lang="en-US" altLang="zh-CN" sz="1200">
              <a:solidFill>
                <a:schemeClr val="accent2">
                  <a:lumMod val="75000"/>
                </a:schemeClr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6783" y="3422015"/>
            <a:ext cx="8731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Peridoic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/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pattern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/>
            <a:r>
              <a:rPr lang="en-US" altLang="zh-CN" sz="1200">
                <a:solidFill>
                  <a:schemeClr val="accent2">
                    <a:lumMod val="7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Figure 3(b)</a:t>
            </a:r>
            <a:endParaRPr lang="en-US" altLang="zh-CN" sz="1200">
              <a:solidFill>
                <a:schemeClr val="accent2">
                  <a:lumMod val="75000"/>
                </a:schemeClr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34251" y="3422015"/>
            <a:ext cx="86487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Global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/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pattern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/>
            <a:r>
              <a:rPr lang="en-US" altLang="zh-CN" sz="1200">
                <a:solidFill>
                  <a:schemeClr val="accent2">
                    <a:lumMod val="75000"/>
                  </a:schemeClr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Figure 3(c)</a:t>
            </a:r>
            <a:endParaRPr lang="en-US" altLang="zh-CN" sz="1200">
              <a:solidFill>
                <a:schemeClr val="accent2">
                  <a:lumMod val="75000"/>
                </a:schemeClr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55000" y="2128520"/>
            <a:ext cx="2364740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inconsistent scale (data distribution)</a:t>
            </a:r>
            <a:endParaRPr lang="en-US" altLang="zh-CN" sz="1200">
              <a:solidFill>
                <a:schemeClr val="tx1"/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&amp; </a:t>
            </a:r>
            <a:endParaRPr lang="en-US" altLang="zh-CN" sz="1200">
              <a:solidFill>
                <a:schemeClr val="tx1"/>
              </a:solidFill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different importance on prediction</a:t>
            </a:r>
            <a:endParaRPr lang="en-US" altLang="zh-CN" sz="1200">
              <a:latin typeface="Times New Roman Regular" panose="02020603050405020304" charset="0"/>
              <a:cs typeface="Times New Roman Regular" panose="02020603050405020304" charset="0"/>
              <a:sym typeface="+mn-ea"/>
            </a:endParaRPr>
          </a:p>
        </p:txBody>
      </p:sp>
      <p:sp>
        <p:nvSpPr>
          <p:cNvPr id="25" name="右大括号 24"/>
          <p:cNvSpPr/>
          <p:nvPr/>
        </p:nvSpPr>
        <p:spPr>
          <a:xfrm>
            <a:off x="8070215" y="2149475"/>
            <a:ext cx="75565" cy="547370"/>
          </a:xfrm>
          <a:prstGeom prst="rightBrace">
            <a:avLst>
              <a:gd name="adj1" fmla="val 115966"/>
              <a:gd name="adj2" fmla="val 50000"/>
            </a:avLst>
          </a:prstGeom>
          <a:ln w="12700">
            <a:solidFill>
              <a:srgbClr val="195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advTm="79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4" grpId="1"/>
      <p:bldP spid="25" grpId="1" animBg="1"/>
      <p:bldP spid="11" grpId="0"/>
      <p:bldP spid="12" grpId="0" bldLvl="0" animBg="1"/>
      <p:bldP spid="14" grpId="0" bldLvl="0" animBg="1"/>
      <p:bldP spid="17" grpId="0" bldLvl="0" animBg="1"/>
      <p:bldP spid="18" grpId="0"/>
      <p:bldP spid="19" grpId="0"/>
      <p:bldP spid="20" grpId="0"/>
      <p:bldP spid="6" grpId="0" animBg="1"/>
      <p:bldP spid="11" grpId="1"/>
      <p:bldP spid="12" grpId="1" animBg="1"/>
      <p:bldP spid="14" grpId="1" animBg="1"/>
      <p:bldP spid="17" grpId="1" animBg="1"/>
      <p:bldP spid="18" grpId="1"/>
      <p:bldP spid="19" grpId="1"/>
      <p:bldP spid="20" grpId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截屏2022-05-31 下午3.17.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4128770"/>
            <a:ext cx="4994910" cy="2717165"/>
          </a:xfrm>
          <a:prstGeom prst="rect">
            <a:avLst/>
          </a:prstGeom>
        </p:spPr>
      </p:pic>
      <p:pic>
        <p:nvPicPr>
          <p:cNvPr id="5" name="图片 4" descr="截屏2022-05-31 下午3.18.07"/>
          <p:cNvPicPr>
            <a:picLocks noChangeAspect="1"/>
          </p:cNvPicPr>
          <p:nvPr/>
        </p:nvPicPr>
        <p:blipFill>
          <a:blip r:embed="rId2"/>
          <a:srcRect t="4196"/>
          <a:stretch>
            <a:fillRect/>
          </a:stretch>
        </p:blipFill>
        <p:spPr>
          <a:xfrm>
            <a:off x="6074410" y="4223385"/>
            <a:ext cx="5495925" cy="26219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749935" y="2914015"/>
            <a:ext cx="10751185" cy="121031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114425" y="3065145"/>
            <a:ext cx="100228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Core Insights: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Inconsistent scale and different importance of Inter- and Intra-Series information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Dynamic inter-dependencies between regions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164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</a:rPr>
              <a:t>Background &amp; Motivations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2335" y="1306830"/>
            <a:ext cx="103873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The epidemic situation of a region at a certain time step is correlated with both</a:t>
            </a:r>
            <a:r>
              <a:rPr lang="en-US" altLang="zh-CN">
                <a:solidFill>
                  <a:srgbClr val="195333"/>
                </a:solidFill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its previous values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and </a:t>
            </a: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other regions' epidemic situation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. (Figure 1)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Intra-Series Embedding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: Nonlinear temporal dependencies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Inter-Series Embedding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: Dynamic inter-dependencies between regions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7949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5950" y="1482725"/>
            <a:ext cx="9761855" cy="20815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b="1" i="1">
                <a:latin typeface="Times New Roman Bold Italic" panose="02020603050405020304" charset="0"/>
                <a:cs typeface="Times New Roman Bold Italic" panose="02020603050405020304" charset="0"/>
              </a:rPr>
              <a:t>N</a:t>
            </a: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 regions.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We have a total of </a:t>
            </a:r>
            <a:r>
              <a:rPr lang="en-US" altLang="zh-CN" i="1">
                <a:latin typeface="Times New Roman Italic" panose="02020603050405020304" charset="0"/>
                <a:cs typeface="Times New Roman Italic" panose="02020603050405020304" charset="0"/>
              </a:rPr>
              <a:t>N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regions (i.e., states or cities). Each region is associated with a time series for a window </a:t>
            </a:r>
            <a:r>
              <a:rPr lang="en-US" altLang="zh-CN" i="1">
                <a:latin typeface="Times New Roman Italic" panose="02020603050405020304" charset="0"/>
                <a:cs typeface="Times New Roman Italic" panose="02020603050405020304" charset="0"/>
              </a:rPr>
              <a:t>T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Input.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Epidemic statistic with a look-back window </a:t>
            </a:r>
            <a:r>
              <a:rPr lang="en-US" altLang="zh-CN" i="1">
                <a:latin typeface="Times New Roman Italic" panose="02020603050405020304" charset="0"/>
                <a:cs typeface="Times New Roman Italic" panose="02020603050405020304" charset="0"/>
              </a:rPr>
              <a:t>T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at time point </a:t>
            </a:r>
            <a:r>
              <a:rPr lang="en-US" altLang="zh-CN" i="1">
                <a:latin typeface="Times New Roman Italic" panose="02020603050405020304" charset="0"/>
                <a:cs typeface="Times New Roman Italic" panose="02020603050405020304" charset="0"/>
              </a:rPr>
              <a:t>t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Goal. 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The goal of this task is to predict the epidemic statistic of the future time point </a:t>
            </a:r>
            <a:r>
              <a:rPr lang="en-US" altLang="zh-CN" i="1">
                <a:latin typeface="Times New Roman Italic" panose="02020603050405020304" charset="0"/>
                <a:cs typeface="Times New Roman Italic" panose="02020603050405020304" charset="0"/>
              </a:rPr>
              <a:t>t + h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5" name="334E55B0-647D-440b-865C-3EC943EB4CBC-1" descr="wpsoffice"/>
          <p:cNvPicPr>
            <a:picLocks noChangeAspect="1"/>
          </p:cNvPicPr>
          <p:nvPr/>
        </p:nvPicPr>
        <p:blipFill>
          <a:blip r:embed="rId3"/>
          <a:srcRect l="-634" t="-22436" r="-1592" b="-8654"/>
          <a:stretch>
            <a:fillRect/>
          </a:stretch>
        </p:blipFill>
        <p:spPr>
          <a:xfrm>
            <a:off x="1650365" y="2844165"/>
            <a:ext cx="2865755" cy="337820"/>
          </a:xfrm>
          <a:prstGeom prst="rect">
            <a:avLst/>
          </a:prstGeom>
        </p:spPr>
      </p:pic>
      <p:pic>
        <p:nvPicPr>
          <p:cNvPr id="7" name="334E55B0-647D-440b-865C-3EC943EB4CBC-2" descr="wpsoffice"/>
          <p:cNvPicPr>
            <a:picLocks noChangeAspect="1"/>
          </p:cNvPicPr>
          <p:nvPr/>
        </p:nvPicPr>
        <p:blipFill>
          <a:blip r:embed="rId4"/>
          <a:srcRect l="-755" t="-16943" r="-931" b="-15470"/>
          <a:stretch>
            <a:fillRect/>
          </a:stretch>
        </p:blipFill>
        <p:spPr>
          <a:xfrm>
            <a:off x="1650365" y="2062480"/>
            <a:ext cx="3084195" cy="382905"/>
          </a:xfrm>
          <a:prstGeom prst="rect">
            <a:avLst/>
          </a:prstGeom>
        </p:spPr>
      </p:pic>
      <p:pic>
        <p:nvPicPr>
          <p:cNvPr id="8" name="图片 7" descr="截屏2022-06-06 下午8.08.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50" y="3783330"/>
            <a:ext cx="6428105" cy="30321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5950" y="807720"/>
            <a:ext cx="3595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Problem Formulation (Fig.1)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80555" y="6068060"/>
            <a:ext cx="40557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Times New Roman Regular" panose="02020603050405020304" charset="0"/>
                <a:cs typeface="Times New Roman Regular" panose="02020603050405020304" charset="0"/>
              </a:rPr>
              <a:t>Figure 1. The illustration of problem formulation.</a:t>
            </a:r>
            <a:endParaRPr lang="en-US" altLang="zh-CN" sz="14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9104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6" name="图片 5" descr="截屏2022-06-06 下午1.13.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565" y="3345180"/>
            <a:ext cx="7644130" cy="32213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5950" y="807720"/>
            <a:ext cx="39687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Methodology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Overall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530350"/>
            <a:ext cx="111182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We propose a new model called SEFNet that extracts </a:t>
            </a:r>
            <a:r>
              <a:rPr lang="en-US" altLang="zh-CN" sz="1600" b="1" i="1">
                <a:solidFill>
                  <a:schemeClr val="tx1"/>
                </a:solidFill>
                <a:latin typeface="Times New Roman Bold Italic" panose="02020603050405020304" charset="0"/>
                <a:cs typeface="Times New Roman Bold Italic" panose="02020603050405020304" charset="0"/>
              </a:rPr>
              <a:t>inter-series correlations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and </a:t>
            </a:r>
            <a:r>
              <a:rPr lang="en-US" altLang="zh-CN" sz="1600" b="1" i="1">
                <a:solidFill>
                  <a:schemeClr val="tx1"/>
                </a:solidFill>
                <a:latin typeface="Times New Roman Bold Italic" panose="02020603050405020304" charset="0"/>
                <a:cs typeface="Times New Roman Bold Italic" panose="02020603050405020304" charset="0"/>
              </a:rPr>
              <a:t>intra-series temporal dependencies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through two separate neural networks and uses parametric-matrix fusion to emphasize the importance of each information for epidemic prediction. =&gt; </a:t>
            </a:r>
            <a:r>
              <a:rPr lang="en-US" altLang="zh-CN" sz="1600" b="1">
                <a:solidFill>
                  <a:srgbClr val="195333"/>
                </a:solidFill>
                <a:latin typeface="Times New Roman" panose="02020603050405020304" charset="0"/>
                <a:cs typeface="Times New Roman" panose="02020603050405020304" charset="0"/>
              </a:rPr>
              <a:t>deal with the </a:t>
            </a:r>
            <a:r>
              <a:rPr lang="en-US" altLang="zh-CN" sz="1600" b="1" i="1">
                <a:solidFill>
                  <a:srgbClr val="195333"/>
                </a:solidFill>
                <a:latin typeface="Times New Roman Bold Italic" panose="02020603050405020304" charset="0"/>
                <a:cs typeface="Times New Roman Bold Italic" panose="02020603050405020304" charset="0"/>
              </a:rPr>
              <a:t>Core Insights</a:t>
            </a:r>
            <a:r>
              <a:rPr lang="en-US" altLang="zh-CN" sz="1600" b="1" i="1">
                <a:solidFill>
                  <a:srgbClr val="195333"/>
                </a:solidFill>
                <a:latin typeface="Times New Roman Italic" panose="02020603050405020304" charset="0"/>
                <a:cs typeface="Times New Roman Italic" panose="02020603050405020304" charset="0"/>
              </a:rPr>
              <a:t> </a:t>
            </a:r>
            <a:r>
              <a:rPr lang="en-US" altLang="zh-CN" sz="1600" b="1" i="1">
                <a:solidFill>
                  <a:srgbClr val="195333"/>
                </a:solidFill>
                <a:latin typeface="Times New Roman Bold Italic" panose="02020603050405020304" charset="0"/>
                <a:cs typeface="Times New Roman Bold Italic" panose="02020603050405020304" charset="0"/>
              </a:rPr>
              <a:t>1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We propose a multi-scale unified convolution component called </a:t>
            </a:r>
            <a:r>
              <a:rPr lang="en-US" altLang="zh-CN" sz="1600" b="1" i="1">
                <a:solidFill>
                  <a:schemeClr val="tx1"/>
                </a:solidFill>
                <a:latin typeface="Times New Roman Bold Italic" panose="02020603050405020304" charset="0"/>
                <a:cs typeface="Times New Roman Bold Italic" panose="02020603050405020304" charset="0"/>
              </a:rPr>
              <a:t>Region-Aware Convolution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that is capable of extracting local, periodic, and global patterns to better obtain feature representation and capture potential dependencies between regions. 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=&gt; </a:t>
            </a:r>
            <a:r>
              <a:rPr lang="en-US" altLang="zh-CN" sz="1600" b="1">
                <a:solidFill>
                  <a:srgbClr val="195333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deal with the </a:t>
            </a:r>
            <a:r>
              <a:rPr lang="en-US" altLang="zh-CN" sz="1600" b="1" i="1">
                <a:solidFill>
                  <a:srgbClr val="195333"/>
                </a:solidFill>
                <a:latin typeface="Times New Roman Bold Italic" panose="02020603050405020304" charset="0"/>
                <a:cs typeface="Times New Roman Bold Italic" panose="02020603050405020304" charset="0"/>
                <a:sym typeface="+mn-ea"/>
              </a:rPr>
              <a:t>Core Insights</a:t>
            </a:r>
            <a:r>
              <a:rPr lang="en-US" altLang="zh-CN" sz="1600" b="1" i="1">
                <a:solidFill>
                  <a:srgbClr val="195333"/>
                </a:solidFill>
                <a:latin typeface="Times New Roman Italic" panose="02020603050405020304" charset="0"/>
                <a:cs typeface="Times New Roman Italic" panose="02020603050405020304" charset="0"/>
                <a:sym typeface="+mn-ea"/>
              </a:rPr>
              <a:t> 2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advTm="12927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6" name="图片 5" descr="截屏2022-06-06 下午1.13.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0" y="2395855"/>
            <a:ext cx="10010140" cy="4218305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584700" y="2395855"/>
            <a:ext cx="4476750" cy="1304290"/>
          </a:xfrm>
          <a:prstGeom prst="roundRect">
            <a:avLst>
              <a:gd name="adj" fmla="val 0"/>
            </a:avLst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9687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Methodology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Inter-Series Embedding Module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550670"/>
            <a:ext cx="104851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We capture the dynamic inter-dependencies between different regions based on their multi-scale temporal features. In this module, we proposed a multi-scale unified </a:t>
            </a:r>
            <a:r>
              <a:rPr lang="en-US" altLang="zh-CN" sz="1600" b="1">
                <a:solidFill>
                  <a:schemeClr val="accent2">
                    <a:lumMod val="7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</a:rPr>
              <a:t>Region-Aware Convolution (RAConv)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which cooperates with self-attention to encode the multi-scale features.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advTm="12927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2" name="图片 1" descr="截屏2022-06-06 下午6.24.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695" y="3154680"/>
            <a:ext cx="4346575" cy="3497580"/>
          </a:xfrm>
          <a:prstGeom prst="rect">
            <a:avLst/>
          </a:prstGeom>
        </p:spPr>
      </p:pic>
      <p:pic>
        <p:nvPicPr>
          <p:cNvPr id="5" name="图片 4" descr="截屏2022-05-31 下午3.18.07"/>
          <p:cNvPicPr>
            <a:picLocks noChangeAspect="1"/>
          </p:cNvPicPr>
          <p:nvPr/>
        </p:nvPicPr>
        <p:blipFill>
          <a:blip r:embed="rId4"/>
          <a:srcRect t="4196"/>
          <a:stretch>
            <a:fillRect/>
          </a:stretch>
        </p:blipFill>
        <p:spPr>
          <a:xfrm>
            <a:off x="7084695" y="941705"/>
            <a:ext cx="4346575" cy="20732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5950" y="807720"/>
            <a:ext cx="39687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Methodology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Inter-Series Embedding Module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670050"/>
            <a:ext cx="61328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Epidemics have the characteristics of </a:t>
            </a: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suddenness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periodicity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 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and </a:t>
            </a: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persistence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It is highly likely that similar progression patterns are shared among multiple regions owing to various factors (such as </a:t>
            </a: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local patterns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periodic, patterns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and </a:t>
            </a: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global patterns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as shown in Figure 3).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5950" y="3178175"/>
            <a:ext cx="583755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step 1: apply multi-scale convolution to extract multiple patterns.</a:t>
            </a:r>
            <a:endParaRPr lang="en-US" altLang="zh-CN" sz="1600" b="1">
              <a:solidFill>
                <a:srgbClr val="195333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5950" y="4565650"/>
            <a:ext cx="628332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step 2: concatenate multiple features and adopt an activation function.</a:t>
            </a:r>
            <a:endParaRPr lang="en-US" altLang="zh-CN" sz="1600" b="1">
              <a:solidFill>
                <a:srgbClr val="195333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5950" y="5454015"/>
            <a:ext cx="536829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600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step 3: adopt self-attention to capture dynamic correlations.</a:t>
            </a:r>
            <a:endParaRPr lang="en-US" altLang="zh-CN" sz="1600" b="1">
              <a:solidFill>
                <a:srgbClr val="195333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12" name="334E55B0-647D-440b-865C-3EC943EB4CBC-3" descr="wpsoffi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335" y="3601720"/>
            <a:ext cx="4819650" cy="259080"/>
          </a:xfrm>
          <a:prstGeom prst="rect">
            <a:avLst/>
          </a:prstGeom>
        </p:spPr>
      </p:pic>
      <p:pic>
        <p:nvPicPr>
          <p:cNvPr id="14" name="334E55B0-647D-440b-865C-3EC943EB4CBC-4" descr="wpsoffi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4605" y="3947160"/>
            <a:ext cx="4720590" cy="229235"/>
          </a:xfrm>
          <a:prstGeom prst="rect">
            <a:avLst/>
          </a:prstGeom>
        </p:spPr>
      </p:pic>
      <p:pic>
        <p:nvPicPr>
          <p:cNvPr id="15" name="334E55B0-647D-440b-865C-3EC943EB4CBC-5" descr="wpsoffic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4605" y="4262120"/>
            <a:ext cx="2070100" cy="242570"/>
          </a:xfrm>
          <a:prstGeom prst="rect">
            <a:avLst/>
          </a:prstGeom>
        </p:spPr>
      </p:pic>
      <p:pic>
        <p:nvPicPr>
          <p:cNvPr id="16" name="334E55B0-647D-440b-865C-3EC943EB4CBC-6" descr="wpsoffice"/>
          <p:cNvPicPr>
            <a:picLocks noChangeAspect="1"/>
          </p:cNvPicPr>
          <p:nvPr/>
        </p:nvPicPr>
        <p:blipFill>
          <a:blip r:embed="rId8"/>
          <a:srcRect l="-1041" t="-10262" r="-1537" b="-11790"/>
          <a:stretch>
            <a:fillRect/>
          </a:stretch>
        </p:blipFill>
        <p:spPr>
          <a:xfrm>
            <a:off x="1283335" y="5010785"/>
            <a:ext cx="2628265" cy="354965"/>
          </a:xfrm>
          <a:prstGeom prst="rect">
            <a:avLst/>
          </a:prstGeom>
        </p:spPr>
      </p:pic>
      <p:pic>
        <p:nvPicPr>
          <p:cNvPr id="17" name="334E55B0-647D-440b-865C-3EC943EB4CBC-7" descr="wpsoffic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335" y="5894070"/>
            <a:ext cx="3832225" cy="265430"/>
          </a:xfrm>
          <a:prstGeom prst="rect">
            <a:avLst/>
          </a:prstGeom>
        </p:spPr>
      </p:pic>
      <p:pic>
        <p:nvPicPr>
          <p:cNvPr id="18" name="334E55B0-647D-440b-865C-3EC943EB4CBC-8" descr="wpsoff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3335" y="6262370"/>
            <a:ext cx="2052955" cy="210185"/>
          </a:xfrm>
          <a:prstGeom prst="rect">
            <a:avLst/>
          </a:prstGeom>
        </p:spPr>
      </p:pic>
      <p:pic>
        <p:nvPicPr>
          <p:cNvPr id="19" name="图片 18" descr="截屏2022-06-07 下午11.17.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2425" y="3165475"/>
            <a:ext cx="325120" cy="45212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765790" y="3253740"/>
            <a:ext cx="10566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Times New Roman Regular" panose="02020603050405020304" charset="0"/>
                <a:cs typeface="Times New Roman Regular" panose="02020603050405020304" charset="0"/>
              </a:rPr>
              <a:t>Inception [12]</a:t>
            </a:r>
            <a:endParaRPr lang="zh-CN" altLang="en-US" sz="12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4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6" name="图片 5" descr="截屏2022-06-06 下午1.13.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0" y="2395855"/>
            <a:ext cx="10010140" cy="4218305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679950" y="3695700"/>
            <a:ext cx="2831465" cy="1665605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9687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Methodology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Intra-Series Embedding Module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550670"/>
            <a:ext cx="104851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We focus on extracting the nonlinear temporal dependencies of a single time series. In this module, we directly use the </a:t>
            </a:r>
            <a:r>
              <a:rPr lang="en-US" altLang="zh-CN" sz="1600" b="1">
                <a:solidFill>
                  <a:schemeClr val="accent6">
                    <a:lumMod val="7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</a:rPr>
              <a:t>Long Short-Term Memory network [8]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334E55B0-647D-440b-865C-3EC943EB4CBC-9" descr="wpsoff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30" y="2285365"/>
            <a:ext cx="2432050" cy="234950"/>
          </a:xfrm>
          <a:prstGeom prst="rect">
            <a:avLst/>
          </a:prstGeom>
        </p:spPr>
      </p:pic>
    </p:spTree>
  </p:cSld>
  <p:clrMapOvr>
    <a:masterClrMapping/>
  </p:clrMapOvr>
  <p:transition advTm="102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6" name="图片 5" descr="截屏2022-06-06 下午1.13.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0" y="2395855"/>
            <a:ext cx="10010140" cy="4218305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7465695" y="2578735"/>
            <a:ext cx="1309370" cy="2627630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6026785" y="4050030"/>
            <a:ext cx="1438910" cy="1156335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9687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Methodology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Fusion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550670"/>
            <a:ext cx="104851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Directly concatenating or summing inter-series embedding and intra-series embedding will have the following problems: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Inconsistent scale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 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Different importance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6235" y="1929130"/>
            <a:ext cx="919480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>
                <a:solidFill>
                  <a:schemeClr val="accent1">
                    <a:lumMod val="7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</a:rPr>
              <a:t>Therefore, we adopt the </a:t>
            </a:r>
            <a:r>
              <a:rPr lang="en-US" altLang="zh-CN" sz="1600" b="1" u="sng">
                <a:solidFill>
                  <a:schemeClr val="accent1">
                    <a:lumMod val="7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</a:rPr>
              <a:t>Parametric-matrix Fusion</a:t>
            </a:r>
            <a:r>
              <a:rPr lang="en-US" altLang="zh-CN" sz="1600" b="1">
                <a:solidFill>
                  <a:schemeClr val="accent1">
                    <a:lumMod val="7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</a:rPr>
              <a:t> [9] to adaptively control the flow of two information.</a:t>
            </a:r>
            <a:endParaRPr lang="en-US" altLang="zh-CN" sz="1600" b="1">
              <a:solidFill>
                <a:schemeClr val="accent1">
                  <a:lumMod val="75000"/>
                </a:schemeClr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8" name="334E55B0-647D-440b-865C-3EC943EB4CBC-10" descr="wpsoff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10" y="2598420"/>
            <a:ext cx="3618230" cy="228600"/>
          </a:xfrm>
          <a:prstGeom prst="rect">
            <a:avLst/>
          </a:prstGeom>
        </p:spPr>
      </p:pic>
    </p:spTree>
  </p:cSld>
  <p:clrMapOvr>
    <a:masterClrMapping/>
  </p:clrMapOvr>
  <p:transition advTm="1782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6" name="图片 5" descr="截屏2022-06-06 下午1.13.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0" y="2395855"/>
            <a:ext cx="10010140" cy="4218305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8698865" y="3766185"/>
            <a:ext cx="1214755" cy="2148205"/>
          </a:xfrm>
          <a:prstGeom prst="roundRect">
            <a:avLst>
              <a:gd name="adj" fmla="val 0"/>
            </a:avLst>
          </a:prstGeom>
          <a:solidFill>
            <a:srgbClr val="7030A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4817745" y="5369560"/>
            <a:ext cx="3881120" cy="544830"/>
          </a:xfrm>
          <a:prstGeom prst="roundRect">
            <a:avLst>
              <a:gd name="adj" fmla="val 0"/>
            </a:avLst>
          </a:prstGeom>
          <a:solidFill>
            <a:srgbClr val="7030A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9687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Methodology</a:t>
            </a:r>
            <a:endParaRPr lang="en-US" altLang="zh-CN" sz="2000" b="1"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Prediction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550670"/>
            <a:ext cx="114509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Linear Part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 Some works have incorporated a linear part to deal with the sensitivity to input and purely nonlinear modeling [10,11].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/>
                </a:solidFill>
                <a:latin typeface="Times New Roman Bold" panose="02020603050405020304" charset="0"/>
                <a:cs typeface="Times New Roman Bold" panose="02020603050405020304" charset="0"/>
              </a:rPr>
              <a:t>Nonlinear Part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Neural networks are dedicated to handling the nonlinear characteristics of raw time series.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just"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The final prediction of SEFNet is obtained by summing the nonlinear part and the linear part got by an </a:t>
            </a:r>
            <a:r>
              <a:rPr lang="en-US" altLang="zh-CN" sz="1600" b="1">
                <a:solidFill>
                  <a:srgbClr val="7030A0"/>
                </a:solidFill>
                <a:latin typeface="Times New Roman Bold" panose="02020603050405020304" charset="0"/>
                <a:cs typeface="Times New Roman Bold" panose="02020603050405020304" charset="0"/>
              </a:rPr>
              <a:t>AutoRegressive component</a:t>
            </a:r>
            <a:r>
              <a:rPr lang="en-US" altLang="zh-CN" sz="1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 descr="截屏2022-06-07 下午11.23.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970" y="5497195"/>
            <a:ext cx="392430" cy="417195"/>
          </a:xfrm>
          <a:prstGeom prst="rect">
            <a:avLst/>
          </a:prstGeom>
        </p:spPr>
      </p:pic>
    </p:spTree>
  </p:cSld>
  <p:clrMapOvr>
    <a:masterClrMapping/>
  </p:clrMapOvr>
  <p:transition advTm="433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6501765" y="5657215"/>
            <a:ext cx="4817745" cy="975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RMSE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PCC</a:t>
            </a:r>
            <a:endParaRPr lang="en-US" altLang="zh-CN" sz="16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5" name="图片 4" descr="截屏2022-06-06 下午6.28.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70" y="4159885"/>
            <a:ext cx="5482590" cy="26257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5950" y="807720"/>
            <a:ext cx="396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Experimental Settings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615950" y="1520190"/>
            <a:ext cx="795655" cy="795655"/>
          </a:xfrm>
          <a:prstGeom prst="ellipse">
            <a:avLst/>
          </a:prstGeom>
          <a:solidFill>
            <a:schemeClr val="bg1"/>
          </a:solidFill>
          <a:ln w="19050">
            <a:solidFill>
              <a:srgbClr val="19533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01</a:t>
            </a:r>
            <a:endParaRPr lang="en-US" altLang="zh-CN" sz="2400" b="1">
              <a:solidFill>
                <a:srgbClr val="195333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1605" y="1733550"/>
            <a:ext cx="1785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Datasets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5950" y="2315845"/>
            <a:ext cx="540575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We prepare four real-world epidemic-related datasets as follows, and their data statistics are shown in Table 1.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Japan-Prefectures</a:t>
            </a:r>
            <a:endParaRPr lang="en-US" altLang="zh-CN" sz="1600" b="1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US-Regions</a:t>
            </a:r>
            <a:endParaRPr lang="en-US" altLang="zh-CN" sz="1600" b="1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US-States</a:t>
            </a:r>
            <a:endParaRPr lang="en-US" altLang="zh-CN" sz="1600" b="1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Canada-Covid</a:t>
            </a:r>
            <a:endParaRPr lang="en-US" altLang="zh-CN" sz="16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501765" y="1520190"/>
            <a:ext cx="795655" cy="795655"/>
          </a:xfrm>
          <a:prstGeom prst="ellipse">
            <a:avLst/>
          </a:prstGeom>
          <a:solidFill>
            <a:schemeClr val="bg1"/>
          </a:solidFill>
          <a:ln w="19050">
            <a:solidFill>
              <a:srgbClr val="19533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02</a:t>
            </a:r>
            <a:endParaRPr lang="en-US" altLang="zh-CN" sz="2400" b="1">
              <a:solidFill>
                <a:srgbClr val="195333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97420" y="1733550"/>
            <a:ext cx="1785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Baselines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1765" y="2315845"/>
            <a:ext cx="4817745" cy="2368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We compared the proposed model with the following methods.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Statistic models: </a:t>
            </a: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AR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, </a:t>
            </a: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LRidge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Deep Learning-based models: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LSTNet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 [SIGIR2018] [10]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TPA-LSTM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 [ECMLPKDD2019] [11]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CNNRNN-Res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 [SIGIR2018] [5]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SAIFlu-Net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 [JBHI2021] [6]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Cola-GNN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 [CIKM2020] [7]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501765" y="4739005"/>
            <a:ext cx="795655" cy="795655"/>
          </a:xfrm>
          <a:prstGeom prst="ellipse">
            <a:avLst/>
          </a:prstGeom>
          <a:solidFill>
            <a:schemeClr val="bg1"/>
          </a:solidFill>
          <a:ln w="19050">
            <a:solidFill>
              <a:srgbClr val="19533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03</a:t>
            </a:r>
            <a:endParaRPr lang="en-US" altLang="zh-CN" sz="2400" b="1">
              <a:solidFill>
                <a:srgbClr val="195333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97420" y="4952365"/>
            <a:ext cx="1785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Metrics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15" name="334E55B0-647D-440b-865C-3EC943EB4CBC-11" descr="wpsoff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645" y="5556250"/>
            <a:ext cx="1824355" cy="526415"/>
          </a:xfrm>
          <a:prstGeom prst="rect">
            <a:avLst/>
          </a:prstGeom>
        </p:spPr>
      </p:pic>
      <p:pic>
        <p:nvPicPr>
          <p:cNvPr id="16" name="334E55B0-647D-440b-865C-3EC943EB4CBC-12" descr="wpsoffi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645" y="6126480"/>
            <a:ext cx="2858135" cy="535940"/>
          </a:xfrm>
          <a:prstGeom prst="rect">
            <a:avLst/>
          </a:prstGeom>
        </p:spPr>
      </p:pic>
    </p:spTree>
  </p:cSld>
  <p:clrMapOvr>
    <a:masterClrMapping/>
  </p:clrMapOvr>
  <p:transition advTm="2027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3" name="图片 2" descr="截屏2022-06-06 下午6.20.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80" y="1802130"/>
            <a:ext cx="9156065" cy="43872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952750" y="5652770"/>
            <a:ext cx="9052560" cy="536575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5950" y="807720"/>
            <a:ext cx="396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Experimental Results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7515" y="2703830"/>
            <a:ext cx="246316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We evaluate our model in </a:t>
            </a: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short-term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(horizon = 3) and </a:t>
            </a: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long term (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ho-rizon = 5,10) settings.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Our method (SEFNet) achieves the most stable and optimal perform-ance on all datasets.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243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6" name="图片 5" descr="截屏2022-06-06 下午6.18.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195" y="1550670"/>
            <a:ext cx="5279390" cy="48463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5950" y="807720"/>
            <a:ext cx="396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Experimental Results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7370" y="2585085"/>
            <a:ext cx="5747385" cy="2777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We highlight </a:t>
            </a:r>
            <a:r>
              <a:rPr lang="en-US" altLang="zh-CN" u="sng">
                <a:latin typeface="Times New Roman Regular" panose="02020603050405020304" charset="0"/>
                <a:cs typeface="Times New Roman Regular" panose="02020603050405020304" charset="0"/>
              </a:rPr>
              <a:t>several observations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: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The full </a:t>
            </a: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SEFNet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model achieves almost the best results.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Both Inter-Series information and Intra-Series information contribute to the final prediction.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Compared with </a:t>
            </a:r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w/oRAConv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which applies only single-scale convolutions, RAConv will bring performance gain.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The AutoRegressive part will improve the robustness to the prediction stage.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1948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pic>
        <p:nvPicPr>
          <p:cNvPr id="7" name="图片 6" descr="截屏2022-04-12 上午8.58.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50" y="3881755"/>
            <a:ext cx="5547360" cy="2376170"/>
          </a:xfrm>
          <a:prstGeom prst="rect">
            <a:avLst/>
          </a:prstGeom>
        </p:spPr>
      </p:pic>
      <p:pic>
        <p:nvPicPr>
          <p:cNvPr id="8" name="图片 7" descr="heat_ma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725" y="1498600"/>
            <a:ext cx="2290445" cy="1931670"/>
          </a:xfrm>
          <a:prstGeom prst="rect">
            <a:avLst/>
          </a:prstGeom>
        </p:spPr>
      </p:pic>
      <p:pic>
        <p:nvPicPr>
          <p:cNvPr id="9" name="图片 8" descr="heat_map_adj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9785" y="1471930"/>
            <a:ext cx="2266315" cy="19843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15950" y="807720"/>
            <a:ext cx="396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Futher Designing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1451610"/>
            <a:ext cx="63411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The original RAConv has some further considerations and improvements: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Efficiency.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Interpretability.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l">
              <a:buFont typeface="Arial" panose="020B0604020202020204" pitchFamily="34" charset="0"/>
              <a:buNone/>
            </a:pP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We design an </a:t>
            </a:r>
            <a:r>
              <a:rPr lang="en-US" altLang="zh-CN" b="1">
                <a:solidFill>
                  <a:srgbClr val="195333"/>
                </a:solidFill>
                <a:latin typeface="Times New Roman Bold" panose="02020603050405020304" charset="0"/>
                <a:cs typeface="Times New Roman Bold" panose="02020603050405020304" charset="0"/>
              </a:rPr>
              <a:t>improved RAConv (Fig.1)</a:t>
            </a:r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 which applies the attentive mechanism to capture the major temporal patterns behind time series.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31545" y="6257925"/>
            <a:ext cx="49168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latin typeface="Times New Roman Regular" panose="02020603050405020304" charset="0"/>
                <a:cs typeface="Times New Roman Regular" panose="02020603050405020304" charset="0"/>
              </a:rPr>
              <a:t>Figure 1. The improved RAConv</a:t>
            </a:r>
            <a:endParaRPr lang="en-US" altLang="zh-CN" sz="14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88530" y="2783840"/>
            <a:ext cx="2004060" cy="216535"/>
          </a:xfrm>
          <a:prstGeom prst="rect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709785" y="2783840"/>
            <a:ext cx="2004060" cy="216535"/>
          </a:xfrm>
          <a:prstGeom prst="rect">
            <a:avLst/>
          </a:prstGeom>
          <a:noFill/>
          <a:ln>
            <a:solidFill>
              <a:srgbClr val="195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截屏2022-06-07 下午11.29.01"/>
          <p:cNvPicPr>
            <a:picLocks noChangeAspect="1"/>
          </p:cNvPicPr>
          <p:nvPr/>
        </p:nvPicPr>
        <p:blipFill>
          <a:blip r:embed="rId6"/>
          <a:srcRect l="2728" r="2377"/>
          <a:stretch>
            <a:fillRect/>
          </a:stretch>
        </p:blipFill>
        <p:spPr>
          <a:xfrm>
            <a:off x="7230110" y="3649345"/>
            <a:ext cx="4745990" cy="2837180"/>
          </a:xfrm>
          <a:prstGeom prst="rect">
            <a:avLst/>
          </a:prstGeom>
        </p:spPr>
      </p:pic>
      <p:sp>
        <p:nvSpPr>
          <p:cNvPr id="15" name="右箭头 14"/>
          <p:cNvSpPr/>
          <p:nvPr/>
        </p:nvSpPr>
        <p:spPr>
          <a:xfrm rot="1800000">
            <a:off x="7028180" y="2684145"/>
            <a:ext cx="225425" cy="75565"/>
          </a:xfrm>
          <a:prstGeom prst="rightArrow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068185" y="3362325"/>
            <a:ext cx="2803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000">
                <a:latin typeface="Times New Roman Regular" panose="02020603050405020304" charset="0"/>
                <a:cs typeface="Times New Roman Regular" panose="02020603050405020304" charset="0"/>
              </a:rPr>
              <a:t>Figure 2. Obtained attention matrix </a:t>
            </a:r>
            <a:endParaRPr lang="en-US" altLang="zh-CN" sz="10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75800" y="3362325"/>
            <a:ext cx="25342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000">
                <a:latin typeface="Times New Roman Regular" panose="02020603050405020304" charset="0"/>
                <a:cs typeface="Times New Roman Regular" panose="02020603050405020304" charset="0"/>
              </a:rPr>
              <a:t>Figure 3. Adjacent matrix </a:t>
            </a:r>
            <a:endParaRPr lang="en-US" altLang="zh-CN" sz="10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01025" y="6401435"/>
            <a:ext cx="2803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000">
                <a:latin typeface="Times New Roman Regular" panose="02020603050405020304" charset="0"/>
                <a:cs typeface="Times New Roman Regular" panose="02020603050405020304" charset="0"/>
              </a:rPr>
              <a:t>Figure 4. The visualization of attentive mechanism</a:t>
            </a:r>
            <a:endParaRPr lang="en-US" altLang="zh-CN" sz="10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544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891780" y="1536065"/>
            <a:ext cx="3375660" cy="43948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截屏2022-06-13 上午9.51.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1780" y="1536065"/>
            <a:ext cx="3375025" cy="43942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15950" y="807720"/>
            <a:ext cx="396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Conclusions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7390" y="2580005"/>
            <a:ext cx="69672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In this paper, we propose an Inter- and Intra-Series Embeddings Fusion Network (SEFNet) for epidemic forecasting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.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Experiments on four real-world epidemic-related datasets show the proposed model outperforms the state-of-the-art baselines in terms of performance and stability.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In future work, we plan to delve into the dynamic dependencies and mutual influences among regions.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13930" y="6108700"/>
            <a:ext cx="453072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paper: </a:t>
            </a:r>
            <a:r>
              <a:rPr lang="en-US" altLang="zh-CN" sz="1400">
                <a:solidFill>
                  <a:schemeClr val="bg2">
                    <a:lumMod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http://ksiresearch.org/seke/seke22paper/paper109.pdf</a:t>
            </a:r>
            <a:endParaRPr lang="en-US" altLang="zh-CN" sz="1400">
              <a:solidFill>
                <a:schemeClr val="bg2">
                  <a:lumMod val="2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advTm="544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5950" y="807720"/>
            <a:ext cx="3968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References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5950" y="1282065"/>
            <a:ext cx="1098994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[1] https://www.who.int/en/news-room/fact-sheets/detail/influenza-(seasonal)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[2] https://covid19.who.int/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[3]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Yue Cui, Chen Zhu, Guanyu Ye, Ziwei Wang, and Kai Zheng. 2021. Into the Unob_x0002_servables: A Multi-range Encoder-decoder Framework for COVID-19 Prediction. In Proc. of CIKM.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[4]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Xiaoyong Jin, Yu-Xiang Wang, and Xifeng Yan. 2021. Inter-series attention model for covid-19 forecasting. In Proc. of SDM.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[5]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Yuexin Wu, Yiming Yang, Hiroshi Nishiura, and Masaya Saitoh. 2018. Deep learning for epidemiological predictions. In Proc. of SIGIR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  <a:sym typeface="+mn-ea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[6] Songgaojun Deng, Shusen Wang, Huzefa Rangwala, Lijing Wang, and Yue Ning. 2020. Cola-gnn: Cross-location attention based graph neural networks for long_x0002_term ili prediction. In Proc. of CIKM.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[7]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Seungwon Jung, Jaeuk Moon, Sungwoo Park, and Eenjun Hwang. 2021. Self_x0002_attention-based Deep Learning Network for Regional Influenza Forecasting. IEEE Journal of Biomedical and Health Informatics (2021).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[8]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Sepp Hochreiter and Jürgen Schmidhuber. 1997. Long short-term memory. Neural computation (1997).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[9] Junbo Zhang, Yu Zheng, and Dekang Qi. 2017. Deep spatio-temporal residual networks for citywide crowd flows prediction. In Proc. of AAAI.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[10]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Guokun Lai, Wei-Cheng Chang, Yiming Yang, and Hanxiao Liu. 2018. Modeling long-and short-term temporal patterns with deep neural networks. In Proc. of SIGIR.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[11]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Shun-Yao Shih, Fan-Keng Sun, and Hung-yi Lee. 2019. Temporal pattern attention for multivariate time series forecasting. Machine Learning (2019).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indent="0" algn="just">
              <a:lnSpc>
                <a:spcPct val="100000"/>
              </a:lnSpc>
              <a:buFont typeface="+mj-lt"/>
              <a:buNone/>
            </a:pP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[12] </a:t>
            </a:r>
            <a:r>
              <a:rPr lang="zh-CN" altLang="en-US" sz="1600">
                <a:latin typeface="Times New Roman Regular" panose="02020603050405020304" charset="0"/>
                <a:cs typeface="Times New Roman Regular" panose="02020603050405020304" charset="0"/>
              </a:rPr>
              <a:t>Christian Szegedy, Wei Liu, Yangqing Jia, Pierre Sermanet, Scott Reed, Dragomir Anguelov, Dumitru Erhan, Vincent Vanhoucke, and Andrew Rabinovich. 2015. Going deeper with convolutions. In Proc. of CVPR.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 advTm="883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568569"/>
          </a:xfrm>
          <a:prstGeom prst="rect">
            <a:avLst/>
          </a:prstGeom>
          <a:solidFill>
            <a:srgbClr val="195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" y="30422"/>
            <a:ext cx="478431" cy="4784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t="-1" b="5031"/>
          <a:stretch>
            <a:fillRect/>
          </a:stretch>
        </p:blipFill>
        <p:spPr>
          <a:xfrm>
            <a:off x="615923" y="1555"/>
            <a:ext cx="1400064" cy="53616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86380" y="3332480"/>
            <a:ext cx="66192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For more information, please refer to our paper or source codes:</a:t>
            </a:r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endParaRPr lang="en-US" altLang="zh-CN" b="1">
              <a:solidFill>
                <a:schemeClr val="bg2">
                  <a:lumMod val="25000"/>
                </a:schemeClr>
              </a:solidFill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paper: </a:t>
            </a:r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http://ksiresearch.org/seke/seke22paper/paper109.pdf</a:t>
            </a:r>
            <a:endParaRPr lang="en-US" altLang="zh-CN">
              <a:solidFill>
                <a:schemeClr val="bg2">
                  <a:lumMod val="2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source codes: </a:t>
            </a:r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https://github.com/Xiefeng69/SEFNet</a:t>
            </a:r>
            <a:endParaRPr lang="en-US" altLang="zh-CN">
              <a:solidFill>
                <a:schemeClr val="bg2">
                  <a:lumMod val="2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homepage</a:t>
            </a:r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: https://xiefeng69.github.io/</a:t>
            </a:r>
            <a:endParaRPr lang="en-US" altLang="zh-CN">
              <a:solidFill>
                <a:schemeClr val="bg2">
                  <a:lumMod val="2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8495" y="2425700"/>
            <a:ext cx="57943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b="1">
                <a:latin typeface="Times New Roman Bold" panose="02020603050405020304" charset="0"/>
                <a:cs typeface="Times New Roman Bold" panose="02020603050405020304" charset="0"/>
              </a:rPr>
              <a:t>Thanks for your attention!</a:t>
            </a:r>
            <a:endParaRPr lang="en-US" altLang="zh-CN" sz="3600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6885" y="6397625"/>
            <a:ext cx="8564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ACKNOWLEDGMENTS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This work is supported by the Key R&amp;D Program of Guangdong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Province No.2019B010136003 and the National Natural Science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Foundation of China No. 62172428, 61732004, 61732022.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advTm="19058"/>
</p:sld>
</file>

<file path=ppt/tags/tag2.xml><?xml version="1.0" encoding="utf-8"?>
<p:tagLst xmlns:p="http://schemas.openxmlformats.org/presentationml/2006/main">
  <p:tag name="COMMONDATA" val="eyJoZGlkIjoiMmY5ODMwZjVmYjYwZWQ2MzBhMGIzZGEyMmYyOWZiMz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334E55B0-647D-440b-865C-3EC943EB4CBC-1">
      <extobjdata type="334E55B0-647D-440b-865C-3EC943EB4CBC" data="ewogICAiSW1nU2V0dGluZ0pzb24iIDogIntcImRwaVwiOlwiNjAwXCIsXCJmb3JtYXRcIjpcIlBOR1wiLFwidHJhbnNwYXJlbnRcIjp0cnVlLFwiYXV0b1wiOmZhbHNlfSIsCiAgICJMYXRleCIgOiAiWEZzZ1hHMWhkR2hpWm50WWZUMWJYRzFoZEdoaVpudDRmVjk3ZEMxVUt6RjlMQzR1TGl4Y2JXRjBhR0ptZTNoOVgzUmRYR2x1WEcxaGRHaGlZbnRTZlY1N1RseDBhVzFsYzN0VWZYMGdYRjA9IiwKICAgIkxhdGV4SW1nQmFzZTY0IiA6ICJpVkJPUncwS0dnb0FBQUFOU1VoRVVnQUFCQWdBQUFCZkJBTUFBQUNYYytoMUFBQUFNRkJNVkVYLy8vOEFBQUFBQUFBQUFBQUFBQUFBQUFBQUFBQUFBQUFBQUFBQUFBQUFBQUFBQUFBQUFBQUFBQUFBQUFBQUFBQXYzYUI3QUFBQUQzUlNUbE1BNzkzTnUzYUpJbVlRUkRLclZKazJ5dGVlQUFBQUNYQklXWE1BQUE3RUFBQU94QUdWS3c0YkFBQVZ1MGxFUVZSNEFlMWRmWWhrMlZWL005TmYxWjliUVFsamxGY3p1eG9DSzlYTTZCOGhTTldLZjBRd2RrdFVDRUtxQTJieG42UjdnditzRXF0aEJjRTFkRTlDWERyN1I3Y3JZalNFN3Qwb0lhSldSVVNDUW5yOCtpTkVyUmFXRFNIRTZ1cVpuV1QybzYvbm5QdjU3c2Q3cno2M2Uza1h1dDU5OTU1ejduM24vZDY1NTU1NzMrc29LdEtsMWNDL01rajNaZmRidlhjOWZ1c0cyNURuL3VQMC96bnBFMzdLb3ZSU2FLQ0JJR0Ryb3E4ZE9zc0NRWU5UbWI5bmwrSmlpMDRHTlBEQ2wrRm1QaVlyUDczRzJEZitRcDRGamxYR2Z1U1hYdjM0cjNjWmUvUHBwNS8rNUZPTVBRaVFGc1dYUXdNTEFJSWZxcTVlWSs5VitVQUdHTDVEVlN1TW5WRG1LK3hoZ0xZb3Zod2FtTDVmWlQzVjFSbDJwUEtCekRKN0Q2OXBNWGJBYzFXTm9nQlRVWHloTlREMXNNUFl0dXppWXJaaHY4SzJPSFdETWNIV2VGM3lGOGRMcVlHVjE2OHlWcEZkdjVyOVRCOUtralhsQ25SK0lQbUw0NlhVUU90MGpyRzNaTmYzczIvbjhhb2dadXcxa1RzOGxmekY4Vkpxb0xFYXhVeE44VHFQWlY0RXU4ZEp3RUY4UXhCM0twbGNCY0ZGMXNEYVJyVEQ1STJOdXUyc3ZpNUp3RXd6SmczQVRqMkxxNmkvMEJvQUQvOEtZNnVpajlWdDNkbVgyem9mUlo4VGM4Y3BPUVpNTVZZWEJKc25KdVU0OGwvNFMwemprSHpoWmRLVkg0eTFtd3ZnNGNNekxkejdrdlQ4c2MydU9WT1lqWVUvdVA5STlBZkNCT3NpMjkwV21iRWRZRG9LYVd0czhpK3U0Rm02OG14WGJaZ3JtTWFGZzFndUh5enBpRUVVM1ZIMkFVanVzUGZ4WmpwdGZveGFUTVVVMWc1RTJkZ08wQmlrQWdUalVmQVVCdnNhTXV5ei9LYlJ5a0tzVnBhaTJmaHNsMWY5NlpFZ0FTWkovR0daR2R1eEJSQW9RREF1OWE3Z1FBQ1d2VTROSk1NRUwybFRvQXlCN29jT0UraXlzZVZhVEdCd2JDMWNaTUd6Ykx6RFFlc1VybjVHenZhU1lRSnRDclFoMExyU1lRSmROclpjQVlLeHFSWUVRNWdnaWtweUhkQUtFeWhUNERFRVJwaUEraGVYYjk2K2ZmdG40Ty8yelRLNWpET3dPd0ZQYjkrK1ZSNFd5UVVJQmdUQml6RU5wUEtuL01SdnllSGNFQWhoQWtpYndzbXp3Z1RTRlBnTWdSRW1JSEhKeHRhaERPeUxTZ1VJU0VrRC9nd3hISFRWTFZDWmIremEzWUF3QWFSOXh0cDROTU1FZUM1TWdjY1FSRWFZQUNsaGhtR21BZ1NrbEJIOURBR0NyK0I5S1VQQ0kvNUJPdDlLOW11Qk8xekxqRnlQUkpnQUNjRVVBR3g4aGdDZFNielRLdDJBaG5nYjJLWUZndks3RmQxZ21XSTRHRXh2d0RXN1NmZjRDdnZwM1dqaFdicEZENUlvb0RBQk9RVTRPVXlFQ2FqVmw5ajdqUmlCMlpHV0RoT280aDFxb2dlNDRhbjBaMnVNUFh6dUdYaysrTEVBd2VDNld5UnJ2OFBEL1MrekgveVJzV0JJVWlsTUFEa1lPZ0FkaVRBQjFhTXA4Qm9DakMwNC9Wb2tFT2lKWllUTEVrY08yUUFGQlFnR1VKcGdtYU5ObzEwZTdpL1Z6cU0vbGx2Q0JNRVZFUzl1VW5reVRFQWtZQXA4SGtFVStjSUVwWmhRb0RlYlFjeFQ3ajRZL0NLUXN3REI0UHBiWWlmQWZLenU5RkgwMit6Y0ZOZDZ4TS9nR1laY01reEFOUXZ4bVFvV21veVJOMHpRSWhEb2h4LzJxN1FUWElPZUZDQVlWSE5STk05QklOYjlaOUF1YkNiOHVVYUZDNGRIRnNCaGhRbW82aVVtVncwNHBmaTF3d1M4V013S3IwdlNZNzFUUVJZTmRpeEFNSmpla0NzSmdsbmNXejZ0dG9JZ3dkb0ova0k2WnVCRFdtRUNxb0I5UitBdE9Na09Fd2lDR3BrQ3VRSUJ2TU1HQ0lUY0FnVE9IY2hka0FSQlZNTmJzcWFYaFdCMmYwOXBHY3lFSFNiQU9yRHc3eGMwNXNFT0U0aTZ1M3c4Mk9hbndDdHlvbnJnUXdHQ2dWVm5XWUtvaTNzSjkvV1FIYzJxZFJtNHFZK2NNQUZRTDdBemloWFlmWUNOS090Mkdad3ZjUkNJNTcvS3BFM3drUFpWVklDZ0wzVWxpQzFMc0lOKyt6SjZCaUxOeWIxaWNMUFpRemRNZ0lZQVpnY2VVd0FQK1pHVVloNWhyZ21KaXdWdnMyTFdEWkV2UUpDbXZQbmZ2RUZxWjZ6WGR1a3NFQnppZzdsZ3pPTVg5VlJoamJFWjk3bGRZQmdud0xDaGxScWVNQUdTd0h3QTB3bm1JVWl3aGNjUnBBSUVZU1dXZnAvcm5IN0ZSTkNrdGtEUW9nMWphbjlvRkYxUmU4MmpROFkrN003cHdSQmd4TkExQld0eU01TFpIT1RCb21EQ3ZrQldpN2ZJK2owdFFCRFUyT3d4VnpuL3ZlN1NXU0JvRWdqaVI0cXdxYlBYWUgzQmNlWFJFT0RhZ1dzSzR0RDdodzNxRElhT3dTaWNxSmFHekJRZ0NDbXcxQVdGLy9pcm4vbHZTbDl5YmJidEdPN1R4SURtQ0Z6bVRrWEpuZ2RaajZremtTRkQ0RE1GRUZmd0dCN2tBZzhUVXgxbm5lWThSRWdjOEZDQUlLUTRHSE1mL0VHb2tzcHRTOEJCb0IvLzR4UE5Ybk9qZTJBSXFONDFCUkFCT05Xc1prNkVqbCtMUmhja0FQRUZDRXdkRzNsWS83VlhobzFheXRvZzRNT0J2bjNtTkw3alR1cGIwb2QwdkFKdy9GZnR4c1E1T0JlWWpscjZsWllBWlIvRkJRajh5aXJWMlBtdXYwcVZXaUFneDdDa3JmNGNPMUNrT0lSdjZUUE1TVVBnOFFvZ1RMQ1JKRlpuZ0UxTTc2dUd2QVpGMlVlbUFJRmZXWGRaNzhCZm8wc3RFQnppakhDSnRTWEJvUm53V1RJK1U4QUpsQ0Z3dllKT3ltTmVKUkRBVDhoV3lPYjdPRW9RMU1xNGIvSG1qWmdtTWgzY3hYanJSbHpwUTlLRkliM1d3MTJadDJCRDVqYjBhWW5oMmMyeUN0eVkvUXp2TEtxeVh6UUp2WGtMQkExY1U1NlNMeDUrQWJhWm5QKzU1cXRhWVFKdENDeFRzUGU3L3dPMytJTmYzZE84WnE0cFFLQTNsNWkxZytVVkNJUnN2a0xkRVdlVndZUyt2Vnd3SFJOcEd6b2lRcTMrQmJjZ0NLYnloR1F0RUZEWStGQnNCaEdkME5QQ0hTdE0wRFFmWmYwNmt2RDg2QUs4d3hGNGhKUUMwNGVCVkYrQXdLdTJMczdDc3BJRmdpck1DMHF4MlBOeGpjSDM2c3BHWUhmcWVsSmMxNXpoemNZeThETWI5MjdpVm5Ld3lWN2JSU3VTaUlLTnBMaWh6aVFJbmhJYkdjcy9nZUtFRDJxQ2RhaFdKc284eFRkL3NsNzVIclNMTTNSTXBzNVZkMEtXd0xUVml0akpKRUV3ajNmOFU4WnRkK2dUQlMvWHpkTlBpYmVTemJKQVhpd2xyZ2VxQnltV0lBRGVIZFRWQ1JmeWU2QzFidzhpNzJMd2tNMDg1MzJaN1RMMmMwZitmb1ZBY0kxcE8rN254TklrQ0s2Qkh6Z1greGQrd2pMNnJ4R2g0emY2NXd4eUdDQ2dqU3RpNUlMSTFFYVE1eEpVYkNLZ3QzbEgxOEt6cVJBSU9wSTM5VktUSURqdVJYTlZOc3A3RTJpY3JzM3Y0eWlPRitpOWU5K1A0YXNxYWdNRXVQOUZ2a0RiemVNWUtTRVhMME03YzdudkJEUHJkcWlESVJERTNzSERscElBd2IreDgxOEY4N2xsRTQzK1hQaWM3UlRKcG51Sk45Vk1ubkhFQkFGSkp6c0kyNXZxS1cxY2dxb2FYamZka1FhalNKNjN6d0VRTElWQzkwa2hDZ1NsMy9uUE5kSnpienRKTVpZeldGbkFKRjFKWHh2U0VlS1V5ZCs2eTJDQ2dQQkQ4OCtPMzQ5eTJTOXNDYmxQNkpEREZIRTEyTXNBQ0JaMTJDL0lDaFVDQkZySEQrNmxrWStzcnN0YkpJZ0hoSDVkZDhyS25SMjRMQ1lJWUNFQkVxZ01nQ1Mrbk9FeVhKSVNjcC9RcUI4eStRRUlUODhESUZneFkzMGVObEZrZ2VEcys3dGgyaEhXQ004d0JkdjlOcFlBQVFWV0lMTFZaTDAwbVBuYitLanppZlpYNy9rcEoxTGFRVUMzWVo4ZmUzZTR2UUFJT21wellKZ1ZhZ1FJZW1YR252am1SNWtWQ0VobEhhWlN6QkhEN203ZndoTWd3TGVmWUZvQXcwTC9UaTY0RVU2cVpIZW5WRHZJSmhxRWd2cnpNQUtOSFlYWkF5RG9CdUkwbGlEbEUremdHQXB2SUUwbWNmY0RsSDB3cXZhU0lDQ24rcTNQRGlJZmxzbDZ2L0ROcDMvdGs5QzdmNEp2dEw4UzUzSXVYOHhuZVFlNFhKcnJmS3VhNnVNRlFGQ3o0dnlCMWhVSXJ1SDhvelc2bXhKb2p4ZkRUUDZuK09NMk10T1RCRUZVUS9FMTEvTXNwZllMSzF0eStSM1dUWWg0b1pZajFQQWYvcjNWbWEzbElLQzV6bjNQZWh3OHRUSUZRS0MrS0N2cC9FY0ZnbGxFMmt3K2I5SXZxby9TUTdCdDNCamtnMm9PMFJZSXdBaGdXcmM0cDJVazBTbzNUcnM5Ym5iQmJRR05ZTHBxUlZ3K3RrM0YrdWY1TC82dnB5MWRQMXl1VktWTGtWK0hWTUlhaHRrT2dlQ2hFMmI1a3VMWEdRV0NxSUhqUjlVUXJJbEduWU94K29jNHlHSGFIcEZ3Q3dSOER1cGNUWXM5eW1wUDdxT0VzZmlVMDA1YjlqRmVUY3JBc2VkSkYzQkpvaUhPbXFnbkI3MEEwbDBsMUE4QytNaVFtenkyVjRQZ0tocTl3elR2UXpVNWJBWU1YQnVuYjVqeXhMYnp0R2VCZ0M4ZFBXWnpkdVdOdFN2VStieUVKUVNjNjd4MHlkcEx3eXFLbWpLTDVTZC9BMjdKZXJKMGRHZWtLZlA3a1NSNjJkelMzd2NJaEhrenU2ZEJzSUNlOUxKOWdTYnR5UEtiRkREdUVnankrYS9aVGRzZ29LVVgvUXE4RUJETEd4c1V1Q2dEclN2cXRzNWIzMW53NldpY0lPQXJZaHRXbDYrWUFjVDhJT2kxTFRsd3FrRVFiZUw5a012SUx1WG9TZ0RaZ0RmY3JZYnBaRFNDYlJEZ1Z6VWNad29HaWF6bmRVVkdNVnRxVHFhKzJDMTZPbkVRd0VQdlJsZWJwdGZuQjBIa09zWmVaUnNndUlvSzZreGdQTGpEUFFFUk92YVlKMjlQTXdvZEVNQk5sQjlmVkt4Z0hvN1VpVC9UcVlqeWhqSzNjMWJNZnVJZ0FETUR5ZXI1RGoxSm9yTUJFT1I4cEEwUXpPUDR2T2k3UXIrNkJpNnRpWlc5SGJxMkVlMHhzMEV3RzZOMEsyQzQ2T3lTZEM1aVRab0svYUdWbWZNa2xVOUZZeDBPNEttQlpBVU1qODJaWEFBRWF4WjhrOWVoemd3UVJMaFJTRzByVWhRano0QnhxNUJRaXVnbzkydklkbXdRaURraWIwbkt2aUxnSjgvZFkwbTUzUHBESzh0aWI0S2tualFJeEJ6UjhwNWljSzVWQ29CZzAzRW5GWWVaTVVGd0Z4M2o4WThISFduWllLYUl5WmtBaS80dE9ITmNXWkMxbndBRjFOaERGSjU4Rkpvd05VMVBTekp3QVk4Mk9pNllwcXdSYTlJZ2dNblVKbDVMblhvamZtQXczZGJuQVJBMDdURkVjNWc1RXdSTE9Ja2UrL3dBZWkvdnhDRmVtb1NFMlN2TUM0aHdFdXRYbW15RHg3SUVZR1hXYWJqWk1HakF6YzZha2M1L1FORHJNRUUwdldyS2lLSkpnK0NZdmViT2RhQmtTM2NyQUlLcnByWFExSGJPQkVGMGpNK052YS9jNWhqMkhDWUZiU0VEb3NlWUtsNlJJbzdBU2F6ZnVzdGhnYUFMTVY5eXFpWGdpQ014anJveXpCSWRKakJMS2UvcjhCaDlBcmlNRXo3WDJUYTZrblJ2QWlDWXdjYzZPeVZBY0JkZk9Hakp0dzZ5bVFlaU1EOVZWYU9iZSs2WE04UitBdnhYTFczOGlCNmtBeUg5VDZndCtMSEdWbi9qenZkWURiSUpnNkNCamd4Z1VvV3hvL2tZenpCVlJMY0NJRmdJanJYRzVTVGlCQkc4SVhvZHYxdVZaVElUQXZvOUFUTW14MXBjNzZjRTBCczZKUzBCMzFGRWtRanBWRGQ0VzNsQjBBb05VNU1lRHNTT29pcDBYODUxYUhXWkxxY2k5QllBQWV5Mk5NYU1vSTRUbGlCYVE3ZG9MZCtqRWhTWlh0RTBIUnJhL0VFZlNFeG55bEdiQUFFTUpiaWppS2FKYWovTzN0N25HZnZhM2w0T1lVRFNVR0VDaDE0OWYwYk4rSVlEc2FPSXBvbHltMVJwYjYvQjN0amIyNVU5Q0lHZ21mUW1KYmwxVElLZ2ljYnpiaTVHUzA3dTArU25xbzRKenpKU20xdUloekFCQXJtanFJWGk2NG82T1k2cVltOUdod21jNmp3Z21IL2xuMjIrdi8vbEkxbTA4TXIzWkRZeWlqMU1ha2NSb0N3eDEwbTZOeUVRekNnblhMWG55U1JCTUkwQmlQa1I3dmR4V2dTdnZXSVVpdER4aGxFMFlOWUVBVXdzK0pCRGx1WmNTY3dPRXloUy8vZFllWFhpQ2dTSGJRazJHYTdIbVFsc3VGckthT2hhczlobHdrZFNUUE02aUlJVEpURkdwMGVsRUFpaVdQbEVpdGJOSkVIQXR4WTF4dWdhN2lSbU52SURSdHBMY0h1WXM4UUVnZDVSQkdvMWhwOUV1RDFkTHR6VVlLZHlnQUNuTm04bFd6aUVvZ05laExXdmkxcXIyR0tLSUZBa0tHa3FwZVk2TU5GZU4rUUhRZENTN0FheGswMSsyeGltQm1DeUZzUFg3L0QzV1FDNlZkZEJyQTNRQjNnOHUzM0tjY2tORUpScXFoRUtTa3A5UTVnZ2VHTnRnZkNBbnRwbDhqd0hDTEJkYTVBN2hxSTZGNEcxTW9wbEZWdE0wZWMwaHBGU3dnaS84Z0ozU3FVZ0NBQnZCNG9xbEJGZk9aY0FuS0VMck9WZ0RBbE1LeTk5ZXBPeE41OHo3emp0bmRLUmd6VHU5RG9OZ2hkK0JaNUMyVVlOTmJjbFdKUGphS3E4bERCQm5tQVJEWE95V2Q1UUZUcFM0Vm1zbGQ2M1ZhejZTcFNsdjQ0Wit4Wm5pa2hWY3VabXVUZEJFQUR3MVNBazVMZ0g4ZjhPWkxBMHFtSVE5N041Yklncks3M2tUaGt1bmFmZU9pZTlvLzRYU2c5eTcwbm56NmdWSU9EclJ0QU1rYy9RLzNTQjEzcnBINjNBQUZuUGtLS3FWNUxtVnBWalJ0NUxzOUR5Q1doYUw2NVNrSzFCcCtvOGo3WFNFbGpGcHBHbkNRR1FuaExYeDdqK3l1VWZ4ZFBFYmdLWUJ3WG45V0RTc2w0VW51WC8rYVRKUHNLN0IrTUI0QmNjcSsrSzg5RWRtbkE1TW0xd3NTMTVUc2ZjcHRyYkp3a0NLWktJUkVnU3l2Q0dtT1BvRWo2QnlYUUdWNjVTSzJsdW9SenNpNU42OXlTREJRSUs4NTdJU2pydUFQYzJMOEZhT1NwYXhZYnJKNk1vQWdTYnNuVmFhN0hjbXpBSUlnaVMvVXVpSTliSlg2RW00Qm5FNTZYM0JPbGdHUjhieEZ6Ym9oMzZ0QWxDWmRyZzBscnluSTVqQjRFNWpwS3prR2crK2VnM25EQUI2c3BKZGFrV0N3UVlySXpic3BLTzBLSjgrdkdOMmJxb05Jc3RwcVpvN3BSSU4yWGpCQUxMdlVrQlFhbkcySWQyUld1ZVExZktwZU1HVWNTaWJMaGI0bW1zeWNydnduK01pSjhRNGsxRnJSNHY0WVhEdGFnc0FYelo1OWFOc2hnT29FMzRacEg0TjR3UWhGZjlXdmo1bTNaNjB0U1VHeVo0VnRHek01bDkvRUFLdEVFd1hmdkovVlZaeVkvUDNsK1hCWE8xbjVYWnlDaTJtSnI0d2FXYjVmaVVhRGZwQzBidzRROENnYlZaTWdVRTBUVGMwdnVmK0twNWRhcHh5THdvYmpnZHpvNm9Tb1RZZTNXVDhCTGt0V01ZN094Vi9TZ0dhV1JGbkJKMXorRVRvSmlWVlNtc2oyTmVwcW95SlNROERRU0VBblduZSswK2VuUFpTSE9BWUQvbHhscVhDdzkyMkREbEJNRiszUkthNXpRbkUyd21YemZGcFlJZytueE5ZVUFIS0V6MmQwbytCd2c2S1RmV1VrTmFtQ0RQN0FERnRVNHNvWGxPY3pKQktKUWJiaUV6SFFSUjZiK3FDZ2JYODNUamt0TGtBSUUxanFaZEtFeml3c1k4cHlYb0pKN1Z0TmFNdXB4TXBudUQzQmtnQUlybnZ4eit3TFhSL3VYTzVnQ0JHRWMvbU9OQ3Iramd2a3VkRXdUZEE1YzFzeVFuazNCdnByYUZ3R3dRWkxiOFRpRElBUUkranM1a1I5Qm9vOE5CVUNzNVFSQUhCYVJVNUdSYTRlN041b1lRVllDQUZKRU5BbkQyY0J6ZGw1RlhvVC92WWNlWVRUb0UrVUN3WUM4RE9ISThCWG1aV3VUZTZIOUpWWUNBbEprTkFvZ1ZJV1YzZytqVGYxTC9FME0rRU5nYjFkTWJGTFY1bVhZb2pMaXNqRm9CQWxKZ05nZ2dHQXFVODNMbEp2V21CUDl0QzNMNVFBQ3JkWllmZVBjMHRRVi9aVjZtTHIxNWNsaVJVZ29Ra0NheVFUQk5pN3ROdGJBc0ZlZzV3Z3pzTFUreEtQS0JBT2FVN1NSSExvdVRaTWxwcG9DcGdaT1hXYjNZVzRDQU5Ka05BdmdIanZBZkd1SnRXL0gyZWVuNXY0TjQrb1BubnRtMWE4UzVBNEs5NS85bUU5Ykl2LzNNbnVhWUhXU1BSRzZtRnZiaEpia0lsV2VLcUh2MkRzNWxnd0QrQ2ZSUjFLREllNW9lN3Fxd0NudmtwN05CZ0J1RlJOSkR3alY5aC94U2ZLVzVtV2JBTVp3MkJxRENFcEE2YzRCZ2tiMzVWTy9BcDN5ejdBNmpWUzFjZGFxWTVUcHZsOC9EeXV2Tng0RWhObTVMdDY0WmN1ZnlNeDJ6ZjR4L1RNc3RRRUM2eUFHQzZHK3JUOXpUaWhzNFo0UEFKMmh1a05HZ0Q2YUZmemo3a05GdUFRSlNSaDRRR0ZvYkpwc0hCSWZoOWFkdzB3TXhrYmdDQktTR0N3YUNmOThLMyt0Z3pVQk1CUWkwUGk4WUNIVEhKcElyTEFHcHVjWCtFRDVmTUJHTjV4a09KdElSMFFoYzl4ZURHMDBuMlpHM3ZhMFdUZElHTWNKOWQ5MytqbUhmQWtiTEFQdG5JZVZaRVJsdHV4ZFFXb3RVTVJFUU9GODBmWHZWVVlCQTZYK0NJRkJ0WG96TUpRTEIvd1AyM1ZoYUdBaU5EZ0FBQUFCSlJVNUVya0pnZ2c9PSIKfQo="/>
    </extobj>
    <extobj name="334E55B0-647D-440b-865C-3EC943EB4CBC-2">
      <extobjdata type="334E55B0-647D-440b-865C-3EC943EB4CBC" data="ewogICAiSW1nU2V0dGluZ0pzb24iIDogIntcImRwaVwiOlwiNjAwXCIsXCJmb3JtYXRcIjpcIlBOR1wiLFwidHJhbnNwYXJlbnRcIjp0cnVlLFwiYXV0b1wiOmZhbHNlfSIsCiAgICJMYXRleCIgOiAiWEZzZ1hHMWhkR2hpWm50NGZWOTdhVHA5UFZ0NFgzdHBMSFF0VkNzeGZTd3VMaTRzZUY5N2FTeDBmVjFjYVc1Y2JXRjBhR0ppZTFKOVhudFVmU0JjWFE9PSIsCiAgICJMYXRleEltZ0Jhc2U2NCIgOiAiaVZCT1J3MEtHZ29BQUFBTlNVaEVVZ0FBQkFNQUFBQmlCQU1BQUFEWGR3ZnhBQUFBTUZCTVZFWC8vLzhBQUFBQUFBQUFBQUFBQUFBQUFBQUFBQUFBQUFBQUFBQUFBQUFBQUFBQUFBQUFBQUFBQUFBQUFBQUFBQUF2M2FCN0FBQUFEM1JTVGxNQXplL2RabFM3UkpraU1vbXJkaEM4YnFTTUFBQUFDWEJJV1hNQUFBN0VBQUFPeEFHVkt3NGJBQUFVdUVsRVFWUjRBZTFkYTJ3clJ4WGVKSFljTzRtVGdnQUpDWHhKb1lqbmhsNjRBdFIyVXlTZXF2Q0ZDZ1FTNE9qeUVPSUhqbG9WQlB4SS9sQWhLdUdvRlNDQmhBTUlCQkxnaUplUWltVHpSaUR3L1ZYMUQ5amNpcmRJYm14NnVXMXZPNXd6cjUyZG5kMGRPN2FUM094SVdjK2VtVGxuSHQrZU9YTm1kdU00YVRoRlBmRHdaL1J3My9sVDFQeTBxYzRpQ1lmVnRGOU9Vdy9NRU5MNzBHOGYvTk5QQUFtL2YvREJCKzkxQ1ZrL1RSMlF0clZCcm03VFhpRGtLdjB0bE1odTJpMm5xUWRxdlIwMjhvVDhqN1Y3aHF5eFNIbzlIVDNnUHNiYUNUYkJaUkhiT0IxTlQxdEpleUFuSHZsWmFRSmtDWnNaMGg0NkhUMndjTURidVVUSVJSYk5rZFBSOUxTVnJBZVdIdVU5MFNCa2gwV3pmVTVLZjA1RkQxUldlVE03UkR6OG1TdW5vdVZwSTNrUFZMbjJkNnBFalB3OFd4eE9ySXYrL25FTUV4TjNFZ1hseHRoRlJkTGxYVUxJa3p3Mjk5L0o5aEpNUVJCU0V6U20xK3RqN0tMc05TNjRRTWpqUERyTC9RTXhWUnBwVWdxQnhPNGNKd1J5eitiaWZiZUFzN2ljV0tXUlprZ2hrTmlkNDRTQUZPNjdCU1JwVXBHR25Jd21KZkZFeXFtUGU2NWNrbTZCaWZkUENnR3JMaDg3QkVBYjcxalZaUFNaVWdoWTllbndFTGpicGRha3VLeWMrNkZ4cUR2U0xXQlZuMUZtU2lGZzFadkRRNkFtQnQvLy9XVTNMTk4zQzRUVHhreEpJV0RWd2NORDRLdW9CVllnNEMvWENQeUVnQ3JaZHd1bzFJbkVVd2hZZGZQd0VIQ2NmSk9hM05Qa1ZWMm5jRHRWQmxkMFI0emlGckNxenlnenBSQ3c2czNEUU1CWklCc2dwTXgyZjc1T0hydURFTEU1SklRcmJnRkJtdGh2Q2dHcnJqNFVCREwwSkZpTk9ZQ0xwYXZPdnduWkNvbzlRcmVBazBJZ09CWVJkNGVDUUpZT2VKdjdmZXV3K3ZzQ1B5Y29wUzBkblZzZ2hZQWNoZGpJb1NDUVl4RGdld0R6cUJPYTRud0lsOW80T3JkQUNvSFlrWmVKSTRSQW5weHg0TzBCRGdndW9YTjBib0VVQW5LVVl5TWpoSUJUd2dPalZYRmdqSWs5UXJkQUNvSFlrWmVKbzRSQURaY0QrMEYvc0N0UEMwaVJFNHVrNXFCVlY0OFNBdVVuUU9SYzRIMlJvM1FMcEZyQUNnRk9BZ1J5UDc2WnVuemc1YkJXbUdIUUhIUTI4WmhJZ2FpbkFvN1NMWkJDSUR4aUprb3NCSXB2NE9PUFA0WWpQeG9FR3ZTUW9IaHhoRW9EdDRDS0NGTU54a2RMSndLcnZvMkRRTDZ0SUlDOFBNeFBnMENkUXNCOVNzazRUUUx6Z3BJeWdXZ0tBYXRPam9GQXNRWUllT2w5cjM4SERaL3NodmxwRU5pbml3RzZMaEI1NjRUNmtNWHRaSDlUQ0ZqMWR3d0V5b1JjZVhNc0V3MENkUVlCVlFzQWoxZ09ZMDFNSVdEVnZkRVFtSU9Yd3JmamVlZ1FZQlBCWmFWUW13VGRCRXJTK0tNcEJLejZPQklDeFJLNTJrMWdvVUdBbW9ORjlCSEs0QkpjS0I1UlNDRmcxZkdSRUxoRWVodEpIRFFJYk9MYlFsblM4b3RsUTd2SFU3MlZzemZjOFBTeksvVEY0eXpCdTdNcjQzblpNQWlCTDcrLy93RmFzeTk3L1YvNVZieGVZdmtmZStmV3NESDVINUJiemcvU3FrZ0llT1NqaVh3MENIUncxM2lXQ1BuRmYzNERETW9yYi9sS1YyRTBKUmNaYTBBRmlOQXdBUWg4RTQ4MllRWG5TZThvWFpaS1g0d3lXcWlTSHR1VWJaS1Z3WFpub3lBd1M4VHJRREVWMVNCQUhjU2J3djY3SkFlYktBYmlVVUVnUTE2NURVdWNkZGpFZUg3WCtSamQ0b3hwMllsTEt2ZmY3UHdEMzk2YzdiM1Z5VlZSSDl1R0tBalEza3Bpb2tIQWc2RXV1bUx5djUvY0NFcWU2dnhWbjlFc08ydEllaXVvTEhJY0p1T3hHZFdKb0lidk15NENydWwzRDI3WDlqUDkrcDNRMkJ5ZFZ6c3dDYmVYSFNkVENtN1V4RGNxQWdJRkswcytDSUVjZ2FGK0FDL3hJWVBqem1HYWg2bmlHVHZ4K1lkT1ZTQXczOXRHTmk0NTMxekdmWXlqdEZLSGJrOU13ZWFMTUhHYVBEcVBUeE4wNm01TVppMHBBZ0pUQkRkK2swSVFBbE53V2lUald1Q3ZpUmhZWTh5cll4d01CUUpsMmtYUU42L0Z0NmNxeEdhYVMycjlNVXJQTUlUUGtYNER4ZzB0ckpaOTdTSWdVQkZERk1zcENJRjJ6OGw0TmhwMkFTSEF0aHpnZVJ5Z3NzNi82T3Z3cHNzbkRCWDFJWkRuUHNvTzZhSDZxVjV2V3FET2VoTTI1ZHd0dE1oSG9RVmNxOWs1QUlFN3lkV0hDRG1nQ3Rjd0hpcXBoQmlnR1R2eSt4TnFlbFM4NkdKQmM3Z1lMdVJEWUlvYktHVkN0UnV3TVd4NmhSbWNHRXBwbDFZVnAxam9WdGlZR2NRdGI5WUNXYnN1a2hBb2Z2Rzk4R1JCNkszWmRCdGRMT0MyRTZpc1pac0NQSSt3SHFrbzdiSWU1dU5Eb0h5R3BYWUlyZ2xRQzdRWTRmcTRabnFzSGFBRjBFRUxXc0JpT1NlYmJvYkFRc0RGSnpQckVRNEJmekN1bk5lekdPL2hJQW5vQzBqYUpQMnVNVWNFOGVlK0tDM1czd2dYOFNIZ3JySFVHbnM4SGhEV2FMak1pYVJNNDNJSEFreXJxTjN5M2tCclhqTUVsclJ6d0ZSQStLSkJvUC9wYmppUGtWTEJBV3c1ZVVLWW1XYk1kR2lpaEVDV1B5WDQrRk91OTJ3Zm1ybHpqRDYwWGpuRG1nT1AvMldNNWQ3Tjd1MnVaZ2hVU05lbU9JZEFiNFdRYzc5OTJIU2lJSUlMYUN5MHlHQkMyQW5tS0pTU2ZaTEJFakYzRWdLendsZkJkRStneUxBU2FST3dHVXBZRFhBMjN2eGxIRVpJZFpmSldqTE1xMSs5MGpWV3hDZWFJVkN6ODloS1c2RGNBem1sQVZ4U2JleTQ5M2toazZNKzBDem1OOE1Za3hCWWVveWxnOVpCRjNFZ0RDdHh1QSt0NTd4UUJRSzFHZTVHZkNha0h2WU1RNU5iQ1V6TkVDalptUk1TQWxNb3B6R0FHVXI5eEFkRTdpZUlXdFlHV2lHSVVoRy9FZ0p6L0NrQjZ6UDBFSm9sRmlOWSt1U2hQclNlcllZeDZMTWNPbllmTDFrSnJ3VEFQRmczOE8wcU5ETUVMQ3NxSVpESHJwMjNzeUdwOEtJSFdzRHdURllKdDJ5VUtnNGRsUkFRSEtBLzZGd3A3dkhYS0hFeDJaNUsvTkQ2L1BOVk1SQXZmdkZOcnFISldxN0QzTmJDQjNUQVBGZ0xzK3lvQ2pzQ0FrK0UzQytmRERNQ0YvOFdVTnVQTzA0SFp3NVBaV3pJcnBMcUZBSmJLZ25qbThsOXJ4ZUp2ZzlCQUpUM3NwN2RLTEdoN216cEpkaDk0b2ZXcDNYWENreCsvYmJsdzJXV21VVDF3bTc5SERFTUNxekl1ajR2SXdTS2RIeTBDNjdqdGVCRFlBYWQwcHU2Y2FkbFYyL3BFbDhZNm41Q2ZpQmIxaTluaklVZ3NHL3dtaGtsMXNMYVFwT1EvS0gxSmQyZSt2bU5mOWhwakJNQ01HekM3dlZyKy9sdFB5NWlvQTFGRkg3dElSQ2FSWEdqYnd0WW9CWW9vR040TG5tTHlKZGNSb1FCYnNZWVFoQ29oT2RLczNqWE9JR3FlWk0vdEI2Q0FCWWZLd1JNcG81YVp4bWZEbGhjMWhEb3RTUUhHZkVoNERRUjgzS2pXT2FJamdBU1EwZUtvbk1QbFJLQ2dHR3VORElHTS9xaU1jRW5KbjlvZmZJUU1KazZmbzJWV0QyZ2k0d1FjRUlmQzFIS0sxRUZBalBZYVpVQlpnTHFJUndndnlMV05ocUNnR0d1TlBJQ1gvdU9NY0VuVmxaNXZDT1ZxdmFoOWNsRHdHVHErRFZXWW1YVTJUS1lJV0Q1T0NzUXlPSCt5OElBTThIOXFBWEc2aHdFcmR1VjdjU0ljYTRNNU9BM0N5UnNwV2o1a2orMFBua0ltRXdkcmRyc3RoMVl1NWtoVUtYSHdZM0ZWYUlDQWFjR0JyQi9aRWpOWll3WFBRb0IzV1F5NWgyV3FFTmdnTGt5eVM5aThhSDF5VU9nWW0vcXRKUStOVU9nbWZnVVVCWXFCQzdoK3ROK0pnRGZVQk5Cc0s3VUpUbGFDSzFWQmVFVGhzSTZCR0N1Zk1xUUxVeXFKM29uTEQ2MFBua0lnS25URFRjbVRBRlRaMDJobWlGUVQ1d0xLUXNWQWxuc1h2czFBU3lRWWNZMXJXS1V5dW5Sb2M4TE1FWXdWNG9aWE9jY3ZDL2pyQlliTEQ2MFBua0llTVJPcVVMSGJ5dXRNME5naHJTVVBKRlJGUUpPR3ljUEwwbURjbDd3UUc3aEViY0FIbk1YbmdjMlpVd1krcndBNHdsejVSYUxaVnJzTjBKaWNLNWtXU091NEgxYk55ZE5IQUpnNmdnMzBCMjhTaDliZVk2aGNwcXBZNGJBdkozR0RFRGdFanI4R3lHdnY2RUtRT29Rd0FwMG4rcTBMMVlQU24wT3oyenBJNmFDdzU0WFlMd3FjazlpL3pLbHFCS0Z1THV3VWhqc25xaWx5UFhqeENFQXBnNy82bU9SZTM3K1JtNGdyeEVOWTc4NWw3Vk9VWWhtQ0JRQ0M4Y2dFK1V1QUlFTWJoWXZKcXBRV2h4cXV3d1JENnJERGo0aTlaRnJ6cFJ3NEZhQ3Vvb1dHdmlpMndLZ2RicU1TUWVsQnlXeUJBUW5EM1lRYUVTdUh5Y09BZC9VV1dTKzZhTFhja3FhbTlyZjQxNFZMVFpEd0drSFpndVJXZjhOUU1DcDRpUlF0ZW81ZmxxSUxneHZFMXhoMTN0TzRMZzBDcytoaEVEeDQxU0dQMWQ2RnlsQmxTaHE0ZXp0L1llUTcrM3RTVUpzQkJBVGtUNUJDUHg5QSt2Z216b3pUOUk2NFRHSm1xNldpM3Q3SGZMNDNsNlhac0ZMQkFUcVVUT2NMSWlSSUFUcXVGbDh5YVlnbUtUMHRCQjFENG4xWndiQU15dWMzS0N1V2dGUnc5eElDRFRKaTZFOFNPT3ljbmk4QWQ2NFVDVWlnUWR0cmhSazQyLzBGOVdzSUpDNzl6YzYyMjk5ZUVlUUN2ZCtWa1FkaGF3WGdsZmtzQWdvcEhXV2ZaUHQ1NVRoUWE4YW5QQ2FxUk1CZ2ZuRVpSRUtDMEpnRVIwT09UR0lyRExtcXp3dFZFR2x1OFV5elR5R1oxKzVRVk9ObkdMTkhJMVVBWUY1ZGxnSUZDWG5Qc1dla29CRWhjTTBHaXFXSVhyMzF3b0N6WkMyQTAwTkR5OExIVDlWSmV1RjRINFpDdFJrVjVZdTB2TGVOcjQ4czhWNEtWYzMrSGhGUUFDS2JpaUZJcUpCQ0xCalF4MWQ4NFRMRnVWcElSZ2NJc0JXWGtlZHhJOEwxTVBibm1FK1NSUUJnVG9JZ2J6VGNyanc4WUFRa0VncDdCSjBvU3NKNFNob0Z0WFhxbWF3Z1FBdWNiZ0pKNHB1QW9sM1BhYUt6VG1OckJZQ25VbzNOa0Z6WHFSY1VMdEJRSWUxNWdLZ2RLQ3hmUFF1Y2lJQXJTS0U4NHltbitBM2lLSE1EanFKby9wRWN2aUx2eFJzUS9WNWk3M3pqdE1VMW1UeHAyc3krOUFSQVlFeU0rODdMdGNDNHNXU2dFUkZTdENGcmlTRW8vQndYZzVUS2NVR0F2aFNqV2F2WVkrc001YVlLcVpKamF3V1F2L0tLbGppOEdieEZpMVlaME0zQXppQloyeWJNZk92K2c1SWxCWUFCRzc0cFNKaS9FdmtBcEx6MVBOU1NpaFkvSzRMeHdZNVIzQVNzcmM3bkNJNkpKTTNhU05xWWlRTENOVG80NThuZC9BT2ZZUnAya2lKMmx4cDVNMkowVzRCeHdZQ1lNSHBZK1FCQlFZVUE2WUs2MW9qcXdNTEV4dysxdlgvdGhsMml0NHVMYjUvQmpXZndCQWwwWXR1NmtSQndDbjdVNUpmV292eC8wY2daMDRQNTloSFl2VUgyeDBTejg3M1Y2RDYrTDlOWHVia2IwVkRJbmtXMGFvUWR5c2cwS0hQMWV3MTBJQmR5STlySlF5UkVnY0E0cEttVkNsamRyR0JBUFdNd1BBcG9RcjlzYzd1TVZXTW9FWldWVGxvSXN4VmJkV1pOd2NXMXpROEFJdzM5WGtHVW5SWVJFSUFHTCtHc1lxODVwdTBTK3Zrenp4TEE4RUpYdHpQUlJhQjJaNkZ5elJMazk5eE53Um92dWlTZzZjSUNOUUp3TXRwcjhLYXZ3V1J1MFMzUXR3a1VaMHJzNTZvb2Z3VjNpc29UYTN3SFJvUmwwVlhadlFqTHhDcE1GY3lTNVFUVUlkcjlsb1pLR3NzR1ZQRlVVcU5yQmJLa3o0TTlrS2Z2anNQejVHN3pybkRUOXN3VCttbVRpUUVISENUL2M3bkZZNTkwNE1hOHY5TjFEc0hZNDliQkQwZ0FMa1Z6czRwZFVqRllJVEEvZ0NtZUtRRVAwRkFZSkU4dzNIdTdIZGhacnpXTGI1VFhTYVpKS3B6SlU3SGVvRCtscUdqZ3hhVmR5ajRtTk1nZ08rMnVDM0pEU01nVVdadlM0VVFJT3VGT2dmbm5heDNHNXBTZjNUK1dtWFRIR1VLUHVNV2phZ1gzZFNKaGtDeFJNZ0h1MnJaWUx3V2FPa3VUWFE1TGRvaXJQZHVmQVY4WE1qbEVLQmZIanA3czh1ZWpYTHNIQklVYjNFbklPQzhuZlE4NkIzSGVSM3B1K1JaU2xHVFJKaGJaWTdDKzgvcTRaYXVUTVZsdHh3dlJzMDhYZVQzaUlpZDlTWHFFRmdzM2JxL3JQQ0Q2TzBIRW1PWjBuTmtta0xXQzJWZGNpT0FHOVlBTHJtWkhHeklNZzZnV2JuamRQMWdaRFFFSE5ScEJ6LzZOckEyaHJ0VkNQUjNhQjdRSEJoNjY4WVNpY1FTT1pPWVo0QU1FZ0xPZTU3V1owNldON2czK2Q0V1lHV1NPS01QYTR4SU42alkxWncydGdEbVg5SWdvUEtJakFjTFpYL212bm9IODJZdTlIekhFdHhQbWM2K2VNTFd3QklRWWlCQU1jREdGSWUxUmZPUDh3S1Q4TzRvK2ZzUWlPSnFsTGdmUGF3Nm54aTNnTldLQVBudHIrdGNMZTR0QzlVTk5qMU1EaGNERXVJZzRQeW5KQkhnT3lrQ3hVZDZZMXJFSGtaQU1nU01FaXZKbmcxUnF4aTNnRFVFR2x1QzJ3Qy9sb1drbjBWaERWdDBPOHB0dkJZQTYvNDluZ1RCeXdQbHhuR2pyMVlPS3lNWkFrYUorbHdaVXcxWXRrV3FjZHVKb0JKOEptT2tLVW1XaFV6TFc5WFVvUnhqdFFEbStPYzkwWitoVnVvMGlpaGR4R2FUbHFMMmtwSWhZSlRJNTByMm5jcDRhZE14VTVjdEJHb2I4VEtNcVhhRm1KL2x6dTBBQzI3cXpLNEphaUlFUk1ZSi9GS3ZITzdkakNna1E4QW9rYzJWODhyYUtySStkWlBGelhQYlFzQ041QjZUWUZlSStRRnh0MGdKUzh6VWFlNEsyakdDQU5ncFcrQnNXY1dxRlI5ZXc1L0RoVVFJcUJLZGQvR2xBcGg0T3lCMzN3YUtaV1g5cU5mVkVnSUYxZDJ2ODRpNnR5eTBqNXNpQmVaanpuNW1oM0ZyVUZPbjZMdVlqeEVFbUozU1hzT2EzcS92bnJEcUQzWk5oSUFxRVZ3eUc1UTlyS1h4dHlhZmtoaWhjUjlhdDRUQW5QRC94WWdKSlZrV29vYnRBaFBRRmo2WE1uWEx6ZmxLN2hoQkFFNCt3T1BQanE5WHBaYzAxSHg3UWlJRVZJa053cDBTNE9JRUVUbXhQeE1yTHU1RDYwWUliSVlXbkpjdXgwb3dKMW9XYW1LVDl1R1BucGRoUFF2SENwQ3dTWlV0cHNUNkJXaUd5VjBXOGNtZlpaZ0ZyMVRyMEpJVElhQks3SWlkZTBwMCtJWnJmQjFBaTRoZDBuQkdJd1Rvc2RsQVhpdHRFeWdCTjVhRk9yaGVxYTVoYVZpKzhpMDRTaFQ3NVpoMGpMUkFBYjF5L0dCbktjYlV4bXBiaFVRSXFCSXJoRzlRRkhDRHR1Q3VKWWt3Zm1oZEtSU0NRSEh2UzUrQ2dmalZ0NVZ6ZTA2KzExWEtXRVp0Q3pYQUQ4aVBrZ0phK1VQVndMM29yeW5UenpHQ2dGUHRPWE45MWlNd0lOdVcvUkdkTFJFQ3FrVFkzK0dHV1JQTXdRN2J0SWptalovS0V1RXBZN1lRQkRaRmZuVXltRkxHd3NqR1JMUXROQXM2djNZYjQrQUpGOFk4bUlPTHFvUHdPRUhnRWZKTThseFc0YXozRVZQYkI2TWxRMENSbUwvd2tyT00vUUs1ZGlINTMzR1lQN1N1Vk5BQWdSWDROdnZabTFkVUNOVFdsU0syVWR0Q1JlK2dldEJsWEwrdzhnTSsvYmZKcjkwWEtxS09Fd1NjaDFZK3FGVHQwTkZrQ0FRbHZvSkwvSTUzN3Z5aGhac2R4RHJiekREemdIMmh4UXMzK1MyWldXYlNDNy9vQjdyNVdFRkE3NkJEM2x0QUlDRGhwc0RkWVc5Q1dzREVjUE54RXpXQk5sUWhPQzIwYnVhYlFrRDJTOTVmS2t2YUlTSldFSGpiOWhBU2hpb0Vsdit1V1ZZS0Fka3ZHWXN6MHpKemNzUUtBc2xzUnBlanZHSG1kWDFENEkzdytRRnp1dzNVMmNzRzR2Q2tZd2VCcXFFdE9laWc4Z2dXWHdiV3g0SUVEajhJMXFwMk0wSlJEdG1XMEhjSGgrUXpxbUk1MHp4WEg2eUxSbFdYaWZFWkVBS2w3a2hyRnZyNjZFaTVEODVzeXVTK1NDR2dkdVJjb2pkSXpYM3k0cldMaGpwZjd4QXdORG1HMUZtUFNUejVTWXZhVWVlVDM2S1J0OEJ1YTNEa1lpZkdVTmthbkpqTUV5Wm84YU1uck1JRFZ2ZWg3b0FGeHBYOS8weXpleVp2cWZOaEFBQUFBRWxGVGtTdVFtQ0MiCn0K"/>
    </extobj>
    <extobj name="334E55B0-647D-440b-865C-3EC943EB4CBC-3">
      <extobjdata type="334E55B0-647D-440b-865C-3EC943EB4CBC" data="ewogICAiSW1nU2V0dGluZ0pzb24iIDogIntcImRwaVwiOlwiNjAwXCIsXCJmb3JtYXRcIjpcIlBOR1wiLFwidHJhbnNwYXJlbnRcIjp0cnVlLFwiYXV0b1wiOmZhbHNlfSIsCiAgICJMYXRleCIgOiAiWEZzZ1hHMWhkR2hpWm50b2ZWOTdhWDFlZTJ4OVBWdGNkR1Y0ZEh0UWIyOXNmU2hjZEdWNGRIdENUbjBvWEcxaGRHaGlabnQ0ZlY5N2FUcDlYSE4wWVhKN1hHMWhkR2hpWm50bWZWOTdNVngwYVcxbGMzc3pmU3g3TVgxOWZTa3BPMXgwWlhoMGUxQnZiMng5S0Z4MFpYaDBlMEpPZlNoY2JXRjBhR0ptZTNoOVgzdHBPbjFjYzNSaGNudGNiV0YwYUdKbWUyWjlYM3N4WEhScGJXVnplelY5TEhzeGZYMTlLU2xkSUZ4ZCIsCiAgICJMYXRleEltZ0Jhc2U2NCIgOiAiaVZCT1J3MEtHZ29BQUFBTlNVaEVVZ0FBQnpjQUFBQmpCQU1BQUFEazBaQVhBQUFBTUZCTVZFWC8vLzhBQUFBQUFBQUFBQUFBQUFBQUFBQUFBQUFBQUFBQUFBQUFBQUFBQUFBQUFBQUFBQUFBQUFBQUFBQUFBQUF2M2FCN0FBQUFEM1JTVGxNQUVGUm1kb21acTd2TjNlOUVJaks2VkJBWkFBQUFDWEJJV1hNQUFBN0VBQUFPeEFHVkt3NGJBQUFnQUVsRVFWUjRBZTE5ZlhCc3lYWFhIYjB2dmZjMGtoem5BKy9ha1Z5VkQyd3Exa3NWRlRDcGlpWlV4VWxoaUpRL1lnSjJNb3Fwdk1VVmpFVHMycXd4WmhRSzFqZ0xTREdRZUo4VFJnRlR1L3Nlb0dkaWI3eXJMS01rdG9OalVpTzd5RUx0a2toVXVVTGhEYVdYMkx2N251VGR5Ky8wdmQxOXpybDlQMlowUjIrVG12dkgzRDdkcDMvZHQwLy91azkzMzVtSm9vS3I4UzF2ZTkrTitRS0ZjZEs0QmNZdGNIZGE0RktNcTNWM3loNlhPbTZCY1FzVXRNRDVqNEtjQndVSzQ2UnhDNHhiNEc2MUFPYk91MVgwdU54eEM0eGJvS2dGTHNlM2k1TEhhZU1XR0xmQTNXcUJ1ZmlyZDZ2b2NibmpGaGkzUUZFTExNUXZGeVdQMDhZdE1HNkJ1OVVDcS9HdHUxWDB1Tnh4QzR4Ym9LZ0Z0dVAxb3VSeDJyZ0Z4aTF3bDFxZ0VjZkxkNm5vY2JIakZoaTNRRkVMVE1YeGJsSDZPRzNjQXVNV3VFc3RjRzU4ekhtWFduNWM3TGdGU2xyZ1lueW5SS05DY3VPLzBiVmJRWE9zTW02QmNRdWdCYVlNWlVxYVlpWit2a1NqUXZJMHZhRWJ2MVJCOHdRcUUvL2hCSmwxMWxyQk5QanB5TTFma2VWb1dhYU9YSHJqYm8xRjFBcFdZNzBHZ05MbVVQSytvY3hlTVdBLy9scXhRcFhVVXlIbjZsTlZxbEpScDFhd2ltWFdyYmE5TGhHMUxGTkhMSjAvTHVsb2c1UmZLOWdnQmRlcHE4MGg1VXJrYk5keHpIa2E1THhRNS92NXRZTFZhZEZCc082NU15dlV0U3dTUnkxMDZueVZwVmF3VVQ5NUhyNDJoNVFya2JNYmIrYWhWNCtmanYrb3V2S1FtaHMxelBDdTZGckJIT29wQjVxOVh4WWxhbGtramxpWXJIUFB2MWF3RVQ5NFBydzJoNWFqYUQvZWk3N3V6My9mZlE5Y3UvR1ZJRTR0eDV3MWs3UDVoL1FWOERWUjM0dnhGU0dmU0tnVkxMOG0wMis1MWp2NngzdjVDaWRNT1R5YUZRaGFGb24xQ2IvL0c5OTMzN1ZmbFhqZGNPK1NTbFdsV3NIeUMvM1N1MjdFai82MS9QU1RwbWh6YU5tUXMyL1dubkd3K2VvNTVyVGt4QnNONG5yaXdkY1A4NFJKaFNVNU84bSsxWXpBaitNbkgvd09Yd0lleGx5UCs2aVo0NTNyRHo5ODdmcE9QTzhqb3hTTXhZd2krQWM5VTVzWEpZTnFMR2xDZVQxYTFrWFZZNTZrbFY4VTRCZlNOMW1TOW5lZng0KytrdzFOYVQ4OFh2Rlo0NTBuSDN2NDRlczNlbi9zNHlJTHhxSkdFSnoreWFTYWYyOEUyQW1rTm9lV1M4bUpZODRhK2s0ZU9mSDRIeHNDUGtET2MrbExocHFjS09FVHJnUkxUdmJPazllZjkwYXdZRDVtRktIUDJUNWE1MGFXckdoYlVpVFNzdFNPTkRtSE0wK0luTzMwYTRmMmtmMzkrSHRkSlZKeTh1TUJwOGZKYWNGY3hsRUVwcnBwMlhWdVpLbUthbk5vbWR6YXRGR0NNK2ZGK0VnaERpTTZjbDY5NzBQbW1XL2ZmeFhYaDNvUVhtQmpaMFhzMzczYVJjWTFydDFQeDVEelZ4K2d0RGorSUJWdzlUNzZJUWMzTlRXdjNwZWsrczJKOHcvMFNEdSs4OEVERDJmQmZNd0lRaGoyNHVOM3pMYng2VWFQdW91NUZMY0VwSlpGWWhRMWFqRlA4MjN2d3FPSllXSEs3am5JQXE2K3J3ZE5OelU5ZmZXbms5NXg0T3AxMzBOUXdQV1JmK2lpSWdmbW8wWVFhcVBVVC80NkdlbmpJMEJQSUxVNXRFemtmTnIwOWJCYk94Ty9VRVBkTERrSjZ1dnh2RzQyL25hRWc0TkNTYUdOamlSbm84ZFFGZ0c2WlFFK3Ewdm9JWUlQT00yM0k0TFpIbjJVZzFtY3V1K05Mb3BkaWN3KzlrcmQ0QmF2cWI3dXAyV3J4KzYxbU9lYkZEbnZaUnNDWjNqN1Q2MUN1c0tLdnd6Wkd3OEp2OXNEMWdIVGlEZ1lqNjgxL0JwVUF6My9NTG5WQ3UzQnREbTBUT1NrN29oS3NPN3Q4eC9HM0tIdzhZT0ZPRG1qTHJjY3pCai96R0JnUm50T2t2TWlYMTFkQUdiTFlYNFowcnFUb21nRE12TnI4ZkRiNmloWGdMR2N0UVluVVF0OGkvMDgxZVptcmNnY2JJa1BRMGpRTXRkTnc5MGF6QVAvV015Y1hmNldXY2M4ZUZyYTlIWXNmbW1EbW9YN3RWRjBqMzY1VzRBRkhxQ1dLT29sclNoYXhlMjRGc0FnaURhSGtoTnlSaDFVSWtqT0pldVFCTUdyUmdweW9pdzJHeTlnSHB1dGl1UDFNTUt1ZVNsYU5HTk1Ha0creUJXZjJJWFQ2cVZvNDMxSTluNHRVdllabFVsUmdMR2N0UWJicU1WNkZKbGZOM3lwVm1RT2Rsa01RMUdrWmE2YmhqdDFtS2NueUhsR3ZCeUdKMmRkN1NMYVlkTlhZL0xGTGlJT2ZFVFVWTC9FSWNHWVlwMUI2a0swVE1iUUVmT3VWV2Nad05MbVVISktUaG9oV0l2NU9td0lIOFBIRHhZUzVFUlo3STNBQ1pRc2orTXFRYU5UTTNJMk9OMmpzNEJrNU1UUXk4Mi84VzdJWWtLWmRGNjJLVnFDVmFyTjRFcG03MldQeklOcmRPUThJNGVoU011Qml0ZGlubTFCempuNDcvNWFFbDBOZmdzZk95ZGYyRWVEYkhsdHVEcnlqRnlDY2NVYXczT3BWWHE0ajVDYzJoeEtUc25aUmgyQzVLUjEwY2t2UVU2VXhjZ1pRZVFUVzhYQ01PQXljbDRRODdzaUp5M3JXSUViSytnZDRxbk9TOGRGZ2xXc3o2QnFWRWNhSVdqaXFPTWRyTHp5dDFYYmFqbWJyeTFhYTBqemRBVTVPMkwwaytRMHk3cGxWNDNKRjZobG1HY0YxL0ttUzZXQUJCTko5UW5VUmJZQTE4VjlsRDgrcWMwaDVSSnlvbVBQMS9ESVJlU2N3K08zQmk1RGt2TlFrRTJSRStia2p0TEdDaEhpYTZ6RWMySWVSVzlaWVlrakNwSTdTeU1HYlkvd1lhYnU0aGFVL2JTY0xhOHR5VG1IK3JXeVdpVXhncHpUa215S25MUkQ0RmNaa3k4WVF1d3kvUFlXRTdDREpwakxrMm9NYjZOU05HSXM0aTVXenpXV1FWRGFIRkl1SVNmNitXd045U2tpSjIySkRPN1hTWEp1aUZwcWNoNmloRFgzRkJzclRjaWNqMmU1UUR0R2RUeXlLeThjbUVFZHpGWmJaNVJIS2JTbXZTa3FvR1dSYUlTMkpPZHc1aEhrbkJSK1RhVElTWTZONy84ZzV6NGl0bGk5bHJnUUtUQ21WMmNRVlRDakdvMGNvenRLS1ROUENUa242OW1yS2lJbkxUcVoxMW14aVFVNTFXaXF5VW16bEYrM2JLeVk4WERGRnlUSnFjQzhXcTJoZmRUSnpONW5lL0dQMTRvc3djNnE3UlF0UzIyUzJ0SWN3NWxIa0ZPNUlvcWNadFBGRFljZ0p6a1RmSGFVNUZSZzJmclhFVVBEZDd4TFNHK05YM0IxcXdOWllXaHpTTG1FbkpmWm9LWndCeEdMeUVsYkkzTFJWd1Zaa0hPUytVWElyTWxKZzc5ZlVJT2N0Ri9QL0ZwSlRnVldwVEpENlBSUmhjUmZhTzROa2IxeWxvWnFXeTFuZ2RxU25NT1pSNUJ6USt5KzZwblRIRmRjc2ZVQU9jMWgxNjZOd1BIUGxnOVQ0Z0VYUnhNMkx6a2xkdm05MFpTUW9tcHpTTG1Fbkllc1Y1K2dsa1hrak5CTmsxRnFrQUlFT2VlRUc1UWhKdzNGZm00R09WV0hrK1JVWUlOVWFnQmRUODRCTWcyajJsR0xUaTFuTUJVNWh6TVBKMmREckNGQU5qNVVvdmhGbUdmWlZvUElPWWVJbXpaQ2tWT0RlYlU2UTR5Y2RjSUdzTFE1aEZ4Q3pzVWhsb09CS2hTU3N3ZGJ0QUtaQ3FNRU9aZThjU21UbmpuSk0vT3JHcEJUK2JXU25BcXNzQmJESjU0YU9mdjhHQW4xMVhMbUVkcDhKRVBxVU9iaDVEekxSa1lxVFpOekFlWlpzOVVnY2lxL1ZzeWNHc3ptcS9kK2V1VFU1aEJ5Q1RrN05JUjk3dUNrajE1SXptMFlaMlhRRWdRNXQrVlJWRGs1cFY4cnlhbkFCcTFZUmYxVEkrZU1HbDYxbkttdkp1ZFE1dUhrdktScXNLUm16Z1ZOVHVYWENuSnFzRXoxYTRrNFBYSnFjd2k1aEp3OUd0TTJEazc2eEtYa1hCKzBCRTdPYVhWUXFzbEpzbkJyRTc5MjFwWXB5S25CckZMTjkxTWo1eVI3ZEhvR0xXZWVLMFRPOVl4V1NRUW41NkdhdXpVNUlYdlBoMlpPNDlmNlBWSkJUZzFXVW84aGswK1BuTm9jUWk0bUozYXRya1RSeVU5aFM4bUpJV0N3aTVQenZPcC9tcHkwSCs3ZkVDYTNGdWRMekpVUzVOUmdnMVdyc3ZhcGtmT01XdkZwT1ZQakVEa0hOZzhuNTZxbm5pbE1rN01EVzh6YmFoaHl5bldJSUtjR3MvbnF2WjhlT2JVNWhGeE1UbFR5SUpyeTY3VmhtNkNRbkQwWXB6VW9NaWZuRE45NkJaQW1KNzBpZDhzVllNaEpmcTNqcXlDbkJuUDVoZ3Bjbk0vSmRtcmt4UGg2d091Z1paNW13bTN1WmlDbWg2WnFaYlJLSWpnNTlYYWZKaWNWNE9BTU9ZMWZPMi9qQkRrMW1GVWE3djdobkd5blIwNXREaUVYa3hOTDg5bm9QRHQxeUhtWXN1aENjc0kyZnVRc1E3THBuSng5UmoxSzErUWtJcXpZakpFaFo2UEh6djRGT1RXWXl6ZFVvSjgzNTV3YU9YR00yQkpWMTdKSWhOQlc1RVRqRFc0ZVJrNTBkRm1FSWljUmdYelo1RXJJZVMvaW5GL0x5WmtCcy9tR3V1ZE9PNmRIemtMekZKUFR0TVhNemFHZW5HY3FKZWNzMTY0UzV1UnNxMFdOSm1lWEVSRXI2QlhDWDRENUxYRUVPVFZZbGNyazZ5eHU1cVNkSGprNzlPVVhkbW1aSlpsZ08wRE9nYzNEeUhsTzdRam8zVnBZMGhNeFNzZ3AvRnBPemd5WXJ2MUE4aG4xNHJITGZJcmsxT2Jnc2libnAzKzJkL3lJLzFFam1qbmJMVmZwWVFORjVKU3Zielgrd3JYamoveVlMaWNieThuWlZZc2FSVTZ5dEhOaExUbjVPbFNRazROMTdTL1ltRmNZRm83eGV6YlhidlMyZE8wSzVQYk5VQ0w2djd0ZUNpblVHYmVvL0FvdDY3SlFPYjk3RnBsdmcvdDF6YXZmdC8zRVB6blFXYkt4akp3WEJSeXlxcG1UaHNsNWg1aVFNK3F3U0U1T0RuYlIvZnpURldTZmlPbkhvSzd2eUZjeEhXNHdjQzc0OHNzNWxPMnV2V0RHR2lPMU9iZ3N5ZGw0YTFLclg3U2xMOGF0aVVFZTErWlQ5eUp5RXBWZXR2cG51bkc4amQrSGtFTjFJSmFUa3h1WGdCUTU5MUZBeXhaZ3ljbjlXa0ZPRG9iS0pGZEN6bFRZOGxpbG9jNnRrRW83UmFMYnlNbDU2RnZYMUlYTGI3N1R5dFFQbGVQa0ZPWjVNMTVLaGh2eVF6SlRJSmFSYzRhUGpKUlJraE9MTFA2R1lVcE83dGR5Y25Jd21uS1RLeUZuRWg2a3QxNVFEbmZ5V0tkTFRtNE9LcC9Ma3B6ZmJSOTNMYWtuK3ZudGphZlM4QWx1UmVTa04xOVhVdXlwN2ZoZnprYXY3WEJ6NFc4akFyR01uUEJCRGtUZEpEbWJJRHQrY3NCZGlWdHIvTnIxSkpLVFU0QjFiWE1NVGM1dWtIdHRpNHQ3VU1GVnRvYkFqSHJKaThsd0gyNW5Ta0RsT0RtNWVYNDd2dk9kVWVPM3hGZ1hSYUZZUnM2K0dod1VPWjlCRzdSOEpWSnlrcmRqcThiSnljRk9UczZMOG53OHJjWHBrcE9adzVUUFpVRk9HT3M5WDVoZVJjTTRSK2JwN2NmbExPYmJjWUJRRVRrWDJGZEVPdkYvSXRSR2VrOUxDTVV5Y3FJeFpWVWtPWi9EVUwvTEZGSnlNcitXazFPQVBiU3pnN2FJNDUzL1RQbjdKaXkrdU0xZ3c4RmVjRFB0clRzN1BZTzdzN1B6VkRoamZiR1h2REVOS0pQUjlQeGI2VW1aYlVsT1pwNEw4ZEVCNlh4VGVrLzBnN0dNbkczbFZrdHlUcU1oZmkwQk1wOHBPYU1PcWphZnhITnljckRKdEJXUGQwalJMQk9SS1c4Wm1XREp6OHZCMTBiUHdpb0Fpbzl4MzltVE9lcVhtRGtNT0pjRk9ic3hPU3owbmpnZnpHcW9VQUU1eWIvOEwya1JyN0g5Q0x2RXU2N1lZQ3dqNTZRNnlaTnU3VGZpWVpZZEZnSXBPYW5jOUx0aG5Kd2FiQkZhZG1KL0dxWi9FNGNxRDZ0WnkyY2dwcnNSMEVlUElIUWhsaXNySm0rZ0V1dTZ5TFlnSnpOUG8ydTMwQlpqUCthRVl4azVNNytsc2NUZUVHcXNpdEx3amtTNmNVdCs3UjhsVmVQa1ZHRG9KMjZydHdtb0R4L29weW1VWjdKRFU2SnZtRzY5eDBLSUV5Y3ljeGdzTG5OeVRzYi9rZExwdFhEKzR2R0p5NmRkaGJTaENhc3Q3QUdXSGFmREV4eFEyeUFMdmxlSFl4azVMenNIS0swcG16a2Jmekd6UkVySmFTYkNkWk9EazFPRFlTWjFmUW1IbzRMbWFYRUZ0NmJ3RUxsaUg3Q25RMDZNdGJ4Z0dudXR2STFLYkZuQjN0dDU1bm5HVlJoTzV4V3JIbzVsNU94cC9pKzVCbzFldmFIM0Z5dzVpUjZwWDh2SnFjRlFXVmVYamR6R3RuWFY5LzA4ZTU0aU9aazVUUFc0ek1tNWxMWUdXa3lzMHZRekdmbWJ6ZjhIaGo1K0o2dWZUMDc2OVRVekpDRFRKVDhGZ2hPN0tVdzRscEV6OCt1ZFJNNG5IcWJyQmtMLzJnS2xlSmFjYUlWMEJPRGt6SUIxb0piV1pkWDF6aFNxOURhZG02TVAxTk1oSjFvakhmeVM2aktabm0xZFAwU2JrNU9iWjlzVHVlMm56bkFzSTZkelBHeEJTeGd2alhXdTllQ0t2TU5HSjNkTFR2WkZNazVPRFVhTGs3UXVzS2NkMmlWa3ZuU1lsK01VeWNuTVlTcktaVWJPRit4eElWclBqbHE1RDJhOFFtcVp3TlhLNU1vbEp5MXczZlpESjM3SjVkeDJaMS9oV0ViT2ZUMlM0UG5ZZGVlZER0UUVMRG1qSHBSbUtZcVRNd09HZ3RKZEc4Q3VHNFRxSHhPNVM2RFRJeWVtdVYxZVl5WlRKVVFhNmJXWlJiaDV3QU5IOGt2eHNXbTVDSCtORUlxTlBEbXhHOXNpV0g5UjkvTFh6OC83RklRY09lbTFyc1RkWXVUTWduVUp5ZFJycWJUUGlvSklXTEE5WHFlY0lqbVpPVXd0dU16STZacDVrUjVZMTFmSnB2cWtGN2pXbFc3V3JYM2g5OHoxRzIvcFlSZzRTTld4Z1BBNUYyMjNEc2ZTRDJPdHBmbjYzZ1ZPWW9pY1Y5TEU1cmRoaHRwTkJYTno1S1N1dVU1Um5Kd1pNRE1LbWE2NFlLdGtZQ3A5bkkyUGMvUk9qNXc0UjdhTlllckNaRFNVR3hsZFBkdFl4WVhNczhnNlA0eXltV1FJeDBhZW5PZ29vbmg1bFBMRjFUaitCNjVvQkJ3NXFZTWxuaHdqWnhhTTFxWm1IRWVuVHF2RTRZckRTM21yTjlPNzE0b3oxNVRLekdFUXVjekphUThjcU9Pa2V5WDVOWGcvS1FXdm85MU1MajF6c255UDcxbnRPYmMvaDVnWks0UmpPVG41OW9UQjR1UTBwNTUzRG13WnVEdHlPcitXa3pNRFpuNGRqdXdPZ3czOEU1NG9ncFhNZzZkSFRzdzJ5N3hrTHYvQmc3czh5WVRiekRoeDdNeURuUWoySm9jVndySDBxM1hXWndlUFZSbExkamxoaW9QMGIxZ2RIRG05WDh2SW1RVkRYMDUyYVB0RC9QenhxdDVJdGhVNVJYSnljMUR4WE9ia3ZKWFc3WkFlMkhIR1Z2Z2s5enh5SHYyQ2Z4bUovQ2xmQnR5bExTT0ZZems1Mi9vZ1RaSXp3bG1LZjNlVGtkUDhlQTA5SmlkbkJneXZudUJDVjl0M0cxZStsbVVoYkNIbHRPUHBrUk0vWmJBbTZxbGxrV2pjV25waXVyaDVzQXR3eTJ0MjB1MkJjQ3duSnpRT2ZENEtTWEpPOThRNjBwT1REbGpOTW9lUk13dG16cXZ4Z09qVFQ4bGlLa2diYkIwbDFFK1JuRVhtNGVTME50eEhzK2dXRlhVZldORGt2Qk5Bd0NETW9rRXdjL0lmampXLzkycXJ1NnFiV0pHejJZdmpYL0lGdXBuVHpJbWJTT0RreklDWnpvVEpwOUhUWTBEMGYyL1BlbGdlbXZpRjcwbEVkTEJkRTJwOCtxZTVRbkpvYWllWEpPVTEvbmhDcWlycE14K05uM3p2bm9xMFlnaEUrM3RhdG5uVGUxdll3U1hPaVd3ZzJCVktDc2R5Y3NKNVVKV1Y1SXllUlhsZXc1T1Q1a1RUSVJnNXMyRG0zQXpPT2R6YkExZFhFNWp1NXYzTnh4dmVrNnE2LytGNDdmZXZpY3haY2phNnUwSWpMRXorV0JyL1c4c2hoU0NJYUZma1lqSW41M3dLdUk5bVNUdFZxSWdoNHFxUUV5NExtK0JnR21PWmNLd2daNGVmMDFEbEZEbUpoR2JSbUZUY2s1UDhXbkxsT1RrellHYlBBMTVjNWk4N2FMQ1dKazN3OFlsS0g3MzNBSUdacEErLzlrZDZ5ZE00RFhPUUk4ZzV0VzFYRlY0cEZIcDdmUFJQZ2JZYlNzTzdWQUVRWm0yVFNjc0txWjIydklwZUZCTWNtblNURk1LeG5KeHdnV1lsbENJbmtmRGpUc09UMC9pMUxTUXdjbWJCb3FpRC9QSHJIYzhjMHI3enJGMVVHbGlNNDBkK2tNTEpCTkQ0ekVPNlNiTGsvRzI5cmFWQmpUd1hQLzQ5WDRoZTkrbU5zSFlRUkpmTlpFN092YlRBZlhyYzNXRHBRMFpXSVNkY1FETlhKa1ZneGpSR0RjY09SazRpb1Y4dWVuSmF2N2FFbkZFWCtlTXVYM0taT2dKMlBhYzkvZ2ZsZU9TdjBzU3kzUHhXMkQ0K3VpSlYrNGpqNUp6WTBIdk9VdDlLejhWL0YrdVMxVGc0YVlkQjdBTEJRbWpaeHFmM2RwaWNHMkpqQnc5bXRsTERzUU9SazBoNDVQakx5R245MmhKeW11MzBPM2FMd2o4TTJzZ0xJdFRzb1BHUDNydUxQdlo4OUVVTW5ISDg3NFJDOHJyUkdvdjdzNWs5WjVib2czT0FNbGV3NkRDSU5nZVRPVGx0SWZ1RXYydWxPdTVWeURranlJbFJMWjVIMGVGWVFjNk5zcG16MGVORVlPUThSQ0diY3ViTWdLRU9tRFRwYWlISUw0d2JpbkUrOVJ0TWpxT05PSDdNaE83TSt6UVQ2aVBha2JQeHY3NnJWK0ZvR1JtbmtuK3p4TWp1UjVzVU9SZWtwL1lrdGF4cTFnNlRFL1ZsVHd1em1PMmhjQ3duSjFwcFZwYXdKQTFOSHFsM1FSZzVyVi9MeUprRk0zOFNCNERzMExiQngzcFpnMGFiY3NTUGdxSmRFL3F3VEZma2ZOMXYvaVMwV2tvbkpNNFpOSHlzWkZKelFiUTVtUHpLSVNlNks5c09qSHFKeGNLeGdweGR2bE5CamFMZFd1TWc3ZHJtWXVURS9nSVpsYytjR1RCa2cvK0tpL25jQ2RSVU5zcVdBY3lleVpSKzNONzFLVWtJeitYSjJVRXY2V1M3bDg0RCtkNzA2R05KdThuR3ZRdURNR3NiUkMycll0cEJjcEtqTis4MUx5ZTFEOGRDcmVzZURoT2J6MlpDbXB6azJMajFOaU5uaEpvUUpSZzVzMkJBM0lkYWdBNzlBRU5jVGQ1cTh0aVBmK2JpMDRCd2ErRkx4NDhNUnM1ZjBZQjBIcHdEb3MzQlpFWk9keVMzVDVYZXplQ2ZJS0xLekxuSVRJU2l0aFBmT3h3N0lEa1A4VHhidHZxTW5LbGZXMFpPczBCVTB3K2hmWEhQWWdidVovQUE5Z3I4ZVhjZmFXN21mUCtUN3owNHJFVE85bEhMbERVbnFHS2lja0cyMWVDbFpWWDVkcENjV0ViekxnR1g4dzd5aFdPUk1BZzVhWVk4c3BYZzVFejkyakp5R2lhNXptdUJvdVozdUdBZzhKZFFxTDNlblVtWDVOeDU1QWRSeDFaR0t4c3hsMENxYnp5UzNvVmNFRzBPSnI5eXlObk9rSE1MRHhXT0haQ2NHT2ZqbDZpSjZPTGtKTlp1bHM2Y3BnOEdqdXNUdkx6UHFTN0F6Zlc4OHVzb2h5QW5SVlFqWnkrbE1LYVFUY3FscmlBSUc0cU51cFlWUmp0SVRuSXlkcjBtZUVOOENzY2lZUkJ5a3BQa2RuUTVPVk8vdG95YzBTTHl5N05jWDlIYzBPY29rN2wrS0tzanlFbkpWY241bFhmaHpkRjNaQUZOVEJoRW00UEpyeHh5cnJMdlhPTlp0cE56dFhDc0lHZG1tWmh4YThtbmNLL0NjSEpTNS9xcUlHY0d6RFFyYXBHZHFuSk00S0tuTzVRcmpqL2hZbGlnandRM2MxSjhrRmNzUXhLMHhNRVQzY29rNW9EMHZOZGdzbWhaNGJSdEdTS2VmTThESDBPVEdxUndMQkk4T2JQTHhDVzE1alQ3cmNzcE5pY25qY3lZc0JnNXMyQ1VqV29obGtRcFZ2SHQvMUF1N09PM0FtcERrek5rRkllZlI4NHRwMEVCWnA0cTVNdzl6eE9nUlVJVnQ3WVRKR2M0VnBBemMvcVJJU2RGdVAwelRrN2oxeDV3dHpZRFpoN3JFQUR4eTBWUEdFcWpMekhGOGI4TkpRMDdjMW9IOE5USlNlUGJnWCtTbEp6aFdLaDVja0psMXVlalVJYWNpSEQ3M29LY1ZNckxuSnhaTUFLa0dWYlVqaUxMTDN3REVNMDVIMUw4azBQTy9QTzgwSE1GNDZxUUV6M1piUXNBcEJlYlZWNDRka0J5bmlFcjJJb0pjdTRqWmF1VW5FMVVCbVBzbm9Xb2V1OVR0czJnTmlVVnpKelRqL0Jjald1MmFMdHRoQ2xraTJ1azRlRDBxNnVnWllYVHpwMDVkNzBtRmdxMHlxTTVLeHVMaElISXVRaVVMV1NpUzVDVGR1S095c21KMXhod1BaVUFWUDgwREtTVmMvWXFJK2VYMTNpZTE5aXZWVVZ6dDNpOERvZG5UbTBPSmxlWU9XR0JkVjNPZ0hJVmNpNUoxd1ROdllWU3dyR0NuSm1YZWpJejV3UVp6MVpaa0pOVW4rZmt6SUJSdHZRc1pjdENWTDF2VTdsOEM5cG5MQ0huZWRIa3o3cFRqRy9jV1RZWW1GTkUvMGlCYzhpNTdzdEZxTVNjN1NBNXFhSG1QY3hNTXRxRlk2SG15WW5lcytmelVRZ21aUWZhaUZnQXR1M1ZncHlrR2k4enR6WUxodXlOYldpeDBaZktxSExSdkN3ZXltY3FJK2VxODhPUXA5bHpqek1jT2RkOXdRZ3g4MVFnSjBicEt5SzdFYVpEWCtVMGNiOFRVT1pIa2UyZzlhTkYyWS9SYnVzQUNzY0tjcmJGaklzOEdYTFN6RWtEdmJrRU9kR0w0dmhMYmxhbERTZytmYWRadXZIelVQT2VjUnBkZHFOaTh6cE5IeWtGTTJleng0YjBaczhmMHFkbHpva1p5MVVrUkU0Y3RRc2VhOWxsVGdQdG9Ibm9XZWE5Nmt6U0d1RllxSGx5WWxtLzYvTlJDSXh6dmRta0xBTDdacW9qeVlsOXIvaGxSczRzR0xKQnFRMDlNWnlsYUlXM1JjcmtwbXloV2tiT1o3ay85S3cvY3g2Q25Ob2NYSzVBenVCNVhxTm5IaTM0MFJJUFNrS1ZtZk5RMmd6SUs4Z1pqaFhrWE5DVFU0YWNGT0U2dXlUblBwTCtQU05uQmd4MXdFcW50UWk5UVhjRTZUQ3dsN01IM3dkY0FUbnh0djRtU2s0dVpuMGIxUTZQRkNGeXdqZGN0dG5vcm1XZVJ1RTJheXVmUnV1NksxNmNTYzU5dzdGUTgrU0Uxekx2ODFGb1NScmFSTGlubGVRMGZtMTd5K1hQZ2lFSnJqNE5FbjdMejZrWEIzcHgvSDdhRHd4Y1plU2NabU1uSHpxSElLYzJCNWNya0RONG5tZXFUMDBTdU5ZemoxdUZuT2pLYmtjMU9mamZCVTQ0VnBEelVBM0UyWmtUYzc5L1lVQ1NrM2lMZFkyN01tQklXVVZtT0ZTeVQvM1huWC9sTXVVRTJpRG1jL3pGVWFaWFJrNW1mbTc5RkFGRFkzQjdLa1JPV0lxeHluejFUY2lzVWlhSVdydUJqS1gxQk1mMzB3MkNjQ3duSi9pcmlzdVFjeU5PQm1JcVRaTFQrTFZzY3N1Q21YWHZpbm5OaEpjejlkQVRMVmI1VUJDejhGZW5lL0h4YkNDeGpKeDg3T1JENXhEa0xESlBGWElHYWg5RkdIUnlycVBkVElZcTVFVDNaNTQ4eGtqamlJWmpCVG5uT0ttcDZNek1PWU9hT205VmtoTmp2Q0JuQnN6QXJlRjRsSjdXUDltZmlSOTJQNi95aHRzSFZLeStNQVkrVHp1SmJNanhLbjJnRmMyY3pQemMraWtBNXZKNWorVkRJWEtpSlhlOUJ2MzZzcFI1R29YYllYS3VDcjl4SVhWRXc3R2NuSERUbG1VUlMzS1VvMVdXcjVJaUovbTFqSnhaTUpwMzBZNDAvSG9UUjQyTk85Mmp2YVRZaWU2L2tPV24wajVWN0RCVE81TmFTazQvZG9xaEUrUnNmT3ZWdnh6aU8zRFJGMXBwNGY2bXpjSGxvY25wNFN1RXFwQVREZUxXaGVaNDIvVGRjS3dnWitabmZ6TGtSRmR5aXhyeEVnS3FEaHZ4bVRNRFJ2c1ZOSk9ZN1FPM0k5allYb3U2RkkwTHpmbFNFcEtmWU5DSzhjdlRYaUpTK3lpMmtKek8vTUw2S2NZcTY0Z2NOa1JPdElhb2dKWjVmZ3EzdytSRWhXOTZWU2l0a1JTTzVlUUU5Vlo4UGdvdEtYS2kvYnpsRlRuSnIyWGt6SUpSNjI4Q2RKdEEzSFBlOHlKV29oU05hMEU5ZnhKTDNqQmV5QVJmUXJZckphY2ZPOFhRT1hkcm9vdUszSm0zaFloN2tKemFIRngrNVpDVDVyQlo5ekFZTXBOV0M4ZnlMMXRmTXVSeE9RTXpKelhZc2xWUU15Y3RWNWhibXdHenY0RFE3SkdpcmVBa3BzUFZkUFpDVllPVDQ2SHhCR0RuTlZzMHUvZUJWa2hPWjM1aC9RVGhEZkh0UFlibGd5Rnl3dmZ3Q2docFdTUkNhSWZKaWFjMDMwTkoxTHRwancvSENuSnVXNWJZZ3BZVU9ZSGhHMUNSTTFwRTRwYk5TUnpjOUlJSjlST2ptT01VOTJXQWpXVThacnBOanFvdXF6d2tnaW5ydVBXbEZTZ0ZWems1N2RncGg4NjVsN3FQdjc3eDJSenpCTW1wemNIbFZ4QTUwVjlicG1ub1k5OE91T0ZZVHM1SlArNG0yVEg0OFBVSERhNU1wYnVTYU5sUEdJK1JNd09HbWlRajhpRlFqRDBwNCtJV09icUowV25meDRMeGV6ZnBTQXZCNVNFZVMrYks4Q28xdjdRKzhMLzlROXZ4aXdlOElCL09nQ0JKL3hJdmx6LzdZQmFvSFNZbitxdmZPOEdFbG53UElCd3J5TG5CWjF5cTZwSWk1d0thNGlZbDBIVlJmYitBbUx0bFVzeEhCZ3cxZVlwUzBQSDlzdWdNRE9yK2hiWVhIaDB2SmtNNitzYUJRUllmNWVTMFk2Y2NPdWVTTm5yTy9SS3pRQTJTazV1RHRMbjhDaUluMWczT1JqUit6NW9uQzhkeWNvS0xpYXB0Q1UzT2UyRTNmOW9JaDFSYys0S2NHVEMzOTBJVWQ5dEsyM3RSMUV2OU5kVFFkMXNQYlg5NTc0eWUySTFLT1RsaC9wK0RxclErSWpxb3hwMGY5ZVh3VUlpY2wxMmxFMDBtWTVUMjdXSngybHN6K01zQUFBOEJTVVJCVkdGeVlpenlxNDV6YmhvTng4SUxjdVBWRXA5eHFSQkZUalF3VzBGZmN2bVMrcEJmdTVVRTZUTURCdHNlbUdTaXVIV2dMOEhwY28rNXdjZDhvNXJxYjVyN1ltWXVSblFGY21Mc1JLOVRRK2Rjc3B4SHBkRS9NbGVRbks2ZXFUcVg3d0k1VndVYi9DUEFTdTc4QzQrWGRwdHdMQ2NubnZuQW95Q2t5ZG1GMlphZEJyYzFSWjRSMWNtQTRRV0UzU1J2R3pEcGpIem10dGxQdm1JU1VOZk5SRU44WHJiSFgwdGlHazkxK3NBUy9URExLMk4rWlgyVHUvR2xYdndCVVpZVnNpRDBTeUtTZ0V5bVNzemF2UGFlWng3UUlIbGVLTzQ3T29WakkwWk8vczg4cG93bE9YTUtyemFhd2FRbnJrVkJUZzJHRnhDK2xxaGp2SEM0aSt0VXhiUXo3UWNIeDZpWExsSE9XajFlYWdWeUptT25HanBuMGozMEpkM0pESGlRbk13Y1JvbkxkNEdjSGNFRzFpYUhmc0NCeFpiVGxIQXNmRW5IQ05aclRCNnlrK3RIVWZRYWlONVpPcFB4TWplNFc0c3RCNVlWcjU5MG5mR3d3V04zQkMraHY2T1V2YVNLMy9BZTloQXV1SFE4bTRUUE1ZZkFwZmFCVlVKT1kzNWwvVFEvcGp4UlN3c2JJdWVoMnZKZ2NnZVZhTm04OW81SVRSQ1RoSzZGQ1NtNXVtNlJHSTZGVjVIdWx0SFg1ZDJRbTJSdU94S1JqQVoyTXg3RVJUWFEwajdzRnVrbGx3YURiVzFEb041MkhOMmVwNlZ6V3R2R1g3Y2FGb1R1WjkxUG83UzlRK0FVcXBDVHhrNDlkRTRjSkJCenJuMGNKQUpCY2pKekdGMHVsNUt6d25rZXIwQTRMSFpydTJqRW9OcUV0MFBiOTl4dzdJelhoY08xSnZDSVJTMFhNOUdEdU96RTUySzd4MjZqNWtSbmxHRGYvTlk0L3VQWlZMTUxvSVNRY3pmSmI4TDBtWDgxL011ZXF3R3Z0d281WWY3WDJRRmVGYlFhdEg3d3F5MkxhbXhnOGphZVoxMGhZOUxMTWMrQ2F5ZU1TNjdGdzdHTTRKUGVsRWxSSGJFTStITW96dStuVGZmY0FWVmFyd1l6TkszSStJaEdMa1Q4K2xTUlp1Q0VrQTJpV3kvN1pLbWl1YzBkNzZYaWVkWlhyRVlWY3RMWUdSNDZxWnBaanlTSG5Nd2NwblF1RXprL2IvOU1hK2VUV0pIN2Y4QWlaWDZlWjZzKytKMlRFMjVrSFA5NEVPUHpsamlnMTdMVENNWXVnVFJXbzUzcGZzeWdyKzZpdUYrenFoRjlGZUY1YTVjazlvenJkQ1F6c0dZUHluUVp2WE03UFFyanY2ZGEwVE10MnVkekZURHA2dU84bndJdTZMSDVzbS9qVFpzdE5PazlGOSt3dnJGVlMrODQyR21wS0JKRElCMVBKSk9EeVJ0NG5wc0tKdDg4VTQ0NEhVYW5ZQ3d0TE9aVDRITnNyVXBSVklDYm1odHZwaWJkVFZYcHg1SGkrRWV0bE53WCtjekp3WjZGTGwyM2pON2JkNHl3cy9PSnFQa3hzMnFjbHpoU1drMGRVTVIyZEJQZ3o4VUlDNVord21ZS1RYclR2YVBlMGF6VkVIZU1YaTBSWVlRUUNMWVExb1FtbDRtY2ZmTlk5QUh2RC82aXZaQ0puK2NKak1FRVI4NjMzZmVoQlAwajkvL0VRUVlELzFsa0pwbXBMdS80MmRpbnJ6NUVLTDk2TmVGNFB4a3dEZHk1dHozUU5TWGMveE0vak91K255WEJmdHU1ZVI5MVJ6VDdCOFhnc09INkNpQVlHRzFHbUN0QnRsTGE3cDIwVjJTZUlvbVlTOWRDSkhWYVNaejluSEZRdnVPRmVJVjVKTWY2Y0NkODc3S3dZWEwybk9PWDZERjVFZlZJdW5ZS1VXeWVaOUl1OXpuUFBPVEx4RGF2L3UwZWdJL3Z2MnA2TG1haFBWZkRIMDd0LytKVnNzN2JIdGlHb3Zsck85SjQrZ0dTNHZoVDk1dU1hYVpKMzBhR2N3NXMzeWpiSjJpblVybzVoK0hkRlJvSU5PeEdBdEl1YU1mR0lyRkJKTWlyNXdLLzVKU1VoUUZvTTF0cUVJU1p3K1RnY2drNStYbGV0clRLTVphYzhGSDhOWi9OZnFZWHYvQ20xMzBMemdxNGVUS3hmUXZ5a29IZ2YzZk0rcjFWaWo5bXdZeTNZcUtUakdrRjduWHJJMFF3c0VKeTRsSFdzZy9nWTg3dmhzTVV5eXE1WmJWQzVNUUtURlRVNnVJZTNsSU5nS0JIMk1jMzJibE1uaUE3dkl6S3pQUGRjZnpPLy8zRnZ4SW52ekptYTZOamZTdnZHUlZPWldjVEh6ajZYZ3Zrek1yWWpQbWh0MmtWY0dkZyt5bkdMWlBjdG9nSjFlYUUvOHNBMHVEZllWRThUTkVXcVl5Y29HRHloQXdyQ1dMc1RHb2xVa0xrNU9ZZ1pTRW41Tnk1L3RqRDE2N3Y5TXpNdWZQa1l3OC9ESUdHbnNVdGY1NUhlWWU4UERsM2dFM1h0UnZPNytHWVo3ZE55N3dvSDFySDlvOTNycHNxSmwzM0FqTUU2L2RKR3ovNXdlOTBCVXpGTzA5ZU53OHErdnpVNDA2RDNuSjNxNXBtakdLdTNkaEozVnBrTnEwVXQwZ2RsdG1sK3pEWGpJRkNLOXpvYmRuOEFWNlJwZTdNV2dWNTM5QmIxQ1k1QUhMV2I4MFlGU0gvamFNZjRTM1JpRXZNQTE3UzlRRlpGeFZMcll5R1Fyc2xWdVNPV3BMZmZ4NC8raDcvZ0dUV3h4Nis3akttcFh4K2hSWEh3UGFQVVF6NjZTMlQzRTc2eEkxZVFzNUZ1NHZMOGxZTndxRkY5MElmM1RteVdVSzhvbmYvNkxBcmNHRjg0dTJhYW9SQWhEbWdKMlFpWjhIRnovTUsxTXFTTERuTDlIQkE4ZjBmUFg1VUQyVTVzUlp0U3ExcWJQeFE5NnBnRitzc0ZEVU44QXB4Ti9MTTMrYXJjdmVnQVpCSnRWbXE1RWsrY3pxYzNNQi9mMS92eVFkM2RYSTQxbXIxTSt0YW16TEV2U3BZdDg1Q3czczUwL0ZSVDQ2ZDUzNCtIV2xBUTdhcXNZOFpJcWN5QjdhUzJONTJNVG5GZVo0dFk0aDdkWElPQVU0N2M3dEQ1UXRtcWdpMnp6WkZnamdEUmdaNE5SMWp0MWFhL3pjUFV0aWxPTFFiR1FDWkU0NHJIWHNLT2w1TTVwMEJLenVRK3VWUVJ4MElnU2xYQk1PS1pKbmxPbkV3eEt0RDJxMFZVMmZYTG84eGN3YTJCRUlneWh6U1BNWGtsT2Q1d3ovaWlNblpMbDcrRFZidmltRHVIRzB3OUZ6dEFLOWdmYndneE0xL2p6dXdYUXh1T1FSQWx1SVZVYWFTTDQrZW5PZjhRa0hVWkNpaEloaTJTL2VHd3MvSkZPQVZoazZjYy9LeEUwcnBmSWsxWjBXM1Zwa0RyMEN0K0NvVWszUHVadWw1bm9jcUNJMlluSE9oNVhkQmRRcVRLb0wxUWpOWElYQnhZcFpYWkgyOEg4Yk52K29XdWlEbmVoWXdDNEpYeFErRW5wSm50a1RxS0FSc005VUhXeEdzNUJCNjRQb0V5RWxEcHh3N1FjblVKNjIrSWFUTUljMVZUTTRLNTNtVm5uUEU1THpBVDE0cVZhaEFxUm9ZSEpmNUtIcGpmY056bGxmRyt0TDhYZWV0WWMyNWxuMklMRWhUN1FkcCtYQWxpMUozVENlNDl6ZGtLZFhBekNIMGhQdmhyU0hMOHRteTVEUkRweHc3b1pUT2x6am5YZmVaYlNnTGdwK2w0Q2NGOUU0b2w0dkpTYkNkR3FhbEVaTlRQcEp0aXlIdjFjQXV4TWZBcC8yeW1xNE1yeExyUy9PRG5LMmt2STRaSEhUWkdSQjhjMHJ1VEdoNThZckdxRi9lRHgzNkRWdE1OYkFPN1FmUisrODFYVmxlSlVPbkdEc2I4ZEZ1VWg3ZUVBcTBheGFreER5bDVDdzd6NnYwOUNNbUo3NWFlVkNwSHBXVUtvSE4wZXB2T3RscS8vcS9WUW0zV0NuRHE4TzBTL05WSnlnNW04RDBySy80YmZqWE1YZGxRTERCc081U0thRGxqVDJSUEJMaGZCellIUm0ycEVwZzZMUXIyQURmb2tJYWJ3bndoQklHdVRLOHd0QnA4b3RseDhaOGlqbGpobTRJRTFjUDBpamNNaUJaYzBqemxKTHpKT2Q1cmw2akpxZDhKbGZzY0lGS1lPWmJtaGZNRXFQWnEyTm0wTHl5MWhkVDU4THhQMCtlQ1haT3p2TXV4SHluV29QUTI0Z0hvaFdVM09CZWxGQ3NVV2dVdjRVOFdFbVZ3TERtTzREUFoxajVyUEFVQnl2TWFXZDRaWWRPTVhVdWJLVVpsdXc2cThNZGx3eEltWGxLeVZuTGVkNm95WG11enJHNUVsaWIvQ2JhTHpOdk9iT3pxZFE4QTkvNktkdHNSbWQ5Ym43M2JVZjNYUTBjaEp0S0pOazBDTjc1Y2E5VUdBMHRuNnVoNXJiRytYYzFJdVFyVmttcEFtWmV3VFh2djVzZmZ6SWtyWUtkcTRNdGhoWlBkRU9uR0R2dE44VWJ2ZFJmQVIxcDlaTmVHZ1N6ZXJGNVNzbFp5M25lcU1rWmJjcythSnRqdUhzVnNDV2FMVGVNMWZFMmNnMmxtOStwOHZYMTF1Zm1uN1liN1F0eCtxMEtuSGV5OSs4VkNIMnZUWnhxWnVUTE10bVhYMnZvVW1qemF0Z1Nxb0NaOTJ3bWs0RUhDNEMxWWN0eStiRERJMEQ4ME1uSHptWnZ4ZVNZdEpNMXNySE5NQTFTYXA1U2N0WnluamR5Y3ZhNWMrZWFkTWhBRmJCRGpJMW5FNThRYjZqNjd6d05WV1RqVmIvL0daanhwLzdmcTJadGZtWjlidjcra1JrUDRMWTlsV2d1dUpFaEFFSmZPVGI2RmpVanQ1ZGQwZ2dEVTl5NU8yazVWY0NteVpGZTJqUkZkZDBPOTdBbHYrcDFmOWhHTTcvcEM2K3lDR3pvNUdObjFMKzlCNVZtTi82WlJCTjJzcVRPZ2tDbHhEeWw1TFF6dEszWFVQZVJrL004ZCs2R3FpTExWQVZzRWdXdS9yTEpCQXVjY0Z1d0R4c21sLzJDaE5neXhxYURyVjJ6ZS95TzJlaTFHMjZ1dnVUZWdNK0NJRlBYNVV3UWxOdzhuclhJSTcydk11ZnV4QVZWQWRzNGpzNGZKYytHNFlzWU0vd0ZiOVJlclJSRmJCbXpuMytmM243eDErbDdiOWFNOUtPQW15WlBBQVR4eWh4YUxpTW5RT2RQZnA0M2NuSkcyOWc4cmUycUFOYll2ck5oWHc5NDQrMkRreFhkTnkvazB4dmYxcXJuVTVzbXVNOTYzMmlpRzhmNHRxRXJzZm5RSjY4blNsa1FlanYvNDZKbVdyN0lYR0toV0xOd3licmpkZUJXQWJzbi9vaDl0V3BpTy95N3RaV3JncmV0OFVJK2ZTL0VyVHRYK1pqWDdQbFd4SnRKeC9qbXBSdnkvdWZPMzl3eUJRVkF5czFUUnM1Nnp2TkdUODU5dFN0WnVlbERpbFhBemo3MHFmbFEzbnJpcGgvbE9NM3JmdXh2ZnRkSDR5ZllWem1pNkRHdUtzTno4YTZJMFBMcW1rZ2VtZENzYzhPdUV0Z1A3UHlqa1QxTkZIMTVuWU0vdzE1MitMcS8zM3ZpcHh3M29YVnBrNnZLc0RhSGxzdkl5Yy96SlBJZzB1akpPWkh6a3dHRDFOTHAxZ3JtVUVjVitGUSs4SWFkaVZNVkpVK2RrbGVMWDNaT2ZjejhxZzZRVWl2WUFPVU9wWHA1UFQrYk1rZWs1VEp5c3ZPOC9FSktVMFpQem1pSmV4cWxGU3BScUJXc3BLeVRKamZ6ZDZQT0syOVN5eE0vZDlMQ3ErWS9LOXowcXJseTlHb0Z5eW1qdHVqOTVWd29iUTR0WTc5b0x6Y3pKYkR6dkVLOTRzUlRJT2M1dXkxV1hKTnFxYldDVlN0eWFLMHpYOHZOdW9ROVMzNXBtYWVOT055dTRiVEpWYkZXTUljNm1zRGliaTZ1Tm9lV1M4bkp6dk55Q3lsUG1JNi9nci91eks5bU9VSzVSanQvQmluUHJEVnFCZFBnOWNxVHQvTHdKdFI0cGVXOGZLT0lQMWZuOXl0ckJSdkYwekxNRFJhV1FXME9LVStCTUlzbE15Yzd6NVBRQTBsNFV3TFhDUThjU2tvOHE0NzBTdFNMazJzRkt5N3FwS245WEwvcFVPMWdhL21rSlErVWY2bk9kNUZxQlJ2b01RWlZuc3FmTXJRNXBMeHZLRlBzMXJMenZFSHJ4ZlJQZzV6UlFvMnZWOWNMeGxxaS9tQjNOZ2V6NFhiK0V3VXQ1MlFiVWZSRW5kdnB0WUtONklFVDJJdTVyMkJwY3lpNUNqbjVlZDd3VDNFcTVHeStlL2dLWm5MV0NwWkJyekhpdk5xUTlkQ05EL2d3aGJRc1UwY3VQVjA4Q3d4V2ZxMWdneFU5bVBacUswOWZtMFBKVmNnWmpmWThMNi9tNC9pcUxiQzBYbFZ6ckhmNkxYQldiY21kZmczR0pkNjlGcGh5djk1NDkrb3dMam0zQmZwYnVVbmpoRC8xTFhBMmZjWDZULzJEL3NsOHdCL0kyeENvK2pqL0g2Vk9pQ051aC9zMUFBQUFBRWxGVGtTdVFtQ0MiCn0K"/>
    </extobj>
    <extobj name="334E55B0-647D-440b-865C-3EC943EB4CBC-4">
      <extobjdata type="334E55B0-647D-440b-865C-3EC943EB4CBC" data="ewogICAiSW1nU2V0dGluZ0pzb24iIDogIntcImRwaVwiOlwiNjAwXCIsXCJmb3JtYXRcIjpcIlBOR1wiLFwidHJhbnNwYXJlbnRcIjp0cnVlLFwiYXV0b1wiOmZhbHNlfSIsCiAgICJMYXRleCIgOiAiWEZzZ1hHMWhkR2hpWm50b2ZWOTdhWDFlZTNCOVBWdGNkR1Y0ZEh0UWIyOXNmU2hjZEdWNGRIdENUbjBvWEcxaGRHaGlabnQ0ZlY5N2FUcDlYSE4wWVhKN1hHMWhkR2hpWm50bWZWOTdNVngwYVcxbGMzc3pmU3g3TW4xOWZTa3BPMXgwWlhoMGUxQnZiMng5S0Z4MFpYaDBlMEpPZlNoY2JXRjBhR0ptZTNoOVgzdHBPbjFjYzNSaGNudGNiV0YwYUdKbWUyWjlYM3N4WEhScGJXVnplelY5TEhzeWZYMTlLU2xkSUZ4ZCIsCiAgICJMYXRleEltZ0Jhc2U2NCIgOiAiaVZCT1J3MEtHZ29BQUFBTlNVaEVVZ0FBQjBFQUFBQmFCQU1BQUFBODh6T3RBQUFBTUZCTVZFWC8vLzhBQUFBQUFBQUFBQUFBQUFBQUFBQUFBQUFBQUFBQUFBQUFBQUFBQUFBQUFBQUFBQUFBQUFBQUFBQUFBQUF2M2FCN0FBQUFEM1JTVGxNQUVGUm1kb21acTd2TjNlOUVJaks2VkJBWkFBQUFDWEJJV1hNQUFBN0VBQUFPeEFHVkt3NGJBQUFnQUVsRVFWUjRBZTE5ZlpCa3lWSGY2L25ZbmQyZHJ3UHpjZWprR1NKazhNbGh6Ukxoa0Qva29JYy9iSWc0ekl6K1FHRXdwZ2RoNzBraDVCa3NXWndDekN3UnRpL2diSHBsQTlLdXNIdGtCSGU3SzlNcm04UFNEZWNld29nUWxod3p5T2FNYmlYMy9FSGc4RW5FbkdUZDN1NzAzWlV6NnpNenExNi9OOTJ2ZTVkZzN4L3pLdXNqTXl1emZsVlo5ZDdyeWJJKzEzVDcxdzZoK052Ym4veXVQclh1RjkyM3dIMEwzQlVMMU5vZlVpOWwyVnZVQjl2cS9GM1I0TDdRK3hhNGI0RjhDNXo1V3JhaTFyK3BkejZiVUxmeXE5MHZ1VytCK3hhNEt4WlkyY29XMUd2dEQ0RHdsYUVYMFljK2k5ZGQ2Y2Q5b2ZjdDhLZlFBclBGaUdrZVp1ZVVlaGs3ZDFaOVpjZytIaW04RG9ia1V0RDhqWHNGRlU1UVBQR3hFMVMrUjZ2ZUZKc1RTWTlYN1VvdFdpbXo4ZHJCU1p2N1R5NWw3b0x1RmlKbTdrNEdhNmk2aU0xUDRZWjBxR3NjQ0QzVnEzQUcySHgycVA3ZUU0M1AzdVpxU0pxWGpwcXExS0tWTWh0MXozUDR0eS95QWs0WEkzVDZhMW0ycEk0WGtjdVVPdWJNVGt5TkE2SGJyNTFZcmR3R3A5VmhidG1mbW9LYTNxSUVkU1VkU3NhUXF0U2lsVEliUStlVElyN2xqZ2FYTCtOME1VTFB2cHBsKytvVjNYNUNLYzdNY3kyYk9CcVdRYkdnR2JWWFhLbHNqYWJwZU5ucTkyaTltMmFDOWRwSjJoZU1JVkdwUlN0bE5vYk9KMFhNZFQ3QzhpV2RaVjNZRjM3ZFgvbGJqejUyNWZyL1kxVTFzYlNUWlEzMW9rNVBxbUdYbEdvUk92ZmxON3p0L2RlM3VOS3RSQ2Q0amZMVW1hR1B4c3JKK3FOM1hsZFAvWjF5ZFFlb05hLzRHSkQwQUN6TE5FbTVwMUtMVnNvc3YwZnpmL3RLNS9pZkhlUlhHTExrU0V5Z2t0WUkzZGY3VVpVWTNEZFhzNnlsTG1rbHB0V3c2NU5ENkpLUjUvNzJQdlQyeFFHNmFiVG1DRDJ0MWpVbng5cmVlMCs5L1NCSXNOM3RiWVFzdGZ2TTFjdVhyMTN2ZkRYa1pkdkQ3cnNKci96ay9MdU1raitlWDJYSWtoVTRUS0NYcEdrWnBwZTQ5U3AwajdYb0FoZWdudmtYZnpub01Hc0xmek5rTGZSMnIxMitmT1hhcmxvT21XTnl6eDkzdEQ0dkR6SkNpYkw1eVFrTEwxZEQwZ1VJaFdZMVpVZjk2VkVoRkV4d1BNQUxTeW1FTnV5eGlQVXl1ZldDQkl0UWV2RGxLeEtFVHBzRE1tZTVFZDFuVzFaMmxTZGNYTmRweGFjeFNmUGFFVUpCdjRyYzR5d3FFUW9TZnNNandDSFVqanBVTHRSZkRybzZaaUZuRktuZnM5NVJvenN6Yk9nbkpVRjVTV09VYTRkc1lnMkZkbUN4UGQzODdOQVBTdHdhK28wWEhtdnBuajkrQWE1M2ZCalQ3dzRxbGt6OXdRVmt3Z2JmckhzZ2RPSFJuMFdtNnZiN1VNS0Y5M2NnN1JlcDV5NzhoQ2s5OUpJZWZRSnJLL1dobi9aWllCVS9ha0ptNWFrR1NIMzZ0eUUrVVIrdm5MZGoySWJ6UG5wSm1wWkJlbVR1Y1JZOXhmeC80VkVjQUg2Um1ydndxQmtkNGNqdjFHTWRxS0hVbmNjUGc2cU9XY2daUVFyOTB2dWh4UWI4SGRsZ09LdFdtZWFTUm9RK3A4ZDZLc3FGcHFDa1lRQXoyWkJhT29RQ3Y5b2E5TjA5WDUzWUJ1SThVN01VVVlOMlc3VG02d2dYMkRhSHcrZlpUU0VCSHZJcXRVUGEva0VIUnNraHlhaDEwak1XcVZKQjhrRlFBOTdWT2pLM0NoaW1XSFRGQVlLazR6WWpjUSt6YUIxNnZPTUUveTRRek5vZHlLQlBEdWIrSG1TUTJSTUcwRGpjVTJ1QjJJMXNIdjdDYlVUWG5BcHpFWXFRTkNJVSt3czZNQnQ1ZGM0b3U0M1pWejJmT1ZpQ0lEUTdBd0k5dWhCcXR4ZFB6blNKOE1EV0xicmpBcDVoN1podmd3UWlZQWJFMHpBM3k3N0Z4UXEyMWhteFB5Q05LMHcyUVkzVkxNTUpaRmpyNW1zMUZiQ2dLMGs2MFhJVTdtRVdoVDBUV1R0ZUFPb2lVUVBOUXNKY0dLQnQrMFRCVldMTVhHYlZkeHdsTUlaT29UWTNxbWJ1K2EzUnVRaHlCVzBRbW0yRERtbUVMcmlCM0JqNnhWeUtVUFRRaGxjU251U0lFMGRmMUM4Qks2RkhPZFNiVksrUzJnM1dJeHh5bDBMcHpNc3R5RGdNR1RCMUJUeGpkbDFQWGFUQ0tKSVFvT2lKQStZUE5VSjVIWEhtSmVtNGE2TndEN01vOXZ4OGtOdUNHRFpRV2ZQOVVNeVdsaTdCTTFaa3pFakxTcE1OME9JaXZrMEhGeDFhbFFxQmwvYldHVU5CZDgzQXdFazhqZEI5WlU5UDVDekd1SllpS0VKeFhpS0tyVUJVczFpS0NhMEVwdHNpOUJMQlBFeEZyRWN3Q2RNeE1IT3JDd3Jza01aWjB3WGRPck0yOUh4RWVlZWxsMEFKZEgwSDdpTkVhSjNOUlRpOEQvTTBzdmtqY0ErMzZCUjArSHhRQWlJWU9vRTIzdzAwVzFwbStCYUxNd3Q4S2szQklhbjJpdDRTalE2aGszd3Vnb1ZHekUwSDJLc0c2SkpHYU1OdUYrZUdYK2dwUW5FT1hRLzJSUEpTSUV1bVlHSGNJbFczbVJjNVF2VldMd2ljdVlWRGhIMnRzM21Ec01wTysxMHl6YTA2RFRycWFhSUZkN3ZkcjFvRThqc3JiQ3ZwV09ZSTNNTXRLaENLV3oyeTBEYzMwREliUks5VGZCUEFtWkY2VlNaUlI1d21NUDZ5THdWVXlkN3phdFB3QVhJNWJkZlFCdWlRUm1qTHJqVGdzMVhQYzdCRUg0VGlkTVdqekRJaU9FTG5PZUlFUWpGdUMzUFR6QzE0enN0M25vMGRLdktJalE5YVVtVzZEVHJndEZHSHV6aDByMUxNaEl1RExGTkp4N0lFUXF0d0Q3ZW9RR2kyRFJZNDlIbzBOeEFWcjNnYURpd1JLdUhpekVKK3BTbU1ibkhhd0VOSHRoUlVLZ1cvR2x0bUhEbGRpRkEzbFowYi9paWpEMEwxV2NrQjA3TUV3UkU2dzVjOWdWQ2NwUU1JQUtGZHlOZ2hRdFlva1RYWmVreXFWWm9FRmJSM2NQb1kzZE1XbUpYNUNoVFJVYWNFUXF0d0Q3ZW9ST2dSV0dETHE5SGNnSkJOcjE4dWE0b2psRE56bFNxK0w0QU9lb3UzUGNxbkxSamlzUEJOMEVVSWhjZWh5N3JqSzJJZUhzQWEvUkM2QXRiQTFlUkVGMGVvbUZjRlFyTTJTRmgwN0FHaE9EUFNNSmNoVkt6SHJsbkZkeHlHYWcrWlBxSnVlZDBxRm9MczFrVDhJK2xJcEVUbzhPNFJGcFVJeGZVcUhBUTBOM1JZc1JIMDRnZ1Z6RUsxU2xOZDBFbXY0MU1kOVNPVmN1Yk1wa1Q0eU9raWhJS3JsalcvenZCaFh6K0VMb0UxK0V6Q2U1R2tPRUtiSkV5QzZoS2hteURodkdNRENJVmxrb1c1REtFekpDSjJiYXEvNi9kbkRqVGZMMWJQblhCY0VyYVZOS2xxa2hLaHc3dEhXRlFpRkkrbXdqWUxFSXBQT2tpWXl4RXFtRVhxVjVPeER5cVlBNkk1NDZScTJFWmNhaUk4NVhRUlFnRUVHOGh5bXA2RVJqTEtaZlJENkFKM1NEbUdES0UxRmhYRkNLMkRoSFhIRnhHNkJCazNYQWJVM3dscEtLTVVLYWcwU1JCYUtkK0kyV2tSQUVrNmFpQVJPcng3aEVVbFFqR2lDVWRGZ0ZEYytwTFluQ05VTUl2VXJ5WWpJTFFhZnJsY3RzVkdsTkZGQ0FYWDZPQ2pyajZRSzZCc1FUK0U0b24yaVkrS0dFS25pSWRSb3pVNktRTzlBaEsybktxSVVCSG1Nb1N1QlRDN0ppTzRqdzJoczJKK2xYVFVONG5RNGQwakxDb1Jpay9Fd3pFQklGU0V1UnloZ2xta2ZqVVpZMFBvdmpoclozUVJRdUZOSWpUY3BINndQbVRIK3lFVTl5RjBWMWhLRkVQb1dmRlF1UkNoSXN4bENHMlA4T2xrNk5yWUVKb3AwUjlKQjUxTVNpSjBlUGNJaXhZamxJZTVIS0dDbWRTK0lucHNDRjBRUTVmUlJRaHRxTmRhUDU3Tk5jVlJ3MEEyS0VMbzdaTnlaUWc5RWhPUlJDalFZV0hFTlZTSHVlRUVsU0owWHF3NUoxV3NaUDN4SWJRWnVxNTFrN1JVT0lYUW9kd2pMU29SaWpTTGNrMll1K2dVWXdpVnpGeWxpdTlqUStnTTZUcjJnZEZGQ0cycEc5K01QNWI3cnlyb2ZSRkNRNVJUVWhoRDZLWVloQktoMnpBR2xoMWpqVkFlV1ZHRUR2K2JURTVRMy92NEVGb1grMnBKU3pWVENCM0tQZEtpRXFINHZDbDgrb2RSTHQrV01JUktabEw3aXVpeElYUlM4V2RKakM1Q0tPN2RQdDErS254ZE9VVHYreUYwK0kwT081Z0ZMU1ZDT3pBR3ZQSWFvVHJNWFhaNUZLRUw5QmpSVlJqOC9xOXptbzRQb1YxeE5pMXBxYUJFNk5EdWtSYVZDRVVCTDNvdE5FSXh6UFdnWlFpVnpIeTdnUkpubG5PYWpRMmg4TlR0a09yQTZBS0V3aGc2VDlzT2xlNkgwQVhxanJKUzZCb0ttdkptQXFHSWhyRFJOUWg5SGVUNU1KY2lkSitNRnM1MUVHbzJiL1VaSDBMUGltTTRTY3R1U1lRTzdSNXBVWWxRUk1PRzEwSWp0TlloTHdvd2hFcG12dDFBaVgxL2ZpaWFvMDdtYVlzb3FKeHNpMDBrcFFzUUNwNDZxRXlmSW9UcVErT1RTS01JalI0SENZUkMzWURHekNDVWhia1VvUTJ4cHoySlVuSGRTZkhlcGE4eFBvU2VGaWQ5a3ZZcTJVUUtvVU81UjFwVUlyUkYwQWlQcWpkUWp4VndtVU1QUTZoa1pwVWU4RmEvbE5Od2ZBamR4azlveUVWcGlkRGYrYmxPNzhud3MxWm42RE1wd21LZ1pEK0VIaEZ2WkxXL2VxWDNvUitXTXVKY2l0QXpZcmN0bzF4MDk3Sm5hUkNhYlpOTWl0QVcyZE8yM0c4WTZRZnFLejM0UmFNcjF6czdubFZ4WXBvODF3dTFFUVQrcW00YURBSm9DcDRzVVJLZk5ERmFFaEtoUTd1SFdoU0ZDWVRpWE9raldvZFF1amRsQ0tYTWhuZFA0NGJzUGRJTjc1c3hMS1IxRWJOUm1pTzA5b2pSNjVlZHpnc2tNblI1QTkvN0lYUU5CQjlhenBNdHBkcnc0eUNMVEZJaWx5SjBnWG9ZR3dMSDhKSUtmUDdKbnJkYWhOSXdseUtVZ2htVU1aZEJxQ1YybUc3OWlkTkpOSXdWb2ZCVzhpRlZrdEtUclYrZ1JUb3RFVHEwZTZoRlVZSkFhQmZNdXFvbDZ6OW1EYVZoTGtNb1pkYXlEakhPWHJIVVR1QlZtTnArTVZXbDRmakNmZVNoN3BGNmplbEFhWTdRdHppMXRtd0QvM1VvWXpBZzBRK2hnRWkzUzV4dHEzK3ptRDIwemJkT3FWeUswSDNSU1lIUTU2Rm5xMEZ2aTFDY3V0MURCSUpRaUQ0UGZkMldzOG5BQ0QyVDNDbU1GYUh3UVBTODd4RW1DTDJ0Ukl3RnhSS2h3N3FIV1JUbGM0VE9BWC82dm9wQnFBNXpMMkp0cUU5T094bXo0ZDNUU2dLdzRkd085MlFGbzFjMWZ4Zm9ZZ0lzS2MwUUNtSEZlMzUvZmhOMGNtY2I3dXZRU2hUcGcxQ0V5bzRWc3ExK0hWTTFlKytUU3hIYUVJRUNSK2g4UjZuZnNwendaaEZLdzF5Q1VCaWZvZTRUdTd1Z25GSzcveEh6OW5YNlpCK3puak52eHdlV09qVzFheGozNEw1N0lBb3JKOXQrUjJkWUJ4cE5UNElOVXl3UU9yUjdtRVZSQkVmb2wyQVh1bWNrNjc4V29TVE1wUWhseklaM1QrY1ZJdGtuSDluZDdhQ3YwVHZQK3R3UkpjNTZ3QmtCbEdZSWJhbTNRZzE4aVZtdG1xcHRqeHRERC9XM0QwSWgzT3dkR3VZUE9tMWhyN1RuNVNWektVS2JVdE0xTXZCcU1PdUU1K0hBMUNFVXcxeDdBa0lRT2lPZVQ5WFJJaHRHbCtmZ3R4cmU1TlVxbFZnUTY1ZHZCSXRCT0F2eHVTTkpiTk5Ya0VGQ29QR2hob3NqdkdpQjBLSGRJeTNLRWZxTm9NSzZsdzBKaTFBTWMrMzNTQlNoa2xrZGFnM2hubmgrc3FyZ2JPeVdLcXBkOWVuVDRyaUgwaFNoTStvL29IQjhaOW40cy9ZL2xmcjFCeXBUcUE5Q1c4cjlJaWtFUEM3RVhnbTJTK2RTaEhaa3FFWVErdlZOdWF0MUNFV00yT0ZKRUhyTzVkbXU0M2gxdXNDQVpvT3BoSFc2ZVMzR2lOQk5FV0lFR2wvb0l5R2s2WTlBYUd0WTkwaUxVb1RXL2hwTXo3ZzBoTXNpVkVjc0YzVTJSYWhrTnB4NzV2amNIWlRRMHNlRFVGZ1VpVnk5U0hxYUluVE5qbFVZejJaWDBJWkVpRDU5bTVDb2ZWbi9nOFBVbjBUY2xvL1FGMkNRMkFabnczQUJ5KzlaV2VsY2lsQS9penJ0QUtHOXkzaGQ2Y0N5OTBNdTI5d2RRdldueWVkMUhrRm9kRDYyalhiWTA5VTJUejZ0SHZrNXh3ajNmOGVJMERXeG1RbzBocElGYStqdzdva3NpbEh1SjdWN3JrUHFGNDF0dldFY1FzTTNhUlNoRWJOdFlER3dlK1p6SGJvUFhNZURVTEFHd3d1bENVSnZ1WWVBTUxhTno5cTdWNi9zeXJYSm14RVNHQ1RtWEhUamI1dmtJdlNQZ2NlNnJiUk5obExiUDhGTTV4S0V3bG50cXVWZ2I5aUxjUDNTTWl2MUNNVjNXVXlZU3hEYVpjY1cwQkFFMmZNQ3NOMUZ4cWtFc2VJTUsrdU9FYUVyNmhVbVBkQ29CQytEaW13TnJjQTlrVVVSb2VHNjgzYW1uSXR5elUrc0xXSVpSV2pFYkNqM1RLZzdYTGlueG9kUTJPZnZlYkdRb0RSQnFNZHhIVTFIRytTbXNRODVWelF0NCs4MmEyTnJiamdFM3YxRnZMN3dobmRCK3VldEROaDhYdlRpNnM1NDZWd0V6cGF0RE9Qc3ZHK25FNEJRZndEeXVVMmxmb29XZTRUaStEU3FFb1R1aDVhbWtkNFE5VkQ3RmFjUzVWYVFYaE43UUY5OWpBZzlFbDBpTkJocTNhdGtFMVc3SjdJb0l0UTViTzdiWUszYW95cTROVFNFdVJTaEViT2gzRE1sOW9CQkR4emQ0MWxENGVHWE00WVdUMm1LVUxmc29XWUVURUhsS0hXNmcxV1QxOGVpeWhGQ1E3dWUvNmNRUy9SWjE0SWowcmtVb1lEaFBTNFJCcDVIcUg0Nit1OUl1VWRvQ0hNSlF1dlJvbktFdWw3Uy95UGpJNFJOdVdUWTg0bjZZMFJvVit5MkNEMy9qaDhUZXBrMUZMdHNydUhkRTFtVUlsU2Y3TjQ1SkVwNGhQb3dseUkwWXFaL3lIRlE5NEFJSXBrbUVRZmpRU2hFZ0d5U3BEUkY2SXRXUFQwY0Q2aXUxYVRsR3VvR3dOWDNCbUVOYWkvWUl1MW8wZWxjaWxDWTlBKzVsaHloOHgyMlVRMEl4WU9TVjdFbFFTaDhjc2Q1WWRpaHZkVlZ2YUNycUpOTE5rbmd6aXFORWFFTFlxeEptdW5GRVZxRmV5S0xjb1JtOExqRlBRNUhUVHhDOWE5TG9jVXBRaU5tUTdrSGp2NXlYRG8raE1MajZTM21BVUpUaExwS1hSeU9oNnhGSllSRTZLV1lLNXdqazEwQnVGRXZnK2xjdlQxME9zTk1lTURaY1lSbU40RnpxQkVRQ2dHRkVVa1F1aGxEQ3JqQlBBZmhsTVR1LzcyOXlPVjY2dUgzSEpwMDJ5M0pEMzIzVTljVXhBaXR0ZlpNVWNIZjJSOWdMMmZTMnIvN1lYVlZuSXRCOFFLMWE0S21IQ0NOVWU0bGtRZGsyaEhwWE9hZXlLSUNvWE1kcGY1dGtCY1FlbVFWb1FpTm1Pa1E2WVR1bWZqZ2R4cDVNRVh2NlZUdGQzNGlhSUNwZlpETjE5QUhvdzA3YjJHb2YzNW83clAvSkM2ZGZXZm5XSjZMUVMxcGJVSlRoQzViaGwzUVRNYU1zYXlUNTVSQUtBU3JaQzRGOUdpOHBuUFpFSURsVmlBRk1FV2lYUDN2Y1Q3dWRRNEkxV0h1S2hRUWhHNjdaNlMrUHZ6Q05WeGZsZi9jQmY4UGpwajlRcE82VWs5K0g1SkdrZHFubmlCMjE5VmloUDQzZWQ0VjJOSFVkRWM5QmR4K21lYlo5RnRRVWZuR1pGVUlUVHNpbmN2Y0UxbFVJQlRqVkwzUE43MElDTVV3RjNkZkZLRVJzMndBOTREU3grODlCTTRMWmcvNDBOL3RpRWtzUnVoc3dYK05NOHJERDRIOTZKOHMxcjd3UGZLOEVZb25PK2dkOFd3Sjh1WElJRFJGNklHUmtIV1J5NTRsS3J5VlFDaUVIQVJXTURscjNLVnoyUkFvUkNnaThkaURtQ0RVaGJuOUVacTEwQ2d0K2ZJdnZ0NXhNY2RFYzl2UTR2aTllOUNMbDdMUHdRQlE2bGQ0MVFpaGZ6RTZrZVlOTERYZnVYV1laZkR1eE05RXhjK3JqLzczTC93Z3M2S3VzeEFlWWlWcHdTaG5EVTA3SXAzTDNCT0JTaUlVa1JoMitBR2hMc3d0UU9nQTd2bGZJRkU5K2IzWkVpeStjMzhCNWp0MWZKNWJZUi95NkJvNjBVeGdqamRCQ2tldHVTN0t3cm4yOGZkKzhWTnRjUzRFdGR4MnpqVWdORVdvSys0aS96MUhWWGN2Z1ZDWTBBaENRWEcxRFBMVHVXd0l3Q2p4OERNYXIzRlcrc25RbHVzTVFhZ0xjd2xDbS9FYWl2OGJEYTlWeDhIZVFhN3dhNmhRYStnbVQ0SHZXem9sditUbUNIMzlmMzBYMUpJQ0FydVEyamYvYlhPZlREbTJjTjY4TVFsOTkxMDFKZklIeVNVZG1PdFVEa0xUamtqbk12ZEVGcFVJclhVb0dnaENqOEFtbC9nYUdqRURsUWR3enpkb254dzNsYnFxVTNlV2hSSDJJZHNqdFBhRk4zZk1jaTVxUmFSSEtJa0diYVdqNDBOSVFkODlXMXZRRWNmOWhMN0hFQXBHSVI4aFpXQVRIR25wWERZRTRNR0w3YXk3clFtRTRpenR0eEVFb1ZrRENsWlpsTnNTTCtBZ1N3aG40WXFNUGh0bk9RWGcvb2h1NVA3OFMxS2lrd3loR0VjL1dRcWh0YzY2Ymc2ZWhySExycHRtVnd5empoZ0RFcEdTWmx4eTk2RnBSNlJ6bVhzaWkwcUU2czNHbnRPQ0lCVG5DZ2h6NlJvYU1ZTm1nN2hucXVNOGcvZmJYcnJUQXZvVnpMZ044K3oyaWRiUTNubkh5TjNuT2lib09Zb21VSUpJWFpuUUJLRTl4NmdMbXQybE5iUk9VQVRxdE0wWVRPZXlJVkNNVUZ3ci9kdHRGS0UyekNWcmFHb0k2RjJKbU9uUVlKODdjR1pMM2Y4R0NIV1hmNkxrSzNLRTdqNzVmYURqcWkvTlRVeXJqK295bUt6cGRJWjVMUXRaR0Z4OGZFQW5HVDlKczhKY2hOWUhkVTlrMFFpaE1HckRtOVVFb1RiTUxVTG9RTzZaaFBIbHJsdXhIOEdJQWFFLytjeDdENDlPZ3RCNHM1bWQwYWNxK3BrZGpSVEI5bTJ4SmhENkhrTm9JeG9DTzZCL092ZUVDTVVGMlovM1VvVGFNTGNJb1hDMElGNi9GNk02U2Y0ZXR0TFhXK055aGxBc0xvZlFjdzdITFhtMk1lRkNmVmlRdjhMa3lUVlQwcXh5TGtJYmc3cW5HS0hRS2ZXcTA0SWlGS0Y3cVhBTjFiOStMSjc1T203NTk5a1dNTmZYUzR0eExZWlFMQzZMMERlM1ZPOFg5MktHSzg0bjIzSlBSdFpNM1l6UTl4aENOeFY3bk5GV2VtNUo1ektFRnU5RE16Q0xmeTVNRVdyRFhJTFExRWJIL0tOc3ZTMk9UZDhuNS8vb0FhQjZxNGs2QXlKMHdVVzMwQ1BPMVhjTGdqNzMvb21wY1M3RUR6cEQwcHhQM3RPV3RDUFN1Y3c5a1VXak5SU0RmUC81RVVXb0NYUHBHaG94MDhxREZ1YlVRblNsTHprUEpzVHJOMUsxOXFHQWJSYktJalRGRFBOOHQ3cHVqblUxT3lGKzBGbUV2c2NRdXAxRWFEcVhEUUZ3c0pnRjE4UStGRDhZOWVldWZpaWpQVERNZmEzZ2FRdFVPNEpxYlA3UXRpejhBMGV1RUY0dnArb05qdEFkelc1YkluUkpQVzNsdEFvUU9SaENRZUJycENOdE00R21jNWw3Q3M5eTljY3U1dlZMRU9DSE1nb0RLZXFRSWpSaXBsVWF6RDF6bThCZC9Ydk5RZjdaaDVJcUVRcVBZZGFORE5pVDdUQnBCSkU2bjlEM0dFTEJYdjQwQjFUdEtMM3pTK2V5SVZBQ29YVXd1TE1MUXlpZU1od1hJblFPbElGSFdmRjJoWms2SmpRTTdRWkVsQlloOUlVdDJ1QkIvVzBnNUVCZlYzVkJFOVJtMTVFcndiaUF6VmpWdkxHUWRrUTZsN2tuQWxXMGh1SW13dmVHSWJRTEpUdUZDQjNVUGZ2QVBUcHdNMGJGb2o0SW5YK1MycjUyeFkyTW1naHNmQzNZdzlqQUJ1SUNGL0NhVXFrQ29jc2dOUCsxR1MrOFZLTEUwNVkxZnZpQnZnSFc2VncyQk9DazFsbkk2Z0tOK0haOEJiaTlhQXNaUXZYcXVrNmkzTVJMSy80OEgvVTUwWVVyZEU3NFZZVFFUYitvZ01TNWp1dE83VjEycFd6ekFhUVB2UzhaNWVyQ0hndjIrd0NudXFSZHZyMWphR2s1MFpLMEk5SzV6RDJSUlNPRTZ2Y3FuU3lHVUt6NkVrVm94QXliMmNjdE80NUYyWHNidUVjSGJxYnhQcFQwUWVncEg1Rmg5WnYrYUM0WG9lQnVPMVBEZE9UMzNGcFdpTzZNYUVLWFFDZ3NNVnVtWGZ4M3FPOURFME9nenEwRkpyb0lRdE81YkFqQWtOcmo2c0c0Y1VQYUZBQVhmeGJMRVFwQmgzcU5JTFRCRm5MTHRxVmVnbXBpb0hPUlNhcU9yZnppemFvVUlmUW1SY2xOOGtUZmNJR3pYQnB3UUdiWGUzWkYyR09KajdWTTBreXYzSk9pK3FEdWlTd2FJUlRYMEo3VGdpRTBhMEhSSC9uMUZROE9SYmV4MllEdVFiRms4WFlLNkhzQlF1YzZKREthNnh3djJzYTVDQVVnMlNrWHBpUFdCZkFrZ3hpbFN5QVVscWVMVFBOQURQZDlhQUtoUnh4V1lMd05rSmJPWlFpRlBpOEh2VEMxeGxucEREL2lPVUoxbU52WThlMVQvODBZUThzNmVuUGRWeXVYNkNqMWt6Njg0VTJLRURwUHhnQVpBbzRKekVvWFhkcmNZYjFlTmlsUTlkQ2t6Tjl1T0liUkdaS21kU0dkczRhbUhaSE9aZTZKTEJvaEZEUDhpT2NJN1VMUnJ4S0VSc3hBNFVIZEEwZklMM2Y4M29CYllSL2s5bGxENFhYL01JTEovSm1MVU5oUjI2ZGpNQy9RL1R3K3pXWERpdElsRU5ybnRSbnNRODVGQXpUYjhSSlJMaGpNSCtpWng5QjcwRGlkeTRZQXhQam51WDNYSkVLYm9PbUdyY01ScXNOY3NzeVJqeWM5ejAxNE5RSG1LczcwMDd1LzRDdmtKR0NzZjIyK28zcUxpZklpaE5JeFFJYUE0d1R6NDZGTG0vdGMwNzFYQ0wwL29HWHltMHBKMDdxUXprRm8yaEhwWE9hZXlLSVJRbUdVaFpjL09FS3hidGlqNG9UTmd5UFVmVkQzTkFDZFg2Sy9kVTRNZ2FPN0gwTEpCRXJuejN5RS91R3hIYVBRSXhibHdrQmdvNWZTSlJEYTU3V1oweDNvUlByNkdPbXFUWlpBS0dDQVFCc1dSaDM0cEhQWkVJQzRZSjFMakJDS2V1N1pPZ0toR09ZU2hDN1JhY0swQUp0dXdSa2o1WkZsMzZ3dW01OTJnam9QM3o2MHZQbXRpNG9kUmRycFNvVUlEV09BRGdFbllOdE55UzZEM0pzaFpOUzU0VGNWVENWSms2YVl6RUZvMmhIcFhPYWV5S0lSUWhmQXREN3k0d2pWWVM1WlF5Tm0ra1c2Z2R3RGk5VkwrQlNhTEF2QkV2dWdVaitFa2dtVXpwK0kwSzk3MnovNDFzQW9Tc0YwZElObXdrRGZ5Nk5MSUxUZ3RSbkt1WCs2QkVKaHpQck5pQjRuMmtMcFhEWUU0QlhlRFM1OWpTOTMraHRDejFzZ0ZNTmNndERvaDNEY2J5dm9VNTlublp4YWV5dHIyY2dNYk14bVJWY24yOGFWQWNaQXFyUVFvV0VNMENGZ2VRTXc5cndZbVNBTGtpNWFFd3BJV3JUUFFXamFFZWxjNXA3SW9oRkNWOEFEZnRRS2hIYWhqQ0EwWWphNGV5QTQzdEM3cUFOaEFDUUxFZW9uVURaL0FrSWZCb1dWZkF1YlNGZ1FveFdzd1JTZ2RCbUVFdFpESlVzZ0ZLZkxSUzhFbGpZenNOTzU5QXR1aVBFditYWTZJUkdLNjZTZktnVkNzem9VN3ZqMlo1WEZuYytCUVloZlhzeDFvSjQvRXBnQmRwdDI0d2ZjUFhQZkNoS0F6WXR3MitlVHNhMVJqRkEzQnRnUU1LMG5XbjMrWlNTNG1FOEo4bmNlSkcwMWNyY2NoQTdzbnNpaUVVSmJZTmwxSjE0Z0ZMWnRGS0VSczJ4Zzl4enBrQTJhYnpuUjVGNklVRCtCc3ZtenBqN2ZlL3ZpUTV0OTNBTmo4NEFJd3UwVEpSbDlyeUVVckxMcWxlMjZxU2FkeXhEYURET3dhUTlXWU51VkZYRHpEY2Y2akhnRkh1Rzc0d3JoUDZ6NnhkYm1kVlZQbS9RSTZtbklZWDU5QitQZWRWMEY5bUlzSU5LWjhPZU1BVHNzc1ljdUs5eUxFZXJHQUJzQ3dHRGlzU3RLL1hUZ0pGT2d6Z2JMa3o4blRPalpkL3dqVmhXSlBJU21IWkhPcGU2SkxDb1JDZ1lpUm05dGNJMWFES0VSczJ4Zzk3VE12TDdDRDI2c2NPZ1dkMnIwVHBHZFFQbjhDUnV1VmVBdzMra2RXa2JSclJPMjNMcE0vZ0l3cGU4MWhMSUl2ZUVXMUhRdUhRSncyTU9mQWN1ejNGb0g3TDNzYkhWV3dBbkQzQjFYaU8rM0xIb0NFOURZbkwzaFFQTFdiUU5vT3hZSm9DRi96YzYyZDcvelY1ZExQSmFYUUNpTUFWQ0ZEd0ZvQ2RFWi9JWWx5TSs1Nm1TNDZ5cE9UMWVmMEp2RUxxNDRENkZwUjZSenFYc2lpMHFFNGxPQjhCa0FiQi9ZMVdVSWpaZ043QjczTzMrVFVkQ0U0b3NSQ2hQb0I2QWluejlyNmhXdGZGZUVNVHBULzRHWTRFYWdJSFhPanltVFRlbTdoVkJZMXdra2dycGdiTC95QVd5czA5SzVkQWpBWVl6QmtHZTF4dGRRRnVSbUM4ZStua25VcVRvUW1oNnljbmdjdm1jeUdxQzNQWGViaERNdFVQRzhMb0RFSmRiRUVoMGJFMCtGYm9WcUpSQnF4Z0FmQW9iQm4zOUV2WHdRZUxFVWFQTXN5NEI1ZlpsbUVCcVZFSk9iK2I4RE83U0JUYWNka2M2bDdva3NLaEhhQWkzV3ZVQTVOQ1laUWlObUE3dm5uSHZHdk1iUFVvMGlKUkNxSjFBNWY5ckJNNlhrSUhQOWMwdStvN01sTjlCdERxWHZGa0p4RWRqeEdwTEVrZkloT29ES09TMmRDN0djaDhXQ2hFQ0RJYlNHUTJERHk2a0xDRUpnUzlWeHVMUDFvYkdiTnZUaVplYklzekI5d0ZwalVmSU43L0hNU1dMSy8rSnZRd2JPVUtzTVFuRU15Q0ZnQld4NnJZaEVuUVRMSGJJOEdOUldUNU5OYU94UnRQeFg3aDVoVVIxR253OHFQcXM3YXZrQUFBMFVTVVJCVkFoS2hJM0hwSnh0WVROQlI3dGdOcmg3MW5xTFJvZHBzYWpwM0JJSTFST29uRC90UHcyQldYQTk5SkNtV3JKL1IySzVwWFRYZUs0QkZ2SkRxQXVFV3pNbzQySFQ5S1FJbDdRWFV3d25BbFFhWVJlUXpsMElkUUZpSW5EZFpnUHZMNEc4Y0pRejMvRlBTYXdPWU02ZG9FNlRuUnpBYXFXK2FsMlp0WUNSc2RuU0RReFBZQ0h0Y3kzMURtenBLYksvZGczS0lCVEhnQndDbm1YZUVOaTBnWllUQk45bWVlL3FQRUxqK1hUVWljcmR3eTFxd3ZSVnI5NUVCNVJZOStTWDFMRXptODFiWWdqbHpBWjNUeTFFR3B2UkpGVXF5b1hkNXAzWHV6ako2MjhUNlc5d2RJQ3l4K3ZXeFFSQmFVVG9aOXgvOTlwOUdvNDJ3djk4NGx5R3B5aEM2K0NTVzRzcG5wOXg3b0Y1UERndG1idm13MkJjemVRWUpKRlI3YStEdU42ZUU2Yy9hUGo3ampMM09rVm9JMWhzcmdOTjhkTFZwczAveE9ydDdxNW16NitpRThQbWlmTXoxR1lJdmJkdmlBcndUN1dRTC9ENnBDdUJwVzNWcGQxOXZuT2NOd1RhOGVLblc4R1BOQis2NXVaK1dzeGZoSWJvUVpnT210UWhzMUwzRUl0cWpWREFqdEV0eTc2K0JkUnZPUXAvZ0VtOXhDRTZ5UkJLbUEzbG5sTWgwampOUncvTXZRRUhsNXhtMFVrUkZIeEpYWGVoc3F2bTdvMGM5NnlwLytLcTJQczJXeEd5ak5LSTBIMndpTGtnMElESTBWMjZlWW5YWm9TNFhOSWhkUHJDWXkwdDQ4N2pGMzQ0cWczL1JFblBaN010T3ZyajNPY3VQSUZNL3ZPRkg5RXNZRDBLVHYzK1IzOVdDM2o1d3ZmRDliYkgya2k5MVlwNjdqRmRwajd4dmtVaWZDWU1HQVRlcTY0SXRuVG0waGw0Z21LdVZVMXZwd01CMTdoR1FwSFRjcFoybk1oTWtrSW9qSUc4SWJBaWcxa3J0eDQxT0NjQ1lrTERIbytmOVkvRVBjU2kyZlRiclAvZjl3L1JQWS8rSEdyZ1BxR2VlN1NKcE9vOWJ2eHF1OVE4ZGphRk8yRTJsSHVXekhaRmM5NWVKUUlndWFDMTBIOTJYRWtLb1JDT0hkTng1T3JDdlo0OGY0SjRKbXJRRWR0Z1NoY2hsTDQyUTRRUGxIUUlYUXFkcHlCMFBDYzc2dGFiWHY4RytIQ0Q5anpLM1hkY0xKam9XWWdySXZmajczTDhmVU1DYVR5dXZlUXFvSHY4MHRoM0NFQnN2QlZhSlZJL1J2Sm9Hck9EY243MEpSRUtFRG9nYkVnU1JoRlIyaGRNeGxIcmtUZ01vblFMRkZuMGpiTnNLU2dXekJES0kwZm9vaWpYVzltNGgxaVVEbjR2NnFOT0F4MzU2MncvU2FLQTE5MEpHbFRtbmxON2dTbE5ZeTdZMWwwN1NPT1ZRaWpna0NscWF1cS9LM3ptY3lWMWRkRWw3UjNjN3JxdmN4aHRFTHA3N2VybEs5ZDJPM29OM1gzbTZ1WExRR0JjUjErYkVXeFBUbnFFOXA3Ui8vVUtwSFE4RWdpN3FiYTJqVGlwbExuN3ZkMXJXazlySUJvWk9OdTZlKytwOXdRVFlNT3JsNjlkMytVRC96TWJRUVVTQk00cEVITUZLdXZTYVlYV0FWT3BWYVFCUEh0NEgraUMrQlk2QVArYmJiYy9RbytVUHRKUHlJQUFOVVRSb2J4T2RnYzJkMDFBbWRMVHJWOXRIb1RXMmRJbzNFTXNTZ2UvY2RBemozK0hsejhMRmdhRHcvaGpBMy8yTjMwTjNNVDZNNGVSdVdkQmV4cmNjNzJ6NDBTbkVBcG91aFBHbHF1cDcvdkpxWFdTbklmWTZsTmlzV1UwSXJUUFJWK2I2Vk90WEpGRGFHSHR1ZS8rY084cHVlUms2VnpQYkQvc0hYM2VvSW5aZUdlV1pIV21aTDFrNDBSbWFnMmRWOGVkbkRFQU1YYzQvZkxzSnVVeEVaUTBSUmdsNkdiT0dQTThXU0x0aUhTdWExaldvcTUrMzN0WlpsVzdKNFhRSTlpSDRqUFJjUDJBQzg5aGF0MEwyUzVWanpObnhCNkUwUVVJcmUrRTEyYWNpSUh2cFJFNmtJUnppWUU1RUNOczFJbk5tT0xWVFNFa1ZiRmtYZ3FoUjNpV3k4YkE3SGRhZHZCUU1UcUZoZTJQUEFqVlA3TE1NQWpST2FOYkpmVWJvbHBKaTVhVFVKSloxZTVKSUhSZXdWa3VtMERQK0VNdFdFTVBvLzVNeXFjSVVHTko3RUVZWFlCUSt0cE1KT3lrR2FORjZIUUlmVTZxV0Z5L1ViQy90QzBhdVh1UW1HV1puQVJDWVFqQTgxQTZCbXB0dFdHWVFaQjlKMkk3WlgrSi9zMGtPSm9pRHh1eGdhUTdFWmZLTTBwYXRKemNrc3lxZGs4Q29UQi93aXRGZEFJTksrZUtTZ1NvYTdmMTNEaEpmNXQxelRuVTlwN1IvUkhLWHBzcFo3dyt0VWFMVUZnWCtzZytZZEZTL3pOYXg2MFRiZnBkeVdEM0JFSnhDUEF4QUs5ajJUTklRR2k4aHE3WlBScE9ydTQ2Sy9hcmt2WWJZZGVnK250Smk1WVRYSkpaMWU2SkVZcnpaOFluVU1EbGVkTUxTRVhkbWJKVC8xbTZ5MjZMdFpiUi9SSEtYNXVKeEowd1k3UUloWWRJeXlkVUtMLzY2ZFFwWmxRZHpoMUI1QnNKRktJcUo4dUlFYXFIQUI4RDhEYUIzWDNDUHRRZm1UaEJVKzZZaUk2T3JqZ29FdlI4ZUozSHNhbjhYczZpSmNXV1kxYTVlMktFNnZtVFQ2Q3dodG9Cc1phYVA2M3JGbDRNWFowVGtSQ24reU4wNlVieGF6TkJVbEZxeEFnVnc2NUltNzdsM0VoNVZVL3JneUs2V09YVkxKa2ZJOVFNQVRZR0FLSDIwU3E4MHhHZGhhL1o5eFBuYWZ5N0tiYlZncDUwN3pTV1ZIT1FhdVVzV3BKek9XYVZ1eWRDcUprLytRUzZwRDVtZTlFVUIwQ1FQZVhXMTZOTG9hdW5YRXhrc3pqZEg2SFByeGEvTmhNa0ZhVkdqTkJUSXBRclVxZHYrYVlJUEpLVmwzQjdOMjlDeEQvM284a3FKOHVNRUFwRFFIT2dnUlRnOGl1R0xieGRZcWJpaVF1SFZ0Q1V3K0kwV1YxcllqS1g5QXdOdVN5anltK2xMRnBXYWlsbWxic25RdWlSalUzb1RuVEdUNXJLUFYzNE52OTUzNXA3UjZLeEZicTZKUFpLbk82UFVPU3lYVzVMRmdUbXBrYU1VRG51Y3ZVb1U4Q3RsTk5DZjFaNFdpOUFjeDBSU09ZMDZaOGRJZFFOQWJxSVRxaFBIQmcyRUZDdDZ0UzJuNFhYbmpWRnRYM3lDdE8wbUxza3ZVUW1kTk44Qkg5TFdiU3MzRkxNS25lUFJLaWJQOWtpT3VFMjlYRFN2cXo3QTFQcW51bllWTTk2N2lIck9KM2RFS3NCcHdzUkNnY3dCTzVHMElCL1I0elFqUGRzUUNWdE16bUlrOXowKzZHNEU4ancyNWdLUWtYWU9hMVNTWDRJc0RIZ3Y1NTBYM3dBc08xcnBmQkdMcnp1cTEvNGRiTTE4RnNTTHBSMDR6d1ZPcUowS1l1V2xWMktXZVh1MlhmYkM2dW1uei9wQkpxMU5reng2MXprQWhPcEhpUDRjNVBhT3gxNFVXUFA4c0JIWVNUY2dWeEJGeUowcU5kbXZCWTZNV3FFbmhVRGtVcy9JZFhtWmt1MjFtL21OUFh3aG9DelJJTWtGNUlKMCs0V0llRTFzMHVPSklIVWtUM1lnUTkreklvSnpleDAzWUNVdlY1MUxUT1l1aFlEQVNsSmQzZ3hxMXNkVWNhaXBhV1ZZVmE1ZTlhNGo4UDh5U2JRbTlZOVRlZThOWGRjQUNkNy9qcndYWjEybXhhYkkraENoRmI0WHNhb0VUcnJZejNmKzhFVCsyU1d5K055QkJ1SXFUdTZOQnl3NWxVdXpIL2c5Vjl1QU03ZjlQc1B1S3BrQ05BeE1Hdi9sL2VLc2tFVFFOVWdtdzZCRngwWCtNeWNMKytTbms2OG1PUWJWNWNvWTlIUzBzb3dxOVE5dFFmKzk2ZkF6UC80VHg3dzB4bVpQK2tpT210K29Panp5ano1eEo4NXM4Z0c5L29yOUxUclRvOXNscUFMRVZyaGV4bWpSbWkyYVdPOTBQdkJVNmRjWk5LSHhRelUyZnlJcmdBZ0lZdFduemE1UmVHVmNSL3BzdE5wOGdQMG4xZFAvM1pXKzNSWWNOdkt6TmNRVC9scngwczY0eVp6bXlQcDdzZDkxVkVteWxpMHRQd3l6Q3Axejc0M3JOdmdzd05sK2dQMEw2aWZXc1JQNkZadGIrQUxYRDJOdzJiRVgyNnpDbFZhWm83M1hSZDBJVUlyZkM5ajVBZzlxelo4UDRkT3RJc2ZFdGJhZDVydWJaODMzajRjVGlTOGJBcHY5T01yNDk2MW05UjNjK1FyZzRkaDQ5bFI2dWVkeEQvYy9jRWRUTU5zN2E4dFY1alZlMzdhMTNtU2JpMzdxaU5ObExCb2Vma2xtRlhxbm4zOVJqOStiK0VRZW9wTmZEZnRQZ043MEZDcW81UjdQVGViZStMcGE1aU5vWTY3d3BabzB2OE1COWJCcnpINGhGbUkwSTQ0Q2pac0J2bzdjb1RPaVRQTGdiUjBqYnJpaE0zbDAvdlVFNTlZcG5URjZSY3VVb2JQdS85OUJwbi80NTJkM2dlL2c1U2V2VVFJbm5TL2JPVnlKWDBxakJaWFpUVDNNaFl0TGJrTXM5RzZaLzRwcXV6Y3RRTlAxcjc5ZXUrRDMrcEpTRnlsQkU4dnFUMldJZWtpaEZiNVhzYklFWnF0SFBQVmduWDloTVJFOUJuMENSbU10ZnE1aTduaVp2eWFiS3BJZXAvUDJibDhoaTZvMUtLVk1odTZhMFVNUHBGZm9lbldaRnRGMGtVSXJmSzlqTkVqZElvRkh2bFdLVld5Um1QTVVpM3VZcVh1ZXE3d1RSR3VTL3JoNm1hMVhCMU1RYVVXclpSWmdlTERGcy9sbjhXZEVqc3pTV2RGQ0tYdlpReXI1K2dSbWpVcWpOaW0rWk9QWVhzLzJ2YjF2VHorVTJLYkl1bThkaVBJcjlTaWxUSWJRV2NweTBueWNKcm1RM3J0TnMrUWRDRkN5WHNabk5NQTFKSDZtNS85N0djSGFGaSt5YlI3Yjd4OGsveWFqZnlaTDcvUlhTcHA1c3BkRVpPV3BITWJqcUNnVW90V3ltd0VuU1VzWjE0a0JFdE9pR1dBMDdPQWw3cDdFWisxQ3dSNUx5TmtEcGd5endJT0JteGRycGw3Y2J4YzdmNjEvR3ZPL2F2ZEM2V3p1WlBKdklpaUpEMVc3U3UxYUtYTVJtdUcvZHc5eUpIWWduQzZxNDkrK3lPR3ZKY3hkQ2ZHZ2RDSkVpZXdwVHV5OGxycHFuZTU0cG12NUNtd0pBNGlKSjNYYmpUNWxWcTBVbWFqNmEvbDJsck1ZVjhUcDNpQ0xvTlE4bDVHanBEeTJlTkFhUFpjL3htbnZMWlFjNDUrQ0graWx1T3V2TG1hSi9HYmhEMGtuZGR1TlBtVldyUlNacVBwcitGNlNzeVNRVmJ0bjRZMHBnUmRCcUhrdlF6TzZ6NTFEMWxnU2h3MzNFT3EzVmNGVG9NdWp0QUs5TDJNRVlxNXozb29DK3p2RE5YOGZ1T1JXbUNXdk9JM0FrR2pmUzlqQkFyL1dXVDVQWG43bkQrTHhyam4ranoxTTBPcTlQOEIvVlV3L0pMUVZ6b0FBQUFBU1VWT1JLNUNZSUk9Igp9Cg=="/>
    </extobj>
    <extobj name="334E55B0-647D-440b-865C-3EC943EB4CBC-5">
      <extobjdata type="334E55B0-647D-440b-865C-3EC943EB4CBC" data="ewogICAiSW1nU2V0dGluZ0pzb24iIDogIntcImRwaVwiOlwiNjAwXCIsXCJmb3JtYXRcIjpcIlBOR1wiLFwidHJhbnNwYXJlbnRcIjp0cnVlLFwiYXV0b1wiOmZhbHNlfSIsCiAgICJMYXRleCIgOiAiWEZzZ1hHMWhkR2hpWm50b2ZWOTdhWDFlZTJkOVBWeDBaWGgwZTBKT2ZTaGNiV0YwYUdKbWUzaDlYM3RwT24xY2MzUmhjbnRjYldGMGFHSm1lMlo5WDNzeFhIUnBiV1Z6ZTFSOUxIc3hmWDE5S1NCY1hRPT0iLAogICAiTGF0ZXhJbWdCYXNlNjQiIDogImlWQk9SdzBLR2dvQUFBQU5TVWhFVWdBQUF3QUFBQUJhQkFNQUFBRDlVaXl4QUFBQU1GQk1WRVgvLy84QUFBQUFBQUFBQUFBQUFBQUFBQUFBQUFBQUFBQUFBQUFBQUFBQUFBQUFBQUFBQUFBQUFBQUFBQUFBQUFBdjNhQjdBQUFBRDNSU1RsTUFFRlJtZG9tWnE3dk4zZTlFSWpLNlZCQVpBQUFBQ1hCSVdYTUFBQTdFQUFBT3hBR1ZLdzRiQUFBVUNVbEVRVlI0QWUxZFhZeGt4MVcrUFR1NzgvL2pCQUZ4aUdieUVrRWlNdk9RbDhCRFR4NENRUmFaQ1dKRHhJL3VLQkpyUlNIcVFVYUpUU0o2SUErSUdOR1RDRkRXSUxvUlNONjFpWHFSRXNsSkUyNGpRTUlFcVNlV3NvcThDajBQa1ZEKzFPdXN2ZXVadGwxOHAvN3IzcnA5NzB6ZnZyTVBXOUxPclo5VDU1eXFyK3JVcWJyVmQ0TWdLM3pyY3llZnlhSjVVRDY1SG5pZUhUL0I5cGV2cms5T3hBUE9JM3JnSjlrcnE4RzNqd2ZzOWdpaUIwVVQ2NEdsTnV1Q2VTTjZBTURFK25nazR4K3dONmk4ejFockpGMUpoZS9zbGlSbzBtSnViZWFUc0JReFRqbkQyRzYrR2hPbHVqUThuQ2ovOHBqUHY1cFAxaHk3eHdrdk1MYWVyOFpFcWVwOE9rNVVSRW5NSyszUDU1SlVZeTl4dW91TXJlYXFNRkdpV2I0ZVRWUkVhY3h2bmFnT2ZkTjczdi9vNDA4OWU4Y25lb214UFo0L3g0NTk1U1huTmIxS0ZxN0Vkei8yTEx2MnE0V3pkUmt1czcrWEdUM0dnN2R0czB5T3VSWDJpbHYvbENraFEvOGRYdnVvWmN5bEJzTmR3NVIxdm5iOTZ0Vm5ubzErYlBLQ0diWmpwU1lWWGY2NFVQUDNKeVZBOHQxUVEzb1VBSDAyRk9RRDl0cFkrdWl1MTVIaCt6UkRxWUdOc1NhekFRaHpMbHlhOFZraWkwMHBlOUxyL1VWcFhJSlJBR3pMTlRqWWxtdkJXWnBFZGE0OCttZThYYTkrOGdxRkp5S2s5QkM3ZWVWVG92UklzMy8wU2RFTlgvd2puUlVzanFtRDRUUXFGa0x3Vi80TmF4Nzc1MUZrQlpTMVh4Wk1ibDVwUWhyem1xQW1reU93d1E3R0ZRbEhpcDBvSm9zMXBEWlZDczhGMHFGbFpYd3JZdXpla1pVUnZOV3BZSmNVR0g4TDFMZ2JCQVB4S0pCeGtsV2ZIY25NQ3RycUJhREMxS0JqQlpqZk9tTVNjOGhkYmpObVd4U3NOc3kyUVVId3NGcC9sT3BOWlRSVnhpU2VEYWl4RlFRMFBxVDFuWVFVem5QYURMZzZ4UGxtQUp5Z0c1eDJPZDRaWjlFcWRJVE1RYVkxcTJidk5aRnhaUEZkc3VDaTdBdnNkYXQwUWxFeVBUUXVNRHdZTzV5UUVNVTIwbzRONGUwRFlGRjVvZE9NcVZwbmYyNDdRaXBvb3pXa1orLzJvVVRMNXQ0UVd4Q1Z0VmJHWG53TlNoRE9FWjRUQjZDcUIxd0lhVDRBcHBUbG1iWDdTdlhJYVo4dUFOek03bWdlczNjQk1sbGZFMnBpOXFtTWVobGJRZWpJUjBFVHp3TEduTkxkLzV6WEppQ0VOQjhBbUFHYnZPNjQyd0RPSkFZQWpwZkVRUjh2bkwwYk5KSFI1UW54SjJ4WmlXRFpSY2N1S2pDT2FjbFh1eXFlNGhDbVFPWnhWbFBLeFFsQ2lQTUJnRFdneTJ1TnV3M2dUR0lBWUYyeDJnZ0Erc2hvY1VyeFo5dE9CTFBLSDdBb2lvOUNCWDdvUmFOajBtNG9WaHExem9jUTV3TUFwbkNkTjdKUnhOdUFHQUI4b1Z0VmZRZ0F5RSsxYlpBTHdLQ01KUUFqVG82NVI5aGRyWnZTc2ZEbk5qbGNGRUtJOVFKUUV4UXd6d2VDY3B5L2NRQnFrQ29zSExnQ2dLQ2hXaStrdUFBMDlJbzFqZzRaZFdGejFkcjduUXpTSW9yWHBKT1pEa0JmZER5NmJtZDhnWEVBcW1pc1prc0FyQ0hqaHBIakFGQmhKNlprWWpFTGdJbkpzQmpQcUVVZ1JNdTlNK0FpUHdLNmhPS3VWZStNMFRnQUcyQzdwM2dSQURFYjVBQXc3ZTdTVkxXQ255VURzTWlrSTU0S1FGQkh6MTlvLzFVaExsa21BREViNUFBd1g4WTJETWROQ0ljRm96cUNuUktXRHNBMEd6N0J2bHpJTmdBSGV1NDBROW8xUWR3R0dkL0RBV0JReENvMG9pdEVVZGtBTkdRSHBBTVEvTVRmREQrN1dzZzJJQUZBSFFDc3F6NGhFeFJnNDJkNXBnNEFOWU9WcWpLQlo5a0FWS1hmUFFJQTNzcEN0Z0VKQUNKMHQrNUVEZ0MzUWVzcXp3R2drRlZJY1E2K29HTnVwR3dBK25Jcm1nWEFkaEhiZ0RnQTFGZ2E5aUlJQU42S1BHMkRiQUJBckNnTGVDNm1iWExMQm1CZUhqaG1BZEF1eEFESDFnQTZEdFdkemZjQk1SdGtBM0JSK1FzRmREL2NMZWw4SkppVkRjQ01QSkxYQVB6SDU2TGgwNG5YMFRnMDJFcm9ldnFNR0FBYkFHQmRjeEV6QUY2WHliUUJtTE84MExsaDU1bXJWNTk2cHNPM2NWT01VczkwVHJOTnVLaU9BTFI0aXRCUnRBN2x1RUp3dkxrS0llUmlIMUI1Uk1qL1c2bFg1ZFAveEdQWUI4aWNzUjR1QUxUck4rOW41QXpBV3k4ekxXd0FWdFNXQlJyUTFCRmhFeWxhdUNtY0JvQVpiM3ZPQVFBTTdTUHEweEFOQUFDL1NBMmhJTGRIOC9LbDBNQWFma1IreHVBQzhDTGtiQmxPY2daUWQ5SUxFUW8yQUQyNVdsSCsrQURNZVgzOWN3QWdrSWN4SVpwOUI3YysyR1BmWEs0aEx0ZW9uaGo1UzVGbHE2a0h6aGdjQUpZanh2N0ZZaVFCc0cyUURVQm91UUd6blE0cTQ1VmhaeDBNdU5sR0tzMnNXekowZEFIYnkyU1k3blE2Z2k4aTVaZ2dIRWp5d1I1QzdoMmN4MzhJV3RHNWd4eWE4azdFTFRsUGtpcWZMc2NHb0ZLTHZRRldBSkFOZWtud3RRRm9TSWRaU3FSREMrVkNMWUhWRjQ1T3BjcUtPUVIwNjNFMDVmeDNTeWFVcW92RHJ4RE51VFBMdmtSUzhDSmVIWWx0OE10YlN4SDcxMExFV3dDOHVZRzdINnMyVndVQWRZRzBRVFlBRWR1M3FiblJWTDNZT0xXRjdLZnQ2a29Ib0NabWRvaFczOW1XN1ViZnlOVnhqZjBkQUFuWlBhZXJURWRVZnZnL2FlSFFVT2tZQUJoZXBmQlVCSXZ4MnpxZlJ4UUEvRDdDSnMreUFZaGZ6cVlYSnZLdUdLYnNuc3NyTXpWSXExRTZBTnZpaUN0RWErNHFYeC85Sk1jZzFMbjJxU1o3dFp2U0lqSVhLY0h5YjNSbFltekNYNi9yQW9wb0FPaUNrTEJCRmdCd21iWWNjdGhMQkE3enRwb3hMc0dvMUlacWE1eW9kQUEyeENnS3FUWEtNNmhTWEdqMjVqOWs3UHBIVitOcXFuU1BLUDFCZVRLS2xKNEFRSjk1djFCajdETjJvUWFBK2tEVXRnQkFwcGdWdWdvSG4vWng4SnNPZEc3T3lMYjkyc0d1VXpvQUE5RWxJZldpR3JTOFcxTTczVlozSnFKNjNpQTJFRGF4Q3dCUHdjRHBvQUV3TnNnQ0FJdHVWNVB5Q0wxUjVwNVBqNTNrVXRhdUxpMnZuU1hpcFFQUUYrdFhTSzI1TGZVWlVPSXdxZHpZT2ZZTXdOVzR5TEhyQm9CNWlIK2RoRmtBd0VVL2lzbmZJRFgzQWhpbnI4ZEtzcE1OSVNCSmVGWUFwdm1OVitmUHJ5VzVlM0pXaE1zZmlzWUlnajRsamp6RTQyYTVBQVR3Ym84TnpnWUFHdHZjcWJjQXdFSnJTSVVlMDZUbUs3UjFqdW02M1B6akZFMS83akZKMnBicmQvQXp2N3puMENZQnFEUzdEb1UvZ2FiRlEzSm43bU8xSXBvYVV1MTF5YnRQaWE1ZjBGaTVNUUNvbzhtSWkyQUE0RFpvQzdrV0FIQjZWaVdoZnRSSno3ZnJ2dFQ1ZmJXUDFEa3FVbVhzNlE5U1FpeEdsZi9FRmV3RFZjaWZTUUQrTzc3Nk8vUXEwV2JzdVQvOTNWOS9mdzJiMk11WEwzOFlqTVU2cGdqbzZXTmxBNkNHV0o4YTFyVnJGaFNQQVVBZGJjeTNCWUN5UVJrQThCT0pZek53bEpZMVQ5dEYyVklkTFR2NWd5NjJPcThFTDN3a1F1b2ZWQzN4VEFEd3N3bjN5NjBnVWhoTG4rQ3hGV1ZXdjVmY20zaFpyWWd6ckJDcTZQT3BQaVc2UGpsajVzVUJJRWRHV3dBTEFHV0RMQUJ3ZHpveEF5cHRVbFQ3RGxxNWh2RzFkSjZNWUU5RDRScGdhUEpZL01XTUM4RGIvdjNqb05xS2MwbW1MNm10NmtEM1hGczdmSnc4amRXQ09HNExTUnZGdDArSnJrb1YrSXdEUUljZXJ5bitGZ0I4bTd2bG1DQ01ka1Zvbmx4UnRtc3lSS3lYekRJa2oxRGpkUGh6VXlCaURnQzAyWHM2RndBTGFvVkNFeVhMYmQweXlraGxaUUdnajhqN3BGOVg4aW55RVFlQVJycGVxbXdBcEEyeVpvQVhBTjViV20ydDZkTFA2NmduOGd2VU9obUUyYkNKWEFBNlQzOFFPbTdaQlA1NFR3MzNoalovRzYvYnBETnByTkJVb2d1aGtXNUpuOVRyMnRVTGlzY0JDQ0lJVWl1UERZQzBRVmtBQkZYVVR6dlZTZFg1ZWFyRXc0ZVNOQTRBVkp3UGdQcUJaR1VzWXU5Mm5MdVgxYm5PQUg3MHZDUDF0QUdRTnNnQ3dMY0d5SU5iK1J1cWVIUFQwLzhudW4rNDVTRTVJd0RLZzBRZnZ5RzViclRpN0ZNQTREWWdoRTduTUFNd0pkaSsxTk1CZ0d6UUcxbHVLQitlSUR5S3R6UXJmUk9WMk1tNmoreHNBRXdwUTRxOWlScjQxZjA0Ly9zUWdDbzZvaVgxZEFDZzE1VW4yUUJnSzRmdzlYaExzOUs4bDQrOVZGa0FmSC9QcnZZV2ZuNlBnMFIxaW9PSnVpOEp3bDJia3VKZUFLeDl3RkJWNkZPcnVpb1ZCTjk3ZGRVa3hva2wxb0FOQ0ZJanhnR0F6dTNZam1XQ1BEdGhISlMzU1ZPemp1ZlZqZVpYY3Z2QWEyY0JVTE8zVjB1UlhIdlh4T2x0RUt5WUpidTJHVmNuQlFET01ZUkNhUUJnTkRxdzIzeFAvVDVBZVF1Q1NSVmliMGgrTGdEd2V0Z2JGZ0E0QytyYWdua2NSQ0hvOUtCTEVLUmtWS21Tbm5vT1VSWUF0K3lkOHkzMXNZRU4xVUVEWXhBYlhZY3hFbDRBMXN4WlVCb0FHSHo3Y1Y0eVRUdXBsS0FtcFYwVHc5b0ZBQm02UVM0QTNBYUZMVjBiWjg3ck9xRWlkZll5ZnpXcGYydW9DaktlRVdPZk51NktRNXdGd0hKa1ROZFNwUGJ4eng5SkptaVFZdmNyS3FLZlhnQ3MwOUEwQUdEWEVyTkpNdTJsOUQ2eTdhbXFWRWdBMEFEaHJpeDFBZUEyeUJxa1VENmhCRWJHTGo4M3Nvc1duL3pxbHBLWDhzUnNlbms1WXNOVlQza1dBTUVQOUlqQllhTDYyb1ptWkxZQk9zdEV2QUQwelB1QU5BQVcxY3R2dzByRlpqQ1dVa0wyK3dBd29icGR5U3dHQU5rZ0N3Q2MzdXdvcWVySnJ3eGdlRmpiNmFEU09HNmVIQXFLcWVaZktGTG4yU2RlQXc5RFVHVUNZS2FBbVFDR2U4cThFZ1JlQUt3M1lta0FCQy9JQmhrNVo0ekZad0RkQWRKU1l3Q1FEYklBQUZhN01hbnlUVmlibUdnTkg3NkhXME1IZ25MRDdQS2NxblVhVWVnTlo2c3FLVElCTUZQQU13SEFWRzBESElraTRRWEFlaWVzdTZKUGJlOTZPSXliRlFlQVJybTIzekVBK0M2M1pTUW1iNmZLTjJIY0ZkVzJvTEdEYXpWeWE5YjBEM0wwd3o3NDlyeUgxdGtBcUNuZ213RFdOc0Jvcm1OZUFLeGJFZVVEZ0NHcW5hQmd6bHlVNWlvVE9pMnRQTzZ0M3pBSmltR0s4QTBBbW1WV25Bc25jTW9WcUpIZmZaT2Zuc0lFT25JNVVpb2JBRFVGUEJNQW9qbTJTYlk4eHd1QXZPOFVvaEdsQTFCQkR4bmZaajUyWTV4c1VNczBKZkc1SEhoZ1I3eVlZRlQyYVI1bVpVR3RXUTNqbEJzK1FhQnVSRlNWcWJJTGN3Q0FLYkFLL0xVTFpGVmY4VXVVRkY0QUlxRjZpRGFVRG9CamdZSVZERjRuVkIwQUJqSHJpazNZYTRJY1RvMTJiNnY3OUlGTjZldjJtWEVaTGM2cTU2WVZuVldXWndaZ0Nudys4TGxBL0JzM1J6WTNOKzREQU03Rk9sR0ZhTVBrQVlBVWF4OVFhVUxvTGtubm9ScTNDSmpQTFZtR3g0cGRGV2w4MW1kVGx0YkJSNjVaN1hWcWkxeGRLNytoS0NRaGYwenIxNkNoYnJFcHp6RURjSnZnZU5VN0FjaDNOcXdTTVI4QXlEc2t3aEJOME9yMGtaaklJbHgzdkxSM1FZcGVndEVxY1RIU3FJM0IwVEtwV1dmTnJIdzN3dXRnV2NvOVZ0N3BGV3BEeFBaTnRXUnNUYnRNbDloV29qZ1BBRFFGZkNzQS9kRGN0LzFSUW53QVhLQnUvNGE0RTh3Nm5hL2c2cmU4ZVl6N3dhcGlVVS9hdFdvN1Uza3ZVc091NGswWGJObnZxSlI0Vm0wQUxwb0JRdGNwZUxqTjZYNnJ3eE9kenBlRHBYL2t5K2k2eThkTjFZeWpXTC9oRmdYbWR2UlhWWW12MTVhakUyWEhGSmw0T2dQTUxVTEt4MnFHeGxWUHRvZGZOMTdRQ1RHYi9xdnpsd2xPWjhtNExMOFpkKzhLTGcxYy92RGpiWktqM29qY2ZGeElmZTZUcXhidldSc0FERTArVjZtOEw2amxPVjRvVS9MbE1GNytXVHdTMFlvMXQyZmk1eVdLa3pWUWZMMkdLWkRjQkVNU2FBMjZDY2xlQUJiSXNvNEM0S2ZaMWJocFNITE9rMlBhcG1NbjcxTVZqUWE2azFGVWlRNFVBWjZXdzlTWExHN3o0bEF4Rk4wcFQ3ZXNtbTcwOTZ5a0hhZHN4U2tMQU14bFcxSEZjZlEyd0F2QWdLN0I5dkFqcSt2MGs2c0lydmlDL0dCbko2S0JWR252QmMxakpXQ2NwMm1iaUEydlBiYXErZlh3bzYvcitFaG94MjNYTjNZMVJZQzNaM3NxMVIvaW02SlFWd0xBZnpHR0w0d0tBS3JLTzFMVXAzamlKeC80dVJsdWI1c2ZuSGxud0lDUkk1UUlvN2NCWGdDMmZiNnd4WGdXcTJUTitPcFdTZW5SWG53bmxxSkJNeWRkU3ZWNHRnK0FaWFlDUnloT3lULzh1SlhNMVRrK1ZnM3R5Mmt5SjFKdDBkSys0K1NkVTJJaDM4akcvcTFRZFgyOU5pQXZ5RE1GTURHT1J2U09oeFU4UFErUUZvLzJJYmwxdTFiT3VVVXZPbjVvcWhyWWxrSG40b0tuMTVZWjdRTThVMkI3OVBydllUV3RkdTBwQ2wrQVc0c2h0WmxTWEdvMkJrc2VlUXNqWGZFOEhGd2FUNjloQXRCT09Ea0ZHdjZ0dDJMb1lUVS8wbTBLZ25tY0t4WTlwSlE2cDM3V2M2MUZQVG9MblpJdnkwOHRJMWtoMldzMEFlZ3NLRGtGSW10am1lVGtXNFQ3R1d2dzJnMWFXVWJ0N2p4eUpwV1ZwYXlRVzZjMW1NN2tDZ3BKQVBnRThFMEIyQXA1UE9XWG5XUUZCNmZycDVXNUwyNlJrM3JxbTA4amVaNjU4RkxHZE9XTVlhaDJjU2pXb2tUbGx3cXduWWxld3dRZzVwNHBnTjNCYlY1ay9reGRPVEtKQkN2OElEWEg0SzRudUJxV3BjWnlhU3RPK2V1ODUyK05Oc241bEUvMDJrQlpqY1FxZ0QzNFFZeHAzWjRUQ1ZZdzc2TjJ6b0lYaHRSZWpPdDVKVU4ybENtYUh4bnhNem55bnd0d0gzQUVzbVZMVlJQQU13Vndpck5qay9LekNUb2VsQ0hPaWo1U21OMjNtRmRkeGVHY24vTTUxSjJtVVQ4ckRyMmpJc1lPamhlY1R0SVRJTGtLYkxDNG00REtWbGFjRlIxQ3IyYjI2WngxQ3BsSlBGbUNSWHMrcDRoYUpxdTZmY0JMbTRrUm1WSXBOZnVodC8wd3hHK08zdjNOaHhTSm1RQ3hLZkRRLzc0RHZmM1pIMmxLcWdHRHFPQkxzZ0tEMkRzT0pjUjV5b3REVHQ1NUpXcldmRTdUb1RFTUxwMkljWVVSZVpoR2xpdWZ2eHhBSHlKc3lRcU9LMmF1eVZVaVRzWC8ySU82clpZRkR5djY2b3NZS1NPVjBlK1hSbEtWVXppZlkwLytNUHVpMmlKTnRmMzNnbklydTBpSGM5ZnBsRklEVUJNdWtHQ3hGQ2tIY1NrYTRqU1IvNmREK28wSDBYeTc4NXN0VHV0aEZRVFZvUTBXcDB2K3lYaS9sS3d3d1p5bEhFNUQ4SUhPbjB4UWhlL3YyOHhmek43d3phY1A4a29PazBvdnFkZUQ0SjJIdHRqemkyOUk0M0orR3B4YThzSithcFZaUGE5U1NlakhaV1IzNlV6dWZnalRlWXptL2FDbzBhRy9ZK0t4V0MxMkV5cFdMSkpyL0JxZlk5ZThkQ1ZsaHJITFF5V0pIVU5NdFp0V2VacnRweFZaK1J0a2RtZXN5eVJXMlRsRUw4YTNPdWVndytsRU5sTEpOM0lOcHBET3R0Ync3ejRKMi9mTldNalhJWXZtNGsyc3duSU9sdzVWK0R2THhtYXM4dmtscDNJY1I1eWZka25KY3k4bDgwVE9XdnhLaHA5d0FFTTFiZnUrZnJMeWNtOGVsaWVyQUVtMXJUUW1QNVd2SWJNd1FUVjkrVHVOMllQOGxCNll6bkhjbkZKVlpsZmF4NDNrcTUvUmRSNlU2aDdvdFhUMHJKSHBKNTliUDJ2ZEIvVStzSnFqRC80ZmNEU2tMczNSWENFQUFBQUFTVVZPUks1Q1lJST0iCn0K"/>
    </extobj>
    <extobj name="334E55B0-647D-440b-865C-3EC943EB4CBC-6">
      <extobjdata type="334E55B0-647D-440b-865C-3EC943EB4CBC" data="ewogICAiSW1nU2V0dGluZ0pzb24iIDogIntcImRwaVwiOlwiNjAwXCIsXCJmb3JtYXRcIjpcIlBOR1wiLFwidHJhbnNwYXJlbnRcIjp0cnVlLFwiYXV0b1wiOmZhbHNlfSIsCiAgICJMYXRleCIgOiAiWEZzZ1hHMWhkR2hpWm50b2ZWOTdhWDFlZTJSbGRuMDlYSFJsZUhSN2RHRnVhSDBvVzF4dFlYUm9ZbVo3YUgxZmUybDlYbnRzZlR0Y2JXRjBhR0ptZTJoOVgzdHBmVjU3Y0gwN1hHMWhkR2hpWm50b2ZWOTdhWDFlZTJkOVhTa2dYRjA9IiwKICAgIkxhdGV4SW1nQmFzZTY0IiA6ICJpVkJPUncwS0dnb0FBQUFOU1VoRVVnQUFBMmdBQUFCakJBTUFBQUFjRno1UUFBQUFNRkJNVkVYLy8vOEFBQUFBQUFBQUFBQUFBQUFBQUFBQUFBQUFBQUFBQUFBQUFBQUFBQUFBQUFBQUFBQUFBQUFBQUFBQUFBQXYzYUI3QUFBQUQzUlNUbE1BRUZSbWRvbVpxN3ZOM2U5RUlqSzZWQkFaQUFBQUNYQklXWE1BQUE3RUFBQU94QUdWS3c0YkFBQVgxMGxFUVZSNEFkMWRmWXdreDFYdjJlK1BtZDBsR0h5eXBjeEFDQ2hHYUJiSkNoQVR6ZklSeVNoQ3U1R1FNZjh3R3luYUdJa3dHMEJLRGtmYUJTUWoyNkE1UnhHTzd5Sm1BeVQrT0p5NUpJcGozeEwxL0JGRlJzSGFCZUpBY2hLekVwSkZwRWg3d2JIdmR0ZTU0cjFYSDExVjNkVmQwN096dDdQOXgzUjFkYjFYNzlXdjNxdFhIek1UQkQ3WC83enY0eGUvNEZQd0RKUXAvTXdENXk5WGhsK1JFb1ByMXZEcjRhWEJEQ3E3NUZYMFZCY3FQQll5ZHYxVWkzaDh3azFjQXREMmpvL2Y3ZU5VWUd6ejl0Vit3aldEcloxd2pZT3BEa0JiR2d6blU4aDFsdDA4aFZMMUx0SUlZNTNlcVlhVW9zeCtPS1NTbTJLUG54R1BZV3JsZUtxZWthQnJtaDA0TkR5RDJZMHpFblROc3pmT0lEb09sZHBuSk9qYVlXODVORHg3MlJCMHJlVFRhcno5K1QyZy9MbjJTNytXandGU2xSNXNQOTNKVDY1UjFzK0l4OUJVY2lhTGVZT3VRdnZUNkpEdVkwKzIyYUtUZmNhTFlvczkyYm9aZk8rVEdlVThYcmZZQlk5U1o2Tkk3cUJyK29kQmxhM2NlYlFZakxBM2M3WkZvY0UrRUpTYWYzY2NnVjl1ajVGVDlzR1FGZjRWcjA0Rzg5eEJWM1U5bUdlMzJrOEEvMnBlVS9zdWpVTlRSeHkwSWdtY0lhL3JkVzZQNFdKNHN2a2ovOFRybThObFJmYWpqTXB6QjEzTnZXQ1dzUnZJZm9iOUlLT1c1TmR6SWEyZ3dXTHZJUmJva3NDN3ZPeTFIbDB1ZUl5RjVGcUdJcmZ4TlM2bUgyaDVnNjRTeklybXhYTGZSTTVvK3hwN25VVGQ0UDdWQUczR2Y1M20xY2NPUHhGTWMrQzU2dDk2TEh4bWlTZURrY2RmNHNteFVHYUpONmZvTmluWGYvMUF5eHQwamNNNlNwa2RVdThlMHh1c2g2Wm9zWFVxWFdQL2gzY0R0QUk1WGg5bS84c096clAxZVcxZ2ZRODcvS3VXV0lrc05BOWFoN3ZJWi9rVXp3bWFjcm95NStXMDhnWmRNK0IzcFpYQ3NsOGUxelFoeWVxUnBGMUdEUXh0ZkkxM0NFaTk3ZDczZmZqakZ5OXpxOFRtTjY1eDl1WnU4RjgzZHpqdytPcm4yVmQyZzBLRHo3WHZ1Z0hlK3dKbWg3ZHZrYlgwZmR5MlhFVXBFcTlwRlJRbzBGS1ZUZys2M0tUbHJTQ1FWanJLcEhYYkloWGU4WnNQZk96UjU4SkYrd1UrZC9tSUdBUmF4NGxBbTJPZkZVUTdOTllKVjJvektyUllCZkphYlFYOE9YWUR1OUFrNzBqTkZVaVJJWWZzeUNZK3FlY3FhYkRxckc1RExlWW8wTktVemdpNjNLVFhscUxHaGlDZ2t5d1FzS2NyRWJTbTlGZGF4NGxBQzZweUxkRXRCRlI2RjJmU1pXeUxpMUFLK1dyQkhQWGVVV0F5eFlmYzVlT1lXQ1NybVpWYnBVWllkUlVianhhbHZFRExDTHBTMjBzdHBrem1BZzJDeGl1a0JneStIYW1QQnRxNEdQSEFDOU9WN0I3YkhDSVFZWlh6dUNZR3R3S0JobDU4aHVlTTN6NUxlM1d0QlNvSUFhV3EwWDBuR2wyOFFET0Nyb2lOVEtXMmw3SlMyRWZkbFJUbVBjM1N4cGhBQlJMb3oralNRQXZhWXMvbzI2UnlzbnVjRkRFUWVPZ0s1eEFLa3h1aG5sRGJSRGZNOFc3UnhJS1hPdW5QUXRNTldpR00rcU1DTFUxcFBlaEtVQ1NOTkFBcjVTVHpXcXViVEVwcmYwQldrdVFlcDJVN1R6SHBDTEdCSS9pN2FxUXNoTUFsMGt5cm95WTJsaFR3RU4zczBmc3BHc0hhSFJ4NndkemdxdDZrMiszNTZMcEJtOVlXNEJSb1FlQldlajhLdXBLVmNaUEMxRWcwOWs2YTQ3a2JVVXNDclN5aDF1ZjNPbWhqY3BnS2dnM2drUVFhZU9nTEpMZTBPUENsQXBvR2xpOGdjbTFSWmw0Tjk4bXFEalFYT3ZhcW80S2ExbEUxMEp4S3crUWxhekhEMVY0NHR4YXRVTmZtU0RIQllMUkpCcTByb2Q1bmNwWmlXbG9RcWxadU9FQURZNjlRamJOUkpFcWhZbkFQemROSy94Z0VNR1R5UGpQUDM4UWs3Q0dqeFd2cmdVSVdkWU5XMEZ0UEI4MmxkTkNNZXJOa2I5MmRwTkNwUlN1MHRWYTNxSU1BL0pWc05mUGRqbXpuWlcxVFJiZTBvS2I4WTkwQldsbDZhRGx1Z2VsZEQ0SzN2N1BKUGlOckEyQVhLRDNQdmFUTXozTnZWL0pRSVEwcythMG0wMDdxZHFPRDVsSTZjTEpTRlRoSllhemdWcXJDUUVXako2RE5ra0dyU2tOdGFqN2RBRTNNaW9HYlM0aWFkSVkxTVc3QjJFYlgwUjhyR2RUSnBaMHRsWmMzRVZieVVycEIyOWZSOUFFTlhFZVdHSzcyd21uYUZxa0FzQ3hSSXZIRENkcU9IS1cwYVpvUmlNQ2VqM1JvTGlHYWtzZUdtRDVNTWZia3g5Wis1MWU1YlpGQSs3TE04bXFpZ0wxa1pyYVdrNWtidEdZVU82TXZqNFlybDlJcTZISlc1dXprZ2JMU1dUazRKVEp4Z3RZVlRsV2ZwcG1nQlcyS0FJR3RTMzYxaXhHSzZRUE1QdllzTVJxeUhUWTYxcHVlSDBzREFHMU9IOUs4UUp0S2JXOVN5dFZlQWN6QktsU2lxZ3dpcVJXY29NMEtNakNPaU01d2p4QW1MZkZYRGlFQWJ4akI0QUlQdlVnSkdPL3BybjJFYkpNL3lSNmd2ZXN4T1RvQTBLYkVwSVdMNG1OcEt1aHlTKzlvcndDbmFSVWlDM1duSEdQa0JHMUNITGhjbGpNSEpEVkJLd3VuNTdJMDZEY1hxTUpSSnNKbTJIaXdKRkRCNDBqZS9mV0k0ZVFBUUNzYm9hQVBhTXJmUjRMWktTZG9NRGxleGNMamVxUGIxSVN0TkFQelpZblRnWWRXa2IwTm1sanFkYnBId0dxRm1FNUlqekV2SXhOVmw4SnorcGJLeTV1WUhRQm95OGJCS2gvUVpOQ1Zvb1VUTlBCRU5HalcyQk1wNUdpUXlhQ0IrWFNBRUtZVWIwWDBwcVVWWlg5d0NBR0FjSzg0ZzlPSDhTMmNPOUplZXNRUXBoekNMZTV6bzlSZTlaemNHUUJvYlcxcTdSZUlVTkQxTDN0cDBqdmFDM2ZUanJDQlJtTjkyK1RtQm0wUzBYclBnZHpnSVRJVE5JaDFkaW5iSVFSczVGWG9mUmtqeE5uckFhelMyR3RWYXBHcy96Z0Vaclc4T3FxenR3OVg5RGduK3lWbjUyTnBGSFRCYVkrVXk5RmU2TEp1dFQ0S1o2bGtzT0RnNFFZTjRveXZ0bzZXOUdtYU5hWkJLNjBRVzRjUUt2Q2tKVWcwcGZGb1RDdDhna2luQkl4ellzM05JYVpQTmxSWDhTbVhWTVlGbW5WVXd3TTBIblRGNGkyalVrZDc0VFR0eWprODlQZzNSdkhZUXdwb2hkOEtYL3hGc0NZT0RGRmFsbFlUbzdSTENObUtJVWFSeTB1MFppVWxtT1pENWFSd21ETzM1SXZjZDVoUFZQSVN1MENiMXdjSEwvY0kwZGRlVUxSSEFWTXVWM3RCWTY4SEw3ZWZ5VHBlbkFJYVZhU3NoWjRzMExxTU43VkxpQVkzYzVnMVhJRmV0QUFzV25LSUtMUzJpT09ZOEQvMVZYcnM1Mk5qQUtEdGFHdDRJSnVIcGNGQXZoQk1hSEZBZ2txdTlnTEFGeE9LeDdLeVFJUG9VYU94UUpzUjB3S1hFRjArQjRQVzNBcm1xUE9wUmFGdkh1NFNYL0FtQ09aSS85NFJsNzRybXF3OUpWMldWdGZXOElDaEIyalE4QkJ3WFVtdDNkVmVBQVp2bFZUcWxKQmYwTTBZSTdFRjJxUVlrSlFRWDM4c1BIcjZ0MVdWWStSY3ZuT3dBNVkyUloxdlhMaWIvMlIvTGtvMXlQMVd2NmlJY2laRzJuSFFpZzllUG5vbUVpY29mZi9lQng2bEh4NzRXWGp4KzFwTkFyUnZYREt6d1RPc2FLV1NRYk9VeGw1WVg5S3BZbWxYZTAzTFVEcEdZV1lvU3l2ZWY1bGQvZE1ZMFB2R2x4b3QwTUFWRURjaFJPSDkwRzV3ZlVaVnNYRzBGOXpCMWpFUXJXK0tvb3V3UXZMTDdFdXl6RFJXY0NlVTYrc3F2UnN4RTVma05RNkhoU0Q3SHhUbktoV29CTUg3MlZISTJOK3JGMktWL3o0N0d3WVpLQjFkQ1pZV1U3ckdsa1lPSTVKZ3RQVXA3WW1TZFpBRDR1a1lhZktlOTY4Y0xGa01KR2gzZ0JKd0hYVEUrenV2OHBUNS9UZ0xOQmp3OXJCOEhTaEJpUHVRQTE3cm1Ja1hITGs4ei80WlozdVBIaXhRVHJITm5qelAyQ2ZwZ1Q0YTdNWHp5dTZpN041UzBIMmlhNC9Uam9RMzNoc0VyN0tvZzBqUXZuTUVWbmFQSmljSExaNU5VWVVtU1FKb01hWEgyTTNtMXpTYURjWUhDUzJyRHJJbXRaZmFUZFBLd21rMTRjK2lUQUhhYUFoODhKSmhUNXN2VVFFc0sxRmhPK1NIamdoMkkwRUQ3bi95YjNNTmpVa1EzSEhwRUhkaGlnOGZTamJGUHd1di91MVBhVHhMOTE4Ni9FUHRPVmV5dUxhMjFtVHNFYml0cmZIdUVkVGZwTVE1eGxZRnoxYy8zQUxwS3FYd2c1alIwdGFDMFQwbVpFUHJDRkoraTRPV29QUzMyeThJQ1pBSUpxc0lrSEhWS1M5T0tuZlRqTUxZMHhhTkhKZzVVZDRHdS9IZWhkY3d2VTd2b1l0ZHg4UTFkcVFKRUFPdHpZdlhnZTUxYUlRUEFBWHRxaTRoN1VsZk5kT1hxZVhqRFcxWUxyV2cwTjE4UzZrcy9BVEtpYUJkaTJkUFJmTkswaVlPV3FiU0VEckhMS1VPZVVudDFSWlRLS1Bsb0MvYXBzcEJtMlp2SURab0pmeU1GUVNOaUY0cFpMZDBEcFo3REdqSlJsamFGSHNlaXhhQWgxeEkxa2tIbjY2Wm9IVVBSQWdDODdkVlZmcytGR3AxNkJGNitwYk1SOUR3bEJGY1pyYTVnaE1ETFZ0cHFOMUMzdFZlaFc4eDlvVWZJeG4wanpZdzJOSXpaUFRZUE56RjdESzhQNkwzSSt3UVVRUkQyNk5uOFdHREprYThPdEM5dml6MGE4S0RPRjJuaytaS3Y1MitYcFgwOFVxY1g4MEVyU0Vmd1d0d0cwS1NlY1orV2tnSCtUK1NYQUMwRHlWazI1RkJETFJzcGFFUEpGdGFqQlRSaWVIRFQwMXRTam41blN6dFhtRi9hTXBzQ1Y4VTJNRmVFUHdFWXgvRkozWFpvQzF6dGV0QTlxYWMwU3pEZzlrL0ZYbXZpVUlJdkJ6WFVveFpUYUxFMzRSaXhSd0hyMmdXQ0tEZHQ4VUxnRTlRblF0QWV6Z2h1eHVWSUJvYk5BK2xvV3V3dDNpRjZyTU9lWEhTOXZhekY3ZHRUNGlMeUl4MUZDa2xDTFNHVUFxY292U2ZPL0RWRm9qeS90b3NiWU5XNWZMVWtVN09DMnVZTnNueVBxSENybXN6eHJSbWdnYUVJZ0NBYmtTT0JDa0FIWFg4QjFwT01vRnNWaEVQV3JZNmN5RmUyYUFweGxDM1MybW9mVVZXSSs1MUxDMWxxbUhhS3FBL0FpamE1aGk5SWRDa214aEYrdXVVWC9pbE5qczBvanpNN3NxYXFFd1FpQTIvT3RMSlhvczlnMVk1UkpsK2JnOGpyOFRyc0JQalc0dmFIZDhCbVJCcFh3dS9BQjAxaVFvamorRElybGxHRWdQTlErbTVoMkt4Y1IxVjhpRGxLcjcyU0ljbjFDY0hiWWsvVTgvK2dYb1hUOWlnZFhrbklDRTQyQWdrWEtwbngza01MS2RtZ3RaV2Jxbk1va2dFMEZIOXRoMjVUVWMyYkpVWTRzWkF5NmQwSFZwSUxXcm1hQzhPbXBBTVptWGE0R3lJeXg5czBNU21aaDNwMWtYNUxqN3NKUkFQT3F0bWdsYVZuaDZERHlrY3VrYzF3b0F2a1RJNXNodlNCNGx5TWRBazM5NlVya01MS1pGNkl5VkJDRFE1bzRiVlcyYjFMYWtWdjhkQm85R3dqblFWVWJTTER4M3hjSkszV2lRRFZqdlMrcHlvSFVEYkZFa0VUYmtTRTdTazdJMm9NREdJZ1ZZUmZIdFR1ZzR0MUU5N0VXZ3lJaWJRVkVlVWVtcjNOTkIyYzhtdk1lODNXWXNhd21SbGdYWmR2alZCUzhyT0JDMmYwZ1JhUGxLU25VQ1QwNVVjb0pHRElTRmtVM1FaWEIzNWRJTDNtaWRvVjZSTUptaEoyYzBzUzVPc2VsTzZEaTJrQXNiZVNLbENBdTI2cUx0bjBNUkIySDZGa0tyM2Q2OGxndmJmNzNoZ3czU1BXN0thTnVNckNmQU1Yak1wdTZYQ0JVNFRjNCtTVlc4dDMyOTdIUnRvU3YvZTVKZGFIOE85RmdldDlPNFdvMnRUOG5lZzQ4ak9BaTJuMG5XUUtTY3A2VUdnU2MvUXM2WEJ3aHB5NlZjSTJhTDkzV3N4MEVaYmpIMzExMSt4eHJRdFdVMy9scGF6NWZ0dHIvNUEwOXhqVHZsbEF4N0RQUWJhVDhKRUdoZU44NE9XTmFibFZQcDJnNllDRWFmODM3dTVjQXlJZUxDd1FZUDFuNE1LMHVVSExTdDZ6S24wcVFjTlhPNjZSNHNmUXhFTE5OdzZXeUcySnc5YWh0SzNGN1I1dmhDVUpnUnNpbTRlQXlJZUxDelFycW0xai95Z1phMkl1Q3d0USttMDlnbzhQRlBxbURiWGttZW1SSnZGSjllMENaTW1CR3ozTEhxMGVIS1J1YVN0Tk1wTDJVOGJwOFZGM05icGNLNzVRYXRIYTE3RXlnNzVYYUJsS0ozV1hobEdTbUtrZ3FaK2FZa3JIMS9sTC9NekpXbENGS1A5RDhuRis1NXZQNDJEQnUwbTE5SHpnMlovdDg4WHRBeWwwOW9ydzBpelFXdEVleGU4b1cxTDAxYjVYWjB1K1BkZGI1RHNndm4yMHpobys5R2hCdzVhc1lQc0hSTXlSN2I5WFROZjBES1VUZ010dzBpcGlWSXRyU20zRWFrb2ZOaWdpVTNDTkNFa2FhNTdydjAwRGxwVDdNRkR2UnkwL1MwVXdZR09JN3NjN2VNZ2NleXdxck9uVW1ublIxcDdaUmdwOFV3RmJTZmFoK0lDMktCcE85YzU1WGNxMXZ1TG1waGNFMmk0VGlCTnZFeXhVQjdRc3M2STVGUTZEYlFNSTgwR3JmUUxWdFBab0dsblJITEtiMVhRejJOVmdEYUpZeGw2VnNsc1B6ZG81cUg0RTdFMEtYVGFQZFhTWW9RMmFOcHByTnNQR21CRGNlbzA3alRCeVFrbDBYSnUwT3hmS3ZBZTA3U1dLejcwUjlvVEpWTXR6UzRjZk9PUlBTdXZQOURFTHdyMUpvUWx3YkU5ZHNWa21yN3FobWVVSk9kV2J0Q0F5NExrZ3ZjOG9EVmlTNkpCVCswRjRhVGM3NVNpOUFkYXlBZTlub1NRTlIvN0hZS0pUV1E2ajN2UWVCcGJqR25GQS9xVmhTcTlkRVFjam13NGY3RUh6TlNWQXpUMDAycFRYRERxcWIxMmdJSFJjOFJoMVN1Q0dZN2UxblJTeVVzSnl6M0N5Y0VLNXZja0JERWF4QWQwU1ZKa1p3dTRveXBMdkphWjUra0YvMFdnK1dnbUVNQ1hhbmdKQ2pCbEkralo4c3NLc2xnTzBQQ3dxcHd3U2pZOXRkZEdwSW1rNzh2U29DUHVJaU8zRUM5dmYwcldOUEE3OUdrNktyR3hnbFdCcnFLRE55djBrMjZ0RG1hWG8yTlFlTWh1QWZQZ2NtVER0OHJYZVFIKzZRZWFvVFFlQzZkbEk0MVBIZkpVZituQ2cxeTcwY3FvWkJ0ZWI2b25TdlFGMmloVy9jM3RiYXlXYlc5L0JYNitZSHM3NUEvYnlQNGNlNHFmOERjckhkQlRrMXFueEpHQXBVYzYyUjZjZXdQK0ErUXdFTjhacTBmOUhvZTlWU0dLSXh1NjR4VmRXQVdhdjlJd1dZNEFRbDVwcEhwZE10MEVCcm9RUmRIRVI5dmJLMEZ3aWJjK1BPaGxKQzNkTGZkSTMzSkhuOHN2T0s4TFk0TzhnS0RRWGc5YUJ3YUhRVDdjVFpISVhmeGNJeDRIL0JMVU5oYXV3Rzlic3hlYWNJTHh0YlhIVWJvWDF6NFNsTlllQ2lGNTlNamFuaXNiUmQweHo5QXAwUHlWcGdQQXV0WXBwRUZnR0NtbnFvR1kxelVHMmpMUkt2NHl2cnlvVEZIK040VkdZSUUyaXlzbUtVSk1RZnMxMUZreGpjOWdrcVUydS9uS2Y0U2JuRHQ4TDQyOThCc1BzaTlENTJrQlBCMzgxeDF4dlVYek9QNVFjV1VqbTNremN2TUJ6VllhNmxaZUdGbW10RmVpWjRLZlhwS09Ic2sxeWRGUGhQQ1dYd2hhOU44VVdGSmNGbWo3eUcySGJULzM3Rk1YbjlzT3lkSzJyejc3MUZQd2dBRjNiU3RRdnpVaVdRenlEbHZWMGRjaWc1ZEpHZm9PMTJqcnBVV291SHEwL1J3Smg2Q2hvQmN2YjBPZmNtU2pwUElYTTRUVUdtamVTbyszUHRmY0ZmUjRTMm12Wk0vMGU0Y1B5dU55U0Y5a1IxZFJDeEI5RlVBamxWQVBCQTMrbTBML3lXVXNIbHQ3WEpiZmxPRnZZNTl0RUZiTUNtTHZCcEx4NDQrR1QrOHB6bS83M1V1SGY3bWdIdk1rb0lWME1nV2FubW1sRTVSdWVncGhHNm5rUEdYUEdlUUwrdzcvVFRGaCtnWW9ZVmxhTTMycmJCU2lKZ2k5RjIzV3cvUWNHb0dkQjJoSlNyYzhOWFo1cHVucmZneEc0ZkNIK0c4S2pjQUVEYVpwcVYxb0JtYnlFSjN1YWd5R0xsazNZbjRQMEpLVURqM1ZUakJTb3NTZkZmTzU4TDhwWm1QN2x5Wm9ZN0gzSnVmeUZlUmhUMUxNTXFmOXFXeEViaDZnSlNrTkJ1QnpKUmtwMGMxditaQkRETEdKenREK1dyNEoyZ3lETURybCt1NFNEcnYyd2xrS3dTbDhwWDdUa21UekFDMUI2VG4xM2NWMEJaT01sQ2oyVjlNSjVWdjh1bVRkbktUQUt4TzBia1ljZ3J3MmpKNktPY04xaWQ4cUZVSjdnSVlsTGFWSDdiN3ZhSUlrSTZXaXRVVUhoWmxOLzAwUnNrMHoxd0t0WVF6U1ZsSCtDTVBlZXVLTG9jbHNzTDFJVmovUWJLV245SWc5WWhaTEpSZ3BMMk5NR1dKa0tnUC9td0ttM2hXVndST0dwUlU4aGl0WUQraFlQSWJzc2F6M1hEL1FiS1hMRi94MXRveVVDQXM5TENyQityUmRtUUhhZU1hUWhzUytQOUZsVjNSNm5nMHQvVUN6bGE3N2VUZlUyVFpTYW9keFQvZUtoY1g1T0tJVEh3Wm9aUS9QSjQ1cjZUeUdMZDJXMzVNRndmMUFzNVVPRjd4MXRvMlVDR2Q5NTlaUXVoYmZXak5BcTZmUDBxaStlQ3pqTGY5cEtiaWpPWGcvMEN5bCtla3dQM1ZzSStXTnVPSkhqS1ZheG80QTBlbWdsV0lUZ2dUVzhWZ21vZERwenByUW1zRVBORXZwN2hmOUZiU05GQ2xMUi82V0NndFFNWVIxME9JcmszSFplQ3h6ejI3OHpSRGx0S05wbGhkb3R0S3Rpcit5bHBFU0lSMVU4bVNSdEFDbGcxYno2QUNURE5kYmNYVm1pSzl1RlBSN2dXWXBQYUdOaVptdFlCa3BsVytzWjVLcEFra0xVQnBvaGZpSXAwaFZvb3dMWFhPZXF6aUs2cFFsUnRTL1Evc0ZJcGJTT3oxNFI5dElzU1dLSHNhaFdvd1dvRWFlVjgrWTBFQ2JZa3ZHcThTSEtzNEtKbnVJV0JPNTNPN01aVFZQOHJJMFMrbDNMZmpMYnhrcEVZNDg0VThQYXpGWDRQK016Y204Qmxvajh2UnVwblRFQWxkbmh2cFMvdzd0WjJsOUtHMFphYyt0QnRPOFZmaWhxeTJETUFKdFRGOG9NTXJvRDdSTDJselVzNFl4WGVmSFRuQ2U5anA4TzY2VHJrTWZTbHRHbWw1UHd0c1JodVB2UnRUZ1JSQzNwamJIcWw3RDZ6NUFPNmFjUzBJdHc1RTFKamR5OGJRUWl5MmpXMHIwb1hRZlJrcEMwRCs4MDdxeGtLbExBdS95cHpsMStNeVMySHljQWhmYitLeVpONHhQVmJFSDVRVmFIMHIzWWFUVXJQUi9JbE5hREdHQVZyWVB6U1pEVVdnZk5BOFdrdDhOVTI3cEkxeGFMOUQ2VUxvUEl5VUI1M0FOZi9sQzFMUUdhSGNLaTR0ZUo2ZkdIbit4a3Z6bURPZm1WN29QSStYdDJUd0tKZzdQZ0pVTVUrL293MGk1bW5leFQ2Zi95ZUV3dGNhd3lKcmZTSVdHOTIvL2hZZXUvdy8yc05sQnQ4T25iUUFBQUFCSlJVNUVya0pnZ2c9PSIKfQo="/>
    </extobj>
    <extobj name="334E55B0-647D-440b-865C-3EC943EB4CBC-7">
      <extobjdata type="334E55B0-647D-440b-865C-3EC943EB4CBC" data="ewogICAiSW1nU2V0dGluZ0pzb24iIDogIntcImRwaVwiOlwiNjAwXCIsXCJmb3JtYXRcIjpcIlBOR1wiLFwidHJhbnNwYXJlbnRcIjp0cnVlLFwiYXV0b1wiOmZhbHNlfSIsCiAgICJMYXRleCIgOiAiWEZzZ1hHMWhkR2hpWm50QmZUMWNkR1Y0ZEh0emIyWjBiV0Y0ZlNnb1hHMWhkR2hpWm50SWZWNTdaR1YyZlZ4dFlYUm9ZbVo3VjMxZWUxRjlLU2hjYldGMGFHSm1lMGg5WG50a1pYWjlYRzFoZEdoaVpudFhmVjU3UzMwcFhsUXBJRnhkIiwKICAgIkxhdGV4SW1nQmFzZTY0IiA6ICJpVkJPUncwS0dnb0FBQUFOU1VoRVVnQUFCV2tBQUFCZ0JBTUFBQUNkOU8yREFBQUFNRkJNVkVYLy8vOEFBQUFBQUFBQUFBQUFBQUFBQUFBQUFBQUFBQUFBQUFBQUFBQUFBQUFBQUFBQUFBQUFBQUFBQUFBQUFBQXYzYUI3QUFBQUQzUlNUbE1BTXMzdlp0MlpxeEIyUkx1SlZDSzJ2T0J3QUFBQUNYQklXWE1BQUE3RUFBQU94QUdWS3c0YkFBQWdBRWxFUVZSNEFlMWRhMnhrU1hXKzl0ampIby9kdGxBZ0FZVzBNd29oQkNWdE1qc0VBY28xSUNWQlFtcUgwV1FXQ05zVGZpd2dIaDZ0d2tLVWlPNHd3UDVZQ1E5c252Q2pXMEVKaUVUWTJvZ041TlZHaUVmQ0puWVNoUjhoVVhmWTNRaWlFQnMzM3ZkdTVUdW4zdFczdTIvYnZxYnY3SlRrZSt1Y092VTRWYWRPblRwVnR4MUZOOE1oZTJEaXRWKzk5OUxpSVRPUGtPMjVkOFRkRjM5eGhBeWprcDRVSTZPMjZ5WjlCajJ3S3hBeWw5cUpMd3ZSallWNHBKTUJDN0xJN0JscGQxOS83dHdMTHNZUHl3cW54ZmxMNXk2OXRBOUR2Mzk3R042NTA0ZjBKbnJrSHJqN0lxUjI1RndqWnBpcWlsZCtPb29lTEl1SDZ5Tm1UVTJlUFNNTjlCUUZKYlhyTGhBMjh3d24rby9Wa09nbWZQZ2VXQmRQSEQ1enFweXpWZkczVERoYkZpOUpsZU5RUkprejhwSG5ZTVg0NkxkMTR6YUUyUC9IdW9iODl6UW8vL3JPKy8vb0t4RGMzNzcvL3Z2ZkVRdXg2WlBjaEk3U0ErdmlzYU5rSDU2MzJCSy9vcWhPQzdFeVBNTWhLVEpuSkpvVjRpbmJPTXlTUlF2NXNaSjR1TU1ZclpvbnltTExKN2tKSGFVSDJ1THhvMlFmbnJldDExU1FybVZZV2VhTVJGajM5eXkvNWYyK1FodXRkV1hhaE5BTVQyYzRYMjJibmpHeGJYY2tNdUI2VG9pbUtYWlNkRHNHT09aSTFveEUwVmwzbVg5b2tCakdUMHZtckp5ZmNYcmhtQmwvSmhaWEZrdFpzbDFvaWUvWjhxRjdNcXN0WTBiQXhJSVExelV2VStMek90cjdudFVTYmVWOFhuUjY2VzVpRHRzRElsdURDL3NTZHlGdDZSWHpzTTN0bnk5alJsQnh5UzRiaGRiMys3Y2ttdGxYaVZiT1p6UDMxQXhvencyWGhCMUdNMHVtUEZVYlJSdENEK2h4VjVvMUkyaHZ3em9KUDduZkdjREFndDYwUWM3Vm5KMC9HRUIvTTJuRUhvRFpPV0tPa2NobkFxOEJsRTlucEFKU0UyZk1DTFdqWmFiYzZjRUxWSHRWTmR2SytWVFcvc1hVSFhVakVFNmFrY2lFbSszQUd6enBtSWJIVzJIR2pGQmpoWGhTdHJsWTFiNjhaQjVhMnZ4dEdmYm4xT0ZFY29hYjJORjZZRUdQeEdqWlVsSmoyWDdVSTRYdTNmUVF4d1preXdnMTA3cXhLbzhNYkhaQjFGVzZNTTd3MDRQczRJR2wzVmlKODIvMCtRbGhQN1VmdEpIZDlnaFZZaSttMVk1c0FNNFpsbVhzZ1JYNTduMk9JeVBVU3VQR3VydTc0N2U2ZUlzSHoydWhocHhyQjhyWng1a2tvUFN5UFNPQXRWL3cyUXhoUDdVZnRCMG93MzUwaDhNM1JOZlBDT3R6VDJLbSt4cDY0OGdJdFJsdXJDVjZ6OFk5VHEvcUppWG9NUHZqS21ia0hDSy9KSEUrcGM3eGpIblA2TjJwNGppRWgzWkU4ZXZWeTgyb0xGWU5aZkVURncrK29LRnZubitSak43em1FYU4vQzRhUzFCbmhkUXFrNkZRL1NtTjlOL2p5QWkzOEpUeXJhMzFkc2lIOXVzK0V4S3k3bHFUMm9mU3BOL2drWlpjY2d5WElXd1Mra1FtV3VLRjVVZXd3N2lpQ2FhcTRrMTNhRVBzYm5GTzNFWXAwQmROVFRIcUcxYnMwMzRlV0FqYTBIM2dvTzZuS1dnY0dlR21LWGZ0c3hQNm94amZtc1NMZGRlYTFENlVTSCtXMENyYUVKOU01RHVmRTVkWFRxYXFTWDM4b3FvTDRhR3QyQmJ2am9xdHZ4SkMyMmp6Y2ZlZm91akQwcWRUcUY2TnF1eGFoWWJ4bHIraEJUc0V1ejE1b1gzMkZNR0VTQnpwc1dTRW15emRXSmpGaXc2TEtscEtuSUxXWFd0ekpGTWlQUTZ0S1pzbjA5aWZDWEVoN2w3UHRBNWRlRTA1WVFKNHNuc0JkNWZQbmJzWGY3akJ2SXprZWJxK2JGRktSWCtBcnk5TkhnaTkzOFhSNi91b3NCcnJ3ck1vdnNZQ0RhbWxVcUtGTHBYeVlpcnAwbm5SUWJteUtsWFRLdEZFcDVtSWF1Ym1iZHM1d2NsUnBFc2pzSjE0NEtBWUd5OUd1UFhzcmtVM1NldFdNYVJlODBuSVNNcDVHc29vbWhLQmE5dlBsaG1FMWU4UG8yZUxRSnl5cVc0dVVJQWFoai9VRFZKcVhZeVFVbHVvOGpvSHcxT2YyVHlnR2w1aUYwMWxpWnpxVzJpODNsRmd0WE5DaDJhREc1VFVHaFQzUXEvNlFDa29XWVk1Y1ZWSDdYczhHZUgyeGRSRC93b08xY1MzalVac1cvc05YS3gxMXpyWVJNb29vcEdUbmVqUVpoK0ZJTndhRlZCM0ovdTZjREphOTJyUmNGcXBuVll5V3RQWENJdXh1TUlscnJQVVZqdFJWSldZYmFWcmpVQlNCTW5EcFJhT245QlJzQ0ZVTlZSWHRYZGJZeGdiSzBhb3NSRm0rT1BSYWZGeFhBWm4ySDlNQnk0K1RyWHVXb2M0a1pJdk9SZzNtVU9kZGZSRG9sc256WlRVL09PdXV4RDdUbXNEbnoyUElPV0xZalI1NXkycWkrakx1UzAxTmE4citwN3pLYTEwMjZSSjZQd1JvN1JDdEpPUzlCVHkyb0k3c3R5WU1WVHNFcEZpVUhVZ2dVUm5oSExwMlF5N3ZSYmllRExDdkdFSjM1dW8zb1lsaUpjcHh0bEhNVUhrSEhldEpVUy9haCt1ZzZTcngvaXV6c09jQ01BM25tbll0ckt2YnRLdXMxeVpENWRaZEx4V1ZCaTFvM0VZZ1VXT04vU1dmazMzWldzWkNkTVFYVGlwT2tRemI0MlJHcGR5bmJBeUxERGlVUTNTKzM4K0pzUzdPb3lCQ3lFY0lEU05rL2h4cG5kSkhFOUdORGRMRFp6TGxod2p4L0lTTmJTcFpYSGF1TElZamlWUVJyeEltejFHa0NGREVCTnI4OFJzNm9vVUtNT09EdytYMm5XOXltbWRpNk5YdEI3aE5DdllkWWp1dEtheDAzQ0RoWFRWVkt0MHE2OVFwM1ErT2huYnM3UVVnd0hsMmd3eERFVS9qQ2NqM0Vac0pPL29Odm13Z1phak1KeXkzYVNURXR5MWxKUkF5ZXNTT3ZlNnpucFNielJ4QjNWVjVVcGJwbmhtb2FDdFVWVkRBQStYMm0xdEdNUnFSd1F6a2xzOEwyM05oOUI5SmFHc0VPTWJJdzhBZ3FNL01WVVIvUE92U1oyUHlGZjlQb0QyY1VlOEVwb0lZOG9JTTdFTFRqK1BHSGhPTW15bjNINlJYQzhraTJFQ0paOTlvL3lndS96T3l3SmFsMnZmWFJmZVI2VlhXUWF5cUlmS25OSHJ1cW9nZ0lkS0xWVGVIbWZWdG12RXJTODgvK3RpdjZuS2pNeFpyOVhyTUJvUTNOdExWY2FZUEpTM1pCcUhVVnNpakEzUXZ1N0FUSWZwWThvSU0xQVJhanEyRWcxYjVkNjJ2TEl0c2VqQ09sNU5rUG9ON2toM1NtdnFUTjl0YndiR21VcHR5ZG1JRTFNQlhPWWU4TGhGbHlQb1JzR3MzZVJrUkRvY2FYQzZFRCt2U1NKNHZTWE5yRFhZSU9RVW5KSWJqTGpxWUxDdDBPQ0Nyc1lrWTJ4c0JXUXk2K3ZUaW1KTUdlSFcxVVMzdzVGU3oyUmtkTnRqalZEb0hFNEpINzJVNUJ5bjRKcFBZYTVNNElhM0Eremg0RmpyYkltNlYxNEFENVZhV0RNclhNQ01YdDNoUVgvdm5lLzhYZnpXaGc1WUNGYzRmc2JSclMzdVcwZncxaG54cU01RTcxZzBGUWpOcWdWWVljcmFVNkhncW05Y1lIOWVWeW44R2hkR3VESHNycVhZalBlQk9hZlJZMXA2Q0ExTUR1OWtLZXlsVkpzeDRiUHZGSlZWZE0xZE9ZdVpTdTJFV3hYNENlR2hnNzJnVmV3cFBkV3FQVlladkNGMTdxc1paOWxxczVCdTJqN0VDQ0s0YnJoNUs1Z3dsaDFTWk1LZXp6R0tnV2o0KzQ5eFpZVDRaWGN0UlNobWx4L0c4T05NajVzdjdzRkk2bDVLOXBoU1QyN1o4azRrMWhMT2huZ3FVNms5RzR4OUNBK1YycEpldW5hMXdHbEQxM2JWS2Ewb0ZwWXRFdUtPOExSRlFBNFJYRHZ0ckIwcWlQU1NKVVVNeW5mTFE2ejcrbWxjR2FFMnc1alNTMHJOdDNNVVJ3VzlibWtPc1ZyNWMxUW45RkR5U1RmM3BOUFhtanJUZDh1T0ZpMGlPeGxXdHU1dGFTSnNwVmE5Mm9aS3Jmbm1zS0lrRU5zenZ3aXlsWlVHYlYreGhaTTcycjk5R0RPbVkwbld6ZURTNlprL0N0dWVmQ1BQakcvWWppc2p4QjJtb082aVhSdTFmT3Q3R3hiVHgxMExnbHFQZUxTNUc1Tk5EMXZpOGNjOHFUM1YwNnpqckxBUmFLd1FIaXExRmIwdXJHbXhDdGZ5S05JQ0haVVhiZHQ3UEYwUWR3cGJscVJoclFJa2F2WEU2VkRNTDdPRUZKdjF4WGhjR2FHbXdvMTNoZDRJRU9CZ0Y4bm9qV0Jsd2U1aGlSTjZIaUVsbWNBUGMwY21HOEk5QlJ3YndwUGFqVXlsdGlvNlhyTkRPSVhVS2oxYXBlM1NsMUZZejc0SnJnQ3BKeWZjNVIvdWFBcE5VejMwQ1FWSnl0aXF3M3BManU3OGUxNnhRbW5YOUM2Y0Nma2hQRmJHbGhHMEZRcDJSN1c3ajJHNzRKcE9JSVdjYjZrY3dTdWtKRlA1L2JJbk93RnB4cUFudFMzRFlRYTFUdmdLQ3BzeFQ3QWlmSjlBd2F1NXdpamQ3VzJsSzZBTVY3RHBCMlhaYWtpVnI2VVVoYnNaWTJjT1NycHF5b2FsU3NHcW5nblh1aXR4eXdxdC9jK1JEaW1VZSsyOGxqdXc0OHNJV284ZXJHdTIxNndFYXhUZVovVUtwbkM3N3ZSMjZIb3A2ZlI4c2NVOXVlVVJaZzY0VW91RlZBdElCdldlRG5vbmhJZExiVWxJdndCMkdJc1JLOU50WTdSRmR6VzV6UzBseDZVbGw0VjE3bHE3N3BjWTFoczNVTTY0L2cwc3BZdllnMkdiMnRpS0lsd3ZBdVNIaXEyWFRwT2REUzNSbGJsMEwwZUZVYnAzVDRvUk5LSG1PQTdRQzZ0ZXF4aVljaWdJZ2FiMkVpVlNRaTN2UjIzbWJMbFBsb3pRcnRSQ0ErbCt6YUMyQlNWenV1Z1FIajdZQzBvNVlnM0RDZmhqS0toa2J3eVV0N2pnbXRLbzFVVmRENzBoaHdqVzAxVmoyRkZEQzY0K0xjUTB1bXZvaThtbkk5ems3UDFTYk5jbEgxOUd3SG5zVEVkc1NtMFhtTzdCTXUvMVZTMWNBL3RTUW1LL1R3WUZRa0s1SmxzR0VWZHFhNWxLN1lhVk1PWWpoSWRMN1dsQmtrcDdBSGo1SjBselRocWI3QVBLRjltUUZrTHc2eFBTMDJYZGxVSklmWGlkeThPajR1MUFTdkFIRjhnNm1Ib01LUWtYOGFaVlN6ajdHRE5DbHFjMWcyQloyUzdRbk5NZEZOTU5oRFRIRXBaQ3h3SktqTmllY3RrR3hwN09rTlhia1ZwU1NOQXZXWVZ0VHpCd2pUNkFoMHR0VVM3cGFDYzZ2M1FWRFRYKy9kbjROdG51WGNGMlFIdkpaeU1HYjFhblRJa25OaGl4cXFuS1pDbWJBQ0cvT2tFelpHTC9XK0tnYWZBbU11TVlGK1BNQ01tVXRZdG9VN3BsZURDUm1yYzVnTi9QeXJtaGtSR2ZraTdrWE5ISFk0c0I2YUhCUC85Y2ZQQ1R6V2oycGJhRUQ5NVIvYm0vOFNxd1Vqc1BuaHlwTFQ3dnRWKzU5K0lPOG43all2ZjEveURMbUgxTGZNSFBINkdXQzEvbzJDcjZ4c0tmblE3aDRWSWJOY2dOVUN6L05PbmFGcUlrK3Z3cTFwNm9FNmlOekhuY2RQZkNOZ3ZwRllXYkZFL0ovWmgycDBNbDFWMzZoOFRCUDVQVVFqc2xqVFA1N2kzNStESlMrSytHRUkvOW1HS3Q4S1BnNXBIUDJvYXJXTVV1Z29XUFBIOE4xd3BlOVcyVkphQjFLQ2tGRmtlSExHY0tWd2h4OUZENGt0aS84N2VxM1pVMkxYVXl2QnBhQ2pmMHZxWkF1VzV5cGQ4ci9tS1ZJL3dndVc1ekRGSjdELzhmbURkVG5xbXF3SWNCM2srWWZBbWZTcUxVRlVxbXNFYmZLT0t6UVpLSE0vUmhJZUpOU29DWGlxYUFEU0djUW1wbjhBOFNDbzFIMEZITk9jblZIRnRVRDdac204cFk3d3ExbDloNk9MYkwzQ3dyN0s3WWs3NHZmVmRoTGpRRDFzUUI5bUMvOHpIUi9jT2dKQWFoWmFpUFpCaGJSaWFaYVR5YTNOQ1dCUFZNVmEybnpZRkdYZE1aUEExdENCMUt4aTJ3QlN4WHJUMUxkWlJZVy93NnNoZnVPYkRHOVorSS9WK09DcDh5MXlkZHFZWDJzSUZHcE0zZ1R2U3Q3aGVqNk4vWWJWUm9QYndZNFg5cjJHbUFyK2grb3hNVnQ2MGtZNnB5WUtsVjhTYnhnY3JzUUNmQUtiYmU1TUc2WE80Mk1jbWZLS3N0RW5oNmIxbnM3MUFWSEU2TDdsK1d0ZWJWU0JqQUZQVFN0eTJ1a0JaRlVBU25ncDFpaERrdnVsVVFiRExGVjAxQktpS3NSUkV5Tmo2TThIOXB3cWZKeWdkU2hoS0JEcmsxNUdYQjdLVWVFQmZvaStZWDRHdm0xWkNLWUV2SnFmSTdLTGxxSGM5MmJFNzhyS3pYYmdsbnhBSEx6VjNxSFJYeHo2VmkwYVYvTWZXMldUeGFRdHhId08xMVpQM2Z0NVl4YUR2RitHMVVEdjU3VVJROThEQWw0T3prS3FFb3pBbE9MZUNNUkNLaWI3eVh4bHFJdndNOHk5SHVDenVVQnQ4ZXZVd0k0VlNEWGZoWWZIa0hSWHdxL2pWZDBLZGd2N3lycmlHOHYzTnYvS3ROQithb25KUjZ1c1dZUUMxcXBaYTlEZmZBUWVaOTdyMXg5L0xINWVqeHpzd3JzdXIyZ2MvWXVESGl0VHNKbUE0WG1pUWl4Z1dVVmU0MXVXb2xiZlA2bHRNM29hS0xtZEc2RnQ1eUpXMFZSN080MTlJcS9scFhoTmp1WEpQNmFSM0xUQ0Zlb2VxZ3BSN1gxVlprS25tV2xqU3VVSU0wU0UwSXRIaERSeWFjRGZhdklaeHFzSFVkbzcvUkVvUTZaNXlscHJRWnNTUkxxaVZhcjBpVFBvclRaT042b1diRlBCK01lSzMzQVhQdjAwY25RRDRsRnBrdEVLbFZpeFZpUXA1UlVBVXJXVlhsbFhqSVRDbHNFMWQwWVFPa0ZtYU0yQ2szbVJMeXR6cXBSTFJtenBHSzRrVWRXVkRWS0Z2NUxkRUtvN0hKdVVXbTAwR2gxblFTRThKYWF2SGhyQTB4aXhacDE2T0dOUzdwT2hmRDk3dE9NZUpwUnFEak84a1Z5QU9FeHFOaDZwcmR3ZVNEa1pBQkI4YW15b0VHUlgxS3lFU0hxR3ZjazBvajltWXZQTzh6L1FKbmQzTE0yVjZ0S0ttdFdsdGwyOHIwSUtsZEVPSS9sWmJCdkhxNnNpVXJhQnNMRlZ3b1NkNXcxVFFrNUFxVEZzVkJYZVlobTBnYkVSSVR3bHBxdVF2OHgzRkliWW1MWE9XNitYNFgybzd3SkNQT0JETkt0NW0ya0IwNm83aGlNVExXTUk3aUhzYkdrNUdRQVFmR0V0OXh3QUZSbjFML2Y3OFM5MlRQeE5ibE9GczhKblFlNFJMbWZOcTBJS1ZXend3cWJGb1l6OUFRcVgyTkhHZGFCcDY4b05xeGJyeEJwSy9xak1WdVowa2xzK1VyaFhuS09WYmFGWDRiUXpqandaWjdCbW5hTk1oVXdqcUFBQmNhd3JTZWZJWUZIWW5GTGYvM3A1cEpqY1M3YmVkOVBoaHgyaDVHc2ZRMlExd3k3Rk0yVksvSnJ2VkgxOGtQaGRZditLc3YzVjFkMGhuUFNxbXRPUG9FZXhPZFBFaHFJWlJWcmVkUXNWS3JVQzdhUUVaTXJIQTltSVZ5c1NXb0VLdlpPMjFWTFg2ZHhkOW1obkRHVWl2M0RQS1lxOHFqVk9hK2JGS0RuWU5oQXAxUVpTS3BrUjAwY2hodThzR0kyL2dnRGpmZVNvRHFBL3FVc2JMdDVVNVg3Nk42c3M1QUd2cUVOd2JFempqTXNkUkNXV3FwQTZrRmhraXRhUXVxWGxaMVFKaVhaSlNrOWpwSHdZOFpScElDYVkzVXJDVGpaRlFxT2xWSUQ2eWxWcWZ6dThMczZwbmpKWTBJcUQxREhkblUvUzVaOWlhVnM5WnJBaEFhb2NZTldKV0E4OXhWdGdWUUlXUGp5WWpUOWpDS1ZXY3J4Q1hESGlXTVJqbjJrQ1lLemVROG8yQkxkajJlWXFtRm8yblBGbEF6Ry9vaFVtdTBURlhicXZ4QmlocEdXaHRrWXlFVWp0bUsyVWZRbE12SnR2Rmx5MmFFY01hRDdYaTYxQjJ0ZGVwcXdlWVllY0tTUTV1Sk9qMkpDMlpyaStNNTdhVFhWR1hPcENGK0g5LzBPeVFqWG1zQ3dLeWRBYjRYZENuaEFhMUxpalhtZDdPWGZGUU1obVJINVpubFpSR0lKVnRJd3l3S1E2VFc2TWVxTFJBMjdMSXNDbmFPTmszOFgzdXFjZmtsMTlaWmMwd0l5aDNDV1V0dFcxQllRczNxY2pNTWZRUnFvdk9sSXlBdkxCRE5TendVQS9KWWlLUDVZS1NYQll2eFJNT2lFMkl1NWE2WnVMdlVTWEwrSitRWkFZVlYvT0c2b3Y4MHZTdFdWd0lxbWVxSFNLM1pHVmJ0UnROS2JmUXZCMXRVT0lLVlg0S2doTDhIOC9ZS3hWV29CV3lGY05aU1N6dEhhWHkzNWZ6RkNvZEFKdEJaMTdyUjdaVnZ6RXV4My9GeEJEbFNtdzlHZWxtd0dDTU1GdFVuNWxKYVJ4UUVBc0VzeTMzeXBrRERJS0RqV3h0YVJyc1NEcHBYeWVNUXFkM1RKVlN0VTgrUldwMGFTaTBNb0lOb1VtNERGVTA0dUNHY3RkUlNqOGl1MWZlN1lzWXNVbStZeVdrWlVyRWZqaTgzZTVBa3RjYml6d2tqQ1V4b2xOcUZhSERBMjZXTWpTZVZwcloyeHd6SVBEeEpiajR1djhwUW90Z1ZBNUFiUU8zTmhraXRNZ1hvRXFaeFJhZVFXbEx0Vi8xL0N0TUtSQ09FczVaYVRDUUVlTG9Ra1IzUllNd1Z1dDF3MVhaTnV0Z3BjOUlTNVpzUllsYzdBNGF6N2xCQ1ZLL3JEREgzNUk0R0QvK0cyRkRZeDlVWENyUWNPcVZpdVpST0lQUzV0a3paaW5CbytMdTNWWm1kcEZhNk5nRkRhdmMwbXQvRjU3L3VyYjZGQU1lOGVNTGRpNUZNK3BsQ09HdXBWVmZLZG5BaFF1MGJzZUFnb0ZYU0UrYXhOQXh3cERiZmpCQ2pqaXdPNGR1aGhCVFVOZlUyOStTbUJnLy9sdjVKbFBabUxvTjhhazFiR3V4T3RYd2ZYV29mZkF1MzJaRitxcWNxTnpxMnluQndRemh6cVpYemVCTkh5MnJQajAwd3dsT1kwV1pDMnVZT2lhRUROVVcrR1NFdXFvRkMwWnoxdmgzS1hTSE15WHZNUGVtNE9YdHpwc1RRTC9GejRJc3NaTlUxYlU1MHVyTExqaXkxcjhheSs1di8zZ2wwTFgzUlBGaTNudmhnTDNCdlBJcmpqbFhaRWRJYzI4ZTZNUHBHNGdlcGE0K1ZFZW9LUjROYUVVbU1PWlJyVXJxYzUraTkyRnRIb2FZSzVOdVZwd0VzV2lKSXJkSVZSNVRhQWhyL2hnNEtEcVVXSXFGc0VGVnJhUDZGY09hNlZudTZhc1llaTdtSE9zb1RabnNuUmN6OHNqNCtxZ2dNOW53eFFyemFmZFV3emgxSzdqdnZNZnFLbFZCZDRST3FURm9RYWNpeWtOcUdFRC9EZFlkU1MyYmtpdHVxV2pDNElaejVZT1A0RHVFQSs5UzZhcGRVRjF2K2w0NXVtL3ZISGFuTk55UEVvaU9ML1RubUZFc3BqM0c1UzgxalowanVkTW5GWDZwU2lXUUxrSzV0Mmx6WWphbVpjVFJkK3kzanBndWxscmp5em96Q3dRM2h6S1VXNWh1Rkg3SUdlSWtSeTJWM24ycjdhR0RzQitpdjVUM0RzVEZDWExwZTJJRmNPNVM0Z09XUVZyZ25seHpNVWFLRmIxQnhXL0xPcXpNVkZvN0hyaTNHWmk2RVVsdDZKQmJkdXRQMjhBZ3BoTE9YMmdiMWhYaVA5dm54V1FnUWoybGp5V25zME9pQ2xmMThNMEtjNnUrTWhuTHRVSmE4emNBNmQ2Mm5wV3hoNmUvWG1qeFRNVytMU1BYNVVxc2NYa202ZGs3WjFkRElxN3FnUk0vWE5mdFpReUMxaFhpejVIZUdQVXFSUlladzlsSXJ1MWJvNDJqK2xVenViZWNHaFdaMzJIdmRXdTM1WmdTTXdtYTZPb3hmbWU1UStrc2xMZVhlVFJTblBBaEp2K0NlK0ZPT2ExczZIeXhhM01ZaW8yNUZvK2hvUnpzdGp5UzFMZXRwRHFUMjdFRWR2amUzVlcycjQ3Z2RJWnk5MUVwUEZ5ODlzaWN3Q0J6NjZBamJYYjB4NTg1WHZoa0JhOTVOcmw1V0hZeWxSTmR0T2dseXoyQ2NnVTVLQko5TjMyQ1BDbVNPMHA3SldXTUJqWjNSNGwvYWUxd1NIRVZxMFZaajNFaXAvWXl1ZFJ2T3U1WXhId2pyM0VobG9oRE9YbXFscDB1SUR0ZFBqNXJzVDdPZ21JU2hFZWRTYmI0WkFhYzRnVm9aeWpBVFdFcW9wS2FicDh3OXVlS2lkSHdtbHIyYzhIeWpwbEh2RFNXVUFPVjNUV3ZlNUdpYmRmSW9VZ3ZsWmJRcFMrMkVQcHlmSjNNRVM4UExiTFBXUFVPSUR2OUQvNTdrM09aQXJNS3NvcXhqQ1RHWDV0eU8yR0NFOFlTTlVJbnpMVU8rR1FIUG1NM05kS3hieW1udDcxY1o1VUFkWXZwN0ZXOVlXMjJPSzhBQUxWdUtiV1BLSEVWcWQrMEhERmd4b082TjFPNlNORU1WT3hJU2ZpY1d3dG5yV2x5T3BPRGNYb2ZoVHFGdU95WnRMTVYzWTE1UkZhN291S2JmTVRLQ1ZrSnZkcnpHOWdVczVZYlZWMHd0ZS9JUXBwWlgxNFpadWpHVlNIWW1oZXN2TFp1R3VsTGJWanUyR2FWQjBSUXplNUoyWXh2Mi9Bc1M2a3B0OVNxMXBpSEVGWHB6TVA5enNROThBbEs3eTZLenB4cUFsN3dINXArRzJOUkJzVFY3OGhjeWxpOUd3Q1MyVW9OWWRkSXNaY3VWSmxBY3ZpZWQ0bUVDTDJxd3lOdGRtQ1JtTlNmN1crdGlWMnBMeXNEUm41QVBrOXFLMWQrWWhZN1V6c2c1QXd2aUtkMEtYR0sxRTRtUUlYd0NnNDJaaThBVFNqWUwvWUJnalNuVDJLR1JscDNQK1dhRVIwSWJkc1BZTmovOTREZ1RaQjdaazRkWnRkdzZONnlXbTVEaTJuS2tCak5EM3loMXBSYTZhSXNLbVZhYWZwalVOcXl1aFVBNFV0dVFnbENJalVybmRhaE9oZXNBT2EvcnVIeVhTWVQ4YVk5NWdiRGoweDBha3VjNVRTZC9pNHBmZGhCcG83SHQzM3d6QW9aUEdSVTJqSHREQ1FFeVdsRm00cDQ4ekE3QnJYUERpQ1VzQkw2TWM4M1pLVUk4dFNTMEhOc1RVcnBKaFN3b2tSNG10VzFyMTI3Z3Q3WmcxME55RWFhMFY2VGttQml3SVR4R1EvZ0VkQzE3dWp5OUFnN1VUT1dHcDM2Z0pOMkJaTDU3ak9XS0VlSjQzVmtSQi9lQW9YUU90RlVPN2ttN0FBMHVwMS9xaHZXQ3o0Z2xva0xuc3ZSU3ZHejM3eXh0aEVPQTJiSk03NDFWZXJKWGwyR0t4MVlMNHVyTkhxSG9YcGUyT2k3dGtpcFgvMDl4Vzg4NUZHaU5SbWZXY080UVZoZGdPVTAvamxmWHNxZEx0NWlyV0NDcDdlamEwci9SbVRaWG5oa2hsa3RXTUliMGdLYjhibGwwUDFyM2lLSGhFQTVqYkRuRmJOaXVMQ20vUnRzNEs2RGZyMnJhMkRFY1lQdHl0YlV0bWJxdXhSTWdtbFNYV0RxaWtQSlBWM0lrOGl6OUhtd3ptdVRzenpKbkR4aGNhWE5RenBhdGxBc0s0Uk9RV3ZTS1hZT29FWmhXemxyRHpVcjFtSEo2cllleFBERkMzRlpTMjBoTStTWDhHS3dNV3FXZHdVWGJXS0lRZTJXcUhrd2t3dmlvalZDaCtxU2ttSTNGYlRKV3M2cVdUTDIzbVJLa2tWdlU4cmx0ZFNtTU55Ti9EYTFCaTdFUXQxTG1RbXNMcnJ6VnFMMEs0STlCeWxqK0VScnhTSWNvRUxhRHpuSGhzM1RCR1BrUUtFYkZ6Rk1rTnFpWGN4bEhmSkJDMkhUTG9HbmxlTUxjcElIeEdXY044UmpMR3lQRVpTMVFKLzA1WjhvMUhoTjY3Q2xLYUVFbjZIMSsvMkw2cHNCQ1VGTDJiTk9taDVRT2hGanRjTWJDN2UrSXFib1gzL24zc3FCckxKb2ZZakYvenUxL1FXbXZ1UDNkK01WUXB1dmVkL3RpOU44YVRiK09XOExoR0JWMUQzSmd0L2NPR0hqOCs2R2l1MFVGM2hWVENRZjN2WjBBdURXTWhkSURUeEtoRGNzZ3dEUndBMnR4em5lRUI4MDl5Ym91cEdyN1hxUFN2RSs1c3U0eWxqZEdpTms0N2RHWXBNeFVhcTkvc3Z0Um5ERi8wNWllVWZRYUlkNzFJOS85UFNIZUowZEd1U3N3bE9vMG9GZ1ZUM3oyd1hpVGt0dEFjM2ljUHpxVDhSMFNWQmxJUlJWYUVOdTN2NjdWWFltaUR3QU5oYWhTdVloZEJjalM5WCt3b2NJcHVQQUpEVFkyVWI3N0xXb0ljWVZiTTlxajVCb2FlV1lFYkdPOXFhZmpYbEt1ZGVubjRNK2R1eFR2cVd4elFtTGtEellmUWRlV25vd0tOZEc5Q01kc3h6WUpBa3ZoL1FwVEZPZnBKK2d2blkrVjFFWWZwbVM1Z1dwejQ1QkdVc3QwRjg5RFVaVTBtaGZXMlJabEVGK2pBbC9kL1FrOGlZRkxGNlhnN3hJdGlwZWxlNnNxS0YxNDB2S04zN2FPbDVFODc2RHdDOWZIb211amxyV05VQVhDZW84RFFPS0hQQnRpeVZMa21SRndjVWJyTE10Um4xaDZ5ajRGREVQVG5hL0NIMVNEbjlHT3ZuTkhmT0crNW9ETUg3dzN2cnc0SUQxTUt2ekhIZkdiM045ZENBa3NISDVVR01LV01ydlkzZDJyZnVHejFWdDhSRHFvNVM2cWVXWUU3QTc0RFpPZ005SlRCaG56RE1haTZUVS9oTDNFc1FaZ2FkU2RCdWFYRVdKaTBHK1lPRXlPUk9ubnl6VzBiZmFGa28wUXpnOXpaL3pUcFB3eVFsM2VTRzNacDZmTXoxQU9iZW02Y1pWSTBoQWVXc0RZRUV6N244VGxseEhxMFdwNHROZTNtOU5UOWkwaWZ3a3oyb1dzbWg3QytlRm8xOTJNMGI3U1hoTEtEeE9xcGNYVW03SDBsTG5yaEFFTkRya080UUZaeHl4cHpiZlE4OHNJK3ZXMFNPdWVTVTg1WnNOMXRPYXNCV3RSQ0IrdDlKUExYUkJQK0pYbGxSSGlZdDAvTGZRWjg2RDBsRjYydkFNaDJ5R2NGLzdtZkxOMmxKRWZQeGEzQTFYU3Y0WHBLZnVYa2NPVWNMUkRPQzhzclFmT0VOemtWemVTODhLQmJXZkJ2VkZoMFFteDlKUUptZk9NcXRwN2k4eEdDT2VFdDIzUFcwdU56aWtqYVBtY2V6WTlzUC9UVXc0c0puK0pHLzR1QmhkcW12bGpBdDh2OVZ3VHl5Y2oxUGU3N2luZndNRklUem13bVB3bG5nNHVLNFp3UGppYTlQMWUxT2g4TWtJdEwrc3JLQVFNRE9rcEJ4YVR3OFJxY0NFb2hIUEJVcVZiNzJsbkxoa0JGMVB1VDFiMGNPVWkwbE82dVc2SStCRUZzVEVBQUFENlNVUkJWRzZ3WVEzaFBERHAvR050Mjl3OE1rS3RYMDl0bzZXbnRMMXlnOFRtOVZjT2lwOFF6Z09iWi9WWGNXNWo4OGdJdGIvMW1NdkZvSGg2eWtHbDVET3RFWmhSSVp3RHJ0WUNLMGMyT1llTW9PR25VOStjU1UrWmd5RWN0WWx6Z2FzemhFY3Q3K1RwenlTZkplV1BFZXE2Um5ESTE3ODcwMVAyTHlPL0tkdjR4TXdOSWV5bWpXVzhIZmljZFNOenh3Z2FQaC9vRU0xTDd6czlaVy9lR3dCekp2QVBodkM0c3pqUmIwM05HeVBVMGFWRVl5ZHBDTkpUSnVYT1A2NGRISDZHOEpoenVONTMrNUl6UnREUGhhUjlaV0wvcDZkTXpKNS9aUEhkUGc4aDdLZU9IWFJYcDErVGNzWUkyQ2pvejE3N3NXVHdEdVgvQXhLL1oyQWtTajMxQUFBQUFFbEZUa1N1UW1DQyIKfQo="/>
    </extobj>
    <extobj name="334E55B0-647D-440b-865C-3EC943EB4CBC-8">
      <extobjdata type="334E55B0-647D-440b-865C-3EC943EB4CBC" data="ewogICAiSW1nU2V0dGluZ0pzb24iIDogIntcImRwaVwiOlwiNjAwXCIsXCJmb3JtYXRcIjpcIlBOR1wiLFwidHJhbnNwYXJlbnRcIjp0cnVlLFwiYXV0b1wiOmZhbHNlfSIsCiAgICJMYXRleCIgOiAiWEZzZ1hHMWhkR2hpWm50SWZWNTdhVzUwWlhKOVBWeHRZWFJvWW1aN1FYMWNiV0YwYUdKbWUwaDlYbnRrWlhaOVhHMWhkR2hpWm50WGZWNTdWbjBnWEYwPSIsCiAgICJMYXRleEltZ0Jhc2U2NCIgOiAiaVZCT1J3MEtHZ29BQUFBTlNVaEVVZ0FBQXVjQUFBQk1CQU1BQUFBOGJRVC9BQUFBTUZCTVZFWC8vLzhBQUFBQUFBQUFBQUFBQUFBQUFBQUFBQUFBQUFBQUFBQUFBQUFBQUFBQUFBQUFBQUFBQUFBQUFBQUFBQUF2M2FCN0FBQUFEM1JTVGxNQXplL2R1MVJFWmpJUUlxdVpkb2xDUUtOTEFBQUFDWEJJV1hNQUFBN0VBQUFPeEFHVkt3NGJBQUFSYjBsRVFWUjRBZTFkWFloa1J4Vys4N3ZUODc4bUJqVUoxY3o2RTlEWWs5MEZTU0oyWndWRmcvU2ErSklYdTRrUzBEek1nT0tUY2tkUUpDcjBKQzZZUmFXYlNQUkJ3a3dTRkdLRW5wZUFpamlUSVBqWUk4bVRJajAvdTVyTlpyYzhQM1hxNTNiUFRQZk83Wmx0azNxNHQrcFUxYWxUWDFXZE9uV3E1MDRVdmJQRDJIZis5Y0NacFhjMkJrZmUreFVOb1ZlZ2orWG16cHk4NVhUdW1uUXIzamwxOHBiY3JDUTdlWC8zMG5JbnhmcXF6SVhUQUhxdkpCN0ZFWVZnUVc5U3NodlF4N1ZlN1pWNHg4aTNxaS8xclBYTXN6bXQ3LzZoNVo5NVdPdnJqOWhrQjVGSnJRdjdGc3ZzbTN1elpsYmRST3lCaUEydHozdHNSL1hWN3JURnNOYUxYdjJXNkpSZWE2SDFBYUdrLzlOREtSZEMwRS9vemU0YUc5VnY3MXVob3Evc20zK1RaamIxVmc4bHErb0E1cUdyM2JiMWJHM2ZHdXM5bFg3ZnBnK1RxZlRzWWFvZlVIY3cxTW5OK1FQS2Q1dWRPMERsZDh2dmlNcUhVekh0UmtFblp4M1BNVjF6aVRSaVlOeHNwTUhuaUhtQVdWZnVZWk5nZlhoS2Q4Z2FqeWsxZWFKM2g0eVVKR3pMWnJwM1pqcTJCNmg0KzNRemJVMDJvWGZhOXVvbUp3N283VjVLT0tiMWZ5My8xTFZMTktpNzNwbXROTWNZbWRIWGU5cTY5bXkrSVlkL1NtMnVlRU9hRXN1allMUGdMLzhlTkpqM1Z0SjZJZTBHWXYxVzJpeVBnbC9UMytoNjBHRGQ3Um1qWGRzdVg1MjdVMFI2ZmZmM0dQM3hlM2J1V0JKYUZOVjkyeWlLbnZ0MDdxeXhaakt2Ny80Unl2MzAzTTZkeTY3OHNjZkczOGpmWDQ2VW5yZVNqUC90OU80WEpQVWw2ZkJyaHpJNXdBOVFNeXdIdTlVdUYvUkpmUjlYL3NsMkVRLzgzOU5uWHhRMS9xZzJZZGZ3ajc2aGR4OVV4b2JFQ2h2UmxONSsvbWJTUUdORmZidTZHbW5udkRpUjEyZWZGMCtNN2ZEVTRXektrdk1EZEt0ZE12blZTSmx0dnJneEFwdlBsUDVURkRXTjN4R0drNE9BL3BEK2VDM0tyUE1laFJXdVJjV1BSTkZ3bXE3ck1iVzlKR044QSsrbS9uTTBYdnlNdzJRa3QvUFBLUG81SDl1eHczbnFjT0pNMlcxTDRMQTNDMzUweDY1ekJYNTJDTGZpNDh3Y1dYMmxuVlAzT0JLZEhZWUJ2blgybDQyQ2thTDFjdjBEMFB5QTdFSVhMLzVDNnljdVhqUWlYV0JuMm9UR1pyakNrOXNRcjd0cDFhM3dyZVVCald3TGRZQmxQL2tBZEFDdUQ3REFpT1l1R3BJeG01L1VseUZ2WUJlNndrd3lSZjBTeHVwWDhJa2RybE9IcFptWkhRVEs0SVFxWTRTYk1tem5zVlkwU1lXd1paNXZVVFJqSGVKUFlZTWNsRXhTZWpQb0FZbEFqNEZua2VmQThGdFJsTlBmSmlmMHRPaVhLUExOOVBFY0Z4MGp0K1FFVmNnVklsZ2RhWG9LWXQ4RWx1NE1oTEpuZ1Q0U2toajBUSjc2QmNkb1daelBHTnV4UXBvM25wVU9nOUJieUIzUTgwSXR5ZGVBYm9zSTZDQVFaMFgxQXJLaG9Hd3hqT3dGZXI2R1NLOWhqUlVRUjJ2RUVNOWJJbkxrbStuUEdOczBRNkJYcVFJV0JBRTJzVm82QVNTM3JWdU9uWUkrWkNDdWl4a05FMldOdUZRSmRPeHduaWxOWGxBM0NEcjRBYmFJcjZkZG9uTnpjM001QW40SFlxY3cveUZMMGhDYkt3TzRNSzloVWl4aWJuTWp5c0RvTEdNY1pnRytNS3pJRGdUeG5CbmNFWnBOWEFHbU82aDBYWU5YT2dIT2VycDFpeGhHaWFrN0pQczh0RFhpU05qRkQxUHpkU05pVEZvR1NJTXlnaVZjQ242SEI3am9ZTUM0eG53ZGNyUEVGaUEyUVV3ZThBTzhTVm1lZHFFMFQ0OHRpcHNIbElVZ1dtZ0lJdUNrcUdFbXpBRndFdkVpblhSSC85andoaExROGhLV2pJWnA0WENGTlVpUHEvY2hPWjFBL1Z0dHkwdVI4RUZXVEtUelFvUHVMVkc4b1VtRjQ0N0YyRVRGTEdRTVFmK2t3eU5PSjlhSnl3YlZwQWRQZjhPQ3liOTZWZXRYYWh5SHAvVUQxQk95SGdoNk5ZdFRnZFI0QnBZMGlGTWdyc1B1dUZYblJZamtCYmwxWE1lVmFpb3NVNFVVSDFVRUlPaXVaYTR3eTY1QklzZEVzcUJYUlhDWjhUQ1BDbFJ3a2xWaUZvQ1hNazRuTGhDWGVTcG9TaU5GWmpYVFQwZzlTb0pXSVBVKzRtd1hMbllnNkwvY1FDaHAzby9mVGJxNVJqVTlSZTU1MDVWWklRK1RzVFQrQ2F6UXFuMjU2UnQvTmxxN0s4d1VadTBMZWxNV2NjNFl2UUFCamNoSW5oREVEbGZrVk9GdU9jR1NnV0NXQkxaR09zNHRkeEpnUU9xeE9EbWVnayt4Ym1BYVBnOEVIUXZWM2NYUWpCZ3R6dC9pZWROaGJMZWk2T2t2Ri9WdFdBL0RqR3hYbkV6bG1jZit0eDlMaFZuN2djNGlnaGl5VVVWVkxKLzUvaHQ2dXl6U1dRZUIyNGhnaVVONFcwckFPMDhVV3dkekV0ZVdSUjZUcEhicENIU1FjeFZaWXFqSVBHbFlmNHRWa3JTN2tpUTd2K1hTZmdWTE9YUUU5QUdHY2p0R2lyS0NuSmhJTkptQkR0SVdLQnNpTllvMEtGL3JqMG9STkFlNHpLZ2JXUmdqREZTREh3MGlXR1NRdU82QXdtU1RUZ0l0MnFVajBFRzhNdkxBWUhlZm9sWGtzSzF4SHRrb3Q3LzhsMzkvYTFrSVhnVkhPbXhzZ25wcmNFa3dVNVFYRUdNaUNhTDJodzMyZEZIVTJ5Ly80YTkvLzVxckJKcGprVkpUM3N3dUJtd2d1MHFFWUd2Sk9hQ3dmb21BYTlFdUhZRSs0R211b3RqN1dxOGhYd2hEc25saXRNV1NzeFc0Y0JwUDdtMzduVlFSRWtFck1aRUVkREE2YXBSdE42VzhyNmtwQzZZUlQ1c0pUeHVYaUUyQkN0Q0R4NTVNZTBNY1NlaThGZklERk5kY0hZNTFvdE5YekdrQ2F3alduazd4ZnJJRFBVbzJJQldTOUVPa0c5UjlUeWlQbDZJOGp4QkZNWkVFOUlxSWFEY2xPY0s0U3NaYWd3MHA2NGpRTndodk9RSnJPZi95YVRoaHpFQ1YxZWdFR2MrdUdzUTZBYjNwbWdMTnh0SVB1OWxmY2pPbG1oaHEydU9sdTBHN2gwbmtxUHRPQUorWG9qeWZrZ0I5UWF3NnVRU0FIV3MrS084Wkw2VTFsME9IZzJDa1dZNmFLMUpOckQ0QWR6YXFlcXZGRk8wRWRObFdvQXBNOEdXcVdYWE5lejk2bVhHYXh2QzNGVXc2aFpkMXFMUWJ6UU5CajBYd2RkbVVaR2Qxb3NsNFJHckpFVnRNUkJndERKdXVTQ094ejRBQzJvcGF0VXNuTXgyV0VYVHY0Um95bjVDcFRLZlFxWHVSbHVlbVBndFJhMUFpbllLdElJVER2MkVyWEtmdUZ0cndVcFFUWk1SRWtoR0t4WlRPbzZYeE9wVDBiRE5UVDhaanpOY2QwRThNWmNzYkhDRVlzcFlBSmFRVnBrR0p0MDQ0QThnVzdHQ204emFmcjJHZFFXMzJjNFZyY21ZTGFldzFuc2JEMTBETFRMZmJGWlpNSjZ6b3F5dlVYVSsvV3M2S2Ntd1NJekdSQkk2U3NYbGhuaTZDYlFqNUtqRS8wY2M0U3h6OGZUU0tHc1JubFhMd0FWWURCdkdYb0NwTnFHK1lycGRYdlBPVVZPMEE5Q29DUGNZRHR1SkUzZ1NUcUFCc1lOa3R3YXVLRUV6TFFvRFR4dThnamM0d2Yzc24wbUVmVGYwbVRIWUlPTXpKb0Nnbm9NWkVFdEFyeG5kRWxnQk41YWJUNlQ4clU4MmlHWVlLWTIrNFZZbVBNeEVybFBhbTJZVE1TR2tlQnZaNmNWTlM3dDBCNkxSUlRqQjJvdTFnNGRSZ1JwU0JFVWlQN05ZMzRRRURnSEVNQXd5SlZHQmlLcytjbm1XMW5waFh4RndSRWtFN01aRUU5Qmt6YmVCWUQ0ZTVhMUN5NHM3YmFwTnExczBaSjc5RVNmTkltb2gxNGl1YkhCU2FjUmFGcVFKYmJSdnQwb2xPSjZkeU5VdDg2cHJmazhpTVp6KzdHODNaVGVGWVlNaW9lWHBMQlVxazhnREFGK0hJaUdHeGxhR2lqSUFlRTBsQW45UUlOS29RR0xNQm5MY0Qxamg3MGlEVVlQVXliVlFwbFlkck1PTGpRTlJhRVdYRDVJTWVtNVdvZVJkMXl6aGdUZ2N6blVRb2NnZkZTVVQzUnVqMXhhTS9iamNyYkJoVjlCclNvdWpSM1JxOXBRSWxVbm1BeEtKZmszMEUvb3hEMEZCTTBKdzN0SEhXQnpCdEFiN0tLbERIUkN1TTV1N2pRaXRzK3BVUy9IbWtsd3lqRS9yU0FuR2VOd1JvZTFHaTV0ME1qQnViMlFIb0ZkQndVN3lQZzVJNlQxVkhVTkRtS3NiSGFOTG51TDFwb3pGL296OUg1WGk3b21oYWp3bzJYYVh1dHRtakZHVUViY1ZFWXJraG82SEw2TjYvRFdjNjZVZHdrUUFGYUhYNXc2cEoyaTVhZkNZQUlZUTFMQXRoUUYvbXJWU2tnRFBNTW1mWlo5eFd1M1F5MDRkQnBhemZTNHhnYVJ1KytlMW93aGhVVGRoSUc3eG0wY2NENkk5L1UzK0lHNFlLTlN0Q09wRjExQWFzWHdIOVpGQUVURUNOaVdSQm45QjNSWm5HVlhDZGxxZjVUNDZtYWJQL2RYSEhsc0Zma0dUcWR3VnMwQ2pBa0RYVUZiM0ZScU5JNGQwYVM4V0sxVnhDb1hjSE16MlQzeTdpZlQ0RTU2Ui9SdDhLQzREQ2hMNTZicWZNOFdnMHIyOS9YdXYzbXFSM2syb29oMzdoS2Mvb1Y3dHJPNmFLZ0hGcGlNVkVzb0RDVkw5ZmdieVQrcEo2UHhmOENyaThsTjUyUldDZmVsREp2TGZNR0NzeEVadDZEZFl4QmxOZzBLeHlXeDYzMWcwdlphTWRnQjVObmZ1Z3lQUENTMUx6SHp1ZmtlaVA4bWNsSCtCNE1YZnFqa2NrSzNyaDh6YWFUZ1NNSld3c1Q5MWRiT0dwaUI2UVl5STVDVE92NXU3SDFPTzVUMG01eDAvdjNQUEtzcVRnL2R3RHVVK1d2VFJGb1drSXZEclEvYnNFdXpFR0k4V0NYUVMyNHVUSGJOU1BkQUs2WC83WTQwTjhBbWxRZCtkYnhGRkVEOGd4a1JEbXd3WmlaQlRzS0tyckVsRm1tVzlkYjNiWUFJT09WK1V1RUNkWlJSM3lPYkppQzdUSjdibVRLaExlOVFWaU9TS2xBZm82Y2RxZ3ZwSkhrZS93WUkrQkFMcW1ScEdESHd3Nk1Rc2ZSd0g2MDQvdEZiNitwK1IxM3B0NEo3M2FVa3lGdlhDcE5FQ3ZFTHQ1YXBROGlyN25jY29xbmhhaGtvVGpCRDNEYzlBQjQ4VjRPaVdscGZsVVFDcjcvTVNXY3VXVXh5T0lwZ0U2bTRoOEltbmdxWlh2OFBoa1BPUjVZWnc4YldQSENUb2Y4UUpvYktMUVZscTZoV1g0OGxTMFpXeVU1WkNJcEFFNm00aTh2UEprM0hOelpSVFc4eWJzSWJzbE0raGJOZzBSM3FTUFFyMjhrQURHSlhmTHZrUmVmRkE4ZVRFVm52ZXlLS3FJSEZDNVpCcWdHeE54R2RnYmp5THpMbUI3NjNvTlg1MkVZd1c5RXdFVFpSYU02d1JNWUF5ODFMMHlpc2dlb2RWT0R6SzdTeFNKK3lKVTRrT3IyYyt2SUJjMElUc00vUVo2VVc3RWVBOFRvOW4ydHJlZ2x3ajBXV2h0eHQvUDhUaWV2SlMyRXJXSjlCbm9zSE90Y2k5NEQydlpTWHNMdWpNUlMreFJkSjdINFM0dUR2b01kUGlkVmRsTUhZWjMwNlRrMVZ2UStXZGUxNkV4OFNpeUFiYUVMamhTTWlMSHZ1OCtBOTMrcWxsT2c5bEU3M29MdWpVUkljSU5OelNHTlhSZW1pV1lFS2hkc3M5QUw4aytpdGUxR0pKR2xpSnEwTk9ZU09jRDJvMG1tUDE1dUpjMHZzVXFNZDlDWjFDNVk2WjlCcnB5aTVpWGVuSW5aVlNDN3NlRVN6cWdNNjhDakxqeG92TnQ3V1Z3ZTdhN1BBemtjSW4rQWgxV3RYTVRFWlpKZjRjaXF1c2Z4QmlvZEVCblEvVUsvSGg4bnR1QUN3TUljTG5BTHFHZzRUMFQvUVU2MjRuVVQzbHNobDFUUkE5b01aSFNBWjFkUHRmZ0JtVER0TUU3YWMyWWtFSERleWI2QzNTZWFBU2lQTEpoMXhUUkExcE1wSFJBWjVmUExoeE5sMDBiNjhSOXMvVlNPcEFoVFBRWDZJd2ZkVk1laVoxVUVUM29ZMHlrZEVBM2x5Yy9jQjdGQ25IUHFzU1B1d0lKa29uK0FqM3ZYODZ3ajhoYzFFcS9GR0VnS1hySFJFb0o5QVl4ZTlGWlRleDV2Q1ltWk5EeVhvbGpCWDFzTDNmNlkrMzk2YkM0TjExSGpQdHB5VkVncGdpVWdCUVRLU1hRcThUTVhVOGI5MkQ0aHpGQjgyMFN4d2w2MS81MDJNWkVsV0pYV0oydUJiMVNCRXBBaW9tVUV1aHNJbnFEYjRaZVRNaWc1YjBTeHdsNjEvNzB4R2RhV1oxdUJWM3JOZWhzSXZvM2MzVWFVekVoQTJIMlNod242RkczL3ZSRzZNcGwyY01mcVBZYWRQT0RQbThuV1dEUU4vWkN1QTM5V0VGdkk4KytwSHc0bjNnbmRUOHV4TG85QjUxMW1qZlM3STRJOU42K25ZRE1mZ0lkMUZFNG4zSTB5WmI4UHZZYzlCVnEwOU5wN0k1b3ZTTDNwVXJFK3dsMDJNU1dBL0diQk1DcVQrczU2QXlZMXlaN0hsdXVzSHloa3ZGK0FyMHFmNjB0bmVCWkYvaXhldzQ2NjdTeWlBRHZJZzU5MWlNY0dPMG4wT0ZQTU1MK3NQMG12MTJsdko2RFRpWmlzSStVRVBUTlVMTDlVLzBFZWk3Y1IrVURRd0VDUFFjZGZGMkpiMS9NQUNIcDdQeC9BWDM4aS9EdkRwNEllNVBEL2dhM0I0b29RYW1ZU09jRDJpRVNDOEF1MEdqbyt2Uk15QU5ZbjdNLzlFTW50ZjJ5MFJ3SlNYN3I4Z0Vjaml4NzJ2d2kwWHoxQ3R0OURXUW1TY25GdmdrZkpnQ0NvV0JzSHNyUWw0MTRaSkRFWHpiQ3lvY0lnOUJvd2ErUG5rZlBoUFN6MnNRVnkyeWVkUE5SQ2tqQkhHckQ0T2hJbmlOZEdtMEdvcTZKOVd1cFdTZ281MGREN01yRWtIYVNiL3laVjdoczhxMS82SjZzNU5MS3lNS3ZkMEYzeU93WGc1MDBjVFBYb0p2cC9lcDRlY3A4eUpDK1l4aDhseEVvK0tuR20ybW16OUVISTI4NUxYLzNFRFdkOUdkTzU5Wndwdk5IR0ZuMjRMdU1TSUlQSnFZeTA4RkV4TjlnZUtIYSt1MFBML2ZkYUJvSVhOanhqa2JJY0RRUFgxanRNUHdQbDRVMEhMY3pZd2dBQUFBQVNVVk9SSzVDWUlJPSIKfQo="/>
    </extobj>
    <extobj name="334E55B0-647D-440b-865C-3EC943EB4CBC-9">
      <extobjdata type="334E55B0-647D-440b-865C-3EC943EB4CBC" data="ewogICAiSW1nU2V0dGluZ0pzb24iIDogIntcImRwaVwiOlwiNjAwXCIsXCJmb3JtYXRcIjpcIlBOR1wiLFwidHJhbnNwYXJlbnRcIjp0cnVlLFwiYXV0b1wiOmZhbHNlfSIsCiAgICJMYXRleCIgOiAiWEZzZ1hHMWhkR2hpWm50b2ZWOTdhU3gwZlQxY2RHVjRkSHRNVTFSTmZTaDRYM3RwTEhSOUxGeHRZWFJvWW1aN2FIMWZlMmtzZEMweGZTa2dYRjA9IiwKICAgIkxhdGV4SW1nQmFzZTY0IiA6ICJpVkJPUncwS0dnb0FBQUFOU1VoRVVnQUFBM3NBQUFCV0JBTUFBQUNFT1pLbEFBQUFNRkJNVkVYLy8vOEFBQUFBQUFBQUFBQUFBQUFBQUFBQUFBQUFBQUFBQUFBQUFBQUFBQUFBQUFBQUFBQUFBQUFBQUFBQUFBQXYzYUI3QUFBQUQzUlNUbE1BRUZSbWRvbVpxN3ZOM2U5RUlqSzZWQkFaQUFBQUNYQklXWE1BQUE3RUFBQU94QUdWS3c0YkFBQVdBVWxFUVZSNEFlVmRmWWlreVZtdjdwNnZuZW1laitNTThjN1FBNEdvQWQwUkF2NGhvUnVKY2lDbXh6LzJEUG1uQjRKNzBZZzlHdG5jU1k2ZUtDVGVMdHFqQ042ZVFvOXd1SGU3aHA0UVQ1SnRqN2NoK1NNazRzeUpIRUdJUGY3akJ6bnN1V3pNN2t5ZlZ6NVBWVDMxVnRWYjcwZjM5TTcybUlLZCtucWVwNTZxWDlWVFQxVzlNOHZZRDJYNFlPOENkN3YwNVF1cy9DUlVueHNlVGtMTW81TFIyWGxVTFU5SHU4MTNwME9QTWJWNDRtUjFUTTcvRjJ3THZIZWgrMUVLL29yMGYreER2L0RNc3kvZHVVZjU2WWdmZTY0enZQWExRcGRQVFY2ajlzUG9iZTc5SDNuNk15L2NEalltcjI5RTR1Q1VsdDhCRitGaGRDalNxaTRvRHUrK2V2UG16UmZnMzB0ZHoxTDRUNm5VbndKRGtRdE5sejhTRjdBNmtQVERJOTBDSllvZFZVVUZFTS96VFNNM3FXUlJOc1EzSmlVd1FVNmU3NnJhUndPZjZxcU1lcTZpMytiODczNysvUjhMK0JjWlcrU0hXRDFyY1pnWjVBNVV3UjZrN2JDb2FvWkdjZjJCa1psWThqemhZL1g3U3U5SEFsL3A2alBYNWJoKzlRdlhyZ3A4akdHRWdmaGp6QmFidk1ycUVyNDVCVU0wd3RuKzlETXZpSXFvUnpJSXNPTEZhNzhXeWkveXQ4UE01RkxuQ3Q4aWpJd0liMTV0WXdmUDEzaGl5Mjlpczg5TEpleWZOZjQ5V1ZCcTNTOXhDZDhDRUQvNHhEOStaKzA3YjdVZytULy8vUWFrZnJFTnlhcWt6Zk1oNXord0JVR3UwUUNTZGF2NHlZZGozMHBYZngyYTRnOUh1TlVCeUpTNG5xbTVBQm85Zi9qUTRwa21UV3NJUU5CNm5PRi9xT0M3eFBuZnJrcVNGVkIzVnlaTEFNNm1ZbXk4QnVWYUNDVk9MZ1BXbEpGeCs4VE9UeTczSkdod1B2Q3gycWxXdXdtTlBnTDQyckNldEE1R1lzRGYwYmtLcUNhd1hPS25Jb2FhSlNqYlZoVEZRQ2RycjBQNWh1YVVpY0k5Z00vdVc0SC9yME0wc2V3OGFCQlJZV0xTTFVGTGV0b3ltTUpPRnkzS2g1VnBjVTRic05WRUo5Uk1lQ3dDdGhYK0pTS0NoY2kzS0RQZ095cFoyUWVCdTFTdTRrdHZBM3pLRkt1aWNzanNFSjg1S3pab2R3YWRXYXBYUUNHMG52V3BncS9BaDZ1aHhtMjErbGJDV1czQk42Y1JxK3dEVXU3QzZtOUg0R3ZLazBqWXhPUlN3ajArSC9oWVIyOEIwd1hma3VXQTlCVjgvZERXVy9EbCtMNGEvc3IrU21TYlkvV2VDOSt5Slg1eTBLR2s4NFR2c25iSXBndSt5OGJXeHhqWW8wTWNtVUhvZjFqd3NmWXhWa09vN0FPdDZ3dmRaUzU4Q3cvbjJDQlVPRS80RnZXOG5TNzRtdGI0NWhSOEI5cFJaalo4TlRyRVZmYVh1WHRHS0g0L0F0L2c0VzE5NTdyNlp2ajN4WlJoYkxyZ0N6aXRKNkZlVTY2K1NsaG93emVnN2E2eXp6cGNPekt5YXd0dlIrQnI4U1BWN2NsSDU3bjZjdHJTVEJWOHNOeENwR0NFRHlSOHRUMDkyalo4WlZxV0FGK05XeXVYc2ZLT0MxK09oNXVvbGppcHhIbkN4NXEwK1UwVmZHQUJMZmhXSkh6MWJUM0dObnhMZEN3QStNcGNXeFJKWFZ0MzRadHhEL0ZhN0FRUzV3cmZBZm5jVXdVZlhCM1NlaElEdWlEaGEyN3E0YlhoVzZCRE9jQUh4Mlo3YmQxaExueUxrYk9GbG52MnhMbkN0MEk5bVNyNDhvNzNQeXZoYTIzbzBiWGhtNmNkSE9ERFcrTWpUY2ZZTXJpcmp1YzVvRGxya0Uwc2VhN3dMWkFkbVNyNHdIaGEzbjlld3RmdTZVRzI0WnVsYTJxQUQ2OVJ0elFkUE95QlcrUEExekN1ZEF6S3lTVFBGYjRDV1pxcGdnK2VHTUlMRmhqVmtvUXZPTklqYk1OWG9JczNoQTk2Y3F6cEdGdlpqY0RIUFkvREJzZlprdWNLSHd6VWtWQjNxdURERlVSbkFhR2RmRVV3YnJwcytQSjBlWVR3OWUzTDI4cUdDeCtZMTdNaGxNaDlydkRCTWFrcXRKa3UrRnJnZjZ3YW8vUjFJeTJTTm55NkZ1R0RWMEZDRTh2YjhNODJuck5XdmVhZFVPSjg0V3VxUTY2RzcrdlhBL3BBYUVJZFNoSURPSkhoTThsZ3ZQRWppZmlRQUIvNFBkTFdDdTRTaXJmaHUwVDd2UlpmK2xqbkZWaWtZS1Uvem0rdDYrS3hFaHErNGxOMytOM2ZQUnhMU0dhbWl0b29GSHk1WDRMT1Evakx6QUxPUmhnREh6N25KZm9YQ2ZBeGkzVVdUeUEyZkN2TzZ4RmJidUVyZlJVSTY3d3JFK1AzaXVCN1BNQSs4SlBlK0tJeWNBN1VDYXNPVGNIcDZlZXdTUXpiR1hnblFCSUQzNHpRNFhkV1kxdElncS9CK2I1bVhOcURwQTNmZ1gyb2hJdnUwdyt6OStDejhjTHdaMWl4Ulc2c2xqRlNRc0ZYQ0VRWC9NWmxKSUdKeEN2cWtiWU9yZDNETSsrbjMxaUcvbnROV3FLZzhTcGo0TU9iU3dpbm40aXpQVW53RGN6SDJjdFZVT3l5V1FKTDdOaFNkazU0dVRXWXNjMWR4Z3B0Njlob1VXYkpLUGlhL1A2SFYvOGRPN0dkaFd0Y21rVUZWQjBhdXNmYS9GZEFrSGd3cm80cmNTUytPUGdBQWhHR24vWURtQVFmZkJjSUswbUYxaW9rYlBoYWZJOXFSVngvSGFNbC9yMVpkSGtheVZaYmNDVDlrUERCL29vTmd6RG5DaStKZFl5NmVYVkFya05EOXhha3Z3QTN4cWI5R1VOcVpwWld6RHBILzBPRzRXZDl3cExnS3dBampoMkduQURTaGkrd255UUtRekZENXZncFBseGd3OXVTZDd5ZkVyN1dxUkJhQm1uV0JjUjRNdU81WUtXSnlqbzBkSyttWmkwTTZyaVRKdmZXUDhRRjBTRkhremo0V0FWVVVPSExEZzltaytERDJWZFZQRFB2WU1LR3o3NlZZWDFCd21DN0RiYkVzU1BSWjFKeTR5TUIzNGZVRE1GUEc3VXU4VHpqMTREV1lsanIwTTRQNkM2d0JwblEvb3drWEh3bkIreWVRQmVUcHJ4WStPaURWNVRqT1VJa3dRZlBLTm84THU1amF4WjhjRk5STlZWb2I0b2NybGtZQ2ZSNWUyYjFxR2tCWDBPZFBJVUx0ak9xaUJIb3dWajBrTHdPYXV2elVnWFRJd2d4U0ErUTFSOThFeUlXUHZaZVE4aTYwWUJNSnNJSE90Q0R4WUhBeG9JUEpzYUdJYStnakJ1TU5Db0k2OFYzRURVWVVwSUNQZzVtR0FQT0NjZFJraFdUK2dtM3c2SXpkV3lJMW9mQVlIV3NKdVlERk9RTmYrTVJHQThmKzBZb2hONkRRZ0dKOE1FS0l1ZS9lWWc4Rm53d3BMMVFFRnRTd21FWFFTdGE2dkF0bzNiMHBJU3ZLaG1GRGFFdk9VYVhsYzRCcG1RVHFlbzRXTWVLZm9BWjBmRjBBV2VqU0lDUFBmWWJxSVlJUGJlVlJQaHdCQ1ZEVGhveEN6Nm9QVExFWGQ2WEdWaDJvdnZGbnpJcXgwaEsrQlFqZm5sREszRU1XUmxZbEtOVng0YTJGWDBmTTBjaDgzODlXQTB6RTAwbHdjZENBQ01UT0JHKzhNR2lJSmVXQlI4c3MwT2pENjFObVZtSmZ0L0x4dW0zZ0kvc0wycWlEVG0wczl6K25OSDBpTWxjdXhmbFVGclhzYUYxVmQzSFRFZ0xTaEN3VWY2emxTVERwd0dNYkp1SjhER1F1aXYwdW5Rc0lncyt1SnBZTlpRbUxLSFBWYU1ZazJQMVc4QkhIMjhJK0tSbksyVDN6N0t4ZmpPaUlNZzA0VHNVYllnM0Z4TSttSzg3cXNhTXpFRXd5MGRKcDhISDJEOTM3TGtrcFNmREIzQkozMkd3SmNpVDRLUGZHZ09hbnBTdGY4YjBPNmNKZkFrQm4vSmNjQUxJTFZWUk5yd09mYkpBYXVRbm92TUxxcFNUWGNlR2lMS1BtUjdsMEJ2YjBCbWRxSkY3b0V2R1NMVFNIVDNodmUwNnNwUGhBOTlGZnRIYk9CSjhGbnpRRzkvRWE0VGRwN2I4L1o1SjltMEVmTWRLaEF0ZlMxMVJVZ3NpVGhFb2FONzN0VThCSkZXTFQyUUNlYjliUjhTb3RvK1pIdVhnOHhFUFVyQXIrMFpCTTJWTFJPQ2JlejdDK0FRb1F3Y0Jxa3lHRDVhTlBBN2NsZlFXZk1CS1VzeTR3MC9NTEthOS9XWUQ1ME5FaHlzUnZnTWY5Q2tDVVQ0WWZINHJEVDUxQW9vWVQvWlBoNDZPa0lVaGloYU9YQktCYjRYc1RpaXFGTkJpQ3N1UzRVT0hieDJJOCtva2xBRSt1S29KUDhHbmRuejlobnRNV2x0RVpzVUN2bjFWNUs2K2tzK3RUUkdJb3VhN3R6NEtuYW9xc1ViVWtkclVvY2V4OEJua09ybmtOZU82T21NaUFsL1pNellEKy8wY1JTZkRSNTlhd3dmV0ltU0FENjR2REJkRHN2bC9CbDVIUU5NbXdxZXB6RVNLUUNMMXcyY1l6NUhnNit0RFBza2ZKNDdBZHlBbTdrY3RXVGdpVmtFcWZCWDVxWFYvVzdKWjhQbjNQakFtbm9uanRJcFpXRkJWVDdFdUdobStOSUVrT1E2K1BTUVllZlZWSXZzUnRUTktISUd2c2dmc1JmdWdnSGZRaDdiVWxOVlhsamRJOVo3a3N1QnpEZzVLTHJ3eTdkcE54T1RBa3pxS3FSTEZJOE9YSnBBYW15eDhUZU5KbTFvWVBZN0FWOThCSWZyTE1TV3dhVHBTb2l3RlBvRG9GT2k2aWo4RGZBRDRwcUpPanVpRkxZNXFaUGpTQkZKRGZ2aU1jOTlJeGpPWXlGRStBbDlyQzlUTjQ5Z2JBWVovM2NoQ01nVSt2R3M4WWtWeVJpejR3RXc2U3hsRkEwa1A0OVN3bEhMeUhobStOSUdrVVJ4OE8waFFodzZQQWg5WTdBMFNiTVZuZk84THFpQXQ3MngxL2NqWXBzREhBbnpVd3crc1JiRGdnL0h0cVhJamFtUTlCL1Y5UnpkRDBNandwUWtrMlY3NFlGL1pSb0pSNFFPTDdabkRqSjN4dlc5WlRBcjFVVHdwemxZaSswMGFmTkNkWS96Vk1Ca3MrTURIWEZmbFJ0U2h6ODJOTW0reXdtbFNlS3ZaeVBDbENhUm12UERCS3RwRWduajR2dEg5TTVKZ3hIRVcrNERIQnRzZmtiSmF6cTNMakZnWmVXZGxBM3pPWEVtRHJ3emZEakQ0MVRBWkxQaGdHRFpVZVJqQkxLYXJpWjlWcGY1K3cxdndmc2ptU2NYRFY3engxYXFISVUwZ3NYamhvOGZMV1BqZXkyKzZ6OTNGZ0NEYUk5azZudGQxUktQakxPOTk4cStYNWZtT0ZvZ0pnTS9LcCs1OThsUHJEakZaOEFGU1lzSlNwWWhoU2FwcjVweHF5dE52OWkzcWk3TTNtNkppNGN1MVR0cW56aXpNSXBDRWUrRUR2WHRJVUFmTmZIdGZyclBOMmlja1FzYmlFd0RSa3oyN1l2UmN5MWw5QitJbUx1OFlxSExraWlCdDlVRzMrTC9TZXJLZmErR1dkeXVpS1BnejZvZy9JenZyNnpmKzVxNE00OEQzeEgxd3VIYnRsck1JSkE0dmZBQ0ZtQkYxME1zSDN3SjRidzEzczhpdHJkWDR1MnRycXlSNjdOaUZyeVhtZmw1Yk1pbjRJT0l1cE1ISEFzNmZmcGZVdXF6WEZwWjByRUg4c1I2V3diRnZEMk5JeVlzMmI3L1oydHJqblAvYjJwb2s5ZjZNWFgzd3NEaEhTMXh6WmhCSXRGNzQ2T295RHI3S0hvUG5zMDJTb2VPc0Zsc3orQk1PZkhucFFNRGFzV1pHZzVhR0ZoSUgzekZSTk9ERHNUM0syUEMxek4xcmxnK1BnR3pBeVY0ZmZFbHd4ZlhiMmZPTG4vd3NOYUxpT1BnS3AvZ2hEUjFsUWlaSFlGamhwcnp3TFNpUEt3Nit6aUgrd3VPV0t3dkt0aU5sWXhRNDhQV2xsUVQ0ZGt4aFVRVmk0S3RwK0FDUDBFT3g0YXVaa3dINnZRdE5OYlJGYlZkRnkzSDlkazVwd0w1cGFxcitMTSsrS2dQSGtPNVNGOEZodGYvYWtLUnhCTnJDekp3WFBwSUlldmlNWndIY1JkOFJEOHFxcHV4eDB6Wjh1WTQ4RXdOODlOVVVDdlljVW1MZ2EycW5IZ2xXU2F1S1pUenAxenF3RnNmM0dPS0Erb09MQkVKY3Y1bDkxWXZYQS9TeUx2amk0YXZzNEV0TzlLTXJXNkFTNG91ODhKVlY4M1ZReExQM0xZSnlZQTRPWFhsWkwrcGNQamZmdGx5WDc2cFhHNEF2WERwNGx0Uk9DUEV2QWNVMlpYU2NDNDBUS0VnZm5EQjBPWXh4bzEvclFEWWc0M3VNelF4cDlmWGZFZExpK3Mzc3ExNThoM1A4dWpqajJWbEgvMUJQTDlFSy9yQUY2dUpvd2d2ZlFFbXNneUllK01yN3VPU2pKN2JNRmp1cWhsVVNtTjhEL3dqb0lJWVo0VE9XWDh2eU5RUi9HU2oyTEVtWStkSHdSQTdIQXdrRWxvTnBORGFkQlFOWTJQclJqUFR2TmFXNXpuVTJrWUhGOWRzNTlvSEg0ODd0R1BoeU9MaUJiRVMwUUQ4eU94RmUrQ3E0ajMrcjIwVTllTGY3R2h5cHV0MUFacnFNL1VzVi95aU9ZeCtnWlIra3BOQUk4WHV3b1VQSmtQdHh6SWd4Qi9pZTQzOUVjbUNxS0JJcVljVTJrTjUzUy9GWDZ1NGZLU0pqV0hBMkROYzFNM2dyT2cyT044N04xblpmYm9qZzNZc1ExMjhIQVhoOElxc3IySXBxN0liZDdpWmpmeUdIRlRMN3JQUXl2dDY3TGp3dytTQ1ZPamcvdmZBMTBRWWRvQllpZ0pWQ3U2U0NGTkQwdklSbHR0aU9Ea2EyUkg5OCtzRzFLMWV1WEgwMkVJMEtaeC8rbHU1cWkvK1dKQzYxK09zRzJ3eVF2aUQxRzc3NG1hdFgxcW51VjYvTDBqLy9UVkZ5b0h5S0s4ODhLOHUvY08yS0pJVlIxTUNYK0drVkhyTlA0VmNjRUxoaXNDTnA4S2V2Mzg2ZWo3Ylg5T3R3TDFSaFMyeW9Lbk1zcElLcEZiSDV3eFNZN3hDempvMXp2aGUrQURlWlJQakFEQUhDVHNoc3NSMCtJMnQwVld1ckRzOTVXTyt3TGw0K0F2TGxPamY2SUU1b0Jya3hlQUVWUzdPN3FEd1hYUnh1RHVZaXFKMnNzM3dIL2tlTE92OXQ5bGpMc0xIZWZydDdmZ3ZPSjhib0dIM2Fpc0pYTnF3MkRZUXBFSGRTTjFTSmtQbmdnN0pWaEs5Nys5V2JMOTN1Qm1MMWRmRS9XSUNNbkN2UVFFL0xvRVNHN3pPSU5DNDJ1bXJvZkl6azR0SU1EZXNyMXo0Sk0zTFRGTEVJdXNKLy9TQUNhQnpPL1dCNEZ5cEFiUWxmRWZZQkRBR1IzKzZTelJRV1I5YXlmTUR2OHZzd0JvV0EzK0VuUFZVTWtiZmZkRXdtc3BuMnkrVmR5cUI1bEVyY0VYb0ZRMno3SmNpSVhvR1hFbTdIeEdNS1hMNSsydzIzUURNVmZQRE51STRURVlmeEpXT3IwS1VkdnFQVGswL2t4Y3A1dkMxaGZYN1NEUnlZNS9iOGM4RmZIMkVMaFJ2RHo0c0VaaUI0KzcwWWRlUHdEOGRrQzIyelhjWGlFUmdqekFmZmd1bFIrL242cHRlbVNNQ3dWUDNVRXlrdFNUYy85NEhyd2VubjF5Y2kwaFN5NUZrRlpyMU0rL3JOeXFaSExPbktPMUZlYndsc2M1dVJDby9BQ0kwczhNRlhObThnL0h5K3d3cjRja2QrNm90UU91dlpnNko2Ky9vTmw5LzZJcFU0MUpmY2xJMlA0VWh4R0tuMUNJelF5QUlmZkxWdzc0amg4bnEycHNXTzQ1dmVjckFkR1pUemV2U2VQZjl5TllNd0pQRWV0andDWThUNTRPdWtyaUx3TU5ZWis2QTliNVRGWHRpSWFXcktpNXVlODVlcnNyZmY4RnF4ZzRSL1lGQTNla1ltS1NuT3ova3YyaVFlZ1RhQnpubmdLNlY3THZKK0JXOXdqYkFpdDRENnBsRjJnWkw5NkRWT1JIdHZ2K0d0c0FxVXM4YjVnZ1VSMXBnQ2NaR0FOOWRtOEFnMHE0MjBCNzY1OUUyOGpCZU95L0lpTjMvMVNNcVR0NzQ1ankwMzJwdmU1RngwQjRzb2EvYWJmVUJkSWNBUUhnRmwyY0JnMmJuempBaWlBakRaVy9BeXRTZnlDUUtKM28wOThKWFQvWCt4dDg1TFY3QkphRmZFU1diT25JUnVhOU9jejBYZC80aTZaci9oUE4wVEJIQVd4TGhoV0owNTR6SmMwTVQ5a081ZVUrdzNTUUxqK0QzdzFWTzNQcmlOMkpjM3VMQUc5Y1ZGUTV4Z0R2YmltcHIyOHRINmpZKzVNQWdRNXNRWnVDaHRrZXprazhjeVR2MHBybHJGemJWNEhZNFZHQ2NJTnVPcVhaZkw0RUhYY0orUWY0WVk3ckhVbmk4S1M1N2JHRnYrMU9ZV1BmZUFqckpHdi9IQlNkN2F5MXVPdm5sNVlxNUVSNFNkRmJ6cXIyNG5DYlM1d2h5TS9uYVl3OVJzK3FrUFp0NE9VNS92d1BKWEVnYjRXdlBkckdiRGJuUWFja1hhQmVLVk1mcU5uenJKbDRobC9EWmhPZGdJMlVyRDFUQ1RtRnBHaTEyRHRRQWhRYUJmeHRyNzNxcURFai85aHZtWlRSL3ZxMVBDQXRpTkJsenBZdWlvTCtvQjkzZmhUcmtxQ2kva2o4WXdUVzJ6My9Dc3B4d1V0TG8xNHltU1hjbytoMXRETm5jcXdVNFE2TlhMdUIrdWhnVHRERjVUcm5QU09sRXo3TnZkais5SjdpWi9Odmo3VU5DRlN5Mm1YbGVZL1M3ZGVPMjI3T0k4djM5ajJETzYyOWd4TXNuSkovaUwvRThrU1lKQXJ3eTRDb2RIQlh4VE1OWk1JZnovOEx4TXNuRG14bGZXZGZXaVhQeHMrZmRPZjE4WFhzQ0U4UitIeG1sdjladTlxc2orby9QS3VzRlJ5R3c3Z2VtcHJqRm1NUUlOMlduSjh1aSt4OUpPbXRBTFVuOVptYkdzNm43RlQyajhyMWgrZ3RqU0dJR3g5TkdLbG1uRW85VytrdjZtci9RQ2xzMWt1SGd4dWxXS09lTCs1S0ZCTkVveVRtQjJHWE9wOWo4cXE5S0xsbDNNa25yNElWcUdEaFRNczBJRytsU1Nzd3Vrdjk2WjJwUkIwRExTRnpzNTYzbDhpKy9Sd25GODNWZzFaeGFZZDArQkdkVFF2NithZ1hiYVNXclpYWDc0bkdUU204YVpCUTRpMzc2bUQvaWx0OU5wTGdwRkhvNXdtVU43TlROcE5zS3pDc3daSjRoc0xRSlZvNXFaZFBvSjM4enVkc3lON3VRbDkvL01BblBQSnpmZ3E1MTU0Q3Y5SVNpcjdVeTRreE1YbUVXL2kvdkVrS1YzOFRUV0UwTThXZmFhaVF2TTFQUlRrOTRCTXJYNjZJbG1QamRoSFNZcThQOEExNE5obkdMY2NaMEFBQUFBU1VWT1JLNUNZSUk9Igp9Cg=="/>
    </extobj>
    <extobj name="334E55B0-647D-440b-865C-3EC943EB4CBC-10">
      <extobjdata type="334E55B0-647D-440b-865C-3EC943EB4CBC" data="ewogICAiSW1nU2V0dGluZ0pzb24iIDogIntcImRwaVwiOlwiNjAwXCIsXCJmb3JtYXRcIjpcIlBOR1wiLFwidHJhbnNwYXJlbnRcIjp0cnVlLFwiYXV0b1wiOmZhbHNlfSIsCiAgICJMYXRleCIgOiAiWEZzZ1hHMWhkR2hpWm50SWZWNTdablZ6ZlNBOUlGdGNiV0YwYUdKbWUxZDlYbnRwYm5SbGNuMWNZMmx5WXlCY2JXRjBhR0ptZTBoOVhudHBiblJsY24wZ095QmNiV0YwYUdKbWUxZDlYbnRwYm5SeVlYMGdYR05wY21NZ1hHMWhkR2hpWm50SWZWNTdhVzUwY21GOVhTQmNYUT09IiwKICAgIkxhdGV4SW1nQmFzZTY0IiA6ICJpVkJPUncwS0dnb0FBQUFOU1VoRVVnQUFCZTBBQUFCZ0JBTUFBQUJ5R2tUNEFBQUFNRkJNVkVYLy8vOEFBQUFBQUFBQUFBQUFBQUFBQUFBQUFBQUFBQUFBQUFBQUFBQUFBQUFBQUFBQUFBQUFBQUFBQUFBQUFBQXYzYUI3QUFBQUQzUlNUbE1BemUvZHUxUkVacXN5SXBtSmRoQzlvNHdqQUFBQUNYQklXWE1BQUE3RUFBQU94QUdWS3c0YkFBQVhTMGxFUVZSNEFlMWRUWXdreVZYTzd1bi9uK3BaN1dKWklKTTl2WXU5SEhEMXpscDRNQXZWdTRDMEIzQU5GcEl0TGwwUzBzcGM2RDc0bm0yTWtBVVMxVEovRjBRWFhoa09QdlJZMkNBanBHNlpQU0FrMU8wZkNZa0RWZllpQWNLYW5xNGVzN003T3hPODl5SWk0MFZXZGxkbVZVVm0xRXpGb1NyeVpXVEVGMTk4R1JueElySXFDUEtHMzZqZTJzOTd6U1Q5aElFeForQk5jYXYyY016ck1JRS9ZU0FuQTR2Vjk0TlZjWnp6cWhLU0w0YWZMS0hVYkVWNmlNMURTSXpMOHRGZEUxdEJKTllaSmsramgrS0JwOGlDd0VOc0hrSml6VmMrdWhQUldCTGlIc1BrYWZSSTNMOGFXZWZxMHk3UGVvak5RMGlzQlVwSFZ4R2lzeXJFSnNQa2FiUXUzcmtTV2J2RVNZcUgyRHlFeEpxdmRIU3JvaHZNQzdITE1Ia2EzUkYzcmtLMkNEZndWZWVkbnZNUW00ZVFXQk9Vam00S1J3L05qek5JdmthWGZ2TktaTXRDWEhuZTZVa1BzWGtJaVRWQjZlak94UHNNemhoSHAvc04vMHVzbTRmWVBJVEVHc2c5dWgzeGY2eThNWTRlaWtmZW92Y1FtNGVRV1BPNVI5Y1dqMWw1WXh5TnhMdmVvdmNRbTRlUVdQTzVSOWNjQjljOVkrVFNxTThWOFJDYmg1QlkwN3BIVjRObHEySkM1UTBNRFZlRlZjV2VxNnlIenRkRGJCNUNZalRuUVRkSHVtSVhaNHFLd3JZb2dLTVJ3bnVaVU9WUEJHdHYzdnBpUGNUbUlTVFc1cm5RSFpLdVd1enlETkU1SVc1blNEYUtKRzUxRDJzUXJWR2dkSkdIaDlnOGhNU1l6NFZ1SU4zRFVpMlR5K3hyTjA1VjhWL2g1czlYYi95K3NnLytOWlR1NXd5eWxkb3R4TGI0dGVxTmJ4bzBDN0QreHNMUzkyNWUvSm82L21IdDUvZURvUEs1Nm8zL1lDbEdGL1VRV3g1SWFmUXN2Vlc3MVJnZFE0bWNSb3N1dis1bjZBa0JIeCtWd0NyMTgvQ2lSZkZaNWgxWkVSZXYvNUw0cVFUNDNJZUxRM2lPR0xKSzdUa0JPeElXNnhldjE5U1FmcTZxSzdLcFVNM1h4TWMrcnh5YmVBRzRPTnZpZzZHVG9aQ0gyUEpBU3FObnNRNWtQUWorNU1keU4zS1dDeHlnTytTOWQxOE0wMW91U3ZkdlAraGNFOWZwc21uakRhL1VIbmFDNEt1aTBUZS9xeE1Nby91M0h3UlRDdG5NbzJBYjVpUnRBTFdpZG1qQ1Ewc0ZwZnZaYXZkZmd1Qi81ZFNGTGppZDZlNEdRZjNkcXlFT2ROWkRiSGtncGRGekl2NGhXS3AvMHRFS3VBTjBxUHR3NCtWbklEeUhIeTl2ME5OL3UvdjhTOFprRkh6MzdxRjRlUGZ1WGRYZTllTmdRZnlJRGc3TWN0YmJjZ1p3b3Z2U2djUUJGMm5kcjNVUm40S0g5K21zUlBjcVdKKzlXWlhGTEZNaVBINGZ5d05reXdyWnpsNndKaDR2bk1PRlFhaXFVcmw3dHkzZXZYdTNBellJbGJyNEkveHUwdEtFdkNEOHlRQXFCdytLN0dGSzRucEdBVnVISzJlRkpGZVphTW5QTVRiWGRLWFE4MzJpZXVvaXIrNGRFSllSSGVsZWQzNzBMWFZ2bVl6dWcrQkFxUW5WTUg4ZUJETnEyd0piem1yU091aFMvVDFNTTBTSWRXK0JhYUdZZUZDNmowMm8rL2tMZzZ6ZUNxYkZPMGRiaU9SRURYUWd5ajIrWDFhVk9LQU5uRTI4b0l0N21OdjV0akpNeFJnb3NnNDUyRkNwYjNDTmJjMUMwVXBpR0pxdVhub3FOVklJT0ZWQUVIbUNBOEl5b3N1dCs0ZzVGcStCc3ErcExyRWU3MHllazdFZnNBRi9IaTVNMmlGMGo4aW1KYklsYUlzMUtlTUEzcGVKSDBMTTQ3dFVWVHMzejFEM0ZicUFFb2JxZmpDWXJveGxhMGJYMkFiUWZSNUlLZlJjVXpRMTh6MGVBeGlLV21FZDJFM3BLRnlnUTkyL3RyR3hJU2Q2WFlnOWowMzdxZGdrSUxiUlFKc01SK3lOazJnTFh4eVNtOXhGdk9sM1FmYXAyeXlodmpqZnQ5YjlOQ0NRL0NDV0ZuQURYd2J3ZGNvVmRsZXFnRThiaG13RmpzLzBUTHdkZzRMTzZWVERtUmJ3ZU1Dd2plTVFkVUVMb25WMms4Tmh2ekNEK0F4U3ZNVVFxaklodVI4R2sydHMwM0dKRUJrOVhTbjBORlZ2RXJHeFFEK3U2UHpvQ2N1S0RuV1BRZDU1OXlpdVBzQW5Da0dPM28zZDlPdEJVR3ZneUlIR3hPQnozRldKcHVWODhpQytFY3pGK1dKYTkzaFZrOERFU3NVdUhBT1ZyWFA5NjI4TDhZMFdIZFZ1SXpMbzlPR0JCSjg3UWczVmpzUTZuWWVSa0JEN0tob2M2VWRUSGMvS0MyaGcvMWZuY1JxZHR1OTNTTUNzWkJHWkFCS0ZJckE1cEt1WG5waktkcjV1UXZFeFVzS3lvc3V0ZXpZOHFPQlVvQ3EyRUQ5ejY1OUp6ODdjMzZOOW1NQjFEOHFGc0dteWsvMDc5T1Vzek92eEpVZDJCaGVkNkhGNlhmbDRjTW9hdSs5aEtXNkxjbG1tZTFkZVlOMVJySXkrMFg3TldBZzJoM1QxMG5PbWFlZFRwcjQ4eFFsR1NsaFdkSGwxRDI4Wm5tckVTNytBUGhmWno4OFlHYTBKOGFGOW5XYVliNjc3YVpTOTdwWXhVN21vRld1WHlwblNMeFlpTXIydy9HWEFHK3FPeU55MWJNTTJQT3R1NC9Xek5icU4zdHpGQ3pZcHh3RSsralZqSWRnYzB0Vkx6NGtlRkJoMjgvQTJVc0t5b3N1cmUxQlRnMWNLdXQwT0hrOHJ6emhFYWNqMEV3MjBEaGU0N2xkUTl0YTBxVWFXQmkvaWdJOTdGcGhUVFNnM0R0dkd3VFpzbjJIS3lwKytKYzdqM014c2hlZWZLUjRTTGl0cFJDYTZ0NlRkT1RhWGRFRVZMSHFnSzd4SDFXTHNXdFh2Y3pCYXdqS2l5NnQ3R005MGVEMTB0Nm1udDNCT3pzaTd4enpaUUhHdWUrQVVBOHVuVFlZOVpvRnhPanM4TTNjaVBCdWs2TmhvakczWWxqa0o4V0tzelBnQ25udkdlRWk0ck1RUm1lTGNjWjc5UUNlSWl4b3BOcGQwMGJPV1ZRYUc5MXRVRzRpMGRMVnlmSStXc0l6bzh1cWVEWXVwYXR2cUdjZmRteWZVekdyL1FnNENra201N3NHMWdvSFJEYjAwQkdzWVh1WFBvc2dzcE1VM0t4dU5NYjlVWFp4LzhRLy84ZDkreDVRZlgyQk1tV01oNGJLU1IyUmkyTjFqYzBnWFRlWTZwb0t3ZVdXWGpwTGFNRW11akkyV3NJem84dXIrbXA0aHFxbzAxVE9PVDJubXE5VE9INzJ5dGhsT1dycmZwankzekdVd1ZvQWduYWpTT3F2ZGtYUVl4cTRiV0Z0VGZzbzFNMUtxcVU0SzB0YjR2SUd1alMrUUdlZjZEQW1YZFVsRUpxWjc5OWkycWNndEEyTjBkT0dLb09LVHNsL1QzVHdiNjVweSs4ZENnbXFsaThnMEVHRVowZVhWL1ZwaUpVZFBaZlEzd1o5N0M1WC92bFdWQVE0czNRTzdFTWd6S2JPQ21RWUV2a0E0STJoZUtrL0RrLzVZbHhuTDNReHUrUHhjajA5MWNuU1NraHZUR0hMRVFzSmxYUkNSeVRSakFkZ2MwcFdrNTBBUFA5bFkxNnArbjRPUTJMRVNSV1FhaUxDTTZQTHFubTlUQUtnd090MUZ4TkNTOUszUkwzMU9HQWVQTnViOXRuUXYvWmI4WHNKN1MzYzFsUFVaSC9YQXpLNmxDenpVRG9kNi9BeUFTY2krT2cyM3dLWk9xYjRUdFV5Y3Zmb3dKRmhXbW9oTXQyTmJBZGpjMFFXMXNPblowWjBQSCt2R2RlMGZHU2xoV2RIbDFYMmlibm95MWp1bCtXUGRDL1N2K0dVcExOM0RIUWFCK1MxQnJoaU96ZFZ0TTNSQkJ4TnVzSkVoVWpjRVhIS3NUS0FMRlVQdnhGWWNseEY5UWNLYzZUQWtXRmJTaUV4Rzl3VmdjMGdYckRqekRnYU9WRzkwRlBjcVZ1MzdIWXlXc0l6bzh1cWVUUWV4UHN0S2llU1ltOE5WK0VYY3h3Z0JORWJmUTN4WXVvZFJPSVpHbkIvY2NoaldZd09rTU5LQ0pWcFlhWjc5QkozVjYraHdkKzRId1hjN1lGVHpsSmxkaUdzdko2V2xEMzJCc1dTUGhRVExTaCtSeVlBckFsdU55bXpFT0VaSEZ5NmViOGI1b3M3VUpJdW1UUC9Fem1TTGhvVFVTaHVSYVNEQ01xTExxL3N3WHZBa29EUHFHVWM5MkFMdWJqblVRK01tbi90WXRjcDZZT3UrVFZ6c3hSZGZvMk05Z2dIekluOGF5TzJXdUdvTlFXODdtNkw1R04yUGEzSXVjSElNcDhPZS90NmFyV0FPT1VKSXVLd0xJaktaWmlRbmdHTnNiU3B6TDhZeE9ycVFUNU12YkdwU2JRQTkzU21jaTB2TUdna0pxWlU2SXROQWhHVkVsMWYzaWI1eFJqbWlhUlZvK2g2QWIyclhkSFB3cWFIaXdOYjlHWEh4T09ibmdJN1phTWJhTEErTmNBY0dvcHVZSENZZmtrTDZxYmRaR3Y4Y2tBK25Rbk9BRTlOOS9YZERYYkNMM3dPRmtIQlpsMFpra2hqZ1JDSFkzTkdWbk16cE55L29hYnJJSFEwV0NaY2VqSmF3ak9oeTZoNGtkTW9yb0xWMmdzN3lneTA0VmROUHZlclFyeXJadWs4NjRwb2tKbUdXMGRaSXlncWRuTGMyU2I3eDVLT04vcUFaZkNyQncva2VmQzdUeVBRZzNxUVpoTWQ0TXI0QUQvS0cvczFZQ0RaM2RDWHBXVlA5UGV5TkFPZjVvN3g4d2VNV2czVlpSS2E0bzhoRFdFWjBPWFV2RVJpTTZzVTltRVdCb280UWFFMXR3MXkxbm9YbWlod3hXL2R6eElVWlBBa1JrdVZVNXhqeElkZ0tEbnBvQ3hqYmduYUVIYnQ4QnNnNTJBNGM0OFlLT1J3S2d1L0w3QWRjZ0pGQUpDb05pcjRqQW9yc1VDZ0VtenU2K0pZK3JNK3lIRExDeWlKUVBtVWV5TEt5L1Q5SFMxaEdkRGwxRHg0NHF5Snpja3o5QTFvNDNjQlRSejhuRXh4ME96SXkrS2V0ZXhoVll0aFgrYzJMK3p0a0lPbWlNZVN1MUZXY2VNeklDVmU4bm5LQzkyS045TmZHbTJSSlRwTVg5WlJrcnZvSnlqMitnSTV5Zm9TRXlyb29JaE9WaS9aaXNEbWppKy9Gd3Vvc3liRW1QR0NnMXpqWVExT3VNRnJDTXFMTHFYczlqNDByVmtNaEx0VytCVjNtcWh3MDBDZHMwdm5wT00yZ2tZVHVUMGc5ZDFSdVUrSkhjcXFtaDFNd0JPdVlraGF4TWRxZ2JRaG5ldks3RGMraUZia3o1Z0M3L2k4cFJ3VDhnd3VtVzJyZTcrQTNYTUNYZ2Nsa2ZWUSs4MnozdVgrM1RPYWdmek02eFJZRGNVZFhrcDQyMHJjVWZnRDd3RHBFZTBPUmhHVkRsMVAzNnQwOVU3TkRBVjFrKzlFcytIQjMxdEU4THo0QW4zUDE4eFllRFJVU3VqOGszYStyTEEvRlBlbWEwOU5uL1ZzSjZueTlHeXhmZE9oZ1c3dWI4YmNmbXZKZVdJSEp3S3FlcTZ5UXp2K20zcjB0TDk2T0J6NHFNL3NMZmpRRHc4ZHRxejRLNmFRK291K0lUQ3B6c0l3WTIzejRJYXM0ZWVDT3JpUTlDOURIVmRvUHdLWFJXQ0duUVJKTm9ZUmxRNWRUOTRlNjY5UlZXNnlKRDlhNyt6QlAvR1g0eFBCYjR2ejFWd1grQ01ld0lhRjcrVXFZZnYvclJOd0J2d2dHVmN5MDJZZUdscmZGYzBLdUpBQzI2ekxOVXZXOHJodW1LWDZ2aXVzTkZBRHpGME54cnBVWkdRZVBUc0crSzAxWnJ2aFpaalRSa002YVk0aEZaTks1anh3YjRObXl5cU1EZDNUMTBOTVd0OEp1QXdiNjk5WGlqWTJtV01LeW9jdXArN2pyakdzMis3WHF4NkJGbC82Mit3Zks5aGV2Vm0vODZuNmNZUEJJUXZmZ1pZR2dkVnVGQVZhZExMdXloQjIraEFXbTcyMzhpaXA2NGNXT2lxMkVMelJVZFBFTEYvbzhXRDU3cy92U056cnFWTER3UWt0SFU3Ni9CTHVDL3ZYVC93eGxINmVjemVDZUdERTI4RFdramN2YzBkVkRUK1hiMVZ0NFYzKzIra29hSThVU2xnMWRUdDJmNks0enJYNmp0aVYwRCt1cUdEcFV6QnhPb3JiSmNGMlcyMHlYNGFoQm9aL3NaeEREWEJqZmcxWVpJWUd5VEJHWlVCa3V3Z3prcm5zRG5qOFZXanBkNUJYMml6QWt5ZFk5dnZKdkFoR254eFdTMGJvZUVuT0NYY1dUdWo4aVFLZFVITzI5bEcvVFNTY2tESHBhcm9CWStlNkloeDB5UUQrN1o1MlJCeUdoTkN4Q3JFb21WN3JINmIzMHY5cG9qcWpVc3VuQ2wvbzlJd3hwc25WUFROa2Z0dTZydzRtcjhtZjAwK05wSHkyNzBmQW9xZnNEUXJaSkNXbnZKZDkwdUpyYTUvVm1PcXlGN1R4OVV6bXU3U3hEbXo5ejVFcjN1RUtWMXQ4ZlVORWwwd1VqWUxOVjF4UENzTDJ5NjM0eC9IRllZVThqMkc3M3E0N0F6MzlaU0ZublMrcGUraTFwdVRWb1kxOExsRUlBN3htRWE4a1pOMWxILzhIS3FaQVROMWxFU0tCU1BsenBIbGVvSkNrMkZDL29zaHJHRThLUXB1eTZQd1ROejZZU2JOTjkxZEZPaWh5VUtlV0dTdXBlK2kybC83MkdQbU0xaDhSWXdEWWI0S0d6RUxHUjNtSGFiQ2U4ckk2dWRBOTlRT3JVeGd1NjBKbDFHamVHSjRRQkhsdjM5MktFRUpFT2dYaWNjd0lyb0F0WE92ajR4ZW54QlRuU1RWTkdpbE13cVh2bHQreEEzbXJ2WlVRNWJXRmhSMnAvQk1aZGhpcmJlTFdhMWcyRWhNbUNJR0U2MC8zaTEvL09LazRkZUVFWGJJLzBqekFnS0x2dTZ6Q2FQYU5lTm8xa0Y3YWs3cG5mY2huV3lTQ2NrY1pvU3dqNk5Rc0k5aE92bHZLVUtsNzNsMVc3VHV6c3d1blM2TUpmMStCak1HOEl5NjU3M054eVJHcTdqT2RSMjN0MHYwME5lUjNLV1pNcnFqaWxFelM3dE44cEh6VVNrOStDTmJTSjlLS1pTYURHWHN6UXUyNWxuWFIzc0Uzc2xFb1hiZ3BFQURwNFExaDIzUi9nOEg1UFY2Q0k3eDdkRzcvbHRtVFRiRHFjU1Z1NmNRQnlqWTFXOFhsenU2ZU1rTlJtbVNNeTlTYTFFbzMrd0FPNnNJYzZaVFh6aHJEc3VwOFhMNGFGZHZjOWZrejR1eElNQ0VMdnZaVHpoWDFVWVA0TnNLdzlNa2MxWC9LQ3FaUUpaVWdnclF3ak1oV3Vldy9vTWdOcHp3alQ3U2gzYzl6anpaV1kxd1pmcmIwQUFpc3c5UFQzc2Q4U0loSkhteFIxQjdiR0ZmUW8yckZHTnVvbnp5MU9Rb0prbVNJeUZhNTdEK2pDVlN0T2hUZUU1ZEE5eDE5SXZFZjNhdXg4R3pyK2h4S0JuTmpDN1ZvVGpVSXcyUVBVNVpRTllmN28zZ082Y0c3RDI4VWJ3c1pMOTdMajNJSjNDOTZWYk9MZUZBRXJWdXI5RjA2eG0zZ2tWOGxVNWl2V3BFMGFRNEprbFI2UnFmRCtIalNIb1V5NlFQZCtFalpldWwramhud01EODlOS1N6Y2k0Zy9tclpBbzM1TGJHNE90cTN1eTV2SGRucGx5NmNMOXc1eWJONFFObDY2MTM3TFp1d2trQlBibHZKcmNvcmR4QS9VQmtlWiswektZbGxJdDZKVmVrU200dnY3OHVuQ2RmUU80OElid3NaTDkvSlh3QzVnSlZLVGVVU1NPbzVmTFdFY080bmFqcmcxL2txdktpOGtSRmJoRVptSzEzMzVkQ1ZkdmQ0UU5sNjZoK2tyaGorSHJVSXFISkJoUFV4eHBPc2tJLzJlc3Z4R095bmJVME5DWkJVYWthbDQzWmRQRi81WXhSN2p3aHZDeGt6M2JWTFFGOHplUzducDhKR3dScEdNNkZGSFY2MTFnbnJLdnZlUUlGcmxSbVFxUWZkdEtyaEV1dkRISS9qQ2lqZUVGYXo3b2ZiZmc1YWszMUtZVndybElvUDlEMENXNWtaOHNLUTlxSmp2WXRvRy9KQzBaaFVia2FrRTNaZE9GKzRWVnk1bnZ3Z3JWdmZEN2I4SDVxVGZrdTI3VlpzT3RWL1RrcHVUZ3lPMi8rMmF1ZjlNV1Q3cHZueTZjS1BzZmt5T1A0UVZxL3NkNnZoU1ArSVJlMHhTN3o0Ri9kOVovSlhDcHN4dDAxem1OblltelArNE5GT210V3F4eUFJUkVjWVMrbnZwNWkyVExueEUrMGhZc2JvZmJ2ODlhcWxLRW1KYnV0V3RkR29KemVIQnZMam9xT3lYOFRmWmVrSklDQzF6UktZU2RGOCtYZmdhaDQrRUZhdDdTdzE5RDNyM0tlQlRFd1A3T1RPNTZURDJhL2JOZE9nRVIvcVg0Q3AxOFlzcHVZV0UwRG9Sa2FrTTNSOVJ5V1hTaFUybWZqclBKOExHVGZlSDFKRDNqS3prcHNNSHh1QTZCbU5tK1V0QjN4SGRWa3BoSVNHMFRrUmtLa1AzNWRORmN6TC9DQnMzM2N0OW8zdEdWbkxUSVgrbng1eHpFenVDLzJQL3k4cFhmbGVrZHZjbGpPL252djdOeTJycUFWMzBqUGFMTUdCcjNIUXYvWllOMXM1MTdFelhtY0YxVlAxTnFSRHBENWtROGRqTENSR1puUFgzUi9wL0xYcHI3Z0ZkTU1LdlV2MzlJUXg0R2pmZGs5L1NXaTNhUmxLUGU1dmNuZVdIc2hudjc2Y1dFZEpaNjFSRUpsZTZ4NWZPSGx2bG1RTWY2QW9DendoRGVzWk45L0NqdS9LRjJyaHQxMUJVcmZpd2lNaC80VFBtbFhUWkZ6L093ZDFuS2I4K0pJbndnYTRnOElzd1pHYnNkTDhEcld6MWJ2aWphV24rUktjM3dQLzhkdXV5L0VQQVUrZzRCN2RxcEt4K1NIeCswQlVFUGhHR3pLRHVYNHQvd2hGL0gvTjVOSDhLSWh2VWdQU1RtUTIwRlI3Uy9KZ0IraTIzT0JUY2RNZ2NkZnhVMGZHWm1EV0JzVTBvZnhZalZXSVNZL0V2ajQ4UUdpN0tXaTkzOEx4OXBndGNQY2dKa1ZNa1ljZ1A2ajZVSmF0UG9uRGJNaFgwRGg5dkw0eW42aDUvQmN3ZUtkZUUrVisyWkJiRkhrdnZTVXpkT3BTdVYweVYwWVhmaWVhdWwxWFVaN3B3czZZVkNpSU11Um83M2NOTUxkRzV0ZWt2T3k5citDTHRKVFZqQ09McFhGSlBuK2txWGZmZDUxOTZSb1puYjI3SS90Nllubmw1dzZmK0huNDBEWDlJaElVendYWStNWHZ4MFNteDhiSWlFbGlycmdPQ1dXWjY5bWJWUlg4ZnJJU3YxRnVYMWRaanVsRDNwUkFHWE9sNTdXVzBsV2xQSGVjRS85bmRzMEhOMVQ1aUc1N0NvM3Juc2twUDZFcGxadngwbjFxTnA5MFlQdTBFNUszL1JQZDVHZk15ZmRWTFZCNkRtdWplNDhiSkRzMWF3YzUrMmRPYmNxTDdKNkh0RjltN2ZFOUNmZHpYWWFKNzl4eTdMMkhlazRVNzl6VWRWUWtUM1krS3lUTHptWG12ek5MSHNleUo3c2V4MVpLWXo2NG5MWlBqcXhtWTZQNXFmc2JqN01udWVPRDBCK1ZFOS82MHhlQklxcDNCcjMwNnI1em8vZ2xvOTVYRXpvMG5vRXF1cXpEUnZXdUdDOGovMFB4Q1RRR2xQUkZGVEhUL0JEUmphRy9NZmdKcTVMd0tFOTA3cDloNUFjdnBMN2c3TDNlY0M1am9mcHhiVDJMZm1ReHpjamZpUlBlNUtmUHVnbC92ZUFmSmUwQVQzWHZmUkJPQURoandXL2Z2dlBIR0d3MEh0WjVrK1RRek1BZXFpZ3IrNlprOGZNdS9aNXBzUGNuRDJTUnRmd1lPNldYMlZ2K0VKYVdZNkw0azRwL3dZaWU2ZjhJYmVGSzlWQWFVN3Y4ZlkrODJaSldKalM0QUFBQUFTVVZPUks1Q1lJST0iCn0K"/>
    </extobj>
    <extobj name="334E55B0-647D-440b-865C-3EC943EB4CBC-11">
      <extobjdata type="334E55B0-647D-440b-865C-3EC943EB4CBC" data="ewogICAiSW1nU2V0dGluZ0pzb24iIDogIntcImRwaVwiOlwiNjAwXCIsXCJmb3JtYXRcIjpcIlBOR1wiLFwidHJhbnNwYXJlbnRcIjp0cnVlLFwiYXV0b1wiOmZhbHNlfSIsCiAgICJMYXRleCIgOiAiWEZzZ1VrMVRSVDFjYzNGeWRIdGNabkpoWTNzeGZYdE9mVnh6ZFcxZmUyazlNWDFlZTI1OUtGeG9ZWFI3ZVY5cGZTMTVYMmtwWGpKOUlGeGQiLAogICAiTGF0ZXhJbWdCYXNlNjQiIDogImlWQk9SdzBLR2dvQUFBQU5TVWhFVWdBQUJCQUFBQUVzQ0FNQUFBQk5PN0N6QUFBQVYxQk1WRVgvLy84QUFBQUFBQUFBQUFBQUFBQUFBQUFBQUFBQUFBQUFBQUFBQUFBQUFBQUFBQUFBQUFBQUFBQUFBQUFBQUFBQUFBQUFBQUFBQUFBQUFBQUFBQUFBQUFBQUFBQUFBQUFBQUFBQUFBQUFBQUFBQUFBQUFBQmNQZWNFQUFBQUhIUlNUbE1BcSsvZHpabG1Na1NKdTFRUWRpTGJoZG1UMzV2UjVhSHByK3V4N3BEMktRQUFBQWx3U0ZsekFBQU94QUFBRHNRQmxTc09Hd0FBSUFCSlJFRlVlQUh0WGRtaWc2Q3ViYlh6ZE81MDd0ai8vODZiQkZCQVFLcllMWGI1c0xkVmhMQUNpeVFnN25ZNEtrWGdkWWtmYnh4QVlCSUNsWFlHaUwwN1RkSTNIZ0lDU1FUUXMycEY0SmJVSzI0Q2dVa0kxTm9kSVBkaGtyN3hFQkJJSW9DT1ZTc0NSQWpYV21XSDNFQUFDQlJHQUlSUUdGQmtCd1JxUmdDRVVMUDJJRHNRS0l3QUNLRXdvTWdPQ05TTUFBaWhadTFCZGlCUUdBRVFRbUZBa1IwUXFCa0JFRUxOMm9Qc1FLQXdBaUNFd29BaU95QlFNd0lnaEpxMUI5bUJRR0VFUUFpRkFVVjJRS0JtQkVBSU5Xc1BzZ09Cd2dpQUVBb0RpdXlBUU0wSWdCQnExaDVrQndLRkVRQWhGQVlVMlFHQm1oRUFJZFNzUGNnT0JBb2pBRUlvRENpeUF3STFJd0JDcUZsN2tCMElGRVlBaEZBWVVHUUhCR3BHQUlSUXMvWWdPeEFvakFBSW9UQ2d5QTRJMUl3QUNLRm03VUYySUZBWUFSQkNZVUNSSFJDb0dRRVFRczNhZyt4QW9EQUNJSVRDZ0NJN0lGQXpBaUNFbXJVSDJZRkFZUVJBQ0lVQlJYWkFvR1lFUUFnMWF3K3lBNEhDQ0lBUUNnT0s3SUJBelFpQUVHcldIbVFIQW9VUkFDRVVCaFRaQVlHYUVRQWgxS3c5eUE0RUNpTUFRaWdNS0xJREFqVWpBRUtvV1h1UUhRZ1VSZ0NFVUJoUVpBY0Vha1lBaEZDejlpQTdFQ2lNQUFpaE1LRElEZ2pVakFBSW9XYnRRWFlnVUJnQkVFSmhRSkVkRUtnWkFSQkN6ZHFEN0VDZ01BSWdoTUtBSWpzZ1VETUMxUkxDdFgyMys1ZUIvbnc4Tk8vbWNEeWJDL2dQQklEQUJBUXFKWVJIK3o3YzN1LzNVYXA4cHRQMnRtL3B3bjRDQm5nRUNBQUJqVUNsaEhCN1AzZTdPeEhBbGVyeEpHSjRjSDJ1WUFTdFZ2d0RBdE1RcUpNUUxzb1NvUDcvZnV6Mjc0TnhIYWcyNzhzMElQQVVFQUFDdTEyZGhIQjdDd1UwMVA5UHgvZXRVeVJNaEE0S25BQ0JLUWhVU1FpdjkwSHF5aFpDWS9IQjdrUVgyaWt3NEJrZ0FBUVlnWCs4My85U0hSSlhqaURzZGc4bWhIY2o0UU5WQjRvbXZOL1ZWUWNDQTRIVklQQ3ZOUkpDcXp5R0MzZC9KMlp3cE4vTmFyQ0ZJRUNnT2dScWRCa2UyaTNnaUlIdE1PeDJQQk9wdklucUZBR0JnY0FhRUtpUkVGNk5lQXdjRUgwclc4RWd5VkZHckVRd2FPQS9FUGdZZ1JvSndWU1MrY0RwL2krK2NqSzM4UjhJQUlGUEVhaVlFTTdjL2U5MmhTV21hTllrMkRkd0RnU0FRQllDRlJPQ2RIOXJpa0dGRUJCVHpOSTdFZ0dCSUFJVkV3SkhFTjFGQjJ3eXFMY2JnblhGUlNBQUJFWVFxSmdRQnQyZmx5Vzk4YjdqaU1aeEd3Z2tFS2lYRUNTQzZJUVEyR1NBeDVCUU5tNEJnVEVFNmlVRXNRZnNFSUlzWE9TM0gzRUFBU0F3RVlGNkNXRlA5b0FUUXJBOGhtZHJNOFZFYVBBWUVQZzlCT29sQkY2RTVFUVFxU3FHSWZCQ3crKzFaTlM0Q0FKbENlSGNOTjlhQmpBSUlWZ2V3OTFkMEZ3RUtHUUNCSDRCZ2FLRXdHOGJPV0crQlJFVUI4Rm1IMnRWMHMxNTQybEJJWkExRU5nWUFnVUo0Y0h2R242TkVEaUU0RXdwY09rcXBuQTJuc1BHZElYcUFJSEZFU2hHQ0k4bk8vWGZJNFRCZTB6OWJrbnQxMWhwY2ZXZ0FDRHdYUVRLRU1McnhHc0E1UGlTeXlBUkE2Y3MzbkpWZ294WDk0Mm43K0tKMG9CQTFRak1KWVQ3OFhqajdjKzd3K21reTBIRDNaODJXTFVQRW9QM1FxQTlWKzJyT0FjQ1FDQWZnYm1FSUhFRDZwdk45VVZaMGZFbFF1Q1lvdGZ4WCtSRjhNY2ErajFYODJGQVNpQUFCQmlCMllUUXRPM2hlT0kzQ0w1S0NMdDlzM2NOQkpMZ2VuZzNOMnpEem5yRkFRUW1JVENYRUt4Q3Ywc0lWc0U0QlFKQW9CQUNJSVJDUUNJYklMQUZCRUFJVzlBaTZnQUVDaUVBUWlnRUpMSUJBbHRBQUlTd0JTMmlEa0NnRUFJZ2hFSkFJaHNnc0FVRVFBaGIwQ0xxQUFRS0lRQkNLQVFrc2dFQ1cwQUFoTEFGTGFJT1FLQVFBaUNFUWtBaUd5Q3dCUVJBQ0Z2UUl1b0FCQW9oQUVJb0JDU3lBUUpiUUFDRXNBVXRvZzVBb0JBQ0lJUkNRQ0liSUxBRkJFQUlXOUFpNmdBRUNpRUFRaWdFSkxJQkFsdEFBSVN3QlMyaURrQ2dFQUlnaEVKQUloc2dzQVVFUUFoYjBDTHFBQVFLSVFCQ0tBUWtzZ0VDVzBBQWhMQUZMYUlPUUtBUUFpQ0VRa0FpR3lDd0JRUkFDRnZRSXVvQUJBb2hBRUlvQkNTeUFRSmJRR0JsaE1CZlgxcjg0Sy9LNEFBQ1FDQ0F3TW9JNGJJNEcxQUIrd0FPdUFRRWdBQWhzREpDa0crNExrNEtnMi9Bb1NrQUFTQWdDS3lNRU02TGt3RVg4SVR5Z1FBUUNDS3dNa0xZWFIxRytOaTRmenhlcjlmbGZucGV2YS9VTzlrMlFTaHdFUWdBZ1grODMvOVdDQVhpRmpybWZnNWU1V0w2NzJtV2JJL3ovWG9MaFNubkNqbExLandNQk5hTHdMKy8zLzlSU0xveWhQQndPL0Jydm5DUCs3RTFCS1AvSCtibmloeUF3QllSK09mN2ZTMVVyektFc0hQamltMFo0UjVQbHhNdzgxZ0dWK1N5TlFTb0Y2K01FSFpIWnpnL2xrTDhmTFZzajQrREU2V2tRRDVBWU5VSXJKQVFkdTVnWHREZmYvYVVnSm5IVlRkTENQZFhDS3lSRUY2T2lmQXVFRWJvME8wbU1VcVpSVjNPT0FFQ1cwQmdqWVN3T3ptTVVEUUMrTkFPQ1dZZXQ5QjZVWWZpQ0t5U0VIWjdoeEhLanVZWDVUY1U5RVNLS3dVWkFvRy9RbUNkaE9DRkVTNUYwWGxRbmQvdm9uWkhVZm1RR1JENE93UldTZ2p1RXVhbWNBaFFEQkRNUFA1ZHEwUEpxMFZncFlTd2V6cE93NjB3Zmh4YnhNeGpZVkNSM1JZUUtFNEk4eFliOTVEZUhFWW8vVG9TMndpRnpZNWU5Rjg1dXh3UEZJOXBEOWV5THQydndMZk9laFlrQkxWOG9GVFg5Wll3bHpid2lXOUdZNVgzOWtkYitxdkpvUFZUdjZqajNWekJydXZzM3g5TFZaQVExSkJlYkdXaHUxZEs2VEFDaFMzSFpoNlA3NmJrRW9pUFZmT0hEN1R2TVNmdFJmVGZQaS8wYXVsVkRRUVpGUEtIRlVMUnVRZ1VJNFN6c2ZGUHBRYUxiaEdSTUUxcGw1OVdQNlhiTUhrVnBjMlNYS1g4ZWJwSCt6NGsxVWhCMzdaRFI4VjdTaXZvejBINFRRSG1Fc0xqZWowZTl6Zm5KZVAydHQ4Zmo5ZDBmOHVBbTJTemp0blplU1ZlMzhrWHA0amZmdFJoWUp4b2I4czJ3UWgwKzJiZFZuTkMxVFBDNVhpam9FaDcyRCt0dWwyYTMyb0dzd25CNnJMZTZaalY2WFhRNGM4Rmx6QnpZVTNLQWlCYzhobm8xZzJXdzBwVWVvVk5BS3RiZUxVNGVNczRsSHNYQjJ4dnhSdThWdEswaCtOcERMK2orM3hDTWt2UUY0YzgrNk5KTDBXN09JdmhEaVl4dFVGemFtVzl1OUlZbUgxVXhaUUZDS0ZwMnZiZ0htM2IwQmhpSXpqcGZKRTNvVHRKbm9tWlIyb2RvekhITGlNeUpzWmFkSmUybWhQQ1BycDJpKzU1WktGNmszZXhyMnZmTFdObisrUTQ3RDhWNnFOOWFmck1OVERURytlZEpYR3p2NTd1SjdXbmpyS0FPTFFkcUpVYjMvS2xHL3hPMW0wZzk5OWVtRXNJeTBxLzBKdlFXdWhMVkZFVXZzaW5Nd21lYkk4UkNJUFkwSFo3KzZGalpjeEZaNWhPVjNJcit3N2FzRXRKeDU3RzJlN1YxamJSeSsvMC9ONXlTNk1GV2MzUmVpSG1jTnNuUGRpSDhObXgxK0dGZE5yd1Q1STU1RmkrYm9mV01UL2VOQ2phaDNzejJzNHNjZGR5dW01QzhKWXdKNXBNVVR4NUFBaU1DK0V5aEErMmFDTlFWdzEzdkFmQjAzZ0dsUFQyVU4reFFUTXZscm5ZbnArYUtnNWprenJVeHhWLytIeGtGNkxQSDI5TklDT3VBaVUvYy9mZHU0V1RFVVJ6VEV3VWliSTZReUhVNDEvM3p0RnhzdzRJdTZKTEt5ZUVoY01JWVVXd25SajNoNzFubUE5WTh6S2dlUGZxL3NuWTk0T21WUmNWUTNUSlFrMEp1VDNkZWtTZDZ1V25IcGZRUFdXeGo0WnhxUU9xTEtMT1RGL2s3YTI3NjZnbXhURWRwS0xhSDZSU3FWRklEd2JEQ21rNTlGcU5YcXIxbjYyY0VKWjhFenFxSE1Ja284V3B4N2xKbkhZMFRiZkJSUXZVK1lKanZ1cHBMa1RLUUI4WkNsV2tJY2d5K2xhcTkrMW9TKzVHalJCalMwaDJ0QkhmU2ZzTUl5UWxMU3pFNW1iNFR6MnZQWU1nYlVyN2tDK1JqVXNiYllyZnY3RjJRbGowVGVndzNOeVFSbHAyOXlDM1k3RVhpUmkydDR5SjJudG84Rk9kMGcyeXlEQTdObEdyK2srNGYxQkQ1Q01KL0lHaUdpcFpwNERJeWFNNTZKYmo4dFl3dWZUN2tNbXZudzlTb3M2R2ZTYytocmwyVnpqN01SRzZ4R3M0V1QwaGVFdVlnNm9yQ2lSck9lRTNPbVVSSDVqQmhVK1RyZGw1c0k0ZlRJMmgwVThjZVhjd1Y4TnhLSEZmVlVVa2tWQ2w4a1BTblllTk1VVXFZMGdmaVZsVXloQ2o5U0x0cE5pQnZ5QUpsTGlwcHFCWU1CMS9wZzRXaTgxYVlxem5kUFdFb0ZSR0xWTWR4WmN3RDFUQmczN0tUTFFlb0tUOWxEZzVuSnRqQk9yNW9lSHRkWHUzWGlkU3ZuMjZuMm9iM252UzRLbkNoU2tqZ3pydmkrUCtkSXlNQ3hleWJEVDlqS1RrVWwxYng4aXoyMG1Fd09XOS9pYWY2U0NwRzAxeGsvQ1hoMUtjNHFYKys1L3JKNFNGMzRUMlZjQkRScVlHaVEvczlYclUzcmZHQ0R3RXBucEVENTUwbnJBejBDVmlxcVVqWWtib3U3SGVTYms4K2ZVVDFRbVRmWEMzYThuUTEvVFRsUjQ4RVI2TDBaamNUSTBObXNNaUZWSUZrczh3SW14UXNEKzdXQUVoNkVGQnRhYkY0ZVdXbldvRXZhYW9CYnZHSUhXZnJURUNOZm1SWHE3eEVPMk1FS215NFdNZXQ1cW5TRG5rTjhaYm1TTHBrcTVzUVNpQ0NSazR2UXJGaW5DVjJOOFUyM1JtQ0lFbVVISXAxU3I0TDA5cklBUXZqSkFrNUxsWTVoc0lGRUQyL1ZPYTBLNXFOQmdIaTd0ZlRwVlVONDBOdGFvY2JjUEhUQUNWUllxTlpUSlkrZTJ4VEtTa2w1aDRPU0VFTVRlaVRzVllOQ2tuaE1DZXk2SU5kbHlIbjZXb2dSQjJaZ1pJR1FrcDB2NnM4b0hVYkNCa0t2QThkSVpmT1owblVPcHFMOGthcEF6cHBQZWxoMjFqdzhjZzBnNTVISDBKSWVpUVVySU5IRGpRbEJWQ2tBWVZyeDdkVGpsTU9TRUVsaVBQNEl5TDhkVTdWUkNDaWQ0b1F2QU05YUp3Y1FkSU5yYWlwVldRR1J2ZXFVNmhxaUQrK3Bodm9ZTUVNYnFWS0FTVkZqVXpKSVN3WXczUmtZRHVKQUxuaEJCa2lFK29tOHBKZGVhY0VBSVRXRUxXOWQycWd4QzhNTUp3YUM0RkxOdXR2aU5RS3U4cTg4bWFSNWZSZURSOG92dFBEQVlkWVloM0h3a2g4RXVxZkVScGd4aEQvQWsxZktkRENNSkJDZStEM29XT1NVdlhOVFhGQlpabjc4azhFdG4vMGExS0NFRWJnTklXa3MxaEpvemNhT050YldibVZUN09rSThoUW8xbzNOSFMvU2ZXLzR5RzQxMVFyeWVYd2hMempqY2xycUtmTkxrTHQwUmppanRhQkpYeWdySkNDT1FvcFVscGJZMmlFa0l3RGlpM1BEcmlyV1lldmh4U3JFdC84K3FiOFRTUG91bHVwUnk2YUdqT2xLSDdUeXlFb0UzOGVGa3FoR0JtRDZKRzRsMEZRVFg5cEtYaXBwVFNkOXBiaW9VUVRvNXNxWmZzRFRScitsOExJWGhMbUZQTVBRTmUxdkZJNjUrUmU1V1Bja2ROOHkrN1dXYTlacUtLdXYvRXVxZ2ErQk5PdXdvaDhBc05mTVMweEd1VytkRDBrNUNuaXp0RzB4Q3BUQWdoUEZ5NHJsbXpORkVadm42akdrTDR5cHZRM05SaUxmYnJxbGxIZ1dMS3h3S0JMS0l3UnFyajZIcWtRd2hzbS9FUk4rQjFDRUhiaXJGMFJ6MUxrUk5DMEdVNkE3b04ramxsUFVSRENKNUpjT24zbnJUelh1MTVQWVJnbW94cU9Jc3NZWmJwemRXcTZvOEU0NDRjcy9OSkpPYURXRnpBbGxqYjhER0hURTlCSk5TcVF3aDYzakdTRDY5WmxpTW5oS0RERnZIWmtXZUtDR01oaEVQK3EvTTJQbXM1cjRjUXZDWE1rUll4QzFlMlJwZklkNVpRZi8wd2Q5VjRqMmMraUpudmp1UzYvMFRTbXBCaXZBZWFFSUlabVozTXV4K3Q3dDFaSVFTZEtHR1ZkUGtHVGlJaEJLckpXQXcya05sNkxsVkVDT3BsRTJxQTZvZzByVG5RRWhqSjFuMmlUWGlhOU81L2M0b3YrR3hCU2JuTFI2ZlcrR2FlajVVT0llaEZDRkhyWGIvSUlBaXhQQkh2WHRZc2M2S2NFSUtad1hUZlNNbFdBamNXT253S296MGJzck5ZWThLYUNNRmJ3cHpYRUQ4Qm5SVWNYNFhEMi9vMGJJb0cvTmRuaVQxbFB4RTFtYmFvcE9LcStjMWVGMDk4MEdhT2g4a1FnbjZQSVk0OXYzcG9ZRmM1aFNSNmRXbHlRZ2ptUlNuVyt2SGp4bVRNQzA4UmRObkk2ZDJwNUdkTmhPQXRZVTc0bTlQQWx4QkNxS0ZKZG5UM1NJMmZ4OFRCSEljMDZJU2pQVTJlcVU4VmxwUTdUSGpvcHZrRjUzVlB4aWR5NlA0VGRzZ1VINlEvZ05ETG9LeUpFSG5JbW1VUklDZUVzSFBiMCswWmx6NVFLV2tzUTJlS2hBdGpGY2hpbFplcUlnUTk1Y1F0bEkrNFp6c05hbW1Yc1VkcG9GUnRrRXYyV1NObktYOHM0K0xYUzBzYU1Zcmt4VU5uTkd3VDNuTXFoS0FDaXZ2a1RFVVhRakR6amdINlBYVjlVZFBQNkxCUHJkOCttdjA5S1lTdEttM1V1R0xRUmhHVmh4QjRUZkFDenJpTlhORnpWNE91Tm1ZWHhOcU1UYm1UdTZMSEpPNGZIaFdwa05oS1JvYmlrbkovRGZuRlpCKzRUU2NlYXVpczgwQVhKVytMY1ErTitKWkd6U29FdWlSQmpZQmhydGNzODBONUlZUnVKUUlMWUk1RGNtcWhsMGkzeEg1b2VKeFB3bXdocVBySFZuOVdHU0dZYUxSV1g2K09Fa0J6eS9TNmVwZnR2dk1UdUdoUDZhcUpsaFdtSy9uVGsrS1NpajgrbElMNHdLWEE1TFM5c3VFSEMzM09pZzdHdnpaOTZ6V2pqUFdoODZIWExMT2tlU0VFU3FnMHAxdVQrZGZrRERRbThlQy9ZelFOWVF0Y2Vad3ZueDhmK1RlQlFtT1hLaU1Fdy8xYURiSHhQRmJiOUhYT2RCQWVVSStReGFxTlNVVkpybVdwYk41MDV0KzZXMTVTWG9rNGRBYm9xamZjWHdPanRxbTF0dUV0ZmIzTzk1UCtjTUZ0eERyZ1RLeTFFRW9ESGllelZkRDM0N3dRQXVjYlpJU01TS2tPSVRBMDN0Rkx3ZmxuSEY2czNNc3UrdlBqY2pKRW9TUzFFY0tDYjBKTFE0dkFmT3VzWTlVU1hIREY2STNaRm03U3hYK1ZsMVRzYjYvejgzWm03aGoxSUdBaTRGR2R0UTAvYk4zTlB1dHI0VVJ6dlFHbWN2R1FmRFE5MitTR0VEaUxpeWh2SUZoZm1sZU8vcWxEQ0RmNUFoVi9oSXEvRXl2SDJKT0QvT0xjTXBES3ZyQlFlNnVPRUx3bHpLN1ZPZ0Q3a3d1aW1IQitWa2hMckZGM2VGSkRWcnczZkNMRTNMUUxTRXBaK3Q2QkxCSnIra00zVko4MStzb29HLzV0ZmUxTVA1TDVuVnl5Ui9yTTFQanY4aEVORkgxUDFQVGptbkg5ODk3Wm5mckE0Qmlid3RMUDlHVlNwbzlrVk5vcjFmcVorQlR1UUs3dVFoc0gyOHI2ODlQNkNFRjF2dzRZcjExOGprRDNoRmlQWVppUHZRY2JzQWJXRkVKWVFGSUIzQTBmNnZHeFU0SStpZXRDaHhBNnJQbmtvbGpDbnJoMDd0cy9yQkNDM2czWnhIaDFxb3Z0N0dXSEVQVEQzY2ZrckFxTkRNQTZwUzBqblZQQkk4OTVENnp2WjMyRTRMbDl2YUU0RjF4cDVRN2xkem1hS1VjemRlMDZ2ZUVRQXEwT3ltcnJYU0ZGVHBhUWxCdS9FeXFMOElFMWlIdDFpYXhDVUI5WlRhOC9VRGs1bTFXcS91NWFaR2JOc2lUUER5SDBjbDZ1bnFIZzZyaFBLR2ZhelBkN1A1a21ybGplWXhYOHJKQVFsbm9UV3RwWmNKQWpvOW1vVWpWRzgwdjlEeGdOZWtiTDZVYnVROHY4V2tSU0pnUTdxQzgrQkYvMGpqZzNheHZlTlRNWUFjV2x5YjdIeWFoRWk2a2x5bWxiQkx3MndUTHROUDJNNXNvNTI4ZWovendyMWN5dXNaMUt6alVsK3IyZmVNS1NjL0JVRFJmKzgvMytyeHJrdEdYMHdySldVN0JUZlh3dWpUUG9kMTc3MWllZDMrM240UkNDTUljL2dud3MwNmNQTENJcDkzdTdlOFFpaEM0c3R1aUtSdTFPYSs0RzR3SG1admZmQ1NIb0NLV05iYjltbVIvNUxJVFFGU0luTHkwcVZUazROdWpVMnByd2V6K1Y3R1pYMzYvL2ZyLy9wenFwM1NGcUxQNlRXNzA0SVZ4dXBuRW9VOUdsb0hBSVFSYlloa09VdVFKTlNMZUlwRXdJOGRFL1I4cFFDRUU5cDhDejZTYVVueE5DMEJzcTJ4SWR6S1N3UEt6NnRIMC9sR2ZzMmtzTG16VCtHUkk2L0R5ZTFZY1Fkdi83ZnYrZlg2M0FiMVgvTW44RDJYOTZTUm1OUnB5eDVwU1p1M1Rob0lYUVp5Q2s0YzR4YUxPM1Q2UE9tRG9paXhyY3BLL1BGcVdjUnlRMG1SZVVsSzBpcjg2bWxMei9rUkFDUDZ4RHhJWndJL2s1SVFSZWxNQkhuN1pmc3l6WFZJL09Bci9Qb3ovalQzbnpFVGQ0ekVzUWc0YTM3MmFuZFhiM29aZlVGN1RLczMvNjYwL0RVaXFJeXZ3TmwvRFpWZW04blRqdWlQMVpUbjFxTVFQN244RXpLZEpUY2pDRVFFMzlQdExLVlFGbVBPb3FNM3FTVjl1Q2tzNG1CQjJDODNCVDlWZlZEZDdxTkVDczRSam5nbmh2MGo4Y2g4WnNtUEJ4Q0tFclRvczc2TzVkQXZOT3pVRHExdk9LaUFuN2grbzR5d3dxanJiU0R4S1VBTVlOSTB6WHZTMUxCaUVvNzlScG5IcU04OE5MZHNiSjh3K0EwMG16aWlvcHFYQldzaElqTjNVSUxzaGtxbk1uUm1QS20vd0twd1Rsd1hmWldXdVdPZG1jRUlJcVJ1V2Y4RGxVQXEvMzA3TytJWlZhdkttS1d0MWZxdHFBNXdKQ2Z0NXM0MDhFc3YvOGttWnhLU1hkbXJMekZpMm5VNHNkN2pXVWNBZ2huWTkxOS9xaGlkQWNzZ3lQa3BMT3RoQjAvN0ZxM1owbXZJa3VEVGxsZGdUUnpFMllBTTNkYThFNUlZU0xlYmd2eERwVEhtbkNRdENOMjNwRW5WNDgzVFN1WlROSXY4SUxtWVN3UHNuN3VmQ0U0ajRTT3lPR0lBM0JJMURwZXU0STlsR3h5eVF1S1NrVGdzZUNud210K2s5UVR6bytITHpYRmVLRkVQUm1lbG9QOXBwbGVVSXhiRHFFMENRVnBrYWIrRGd6N2xNbzBaL3pZT3ZxLzgyVGFnbWgrNWhUbXhsbEcwVlZlbll5czVBZHJyNGs1STVnbzBVdG5xQ29wSE1KUWZjZmowZ1ZCc3ErU2dYd0pQRG9lbW1xZHJyRDJtdVdPYytjVlFpdmRFOVZMQldVVjZUV2cxRThnYW9iTlkya0lhSlRyZXRmdllTZzQ5UGVPell6MEIwbkJMRWh2SGg3ZUJYQ0RER0tQRnBVVWg3ZzAwTjRXdVpVQ0VIWlYrbjVHRCtFNEh6dzlldy9teE5DOExaSzk4VlhPbzEzWnUwQ2RVRU0vM245ZXlCM0pOMnFMdGRMQ0hyUDFUR3Q1S010dnFmbkJMcFBpK25yMmFMQnNkaDk3QTkrRlpXVU01dGpBdW4rRTRSQnhSUzlLSUNYMGc4aEdDTkFrclgrTWhSRlAya1g1K2F6aUZ1aU1tbmlUVUhROVFLZGJnNUt0SFFwL1JQWUQ2SEhZdnFaVW55Y3hqL09XVEpNOFl1eUpMMHBEUlhDK3Jpd1pSOG9LcW5ZNEhHSGVyd21xdjhFYlF4dDVxVk5heitFWUJZaXNIdDM5VjV5a2hmNnFVQ1B0ajBoUnlMcDRzY0U1WlY4TWtNSU5GVEVPY1VTeUoweDAyUXovaTlyc3NrcUp2TzBXZ3RCamN5amJsd21ESnhNY3ZTNnUvTzRDajU3VVFZSllibmo1K1hXTkllRjlPVUlGUDFSVkZMcHRET0F6Z2doRENmd3JLcFIrVzRJd1hSNnV2b2FtQzQ1SVFTU0tLa2VJZmw0Q3UwQ2pVSFNEbVN6S21XZGFuekdLY0JONGJZNUs3OTVwN1VTZ2hvRDU0eGJBOXdreTVURklmNnVGMEpRN2M5dVBBL3kzdzhFYSs3KzVBTTVDbHdvS3FrMDJCUXVJd0xyL2hPMHZaUjlsUjVLQTY2NGlqd1FlYnRybGxrUTNiMDgyblpGSkltU0ZvVDRNZkVjdEFzVXJGQmZFSkh5U0FxVEZ2c2hHQ1NtLzMrSnp1SlczWlNjcFcrbmFGK01BWStEQmlFRVd2aktTYWpSbEpYdW94b1ZsVlNxbU5tMlExTHEvaE82MWUxMkUrOTl2T3BnTUJncWpyblNpcVVCVWFsYjZSQUNTZVNwMFJGT1JvWkVROUFqZFVwbW1Scnh4ZzZuak5YK0lHd1NWVityMkdxNXVSOU9taXN0S3pvMWNnZ0oyY1lBRlRnSUllZ3R6UGg2eXYyWUsydjYrYUtTaXYrUjVRMkhoVkw5SjB5UDZsNDZQamNNSWVndE1mYmVtbVVwWHRGUFNvMFNrd3lMb3lyQVV6U0p0cVdNMHpHK3AweThwaEpHWjIxWDZ5UUVwZlVaalRTb0JoNVhVdzFGV3E4M0pQa2hoSk9lNGVaRzlYZE1XMVJTNGJ3Z1lGa1h0UTBmQk1QRUZPMng5T1NwbGZxZkgwTFFmc0hCVzdNczRralYwMXdzSms5OGZCOXprVlNBSmpsMHFJRWlYa1FXY0tVVDVZMVBWUktDY2lGbldMRmhyR1ZrQ04rU3E5TFdYRmdISVFUenNSSWVvNVBEVktLYytiZUtTc3F3cEUzd3BNQ3BFSUltQ3p2N2s4K2o5UHdnZngwNTlKTlN1cHdRZ2pCY2tLQ2tJT2I0Z1pOaWljQjQwT0UyQk9zK256SnBwTHdTTC9sWGZ1YXQyS21SRUJSRmUwTjFBVXdsM3dTdGl5SHUwcEFTcFIvQlRyb3B5ZEJYWHNMY1NoYVZkQ2EzS1d0dTJLbTVMaW9DNDlobEI3K24wZmQxaDlXV0xtbnppRW1TRTBJUXF5NlFxY3FEUjV2azZsZFZ0ck1EZ3luZC9CY3ArbFpoTHYvcC8yZUFQZ01DVlVnSXFoWEZHVDVReTd4TDRod20xQ2hOMnhrWTlCUnluMzJybTdPMENNLzI3Vk10ZmxaU1VobU5uVnAvSkw0ZXpNT3VtSEVaK2dHWmRPQm16MGk2Vi9pWDlPbFFGRi9kU0E3T1dxSklHcUg0bE9hMERaS3dtVjRDZjdqR3c2cDg2UXJWT2lGeUwwUjloS0JpT24wVDZ1c3krNHk1UHpHc1N5OTNJa1hLZXV4bGVaalJqRWZWL3ZKc3dUN05vS1NrZ25lcWg2U0ZrMFUrVWZlSkVhZWpoK3JtaGVLa2Y3cFdHWmNud0FlNnRHb2NLU1gyWm9talNWTUpRVzVZbnJsTi81Vy9HdmNIenlyTzdCczZWZzUvY3NvVnk5RmlkWVN3eElTajBSQTNzMEFyTTdlbHRmVnQxM3gyMUdyQ3IxYTFNaGxGcG8rcXBzREovMHRLeWowNmFsK1BTcWpVRllWVisrUGRhSHAzaTlLZlRCaCs2WTA3WFdBaTRLd01oSlFTdGRaTzFQQURxdWJlM2lTTXhOMURPWW1SS1lUSDVTbld3U3pJUmpHZGtrRE1vaUFGZXJuVlJnakxURGhxVUpoRlUyMWZtbThmWkRCdFk5aUFaQlR4a1A3cXo0S1NjbDBDWFdlc092U2x0dWZ6cURzb1pYRzRQaytudXcrVkh0RU42T1JDR0JwOUhtLzl3Ky9tc0wrYU8xd3lzNVR6KzhvZlQ1TFFDZDBoTGQ3Mng2UHpSQzh2ZDlucmpodVMvNFhaTzJjUWlSKzhudGZqZm0rNk81WEFCZlNIL2UwbUZpRFBZZStGV3ZwTUxKOGNuNkUyUWxCRGl0K3VDc0VwQTN2Q3JwTGh6blFPK3FoQW81cnNvSFNoWTVOdWNQY2JGd3BLeXAwazRVZEZhbVBJVWpxSDljZEhWeHFxbVZnOE41MGxyajBONjBtSHFvbEliRlBOQkNmdDVId2VGSTZ1czI0ZTNMbWJhK2NlUEo2aXpWaHNxcWNDem5qODhDc2FGT1ZyRjNYY0pFT295Z2hCK1dlZEVrc0R5bnEyQng0L2YycXgxSm9ZMXRlMW9jWEpNaVRaTFZNOUlLMTVNU0Y5b1lLL2kwa3FZM2h2RlFVTEMxelVIZDN2T01ZVTZKOVFDWG1kOTRPVTI4M1VNamMzVGRzZTZHamJob0YydW1wN3NHVVNJVG01VGs4UGlLYjZZdm96eWxsN0tKcTBXdjVBb3paSHV1MjErL1Q2VEgrWTFxOVE1SGZqQ0R2STdPc1h0RG95ZklhNkNFR3A4UFB4S2xjQm8rYXgvdGFRakNYUDZIYUtNdmJrbHJsUXVsS1NNdVNkaS8rQnJLL1g2L0d3T2kzOW9FdUJETTdLNkpNZXZKeG0rNEt2dlZPZ2pRTFRxWnZqUXBablgvZ2ZuV2tESVVlUlV3bkJmT3RXZ1JuKzhpUzdhWWJsTmMzbmVERngwSlJsMkkwaThZUlQ3OGk0bEg3NGRXVlh0YjN4UjR1VlhUdG9SVEtaOXZkRFJCbEp1YnN1M0U5ZnozMUxxdzF1R2VOWFdqZFpkNS9PVzJmMHRhWURGMDR4aXI4MTZiSmtuNXBJVDN6a3pETk1KQVFkRERMY0dwN2lGSmU4UzZKT3BsYUpuMU9GRGkzME9YbDZ6N0tobWQ4d1pHeUxXTUdod2RBcjdJcy9KMHNxWTRzMTBIOVJaaFJWQ29ISHU5VXhtWEhPblVnSU80cTVVbGhYQmRXNHE0ZDYwY09ORkw4UCsyTW9XVzYxMVNxZ2VUYkdXRm5zYStWSEE3bmlybXNyK1RPckxFcGJZN1VZM3A4c0tYc01DNXBrUTBseHBUd0N4L2RKT3czanp0OVVRdEJTNjdoTW9nTzhaQXFPV3RYQXN2NjA0c0krZ2NublQvTkpwUmZjVWduc2U4cURHZFJMRENNVm1ydzc1cW45N0hmUHAwdktvQTlxK0YzaFVkcE1CTWhBMEV1NU1ueUdtWVRRT1NlSlZWQnNyaVlYZStUVlY2emV4UnNuMDFkNG51Rng5anVHU0RRMEJUZ0w3VWVZVjUzeWFsZ3FWVUYzOFRLcUFBQU4rMGxFUVZSSk9Sd3lQcXFVRWh6NUxJTEFrVnQwcnM4d2t4RGF0MWw3RXJjcmVYaWE3MUVyNmduMzFZSXdSbnNBbCs5TWRlbVFoczhTYWdkUWhjWTVIRnNwS0c0b3E1S1NjbDV6M0x5UWZMajJYUVRVbnZPNVBzTThRcUJTN3NvY2pTd0M0YXFUQ1QwZXl4akRTUGttOC9NWkswZDJQQmwwY3JPQzNXRTk4WVdHQm9MZ29YTFlMeDJmRDlWR3VXaGxKT1ZXTkt4aHFGUmNXeTBDWWlCMFBzTllnSGdlSVZEamY2Z3ZsU1RtcHNoWW1XMGdxQWtMcDVVdnBJQndIOUNzWjF2UGFqSE1FRitPU3lxUG9YdlZhU0ZSZzlrV2xaVHJFbURIWU1HNHVFNEVYdHJueS9RWjVoSENrVzFpdlFvcUd2NC96dmRDdnpEaDJHa3oyQW5Vc091TWxvUmNNTnpRcitTNS9aMkJVRVpTSnNmOE9aY09RWnlzQ1lHOTl2bFltWFRZWTFwSXpIbUVRQ0dFN3R0WjBhR2tuZTB4NkFuSDRXZ2NxdEhzYXhSWUgvUUM2ZjFPL3hjZkptU3lNSG1KbWYwY0JYKzJxSUVNU2tySzNQZ2wwQU0xd2FVU0NCZ0R3ZXhkUDZiUVdZUkFwTU5SUGoxOERucVJxZzhsbW10MXFnbkgyWDZIaCsvakdnNUpzSHZpQjlKRUFudENYbXlXY0kxcDhvRmRCcktlL3FJekZaU1VBNndMTDFMMFZJS2Z4UkV3QmtMdVBNTXNRcEFRUXJlUFhZUjdLTkhNV2k0MDRYZ2RHZ0pLVUFxdCs4c1BtZlAwWGdlU3hubWIwS3NlcjlpbS9UKzlPUWt2MFdJL0MwcEtiV1BNd0Z5c0dzaTREQUs5Z1dBK2dEZWkwbG1FSUNFRUVseU5Tb0UxZTF5cG8rUFBUcWdtVDMwNTF2cUVQQUtQa09YaTJ3RW1GZFhIY3dhOGpUc3V2Qmd4L3JiQ2t6N2RkRnQ4aHRSSTYvNHZKeWxGb1JaZUJ1WktqbDhMSUhDMEdqbjFkVDdTZHVzc1FwQVFBdFZDQnpEOVlWWFZiMjRJUVdVZXR1N25JRWh2dmNVZVoxdlpjM01PNzFzUEpQdldUWXhOWXBsKzYzb3BTVGtJdGRZNmZndkwrc3Q1V1c2dFhsYWM5Z0xuRUlJT0lSQnExSGI0Q0EyS2MwTUlhc0xScWxZaEpWR25qNU1NdVRsZUFJRDlnS2RFTWM0eXEzTHM2YUdRUUtXeUtTVXBPVDF4Z0VvSmkzeStpQUJUUEIxcG4yRU9JZWdRQWxWSldmWEJvbWFHRUhpd0hxdkRKRXlwZ3lmNk5KR3BoeHR2MzBGYkpMR3Y4RzdXU3dlRVJSbEpxYnFlMnpRSlpqeTBJZ1J5ZklZNWhOQWIzYXJiRHV4c3htSmVDR0d4Q1VkcTc4a2xlR1FHK0ZiSmkwSUR2QlBDK2wrY0x5QXBNV0lTbnhVMWM0aVNpMENPenpDSEVBNzlHS0ltQXZyZnZZanpRZ2pDYVhtZm5PbUx6RGhqYUVJT1R2OG9NVUk4YXRnbjIrZ1oyWFUrSDI2MHByOVVMVDF1SjVsK0JpSDBJWVIrci91QkZVNkpaa1NtMUFvSEw3NVhRSVVTcUJ6Smh6Z2pIWDRaZWI3bTI3VEtBdjVDelFxTXlDN2phOUpYNXMrV1R4MElLZHpYOTMveHJRTmhxRmtoQkFuZmpZemtrYW9uTDR2cE5OcmlTZlR5VkpTVWF5MDNpY1VSVDF5TE1rcktrZUV6ekNDRVBvUkFNdXVpQmpONWMxNWtVQk9PVS9rcURtU3UzZkU2bGw0Y0daZHBWWGNlc3JIMHFrU0NNQ1VReVBBWlpoQ0NGVUxvWDJqdy9ZTjJzZ0dpUCtSYjNKWFZYL2NaVUZjSndKRUhFRmcxQXVNK3d3eENjTU55YXRqMVE5TXpRZ2dMVFRncU53UTI4YXJiTFlSYkNJRnhuMkU2SVRnaEJMTWxzci8xd2ZRUUFxK3ZHU3dQbWczVFhYTGxuUHZ3eCt4TWtRRVFxQVNCY1o5aE9pRTRJUVRDUTFzanJzcy9QWVFnMlJXZWNPenB3TGRrS3RFbnhBUUM4eERRQTJKOE9KeE9DRTRJZ2FRTXZ0QXdPWVNnUEJBL0lqRUhqTWRUejRTd2ZiREExTVVjMmZBc0VQZ09BcU0rdzNSQ0dFelQ2LzVtVDk1UERpRW9UOS9PYWg1ZWo1TmVPaVZzUUl1UDUyV0hwNEZBblFpTStneVRDWUZDQ042a25BN1gyZUg3cVNHRW9oT09yN3ZaR1ZxekFmMGJYWVJRcDdvaE5SQVlRV0RNWjVoTUNOZkJLS3ZKeDE3Tk16R0VVT2dOeDhmNThqeFNCUVBIajY0NEdta3N1TDE5QlBTd0hWMjNQNWtRRHNQRjd0b3F0MVlPVEFzaHFLK3NOK2ZQajh2bGZqK2RudlNkdWIzN05WcVBFMndyWnZ0dEFEVUVBaDBDWXo3RFpFSVloQkFDVzZsTkN5R29DVWV2QzVmOWlZVzVYUVBCeVk4aG9IMkdXSzJuRXNJd2hFQWw2TEs2N2pZdGhCQTI4b3N5UW56V0pZWVRyZ09CYlNBdzRqTk1KWVJoQ0lIZzBuTWFYUWgvVWdoQkwza3NTZ0JlWnBaVHN3MGxveFpBSUJlQkVaOWhLaUVFUWdqOUN3MG1ZakVsaEtBSnpPdkNaWCtXWE42UXF3ZWtBd0xyUUNEdE0wd2xoRUFJZ2FycmJxVTJKWVJBWHNiaVIyZkJyRU5Ca0FJSWZCT0J0TTh3a1JDQ0lRVC9oWVlKSVFUaWtPVVBkM1gxTjNXQnNvREFueU9ndm9zNG5DUlVnazBraEdBSWdYS2s3UGhRNjM0bWhCRFVqS1BLWkxHLzNvS3FQOWNRQkFBQzMwUWc2VE5NSklSZ0NJRXFaU3grQ2VOUENTRjhFeGlVQlFSK0VZR2t6ekNSRU1JaEJFTFgya3B0U2dqaEYvV0RPZ09CcnlLUTlCbW1FVUlraEVEVjB1ekRTd0VuaEJDK2lnc0tBd0svaVlBZXRZT1ZuMFlJc1JCQ1AvTklNM3NUUWdoQkVYRVJDQUNCa2dpa2ZJWnBoQkFMSVpEVS9WWnFDQ0dVVkNMeUFnS2xFRWo1RE5NSUlScEM2RjlvZUNHRVVFcC95QWNJbEVVZzRUTk1JZ1JpbVBqVW5aN1V1Q0tFVUZhSnlBMElsRUlnNFROTUlvVG5ZQzhFUzFLemxScENDQllvT0FVQ0swSWc0VE5NSW9SYmJKbVQxTGxiVUlRVmdTdHFBeEFGQ1BRSXhIMkdTWVNRQ0NGUW1mcUZobGtmZGV4Rnh4a1FBQUtsRWRCOU5QQ1czeFJDU0lZUWRqdXpsZHE3ZEMyUUh4QUFBa1VRaVBzTVV3Z2h2Z3BCQ2F1M1Vqc1VFUjJaQUFFZ1VCeUJxTTh3aFJEYWtjK2M2QmNhRUVJb3JrWmtDQVRLSUJEMUdTWVFBcGtiSTMxZDBVL0FRU2xUR2VRQ0JJREFQQVRVeHVhQnp4Rk1JQVI2Wk9TekJtb3J0WGtTNDJrZ0FBU1dRMEFOMnNPOWdqNG1oQWRIQ0pyMExxV3l6UWxDQ010cEV6a0RnWmtJeEh5R0R3bkJmQ0R4a1BZSCtJV0dFYmRpWm4zd09CQUFBak1RaVBrTStZVHd1dTV2T2piSlM0K2F3LzRaWGIvTXN4cHB5cGhSRlR3S0JJREFiQVFpUGtNK0lRUzJSNCtIRWlqYjJSSWpBeUFBQkJaRElPSXo1Qk1DdnhEUk5HMTdPQnphdG0ySVlKcTRFWEJ1NG1TeFdCV1JNUkFBQXJrSVJIeUdmRUxJTFFqcGdBQVFxQUNCc004QVFxaEFkUkFSQ0pSSElPd3pySndRem9mM0xUM0ZtUS9VNDRCQVp6NWFTTGwxQk1JK3c3b0pRZDZUS3ZRbHhndnQzTko5aG5icnlrYjlnTUFvQWtHZllkMkVJRmJOYmJSbUdRbnU4c1lWQ0NFREtpVDVFUVQwdktFN05iQnVRcEJlZkpxbm44ZnJjam9xTW9TRk1BOUtQTDBwQklJK3c3b0pnVVdlT1grcGFiQ1YvN0FRTnRXaVVabDVDRkR2b3NOOW4ySGRoTEI3M2FPcklUT3gyTlBhaWYzenZKTXRJVUFJbWFnaDJTOGdvQWZMczEzWGxST0NMZXE4Y3hEQ1BQenc5UFlRMEJ1WE9EWTRDR0Y3ZWthTmdFQWVBZ0dmQVlTUUJ4MVNBWUh0SVJEd0dVQUkyMU16YWdRRThoQUliSFlJUXNpRERxbUF3QVlSR1BvTUlJUU5xaGxWQWdKNUNBeDlCaEJDSG5KSUJRUTJpTURRWjFndElWeHVUWE1vdUc0QTA0NGJiTStvMGx3RUJqN0RTZ21CdDNJOWtHenQzSFZKSFdBZ2hBNEtuQUFCZzhEQVoxZ25JVHhhK1p3c0NWZHM3MllRZ21rRCtBOEVPZ1FHUHNNNkNlR205bXptbHgzdm5lenpUa0FJOC9ERDA5dEVRUGtNYlZlNVZSTEM2YTBFNUpjZHJkM2NuL3FkUlZXSHhOOG13Q0lnaEU3bk9BRUNIUUx5UXZINzNiM1BzRXBDYU44cWRNQUVZQzIwcGgxT01vL0FGZ29naEs0TjRBUUlkQWo0UHNNYUNlR2tQeVlyK3lWWnV5R2NlTHZubk9QbTd2a2dsUWNoZEcwQUowQ2dSMENOc1ozUHNFWkNhSFhnZ0RkKzE3WkNMLy9VTXhEQ1ZPVHczS1lSMEQ2RG1jNWJJU0U4ekpZTjdERUVqUDlwNmdFaFRNTU5UMjBjQWM5bldDRWh2RnExSGtsMmVBcUVCNmNwQ0lRd0RUYzh0WEVFNU12TXRPSkhWM09GaEdBVUlHc216SS9aLzBFSXN5RkVCcHRFd1BVWjFrc0l3bHlGdG1BblJZSVFOdG1hVWFuWkNKeFVXRkhQNzYrWEVFVE93SFRCUkFCQUNCT0J3Mk1iUjhEMUdkWkxDQ1NaaVM2VzBBZ0lvUVNLeUdPRENEZyt3Mm9KUVJZaFdNc1U1eW9DaERBWFFUeS9VUVMwejZCQythc2xoS0tMRUVpVElJU05ObWRVYXk0Q2pzK3dXa0lJTEVLNDMzS1dLVklhckZTYzIwYncvQzhoWVBzTWF5VUVheEhDM1d5S2dIY1pmcW1Wb3E1ZlE4RDJHZFpLQ0x3SVFYOWp5cnpxdE10LzI5RjZBY0tnQ3BmQklJSC9RTUJGUVBzTXN2ZklTZ2xCUkZRdk9wNjdSVlJ1TFQ3OEJVTDRFREFrL3gwRUxKOWhwWVFnQzZ6Vk85cjdkMkM4LzF4WElJVFBNY01UUDRLQTVUT3NsQkI0amtGNUROMnJUak4xSTBHSmdwdTJ6aFFIandPQjlTQmcrUXdySllRbkVZTGFUdkZXeGtEWWNZNnlVZU42MUFCSmdNQktFQ0FhNElQZWdWNHBJYkNCTDI4K1AyZHZzL3A0UEY3bml5eHJJRWE0bjE5MFlTVnFnQmhBWUIwSTlEN0RTZ2xoUjJFT2RobU83M1ptN3hWWFFlalArZ1BYWVIzdEVGS3NCSUhlWjFncklkQkc3TzhEc2NKaEpoL3NtQkNhcHFIbFNnZmVnWTFPNlFJSVlTVU5FV0tzQkFIdE16elc2aklRVEUvNmROT3QyUDRvSzhFZFlnQ0JWU0lnSVRZZUtkZHFJYXdTTlFnRkJEYUtRT2N6Z0JBMnFtRlVDd2g4Z29EeEdVQUluNkNHdEVCZ293aG9uK0VFUXRpb2dsRXRJUEFKQXJML0NBWHhRUWlmb0lhMFFHQ3JDR2lmZ1NiaENtNUx0Rld3VUM4Z3NIVUV0TTlBay9JZ2hLM3JHdlVEQXFNSWFKOEJoRENLRkJJQWdWOUFRUHNNc0JCK1FkbW9JeEFZUTZEekdlQXlqRUdGKzBCZyt3aDBQZ01JWWZ2S1JnMkJ3Q2dDWnM5U0VNSW9WRWdBQkxhUGdQRVpRQWpiMXpWcUNBUkdFVEErQXdoaEZDb2tBQUkvZ0lEMkdVQUlQNkJyVkJFSWpDS2d0eFVESVl3aWhRUkE0QWNRMEQ0RENPRUhkSTBxQW9GeEJKVFBBRUlZUndvcGdNQVBJS0I4QmhEQ0Q2Z2FWUVFDNHdnb253R0VNSTRVVWdDQlgwQkFmQVlRd2krb0duVUVBdU1JaU04QVFoZ0hDaW1Bd0M4Z0lGOUFCU0g4Z3FwUlJ5Q1FnUUQ3RENDRURLQ1FCQWo4QWdMc00rQXpScitnYWRRUkNHUWd3RDREdm82VUFSU1NBSUdmUUdDL1AvMUVQVkhKcnlMdy81MUJNbndsNXgwYUFBQUFBRWxGVGtTdVFtQ0MiCn0K"/>
    </extobj>
    <extobj name="334E55B0-647D-440b-865C-3EC943EB4CBC-12">
      <extobjdata type="334E55B0-647D-440b-865C-3EC943EB4CBC" data="ewogICAiSW1nU2V0dGluZ0pzb24iIDogIntcImRwaVwiOlwiNjAwXCIsXCJmb3JtYXRcIjpcIlBOR1wiLFwidHJhbnNwYXJlbnRcIjp0cnVlLFwiYXV0b1wiOmZhbHNlfSIsCiAgICJMYXRleCIgOiAiWEZzZ1VFTkRQVnhtY21GamUxeHpkVzFmZTJrOU1YMWVlMDU5S0Z4b1lYUjdlVjlwZlMxY2IzWmxjbXhwYm1WN1hHaGhkSHQ1ZlgwcEtIbGZhUzFjYjNabGNteHBibVY3ZVgwcGZYdGNjM0Z5ZEh0Y2MzVnRYM3RwUFRGOVhudE9mU2hjYUdGMGUzbGZhWDB0WEc5MlpYSnNhVzVsZTF4b1lYUjdlWDE5S1Y0eWZWeHpjWEowZTF4emRXMWZlMms5TVgxZWUwNTlLSGxmYVMxY2IzWmxjbXhwYm1WN2VYMHBYako5ZlNCY1hRPT0iLAogICAiTGF0ZXhJbWdCYXNlNjQiIDogImlWQk9SdzBLR2dvQUFBQU5TVWhFVWdBQUJlVUFBQUViQkFNQUFBQ21YL0s2QUFBQU1GQk1WRVgvLy84QUFBQUFBQUFBQUFBQUFBQUFBQUFBQUFBQUFBQUFBQUFBQUFBQUFBQUFBQUFBQUFBQUFBQUFBQUFBQUFBdjNhQjdBQUFBRDNSU1RsTUF1Ky9kelpsVUVHYUpxeUoyTWtRZjdwNlRBQUFBQ1hCSVdYTUFBQTdFQUFBT3hBR1ZLdzRiQUFBZ0FFbEVRVlI0QWUxOWZZd3NTM1ZmNzkyN083czdPN3ZyaDJNd1RwamxYbXpBS0o3bFhSUXNQOHdzNWtWSUlkSGNJQk5MSUhrV3JEZ2ZPTnJsM1RqWVdHUVdCOGVLRW1Vdk9FU3lsRENMRmFJb0lNL21Zb2hSTUxNZ29paXgwR3hlVUJJbnRtY3hja3hFekM1Nzc3UGZ1KzlDNVZSMTEzZDFUL1hYZE0xUS9jZDBkWDJjYytyWFo2cFBuVHJWSFFUK3lJN0FPeEVjRDJqNzhkWE4xN3p4Y1hTWFh2dXpSMkQrRUJoaG5VZW5VY2YyeVpYWCtmbTd6NzVIQWdMdit6K2c1OXMwNDlOTmhQN05IOUVyZi9ZSXpDVUNEZEQ1WjFuUHJxTW5XTm9uUEFMemljRDZnemE2WWwxYlJXY3M3Uk1lZ2ZsRVlPRTVzT0lQYWQvV3ZrbFQvdXdSbUZjRU5yKzlpTkFPN2QwaU4zTm9sajk3Qk9ZTWdmSGxDa0ovUWp2VmU1Nm0vTmtqTUs4SWpIYURGcnBQZTdlL1RWUCs3QkdZVndTYWQ0TWpoUGFpN25XUDU3V2Z2bDhlQVlvQU9nK3VJYlFiWGJZUGFiNC9ld1RtRklFR0NvSjFoTDRkZHErR1Rsem81MmE0SHF6OFhyb2dtcGRoOWhGWXg4RTJMUnB5czh3OTlWVjJ6ZXQ4bGVqUFBlK0Y1NkNMSXdRV0RqNldIcEpUMVQ5ZTU2dStBM1BOZnhOYk5hQmpXNlNYanJqbnZjN1B0YzVWM2JreHRwSlhFZm9XRWNTNzU2dStINTUvK1FpQWV6NElhZ2lGTVFmZVBWOCs0cDVEMVFpQWV4Nk9QZ3BqeTd4N3Z1cjc0Zm1YajBBNGVlMGhkSXg1ZWZkOCtZaDdEaFVqMEVBSFdJSWxoSENnalNQdStZb3g4ZXhuQ29GYVcxbkhNVnh1aXowaTdubGkwR012WlVyMy9QTHJSVkpUU044N2pHUGlrQ2h4SXZyOGNoQllOdWk0bWhVdHVZWUNFUGM4SkxzSXI4Q21kTTkzWDFWT0wyS3BMc1pHOXpza1NxejB2cUFVQkRaVUJUZGNQeU55dmhiOUE0WUkzUTZDZE83NXRhbnZxYXExM3lRS3o5TU9pY0tGOHFucElOQUVKZitCbjFhUHYvbWYzL1lDcnYyaUpPTS9EYS9XRUlKVU92ZDhVM3BpaUZSTFM5KzdUNllmR24ySFJORms4eGtsSS9BVXFQWWpJNC82LzhQL0IzenNDZVdqbmZDaWpoQ00vNm5jODlmUm9VQ0lKZjhjU3hXVUVBazIwR3ROVkdORU1WVXRMQzlHbE1Mb2UwSzJDQkRqNWl5bTl1OTJpTTV2Q2NYTjI5SEZBSUVISjVWN2ZvQWpkYlJqb1dpRFJ5YTR6OTQvSlhJMml5TFdLQ0Z0RnFVRVJwN2tCQVM2b05iUjJLM1hyT05TYk1Td283VVhKY2NJWHVXVXhqMi9Hb1hvTUZKaG9obEZNU2paMlM5bGdxdmhPb0pNTGtZVXVWTGhWMFpSQ3VmaUNVNUdBRFowSSt4MmpEbitBUlFMdGs4OWRNOUQ1UVg0TDZSeXoxK3dwaUlySUZQc1FLOFNiQXZTVThabVVXaHBhV2VUS0tVeDg0VGpFUUREWExiWWxhb2p4RGUvQnNFSzJ3Z0xyM1o2TG8xN3Z0WXl2aUdoaWQ2Qy9yekNNdGVsU25Dby82VmlSTW5GMXFheFFSU2JacjVPNFFnY2djN2pOZFdZb3c0MlBiZjMxN2pqc29uUWFzSURRaVYzblcwbkZFc1cwTE8xOXRXSm1KVXZyUkZjMXkwM3N5ajUrTnEwTm9oaTA4elhLUndCOERyU1hVOUcyaEJtY0pjVlhHTXYrUWd1RVBxaWNlaG1sYVhFa1hFWDRRRENkeFpRZ1V0Vk9zR1dOblUyaXlKSlc4NkZMa281ZkR6VlNRaTBRT201VnV1MVIyaWJaUTc1ZlBZNlFxMkU1d05yRWlacTJMV3BIV3ZFcmhrVU45QWJDQjRKanlraWdGa1VUYllTTWpSUlN1RGhTZG9nTUFhZFQxb3RXaGRLajNZWVJlemwzR1pYa3hKcmt2ZUgxaDZRSmFQVjRnWjZBOEZGMWFneWkwSkZ5bnZlQkZqMDQ1S1ExVVRKeTh5M3o0Z0F2TVVBWFIwa05CNXdzMzF3bTljRFEvK1lYMDFJalhHb2ducXNvUmVTcktPaUJub1R3V1grMHJXUXYxRVVWYlRNMTBrNnI0bVNtWXR2bUJPQkppajlWZ0tOUmU1bEZKZFM5NUY0bGRBZUZ6VTVEVjZUL3BtV2l4cm9qUVRieXJzWmpLSndvWEtta25RK1VFWEp5Y3MzejR4QWZQeEJTTExCZEhzbDNERVNab05uLzhTV1o4Tmt6dGRiZDZQMlR4dWM2TGFraFhwbWdpUDJXUlJTMVNpS1FDUm5NbEhuRlZGeXN2TE5zeU9RR0grQXlYWjNJK0lYb3Zvc0M2K2hqOHBqVHd2RzFkYi9TZXZYVDJrcTM5bElzQ2RQTzh5aTVPTnIyMW9SeGJhWnIxYzhBbDB3Ym5ZU3lFYmhrMy8vQXhCWTluVmVyODN0Zko1cFR2VVM2WnZiRkpXN0podjBEb2xTVkE4OW5mUUlUSWcvQ05hSWl4dWNrL2pnL3Ntalo2MVpqUks5b2Raa01sWGNrSmNmSEJJbFUzZDhvMElRbUJSL1VQK0htTTExQkIvR3ZDRU0yQXN2dCtiZXRqZjlyV2xhVjVUbkhRNkpZdDBEWDdGNEJJNms4YnQ0K2cxNXFDMmVRU0xGcHZpUWNVaVVSS0Y5WWNrSVRJby95TXQrQ1drQkFIbEpwbWgvSkR5YjRJME56b2lTb2d1K2F1RUkxRm93MEZQSFllSFU4ZnN0a3haNlMyQW9rUnlLVGlPSFJKR0U5QmZUUm1BTU9sK2lXbDZneTJuM1NPQzNLTzRBY0VnVVFVU2ZuRDRDRStNUDhvblVWMk5lOHBGTDJYb3RlcmttYWVhUUtDbTc0YXNYakVBSEJ2cXRnbWx5Y2gzRmNIcC82d2ZQZVdsQnFaWEhybjdkU0FxK2M4anpIUktGQytWVFZTQXdLZjRnbjB6S1Rxd3ZvNXZDZnNRdnhMNTRLUlhUUnVlcXpZUGUxbHY4SHd4YnVzNFlLWWRFWVRMNVJDVUlrQmVhY2Mwb1ZnWUliaEJKYjZDM3c2Y0hiMGM4NEYzMnAwV3d1M2ptWklWSDlmUkZHMTRJaG5OSWxDSTY3V25rUWFBTHhzMU9IZ0lKYlVHdHhkSXhiTGJhWkw0VStBZ2hWWCt4VXRwMEE3K0doLyszV2x6OTRlM0pmUHgzU0pTMFBmVDFpMFpnVXZ4QkhuNEw0amJ5b0liZkY3TEk1cFZEWVJUT3dlUXB2R3V4VGVja3NMSXNCRVlNZUpTWlE2TGs2S3h2V2dnQ0pQN2dzQkJTR3BGclRNRnhFZGxIdnNtQ01tRU5XRFI4dE1hV0dXUTNDNkxLRGRQV2IvR0dYZTRxZFVnVUxwOVBWWVJBaWZFSG02S2hFWXp4bmxvWTNRL0NqZzVrd3lkajc4bDc4ZUYvRyszWGhZWGxTMDVweEFQakhCS0Z5K2RURlNGUVl2ekJVSnhRQnMyNzBNTUxwdWt0NlNHUXRmUGtIZUV3UVkwMEhTWUpXNXpVUGw5dmMwZ1VMcDlQVllSQWlmRUhGNkp4M1NBaGxsMXEyOERZWE1RbXFURU9jWWJYa215SDZNRmo1RFJNNGQ4eDUrK1FLRncrbjZvS2dURXFLLzdnaUkrem9KakVIYzlHZDlueXp0ejNMaDdXK2VndVR4S0dQSzdNSVZFeTk5VTNMQXdCY09NbHYvOGdNNmUrT0tIY3hBNFdzRUtpdDBQSmxuZG1GdGhUaVEwbWZJSkRuaVJzOGhVd2gwUUpKZlcvbFNMUUFhVVhyT0RpWk9ueU9TUVlHdGprQmlzRW4rRGdZM1BRNklTdi9nZ0xVdjAyeUFKQU4yYVNzTW5EOXgwU0pWVUhmZVZ5RUNndC9tQkEzU2xZN3Y1dCtBRk5QOFlYeElGelNoSTRhYi9CTm1wQ1Q2dmtMV2t0U2tDWkpBZzY3NUFvVkhaL3JoQ0IwdUlQSkVYN3lnbDBFYXlRODdDblI5dzkzODN1d2RuNFBxQUdCbE1VRDYxTUVqYjVtcGhEb29UOTk3L1ZJZ0MyUVNueEIwMXhuQ2RkSEZDM2pXaDVON2w3aGVQd3VXOFlqejgrNEZWb0NxWUcyMkZhbVNSY1k5emczVktSQjU4MkFnSG9PNStFU2NBMFJHRVMrRVNGQ09ENEE5T3JWUE9LMUtIR095TUVMNitQMHN5Qmd3ZC9iUGJJQnhiSmVFUWp1bGg3ayszMUVpWUp1SUtnOHc2SklvcnUwMVVoUU9JUFNtQ3VLUnBZVVZGb2dHaDUxOStsOHdZOU5oOEdwLzQrTTVPR2tuc2VnbnRZakp0RG91aWQ5VGtWSUhBMHBYRWViSStkc0h1SzVhMzFlYlZ0VnZtck4ydFZ3VXFoWDBHQmZwd0o1VW5qZkhXaUNBTDZaSFVJd01lWWRrdmdyaG5SbTh3S1VTenZYTXk1d1RUZ0F6dW1lSTM5R1hSN3ZqcFJjdlhWTnk0S0FYZ0ZwV0Z1bUp1NjVDekIxUGJaT0t4WTNubFljWU1wRUNZSm1LS2c4dzZKa3FldnZtMWhDRHhGemV6Q0tCSkNtcUkxbWE5RXNieno4SVdIMUhiWVhwd2s0Snc0L3p3dXEwNFV6TjBmbFNQUVlXL2RMbFFVYWZFVFUrYlRCajdpNStZSVZrcms5eEZHZkVKMWt6ditIUklsZDRjOWdRSVFXQ3ZGVXdsTHIzU3RLSklSTm1WSDBUWkJWN2E4ODNSaXpLSnRlR1JEU0s5SDEyZWRFaVZQWDMzYm9oQVlUWjdCMnNYRTFEcm5va3o3VE1YRFhIaWJEbDBaYXZNaFdHeVJKVDFpMjFEQU43a2xVaERpS2gwU1JaVFFweXRDWU1OaUJtc1hFL05WTVhwZGlsOG5YUU5uelhiWXh4cUxudDk0N0dXbllWN1dYNzZnMnBQZDg3RFl4VGJIQ3FIMGhFK0ZvbVR0cDI5WElBTDNMR2F3VmpFeDcxQjByc2RXWFVOcFlSdytEbFBNOHE0MUgzVHVuK1RxVEp0Wk1Pb2tRZGduNVpBb3VUcnJHeGVEUU50aUJtc01SSkhZLzhMWDNvSVVuWmMzb1pLb3l0T3dEYk84N3p5RTk5dnZTb1RTWHJUWWhpdDFraEM3SDdaU1VkTDJ6OWN2SG9FRm14bXNLU1pHRWdXTUJmUWppczR2OHZoMVVoYzhMSWRoSTJaNXd5YlpKY1hxbDhoYVhDQm13YWlUQk9HOUJ3NkpZdEVsWDZWa0JQcnl4TS9NelJRVEk5VmN1L0VqWHdLL3pLbVl1Y0RjOFdFdTZQeGVtS0tXOXdwRURTd29GcEJJd1NiTm5FRjhraEExYTlKSUI4eUVSbEdHWlJXS1l0TW5YNmRVQkFwY2cxVjFIdncwMHZJdUxMNmVoMzBaUlF1eWk4OWpNeU5mVEdlTGVrU0JYUlRCRmdIV29vNzdJSEJJbEZMdnBpZHVnOEJRVVJTYk5qRjFWSjJINnpPeEtueU5iWTljNDNjdGtNUVIrQmFIekRZUjY5cW5POVEyZ3YxZWwySXpHUGYzNkxWRG9sQ1IvTGtxQkdwdHJoaDVaVkIxSHRaZEQwV2E3TFdzRUM0UXZwUzR2WWVYaTJDd3ozSDAwYU93ZFZOeHo0TTRKNHl1UTZJd21YeWlHZ1R5V3RPaTFKck9ONmx2TXF3RjVUQ3V3OUdQM1BNMWJHUzNiT1lUcEpuNVp4ejlmL0Q3RzA3RktpdWlEZStRS0tLTVBsMEJBbFl6V0V1NU5KM3YweldvaUVBVVhBekdkV2hRMVY5SGRyUHVXZEkzVjRPSHhnRXVnVG1DYkVxdE1jYzlsRG9raXJrYlBuZGFDQ3lqKzBSaEN1R242ZnlGWXJiY0kxcFlHOXdVTEc5d2N1WmpYbStScDhsNzRkTUxNcVZyNGtUQklWSHlkZGUzem92QVdOSEtYUFEwbmQrazA4dUliS09GUGg3VVAzVC9IalZ5SUY4SUJNdkkvR24wOENUNFRPc0pKWG8rR0xQb0hpRHNrQ2dadXptTlpwLys0T1BvWlgvMkxHUzF1cXV4clArdEY3U3UzdkNsS1ArZmFlV3prQUVPbFBQSmN0ckd4R2c2TDFrWG1NOTdFWHhlQjUwT0JjdGJlcXZlWkZrTU5Xb1FjZE5HajlUb2VUQjJkbmx0aDBUaFFrMHI5UmlZZmNKeDh5LytEU1BuWmJ5U0RzZjlRMUxjM1ZGci9YWHd0K0hqaDBuQkV0MlNxVlp6Ky9vNjlYa1l4V3g4Z21SYng4Um9PZy9SYXdyaHp6eUdYdjNMOElVZGJubDNGSnRmYVdCeldmOWc2LzZMRHJRdHRrM1JhK1NRS0RaZEtyUU9PRzNWSTlSYW1jdW5jS1dYZnV5amJYUjFEaVdyZkhVanJGZnZRdm5WaTkvMkFvUitDT2YwODYycmhFU24vOXVWSFN1S0FBdWhFOUE2SmtiVGVmREpuQ3MweVNYZnBCVEE2SHpYVkNWOUhzeGx0OFZXY0tmRnFZcERvb2hTVGlYOWo5NzJYV1NFL2pOdnhjZS93dWxYYUl6L0srUisveDlCZHUwZFpKWHdDTzFKZFJwTjBQaWZ4SkQrdlNiK082d29ocXRVMmQyTEZiNUoyaVRrTUl4MnQ0NkowWFcrYi81UDhWM2JNSm9JVG5TVEVOWjVtOHEvWjExZTMzVklGT3N1RlZnUm92clF5eU42OVEvQXhRc1Y0bGpsWHhMbGZSVjBHa0pmeFNFandDci96Zk93d2tZYmh2aDljYnFrRUhQNGNveGVsU1RkWUF1WGlqRXhYd0JnMU9OcWo5TFFkYjRucjR4R0ZWa2tNVnpMSDcyaGxMS2M5d1dEQ2JkZmxCZVlIUklsUysveXRzSCs0Vk5HNUoxZ3RFc2FqY2NlOEMvUVkvQVFOaC9JNW5vZllWZEJkS3loWTNoajRnNjluS0h6aEJuc1JtZ1BpekV4YlVCR084Zy9BM2RiMS9rMThmbFgrNzBJRzdCQ1dKc0xYR1A1aWV5b3ZlOHNhdHRVdGw0TnhTa3NmTTdLSFZHeWR6WjdTeHozZXNLYWczOFh2WlpkUVdLampkQmY0UmxyNkV0ODd6TEovaXBDRHlqU2tERjROR2Jia0htekdVZ2x6MkNEcDhLSG14Z1Q4NEZiK3ZIcWM5cFZYZWZyWWpSeEY3MHByQWx3TWZqSXQvM3czeXJqc1lRZUhKQ213RnlPTU92S2N3bUhSTW5ZMVZ6TnJvRXhMaENBaDZJMEErMnpqV3RocGZZVkMxY2xHZW9pOXlLQ2Y4MmVRSEJXa3NrejJLQ1pOaVpHMTNuWTY4MjBHMGFhQ09ZQkg1RmhvbmtiTmhIdVpJWnNRSWNiSUw4bFVxbHhKbUcyUTZLSWNrNHBQUVRUUkdBRjRYNzh6Z1RCdThIV1lUY0tWNE5oU1RUWGEwMkVmbFJvamgvcGlyMHZscnFiWGhFSFlWM01hQzlIaXBnWWc4NzN1Q0xDMFBLQWNJRnFkRGFGWjBxQTllQlFaMitYQSswakUyYXM3T3BkVllaOVdQeGkvNG1xUmJIclc2RzFqdmpXR2t3WG0vZkhqRUc5amVnek9NckRVOTRkVmg1OEV1N2RBYitFVkJmK0pWTEdiRnhjY05VekNkd041NThwWW1JTU9pOW9Ib3pJNFlNRHhwZzl5bkFWUDNISjM0cm1wRHRqTXpWVVpSWlNIQkhvQ2ZlVVpEa2tTcm8rRmxJYjBCY05TRHhXWERMQ1Q4c1BBY2dIRnpKK0FFY0hySityYUE3WlU1dFdtb1V6ekdQT0V1U0VpZVl4TFFiTm9zbWtzMEhuZy9aRDJxSkRMY1FSdFhHZ1pCMlAvUXZQMGpxcHovZ1p2WWRid2NERjd4SE82TXV1TnNoeFNCUXM0SFFQME5wdGdTUGNLdlJ0ZW8wdnR1aEZkSWE3dGNleXhuUzRZam13aTFuMENmQjh0MU9MWWdpV0ptcWpMWFRhTWliR3BQTVhiQ1lKQklsV1FxMWp4cTZCeC83UkxydE9tMWlrdzgwWXNUOFhvVkhYZStlUUtHbTdtYnMrSHJkRnRRWlBJd2RvU0sxT2djMUlNTmR4NDEyaERDZGhqQWxYYjVSOHR5OEh5c0FvUzl1SGZySWN5NWdZazg0dnNlRmxnRjVIQ0liQmxaUjI4eXBZVWx6RnRNam12SWJ1bitKNlVYQWxiMko0bTRKRG9uQTVwNVNDd0F6QlBRL2VZYmgrRlBIR2prczJ3YUx5WEFodW5udmc4em1nQmRFWi9qVGJTcGI3bDhTcWlCWHpGd0VUUG5CYXhzU1lkRDVvVTUvWWZvalJSa3NLTnJpRDNxQk1uMkpsTWhVc1J3NjRQMERQeWNWSDJsMEM0OFlkVVdSaHk3L0M4NTR6Z1EyZXcxS2R2d1BwYzZHTUpJWHZqTmJhZ2gzRTZvbFBhNWJwZUNKcEJsdjdFTURBN1QxNHR0MjE2WTFSNTRjVTYrdmZKR05GUHd4UVl2UStmK043V0RwREl2ek9Ka3lGejZYR05TNDl6M2RJRkM3VWRGTGdudWVQYldDSi93T3dHRWlPcGhBS0VtWGg5WEUyeVlLWm5lSCt0OElWUzlaZ0JoSkpNOWpmaFFrTUhOdTBHN1l4TVVhZFg2WUxmclgybzVPZzBVZlBxSTlKeWliVCtRNzY3U0Q0SFlSK1FtNjlJRDNKb3pLSFJKR2xMZjlxcU14QzhYOGc4dVBnSVg5WGsyQ1JGcE1OYUtHVFdhclVGcFoxcFFKM0wrSm1zTFgvL2g5RGpSZjhJRHdtNWgzNk11eXRwSFZZM1A4UkJleG4wZFhqRUxwWHFNb0h0UzY2MlVKWGlzb0hYV3JHU0hmQUlWRWt1Y3EvT09LbURHRUcvd0hxZng5RDhreVQ0RG9iOG1Ba1U1YzZjTzJPdUt5ck5YY3lvNGxlK2F2cThkYVBmdmNib1lQME9LZUM4NWlZTmkwVHoxdTBubkdjaCtpbDQ2akNaeUY0L2lPMGNsSG4rdWRiOTcvM1hLRzJMamtwV0tGRG9qQ1pwcE1ZS0hvTC93SDZKSVI3eW1kdVRKb0ZkdGZBTmNiU3JCZytXbUZvSkJRN21NVHhFeE1PL2ovbU1URmZNTFM1T3FUOU0rdDgwRmVtbDdSNmllZjltQnZpa0NnbDl0NUF1aTB1UVVFNWZwYUgxYkJwSTY1V1JZMFhtTGsrZ2dvbk9za21zL2YxTWpkejlxRWpFdzVtSFZqSHhNVG8vRHFEYjFwWU5PTGNzQTZKTWkwc0NCKzRoZEtURDN2Y281Rm9DTW5idWpEWHFaN2pxa3dWaEhvZHd4OUZLSFl2aVRHWWRIeUxpbTBkRXhPajg4RStJMFZKbG56dVVUZWN4c2NoVVRUWlNzekE3dmhUZ2I0UVRqT0FJc013dmtnZjg5akRZMUx2OXJaQWJ4YVNlQmxpMHJGRE8ySWRFd1ByRktlMGtYaXV2MTI4bWtMNnZZYWJHTEoxU0pRcDRNQllZQjAvWjFmNFpSTlUwZkV3SG9aQkNjV1F2RWJIOWlGVTJKTEx5RlhydGlGemJyS3NZMkxBTkR5ZW0xN1BWVWZ3UEZUc1VKZEZIdUJoL050aVVaUmUvazlSQWo4SHpnMFZmdWJBa0RrM1dYWXhNZS81aGQvdmd3Zmc3L3o3OTh4TngrZW5JejA1b2dhYk9vZGg3NkNFT2kyTjNjVlc4Q3dHRFJzN2t5TFRKaVlHQnkxRngya0swcjdxVkJBQWw0WG9QTHZnaTdBanVHbDNFMlRBYmgyeGFVTFZ1U3F5aVltQjk4ZmN1UFdhTjk2NjBUTGI5SE1GeU14MXBpc1pNT0NvdmpxUCt0QUduVDVKNkErMmlreFQySVFtODFHVU15Wm1Qa0NZNVY2QVpsOHkrZkYrNzl2UkZiamFrazJYTVZUWVlVMlRFKy83UnR6eDllU0d2dFFqVURRQzJDamZwVVIvcm8zUTYra0ZYcHRNTkYzNlVPRXVyWjE4aHRkb3hCNm55VTE5cVVlZ1lBVHduUFh0L3dFZnYvVzFINGYwU3hoOXZNL001TFpoRlRwUTRaeGRKU2FFS1IwMGtvK3R4SmErMENOUU5BTFlQYytQKzhKeVNRK3lMeFBZa2NYTGhIS3A2TmM0RHlWMS8xeXE2Qzg4QW1VamdDZWkwWEgxaHI5MklMQWJRL2F1Y0swbXNiMVA0MkxWTW4vdEVYQVhnUjVvcmxtNkl5aTViUzRpdVhoUElWMlJUYWptaXp3Q2ppR3diNDR2QUNtN29OT0hDZEppcTJqbUFpZ1QrdU9MdmxNUUFNMk9pYnByZ2s2ZkpjQ0E5d1ZPTzBJd1FSeGY1Qkd3UktBZHE3aFk1MFg3WGlXSWRiNmtkM3BzQW1sL2VBU0tSZUF5MG1Ec2ZLRnBSYW14SzFMSmtpNnhMek9tcVZRdnc0WFgrV0x2dHFlR0VhREtpdDN6VzJhdGJNdXZLMmFWM2hXbHNNZG5tK1h5eFBJSlQyZE1lWjBIYlAxUk1BSlU1L0ZFOU5Tc21URE9tNkltMTZtdkJvL3pPNGFtbzl1R3pIUlpYdWNMdnQyZUhDQkFkUjRQMW1kbWhSeVlQVHJYcWE4R2g5ZHZHWnAyRGcyWlBzc2o0QW9DUFZEY0dGbTZacDBmMG5rcmZrUVlkTDZlT1BHTjRlV3pQUUpUUTJEZnJOaVkvOGk4ek5vOWpvUXp2L0FwV0lwNXIwVFV5cDg4QWhVakFJTjVqSHNlUHY0bnZJdVZpVmxqWVdWNCtydk44bG1pbHhpWHhxcjVoRWVnSWdUYXNlNTVzaGxjbDJxVmhkakV1RG43dTNvaitJWmVYUGo4TjN6OHZBa3ZuMWNhQWpGNlMvaGh2OHlCeGxrWXhqdW1OU24rSEJDYit2aDVFUTJmcmhLQkJQYzgrYTdVdVNaY2swOWJ3ZURYN1pnRjA5dEJBaDgvcndIcE15cENJTUU5cjN3M0toSndSZGdoT3pURlZSNlpkOGo2K1BtSzdyQm5xeUtRNEo2SFY2MGE1cWc5NnAwSFNoQndROTlveHVqV0VrTXhXVFdmOEFoVWhVQVBiUFpZM2pDT2E3WkwrNWhYeCs4NU8rZVhKTFhvUFpVS0l2N1NNUVRBSDJtMHY0bVlzTkRLbkRTUjNBdFN4a0RmU05YY2RheUhYaHlQZ0l4QVA5NDlIMzRJZGsrdTMzbXRlQTBQQXZvUm5pajdlbzV2M29tVWZkb2pVQllDN1hqM1BMQzhVRDhhK0J1eVNvTTNSdjRjWFYzK1Q1UWx0YWZyRWNpTVFKSjdIb2hDZElHazVDdjArMStVSVhncnBZSC9TS3BPYTVWNWhpbkZkL1p4YVkzdWR6Wk8wUHNRS2h3eXM1TUFXaGVKSHl1dGFkL01BVmZuZ3dQZS90M29tRjlNSmZXMHY1RzJPSHVvUXAySEtheit5V01CUlBIdGxVSHdCZDBQMlVmQzUwM1hXNElqVTZCU1lyTHBkZDRXWFEvVlpmQnpILzYzSVF3di90aS9FTVpxR1VLdzZCK2VoRm53WWVBM3k0VndoZGRYUHg3bC9uenJRVlJWcTFaV0JyYk52c09QY1BDYURMQ0hDbXlicnFBc2gzR1kxWnZnelB6SHVQUTNtK2d2R0dyOU82RHlJcXpxOWZlaiszdUdDcVZtclpTMUNiMVVxU3NoN3FFQzJFZm94czFiVHo2Slg1R2VNUE5zZEVDcFgvcXh2L3BqQ0wzQ2VLKytET1ZYTDM3cmQ4T0hlQStORmNyTVhFaDgwVnFabkdlT3RvZksvcFp0dkFXVUd1djF2NHhwODRldHNNSXJ6MklxbEpqZGk5dkxXeUxQR1NYdG9VcHo0ejc3MGNmUnl6NFJyOUgxLy9LQzF0VmYrbElha2tYVjNSY2kzb3FpT2FkMFBGUnpjbU1IcGhjenpFbmZDdTZHaDZwZ1FLc2lsL3hOaUtxa2NwS3ZoOHJKMjVKYXFBMy92a3hiekR4VXRrZzVYbS9OdEFmZGNaa3JFczlEVlJId1JiTzlsdmgrL0tLNXpUUTlEOVZNM3o0dS9JVzJaWVdYK1pTRWdJZEtnbU4yTDdyYTFzVFo3VXZKa251b1NnWjRXdVJiZmlPaUxkUWVLbHVrM0s3WDBMZnJ1aTF3ZGRKNXFLckR2bERPcSt6dHlvV1NuVWRpSHFvNXVhdUxVOStpTXJQQWVhaG05dGJKZ2cvUm5wemhyK0lROEZERklUTmorU1BENnpSbnJBdlRFdGRETlMya1MrYlRpWDgxVDhtY1o0NjhoMnJtYnBsUjRKci9Jck1SRjBPbWg4b0F5aXhtK2QxdTFuZk5RMlVObGRzVi9XNDM2L3Zqb2JLR3l1MktmcmViOWYzeFVGbEQ1WGJGakx2ZGxzbiszZDJvYncxMDQ5YVR0MXJQdWQzVnZOSjVxUElpNkVqN1pyYU5nZmpkYmZ6TnRQaERLM0RNdWM1N3FCelIyYnhpWkZYVTJ1L3ZDeCtMcUw4RFhsdjFUdy95Q3VOMmV3K1YyL2ZIVnJybDdCc0R4ekN5SHpJK25mc25MRDJmQ1EvVm5Oelh0Y1MzeXlaMmN2Ukc4YXRCL1c4bFZwNkRRZy9WSE54RTNJVnI2RzdXbmpUL09STFdzd1piV2VuTVNqc1AxYXpjcVFseVhxQ3pDVFZpaTlGNUcvRUpjUHN3dHVLY0ZIaW81dVJHWnQvdDFrREJFV0l4bWJYNWZ4ZWFoMnBPZEw3MVROYU9yRDhBdzRqTkJwYm5mMU90aHlxcnFyalZMc2R1dDRYbmdoWCs5YmVsdWQ5VTY2RnlTM1V6UzVOanQ5c21mUFcyeFQ0RHVqajFqNk1ZKzR4WHh2VERXRFZ0NXJ4QmxiYi9jMU0veDI2MzhTVisrejU5TjA3dmVTY3cwZlVkNXhRaTJyeEJWUWdvczBna3gyNjMwUzcyZE5MUE5leHZPOUg5RW5WKzNxQnk0bjVWSWNRbyt4allCTWMrUk4yQWhZT1A3akU1VmYxVG9zN1BHMVJWMzZySytPZlk3VWFzR3ZoT1ZpajcvTHZuUFZTVmFXbWhqSFBzZGdQM1BCeDlGSzVwemI5NzNrTlZxT1pWUjJ3OSt4Y0R3VDBQUnc4aEVuTXcvKzU1RDFWMWFsb281K3QwQ3BxZUtyam40WURQUFpQWXN2bDN6M3VvMHV1SWt5MTZRakJ3U2dHeGV6NEk0QnZCWkRIS0VmZDhtajc4NFkraDEzekV2b0dIeWg0cnAyc2VzZmM1M1RGN1BNUmNPYnBnL0tla1oxMUVBbTFTdXVlWFh6OWRXT3I2VjNsL2tYVHRsUWUyZ2xRRjFVK2QyMHBZVEwwQ29DcEdrTEtvTklsUmpxbkRwcWVKeDdrb0JuYlB3OUZENUhXWEtkM3ozVmVSeHRQN2FaTlpoOER2aytoMVgvL2NyNGpCMEVLaEtWa1JWRXRYSnlacFNzekxEMVdKd2hWQUdqMmlSQzRtYWp5U1A4R0QzZk53TENHRVYyRFR1ZWZYc2djd0U2YnBmKzQ4a0FmMEJ2cFJUQVRXa1k4dGlWVUUxWUJNbHl4bExLUmFmcWdLRWFNc0lzdEVYd24xQmRENXE1L1dqbi95NFkrMjJiL2hVcFNqZFU2dTZnamh5TXgwN3ZsbXRKQWwwaXMzWFcrOVZtSnc3NXZrUDlDSXBpTlNtZkdpSXFnV2FHeUhVYWhTTW5ORFZZcFVoUkVWZHJ2VldxRGFwMGJLbi90OHBQVi9JaFEzNkV4Z2dDQ1Z6ajEvM1RoelhqZ1R5QmVSbEFpTzcwc0RmV2MzNUFDUHQwTXJYaFZCMWFrZ2RDOHZWRlo0VmxacFU5Z1lDSGMvZGp0NDQ0dEU2OFdYdWE3VEhWSkRiUE9rYzg4UGpPOEVhUmI5RkpjSUxxTmRBZVpsK285ZFE1WXJGTlZBdFNiY0lFSDhjcE41b1NwWHVyelV4ZDF1WUpnTE8vMVV5cDhpU2k4TWxRdDByd25SbWxUdStkVndHVXRoQWNaVnNRTzlRckJQZktvUlV5WTltR1pzU3FNSUpGOVdBMVZmSEdaa2dVcTh5Z2xWaVpJVlFGcmE3ZFlHdFQ2T0picUNpMDk1OFRWcTZJQkovRnlReWoxL1FRZFpUZzFTemZqSGpGVFAra0lodUNoSzMwT3ZqT2gwRXY3b0lxdEtvTnF3ZkFpSmdoYVF6Z2xWQVJLVVNFTGE3VFlFcGFhS2JPQ0pYMXkydy9PSG9Yc2VNa0MzRHRLNDUyc3RrNDI2Z0o1cFhSVTUwS3NFNjZMbE5tYi8zejZlamxnY2xVRDFsT1ZrdzBMK05GVnlRcFdHMWJraFY2MEFBQmVFU1VSQlZOVHJ5cnZkWUtOZnVMNFVJOGR2U0FQeEVkTi8wSis3YWR6ejVrWDhKanE4ZzRyMDJtc0VSM1FHQXYyRHljdHUyTTJqeEQ0ektLcUJxc09XVDVnZ1UwbmtnbW9xRW1abXNvcTJ4YllEMFBsZE1VTkpkOEdJWWNmZ05rMkMzWHpaUDZaWGs4OUhwamNrck9FNC9HYUI2eTg2UWZIMU5NTW9OSTZzeFoxUGxobmlpcmJGV3RPQmFnVTlMektkWGpvWFZOTVRNd3NuWmJjYmJIb1N0VnFqdUk2RTZJUFdIaTNmZ0dsZzU1QmVUVHpYaUQ5ZnJUYkFkczFhZ1FPOVRuQkZNRzRXRVgxSkNZenp3SG5pVVFsVVBYa1ZjS0tRaFZYSUJWVmhVcFJDYUVodmZFZ2RacU5zZTZ1UjM0Z3ZrTlFGSzdpRHJreER0NUVFVm13MkUrQTExaEJaTXVvWE50Q2JDTGE1cFZCdi9uREVmR1JuMjFRQzFVQUFtV00xalZRZXFLWWhYM1llZldWaklOeC85UElFY212Y3I3TWlHOGZDQXlDaFBTa2Ftd2F2UWJnc3VsTFlRRzhpdUMvL3hVTkJtK0xESzE3MktxQnFHSitJOFRLbUs5bkVJNXgyWElaRThrQ1ZUb3hwMTI2TExtdGdEcFk1M2VwbkZxWE5odWcxNnA2SGl0ZXRGL0F4MWFaaDhHSi9wdjJDQm5vandVWFpKZys3R0laT2hPbUUzeXFnV2pBOUVSTmtURmVVcVBONW9Fb254cFJyMTFYWFpFTDhRU2phbUhrWk4xa3FDT0NEQzhMVmhFNFlCNjk3ZEhMY2FKMU9hRzlYYkNTNGJsaCtBZytzelR5eEVxaU1UMFM3L2x2VVN0VDVIRkJac0s2d2lyN2I3UUlHK3FRSWdDVm1FUitCbTRVZGJTdTlDYXN2bUJnMERpbXR6OUpFdnJPUllNMWd4c0M4blRtZ0VsaFdBbFhUYW5hZElIVmlVYUxPNTRBcWtXbmxoZGUxR0lEaytBTzhLK29rbEhwREdqTDNUVVpEVFBkNjRzSldUSjJ5c2dlNlFYOWsrQjhZMkZjQlZjMXloZGdnYnY2czdGRGw1MTBtaFo2K3l0ZUdnZjQ0Z2VmZ0xpNnNmYTJEMEU5RzZnL1hpaU12b1QyT1dDY2tFdXVVVlhpaExUOUF1STNWT2xnVlVLMG5PbzdMd2lpaW14MnFrZ1hMU1o3dmRtT0VocUR6Q2ZFSHdXL3U0YXFnOGZoZ1NyK2kvM2tZUlRYUjVzM1VvdEt2TnpVYkRLYmZaelpzcTRCcVVaUFdSdEtDNm1TSHFpQUJTaUxEZDdzeEJwUGlEOEtLbmF0YlR6N2VFcnlWangwd0NoTVNEY1NtQkJOcWxsQzhvSTJjWGZvYXRnbmNxb0JxckQyVkpnaFpaSEYycUlxVW9uaGFrazBla1IvQStMMWJQQ3RHY1VsVE8xWlVmbUpGdFpCaFpkbHFtQStxZ0twYm9SVUliMWtYaGpSOFo2eWhLdjgyNXVBZzdIYmpWSjRDbmFlT1E1NWJYR3JUY21BdGpxTkFDYXgzV2NXUHd1VmZvWW81V1FsVXlXdmlaa0VMeTgwTVZXRVNsRUpJMk8zRzZVK01QK0JWTTZVdTBHV21kc1UwYW9zeDlBRU1acFpiTXFxQUNzS1lpdWwwTmlwWm9jckdiVnF0eE4xdW5PY0lCdnFrK0FOZU0xT3FYNnJsTkVta2dleWRQYksxSHFxQWFyWEttVThRWklWcTBpMm90bHpjN2NZbEFVK0c3ZWpIRzltbk9vcWF2Yi8xZytmMnJTMXJ4aEk5a3A0eUs5WjJWaFZRWFZkc3pKWEhybjdkc3YvMjFlS0pab1hLbm5jVk5idkd3TENKOFFmNVJFWHlzdENYMFUzRWczNitZR2xxVEJBaG51aFlXZ1Erc3Y1eWVSVlFiY3BPNDBibnFzMlhUdFpiV3hOQXNDcE9JSm9WS2l1K2xWV1NkcnR4S2ZaaG9QOFd2eXcyQlVhcU9JdmNRRytINzIzZWpuakErMTVQQzJDWFFIUlREQXhhUnk4azNIN3BaQ0xUS3FDNmtPL0N4VE1uS3p6T3NtOXlKRTNzaGxZaGdXaFdxRFFlTG1VMFpFeVphSlBpRDFqRkxBbFFhN0haR05hL05wa2NsckV2SWdGVE9vSG9vdkJRQ1ViUkE2WTlVZWNyZ2FvdjJXRU4vSHprQTBhTHE3OEpBc3U4SktJWm9iTGtYRkcxcGJnZ21UWU05TWNsQ2JVZ3VYMXJlTFBWSXBzK0RGR0s5ZHhZQVpPSXJnblJOZXQwWmlIOUM0MWtLNEdxS1FVbVBZVlh4OXQwQ2c2ZVJQdElWbU9YU0dZUzBZeFF4VE9iZWtsZDUzaU4yUlJLR2FoZUlZZ3FaTW5sTmFiZytKSUU0Vzh5UFR6aTQ1aXByV1ZlRWxGNGhqRXFvMGhyR3NyQ3NDdFF0YWlDRTRuSjltTkVoeWxZTGkvQy9Fd2lhZ01WdzlMSnhOTzZWR04wcm1maUhMdjRBM1BiU2JtYjBqTjVqTGVnd0Yvc0lHd0dhOENUMmx1VUp4R0ZhSGxxeUt6VDdxL3lPVFNoN2dwVVVwQXplVk1pak83Um5oMTRqOWFsQlJRVHFpUVN0WUZxQXYxcWkrdXRNMDJBZnF5Q2dlNlY1VVVmU25PdjVsMlE2b0pwZWt0NkNHZ0NXMllrRVlYZExlY1JtVkVVVDFtN2VDUVJkZ1VxVVBCVExoajVxQXM0QUNKTmg1blBGaS9NbWtva2FnRlZWcjdUYVhkSHhDOWkyVmJHTnk1SmlmRUhGNkxWMUNDRGJwZmFObkNYWmZYakVxVklKUktGVmViRGtCYUVqOXpBQi95OXhkMHZRZUFLVktEZ2thaFk0UEh6OEFQbXhqYStJTS9HVTVMSTlaTkkxQUtxWE14TGI5elJ4MjF0dHhzWG9zVDRneU5SdzVhSU81Nk43c1VZcVlsRTRXK0ZIeTF3OUVIWm93T3JFejljZ1FyUU9PZFNkZkd3emtmM1ltWStpVVF0b09MaU9aZ3l2WHgzblQ0bkRmTDJRUnZLaVQvb2kzT3ZUZXlMZ1BFc0N0Z3Z4a2hOSmtvOVV1QXpaVWRrTDRRNE9BTVZTSGpHYncxWnlRTXJjQy9NQXV1VGwyVk9KUk9kQ0ZWbXZsTnBPR0o2eGRucHU5M0VzckxpRDdwSUdGWEhXTnZnZ1IwcEhSL0dna1luWEM3aUlsbW40b2xpRW5TaU1tWWFMNzJFazN4NEpQb0xjbzZWUUFXNG5EQVJ3bS94ZHBtbXMyZGpFSHc1ZkVzS3EycWZTQ0NLaVV5RXlwNVRCVFZoT29JMDQ3MG5tb3VLVU9YRkh3eW81d0Z6N04rR0g5RDBZM3doR2FsRFhkNnd6dVRmZUtLNExiMlIrNExPSHd0RTNZRUtIamdIVExCVjhtYVZGa1ZGbVBsQVVwU2Z0YkJJeEJNbGpTZEJaY0dod2lwanVNRmFiSTFodHhzWEVhdEVFUTVnVGpGS1NUci9GVHlRWFRDNzlZZy96YnZaUFRqeFJMRUl5cWdlU2NWUDdrQWw2ZnpHOTRHSVlBVkcwMjFoNWdPUGd5MHVmcXBVUEZGQ1poSlVxWGhOdTNLOTliZEJoYzhVdG9iZGJyd0dJQ2t0bVBLU25LbW1PTTRUV2dQMmR4eXdSemU4OStsWmpWSDlHK2JqZjJnMWNTQXMvWThMUkhHOUZ2VjhHQnBCbGtOUXdmdTErRGhQcElWL3dYWW9OcVF1d3hSK0RkZGhsT1NuejVtUittT0ZJRzVnSkVvb1RZQ0tjM014ZGVjUlhtVzZLNHRXUy9ZTHRxSEZiYmxGSVZjZGRyTW9PYjR0U3pCU0x3ek1zVWpHNDV5UzRtY2pVVnc4NFVZNkJCWEVkUFAra05RbXU0bkN6R2REV3VRTFc4QUxhTTFIOUpnUTZScUprZ29Ub0JLSnVKZHUzcTRCQkx1eVlNYmRicnpLRUZyUW9ZVG41azlwT2c4R2RHUkVDVVpxVUgrWHpzcDhHeUgzVkt0ckpvcXJ0Wk43NVJCVXVzN3ZzNGMxM0IzVzZVK2ZhTjBIUFRZZmh1VVBNMUVMcURTdUxtVmdoM1dIclZwVHlkYlVQd0V0Q00vNHlUQ1ZjUjZlclR1TVplSVVBcjVmYkR4ZXB0LzBlS0xKZzVkTFVPazZQMkRtNWhIVGZ2bXVSVmVyYlNOUTZPck5ldlY0b3NsUTZaUmN5aG05bHF6QUtCNjRUVDVTR0lWdGxyTXpUYlBuTjlrRFd6QlNqUktseUl3bjJxTC9NQ00xbDZEUzdYbHVzQTAwdThmWUhadk1lS0xKVU5uUXJxN09PMkVjSEd2T3lndkIrMnVTYmIrY1JTbkpiNFA1N3JNaFN6QlNUUUtseVlzbm1ud2pYWUlLaG9BRHFjL2NZSU5aU1RFYnlzanJkZW5EVlNXYURKVWttcE1Yb0UvVWtSSEpOMUJlWDZLSURSNzZNeVdya0V0TjUvbnIzNGVDa1pxVFZ6eFJiVjZqY1hJRktrM25ZZURmRHFVVlp6NmEvT2t5RW9oT2hpb2RxMm5YQmdBVkhXNDlseWpEZFlPek1MR0JaYUcwRG92YjhOZS84OEhaa2xaOHRYaWlrNzNacmtBbHJjUGlybTZ5R1pZdzRzZGpZRmVTUUhReVZIWXNxcW9GS01uT3lnM3FMWW1SYUZES0RCWlBMR1IvR1lTejBZbEd0ekFqTlo0b09MQ09ZM3BNczEyQkN1SnR6cWxNNUR4bTBUYndkN2lVaXJKZnhCTzFnQ283MjJtMDFKeVZzYnZkUW1uV0xXYXdkb0VlZjFmVzhYMm00cFFSVzZScUYyYWt3bmFIYUc5Rm9CQUZxK0R1Qkx4ZGdRcitlM3VTcUNObTRJUC9mVXNxeW40UlQ5UUNxdXhzcDlLeXc5V0E4SXZkR0JoS2N6RjVCZ3VZSEU4V2ZhTXQrNFRIaXMwRWxzUjJTQVYwTGFxNjhkakxUaWRUVHFoaElocFdsNFBTelNRY2dZckhyMGRpOHJYbEhwdjVmT1hHWHpaM3dqYlhSRFJzYXdPVkxaZHE2dldWTGE1ajVjRXBTMVczbU1GYUJYb3NONmtpUnd4NlNKNUh3SkIxSEJiQnVCWjZFR3JOQngzckY4L0lja2RYQnFKUkNUQTVOellSTWgyQkNzWUErWkhVUmc4aktmZnA1T3pkNkVuMGhDQjYrcVNCYUVURUJxcjAvS2JaQXV3MmloaGgyMWNYdGlWaEZwWFJXQ3FNTG1ER2Yyaks1M20xei8xU2l3M2VVYmE4SDVaRVZaNkdSY3hJdmZNUVBzcTJHOVhQZEFMWHkybllrQkdONkFpYlBHTXB1d0lWbTdKR2tyYlk4TkdOWmo2MTluR1E4MHZoT2xHS2l3MVV0SzZiWjFBRFNjdmIwajlBbGJscE1ZTTFCWHJJZEFZUXB6WmdOeW9zVzFRbUNwdnNuOE9NMU9aZGlLbW5FMXVab3VXVmdXalVFdjRERTJtNEFsVmIrZVB6SnpXZHBPRDlyRjNGNnAvWVBibUNUcFNXMjBCRjY3cDVWanh3Q1JzRFFmNVZxOW1rSWRCRDd2dXYzZnpFMlZqUitRVmxuUURVY3k5czFZc0daL3poV2YyRi96TGxDVmM2VWRwQWZyME96WlhQcmtEVnBET2RTRHptNFdJem42TWQvT1ZSMlFLUyt6THhTaWRLbTloQVJldTZlUWJyVEFRbmFXTWdYaHN0YkdPZ3F2UHd4RHdRRVlKQjlUeThIa1ZHNnVMejJPSVJ2ajRyVnJkTDYwUnBPeHZDcmtBMVlzNm5VUG9XZGZNQ2h1SE1wMzJDQTBWdjA4NWxPZXRFS1JVYnFHaGROODh3Tm9pUkprbTczUUx3eUp3VjFRdFY1OEViSWRHR1NLbzl3Z3R2elNLSm95MjhZK3JaUEFMb1JDbTFub1hSNUFwVVkyVUpwVU5saDlkU1hPSU9yVUFBQXR5clE5cTVMR2VOS0NOaUF4V3I3R2FpSXprcmUwbEkzYUhnRnRBVFZlZGgzZlZRSkFzckw2ZmtHcWJFWVF4SmV3K3ZYTUZnbi8zUWlWSmFZeHZDamtBbHZTUVZPdENuWm1JemNzOHZ3cVFIdW5wQ081ZmxyQkZsUkt5Z1lyV2RUSURwSUl5ZGlSc0RjNXFJVXZjMW5XK2lZN0VDalBzd3JzUFJSK0V0cmVHNElQbTFkYVE4elk5R2xEVStVbXhrVmlBbUhJRnFRZmEwQmVOb1VBQTFEOGVKM2phMkF2TkZtMmxFR1JCV1VMSGFUaWJHa3JPeW1ZQ1UzUXpXc3BPYXp2Y1ZyWXVDaThGR0RSL2w5ZGVSalo5N2x2VE4xVlNpck5aQS9zZXhmQ25oQ0ZTcnluUWZub1FIV0U3NFM0YjI0U2RQOFc3aVhCNHV2TFZRSnNxUXNJS0sxWFl5SVhuZ2F1S1lyNHE3Yi9sZE1iV2Q4VnJUK1F2RnVyaEhSclBhNEtZUVF3S2VFeU14NjB3VFVkSzRKVnRXWm9LT1FBVUxvWkxaQWd1Rnh5RHdlK0hUQ3h5ZVFjN0lHeU5SZTZqTUFMcVNpejF3NTFTWUZjVWxRUFB4R1F3RENXcXhMSDFhMC9sTlpXQnF0TkRIZy9xSDd0K2pSZzd3NkNsUDlkUnNUVVF4RWVnYkdkV1NDYm9DRlozZVUybWZSZzlQZ3MrMG5oQUMzV0crZlV5THM1ME5SQWtoTzZpeThaeFdLOGtEdDZBc2Q0aENQRVZkWW1LbWxyWU45TkIwZmszVjUvY2krTHdPT2gzU3lTeXdrbDd3cDdHMnlUQVF4YzFzUXVmSVBncnUxNjBRS3RXNnFFRndUQnM5QWxmTkk0cUIvSUkvbXB2bWJDQkttdHRCbFliVDlPdEtIcmlrallFZHVtNXZsUEYvblpKczYwQVBUZWMzRkNzMUNEN3pHSHIxTDRPZWN5ZG1SN0g1alpJa1orcEVjZjJGSkp1T0VYUUZxZ3NWaHZvSFcvZGZkQ0M4M0FhQ05KU3RRS3dUMWdtZEtHbHFCNVUxbDJvcWRnUm41WDY4K2JLa2pzT3l0TTFUZkcwZjZLSHBQUGhrempFSjllQmJtN0RQK2E1YW5PMWFJRW9JOUJKc09vR0RJMUJkTXo5eFlkcTVUWVVkb3Vkb010OVpKRW9vV1VLVmoydlpyV0c2ejV5VkNSc0RqOFNsSzAybWVtZ1Ayd2Q2NkRyZk4xdWdmQzl5YnA4emwxb2dTakpIZG91V2prQzFhaDUrTm9VaEllZENCa2RLSkpvR0trN0J4ZFJZY0ZiR2J3eHNvS3VrR2V4YTZPTVVBajNXV3pBNVZvOGZZQURvT3Q4emVocGd1aEd1cDBQTHZENW54bHdrU2pMYjNINWlsUXlKc1J0UWdZMWxFRTdZTlo5N0lZT1QzeGRNUzVKckNSV240R0pLOE1BbGJBeWNNSU85Q0I4VmJmaGZSSUVlaTZxKzQydnUvZGQxZmsxMDNOUitMNElLbnExYkZEWGljMTUrZ2w2bVBodUpZaXAxSmFnempySXJVQTNRSGhmeGZXZFJ1c25oQlhjbTFQaXBwRkdLRXpDbFRFUkpQVnVvVEVUZHlZUFlVR3BKSjJ3TVRKN0IxbHBrejUwWTZMSHl4bHY2OFJMV2JWM25KVFM3NkUxaDFiRXd6Z3l3dllwRHpUSWVScUtZMXBMWlFOYll1QUxWVUhDdkxhRUhCMFJRY0NLeUoyTDRiVDg4QW1VN2pFUUpLVnVvc3ZHZFZpdkJXUm0vTVhEQ0RIWWhISXhUQkhyb09nOFIzM1RFd2k4SWpRSW9CM3p3Z2tmNjdTQVk3MlFGeGtpVUVPdnhaMGtpY1ZlZ1d1TGFEVytkamVZaTBMMHRLbjBQdzlkSWZtc0xyV3M2RzRtU2lyWlFtYWk2a3lkNDRNWjB3TmVrT3hKR0ZxMlFiVkRvYlZzYjNRYWRGK0FFS3pMOFVDVU1YaXg4R1RRTy9oU0RRd04vcXl3alVkS3l6Lzl0aVpSY2dhckdCd0w4Tjl3bFFvL1IxUUdWZmgvL0tkYVlhNEptMjU3TlJFbHJXNmhzV1ZWVXI4T2NsZjA0cHk0NHp4bWVCaW5wMXBrVWdSNEduVi9sb3hlTU02SHB6NkovZ1N1Sk15R2haZ1lSTExLTVJIRzdtdGtQWWlEcENsUmM4L0RhY0RpOHMraGZrTHVQclVBOEFtVTd6RVF4TFh1b3NuR2VWcXNSYzFhMkk0TkM0M3lQcTZOV0JobE5RV2tzQXowTU9oKzBIMUxpb0Z0aGlOU0kyamhRUWxZQUZ6SVBYdmg5dERwUnpISFZ6anNQTlYyQmFwSDVkV0ZRQ0NlMEVJeDNHM2VHSENNODlqY1B3NHYwdjJhaW1JNDlWT201VHJQRmtBNnE5ZGlwWERzeEJPdS9VV1VDcWVIeGYyd2p2RW5uTDVocDFZNXVJSmcybkZvRGovMmpYUnZxeGpwR29yam1NTEYzSWkxWG9OcGdkd3JjWStGQU5SYkduV0FNWS8rNjhobHpzUjhUMG1haXVKRTlWQk5ZVkZ6TVBIQ3hHd1BYaE5GV0Z4YkhiVi9TYk50QUQ1UE9jN2ZSQUwyT0VBempJQ250NWxXd2REL0p4cUlWeldjelVhaHIvNG9BWjZEcVVpdDBEZDAveGQyTjRpQnhFbzRGc0cyNjhOcnBqSWVaS0NabUQxVkcxbE5xeGp4dzE0VkJWZUpOSHBWU2puQ3gwZ0tkUDZZWnRvRWVKcDBQMnRTMjJ0OG05RFphVXJEQkhmUUc2c0trN05LY3pVUmhLeDJmSms4aTV3eFVpOVNRV1k2VS93K2tZSU5hKzBFemNtRk82cEtwM0V3VWFxYUF5a1RYblR6bWdldUpTeDJDZklrejJKL0hLcytNRW5qNDJRVjZHSFYrU1AwbjE4UHZQUGJSRHdsaUJNSG5iM3lQZEozdUlvWW9SQ2lmMnhKeUJxbzZtMkNGSHcrRitiM1VpZlhIWHJwbjJ5bERQVE5SSE13dGNURzBuSlVzME5rZExPc29Kb2c4WVFiYitDTFdlQ0dJenpiUXc2anp5M1JYU3EzOTZDUm85TkV6MlMwWkhmdzRvczFIZXQyNEhHZWcycWRHM2gzMDIwSHdPd2o5Ukp6SVdmTGppS2FCS2d2ZjZiVnBvbkNQVW9lSEJrak00MmF3Ny91Wkg4Y0tEd2UxU1lSQWorVVg2TXV3dDE3QzZCcDFQaGpSZWRmUG9xdkhFZnIrSWxVK0NNeEVsNmlad0dSTFNEUmRnV3FkTHBqVXV1aG1DMTBWcXZKQkRORlVVQ1dnNkVCUjVJR0wyeGdJcjF2NlZmWDQ4TnUrNjhrMjF2YncrRGJ0QlEvMFNCMXZnMG1zc29uQlp5RjQvaU9VYWxGbkk5RlJ6RC9keU5RZHFQb1BJd0hybjIvZC85NXpvN1RaTTgxRVUwR1ZuZmswV2c1RFoyWGN4c0IrcE5nSnAyMHFKZy8wTU1aVnZvTFdBMithMGFMbzI4MEdHSm44aVdYMk43T2g1UTVVcTlMMDNrYjIzSFhTUVpXYlhha0Vyb0UyQTRPWTNXNTQzamJwdUUzbHN3NzBpTkg1ZFd0WE9lV1k5enptZHBrRktZZWdHajFySVcraFZkSkJWU2pyd29sRkhyaVlqWUc5U1FvUDVXZFVKdXRBanhpZEQvWWhVR1NhUncyZHBtSG5FRlRMSFBVMFBjaGVOeVZVMlJsTm95VVk0WGdlRjdNeEVGNDhNT25nQVh6V2dSNFhadHNtcUw5OUdqM21QR29mNTJtTGxFdFFmZXJFUXVBQ3E2U0Vxa0RPWlpBQ25kNkJpRVd1dXBtWldBZDZqTVNsOHN6c3B0L1FRelY5ekV2aDJDUWVPTXZWcEVRSnJBSTlhdS81cmY4THV2T3YvL2Q3RGhLSnVWam9vWEx4cm1TUWlYamdFallHMnBPMEN2UzRBSVVQRDZQdnhwNWJCVFU5VkJXQVhnYkxJWFpXTGlXKzJNQ1NyVldneHdXNmNmUFdrN2NldnhGajAxdnlxcVNhaDZvUzJJdG5pdGVQNEswQ2R3dWduRFBRb3dBSnlpWGhvU29YMzZsUkp4NjQ4YlI5WDFQclhwR01QRlJGb2xraExlS0JpOTBZV0tGZzdySDJVTGwzVDdKSkJMYk5UanZWZ21RMlBuUFF5a00xQnpjUmQ2RUp1L3ZZZHJNNTZWTkozZkJRbFFUc3RNa2VRUWc4Mzk4M2JlNHp4YzlETlZPM0sxN1lJVHl4VThVWHhwT2E5eElQMVp6Y1lSTHN2amNublNtM0d4NnFjdkdkR25Yc2dUTys2M1pxRXN3TUl3L1Z6TnlxWkVHeEJ5N05kcUZrYW5OZDZxR2FsOXNMT2ovMUxRZ3ppcDJIYWtadm5DcDJrNzJ6VWkzeDF3b0NIaW9Ga0ZtOUJBL2M3cXpLUG1XNVBWUlRCcndzZGtNMDlZMm9aWFdsYkxvZXFySVJuaEo5OE1ETjN2Nk5LV0dqc1BGUUtZRE02aVY4VEdWV1JaKzIzQjZxYVNOZUVyK05HZHkrVVJJVWs4aDZxQ1loTkN2bC9GdEVzeUp4WlhKNnFPS2cvLy9iUTY0UkVFa0hDZ0FBQUFCSlJVNUVya0pnZ2c9PSIKfQo="/>
    </extobj>
  </extobjs>
</s:customData>
</file>

<file path=customXml/itemProps1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9434</Words>
  <Application>WPS 演示</Application>
  <PresentationFormat>宽屏</PresentationFormat>
  <Paragraphs>258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Times New Roman Bold</vt:lpstr>
      <vt:lpstr>Times New Roman</vt:lpstr>
      <vt:lpstr>Times New Roman Italic</vt:lpstr>
      <vt:lpstr>Times New Roman Regular</vt:lpstr>
      <vt:lpstr>Wingdings</vt:lpstr>
      <vt:lpstr>Times New Roman Bold Italic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xiefeng</dc:creator>
  <cp:lastModifiedBy>璐璐</cp:lastModifiedBy>
  <cp:revision>591</cp:revision>
  <dcterms:created xsi:type="dcterms:W3CDTF">2022-07-01T00:57:00Z</dcterms:created>
  <dcterms:modified xsi:type="dcterms:W3CDTF">2022-07-03T04:18:41Z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75B8FACA01984807BDF0304EE5CC8F0D</vt:lpwstr>
  </property>
</Properties>
</file>