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18"/>
  </p:notesMasterIdLst>
  <p:handoutMasterIdLst>
    <p:handoutMasterId r:id="rId19"/>
  </p:handoutMasterIdLst>
  <p:sldIdLst>
    <p:sldId id="257" r:id="rId3"/>
    <p:sldId id="280" r:id="rId4"/>
    <p:sldId id="332" r:id="rId5"/>
    <p:sldId id="333" r:id="rId6"/>
    <p:sldId id="334" r:id="rId7"/>
    <p:sldId id="302" r:id="rId8"/>
    <p:sldId id="303" r:id="rId9"/>
    <p:sldId id="336" r:id="rId10"/>
    <p:sldId id="306" r:id="rId11"/>
    <p:sldId id="335" r:id="rId12"/>
    <p:sldId id="321" r:id="rId13"/>
    <p:sldId id="305" r:id="rId14"/>
    <p:sldId id="337" r:id="rId15"/>
    <p:sldId id="316" r:id="rId16"/>
    <p:sldId id="313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6">
          <p15:clr>
            <a:srgbClr val="A4A3A4"/>
          </p15:clr>
        </p15:guide>
        <p15:guide id="2" pos="39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60" autoAdjust="0"/>
    <p:restoredTop sz="95956"/>
  </p:normalViewPr>
  <p:slideViewPr>
    <p:cSldViewPr snapToGrid="0" showGuides="1">
      <p:cViewPr>
        <p:scale>
          <a:sx n="130" d="100"/>
          <a:sy n="130" d="100"/>
        </p:scale>
        <p:origin x="544" y="192"/>
      </p:cViewPr>
      <p:guideLst>
        <p:guide orient="horz" pos="2126"/>
        <p:guide pos="39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宋体" panose="02020700000000000000" pitchFamily="18" charset="-122"/>
              <a:ea typeface="思源宋体" panose="02020700000000000000" pitchFamily="18" charset="-122"/>
              <a:cs typeface="思源宋体" panose="02020700000000000000" pitchFamily="18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思源宋体" panose="02020700000000000000" pitchFamily="18" charset="-122"/>
              </a:rPr>
              <a:t>2022/6/13</a:t>
            </a:fld>
            <a:endParaRPr lang="zh-CN" altLang="en-US">
              <a:cs typeface="思源宋体" panose="02020700000000000000" pitchFamily="18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宋体" panose="02020700000000000000" pitchFamily="18" charset="-122"/>
              <a:ea typeface="思源宋体" panose="02020700000000000000" pitchFamily="18" charset="-122"/>
              <a:cs typeface="思源宋体" panose="02020700000000000000" pitchFamily="18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思源宋体" panose="02020700000000000000" pitchFamily="18" charset="-122"/>
              </a:rPr>
              <a:t>‹#›</a:t>
            </a:fld>
            <a:endParaRPr lang="zh-CN" altLang="en-US">
              <a:cs typeface="思源宋体" panose="020207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517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宋体" panose="02020700000000000000" pitchFamily="18" charset="-122"/>
                <a:ea typeface="思源宋体" panose="02020700000000000000" pitchFamily="18" charset="-122"/>
                <a:cs typeface="思源宋体" panose="02020700000000000000" pitchFamily="18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宋体" panose="02020700000000000000" pitchFamily="18" charset="-122"/>
                <a:ea typeface="思源宋体" panose="02020700000000000000" pitchFamily="18" charset="-122"/>
                <a:cs typeface="思源宋体" panose="02020700000000000000" pitchFamily="18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宋体" panose="02020700000000000000" pitchFamily="18" charset="-122"/>
                <a:ea typeface="思源宋体" panose="02020700000000000000" pitchFamily="18" charset="-122"/>
                <a:cs typeface="思源宋体" panose="02020700000000000000" pitchFamily="18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宋体" panose="02020700000000000000" pitchFamily="18" charset="-122"/>
                <a:ea typeface="思源宋体" panose="02020700000000000000" pitchFamily="18" charset="-122"/>
                <a:cs typeface="思源宋体" panose="02020700000000000000" pitchFamily="18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429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宋体" panose="02020700000000000000" pitchFamily="18" charset="-122"/>
        <a:ea typeface="思源宋体" panose="02020700000000000000" pitchFamily="18" charset="-122"/>
        <a:cs typeface="思源宋体" panose="02020700000000000000" pitchFamily="18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宋体" panose="02020700000000000000" pitchFamily="18" charset="-122"/>
        <a:ea typeface="思源宋体" panose="02020700000000000000" pitchFamily="18" charset="-122"/>
        <a:cs typeface="思源宋体" panose="02020700000000000000" pitchFamily="18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宋体" panose="02020700000000000000" pitchFamily="18" charset="-122"/>
        <a:ea typeface="思源宋体" panose="02020700000000000000" pitchFamily="18" charset="-122"/>
        <a:cs typeface="思源宋体" panose="02020700000000000000" pitchFamily="18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宋体" panose="02020700000000000000" pitchFamily="18" charset="-122"/>
        <a:ea typeface="思源宋体" panose="02020700000000000000" pitchFamily="18" charset="-122"/>
        <a:cs typeface="思源宋体" panose="02020700000000000000" pitchFamily="18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宋体" panose="02020700000000000000" pitchFamily="18" charset="-122"/>
        <a:ea typeface="思源宋体" panose="02020700000000000000" pitchFamily="18" charset="-122"/>
        <a:cs typeface="思源宋体" panose="02020700000000000000" pitchFamily="18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125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850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437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718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466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461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72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390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排版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02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023818" y="6712767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</a:t>
            </a:r>
            <a:r>
              <a:rPr kumimoji="0" lang="en-US" altLang="zh-CN" sz="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xiazai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32283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2022/6/13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797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2022/6/13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161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70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" panose="02020700000000000000" pitchFamily="18" charset="-122"/>
                <a:ea typeface="思源宋体" panose="02020700000000000000" pitchFamily="18" charset="-122"/>
                <a:cs typeface="思源宋体" panose="02020700000000000000" pitchFamily="18" charset="-122"/>
              </a:defRPr>
            </a:lvl1pPr>
          </a:lstStyle>
          <a:p>
            <a:fld id="{2CE67385-41BA-4D28-857C-9E48547FF120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" panose="02020700000000000000" pitchFamily="18" charset="-122"/>
                <a:ea typeface="思源宋体" panose="02020700000000000000" pitchFamily="18" charset="-122"/>
                <a:cs typeface="思源宋体" panose="02020700000000000000" pitchFamily="18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" panose="02020700000000000000" pitchFamily="18" charset="-122"/>
                <a:ea typeface="思源宋体" panose="02020700000000000000" pitchFamily="18" charset="-122"/>
                <a:cs typeface="思源宋体" panose="02020700000000000000" pitchFamily="18" charset="-122"/>
              </a:defRPr>
            </a:lvl1pPr>
          </a:lstStyle>
          <a:p>
            <a:fld id="{771DEDB1-E77C-463E-9E7E-3B4586D47F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72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" panose="02020700000000000000" pitchFamily="18" charset="-122"/>
          <a:ea typeface="思源宋体" panose="02020700000000000000" pitchFamily="18" charset="-122"/>
          <a:cs typeface="思源宋体" panose="02020700000000000000" pitchFamily="18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" panose="02020700000000000000" pitchFamily="18" charset="-122"/>
          <a:ea typeface="思源宋体" panose="02020700000000000000" pitchFamily="18" charset="-122"/>
          <a:cs typeface="思源宋体" panose="02020700000000000000" pitchFamily="18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" panose="02020700000000000000" pitchFamily="18" charset="-122"/>
          <a:ea typeface="思源宋体" panose="02020700000000000000" pitchFamily="18" charset="-122"/>
          <a:cs typeface="思源宋体" panose="02020700000000000000" pitchFamily="18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" panose="02020700000000000000" pitchFamily="18" charset="-122"/>
          <a:ea typeface="思源宋体" panose="02020700000000000000" pitchFamily="18" charset="-122"/>
          <a:cs typeface="思源宋体" panose="02020700000000000000" pitchFamily="18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" panose="02020700000000000000" pitchFamily="18" charset="-122"/>
          <a:ea typeface="思源宋体" panose="02020700000000000000" pitchFamily="18" charset="-122"/>
          <a:cs typeface="思源宋体" panose="02020700000000000000" pitchFamily="18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" panose="02020700000000000000" pitchFamily="18" charset="-122"/>
          <a:ea typeface="思源宋体" panose="02020700000000000000" pitchFamily="18" charset="-122"/>
          <a:cs typeface="思源宋体" panose="02020700000000000000" pitchFamily="18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60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emf"/><Relationship Id="rId7" Type="http://schemas.openxmlformats.org/officeDocument/2006/relationships/package" Target="../embeddings/Microsoft_Visio___2222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Visio___1111.vsdx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09"/>
            <a:ext cx="12192000" cy="23164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54" r="42125" b="8464"/>
          <a:stretch>
            <a:fillRect/>
          </a:stretch>
        </p:blipFill>
        <p:spPr>
          <a:xfrm>
            <a:off x="0" y="4541520"/>
            <a:ext cx="6493397" cy="23164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25" b="3346"/>
          <a:stretch>
            <a:fillRect/>
          </a:stretch>
        </p:blipFill>
        <p:spPr>
          <a:xfrm>
            <a:off x="8538110" y="3200400"/>
            <a:ext cx="3653889" cy="3657599"/>
          </a:xfrm>
          <a:prstGeom prst="rect">
            <a:avLst/>
          </a:prstGeom>
        </p:spPr>
      </p:pic>
      <p:sp>
        <p:nvSpPr>
          <p:cNvPr id="2" name="11"/>
          <p:cNvSpPr/>
          <p:nvPr userDrawn="1"/>
        </p:nvSpPr>
        <p:spPr>
          <a:xfrm rot="5400000">
            <a:off x="4117340" y="1579880"/>
            <a:ext cx="3802380" cy="3697605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2057" name="文本框 13"/>
          <p:cNvSpPr txBox="1"/>
          <p:nvPr userDrawn="1"/>
        </p:nvSpPr>
        <p:spPr>
          <a:xfrm>
            <a:off x="1690034" y="2782391"/>
            <a:ext cx="865343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dist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Deep Correlation based Concept Recommendation for MOOCs</a:t>
            </a:r>
          </a:p>
        </p:txBody>
      </p:sp>
      <p:sp>
        <p:nvSpPr>
          <p:cNvPr id="19" name="TextBox 32"/>
          <p:cNvSpPr txBox="1"/>
          <p:nvPr userDrawn="1"/>
        </p:nvSpPr>
        <p:spPr>
          <a:xfrm>
            <a:off x="4993098" y="4202966"/>
            <a:ext cx="2047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Shengyu Mao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advClick="0" advTm="2125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框 55"/>
          <p:cNvSpPr txBox="1"/>
          <p:nvPr/>
        </p:nvSpPr>
        <p:spPr>
          <a:xfrm>
            <a:off x="1165225" y="412747"/>
            <a:ext cx="5064753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Motivation &amp; Background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pic>
        <p:nvPicPr>
          <p:cNvPr id="1028" name="Picture 4" descr="Massive open online course (MOOC) Implementation Research 2022">
            <a:extLst>
              <a:ext uri="{FF2B5EF4-FFF2-40B4-BE49-F238E27FC236}">
                <a16:creationId xmlns:a16="http://schemas.microsoft.com/office/drawing/2014/main" id="{633BAC96-FF02-8F41-9391-62E4BADC3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459" y="3975416"/>
            <a:ext cx="4136390" cy="235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FA2F7FD3-1097-5148-BB08-4241AB4C32BB}"/>
              </a:ext>
            </a:extLst>
          </p:cNvPr>
          <p:cNvSpPr/>
          <p:nvPr/>
        </p:nvSpPr>
        <p:spPr>
          <a:xfrm>
            <a:off x="1165225" y="1478034"/>
            <a:ext cx="4798253" cy="499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en-US" altLang="zh-CN" dirty="0">
                <a:solidFill>
                  <a:srgbClr val="404040"/>
                </a:solidFill>
                <a:cs typeface="+mn-ea"/>
                <a:sym typeface="+mn-lt"/>
              </a:rPr>
              <a:t>MOOC has been widely popular among students</a:t>
            </a:r>
            <a:r>
              <a:rPr lang="zh-CN" altLang="en-US" dirty="0">
                <a:solidFill>
                  <a:srgbClr val="404040"/>
                </a:solidFill>
                <a:cs typeface="+mn-ea"/>
                <a:sym typeface="+mn-lt"/>
              </a:rPr>
              <a:t>，</a:t>
            </a:r>
            <a:r>
              <a:rPr lang="en-US" altLang="zh-CN" dirty="0">
                <a:solidFill>
                  <a:srgbClr val="404040"/>
                </a:solidFill>
                <a:cs typeface="+mn-ea"/>
                <a:sym typeface="+mn-lt"/>
              </a:rPr>
              <a:t>but the completion rate of the courses is less than </a:t>
            </a:r>
            <a:r>
              <a:rPr lang="en-US" altLang="zh-CN" b="1" dirty="0">
                <a:solidFill>
                  <a:srgbClr val="404040"/>
                </a:solidFill>
                <a:cs typeface="+mn-ea"/>
                <a:sym typeface="+mn-lt"/>
              </a:rPr>
              <a:t>5%</a:t>
            </a:r>
            <a:r>
              <a:rPr lang="en-US" altLang="zh-CN" dirty="0">
                <a:solidFill>
                  <a:srgbClr val="404040"/>
                </a:solidFill>
                <a:cs typeface="+mn-ea"/>
                <a:sym typeface="+mn-lt"/>
              </a:rPr>
              <a:t>;</a:t>
            </a:r>
            <a:endParaRPr lang="zh-CN" altLang="en-US" dirty="0">
              <a:solidFill>
                <a:srgbClr val="404040"/>
              </a:solidFill>
              <a:cs typeface="+mn-ea"/>
              <a:sym typeface="+mn-lt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en-US" altLang="zh-CN" dirty="0">
                <a:solidFill>
                  <a:srgbClr val="404040"/>
                </a:solidFill>
                <a:cs typeface="+mn-ea"/>
                <a:sym typeface="+mn-lt"/>
              </a:rPr>
              <a:t>Traditional course recommendation may result in offering the course learners are not interested in;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en-US" altLang="zh-CN" dirty="0">
                <a:solidFill>
                  <a:srgbClr val="404040"/>
                </a:solidFill>
                <a:cs typeface="+mn-ea"/>
                <a:sym typeface="+mn-lt"/>
              </a:rPr>
              <a:t>Need to locate learners’ interests in a more fine-grained way : </a:t>
            </a:r>
            <a:r>
              <a:rPr lang="en-US" altLang="zh-CN" b="1" dirty="0">
                <a:solidFill>
                  <a:srgbClr val="404040"/>
                </a:solidFill>
                <a:cs typeface="+mn-ea"/>
                <a:sym typeface="+mn-lt"/>
              </a:rPr>
              <a:t>concept</a:t>
            </a:r>
            <a:r>
              <a:rPr lang="en-US" altLang="zh-CN" dirty="0">
                <a:solidFill>
                  <a:srgbClr val="404040"/>
                </a:solidFill>
                <a:cs typeface="+mn-ea"/>
                <a:sym typeface="+mn-lt"/>
              </a:rPr>
              <a:t> recommendation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40C8F3C-B9DD-094B-B6AE-7FEACEB03EF6}"/>
              </a:ext>
            </a:extLst>
          </p:cNvPr>
          <p:cNvSpPr txBox="1"/>
          <p:nvPr/>
        </p:nvSpPr>
        <p:spPr>
          <a:xfrm>
            <a:off x="7483547" y="1850874"/>
            <a:ext cx="2985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Computer Vision Course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9F4705D-ECBC-174E-B0A6-7B0195944521}"/>
              </a:ext>
            </a:extLst>
          </p:cNvPr>
          <p:cNvSpPr txBox="1"/>
          <p:nvPr/>
        </p:nvSpPr>
        <p:spPr>
          <a:xfrm>
            <a:off x="6673053" y="292458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cs typeface="+mn-ea"/>
                <a:sym typeface="+mn-lt"/>
              </a:rPr>
              <a:t>Related to Graphics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29B6D96-6FE4-AC43-9A7E-3AC10677DA36}"/>
              </a:ext>
            </a:extLst>
          </p:cNvPr>
          <p:cNvSpPr txBox="1"/>
          <p:nvPr/>
        </p:nvSpPr>
        <p:spPr>
          <a:xfrm>
            <a:off x="9273789" y="2924583"/>
            <a:ext cx="2565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cs typeface="+mn-ea"/>
                <a:sym typeface="+mn-lt"/>
              </a:rPr>
              <a:t>Related to Deep learning</a:t>
            </a:r>
            <a:endParaRPr lang="zh-CN" altLang="en-US" sz="1400" b="1" dirty="0">
              <a:cs typeface="+mn-ea"/>
              <a:sym typeface="+mn-lt"/>
            </a:endParaRPr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745508C-FB8D-B14D-AE48-28A59BD8CA9F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 flipH="1">
            <a:off x="7663653" y="2220206"/>
            <a:ext cx="1312549" cy="704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BF0FEEDA-7A4D-FC45-999C-6C6E0288AA20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>
            <a:off x="8976202" y="2220206"/>
            <a:ext cx="1580508" cy="704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14" name="文本框 20">
            <a:extLst>
              <a:ext uri="{FF2B5EF4-FFF2-40B4-BE49-F238E27FC236}">
                <a16:creationId xmlns:a16="http://schemas.microsoft.com/office/drawing/2014/main" id="{CAF65EA0-0580-ED44-9DDE-80413241D17D}"/>
              </a:ext>
            </a:extLst>
          </p:cNvPr>
          <p:cNvSpPr txBox="1"/>
          <p:nvPr/>
        </p:nvSpPr>
        <p:spPr>
          <a:xfrm>
            <a:off x="1333732" y="2428928"/>
            <a:ext cx="3974738" cy="2480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Existing common recommending problems like cold start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Data in MOOCs can be more sparse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Cannot process the multi-entity data in MOOCs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21">
            <a:extLst>
              <a:ext uri="{FF2B5EF4-FFF2-40B4-BE49-F238E27FC236}">
                <a16:creationId xmlns:a16="http://schemas.microsoft.com/office/drawing/2014/main" id="{3D4FD185-2EDB-FB43-83F3-0E051CB94D3C}"/>
              </a:ext>
            </a:extLst>
          </p:cNvPr>
          <p:cNvSpPr txBox="1"/>
          <p:nvPr/>
        </p:nvSpPr>
        <p:spPr>
          <a:xfrm>
            <a:off x="745777" y="1757805"/>
            <a:ext cx="5229304" cy="499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Collaborative Filtering based Methods 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文本框 24">
            <a:extLst>
              <a:ext uri="{FF2B5EF4-FFF2-40B4-BE49-F238E27FC236}">
                <a16:creationId xmlns:a16="http://schemas.microsoft.com/office/drawing/2014/main" id="{76DA9E66-A4FD-D648-8BE9-B4786AE42DA5}"/>
              </a:ext>
            </a:extLst>
          </p:cNvPr>
          <p:cNvSpPr txBox="1"/>
          <p:nvPr/>
        </p:nvSpPr>
        <p:spPr>
          <a:xfrm>
            <a:off x="6997327" y="2512251"/>
            <a:ext cx="3974739" cy="2264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Obtain the multi-entity information in MOOCs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The pre-defined meta-paths are independent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Lack of the useful information between different meta-path</a:t>
            </a:r>
          </a:p>
        </p:txBody>
      </p:sp>
      <p:sp>
        <p:nvSpPr>
          <p:cNvPr id="23" name="文本框 25">
            <a:extLst>
              <a:ext uri="{FF2B5EF4-FFF2-40B4-BE49-F238E27FC236}">
                <a16:creationId xmlns:a16="http://schemas.microsoft.com/office/drawing/2014/main" id="{9AE6F053-4881-9B47-AFDA-A77DAB481B9A}"/>
              </a:ext>
            </a:extLst>
          </p:cNvPr>
          <p:cNvSpPr txBox="1"/>
          <p:nvPr/>
        </p:nvSpPr>
        <p:spPr>
          <a:xfrm>
            <a:off x="6997327" y="1755091"/>
            <a:ext cx="3680939" cy="499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Meta-path based Methods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1">
            <a:extLst>
              <a:ext uri="{FF2B5EF4-FFF2-40B4-BE49-F238E27FC236}">
                <a16:creationId xmlns:a16="http://schemas.microsoft.com/office/drawing/2014/main" id="{BBAE5B07-9EB2-9346-9697-035FEAE88D30}"/>
              </a:ext>
            </a:extLst>
          </p:cNvPr>
          <p:cNvSpPr txBox="1"/>
          <p:nvPr/>
        </p:nvSpPr>
        <p:spPr>
          <a:xfrm>
            <a:off x="2135319" y="5458668"/>
            <a:ext cx="7921361" cy="499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Need to deeply extract the correlation among meta-paths  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DFCF3B7-84D0-A84D-9431-7F1B7C0C7921}"/>
              </a:ext>
            </a:extLst>
          </p:cNvPr>
          <p:cNvSpPr txBox="1"/>
          <p:nvPr/>
        </p:nvSpPr>
        <p:spPr>
          <a:xfrm>
            <a:off x="1165225" y="412747"/>
            <a:ext cx="5064753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Motivation &amp; Background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43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659" y="6619582"/>
            <a:ext cx="1224136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下载 </a:t>
            </a: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http://www.1ppt.com/xiazai/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D7429B-0AB7-D046-812A-87D55494A5FA}"/>
              </a:ext>
            </a:extLst>
          </p:cNvPr>
          <p:cNvSpPr txBox="1"/>
          <p:nvPr/>
        </p:nvSpPr>
        <p:spPr>
          <a:xfrm>
            <a:off x="7636162" y="1651828"/>
            <a:ext cx="4251038" cy="1319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Utilizing the interact history in moocs like watching videos, learning courses to generate a correlation feature of users.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ECB4C87-2B17-5F45-A4C6-804181FB40FC}"/>
              </a:ext>
            </a:extLst>
          </p:cNvPr>
          <p:cNvSpPr txBox="1"/>
          <p:nvPr/>
        </p:nvSpPr>
        <p:spPr>
          <a:xfrm>
            <a:off x="7636162" y="3013049"/>
            <a:ext cx="4251038" cy="1319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Extracting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the text context of concepts, like definition, description, classification to generate a semantic feature of concepts.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40E8E8E-A93C-B148-85CB-2DDD38E47642}"/>
              </a:ext>
            </a:extLst>
          </p:cNvPr>
          <p:cNvSpPr txBox="1"/>
          <p:nvPr/>
        </p:nvSpPr>
        <p:spPr>
          <a:xfrm>
            <a:off x="7636162" y="4374270"/>
            <a:ext cx="4251038" cy="2181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Generating the final representation of users and concepts by considering the two features above, and generating the final recommendation list by an extended matrix factorization methods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1CE199-E926-C749-AD00-4B9A84441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75" y="1727907"/>
            <a:ext cx="6712117" cy="472216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94506FC-9D2E-FE4B-A3EE-55F5FF801285}"/>
              </a:ext>
            </a:extLst>
          </p:cNvPr>
          <p:cNvSpPr txBox="1"/>
          <p:nvPr/>
        </p:nvSpPr>
        <p:spPr>
          <a:xfrm>
            <a:off x="1165225" y="412747"/>
            <a:ext cx="5064753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Proposed method-DCCR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984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26D8502-EE7F-AB44-85FA-42A9BC6E9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567" y="4606912"/>
            <a:ext cx="1545073" cy="151017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943D2CB-9597-444D-9C40-66C2E3D1E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032" y="4675152"/>
            <a:ext cx="2403328" cy="1389877"/>
          </a:xfrm>
          <a:prstGeom prst="rect">
            <a:avLst/>
          </a:prstGeom>
        </p:spPr>
      </p:pic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B3694B71-72A5-4B4A-8DF4-5EC3611908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675390"/>
              </p:ext>
            </p:extLst>
          </p:nvPr>
        </p:nvGraphicFramePr>
        <p:xfrm>
          <a:off x="6095321" y="4542772"/>
          <a:ext cx="1540147" cy="1638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Visio" r:id="rId5" imgW="2804018" imgH="2979624" progId="Visio.Drawing.15">
                  <p:embed/>
                </p:oleObj>
              </mc:Choice>
              <mc:Fallback>
                <p:oleObj name="Visio" r:id="rId5" imgW="2804018" imgH="2979624" progId="Visio.Drawing.15">
                  <p:embed/>
                  <p:pic>
                    <p:nvPicPr>
                      <p:cNvPr id="17" name="对象 16">
                        <a:extLst>
                          <a:ext uri="{FF2B5EF4-FFF2-40B4-BE49-F238E27FC236}">
                            <a16:creationId xmlns:a16="http://schemas.microsoft.com/office/drawing/2014/main" id="{B3694B71-72A5-4B4A-8DF4-5EC3611908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5321" y="4542772"/>
                        <a:ext cx="1540147" cy="16384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8">
            <a:extLst>
              <a:ext uri="{FF2B5EF4-FFF2-40B4-BE49-F238E27FC236}">
                <a16:creationId xmlns:a16="http://schemas.microsoft.com/office/drawing/2014/main" id="{4BB87FA5-C769-1142-A2CF-B80B0204D2B7}"/>
              </a:ext>
            </a:extLst>
          </p:cNvPr>
          <p:cNvSpPr txBox="1"/>
          <p:nvPr/>
        </p:nvSpPr>
        <p:spPr>
          <a:xfrm>
            <a:off x="1278195" y="1708844"/>
            <a:ext cx="4414683" cy="2181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A meta-path like u-c-u, means two users have learnt a same course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Through meta-path, we can generate the adjacency matrices. The specific value means how strongly the two users are related</a:t>
            </a:r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F4AFB716-1427-814E-BCF8-CA6818983996}"/>
              </a:ext>
            </a:extLst>
          </p:cNvPr>
          <p:cNvCxnSpPr>
            <a:stCxn id="16" idx="3"/>
            <a:endCxn id="15" idx="1"/>
          </p:cNvCxnSpPr>
          <p:nvPr/>
        </p:nvCxnSpPr>
        <p:spPr>
          <a:xfrm flipV="1">
            <a:off x="3268360" y="5361999"/>
            <a:ext cx="649207" cy="8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9CFDB04-6904-E64E-A2B1-B83017472261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5462640" y="5361999"/>
            <a:ext cx="6326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D4A833B0-D346-F643-A36A-E12EC8E980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503333"/>
              </p:ext>
            </p:extLst>
          </p:nvPr>
        </p:nvGraphicFramePr>
        <p:xfrm>
          <a:off x="8554217" y="4633794"/>
          <a:ext cx="1908212" cy="145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Visio" r:id="rId7" imgW="3825169" imgH="2910903" progId="Visio.Drawing.15">
                  <p:embed/>
                </p:oleObj>
              </mc:Choice>
              <mc:Fallback>
                <p:oleObj name="Visio" r:id="rId7" imgW="3825169" imgH="2910903" progId="Visio.Drawing.15">
                  <p:embed/>
                  <p:pic>
                    <p:nvPicPr>
                      <p:cNvPr id="23" name="对象 22">
                        <a:extLst>
                          <a:ext uri="{FF2B5EF4-FFF2-40B4-BE49-F238E27FC236}">
                            <a16:creationId xmlns:a16="http://schemas.microsoft.com/office/drawing/2014/main" id="{D4A833B0-D346-F643-A36A-E12EC8E980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4217" y="4633794"/>
                        <a:ext cx="1908212" cy="14537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732A6253-949D-5941-8B06-A7E7642134C3}"/>
              </a:ext>
            </a:extLst>
          </p:cNvPr>
          <p:cNvCxnSpPr>
            <a:cxnSpLocks/>
            <a:stCxn id="17" idx="3"/>
            <a:endCxn id="23" idx="1"/>
          </p:cNvCxnSpPr>
          <p:nvPr/>
        </p:nvCxnSpPr>
        <p:spPr>
          <a:xfrm flipV="1">
            <a:off x="7635468" y="5360662"/>
            <a:ext cx="918749" cy="13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C612E5EF-C016-3349-BA14-D003C32F88E0}"/>
              </a:ext>
            </a:extLst>
          </p:cNvPr>
          <p:cNvSpPr txBox="1"/>
          <p:nvPr/>
        </p:nvSpPr>
        <p:spPr>
          <a:xfrm>
            <a:off x="1165225" y="412747"/>
            <a:ext cx="5333898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Correlation Feature Extraction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5" name="文本框 8">
            <a:extLst>
              <a:ext uri="{FF2B5EF4-FFF2-40B4-BE49-F238E27FC236}">
                <a16:creationId xmlns:a16="http://schemas.microsoft.com/office/drawing/2014/main" id="{4BB87FA5-C769-1142-A2CF-B80B0204D2B7}"/>
              </a:ext>
            </a:extLst>
          </p:cNvPr>
          <p:cNvSpPr txBox="1"/>
          <p:nvPr/>
        </p:nvSpPr>
        <p:spPr>
          <a:xfrm>
            <a:off x="6499123" y="1708844"/>
            <a:ext cx="4601496" cy="1750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Set a threshold z, we collect the items whose values are over z, and construct a </a:t>
            </a:r>
            <a:r>
              <a:rPr lang="en" altLang="zh-CN" sz="1400" dirty="0">
                <a:cs typeface="+mn-ea"/>
                <a:sym typeface="+mn-lt"/>
              </a:rPr>
              <a:t>triple set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Then we applied a multi-graph embedding method to generate user’s correlation feature</a:t>
            </a:r>
          </a:p>
        </p:txBody>
      </p:sp>
    </p:spTree>
    <p:extLst>
      <p:ext uri="{BB962C8B-B14F-4D97-AF65-F5344CB8AC3E}">
        <p14:creationId xmlns:p14="http://schemas.microsoft.com/office/powerpoint/2010/main" val="87472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78B801D-1DFD-3445-BDC4-2AD8CE9B7645}"/>
              </a:ext>
            </a:extLst>
          </p:cNvPr>
          <p:cNvSpPr txBox="1"/>
          <p:nvPr/>
        </p:nvSpPr>
        <p:spPr>
          <a:xfrm>
            <a:off x="1701492" y="1322130"/>
            <a:ext cx="2526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Common Method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FCAC50C-5D2C-E749-BF06-1B9A43161E5C}"/>
              </a:ext>
            </a:extLst>
          </p:cNvPr>
          <p:cNvSpPr txBox="1"/>
          <p:nvPr/>
        </p:nvSpPr>
        <p:spPr>
          <a:xfrm>
            <a:off x="1257243" y="5170216"/>
            <a:ext cx="3334473" cy="100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cs typeface="+mn-ea"/>
                <a:sym typeface="+mn-lt"/>
              </a:rPr>
              <a:t>Meta-path are independent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cs typeface="+mn-ea"/>
                <a:sym typeface="+mn-lt"/>
              </a:rPr>
              <a:t>Lack of correlation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" name="右箭头 3">
            <a:extLst>
              <a:ext uri="{FF2B5EF4-FFF2-40B4-BE49-F238E27FC236}">
                <a16:creationId xmlns:a16="http://schemas.microsoft.com/office/drawing/2014/main" id="{1624BFA9-B9A1-0E4E-8ECE-2A25161810EC}"/>
              </a:ext>
            </a:extLst>
          </p:cNvPr>
          <p:cNvSpPr/>
          <p:nvPr/>
        </p:nvSpPr>
        <p:spPr>
          <a:xfrm>
            <a:off x="4310742" y="3573556"/>
            <a:ext cx="1211283" cy="522514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4">
            <a:extLst>
              <a:ext uri="{FF2B5EF4-FFF2-40B4-BE49-F238E27FC236}">
                <a16:creationId xmlns:a16="http://schemas.microsoft.com/office/drawing/2014/main" id="{8FCAC50C-5D2C-E749-BF06-1B9A43161E5C}"/>
              </a:ext>
            </a:extLst>
          </p:cNvPr>
          <p:cNvSpPr txBox="1"/>
          <p:nvPr/>
        </p:nvSpPr>
        <p:spPr>
          <a:xfrm>
            <a:off x="5825995" y="5170216"/>
            <a:ext cx="4824193" cy="100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cs typeface="+mn-ea"/>
                <a:sym typeface="+mn-lt"/>
              </a:rPr>
              <a:t>Obtain the abundant correlation between different meta-paths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F4727E0-6DB5-3241-B9FB-ACD1CC182317}"/>
              </a:ext>
            </a:extLst>
          </p:cNvPr>
          <p:cNvSpPr txBox="1"/>
          <p:nvPr/>
        </p:nvSpPr>
        <p:spPr>
          <a:xfrm>
            <a:off x="7027386" y="1304211"/>
            <a:ext cx="2421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70C0"/>
                </a:solidFill>
                <a:cs typeface="+mn-ea"/>
                <a:sym typeface="+mn-lt"/>
              </a:rPr>
              <a:t>Proposed Method</a:t>
            </a:r>
            <a:endParaRPr lang="zh-CN" altLang="en-US" sz="20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46CFCCD-3F5B-F146-BAC4-A023F8FAA425}"/>
              </a:ext>
            </a:extLst>
          </p:cNvPr>
          <p:cNvSpPr txBox="1"/>
          <p:nvPr/>
        </p:nvSpPr>
        <p:spPr>
          <a:xfrm>
            <a:off x="1165225" y="412747"/>
            <a:ext cx="5333898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Correlation Feature Extraction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677E27A-8A74-D045-B7F4-19DE3EF81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312" y="1830606"/>
            <a:ext cx="2234334" cy="320525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96216C4-0A96-7148-BFCF-61C847697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995" y="1830606"/>
            <a:ext cx="4824193" cy="320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2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54845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D8A07F9-7400-E244-AAED-74BC82AEA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041" y="4850507"/>
            <a:ext cx="2370490" cy="4361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C20FF6D-6F0C-4B47-8251-1FBC0925D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986" y="5975029"/>
            <a:ext cx="1789300" cy="6106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1AC2672-E0D0-BD45-AA9A-9BA18F5B7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6622" y="5975029"/>
            <a:ext cx="1661682" cy="610668"/>
          </a:xfrm>
          <a:prstGeom prst="rect">
            <a:avLst/>
          </a:prstGeom>
        </p:spPr>
      </p:pic>
      <p:sp>
        <p:nvSpPr>
          <p:cNvPr id="13" name="文本框 8">
            <a:extLst>
              <a:ext uri="{FF2B5EF4-FFF2-40B4-BE49-F238E27FC236}">
                <a16:creationId xmlns:a16="http://schemas.microsoft.com/office/drawing/2014/main" id="{4BB87FA5-C769-1142-A2CF-B80B0204D2B7}"/>
              </a:ext>
            </a:extLst>
          </p:cNvPr>
          <p:cNvSpPr txBox="1"/>
          <p:nvPr/>
        </p:nvSpPr>
        <p:spPr>
          <a:xfrm>
            <a:off x="1551941" y="1539040"/>
            <a:ext cx="3334482" cy="499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cs typeface="+mn-ea"/>
                <a:sym typeface="+mn-lt"/>
              </a:rPr>
              <a:t>Common Fusion Method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14" name="文本框 8">
            <a:extLst>
              <a:ext uri="{FF2B5EF4-FFF2-40B4-BE49-F238E27FC236}">
                <a16:creationId xmlns:a16="http://schemas.microsoft.com/office/drawing/2014/main" id="{87186F07-ACCB-634C-85EC-0DBCDC74114B}"/>
              </a:ext>
            </a:extLst>
          </p:cNvPr>
          <p:cNvSpPr txBox="1"/>
          <p:nvPr/>
        </p:nvSpPr>
        <p:spPr>
          <a:xfrm>
            <a:off x="1264770" y="2337274"/>
            <a:ext cx="3760035" cy="1750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Average Fusion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Location-based, only considering the item itself when computing the fusion weights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6" name="文本框 8">
            <a:extLst>
              <a:ext uri="{FF2B5EF4-FFF2-40B4-BE49-F238E27FC236}">
                <a16:creationId xmlns:a16="http://schemas.microsoft.com/office/drawing/2014/main" id="{DD279F7C-63EB-9942-9D10-1A2EB56A6794}"/>
              </a:ext>
            </a:extLst>
          </p:cNvPr>
          <p:cNvSpPr txBox="1"/>
          <p:nvPr/>
        </p:nvSpPr>
        <p:spPr>
          <a:xfrm>
            <a:off x="6123978" y="2337274"/>
            <a:ext cx="4786626" cy="2612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Considering both the current meta-path and the others when computing the fusion weight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Concentrating the second item by fusion with a scale parameter p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Get the more reasonable users and concepts final representation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32652C7-CA63-0941-B398-1087E8E74F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346" y="5518020"/>
            <a:ext cx="5376547" cy="27857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4F9F7E1-34B7-F048-BB74-A077827B88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5225" y="4428071"/>
            <a:ext cx="3721199" cy="327600"/>
          </a:xfrm>
          <a:prstGeom prst="rect">
            <a:avLst/>
          </a:prstGeom>
        </p:spPr>
      </p:pic>
      <p:sp>
        <p:nvSpPr>
          <p:cNvPr id="20" name="文本框 8">
            <a:extLst>
              <a:ext uri="{FF2B5EF4-FFF2-40B4-BE49-F238E27FC236}">
                <a16:creationId xmlns:a16="http://schemas.microsoft.com/office/drawing/2014/main" id="{D6547436-50F6-2647-B04B-F54C75892E11}"/>
              </a:ext>
            </a:extLst>
          </p:cNvPr>
          <p:cNvSpPr txBox="1"/>
          <p:nvPr/>
        </p:nvSpPr>
        <p:spPr>
          <a:xfrm>
            <a:off x="6023965" y="1539040"/>
            <a:ext cx="573032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70C0"/>
                </a:solidFill>
                <a:cs typeface="+mn-ea"/>
                <a:sym typeface="+mn-lt"/>
              </a:rPr>
              <a:t>Proposed Concatenation-based Fusion</a:t>
            </a:r>
            <a:endParaRPr lang="zh-CN" altLang="en-US" sz="20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DAE152A-E71D-FB4A-99CB-7F5E15F45191}"/>
              </a:ext>
            </a:extLst>
          </p:cNvPr>
          <p:cNvSpPr txBox="1"/>
          <p:nvPr/>
        </p:nvSpPr>
        <p:spPr>
          <a:xfrm>
            <a:off x="1165225" y="412747"/>
            <a:ext cx="5333898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Concatenation-based Fusion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508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659" y="6619582"/>
            <a:ext cx="1224136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下载 </a:t>
            </a: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http://www.1ppt.com/xiazai/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1D716BF-9445-FE43-9CEF-3C22BD601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283" y="2228676"/>
            <a:ext cx="2536394" cy="342107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CA347F9-2C41-6741-A68E-1772DD0EC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819" y="3820779"/>
            <a:ext cx="4563647" cy="49650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44BE6F2-95C6-344F-8519-8A245ED2D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439" y="4805233"/>
            <a:ext cx="4716406" cy="1319977"/>
          </a:xfrm>
          <a:prstGeom prst="rect">
            <a:avLst/>
          </a:prstGeom>
        </p:spPr>
      </p:pic>
      <p:sp>
        <p:nvSpPr>
          <p:cNvPr id="18" name="文本框 8">
            <a:extLst>
              <a:ext uri="{FF2B5EF4-FFF2-40B4-BE49-F238E27FC236}">
                <a16:creationId xmlns:a16="http://schemas.microsoft.com/office/drawing/2014/main" id="{66769C45-F349-5A44-B23D-8A1CCE86C3DA}"/>
              </a:ext>
            </a:extLst>
          </p:cNvPr>
          <p:cNvSpPr txBox="1"/>
          <p:nvPr/>
        </p:nvSpPr>
        <p:spPr>
          <a:xfrm>
            <a:off x="1056124" y="2072452"/>
            <a:ext cx="5552099" cy="100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cs typeface="+mn-ea"/>
                <a:sym typeface="+mn-lt"/>
              </a:rPr>
              <a:t>Utilized an extended matrix factorization</a:t>
            </a:r>
          </a:p>
          <a:p>
            <a:pPr marL="742950" lvl="1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cs typeface="+mn-ea"/>
                <a:sym typeface="+mn-lt"/>
              </a:rPr>
              <a:t>Optimized the following loss function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F29CA63-5C86-304F-8909-3E748EC2C227}"/>
              </a:ext>
            </a:extLst>
          </p:cNvPr>
          <p:cNvSpPr txBox="1"/>
          <p:nvPr/>
        </p:nvSpPr>
        <p:spPr>
          <a:xfrm>
            <a:off x="1165225" y="412747"/>
            <a:ext cx="5333898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Rating Matrix Generation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180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659" y="6619582"/>
            <a:ext cx="1224136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下载 </a:t>
            </a: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http://www.1ppt.com/xiazai/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70DF23B-B880-2A4D-B54F-05ED3BFD9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423" y="3845260"/>
            <a:ext cx="5406711" cy="20664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103DA41-63EA-EB42-AEA4-F634FEFE8E77}"/>
              </a:ext>
            </a:extLst>
          </p:cNvPr>
          <p:cNvGrpSpPr/>
          <p:nvPr/>
        </p:nvGrpSpPr>
        <p:grpSpPr>
          <a:xfrm>
            <a:off x="1811737" y="1737846"/>
            <a:ext cx="4904840" cy="1509672"/>
            <a:chOff x="2677263" y="1996356"/>
            <a:chExt cx="5239137" cy="150967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FD3A440-E9F4-9A46-9A2D-B395CDFCEB5A}"/>
                </a:ext>
              </a:extLst>
            </p:cNvPr>
            <p:cNvSpPr/>
            <p:nvPr/>
          </p:nvSpPr>
          <p:spPr>
            <a:xfrm>
              <a:off x="2677263" y="2503125"/>
              <a:ext cx="5239137" cy="10029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742950" lvl="1" indent="-2857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6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Two real dataset from MOOC platform</a:t>
              </a:r>
            </a:p>
            <a:p>
              <a:pPr marL="742950" lvl="1" indent="-2857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6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MOOCCube</a:t>
              </a:r>
              <a:r>
                <a:rPr lang="en-US" altLang="zh-CN" sz="1600" baseline="300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[1]</a:t>
              </a:r>
              <a:r>
                <a:rPr lang="en-US" altLang="zh-CN" sz="16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 &amp; XuetangX</a:t>
              </a:r>
              <a:r>
                <a:rPr lang="en-US" altLang="zh-CN" sz="1600" baseline="300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[2]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5D8DA58-8728-C34C-A683-97627CEBB62A}"/>
                </a:ext>
              </a:extLst>
            </p:cNvPr>
            <p:cNvSpPr/>
            <p:nvPr/>
          </p:nvSpPr>
          <p:spPr>
            <a:xfrm>
              <a:off x="2677265" y="1996356"/>
              <a:ext cx="2084387" cy="4979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b="1" dirty="0">
                  <a:cs typeface="+mn-ea"/>
                  <a:sym typeface="+mn-lt"/>
                </a:rPr>
                <a:t>Dataset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DB06C01-9B74-3740-8709-0BE72FF22855}"/>
              </a:ext>
            </a:extLst>
          </p:cNvPr>
          <p:cNvGrpSpPr/>
          <p:nvPr/>
        </p:nvGrpSpPr>
        <p:grpSpPr>
          <a:xfrm>
            <a:off x="7438406" y="1767124"/>
            <a:ext cx="2351807" cy="2502649"/>
            <a:chOff x="2677265" y="1996356"/>
            <a:chExt cx="3253311" cy="2502649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256597B-1E73-0146-8F34-4DD9817B2C82}"/>
                </a:ext>
              </a:extLst>
            </p:cNvPr>
            <p:cNvSpPr/>
            <p:nvPr/>
          </p:nvSpPr>
          <p:spPr>
            <a:xfrm>
              <a:off x="2753743" y="2511217"/>
              <a:ext cx="3176833" cy="19877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6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HR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marL="285750" indent="-2857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6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NDCG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marL="285750" indent="-2857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6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MRR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marL="285750" indent="-2857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6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AUC</a:t>
              </a:r>
              <a:r>
                <a:rPr lang="en-US" altLang="zh-CN" sz="14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0E308F6-3B40-4647-B5D4-ABA8B3E6301F}"/>
                </a:ext>
              </a:extLst>
            </p:cNvPr>
            <p:cNvSpPr/>
            <p:nvPr/>
          </p:nvSpPr>
          <p:spPr>
            <a:xfrm>
              <a:off x="2677265" y="1996356"/>
              <a:ext cx="2084387" cy="4979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b="1" dirty="0">
                  <a:cs typeface="+mn-ea"/>
                  <a:sym typeface="+mn-lt"/>
                </a:rPr>
                <a:t>Metrics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A642184D-6B7D-B541-88C7-E349C1DD59F9}"/>
              </a:ext>
            </a:extLst>
          </p:cNvPr>
          <p:cNvSpPr txBox="1"/>
          <p:nvPr/>
        </p:nvSpPr>
        <p:spPr>
          <a:xfrm>
            <a:off x="1165225" y="412747"/>
            <a:ext cx="4006543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Dataset &amp; Metrics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" name="文本框 8">
            <a:extLst>
              <a:ext uri="{FF2B5EF4-FFF2-40B4-BE49-F238E27FC236}">
                <a16:creationId xmlns:a16="http://schemas.microsoft.com/office/drawing/2014/main" id="{89F8C23D-2846-BE47-83D8-B77682608549}"/>
              </a:ext>
            </a:extLst>
          </p:cNvPr>
          <p:cNvSpPr txBox="1"/>
          <p:nvPr/>
        </p:nvSpPr>
        <p:spPr>
          <a:xfrm>
            <a:off x="1521593" y="6157917"/>
            <a:ext cx="9148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sz="1200" dirty="0"/>
              <a:t>[1] Mooccube: A large-scale data repository for nlp applications in moocs</a:t>
            </a:r>
          </a:p>
          <a:p>
            <a:r>
              <a:rPr lang="en" altLang="zh-CN" sz="1200" dirty="0"/>
              <a:t>[2] Attentional graph convolutional networks for knowledge concept recommendation in moocs in a heterogeneous view</a:t>
            </a:r>
            <a:endParaRPr lang="en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08426796"/>
      </p:ext>
    </p:extLst>
  </p:cSld>
  <p:clrMapOvr>
    <a:masterClrMapping/>
  </p:clrMapOvr>
  <p:transition advClick="0" advTm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E0DA409-818C-4D49-859A-34D3CA1DD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61" y="1615174"/>
            <a:ext cx="7335305" cy="45323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8">
                <a:extLst>
                  <a:ext uri="{FF2B5EF4-FFF2-40B4-BE49-F238E27FC236}">
                    <a16:creationId xmlns:a16="http://schemas.microsoft.com/office/drawing/2014/main" id="{98DA1190-7BF8-8F45-AAC4-32F734EDCE71}"/>
                  </a:ext>
                </a:extLst>
              </p:cNvPr>
              <p:cNvSpPr txBox="1"/>
              <p:nvPr/>
            </p:nvSpPr>
            <p:spPr>
              <a:xfrm>
                <a:off x="8683897" y="4938638"/>
                <a:ext cx="1960864" cy="10728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200" dirty="0"/>
                  <a:t>：</a:t>
                </a:r>
                <a14:m>
                  <m:oMath xmlns:m="http://schemas.openxmlformats.org/officeDocument/2006/math"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altLang="zh-CN" sz="12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𝐤</m:t>
                    </m:r>
                    <m:limUpp>
                      <m:limUpp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→</m:t>
                        </m:r>
                      </m:e>
                      <m:lim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−1</m:t>
                        </m:r>
                      </m:lim>
                    </m:limUpp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endParaRPr lang="zh-CN" altLang="zh-CN" sz="12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200" dirty="0"/>
                  <a:t>：</a:t>
                </a:r>
                <a14:m>
                  <m:oMath xmlns:m="http://schemas.openxmlformats.org/officeDocument/2006/math"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altLang="zh-CN" sz="12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𝐜</m:t>
                    </m:r>
                    <m:limUpp>
                      <m:limUpp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→</m:t>
                        </m:r>
                      </m:e>
                      <m:lim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−1</m:t>
                        </m:r>
                      </m:lim>
                    </m:limUpp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endParaRPr lang="zh-CN" altLang="zh-CN" sz="12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zh-CN" sz="1200" dirty="0"/>
                  <a:t>：</a:t>
                </a:r>
                <a14:m>
                  <m:oMath xmlns:m="http://schemas.openxmlformats.org/officeDocument/2006/math"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altLang="zh-CN" sz="12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𝐯</m:t>
                    </m:r>
                    <m:limUpp>
                      <m:limUpp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→</m:t>
                        </m:r>
                      </m:e>
                      <m:lim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−1</m:t>
                        </m:r>
                      </m:lim>
                    </m:limUpp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endParaRPr lang="zh-CN" altLang="zh-CN" sz="12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zh-CN" altLang="zh-CN" sz="1200" dirty="0"/>
                  <a:t>：</a:t>
                </a:r>
                <a14:m>
                  <m:oMath xmlns:m="http://schemas.openxmlformats.org/officeDocument/2006/math"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altLang="zh-CN" sz="12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𝐜</m:t>
                    </m:r>
                    <m:r>
                      <a:rPr lang="en-US" altLang="zh-CN" sz="12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𝐭</m:t>
                    </m:r>
                    <m:limUpp>
                      <m:limUpp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→</m:t>
                        </m:r>
                      </m:e>
                      <m:lim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−1</m:t>
                        </m:r>
                      </m:lim>
                    </m:limUpp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𝐜</m:t>
                    </m:r>
                    <m:limUpp>
                      <m:limUpp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→</m:t>
                        </m:r>
                      </m:e>
                      <m:lim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−1</m:t>
                        </m:r>
                      </m:lim>
                    </m:limUpp>
                    <m:r>
                      <a:rPr lang="en-US" altLang="zh-CN" sz="1200" b="1" i="1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endParaRPr lang="zh-CN" altLang="zh-CN" sz="1200" dirty="0"/>
              </a:p>
            </p:txBody>
          </p:sp>
        </mc:Choice>
        <mc:Fallback>
          <p:sp>
            <p:nvSpPr>
              <p:cNvPr id="19" name="文本框 8">
                <a:extLst>
                  <a:ext uri="{FF2B5EF4-FFF2-40B4-BE49-F238E27FC236}">
                    <a16:creationId xmlns:a16="http://schemas.microsoft.com/office/drawing/2014/main" id="{98DA1190-7BF8-8F45-AAC4-32F734EDC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3897" y="4938638"/>
                <a:ext cx="1960864" cy="1072858"/>
              </a:xfrm>
              <a:prstGeom prst="rect">
                <a:avLst/>
              </a:prstGeom>
              <a:blipFill>
                <a:blip r:embed="rId3"/>
                <a:stretch>
                  <a:fillRect b="-11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1BFA2788-5035-1B4A-976C-560CEA4939B2}"/>
              </a:ext>
            </a:extLst>
          </p:cNvPr>
          <p:cNvSpPr txBox="1"/>
          <p:nvPr/>
        </p:nvSpPr>
        <p:spPr>
          <a:xfrm>
            <a:off x="1165225" y="412747"/>
            <a:ext cx="6687174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Combination of different meta-paths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8">
                <a:extLst>
                  <a:ext uri="{FF2B5EF4-FFF2-40B4-BE49-F238E27FC236}">
                    <a16:creationId xmlns:a16="http://schemas.microsoft.com/office/drawing/2014/main" id="{E1CB3CAB-F796-A443-9503-572ED8D52126}"/>
                  </a:ext>
                </a:extLst>
              </p:cNvPr>
              <p:cNvSpPr txBox="1"/>
              <p:nvPr/>
            </p:nvSpPr>
            <p:spPr>
              <a:xfrm>
                <a:off x="7708330" y="1464225"/>
                <a:ext cx="4346017" cy="3474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lnSpc>
                    <a:spcPct val="200000"/>
                  </a:lnSpc>
                  <a:buFont typeface="Wingdings" pitchFamily="2" charset="2"/>
                  <a:buChar char="u"/>
                </a:pPr>
                <a:r>
                  <a:rPr lang="en-US" altLang="zh-CN" sz="1400" dirty="0">
                    <a:cs typeface="+mn-ea"/>
                    <a:sym typeface="+mn-lt"/>
                  </a:rPr>
                  <a:t>The effectiveness of meta-path is 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𝑚</m:t>
                    </m:r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𝑝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1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&gt;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𝑚</m:t>
                    </m:r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𝑝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3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&gt;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𝑚</m:t>
                    </m:r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𝑝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&gt;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𝑚</m:t>
                    </m:r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𝑝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sz="1400" dirty="0">
                    <a:cs typeface="+mn-ea"/>
                    <a:sym typeface="+mn-lt"/>
                  </a:rPr>
                  <a:t> in MOOCCube and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𝑚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𝑝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3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&gt;</m:t>
                    </m:r>
                    <m:r>
                      <a:rPr lang="en-US" altLang="zh-CN" sz="1400" i="1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𝑚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𝑝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1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&gt;</m:t>
                    </m:r>
                    <m:r>
                      <a:rPr lang="en-US" altLang="zh-CN" sz="1400" i="1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𝑚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𝑝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&gt;</m:t>
                    </m:r>
                    <m:r>
                      <a:rPr lang="en-US" altLang="zh-CN" sz="1400" i="1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𝑚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𝑝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sz="1400" dirty="0">
                    <a:cs typeface="+mn-ea"/>
                    <a:sym typeface="+mn-lt"/>
                  </a:rPr>
                  <a:t> in XuetangX</a:t>
                </a:r>
              </a:p>
              <a:p>
                <a:pPr marL="285750" indent="-285750">
                  <a:lnSpc>
                    <a:spcPct val="200000"/>
                  </a:lnSpc>
                  <a:buFont typeface="Wingdings" pitchFamily="2" charset="2"/>
                  <a:buChar char="u"/>
                </a:pPr>
                <a:r>
                  <a:rPr lang="en-US" altLang="zh-CN" sz="1400" dirty="0">
                    <a:cs typeface="+mn-ea"/>
                    <a:sym typeface="+mn-lt"/>
                  </a:rPr>
                  <a:t>The tendency of the effect when combining different meta-path is the same as individual.</a:t>
                </a:r>
              </a:p>
              <a:p>
                <a:pPr marL="285750" indent="-285750">
                  <a:lnSpc>
                    <a:spcPct val="200000"/>
                  </a:lnSpc>
                  <a:buFont typeface="Wingdings" pitchFamily="2" charset="2"/>
                  <a:buChar char="u"/>
                </a:pPr>
                <a:r>
                  <a:rPr lang="en-US" altLang="zh-CN" sz="1400" dirty="0">
                    <a:cs typeface="+mn-ea"/>
                    <a:sym typeface="+mn-lt"/>
                  </a:rPr>
                  <a:t>When combining different met-path, the performances in two dataset are </a:t>
                </a:r>
                <a:r>
                  <a:rPr lang="en-US" altLang="zh-CN" sz="1400" b="1" dirty="0">
                    <a:cs typeface="+mn-ea"/>
                    <a:sym typeface="+mn-lt"/>
                  </a:rPr>
                  <a:t>4%-10% </a:t>
                </a:r>
                <a:r>
                  <a:rPr lang="en-US" altLang="zh-CN" sz="1400" dirty="0">
                    <a:cs typeface="+mn-ea"/>
                    <a:sym typeface="+mn-lt"/>
                  </a:rPr>
                  <a:t>better than individual.</a:t>
                </a:r>
              </a:p>
            </p:txBody>
          </p:sp>
        </mc:Choice>
        <mc:Fallback>
          <p:sp>
            <p:nvSpPr>
              <p:cNvPr id="13" name="文本框 8">
                <a:extLst>
                  <a:ext uri="{FF2B5EF4-FFF2-40B4-BE49-F238E27FC236}">
                    <a16:creationId xmlns:a16="http://schemas.microsoft.com/office/drawing/2014/main" id="{E1CB3CAB-F796-A443-9503-572ED8D52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8330" y="1464225"/>
                <a:ext cx="4346017" cy="3474413"/>
              </a:xfrm>
              <a:prstGeom prst="rect">
                <a:avLst/>
              </a:prstGeom>
              <a:blipFill>
                <a:blip r:embed="rId4"/>
                <a:stretch>
                  <a:fillRect l="-292" b="-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2041922"/>
      </p:ext>
    </p:extLst>
  </p:cSld>
  <p:clrMapOvr>
    <a:masterClrMapping/>
  </p:clrMapOvr>
  <p:transition advClick="0" advTm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21" name="文本框 8">
            <a:extLst>
              <a:ext uri="{FF2B5EF4-FFF2-40B4-BE49-F238E27FC236}">
                <a16:creationId xmlns:a16="http://schemas.microsoft.com/office/drawing/2014/main" id="{19D7FD8C-1306-004A-9418-5BE563628B73}"/>
              </a:ext>
            </a:extLst>
          </p:cNvPr>
          <p:cNvSpPr txBox="1"/>
          <p:nvPr/>
        </p:nvSpPr>
        <p:spPr>
          <a:xfrm>
            <a:off x="2200344" y="1950860"/>
            <a:ext cx="7094488" cy="1495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cs typeface="+mn-ea"/>
                <a:sym typeface="+mn-lt"/>
              </a:rPr>
              <a:t>The proposed method performs </a:t>
            </a:r>
            <a:r>
              <a:rPr lang="en-US" altLang="zh-CN" sz="1600" b="1" dirty="0">
                <a:cs typeface="+mn-ea"/>
                <a:sym typeface="+mn-lt"/>
              </a:rPr>
              <a:t>6.5% </a:t>
            </a:r>
            <a:r>
              <a:rPr lang="en-US" altLang="zh-CN" sz="1600" dirty="0">
                <a:cs typeface="+mn-ea"/>
                <a:sym typeface="+mn-lt"/>
              </a:rPr>
              <a:t>better than Ave-Fusion, and </a:t>
            </a:r>
            <a:r>
              <a:rPr lang="en-US" altLang="zh-CN" sz="1600" b="1" dirty="0">
                <a:cs typeface="+mn-ea"/>
                <a:sym typeface="+mn-lt"/>
              </a:rPr>
              <a:t>0.8% </a:t>
            </a:r>
            <a:r>
              <a:rPr lang="en-US" altLang="zh-CN" sz="1600" dirty="0">
                <a:cs typeface="+mn-ea"/>
                <a:sym typeface="+mn-lt"/>
              </a:rPr>
              <a:t>better than Loc-Fusion in MOOCCube, </a:t>
            </a:r>
            <a:r>
              <a:rPr lang="en-US" altLang="zh-CN" sz="1600" b="1" dirty="0">
                <a:cs typeface="+mn-ea"/>
                <a:sym typeface="+mn-lt"/>
              </a:rPr>
              <a:t>10.8% </a:t>
            </a:r>
            <a:r>
              <a:rPr lang="en-US" altLang="zh-CN" sz="1600" dirty="0">
                <a:cs typeface="+mn-ea"/>
                <a:sym typeface="+mn-lt"/>
              </a:rPr>
              <a:t>better than Ave-Fusion and </a:t>
            </a:r>
            <a:r>
              <a:rPr lang="en-US" altLang="zh-CN" sz="1600" b="1" dirty="0">
                <a:cs typeface="+mn-ea"/>
                <a:sym typeface="+mn-lt"/>
              </a:rPr>
              <a:t>1.1% </a:t>
            </a:r>
            <a:r>
              <a:rPr lang="en-US" altLang="zh-CN" sz="1600" dirty="0">
                <a:cs typeface="+mn-ea"/>
                <a:sym typeface="+mn-lt"/>
              </a:rPr>
              <a:t>better than Loc-Fusion in XuetangX.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FCFAB4B-3AD3-5E48-9A06-439300CB3F1B}"/>
              </a:ext>
            </a:extLst>
          </p:cNvPr>
          <p:cNvSpPr txBox="1"/>
          <p:nvPr/>
        </p:nvSpPr>
        <p:spPr>
          <a:xfrm>
            <a:off x="1165225" y="412747"/>
            <a:ext cx="4458827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Fusion Method Analysis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332A585-BB80-5348-A713-C357FB1C7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639" y="4321830"/>
            <a:ext cx="7688826" cy="16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30130"/>
      </p:ext>
    </p:extLst>
  </p:cSld>
  <p:clrMapOvr>
    <a:masterClrMapping/>
  </p:clrMapOvr>
  <p:transition advClick="0" advTm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1DF28BE-4B7F-2548-A528-602170B63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83" y="493383"/>
            <a:ext cx="5115810" cy="30893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89D8C25-BE8C-564D-9595-C59325E47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83" y="3763794"/>
            <a:ext cx="5139384" cy="3089325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75221554-3D72-5245-8B6A-9153979D7E81}"/>
              </a:ext>
            </a:extLst>
          </p:cNvPr>
          <p:cNvGrpSpPr/>
          <p:nvPr/>
        </p:nvGrpSpPr>
        <p:grpSpPr>
          <a:xfrm>
            <a:off x="1009650" y="1404633"/>
            <a:ext cx="5139384" cy="2233736"/>
            <a:chOff x="2677264" y="1996356"/>
            <a:chExt cx="4033493" cy="223373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8969397-8B42-CB4C-81B1-C6779FCC7E86}"/>
                </a:ext>
              </a:extLst>
            </p:cNvPr>
            <p:cNvSpPr/>
            <p:nvPr/>
          </p:nvSpPr>
          <p:spPr>
            <a:xfrm>
              <a:off x="2677264" y="2346820"/>
              <a:ext cx="4033493" cy="188327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628650" lvl="1" indent="-1714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Performs best when the value are 0.38 and 0.44 in MOOCCube and XuetangX, respectively.</a:t>
              </a:r>
            </a:p>
            <a:p>
              <a:pPr marL="628650" lvl="1" indent="-1714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When the value is too low, too much noise data is collected.</a:t>
              </a:r>
            </a:p>
            <a:p>
              <a:pPr marL="628650" lvl="1" indent="-1714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When the value is too high, too little information is introduced in. </a:t>
              </a:r>
              <a:endParaRPr lang="zh-CN" altLang="en-US" sz="1200" dirty="0">
                <a:solidFill>
                  <a:schemeClr val="tx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DF238AE-7A6F-D34E-9186-2AEC593879C8}"/>
                </a:ext>
              </a:extLst>
            </p:cNvPr>
            <p:cNvSpPr/>
            <p:nvPr/>
          </p:nvSpPr>
          <p:spPr>
            <a:xfrm>
              <a:off x="2677265" y="1996356"/>
              <a:ext cx="2859211" cy="43031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000" b="1" dirty="0">
                  <a:cs typeface="+mn-ea"/>
                  <a:sym typeface="+mn-lt"/>
                </a:rPr>
                <a:t>Threshold z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D0A9E0D-E8B9-4949-B8A3-606AA07E6BAD}"/>
              </a:ext>
            </a:extLst>
          </p:cNvPr>
          <p:cNvGrpSpPr/>
          <p:nvPr/>
        </p:nvGrpSpPr>
        <p:grpSpPr>
          <a:xfrm>
            <a:off x="1009650" y="3988833"/>
            <a:ext cx="5086350" cy="2325283"/>
            <a:chOff x="2677264" y="1996356"/>
            <a:chExt cx="4426795" cy="247399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9C6E520-7E32-8242-AB34-8536AD058F3E}"/>
                </a:ext>
              </a:extLst>
            </p:cNvPr>
            <p:cNvSpPr/>
            <p:nvPr/>
          </p:nvSpPr>
          <p:spPr>
            <a:xfrm>
              <a:off x="2677264" y="2466636"/>
              <a:ext cx="4426795" cy="20037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628650" lvl="1" indent="-1714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Performs best when the values are 0.8 in both dataset;</a:t>
              </a:r>
            </a:p>
            <a:p>
              <a:pPr marL="628650" lvl="1" indent="-1714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When the value was too low, the method</a:t>
              </a:r>
              <a:r>
                <a:rPr lang="zh-CN" altLang="en-US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would</a:t>
              </a:r>
              <a:r>
                <a:rPr lang="zh-CN" altLang="en-US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concentrate</a:t>
              </a:r>
              <a:r>
                <a:rPr lang="zh-CN" altLang="en-US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too much about the others.</a:t>
              </a:r>
            </a:p>
            <a:p>
              <a:pPr marL="628650" lvl="1" indent="-171450" algn="just">
                <a:lnSpc>
                  <a:spcPct val="200000"/>
                </a:lnSpc>
                <a:buFont typeface="Wingdings" pitchFamily="2" charset="2"/>
                <a:buChar char="u"/>
              </a:pP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When the value was too high, the method</a:t>
              </a:r>
              <a:r>
                <a:rPr lang="zh-CN" altLang="en-US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>
                  <a:solidFill>
                    <a:schemeClr val="tx1">
                      <a:lumMod val="50000"/>
                    </a:schemeClr>
                  </a:solidFill>
                  <a:cs typeface="+mn-ea"/>
                  <a:sym typeface="+mn-lt"/>
                </a:rPr>
                <a:t>would degenerate into Loc-Fusion.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D511FAD-DD86-4D41-AB76-C4589C1F5003}"/>
                </a:ext>
              </a:extLst>
            </p:cNvPr>
            <p:cNvSpPr/>
            <p:nvPr/>
          </p:nvSpPr>
          <p:spPr>
            <a:xfrm>
              <a:off x="2677265" y="1996356"/>
              <a:ext cx="2510267" cy="4578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000" b="1" dirty="0">
                  <a:cs typeface="+mn-ea"/>
                  <a:sym typeface="+mn-lt"/>
                </a:rPr>
                <a:t>Scale parameter p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2173F28B-6106-584F-8357-87DF61B119B4}"/>
              </a:ext>
            </a:extLst>
          </p:cNvPr>
          <p:cNvSpPr txBox="1"/>
          <p:nvPr/>
        </p:nvSpPr>
        <p:spPr>
          <a:xfrm>
            <a:off x="1165225" y="412747"/>
            <a:ext cx="4458827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Parameter analysis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50424792"/>
      </p:ext>
    </p:extLst>
  </p:cSld>
  <p:clrMapOvr>
    <a:masterClrMapping/>
  </p:clrMapOvr>
  <p:transition advClick="0" advTm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12" name="文本框 8">
            <a:extLst>
              <a:ext uri="{FF2B5EF4-FFF2-40B4-BE49-F238E27FC236}">
                <a16:creationId xmlns:a16="http://schemas.microsoft.com/office/drawing/2014/main" id="{F2A75E3E-F026-EE44-B41C-136B57833F80}"/>
              </a:ext>
            </a:extLst>
          </p:cNvPr>
          <p:cNvSpPr txBox="1"/>
          <p:nvPr/>
        </p:nvSpPr>
        <p:spPr>
          <a:xfrm>
            <a:off x="7301771" y="1580407"/>
            <a:ext cx="4408447" cy="4450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cs typeface="+mn-ea"/>
                <a:sym typeface="+mn-lt"/>
              </a:rPr>
              <a:t>In MOOCCube, our methods performed 2%-8% better than the baselines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cs typeface="+mn-ea"/>
                <a:sym typeface="+mn-lt"/>
              </a:rPr>
              <a:t>In XuetangX, our methods performed 3.5%-10% better than the baselines</a:t>
            </a:r>
            <a:endParaRPr lang="en-US" altLang="zh-CN" sz="1600" b="1" u="sng" dirty="0">
              <a:cs typeface="+mn-ea"/>
              <a:sym typeface="+mn-lt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u"/>
            </a:pPr>
            <a:r>
              <a:rPr lang="en-US" altLang="zh-CN" sz="1600" dirty="0">
                <a:cs typeface="+mn-ea"/>
                <a:sym typeface="+mn-lt"/>
              </a:rPr>
              <a:t>XuetangX has a larger number of entities except user to gain a more abundant correlation feature. So the method reached a better improvement  compared with MOOCCube.</a:t>
            </a:r>
            <a:endParaRPr lang="en-US" altLang="zh-CN" sz="1600" b="1" dirty="0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78610DD-8B9A-EE49-ACA9-EA68E2518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82" y="2175213"/>
            <a:ext cx="6687175" cy="362007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4D50229-158D-AE41-A2B5-CA5852146653}"/>
              </a:ext>
            </a:extLst>
          </p:cNvPr>
          <p:cNvSpPr txBox="1"/>
          <p:nvPr/>
        </p:nvSpPr>
        <p:spPr>
          <a:xfrm>
            <a:off x="1165225" y="412747"/>
            <a:ext cx="6687174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Compared with other methods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250698"/>
      </p:ext>
    </p:extLst>
  </p:cSld>
  <p:clrMapOvr>
    <a:masterClrMapping/>
  </p:clrMapOvr>
  <p:transition advClick="0" advTm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54" r="42125" b="8464"/>
          <a:stretch>
            <a:fillRect/>
          </a:stretch>
        </p:blipFill>
        <p:spPr>
          <a:xfrm flipH="1">
            <a:off x="8920480" y="4966970"/>
            <a:ext cx="6493397" cy="2316480"/>
          </a:xfrm>
          <a:prstGeom prst="rect">
            <a:avLst/>
          </a:prstGeom>
        </p:spPr>
      </p:pic>
      <p:sp>
        <p:nvSpPr>
          <p:cNvPr id="10" name="11"/>
          <p:cNvSpPr/>
          <p:nvPr userDrawn="1"/>
        </p:nvSpPr>
        <p:spPr>
          <a:xfrm rot="5400000">
            <a:off x="1002030" y="676275"/>
            <a:ext cx="557530" cy="542290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8B976A4-AD21-2A44-B2D9-D35B339AA568}"/>
              </a:ext>
            </a:extLst>
          </p:cNvPr>
          <p:cNvGrpSpPr/>
          <p:nvPr/>
        </p:nvGrpSpPr>
        <p:grpSpPr>
          <a:xfrm>
            <a:off x="1016421" y="1941385"/>
            <a:ext cx="4794512" cy="3530863"/>
            <a:chOff x="2677265" y="1788630"/>
            <a:chExt cx="2674018" cy="3530863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E691F8CC-BD7A-C34E-8941-F43E0F710D31}"/>
                </a:ext>
              </a:extLst>
            </p:cNvPr>
            <p:cNvSpPr/>
            <p:nvPr/>
          </p:nvSpPr>
          <p:spPr>
            <a:xfrm>
              <a:off x="2677265" y="2346820"/>
              <a:ext cx="2674018" cy="297267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just">
                <a:lnSpc>
                  <a:spcPct val="200000"/>
                </a:lnSpc>
                <a:buFont typeface="Wingdings" pitchFamily="2" charset="2"/>
                <a:buChar char="n"/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We proposed a deep correlation based concept recommendation method to deeply extract the correlation between different meta-paths in moocs, and gained a better performance when utilizing the data in moocs to recommend knowledge concepts.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6D610BD-4C4D-0B42-9431-D82EA9F7B11B}"/>
                </a:ext>
              </a:extLst>
            </p:cNvPr>
            <p:cNvSpPr/>
            <p:nvPr/>
          </p:nvSpPr>
          <p:spPr>
            <a:xfrm>
              <a:off x="2921301" y="1788630"/>
              <a:ext cx="1152243" cy="4979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b="1" dirty="0">
                  <a:cs typeface="+mn-ea"/>
                  <a:sym typeface="+mn-lt"/>
                </a:rPr>
                <a:t>Conclusion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3DBDB0C5-43AE-2341-B97F-07851FFC912D}"/>
              </a:ext>
            </a:extLst>
          </p:cNvPr>
          <p:cNvGrpSpPr/>
          <p:nvPr/>
        </p:nvGrpSpPr>
        <p:grpSpPr>
          <a:xfrm>
            <a:off x="6394117" y="1941384"/>
            <a:ext cx="4632658" cy="3028989"/>
            <a:chOff x="2677265" y="1798062"/>
            <a:chExt cx="2783750" cy="3028989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4A6973C4-AF09-AC4E-B7C7-BE4FA0C140BD}"/>
                </a:ext>
              </a:extLst>
            </p:cNvPr>
            <p:cNvSpPr/>
            <p:nvPr/>
          </p:nvSpPr>
          <p:spPr>
            <a:xfrm>
              <a:off x="2677265" y="2346820"/>
              <a:ext cx="2783750" cy="24802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just">
                <a:lnSpc>
                  <a:spcPct val="200000"/>
                </a:lnSpc>
                <a:buFont typeface="Wingdings" pitchFamily="2" charset="2"/>
                <a:buChar char="n"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By now, our method only extract the correlation in users between different meta-paths, in the future, we’re looking forward to considering more kinds of entities 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FFD20BCB-6C0E-5F41-871B-E9271EAA1935}"/>
                </a:ext>
              </a:extLst>
            </p:cNvPr>
            <p:cNvSpPr/>
            <p:nvPr/>
          </p:nvSpPr>
          <p:spPr>
            <a:xfrm>
              <a:off x="2832241" y="1798062"/>
              <a:ext cx="2084387" cy="4979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b="1" dirty="0">
                  <a:cs typeface="+mn-ea"/>
                  <a:sym typeface="+mn-lt"/>
                </a:rPr>
                <a:t>Future work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5F4DBE25-691A-6F4D-899A-90A3F5599951}"/>
              </a:ext>
            </a:extLst>
          </p:cNvPr>
          <p:cNvSpPr txBox="1"/>
          <p:nvPr/>
        </p:nvSpPr>
        <p:spPr>
          <a:xfrm>
            <a:off x="1165225" y="412747"/>
            <a:ext cx="6687174" cy="6624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Conclusion &amp; Future work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364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23164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54" r="42125" b="8464"/>
          <a:stretch>
            <a:fillRect/>
          </a:stretch>
        </p:blipFill>
        <p:spPr>
          <a:xfrm>
            <a:off x="0" y="4541520"/>
            <a:ext cx="6493397" cy="23164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25" b="3346"/>
          <a:stretch>
            <a:fillRect/>
          </a:stretch>
        </p:blipFill>
        <p:spPr>
          <a:xfrm>
            <a:off x="8538110" y="3200400"/>
            <a:ext cx="3653889" cy="3657599"/>
          </a:xfrm>
          <a:prstGeom prst="rect">
            <a:avLst/>
          </a:prstGeom>
        </p:spPr>
      </p:pic>
      <p:sp>
        <p:nvSpPr>
          <p:cNvPr id="2" name="11"/>
          <p:cNvSpPr/>
          <p:nvPr userDrawn="1"/>
        </p:nvSpPr>
        <p:spPr>
          <a:xfrm rot="5400000">
            <a:off x="4117340" y="1579880"/>
            <a:ext cx="3802380" cy="3697605"/>
          </a:xfrm>
          <a:prstGeom prst="ellipse">
            <a:avLst/>
          </a:prstGeom>
          <a:solidFill>
            <a:schemeClr val="bg1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+mn-ea"/>
              <a:sym typeface="+mn-lt"/>
            </a:endParaRPr>
          </a:p>
        </p:txBody>
      </p:sp>
      <p:sp>
        <p:nvSpPr>
          <p:cNvPr id="2057" name="文本框 13"/>
          <p:cNvSpPr txBox="1"/>
          <p:nvPr userDrawn="1"/>
        </p:nvSpPr>
        <p:spPr>
          <a:xfrm>
            <a:off x="2042477" y="2967672"/>
            <a:ext cx="810704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dist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Thanks / Q&amp;A</a:t>
            </a:r>
            <a:endParaRPr lang="zh-CN" sz="5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5418455" y="4264660"/>
            <a:ext cx="1123950" cy="6350"/>
          </a:xfrm>
          <a:prstGeom prst="line">
            <a:avLst/>
          </a:prstGeom>
          <a:ln w="28575" cmpd="sng"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90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/>
    </mc:Choice>
    <mc:Fallback xmlns="">
      <p:transition advClick="0" advTm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48,&quot;width&quot;:10225.822047244093}"/>
</p:tagLst>
</file>

<file path=ppt/theme/theme1.xml><?xml version="1.0" encoding="utf-8"?>
<a:theme xmlns:a="http://schemas.openxmlformats.org/drawingml/2006/main" name="第一PPT，www.1ppt.com">
  <a:themeElements>
    <a:clrScheme name="自定义 10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7F7F7F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x2pyu2j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思源宋体"/>
        <a:ea typeface=""/>
        <a:cs typeface=""/>
        <a:font script="Jpan" typeface="ＭＳ Ｐゴシック"/>
        <a:font script="Hang" typeface="맑은 고딕"/>
        <a:font script="Hans" typeface="思源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宋体"/>
        <a:ea typeface=""/>
        <a:cs typeface=""/>
        <a:font script="Jpan" typeface="ＭＳ Ｐゴシック"/>
        <a:font script="Hang" typeface="맑은 고딕"/>
        <a:font script="Hans" typeface="思源宋体"/>
        <a:font script="Hant" typeface="新細明體"/>
        <a:font script="Arab" typeface="思源宋体"/>
        <a:font script="Hebr" typeface="思源宋体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宋体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思源宋体"/>
        <a:ea typeface=""/>
        <a:cs typeface=""/>
        <a:font script="Jpan" typeface="ＭＳ Ｐゴシック"/>
        <a:font script="Hang" typeface="맑은 고딕"/>
        <a:font script="Hans" typeface="思源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宋体"/>
        <a:ea typeface=""/>
        <a:cs typeface=""/>
        <a:font script="Jpan" typeface="ＭＳ Ｐゴシック"/>
        <a:font script="Hang" typeface="맑은 고딕"/>
        <a:font script="Hans" typeface="思源宋体"/>
        <a:font script="Hant" typeface="新細明體"/>
        <a:font script="Arab" typeface="思源宋体"/>
        <a:font script="Hebr" typeface="思源宋体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宋体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7051</TotalTime>
  <Words>828</Words>
  <Application>Microsoft Macintosh PowerPoint</Application>
  <PresentationFormat>宽屏</PresentationFormat>
  <Paragraphs>98</Paragraphs>
  <Slides>15</Slides>
  <Notes>9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思源宋体</vt:lpstr>
      <vt:lpstr>微软雅黑</vt:lpstr>
      <vt:lpstr>Arial</vt:lpstr>
      <vt:lpstr>Calibri</vt:lpstr>
      <vt:lpstr>Cambria Math</vt:lpstr>
      <vt:lpstr>Wingdings</vt:lpstr>
      <vt:lpstr>第一PPT，www.1ppt.com</vt:lpstr>
      <vt:lpstr>自定义设计方案</vt:lpstr>
      <vt:lpstr>Visio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极简曲线</dc:title>
  <dc:creator>第一PPT</dc:creator>
  <cp:keywords>www.1ppt.com</cp:keywords>
  <dc:description>www.1ppt.com</dc:description>
  <cp:lastModifiedBy>jkr</cp:lastModifiedBy>
  <cp:revision>79</cp:revision>
  <dcterms:created xsi:type="dcterms:W3CDTF">2019-05-29T13:37:00Z</dcterms:created>
  <dcterms:modified xsi:type="dcterms:W3CDTF">2022-06-13T16:19:16Z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