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65" r:id="rId2"/>
    <p:sldId id="367" r:id="rId3"/>
    <p:sldId id="368" r:id="rId4"/>
    <p:sldId id="369" r:id="rId5"/>
    <p:sldId id="370" r:id="rId6"/>
    <p:sldId id="372" r:id="rId7"/>
    <p:sldId id="378" r:id="rId8"/>
    <p:sldId id="373" r:id="rId9"/>
    <p:sldId id="371" r:id="rId10"/>
    <p:sldId id="374" r:id="rId11"/>
    <p:sldId id="375" r:id="rId12"/>
    <p:sldId id="376" r:id="rId13"/>
    <p:sldId id="377" r:id="rId14"/>
    <p:sldId id="366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">
          <p15:clr>
            <a:srgbClr val="A4A3A4"/>
          </p15:clr>
        </p15:guide>
        <p15:guide id="2" orient="horz" pos="4348">
          <p15:clr>
            <a:srgbClr val="A4A3A4"/>
          </p15:clr>
        </p15:guide>
        <p15:guide id="3" orient="horz" pos="3446">
          <p15:clr>
            <a:srgbClr val="A4A3A4"/>
          </p15:clr>
        </p15:guide>
        <p15:guide id="4" orient="horz" pos="2764">
          <p15:clr>
            <a:srgbClr val="A4A3A4"/>
          </p15:clr>
        </p15:guide>
        <p15:guide id="5" orient="horz" pos="1934">
          <p15:clr>
            <a:srgbClr val="A4A3A4"/>
          </p15:clr>
        </p15:guide>
        <p15:guide id="6" pos="3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A9"/>
    <a:srgbClr val="044875"/>
    <a:srgbClr val="D6E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3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>
        <p:guide orient="horz" pos="52"/>
        <p:guide orient="horz" pos="4348"/>
        <p:guide orient="horz" pos="3446"/>
        <p:guide orient="horz" pos="2764"/>
        <p:guide orient="horz" pos="1934"/>
        <p:guide pos="3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6A5BD-8BA7-4900-AB15-0D3ECCC954E6}" type="datetimeFigureOut">
              <a:rPr lang="zh-CN" altLang="en-US" smtClean="0"/>
              <a:t>2022/5/26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642B7-71B7-4C3E-9855-0D0DE388A0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86F7A-4C13-4512-9546-7A2E13DD49E4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5BE2B-728A-4539-B86A-F2CEE53DE51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8C279-DE8B-468B-BC28-587297351CC5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8769B-FD91-4354-84DF-C542D236D27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9DB7B-3909-433D-9621-020AC3631DB6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02487E-DA75-40AD-AFB9-B7E66780091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891DE-9EFB-436C-8098-DA346D61F734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19AB3-A56A-40DC-B315-4C9AF1D9AEF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8A4FD-48AA-4EB3-ADAB-90805DF574A9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9823B-989B-4FE0-A31C-A45838B716C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83F5B-15CF-41AD-AAF7-C365C83FF08D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7C2566-FD93-41C5-8007-9C6D9D8DF86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D80FE35E-9991-457F-AC6A-A11218A0E9F5}"/>
              </a:ext>
            </a:extLst>
          </p:cNvPr>
          <p:cNvSpPr/>
          <p:nvPr userDrawn="1"/>
        </p:nvSpPr>
        <p:spPr>
          <a:xfrm>
            <a:off x="0" y="-12700"/>
            <a:ext cx="12192000" cy="787400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FC8C7F2-FC24-4E24-9655-B1C3F0C30C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0" y="69215"/>
            <a:ext cx="2313305" cy="62357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CF9AE26-BC14-4038-A194-32CACAF37B2D}"/>
              </a:ext>
            </a:extLst>
          </p:cNvPr>
          <p:cNvSpPr/>
          <p:nvPr userDrawn="1"/>
        </p:nvSpPr>
        <p:spPr>
          <a:xfrm>
            <a:off x="1617346" y="2237740"/>
            <a:ext cx="8956675" cy="2382838"/>
          </a:xfrm>
          <a:prstGeom prst="rect">
            <a:avLst/>
          </a:prstGeom>
          <a:noFill/>
          <a:ln w="25400">
            <a:solidFill>
              <a:srgbClr val="0448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24404D2-681D-4AAB-A18E-A5B9625F4CBC}"/>
              </a:ext>
            </a:extLst>
          </p:cNvPr>
          <p:cNvGrpSpPr/>
          <p:nvPr userDrawn="1"/>
        </p:nvGrpSpPr>
        <p:grpSpPr bwMode="auto">
          <a:xfrm>
            <a:off x="10307322" y="4306253"/>
            <a:ext cx="1109663" cy="1130300"/>
            <a:chOff x="2666985" y="682103"/>
            <a:chExt cx="1109138" cy="113121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E2637DD-3B05-4D45-95E2-C1881CB851F6}"/>
                </a:ext>
              </a:extLst>
            </p:cNvPr>
            <p:cNvSpPr/>
            <p:nvPr/>
          </p:nvSpPr>
          <p:spPr>
            <a:xfrm>
              <a:off x="2841527" y="858458"/>
              <a:ext cx="769574" cy="768973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67C323E-C8A0-4091-BD33-8E37F3CAA069}"/>
                </a:ext>
              </a:extLst>
            </p:cNvPr>
            <p:cNvSpPr/>
            <p:nvPr/>
          </p:nvSpPr>
          <p:spPr>
            <a:xfrm>
              <a:off x="2666985" y="682103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6834C8D-BBF0-4FF9-89D3-B82064637E82}"/>
                </a:ext>
              </a:extLst>
            </p:cNvPr>
            <p:cNvSpPr/>
            <p:nvPr/>
          </p:nvSpPr>
          <p:spPr>
            <a:xfrm>
              <a:off x="3217587" y="1254067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F632DA1-8503-48C4-8BF3-7C2633332D15}"/>
              </a:ext>
            </a:extLst>
          </p:cNvPr>
          <p:cNvGrpSpPr/>
          <p:nvPr userDrawn="1"/>
        </p:nvGrpSpPr>
        <p:grpSpPr bwMode="auto">
          <a:xfrm>
            <a:off x="809308" y="1442405"/>
            <a:ext cx="1109663" cy="1131887"/>
            <a:chOff x="2666985" y="682103"/>
            <a:chExt cx="1109138" cy="113121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30B83AE-E263-486D-8517-6019EE109E29}"/>
                </a:ext>
              </a:extLst>
            </p:cNvPr>
            <p:cNvSpPr/>
            <p:nvPr/>
          </p:nvSpPr>
          <p:spPr>
            <a:xfrm>
              <a:off x="2841528" y="858211"/>
              <a:ext cx="769573" cy="769482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475F5C2-0128-4FF2-A02B-F3B1A735806A}"/>
                </a:ext>
              </a:extLst>
            </p:cNvPr>
            <p:cNvSpPr/>
            <p:nvPr/>
          </p:nvSpPr>
          <p:spPr>
            <a:xfrm>
              <a:off x="2666985" y="682103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C21356A-40B6-4E97-89FD-AFE694D6DF22}"/>
                </a:ext>
              </a:extLst>
            </p:cNvPr>
            <p:cNvSpPr/>
            <p:nvPr/>
          </p:nvSpPr>
          <p:spPr>
            <a:xfrm>
              <a:off x="3217587" y="1254851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7DC6E83B-54D3-4142-AD53-043008A9B20C}"/>
              </a:ext>
            </a:extLst>
          </p:cNvPr>
          <p:cNvSpPr/>
          <p:nvPr userDrawn="1"/>
        </p:nvSpPr>
        <p:spPr>
          <a:xfrm>
            <a:off x="0" y="6523038"/>
            <a:ext cx="9901651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0AC0023-97D0-442F-ABE3-39F13825E3D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901651" y="6491560"/>
            <a:ext cx="1689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SEKE 2022</a:t>
            </a:r>
            <a:endParaRPr lang="zh-CN" altLang="en-US" sz="20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33527E5-2FE2-43C3-B968-B8B83CEE4CF5}"/>
              </a:ext>
            </a:extLst>
          </p:cNvPr>
          <p:cNvSpPr/>
          <p:nvPr userDrawn="1"/>
        </p:nvSpPr>
        <p:spPr>
          <a:xfrm>
            <a:off x="11566525" y="6523038"/>
            <a:ext cx="625475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ED8B4FA-CDFB-42C3-99E3-566A71A8A453}"/>
              </a:ext>
            </a:extLst>
          </p:cNvPr>
          <p:cNvSpPr txBox="1"/>
          <p:nvPr userDrawn="1"/>
        </p:nvSpPr>
        <p:spPr>
          <a:xfrm>
            <a:off x="2525395" y="5296533"/>
            <a:ext cx="714311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kern="1200" dirty="0">
                <a:solidFill>
                  <a:srgbClr val="044875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SEKE 2022</a:t>
            </a:r>
          </a:p>
          <a:p>
            <a:pPr algn="ctr"/>
            <a:r>
              <a:rPr lang="zh-CN" altLang="en-US" sz="2000" b="1" kern="1200" dirty="0">
                <a:solidFill>
                  <a:srgbClr val="044875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KSIR Virtual Conference Center, Pittsburgh, USA</a:t>
            </a:r>
          </a:p>
          <a:p>
            <a:pPr algn="ctr"/>
            <a:r>
              <a:rPr lang="zh-CN" altLang="en-US" sz="2000" b="1" kern="1200" dirty="0">
                <a:solidFill>
                  <a:srgbClr val="044875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July 1 - July 10, 2022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837DDB30-4A07-442E-83AD-698A5534679D}"/>
              </a:ext>
            </a:extLst>
          </p:cNvPr>
          <p:cNvSpPr/>
          <p:nvPr userDrawn="1"/>
        </p:nvSpPr>
        <p:spPr>
          <a:xfrm>
            <a:off x="0" y="-12700"/>
            <a:ext cx="12192000" cy="373063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F2A9225-85D5-4173-934F-2C5EFE1501B8}"/>
              </a:ext>
            </a:extLst>
          </p:cNvPr>
          <p:cNvSpPr/>
          <p:nvPr userDrawn="1"/>
        </p:nvSpPr>
        <p:spPr>
          <a:xfrm>
            <a:off x="0" y="6523038"/>
            <a:ext cx="9901651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A11671-4820-4BEC-A9FB-58498C473BD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901651" y="6491560"/>
            <a:ext cx="1689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SEKE 2022</a:t>
            </a:r>
            <a:endParaRPr lang="zh-CN" altLang="en-US" sz="20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5BE67CC-8EC6-4807-8396-45246AF7B553}"/>
              </a:ext>
            </a:extLst>
          </p:cNvPr>
          <p:cNvSpPr/>
          <p:nvPr userDrawn="1"/>
        </p:nvSpPr>
        <p:spPr>
          <a:xfrm>
            <a:off x="11566525" y="6523038"/>
            <a:ext cx="625475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99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1F2A9225-85D5-4173-934F-2C5EFE1501B8}"/>
              </a:ext>
            </a:extLst>
          </p:cNvPr>
          <p:cNvSpPr/>
          <p:nvPr userDrawn="1"/>
        </p:nvSpPr>
        <p:spPr>
          <a:xfrm>
            <a:off x="0" y="6523038"/>
            <a:ext cx="9901651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A11671-4820-4BEC-A9FB-58498C473BD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901651" y="6491560"/>
            <a:ext cx="1689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SEKE 2022</a:t>
            </a:r>
            <a:endParaRPr lang="zh-CN" altLang="en-US" sz="20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5BE67CC-8EC6-4807-8396-45246AF7B553}"/>
              </a:ext>
            </a:extLst>
          </p:cNvPr>
          <p:cNvSpPr/>
          <p:nvPr userDrawn="1"/>
        </p:nvSpPr>
        <p:spPr>
          <a:xfrm>
            <a:off x="11566525" y="6523038"/>
            <a:ext cx="625475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72AAE7C-8D16-422A-8F37-7E8778E8F1B9}"/>
              </a:ext>
            </a:extLst>
          </p:cNvPr>
          <p:cNvSpPr/>
          <p:nvPr userDrawn="1"/>
        </p:nvSpPr>
        <p:spPr>
          <a:xfrm>
            <a:off x="0" y="254002"/>
            <a:ext cx="609600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CC053CD-E375-4198-ABA5-73FF2FD5E950}"/>
              </a:ext>
            </a:extLst>
          </p:cNvPr>
          <p:cNvSpPr/>
          <p:nvPr userDrawn="1"/>
        </p:nvSpPr>
        <p:spPr>
          <a:xfrm>
            <a:off x="3238499" y="254002"/>
            <a:ext cx="8953501" cy="277167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2ED49E5-FC7C-4103-A0BF-DC8E1B7A0B3E}"/>
              </a:ext>
            </a:extLst>
          </p:cNvPr>
          <p:cNvGrpSpPr/>
          <p:nvPr userDrawn="1"/>
        </p:nvGrpSpPr>
        <p:grpSpPr bwMode="auto">
          <a:xfrm>
            <a:off x="490220" y="81281"/>
            <a:ext cx="3697312" cy="583565"/>
            <a:chOff x="550815" y="82976"/>
            <a:chExt cx="3696600" cy="582556"/>
          </a:xfrm>
        </p:grpSpPr>
        <p:sp>
          <p:nvSpPr>
            <p:cNvPr id="16" name="文本框 4">
              <a:extLst>
                <a:ext uri="{FF2B5EF4-FFF2-40B4-BE49-F238E27FC236}">
                  <a16:creationId xmlns:a16="http://schemas.microsoft.com/office/drawing/2014/main" id="{48B7DC44-FF8A-45CF-B0F2-A5D25679F8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9694" y="132585"/>
              <a:ext cx="3187721" cy="52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Background</a:t>
              </a:r>
              <a:endParaRPr lang="zh-CN" altLang="en-US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ADA91FC-0080-4167-8500-82FF0132A2FC}"/>
                </a:ext>
              </a:extLst>
            </p:cNvPr>
            <p:cNvSpPr txBox="1"/>
            <p:nvPr/>
          </p:nvSpPr>
          <p:spPr>
            <a:xfrm>
              <a:off x="550815" y="82976"/>
              <a:ext cx="725347" cy="5825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>
                  <a:solidFill>
                    <a:schemeClr val="bg2">
                      <a:lumMod val="25000"/>
                    </a:schemeClr>
                  </a:solidFill>
                  <a:latin typeface="Impact" panose="020B0806030902050204" pitchFamily="34" charset="0"/>
                  <a:ea typeface="+mn-ea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528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1F2A9225-85D5-4173-934F-2C5EFE1501B8}"/>
              </a:ext>
            </a:extLst>
          </p:cNvPr>
          <p:cNvSpPr/>
          <p:nvPr userDrawn="1"/>
        </p:nvSpPr>
        <p:spPr>
          <a:xfrm>
            <a:off x="0" y="6523038"/>
            <a:ext cx="9901651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A11671-4820-4BEC-A9FB-58498C473BD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901651" y="6491560"/>
            <a:ext cx="1689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SEKE 2022</a:t>
            </a:r>
            <a:endParaRPr lang="zh-CN" altLang="en-US" sz="20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5BE67CC-8EC6-4807-8396-45246AF7B553}"/>
              </a:ext>
            </a:extLst>
          </p:cNvPr>
          <p:cNvSpPr/>
          <p:nvPr userDrawn="1"/>
        </p:nvSpPr>
        <p:spPr>
          <a:xfrm>
            <a:off x="11566525" y="6523038"/>
            <a:ext cx="625475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43A7677-3AF7-4F16-AD29-440BF5BA379A}"/>
              </a:ext>
            </a:extLst>
          </p:cNvPr>
          <p:cNvSpPr/>
          <p:nvPr userDrawn="1"/>
        </p:nvSpPr>
        <p:spPr>
          <a:xfrm>
            <a:off x="0" y="254002"/>
            <a:ext cx="609600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E89630F-25C5-4C8D-B071-E3E865F5AAA1}"/>
              </a:ext>
            </a:extLst>
          </p:cNvPr>
          <p:cNvSpPr/>
          <p:nvPr userDrawn="1"/>
        </p:nvSpPr>
        <p:spPr>
          <a:xfrm>
            <a:off x="2717074" y="254002"/>
            <a:ext cx="9483234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5F7AD5C0-5118-42EA-B8EC-B6E3EBA96511}"/>
              </a:ext>
            </a:extLst>
          </p:cNvPr>
          <p:cNvGrpSpPr/>
          <p:nvPr userDrawn="1"/>
        </p:nvGrpSpPr>
        <p:grpSpPr bwMode="auto">
          <a:xfrm>
            <a:off x="560290" y="82550"/>
            <a:ext cx="2156784" cy="583565"/>
            <a:chOff x="560240" y="82976"/>
            <a:chExt cx="2156368" cy="582556"/>
          </a:xfrm>
        </p:grpSpPr>
        <p:sp>
          <p:nvSpPr>
            <p:cNvPr id="13" name="文本框 4">
              <a:extLst>
                <a:ext uri="{FF2B5EF4-FFF2-40B4-BE49-F238E27FC236}">
                  <a16:creationId xmlns:a16="http://schemas.microsoft.com/office/drawing/2014/main" id="{1B7565C0-8600-4442-8E67-6557987C6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2206" y="111502"/>
              <a:ext cx="1614402" cy="52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Method</a:t>
              </a:r>
              <a:endParaRPr lang="zh-CN" altLang="en-US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AAFDA5A-A788-4790-B412-E533CDDE3B04}"/>
                </a:ext>
              </a:extLst>
            </p:cNvPr>
            <p:cNvSpPr txBox="1"/>
            <p:nvPr/>
          </p:nvSpPr>
          <p:spPr>
            <a:xfrm>
              <a:off x="560240" y="82976"/>
              <a:ext cx="725347" cy="5825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>
                  <a:solidFill>
                    <a:schemeClr val="bg2">
                      <a:lumMod val="25000"/>
                    </a:schemeClr>
                  </a:solidFill>
                  <a:latin typeface="Impact" panose="020B0806030902050204" pitchFamily="34" charset="0"/>
                  <a:ea typeface="+mn-ea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208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1F2A9225-85D5-4173-934F-2C5EFE1501B8}"/>
              </a:ext>
            </a:extLst>
          </p:cNvPr>
          <p:cNvSpPr/>
          <p:nvPr userDrawn="1"/>
        </p:nvSpPr>
        <p:spPr>
          <a:xfrm>
            <a:off x="0" y="6523038"/>
            <a:ext cx="9901651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A11671-4820-4BEC-A9FB-58498C473BD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901651" y="6491560"/>
            <a:ext cx="1689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SEKE 2022</a:t>
            </a:r>
            <a:endParaRPr lang="zh-CN" altLang="en-US" sz="20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5BE67CC-8EC6-4807-8396-45246AF7B553}"/>
              </a:ext>
            </a:extLst>
          </p:cNvPr>
          <p:cNvSpPr/>
          <p:nvPr userDrawn="1"/>
        </p:nvSpPr>
        <p:spPr>
          <a:xfrm>
            <a:off x="11566525" y="6523038"/>
            <a:ext cx="625475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43A7677-3AF7-4F16-AD29-440BF5BA379A}"/>
              </a:ext>
            </a:extLst>
          </p:cNvPr>
          <p:cNvSpPr/>
          <p:nvPr userDrawn="1"/>
        </p:nvSpPr>
        <p:spPr>
          <a:xfrm>
            <a:off x="0" y="254002"/>
            <a:ext cx="609600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E89630F-25C5-4C8D-B071-E3E865F5AAA1}"/>
              </a:ext>
            </a:extLst>
          </p:cNvPr>
          <p:cNvSpPr/>
          <p:nvPr userDrawn="1"/>
        </p:nvSpPr>
        <p:spPr>
          <a:xfrm>
            <a:off x="3429000" y="254002"/>
            <a:ext cx="8771308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5F7AD5C0-5118-42EA-B8EC-B6E3EBA96511}"/>
              </a:ext>
            </a:extLst>
          </p:cNvPr>
          <p:cNvGrpSpPr/>
          <p:nvPr userDrawn="1"/>
        </p:nvGrpSpPr>
        <p:grpSpPr bwMode="auto">
          <a:xfrm>
            <a:off x="560290" y="82550"/>
            <a:ext cx="3018932" cy="583565"/>
            <a:chOff x="560240" y="82976"/>
            <a:chExt cx="3018350" cy="582556"/>
          </a:xfrm>
        </p:grpSpPr>
        <p:sp>
          <p:nvSpPr>
            <p:cNvPr id="13" name="文本框 4">
              <a:extLst>
                <a:ext uri="{FF2B5EF4-FFF2-40B4-BE49-F238E27FC236}">
                  <a16:creationId xmlns:a16="http://schemas.microsoft.com/office/drawing/2014/main" id="{1B7565C0-8600-4442-8E67-6557987C6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2206" y="111502"/>
              <a:ext cx="2476384" cy="52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Experiments</a:t>
              </a:r>
              <a:endParaRPr lang="zh-CN" altLang="en-US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AAFDA5A-A788-4790-B412-E533CDDE3B04}"/>
                </a:ext>
              </a:extLst>
            </p:cNvPr>
            <p:cNvSpPr txBox="1"/>
            <p:nvPr/>
          </p:nvSpPr>
          <p:spPr>
            <a:xfrm>
              <a:off x="560240" y="82976"/>
              <a:ext cx="725347" cy="5825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>
                  <a:solidFill>
                    <a:schemeClr val="bg2">
                      <a:lumMod val="25000"/>
                    </a:schemeClr>
                  </a:solidFill>
                  <a:latin typeface="Impact" panose="020B0806030902050204" pitchFamily="34" charset="0"/>
                  <a:ea typeface="+mn-ea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381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1F2A9225-85D5-4173-934F-2C5EFE1501B8}"/>
              </a:ext>
            </a:extLst>
          </p:cNvPr>
          <p:cNvSpPr/>
          <p:nvPr userDrawn="1"/>
        </p:nvSpPr>
        <p:spPr>
          <a:xfrm>
            <a:off x="0" y="6523038"/>
            <a:ext cx="9901651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A11671-4820-4BEC-A9FB-58498C473BD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901651" y="6491560"/>
            <a:ext cx="1689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SEKE 2022</a:t>
            </a:r>
            <a:endParaRPr lang="zh-CN" altLang="en-US" sz="20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5BE67CC-8EC6-4807-8396-45246AF7B553}"/>
              </a:ext>
            </a:extLst>
          </p:cNvPr>
          <p:cNvSpPr/>
          <p:nvPr userDrawn="1"/>
        </p:nvSpPr>
        <p:spPr>
          <a:xfrm>
            <a:off x="11566525" y="6523038"/>
            <a:ext cx="625475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43A7677-3AF7-4F16-AD29-440BF5BA379A}"/>
              </a:ext>
            </a:extLst>
          </p:cNvPr>
          <p:cNvSpPr/>
          <p:nvPr userDrawn="1"/>
        </p:nvSpPr>
        <p:spPr>
          <a:xfrm>
            <a:off x="0" y="254002"/>
            <a:ext cx="609600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E89630F-25C5-4C8D-B071-E3E865F5AAA1}"/>
              </a:ext>
            </a:extLst>
          </p:cNvPr>
          <p:cNvSpPr/>
          <p:nvPr userDrawn="1"/>
        </p:nvSpPr>
        <p:spPr>
          <a:xfrm>
            <a:off x="3187337" y="254002"/>
            <a:ext cx="9012971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5F7AD5C0-5118-42EA-B8EC-B6E3EBA96511}"/>
              </a:ext>
            </a:extLst>
          </p:cNvPr>
          <p:cNvGrpSpPr/>
          <p:nvPr userDrawn="1"/>
        </p:nvGrpSpPr>
        <p:grpSpPr bwMode="auto">
          <a:xfrm>
            <a:off x="560290" y="82550"/>
            <a:ext cx="2627047" cy="583565"/>
            <a:chOff x="560240" y="82976"/>
            <a:chExt cx="2626541" cy="582556"/>
          </a:xfrm>
        </p:grpSpPr>
        <p:sp>
          <p:nvSpPr>
            <p:cNvPr id="13" name="文本框 4">
              <a:extLst>
                <a:ext uri="{FF2B5EF4-FFF2-40B4-BE49-F238E27FC236}">
                  <a16:creationId xmlns:a16="http://schemas.microsoft.com/office/drawing/2014/main" id="{1B7565C0-8600-4442-8E67-6557987C6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2207" y="111502"/>
              <a:ext cx="2084574" cy="52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Conclusion</a:t>
              </a:r>
              <a:endParaRPr lang="zh-CN" altLang="en-US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AAFDA5A-A788-4790-B412-E533CDDE3B04}"/>
                </a:ext>
              </a:extLst>
            </p:cNvPr>
            <p:cNvSpPr txBox="1"/>
            <p:nvPr/>
          </p:nvSpPr>
          <p:spPr>
            <a:xfrm>
              <a:off x="560240" y="82976"/>
              <a:ext cx="725347" cy="5825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>
                  <a:solidFill>
                    <a:schemeClr val="bg2">
                      <a:lumMod val="25000"/>
                    </a:schemeClr>
                  </a:solidFill>
                  <a:latin typeface="Impact" panose="020B0806030902050204" pitchFamily="34" charset="0"/>
                  <a:ea typeface="+mn-ea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6969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DAC49C16-681E-4ED8-9E88-924DD2768D18}"/>
              </a:ext>
            </a:extLst>
          </p:cNvPr>
          <p:cNvSpPr/>
          <p:nvPr userDrawn="1"/>
        </p:nvSpPr>
        <p:spPr>
          <a:xfrm>
            <a:off x="0" y="2014538"/>
            <a:ext cx="12192000" cy="28495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89E766B-57BF-4E3C-9BB9-B8D66A85BCF7}"/>
              </a:ext>
            </a:extLst>
          </p:cNvPr>
          <p:cNvSpPr/>
          <p:nvPr userDrawn="1"/>
        </p:nvSpPr>
        <p:spPr>
          <a:xfrm>
            <a:off x="1" y="2663825"/>
            <a:ext cx="1573164" cy="541338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ACD72CC-CF40-46F0-8349-DB5ADA7A00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60102" y="2000250"/>
            <a:ext cx="153987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11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8FF47BB-257E-46E4-9BDF-B0B503DBA2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9100" y="2638425"/>
            <a:ext cx="12006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32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46D3383-5073-4CE6-AEAC-9F3B674D3AA2}"/>
              </a:ext>
            </a:extLst>
          </p:cNvPr>
          <p:cNvSpPr/>
          <p:nvPr userDrawn="1"/>
        </p:nvSpPr>
        <p:spPr>
          <a:xfrm>
            <a:off x="3122023" y="2663825"/>
            <a:ext cx="9069977" cy="541338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397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3EA2BA8B-BC6E-4FFB-B88C-51075E3C4B50}"/>
              </a:ext>
            </a:extLst>
          </p:cNvPr>
          <p:cNvSpPr/>
          <p:nvPr userDrawn="1"/>
        </p:nvSpPr>
        <p:spPr>
          <a:xfrm>
            <a:off x="0" y="2014538"/>
            <a:ext cx="12192000" cy="28495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A893EC-ACCA-44CA-8836-B72AA9013E2B}"/>
              </a:ext>
            </a:extLst>
          </p:cNvPr>
          <p:cNvSpPr/>
          <p:nvPr userDrawn="1"/>
        </p:nvSpPr>
        <p:spPr>
          <a:xfrm>
            <a:off x="1" y="2663825"/>
            <a:ext cx="1573164" cy="541338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059751-AAA4-48F5-8651-D4ABBA9069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60102" y="2000250"/>
            <a:ext cx="153987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11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C0A4133-CE5D-40BE-BAB3-FE2CCD6364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9100" y="2638425"/>
            <a:ext cx="12006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32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EB2159D-BEE6-4975-B41C-AD5F406960CB}"/>
              </a:ext>
            </a:extLst>
          </p:cNvPr>
          <p:cNvSpPr/>
          <p:nvPr userDrawn="1"/>
        </p:nvSpPr>
        <p:spPr>
          <a:xfrm>
            <a:off x="3122023" y="2663825"/>
            <a:ext cx="9069977" cy="541338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3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3EA2BA8B-BC6E-4FFB-B88C-51075E3C4B50}"/>
              </a:ext>
            </a:extLst>
          </p:cNvPr>
          <p:cNvSpPr/>
          <p:nvPr userDrawn="1"/>
        </p:nvSpPr>
        <p:spPr>
          <a:xfrm>
            <a:off x="0" y="2014538"/>
            <a:ext cx="12192000" cy="28495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A893EC-ACCA-44CA-8836-B72AA9013E2B}"/>
              </a:ext>
            </a:extLst>
          </p:cNvPr>
          <p:cNvSpPr/>
          <p:nvPr userDrawn="1"/>
        </p:nvSpPr>
        <p:spPr>
          <a:xfrm>
            <a:off x="1" y="2663825"/>
            <a:ext cx="1573164" cy="541338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059751-AAA4-48F5-8651-D4ABBA9069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60102" y="2000250"/>
            <a:ext cx="153987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11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C0A4133-CE5D-40BE-BAB3-FE2CCD6364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9100" y="2638425"/>
            <a:ext cx="12006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32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EB2159D-BEE6-4975-B41C-AD5F406960CB}"/>
              </a:ext>
            </a:extLst>
          </p:cNvPr>
          <p:cNvSpPr/>
          <p:nvPr userDrawn="1"/>
        </p:nvSpPr>
        <p:spPr>
          <a:xfrm>
            <a:off x="3122023" y="2663825"/>
            <a:ext cx="9069977" cy="541338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184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3EA2BA8B-BC6E-4FFB-B88C-51075E3C4B50}"/>
              </a:ext>
            </a:extLst>
          </p:cNvPr>
          <p:cNvSpPr/>
          <p:nvPr userDrawn="1"/>
        </p:nvSpPr>
        <p:spPr>
          <a:xfrm>
            <a:off x="0" y="2014538"/>
            <a:ext cx="12192000" cy="28495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A893EC-ACCA-44CA-8836-B72AA9013E2B}"/>
              </a:ext>
            </a:extLst>
          </p:cNvPr>
          <p:cNvSpPr/>
          <p:nvPr userDrawn="1"/>
        </p:nvSpPr>
        <p:spPr>
          <a:xfrm>
            <a:off x="1" y="2663825"/>
            <a:ext cx="1573164" cy="541338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059751-AAA4-48F5-8651-D4ABBA9069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60102" y="2000250"/>
            <a:ext cx="153987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11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C0A4133-CE5D-40BE-BAB3-FE2CCD6364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9100" y="2638425"/>
            <a:ext cx="12006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32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EB2159D-BEE6-4975-B41C-AD5F406960CB}"/>
              </a:ext>
            </a:extLst>
          </p:cNvPr>
          <p:cNvSpPr/>
          <p:nvPr userDrawn="1"/>
        </p:nvSpPr>
        <p:spPr>
          <a:xfrm>
            <a:off x="3122023" y="2663825"/>
            <a:ext cx="9069977" cy="541338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31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D80FE35E-9991-457F-AC6A-A11218A0E9F5}"/>
              </a:ext>
            </a:extLst>
          </p:cNvPr>
          <p:cNvSpPr/>
          <p:nvPr userDrawn="1"/>
        </p:nvSpPr>
        <p:spPr>
          <a:xfrm>
            <a:off x="0" y="-12700"/>
            <a:ext cx="12192000" cy="787400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FC8C7F2-FC24-4E24-9655-B1C3F0C30C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0" y="69215"/>
            <a:ext cx="2313305" cy="62357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CF9AE26-BC14-4038-A194-32CACAF37B2D}"/>
              </a:ext>
            </a:extLst>
          </p:cNvPr>
          <p:cNvSpPr/>
          <p:nvPr userDrawn="1"/>
        </p:nvSpPr>
        <p:spPr>
          <a:xfrm>
            <a:off x="1617346" y="2237740"/>
            <a:ext cx="8956675" cy="2382838"/>
          </a:xfrm>
          <a:prstGeom prst="rect">
            <a:avLst/>
          </a:prstGeom>
          <a:noFill/>
          <a:ln w="25400">
            <a:solidFill>
              <a:srgbClr val="0448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24404D2-681D-4AAB-A18E-A5B9625F4CBC}"/>
              </a:ext>
            </a:extLst>
          </p:cNvPr>
          <p:cNvGrpSpPr/>
          <p:nvPr userDrawn="1"/>
        </p:nvGrpSpPr>
        <p:grpSpPr bwMode="auto">
          <a:xfrm>
            <a:off x="10307322" y="4306253"/>
            <a:ext cx="1109663" cy="1130300"/>
            <a:chOff x="2666985" y="682103"/>
            <a:chExt cx="1109138" cy="113121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E2637DD-3B05-4D45-95E2-C1881CB851F6}"/>
                </a:ext>
              </a:extLst>
            </p:cNvPr>
            <p:cNvSpPr/>
            <p:nvPr/>
          </p:nvSpPr>
          <p:spPr>
            <a:xfrm>
              <a:off x="2841527" y="858458"/>
              <a:ext cx="769574" cy="768973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67C323E-C8A0-4091-BD33-8E37F3CAA069}"/>
                </a:ext>
              </a:extLst>
            </p:cNvPr>
            <p:cNvSpPr/>
            <p:nvPr/>
          </p:nvSpPr>
          <p:spPr>
            <a:xfrm>
              <a:off x="2666985" y="682103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6834C8D-BBF0-4FF9-89D3-B82064637E82}"/>
                </a:ext>
              </a:extLst>
            </p:cNvPr>
            <p:cNvSpPr/>
            <p:nvPr/>
          </p:nvSpPr>
          <p:spPr>
            <a:xfrm>
              <a:off x="3217587" y="1254067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F632DA1-8503-48C4-8BF3-7C2633332D15}"/>
              </a:ext>
            </a:extLst>
          </p:cNvPr>
          <p:cNvGrpSpPr/>
          <p:nvPr userDrawn="1"/>
        </p:nvGrpSpPr>
        <p:grpSpPr bwMode="auto">
          <a:xfrm>
            <a:off x="809308" y="1442405"/>
            <a:ext cx="1109663" cy="1131887"/>
            <a:chOff x="2666985" y="682103"/>
            <a:chExt cx="1109138" cy="113121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30B83AE-E263-486D-8517-6019EE109E29}"/>
                </a:ext>
              </a:extLst>
            </p:cNvPr>
            <p:cNvSpPr/>
            <p:nvPr/>
          </p:nvSpPr>
          <p:spPr>
            <a:xfrm>
              <a:off x="2841528" y="858211"/>
              <a:ext cx="769573" cy="769482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475F5C2-0128-4FF2-A02B-F3B1A735806A}"/>
                </a:ext>
              </a:extLst>
            </p:cNvPr>
            <p:cNvSpPr/>
            <p:nvPr/>
          </p:nvSpPr>
          <p:spPr>
            <a:xfrm>
              <a:off x="2666985" y="682103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C21356A-40B6-4E97-89FD-AFE694D6DF22}"/>
                </a:ext>
              </a:extLst>
            </p:cNvPr>
            <p:cNvSpPr/>
            <p:nvPr/>
          </p:nvSpPr>
          <p:spPr>
            <a:xfrm>
              <a:off x="3217587" y="1254851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E3853672-9180-4714-B617-03A8C2C6DA8D}"/>
              </a:ext>
            </a:extLst>
          </p:cNvPr>
          <p:cNvSpPr txBox="1"/>
          <p:nvPr userDrawn="1"/>
        </p:nvSpPr>
        <p:spPr>
          <a:xfrm>
            <a:off x="3181553" y="2748172"/>
            <a:ext cx="56976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7200" b="1" spc="3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you!</a:t>
            </a:r>
            <a:endParaRPr lang="zh-CN" altLang="en-US" sz="7200" b="1" spc="300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61261DB-935F-4EDC-ACF2-00C34217D031}"/>
              </a:ext>
            </a:extLst>
          </p:cNvPr>
          <p:cNvSpPr txBox="1"/>
          <p:nvPr userDrawn="1"/>
        </p:nvSpPr>
        <p:spPr>
          <a:xfrm>
            <a:off x="2525395" y="5296533"/>
            <a:ext cx="714311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kern="1200" dirty="0">
                <a:solidFill>
                  <a:srgbClr val="044875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SEKE 2022</a:t>
            </a:r>
          </a:p>
          <a:p>
            <a:pPr algn="ctr"/>
            <a:r>
              <a:rPr lang="zh-CN" altLang="en-US" sz="2000" b="1" kern="1200" dirty="0">
                <a:solidFill>
                  <a:srgbClr val="044875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KSIR Virtual Conference Center, Pittsburgh, USA</a:t>
            </a:r>
          </a:p>
          <a:p>
            <a:pPr algn="ctr"/>
            <a:r>
              <a:rPr lang="zh-CN" altLang="en-US" sz="2000" b="1" kern="1200" dirty="0">
                <a:solidFill>
                  <a:srgbClr val="044875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rPr>
              <a:t>July 1 - July 10, 2022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4A7ED32-17C4-41E8-99D0-788874C472EF}"/>
              </a:ext>
            </a:extLst>
          </p:cNvPr>
          <p:cNvSpPr/>
          <p:nvPr userDrawn="1"/>
        </p:nvSpPr>
        <p:spPr>
          <a:xfrm>
            <a:off x="0" y="6523038"/>
            <a:ext cx="9901651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F62591E-91E2-4C83-A804-00D9B83B6E9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901651" y="6491560"/>
            <a:ext cx="1689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SEKE 2022</a:t>
            </a:r>
            <a:endParaRPr lang="zh-CN" altLang="en-US" sz="20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25CF910-2E5E-4F90-9DCE-8758F1F72552}"/>
              </a:ext>
            </a:extLst>
          </p:cNvPr>
          <p:cNvSpPr/>
          <p:nvPr userDrawn="1"/>
        </p:nvSpPr>
        <p:spPr>
          <a:xfrm>
            <a:off x="11566525" y="6523038"/>
            <a:ext cx="625475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486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A7D9F-B4F6-4B7D-8D30-9FDE43AA2DD2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B07F97-2FC2-4714-850C-6700199D619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E2CA6-8D79-400E-AD1E-56E3E0DA2BAA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D9D1E1-5454-45C3-93DA-86C3DA9ECB4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52424-72F4-440E-8E03-587598E5B119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DF9EC1-C088-4DAC-AB69-D10F40584B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F9C9-4C84-4072-AFAA-D241A8D58A51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597D9-2D04-4C83-915B-79D3B5D496F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83BA994-DBC0-4389-9AC3-50B67B3923E1}" type="datetimeFigureOut">
              <a:rPr lang="zh-CN" altLang="en-US"/>
              <a:t>2022/5/26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A430D88-0AE5-4EDA-BDD3-1B97B5FCD56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6" r:id="rId8"/>
    <p:sldLayoutId id="2147483660" r:id="rId9"/>
    <p:sldLayoutId id="2147483667" r:id="rId10"/>
    <p:sldLayoutId id="2147483668" r:id="rId11"/>
    <p:sldLayoutId id="2147483669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56" r:id="rId18"/>
    <p:sldLayoutId id="2147483657" r:id="rId19"/>
    <p:sldLayoutId id="2147483658" r:id="rId20"/>
    <p:sldLayoutId id="2147483659" r:id="rId2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70FDB36-B682-410D-974D-7658ED908077}"/>
              </a:ext>
            </a:extLst>
          </p:cNvPr>
          <p:cNvSpPr txBox="1"/>
          <p:nvPr/>
        </p:nvSpPr>
        <p:spPr>
          <a:xfrm>
            <a:off x="1719775" y="2356672"/>
            <a:ext cx="875244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 Exploratory Study of Bug Prioritization and Severity Prediction based on Source Code Features</a:t>
            </a:r>
            <a:endParaRPr lang="zh-CN" altLang="en-US" sz="2800" b="1" spc="300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C92A6BA2-6C60-4757-BA25-8EB1B87089D6}"/>
              </a:ext>
            </a:extLst>
          </p:cNvPr>
          <p:cNvCxnSpPr>
            <a:cxnSpLocks/>
          </p:cNvCxnSpPr>
          <p:nvPr/>
        </p:nvCxnSpPr>
        <p:spPr>
          <a:xfrm>
            <a:off x="2168087" y="3822557"/>
            <a:ext cx="7855823" cy="16165"/>
          </a:xfrm>
          <a:prstGeom prst="line">
            <a:avLst/>
          </a:prstGeom>
          <a:ln w="25400">
            <a:solidFill>
              <a:srgbClr val="0448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流程图: 可选过程 3">
            <a:extLst>
              <a:ext uri="{FF2B5EF4-FFF2-40B4-BE49-F238E27FC236}">
                <a16:creationId xmlns:a16="http://schemas.microsoft.com/office/drawing/2014/main" id="{B284A318-C348-4410-859B-95E97BC7845A}"/>
              </a:ext>
            </a:extLst>
          </p:cNvPr>
          <p:cNvSpPr/>
          <p:nvPr/>
        </p:nvSpPr>
        <p:spPr>
          <a:xfrm>
            <a:off x="3490910" y="3933680"/>
            <a:ext cx="5210175" cy="593090"/>
          </a:xfrm>
          <a:prstGeom prst="flowChartAlternateProcess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Regular" panose="02020603050405020304" charset="0"/>
                <a:ea typeface="微软雅黑 Light"/>
                <a:cs typeface="Times New Roman Regular" panose="02020603050405020304" charset="0"/>
              </a:rPr>
              <a:t>ChunYing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Regular" panose="02020603050405020304" charset="0"/>
                <a:ea typeface="微软雅黑 Light"/>
                <a:cs typeface="Times New Roman Regular" panose="02020603050405020304" charset="0"/>
              </a:rPr>
              <a:t> Zhou, Cheng Zeng, Peng He</a:t>
            </a:r>
          </a:p>
        </p:txBody>
      </p:sp>
    </p:spTree>
    <p:extLst>
      <p:ext uri="{BB962C8B-B14F-4D97-AF65-F5344CB8AC3E}">
        <p14:creationId xmlns:p14="http://schemas.microsoft.com/office/powerpoint/2010/main" val="2675893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B0FCB5A-3BE1-4084-9135-2D678882F601}"/>
              </a:ext>
            </a:extLst>
          </p:cNvPr>
          <p:cNvGrpSpPr/>
          <p:nvPr/>
        </p:nvGrpSpPr>
        <p:grpSpPr bwMode="auto">
          <a:xfrm>
            <a:off x="2420056" y="2078039"/>
            <a:ext cx="7616190" cy="713105"/>
            <a:chOff x="6298049" y="1397569"/>
            <a:chExt cx="7614504" cy="713199"/>
          </a:xfrm>
        </p:grpSpPr>
        <p:sp>
          <p:nvSpPr>
            <p:cNvPr id="3" name="文本框 20">
              <a:extLst>
                <a:ext uri="{FF2B5EF4-FFF2-40B4-BE49-F238E27FC236}">
                  <a16:creationId xmlns:a16="http://schemas.microsoft.com/office/drawing/2014/main" id="{67FAECAE-D243-4069-8F68-24D53685C9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17325" y="1493466"/>
              <a:ext cx="6695228" cy="52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Background</a:t>
              </a:r>
              <a:endParaRPr lang="zh-CN" altLang="en-US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20DA9C6-2EEB-4168-A30A-F5175A11F7F2}"/>
                </a:ext>
              </a:extLst>
            </p:cNvPr>
            <p:cNvSpPr/>
            <p:nvPr/>
          </p:nvSpPr>
          <p:spPr>
            <a:xfrm>
              <a:off x="7180504" y="1397569"/>
              <a:ext cx="6620314" cy="713199"/>
            </a:xfrm>
            <a:prstGeom prst="rect">
              <a:avLst/>
            </a:prstGeom>
            <a:noFill/>
            <a:ln w="25400">
              <a:solidFill>
                <a:srgbClr val="0448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5" name="组合 68">
              <a:extLst>
                <a:ext uri="{FF2B5EF4-FFF2-40B4-BE49-F238E27FC236}">
                  <a16:creationId xmlns:a16="http://schemas.microsoft.com/office/drawing/2014/main" id="{0EC9A92F-0E55-4B94-A182-97ED061A64D2}"/>
                </a:ext>
              </a:extLst>
            </p:cNvPr>
            <p:cNvGrpSpPr/>
            <p:nvPr/>
          </p:nvGrpSpPr>
          <p:grpSpPr bwMode="auto">
            <a:xfrm>
              <a:off x="6298049" y="1397569"/>
              <a:ext cx="919239" cy="712882"/>
              <a:chOff x="6191369" y="1397569"/>
              <a:chExt cx="919239" cy="712882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C2EED6B3-1611-4296-A14F-D42E1D4C28FD}"/>
                  </a:ext>
                </a:extLst>
              </p:cNvPr>
              <p:cNvSpPr/>
              <p:nvPr/>
            </p:nvSpPr>
            <p:spPr>
              <a:xfrm>
                <a:off x="6294533" y="1397569"/>
                <a:ext cx="712631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" name="文本框 18">
                <a:extLst>
                  <a:ext uri="{FF2B5EF4-FFF2-40B4-BE49-F238E27FC236}">
                    <a16:creationId xmlns:a16="http://schemas.microsoft.com/office/drawing/2014/main" id="{B0FC83E7-3A06-4ADE-BDE1-D5F0F02733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1369" y="1431864"/>
                <a:ext cx="919239" cy="645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>
                    <a:solidFill>
                      <a:srgbClr val="044875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3600">
                  <a:solidFill>
                    <a:srgbClr val="044875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CA7C705E-27CC-4454-97CD-6C3F4830B424}"/>
              </a:ext>
            </a:extLst>
          </p:cNvPr>
          <p:cNvSpPr txBox="1"/>
          <p:nvPr/>
        </p:nvSpPr>
        <p:spPr>
          <a:xfrm>
            <a:off x="3700779" y="582614"/>
            <a:ext cx="4773931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b="1" dirty="0">
                <a:solidFill>
                  <a:srgbClr val="044875"/>
                </a:solidFill>
                <a:latin typeface="+mj-lt"/>
                <a:ea typeface="+mn-ea"/>
              </a:rPr>
              <a:t>Outline</a:t>
            </a:r>
            <a:endParaRPr lang="zh-CN" altLang="en-US" sz="5400" b="1" dirty="0">
              <a:solidFill>
                <a:srgbClr val="044875"/>
              </a:solidFill>
              <a:latin typeface="+mj-lt"/>
              <a:ea typeface="+mn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2133787-7827-4B83-9C2A-FC8E63BB507E}"/>
              </a:ext>
            </a:extLst>
          </p:cNvPr>
          <p:cNvCxnSpPr/>
          <p:nvPr/>
        </p:nvCxnSpPr>
        <p:spPr>
          <a:xfrm flipV="1">
            <a:off x="3700780" y="1511300"/>
            <a:ext cx="4773930" cy="0"/>
          </a:xfrm>
          <a:prstGeom prst="line">
            <a:avLst/>
          </a:prstGeom>
          <a:ln w="25400">
            <a:solidFill>
              <a:srgbClr val="0448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CEAFE32-A440-499F-B76E-41B6AD17BC55}"/>
              </a:ext>
            </a:extLst>
          </p:cNvPr>
          <p:cNvGrpSpPr/>
          <p:nvPr/>
        </p:nvGrpSpPr>
        <p:grpSpPr bwMode="auto">
          <a:xfrm>
            <a:off x="2419421" y="3166831"/>
            <a:ext cx="7579361" cy="713105"/>
            <a:chOff x="6298049" y="1397569"/>
            <a:chExt cx="7577683" cy="713199"/>
          </a:xfrm>
        </p:grpSpPr>
        <p:sp>
          <p:nvSpPr>
            <p:cNvPr id="11" name="文本框 20">
              <a:extLst>
                <a:ext uri="{FF2B5EF4-FFF2-40B4-BE49-F238E27FC236}">
                  <a16:creationId xmlns:a16="http://schemas.microsoft.com/office/drawing/2014/main" id="{15537A0A-2DF2-4DFA-8B6C-9FF0FF152B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80504" y="1492832"/>
              <a:ext cx="6695228" cy="52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038BD2B-C2B0-4569-8183-4C43FAF5B5AE}"/>
                </a:ext>
              </a:extLst>
            </p:cNvPr>
            <p:cNvSpPr/>
            <p:nvPr/>
          </p:nvSpPr>
          <p:spPr>
            <a:xfrm>
              <a:off x="7180504" y="1397569"/>
              <a:ext cx="6620314" cy="713199"/>
            </a:xfrm>
            <a:prstGeom prst="rect">
              <a:avLst/>
            </a:prstGeom>
            <a:noFill/>
            <a:ln w="25400">
              <a:solidFill>
                <a:srgbClr val="0448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3" name="组合 68">
              <a:extLst>
                <a:ext uri="{FF2B5EF4-FFF2-40B4-BE49-F238E27FC236}">
                  <a16:creationId xmlns:a16="http://schemas.microsoft.com/office/drawing/2014/main" id="{EFA68EEF-738B-43FF-92B4-C6258D6E2941}"/>
                </a:ext>
              </a:extLst>
            </p:cNvPr>
            <p:cNvGrpSpPr/>
            <p:nvPr/>
          </p:nvGrpSpPr>
          <p:grpSpPr bwMode="auto">
            <a:xfrm>
              <a:off x="6298049" y="1397569"/>
              <a:ext cx="919239" cy="712882"/>
              <a:chOff x="6191369" y="1397569"/>
              <a:chExt cx="919239" cy="712882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34E7526D-70D8-4CD1-A133-4E0B3CD4C185}"/>
                  </a:ext>
                </a:extLst>
              </p:cNvPr>
              <p:cNvSpPr/>
              <p:nvPr/>
            </p:nvSpPr>
            <p:spPr>
              <a:xfrm>
                <a:off x="6294533" y="1397569"/>
                <a:ext cx="712631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5" name="文本框 18">
                <a:extLst>
                  <a:ext uri="{FF2B5EF4-FFF2-40B4-BE49-F238E27FC236}">
                    <a16:creationId xmlns:a16="http://schemas.microsoft.com/office/drawing/2014/main" id="{1B5AB431-B7FA-43EE-A472-CBF9275FD5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1369" y="1431228"/>
                <a:ext cx="919239" cy="645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>
                    <a:solidFill>
                      <a:srgbClr val="044875"/>
                    </a:solidFill>
                    <a:latin typeface="Impact" panose="020B0806030902050204" pitchFamily="34" charset="0"/>
                  </a:rPr>
                  <a:t>2</a:t>
                </a:r>
                <a:endParaRPr lang="en-US" sz="3600">
                  <a:solidFill>
                    <a:srgbClr val="044875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944E28A-0B6F-450B-BC71-028EB95FD1B9}"/>
              </a:ext>
            </a:extLst>
          </p:cNvPr>
          <p:cNvGrpSpPr/>
          <p:nvPr/>
        </p:nvGrpSpPr>
        <p:grpSpPr bwMode="auto">
          <a:xfrm>
            <a:off x="2420056" y="4208823"/>
            <a:ext cx="7616190" cy="713105"/>
            <a:chOff x="6298049" y="1397569"/>
            <a:chExt cx="7614504" cy="713199"/>
          </a:xfrm>
        </p:grpSpPr>
        <p:sp>
          <p:nvSpPr>
            <p:cNvPr id="17" name="文本框 20">
              <a:extLst>
                <a:ext uri="{FF2B5EF4-FFF2-40B4-BE49-F238E27FC236}">
                  <a16:creationId xmlns:a16="http://schemas.microsoft.com/office/drawing/2014/main" id="{A65161BD-B6FB-4560-BCBE-BE37F4DC2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17325" y="1493466"/>
              <a:ext cx="6695228" cy="52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>
                <a:buFont typeface="Arial" panose="020B0604020202020204" pitchFamily="34" charset="0"/>
                <a:buNone/>
              </a:pPr>
              <a:r>
                <a:rPr lang="en-US" altLang="zh-CN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Experiments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7343DFE-FA71-426B-8B59-1721DCA7974A}"/>
                </a:ext>
              </a:extLst>
            </p:cNvPr>
            <p:cNvSpPr/>
            <p:nvPr/>
          </p:nvSpPr>
          <p:spPr>
            <a:xfrm>
              <a:off x="7180504" y="1397569"/>
              <a:ext cx="6620314" cy="713199"/>
            </a:xfrm>
            <a:prstGeom prst="rect">
              <a:avLst/>
            </a:prstGeom>
            <a:noFill/>
            <a:ln w="25400">
              <a:solidFill>
                <a:srgbClr val="0448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9" name="组合 68">
              <a:extLst>
                <a:ext uri="{FF2B5EF4-FFF2-40B4-BE49-F238E27FC236}">
                  <a16:creationId xmlns:a16="http://schemas.microsoft.com/office/drawing/2014/main" id="{0D570F48-E2BF-478D-86DA-E186E02952FF}"/>
                </a:ext>
              </a:extLst>
            </p:cNvPr>
            <p:cNvGrpSpPr/>
            <p:nvPr/>
          </p:nvGrpSpPr>
          <p:grpSpPr bwMode="auto">
            <a:xfrm>
              <a:off x="6298049" y="1397569"/>
              <a:ext cx="919239" cy="712882"/>
              <a:chOff x="6191369" y="1397569"/>
              <a:chExt cx="919239" cy="712882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9B80E9F-91E8-4000-8CB3-F7AA7434A8C5}"/>
                  </a:ext>
                </a:extLst>
              </p:cNvPr>
              <p:cNvSpPr/>
              <p:nvPr/>
            </p:nvSpPr>
            <p:spPr>
              <a:xfrm>
                <a:off x="6294533" y="1397569"/>
                <a:ext cx="712631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1" name="文本框 18">
                <a:extLst>
                  <a:ext uri="{FF2B5EF4-FFF2-40B4-BE49-F238E27FC236}">
                    <a16:creationId xmlns:a16="http://schemas.microsoft.com/office/drawing/2014/main" id="{CABAC17C-8DF0-4D9D-8396-14FA6462C1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1369" y="1431864"/>
                <a:ext cx="919239" cy="645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sz="3600">
                    <a:solidFill>
                      <a:srgbClr val="044875"/>
                    </a:solidFill>
                    <a:latin typeface="Impact" panose="020B0806030902050204" pitchFamily="34" charset="0"/>
                  </a:rPr>
                  <a:t>3</a:t>
                </a: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E59F20D-3FBF-4D38-821F-9AFD8FDD713B}"/>
              </a:ext>
            </a:extLst>
          </p:cNvPr>
          <p:cNvGrpSpPr/>
          <p:nvPr/>
        </p:nvGrpSpPr>
        <p:grpSpPr bwMode="auto">
          <a:xfrm>
            <a:off x="2419421" y="5250815"/>
            <a:ext cx="7616825" cy="713105"/>
            <a:chOff x="6297414" y="1397569"/>
            <a:chExt cx="7615139" cy="713199"/>
          </a:xfrm>
        </p:grpSpPr>
        <p:sp>
          <p:nvSpPr>
            <p:cNvPr id="23" name="文本框 20">
              <a:extLst>
                <a:ext uri="{FF2B5EF4-FFF2-40B4-BE49-F238E27FC236}">
                  <a16:creationId xmlns:a16="http://schemas.microsoft.com/office/drawing/2014/main" id="{6391D000-ED34-4673-9B5C-DC00C44D11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17325" y="1493466"/>
              <a:ext cx="6695228" cy="52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>
                <a:buFont typeface="Arial" panose="020B0604020202020204" pitchFamily="34" charset="0"/>
                <a:buNone/>
              </a:pPr>
              <a:r>
                <a:rPr lang="en-US" altLang="zh-CN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Conclusion</a:t>
              </a:r>
              <a:endParaRPr lang="en-US" altLang="zh-CN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96F1179-4859-4868-BBE6-D798D94FCA29}"/>
                </a:ext>
              </a:extLst>
            </p:cNvPr>
            <p:cNvSpPr/>
            <p:nvPr/>
          </p:nvSpPr>
          <p:spPr>
            <a:xfrm>
              <a:off x="7180503" y="1397569"/>
              <a:ext cx="6620314" cy="713199"/>
            </a:xfrm>
            <a:prstGeom prst="rect">
              <a:avLst/>
            </a:prstGeom>
            <a:noFill/>
            <a:ln w="25400">
              <a:solidFill>
                <a:srgbClr val="0448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5" name="组合 68">
              <a:extLst>
                <a:ext uri="{FF2B5EF4-FFF2-40B4-BE49-F238E27FC236}">
                  <a16:creationId xmlns:a16="http://schemas.microsoft.com/office/drawing/2014/main" id="{E2B62612-589D-4F0D-9A96-EE05620AB0E1}"/>
                </a:ext>
              </a:extLst>
            </p:cNvPr>
            <p:cNvGrpSpPr/>
            <p:nvPr/>
          </p:nvGrpSpPr>
          <p:grpSpPr bwMode="auto">
            <a:xfrm>
              <a:off x="6297414" y="1397569"/>
              <a:ext cx="919239" cy="712882"/>
              <a:chOff x="6190734" y="1397569"/>
              <a:chExt cx="919239" cy="712882"/>
            </a:xfrm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B7938C19-A524-4808-BB65-58F9AD68A972}"/>
                  </a:ext>
                </a:extLst>
              </p:cNvPr>
              <p:cNvSpPr/>
              <p:nvPr/>
            </p:nvSpPr>
            <p:spPr>
              <a:xfrm>
                <a:off x="6294533" y="1397569"/>
                <a:ext cx="712631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7" name="文本框 18">
                <a:extLst>
                  <a:ext uri="{FF2B5EF4-FFF2-40B4-BE49-F238E27FC236}">
                    <a16:creationId xmlns:a16="http://schemas.microsoft.com/office/drawing/2014/main" id="{32A6EAF2-46A2-4ED6-95AD-15BDC4AE86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0734" y="1431228"/>
                <a:ext cx="919239" cy="645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sz="3600">
                    <a:solidFill>
                      <a:srgbClr val="044875"/>
                    </a:solidFill>
                    <a:latin typeface="Impact" panose="020B0806030902050204" pitchFamily="34" charset="0"/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2382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E5CA7265-8510-4825-BD65-65A06EA1D354}"/>
              </a:ext>
            </a:extLst>
          </p:cNvPr>
          <p:cNvSpPr txBox="1"/>
          <p:nvPr/>
        </p:nvSpPr>
        <p:spPr>
          <a:xfrm>
            <a:off x="1181686" y="1143075"/>
            <a:ext cx="9013967" cy="95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>
              <a:lnSpc>
                <a:spcPct val="150000"/>
              </a:lnSpc>
              <a:buClr>
                <a:srgbClr val="044875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Capturing features from source code files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is widely used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 software engineering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7" name="上箭头 45">
            <a:extLst>
              <a:ext uri="{FF2B5EF4-FFF2-40B4-BE49-F238E27FC236}">
                <a16:creationId xmlns:a16="http://schemas.microsoft.com/office/drawing/2014/main" id="{767977B8-4261-4E0D-ADF2-1AAA75DB56A9}"/>
              </a:ext>
            </a:extLst>
          </p:cNvPr>
          <p:cNvSpPr/>
          <p:nvPr/>
        </p:nvSpPr>
        <p:spPr>
          <a:xfrm rot="10800000">
            <a:off x="5468462" y="2243680"/>
            <a:ext cx="502619" cy="559280"/>
          </a:xfrm>
          <a:prstGeom prst="upArrow">
            <a:avLst/>
          </a:prstGeom>
          <a:solidFill>
            <a:srgbClr val="044875"/>
          </a:solidFill>
          <a:ln w="28575" cap="flat">
            <a:solidFill>
              <a:schemeClr val="bg2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ctr">
              <a:lnSpc>
                <a:spcPct val="200000"/>
              </a:lnSpc>
              <a:spcBef>
                <a:spcPct val="20000"/>
              </a:spcBef>
            </a:pPr>
            <a:endParaRPr lang="zh-CN" altLang="en-US" sz="2000">
              <a:solidFill>
                <a:schemeClr val="tx2"/>
              </a:solidFill>
              <a:latin typeface="Lifeline JL" panose="000004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988A2C-549B-46DC-9CAC-6B2B9E874C88}"/>
              </a:ext>
            </a:extLst>
          </p:cNvPr>
          <p:cNvSpPr txBox="1"/>
          <p:nvPr/>
        </p:nvSpPr>
        <p:spPr>
          <a:xfrm>
            <a:off x="1073211" y="2719840"/>
            <a:ext cx="9266544" cy="95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>
              <a:lnSpc>
                <a:spcPct val="150000"/>
              </a:lnSpc>
              <a:buClr>
                <a:srgbClr val="044875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There have been studies on the use of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bug reports in combination with source code files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(e.g. bug localization).</a:t>
            </a:r>
          </a:p>
        </p:txBody>
      </p:sp>
      <p:sp>
        <p:nvSpPr>
          <p:cNvPr id="10" name="上箭头 45">
            <a:extLst>
              <a:ext uri="{FF2B5EF4-FFF2-40B4-BE49-F238E27FC236}">
                <a16:creationId xmlns:a16="http://schemas.microsoft.com/office/drawing/2014/main" id="{9DAF70BA-F641-460A-A3C0-A6BC9AE1FC3D}"/>
              </a:ext>
            </a:extLst>
          </p:cNvPr>
          <p:cNvSpPr/>
          <p:nvPr/>
        </p:nvSpPr>
        <p:spPr>
          <a:xfrm rot="10800000">
            <a:off x="5485420" y="3846884"/>
            <a:ext cx="502619" cy="559280"/>
          </a:xfrm>
          <a:prstGeom prst="upArrow">
            <a:avLst/>
          </a:prstGeom>
          <a:solidFill>
            <a:srgbClr val="044875"/>
          </a:solidFill>
          <a:ln w="28575" cap="flat">
            <a:solidFill>
              <a:schemeClr val="bg2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ctr">
              <a:lnSpc>
                <a:spcPct val="200000"/>
              </a:lnSpc>
              <a:spcBef>
                <a:spcPct val="20000"/>
              </a:spcBef>
            </a:pPr>
            <a:endParaRPr lang="zh-CN" altLang="en-US" sz="2000">
              <a:solidFill>
                <a:schemeClr val="tx2"/>
              </a:solidFill>
              <a:latin typeface="Lifeline JL" panose="000004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12" name="云形 11">
            <a:extLst>
              <a:ext uri="{FF2B5EF4-FFF2-40B4-BE49-F238E27FC236}">
                <a16:creationId xmlns:a16="http://schemas.microsoft.com/office/drawing/2014/main" id="{605312E3-6975-43B3-BA3D-72B27D33F8EB}"/>
              </a:ext>
            </a:extLst>
          </p:cNvPr>
          <p:cNvSpPr/>
          <p:nvPr/>
        </p:nvSpPr>
        <p:spPr>
          <a:xfrm>
            <a:off x="6053796" y="4223508"/>
            <a:ext cx="5065760" cy="2224625"/>
          </a:xfrm>
          <a:prstGeom prst="cloud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Are the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source code feature sets</a:t>
            </a:r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feasible for bug priority and severity prediction?</a:t>
            </a:r>
          </a:p>
        </p:txBody>
      </p:sp>
      <p:sp>
        <p:nvSpPr>
          <p:cNvPr id="13" name="云形 12">
            <a:extLst>
              <a:ext uri="{FF2B5EF4-FFF2-40B4-BE49-F238E27FC236}">
                <a16:creationId xmlns:a16="http://schemas.microsoft.com/office/drawing/2014/main" id="{0A06BE80-B056-48F2-9F95-D1E1C8FE9050}"/>
              </a:ext>
            </a:extLst>
          </p:cNvPr>
          <p:cNvSpPr/>
          <p:nvPr/>
        </p:nvSpPr>
        <p:spPr>
          <a:xfrm>
            <a:off x="827618" y="4251644"/>
            <a:ext cx="5065760" cy="2224625"/>
          </a:xfrm>
          <a:prstGeom prst="cloud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What is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the correlation between</a:t>
            </a:r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source code files and bug reports?</a:t>
            </a:r>
          </a:p>
        </p:txBody>
      </p:sp>
    </p:spTree>
    <p:extLst>
      <p:ext uri="{BB962C8B-B14F-4D97-AF65-F5344CB8AC3E}">
        <p14:creationId xmlns:p14="http://schemas.microsoft.com/office/powerpoint/2010/main" val="227923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10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A0351C8-53AD-486B-93E0-D06812FC2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718" y="614801"/>
            <a:ext cx="7618244" cy="585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18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CADB82A-BBD6-417F-AA3B-3F939527C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52" y="814240"/>
            <a:ext cx="11150213" cy="544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03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1F44FA2-B61E-45B5-87F1-34AA799BA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657" y="1074249"/>
            <a:ext cx="7877416" cy="327710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AEF410A-D1A9-46EA-A486-3AC0CC5CC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031" y="4672825"/>
            <a:ext cx="4442805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Evaluation metrics: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 score, AUC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C3B90FF-E101-4163-AB6B-025DBB6B0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031" y="5309974"/>
            <a:ext cx="9357611" cy="68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Data split: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randomly select 80% data for training set, and 20% data for testing set, repeat 25 times.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49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3DF6752F-3CAC-403C-B8CB-A4DA62294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04" y="1488897"/>
            <a:ext cx="9095281" cy="5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RQ1: Which type of feature set performs better?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EEB1EAE-54AA-4730-9ECE-0B743A9AB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949" y="2631826"/>
            <a:ext cx="11223788" cy="5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RQ2: Is it helpful to consider the importance of source code files?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64E9F33-28D2-4A30-92AB-81B3DA928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949" y="3774756"/>
            <a:ext cx="9957695" cy="5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RQ3: Do the combined feature sets achieve better results? 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F57CDF1-8BEF-4F16-A978-7775F42F9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949" y="4868972"/>
            <a:ext cx="9368550" cy="5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RQ4:  Is the impact of sampling methods obvious? 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585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5D2ABA6-E289-4640-9E9D-A44C6BAC3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45" y="733440"/>
            <a:ext cx="6952708" cy="282217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354CC57-91D8-4982-85A2-C0E73F49A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45" y="3621997"/>
            <a:ext cx="7022614" cy="2822172"/>
          </a:xfrm>
          <a:prstGeom prst="rect">
            <a:avLst/>
          </a:prstGeom>
        </p:spPr>
      </p:pic>
      <p:sp>
        <p:nvSpPr>
          <p:cNvPr id="7" name="矩形 3">
            <a:extLst>
              <a:ext uri="{FF2B5EF4-FFF2-40B4-BE49-F238E27FC236}">
                <a16:creationId xmlns:a16="http://schemas.microsoft.com/office/drawing/2014/main" id="{C00BBBDD-AA6F-42B3-A403-D66F05109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9984" y="617459"/>
            <a:ext cx="4962016" cy="954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RQ1: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Which type of feature set performs better?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5BDA76BC-2B1B-445F-99E3-472F25921CEE}"/>
              </a:ext>
            </a:extLst>
          </p:cNvPr>
          <p:cNvSpPr/>
          <p:nvPr/>
        </p:nvSpPr>
        <p:spPr>
          <a:xfrm>
            <a:off x="7727849" y="5542811"/>
            <a:ext cx="4126694" cy="697730"/>
          </a:xfrm>
          <a:prstGeom prst="wedgeRoundRectCallout">
            <a:avLst>
              <a:gd name="adj1" fmla="val -61056"/>
              <a:gd name="adj2" fmla="val -152261"/>
              <a:gd name="adj3" fmla="val 16667"/>
            </a:avLst>
          </a:prstGeom>
          <a:solidFill>
            <a:srgbClr val="0072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FSet-1 &gt; origin &gt; FSet-2, FSet-3.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98A2FF-301B-4921-83DB-2B71FB774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459" y="1662498"/>
            <a:ext cx="4962016" cy="314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origin: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original textual features without CNN learning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FSet-1: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textual features for bug reports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FSet-2: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semantic features from source code files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FSet-3: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relational features from co-occurrence network</a:t>
            </a:r>
          </a:p>
        </p:txBody>
      </p:sp>
    </p:spTree>
    <p:extLst>
      <p:ext uri="{BB962C8B-B14F-4D97-AF65-F5344CB8AC3E}">
        <p14:creationId xmlns:p14="http://schemas.microsoft.com/office/powerpoint/2010/main" val="33707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5768A3D-5EC2-4EAF-ACAE-3438840C3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91" y="2441111"/>
            <a:ext cx="11446818" cy="2187160"/>
          </a:xfrm>
          <a:prstGeom prst="rect">
            <a:avLst/>
          </a:prstGeom>
        </p:spPr>
      </p:pic>
      <p:sp>
        <p:nvSpPr>
          <p:cNvPr id="5" name="矩形 3">
            <a:extLst>
              <a:ext uri="{FF2B5EF4-FFF2-40B4-BE49-F238E27FC236}">
                <a16:creationId xmlns:a16="http://schemas.microsoft.com/office/drawing/2014/main" id="{5C75F916-E693-4DB1-930B-B51288155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219" y="786271"/>
            <a:ext cx="11566189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RQ2: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Is it helpful to consider the importance of source code files?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314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1CC63E7-F490-4B73-A540-001EB56E3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81" y="1563437"/>
            <a:ext cx="5928519" cy="314924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3D12C33-0AF5-4F6F-A93C-99C6183CC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680" y="1563437"/>
            <a:ext cx="5808012" cy="3335207"/>
          </a:xfrm>
          <a:prstGeom prst="rect">
            <a:avLst/>
          </a:prstGeom>
        </p:spPr>
      </p:pic>
      <p:sp>
        <p:nvSpPr>
          <p:cNvPr id="8" name="矩形 3">
            <a:extLst>
              <a:ext uri="{FF2B5EF4-FFF2-40B4-BE49-F238E27FC236}">
                <a16:creationId xmlns:a16="http://schemas.microsoft.com/office/drawing/2014/main" id="{78B6044F-D385-4459-8DC4-0670C400C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219" y="786271"/>
            <a:ext cx="11566189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RQ2: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Is it helpful to consider the importance of source code files?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8F85E2A8-4417-4515-B762-95B04E67C5E8}"/>
              </a:ext>
            </a:extLst>
          </p:cNvPr>
          <p:cNvSpPr/>
          <p:nvPr/>
        </p:nvSpPr>
        <p:spPr>
          <a:xfrm>
            <a:off x="1327049" y="5554052"/>
            <a:ext cx="3512237" cy="697730"/>
          </a:xfrm>
          <a:prstGeom prst="wedgeRoundRectCallout">
            <a:avLst>
              <a:gd name="adj1" fmla="val 54925"/>
              <a:gd name="adj2" fmla="val -130083"/>
              <a:gd name="adj3" fmla="val 16667"/>
            </a:avLst>
          </a:prstGeom>
          <a:solidFill>
            <a:srgbClr val="0072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FSet-1 &gt; FSet-2 &gt; FSet-3.</a:t>
            </a:r>
          </a:p>
        </p:txBody>
      </p:sp>
    </p:spTree>
    <p:extLst>
      <p:ext uri="{BB962C8B-B14F-4D97-AF65-F5344CB8AC3E}">
        <p14:creationId xmlns:p14="http://schemas.microsoft.com/office/powerpoint/2010/main" val="16840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09CD375-00DB-465B-BDEE-C039498E8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7160"/>
            <a:ext cx="5992837" cy="389262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BF094F0-D4FF-45B1-AEE6-68079F9CB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07159"/>
            <a:ext cx="6096000" cy="3210374"/>
          </a:xfrm>
          <a:prstGeom prst="rect">
            <a:avLst/>
          </a:prstGeom>
        </p:spPr>
      </p:pic>
      <p:sp>
        <p:nvSpPr>
          <p:cNvPr id="8" name="矩形 3">
            <a:extLst>
              <a:ext uri="{FF2B5EF4-FFF2-40B4-BE49-F238E27FC236}">
                <a16:creationId xmlns:a16="http://schemas.microsoft.com/office/drawing/2014/main" id="{05394366-2E80-4F03-9FB4-1D399846B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220" y="786271"/>
            <a:ext cx="10114670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RQ3: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Do the combined feature sets achieve better results?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0CBDFEA-E24A-4C12-AFDC-4EAD4E6B5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8221" y="5079156"/>
            <a:ext cx="4681187" cy="99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FSet-1+2: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FSet-1+FSet-2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FSet-1+3: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FSet-1+FSet-3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FSet-1+2+3: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FSet-1+FSet-2+FSet-3</a:t>
            </a: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1BE35798-E6B9-4480-8F2D-BA901667E7F2}"/>
              </a:ext>
            </a:extLst>
          </p:cNvPr>
          <p:cNvSpPr/>
          <p:nvPr/>
        </p:nvSpPr>
        <p:spPr>
          <a:xfrm>
            <a:off x="253219" y="5575442"/>
            <a:ext cx="5558069" cy="697730"/>
          </a:xfrm>
          <a:prstGeom prst="wedgeRoundRectCallout">
            <a:avLst>
              <a:gd name="adj1" fmla="val 73002"/>
              <a:gd name="adj2" fmla="val -67904"/>
              <a:gd name="adj3" fmla="val 16667"/>
            </a:avLst>
          </a:prstGeom>
          <a:solidFill>
            <a:srgbClr val="0072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FSet-1 &gt; FSet-1+2 &gt; FSet-1+3, FSet-1+2+3.</a:t>
            </a:r>
          </a:p>
        </p:txBody>
      </p:sp>
    </p:spTree>
    <p:extLst>
      <p:ext uri="{BB962C8B-B14F-4D97-AF65-F5344CB8AC3E}">
        <p14:creationId xmlns:p14="http://schemas.microsoft.com/office/powerpoint/2010/main" val="60744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71D98E9-2C76-4B5E-B65A-D4D2251C3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0" y="1524925"/>
            <a:ext cx="5930824" cy="30304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6203B25-809C-47BE-8C1E-4A96F0426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455" y="1510857"/>
            <a:ext cx="6163459" cy="3511304"/>
          </a:xfrm>
          <a:prstGeom prst="rect">
            <a:avLst/>
          </a:prstGeom>
        </p:spPr>
      </p:pic>
      <p:sp>
        <p:nvSpPr>
          <p:cNvPr id="8" name="矩形 3">
            <a:extLst>
              <a:ext uri="{FF2B5EF4-FFF2-40B4-BE49-F238E27FC236}">
                <a16:creationId xmlns:a16="http://schemas.microsoft.com/office/drawing/2014/main" id="{3DD0EBBB-AF51-4590-8BCD-96D6D23AF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220" y="786271"/>
            <a:ext cx="8750104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RQ4: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Is the impact of sampling methods obvious?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1AC50A6A-87E9-42CF-8E7C-1497CF468C9F}"/>
              </a:ext>
            </a:extLst>
          </p:cNvPr>
          <p:cNvSpPr/>
          <p:nvPr/>
        </p:nvSpPr>
        <p:spPr>
          <a:xfrm>
            <a:off x="253220" y="5333075"/>
            <a:ext cx="4121832" cy="940097"/>
          </a:xfrm>
          <a:prstGeom prst="wedgeRoundRectCallout">
            <a:avLst>
              <a:gd name="adj1" fmla="val -5051"/>
              <a:gd name="adj2" fmla="val -113993"/>
              <a:gd name="adj3" fmla="val 16667"/>
            </a:avLst>
          </a:prstGeom>
          <a:solidFill>
            <a:srgbClr val="0072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Priority: </a:t>
            </a:r>
            <a:r>
              <a:rPr lang="en-US" altLang="zh-CN" sz="20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Adaboost</a:t>
            </a: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&gt; non-sample &gt; SMOTE &gt; SMOTEENN &gt; GAN.</a:t>
            </a:r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A903CCD2-A3ED-4464-B424-5E812EFADC29}"/>
              </a:ext>
            </a:extLst>
          </p:cNvPr>
          <p:cNvSpPr/>
          <p:nvPr/>
        </p:nvSpPr>
        <p:spPr>
          <a:xfrm>
            <a:off x="7216726" y="5347143"/>
            <a:ext cx="4541520" cy="940097"/>
          </a:xfrm>
          <a:prstGeom prst="wedgeRoundRectCallout">
            <a:avLst>
              <a:gd name="adj1" fmla="val -45324"/>
              <a:gd name="adj2" fmla="val -79576"/>
              <a:gd name="adj3" fmla="val 16667"/>
            </a:avLst>
          </a:prstGeom>
          <a:solidFill>
            <a:srgbClr val="0072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Severity: </a:t>
            </a: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GAN &gt; non-sample &gt; </a:t>
            </a:r>
            <a:r>
              <a:rPr lang="en-US" altLang="zh-CN" sz="20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Adaboost</a:t>
            </a: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&gt; SMOTE &gt; SMOTEENN.</a:t>
            </a:r>
          </a:p>
        </p:txBody>
      </p:sp>
    </p:spTree>
    <p:extLst>
      <p:ext uri="{BB962C8B-B14F-4D97-AF65-F5344CB8AC3E}">
        <p14:creationId xmlns:p14="http://schemas.microsoft.com/office/powerpoint/2010/main" val="232096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3F179A4-B180-4E87-BA20-716E942C5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528" y="2847948"/>
            <a:ext cx="8406187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marL="342900" indent="-342900">
              <a:buClr>
                <a:srgbClr val="044875"/>
              </a:buClr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GAN performs best with sufficient training data.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EC9DEE-9718-40C7-AE33-E1F2D2C8E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528" y="1451422"/>
            <a:ext cx="8808721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marL="342900" indent="-342900">
              <a:buClr>
                <a:srgbClr val="044875"/>
              </a:buClr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impact of learning the source code files feature sets is not as expected.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816F942-F8E9-48B1-879E-3F2566C8A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528" y="4010052"/>
            <a:ext cx="8696180" cy="1177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marL="342900" indent="-342900">
              <a:buClr>
                <a:srgbClr val="044875"/>
              </a:buClr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 future work, in order to further validate the work of this paper accurately, we need to construct a dataset suitable for the method of this paper.</a:t>
            </a:r>
          </a:p>
        </p:txBody>
      </p:sp>
    </p:spTree>
    <p:extLst>
      <p:ext uri="{BB962C8B-B14F-4D97-AF65-F5344CB8AC3E}">
        <p14:creationId xmlns:p14="http://schemas.microsoft.com/office/powerpoint/2010/main" val="312366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822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378</Words>
  <Application>Microsoft Office PowerPoint</Application>
  <PresentationFormat>宽屏</PresentationFormat>
  <Paragraphs>44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Lifeline JL</vt:lpstr>
      <vt:lpstr>Times New Roman Regular</vt:lpstr>
      <vt:lpstr>微软雅黑</vt:lpstr>
      <vt:lpstr>Arial</vt:lpstr>
      <vt:lpstr>Calibri</vt:lpstr>
      <vt:lpstr>Calibri Light</vt:lpstr>
      <vt:lpstr>Impact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yanan peng</dc:creator>
  <cp:lastModifiedBy>周 纯英</cp:lastModifiedBy>
  <cp:revision>332</cp:revision>
  <dcterms:created xsi:type="dcterms:W3CDTF">2015-04-13T12:15:00Z</dcterms:created>
  <dcterms:modified xsi:type="dcterms:W3CDTF">2022-05-26T04:40:54Z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