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5"/>
  </p:notesMasterIdLst>
  <p:sldIdLst>
    <p:sldId id="409" r:id="rId4"/>
    <p:sldId id="489" r:id="rId6"/>
    <p:sldId id="490" r:id="rId7"/>
    <p:sldId id="491" r:id="rId8"/>
    <p:sldId id="493" r:id="rId9"/>
    <p:sldId id="494" r:id="rId10"/>
    <p:sldId id="505" r:id="rId11"/>
    <p:sldId id="507" r:id="rId12"/>
    <p:sldId id="495" r:id="rId13"/>
    <p:sldId id="497" r:id="rId14"/>
    <p:sldId id="498" r:id="rId15"/>
    <p:sldId id="508" r:id="rId16"/>
    <p:sldId id="432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顾 宁权" initials="顾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3520"/>
    <a:srgbClr val="E40D08"/>
    <a:srgbClr val="FFFFFF"/>
    <a:srgbClr val="0C3061"/>
    <a:srgbClr val="2A90CB"/>
    <a:srgbClr val="063757"/>
    <a:srgbClr val="EAEAEA"/>
    <a:srgbClr val="0E366C"/>
    <a:srgbClr val="0C3060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6" autoAdjust="0"/>
    <p:restoredTop sz="86776" autoAdjust="0"/>
  </p:normalViewPr>
  <p:slideViewPr>
    <p:cSldViewPr snapToGrid="0" showGuides="1">
      <p:cViewPr varScale="1">
        <p:scale>
          <a:sx n="92" d="100"/>
          <a:sy n="92" d="100"/>
        </p:scale>
        <p:origin x="396" y="45"/>
      </p:cViewPr>
      <p:guideLst>
        <p:guide orient="horz" pos="1048"/>
        <p:guide pos="1358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2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F98C7-9395-4E9A-96EC-DE4C39432A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30200" algn="just">
              <a:lnSpc>
                <a:spcPct val="150000"/>
              </a:lnSpc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64201" y="1333880"/>
            <a:ext cx="1863597" cy="2160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0" b="0" i="0">
                <a:solidFill>
                  <a:schemeClr val="tx1"/>
                </a:solidFill>
                <a:latin typeface="Impact" panose="020B0806030902050204"/>
                <a:cs typeface="Impact" panose="020B080603090205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20769" y="4035932"/>
            <a:ext cx="4950460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7923" y="6578831"/>
            <a:ext cx="909319" cy="250825"/>
          </a:xfrm>
        </p:spPr>
        <p:txBody>
          <a:bodyPr lIns="0" tIns="0" rIns="0" bIns="0"/>
          <a:lstStyle>
            <a:lvl1pPr>
              <a:defRPr sz="1350" b="1" i="0">
                <a:solidFill>
                  <a:srgbClr val="006BB3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-60" dirty="0"/>
              <a:t>4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3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10</a:t>
            </a:r>
            <a:r>
              <a:rPr spc="-85" dirty="0"/>
              <a:t>战略</a:t>
            </a:r>
            <a:endParaRPr spc="-8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485646" y="6578831"/>
            <a:ext cx="4483100" cy="207645"/>
          </a:xfrm>
        </p:spPr>
        <p:txBody>
          <a:bodyPr lIns="0" tIns="0" rIns="0" bIns="0"/>
          <a:lstStyle>
            <a:lvl1pPr>
              <a:defRPr sz="950" b="1" i="1">
                <a:solidFill>
                  <a:srgbClr val="006BB3"/>
                </a:solidFill>
                <a:latin typeface="Segoe UI" panose="020B0502040204020203"/>
                <a:cs typeface="Segoe UI" panose="020B0502040204020203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践行质量领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先</a:t>
            </a:r>
            <a:r>
              <a:rPr sz="1350" i="0" spc="-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leading</a:t>
            </a:r>
            <a:r>
              <a:rPr spc="15" dirty="0"/>
              <a:t> </a:t>
            </a:r>
            <a:r>
              <a:rPr dirty="0"/>
              <a:t>strategy</a:t>
            </a:r>
            <a:r>
              <a:rPr spc="5" dirty="0"/>
              <a:t> </a:t>
            </a: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坚守质量十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条</a:t>
            </a:r>
            <a:r>
              <a:rPr sz="1350" i="0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principles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5320" y="885190"/>
            <a:ext cx="2871470" cy="426720"/>
          </a:xfrm>
        </p:spPr>
        <p:txBody>
          <a:bodyPr wrap="square" lIns="0" tIns="0" rIns="0" bIns="0"/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  <p:sp>
        <p:nvSpPr>
          <p:cNvPr id="12" name="矩形 11"/>
          <p:cNvSpPr/>
          <p:nvPr userDrawn="1"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0637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9765" y="122555"/>
            <a:ext cx="2458085" cy="6489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7923" y="6578831"/>
            <a:ext cx="909319" cy="250825"/>
          </a:xfrm>
        </p:spPr>
        <p:txBody>
          <a:bodyPr lIns="0" tIns="0" rIns="0" bIns="0"/>
          <a:lstStyle>
            <a:lvl1pPr>
              <a:defRPr sz="1350" b="1" i="0">
                <a:solidFill>
                  <a:srgbClr val="006BB3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-60" dirty="0"/>
              <a:t>4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3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10</a:t>
            </a:r>
            <a:r>
              <a:rPr spc="-85" dirty="0"/>
              <a:t>战略</a:t>
            </a:r>
            <a:endParaRPr spc="-8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485646" y="6578831"/>
            <a:ext cx="4483100" cy="207645"/>
          </a:xfrm>
        </p:spPr>
        <p:txBody>
          <a:bodyPr lIns="0" tIns="0" rIns="0" bIns="0"/>
          <a:lstStyle>
            <a:lvl1pPr>
              <a:defRPr sz="950" b="1" i="1">
                <a:solidFill>
                  <a:srgbClr val="006BB3"/>
                </a:solidFill>
                <a:latin typeface="Segoe UI" panose="020B0502040204020203"/>
                <a:cs typeface="Segoe UI" panose="020B0502040204020203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践行质量领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先</a:t>
            </a:r>
            <a:r>
              <a:rPr sz="1350" i="0" spc="-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leading</a:t>
            </a:r>
            <a:r>
              <a:rPr spc="15" dirty="0"/>
              <a:t> </a:t>
            </a:r>
            <a:r>
              <a:rPr dirty="0"/>
              <a:t>strategy</a:t>
            </a:r>
            <a:r>
              <a:rPr spc="5" dirty="0"/>
              <a:t> </a:t>
            </a: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坚守质量十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条</a:t>
            </a:r>
            <a:r>
              <a:rPr sz="1350" i="0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principles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7923" y="6578831"/>
            <a:ext cx="909319" cy="250825"/>
          </a:xfrm>
        </p:spPr>
        <p:txBody>
          <a:bodyPr lIns="0" tIns="0" rIns="0" bIns="0"/>
          <a:lstStyle>
            <a:lvl1pPr>
              <a:defRPr sz="1350" b="1" i="0">
                <a:solidFill>
                  <a:srgbClr val="006BB3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-60" dirty="0"/>
              <a:t>4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3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10</a:t>
            </a:r>
            <a:r>
              <a:rPr spc="-85" dirty="0"/>
              <a:t>战略</a:t>
            </a:r>
            <a:endParaRPr spc="-8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485646" y="6578831"/>
            <a:ext cx="4483100" cy="207645"/>
          </a:xfrm>
        </p:spPr>
        <p:txBody>
          <a:bodyPr lIns="0" tIns="0" rIns="0" bIns="0"/>
          <a:lstStyle>
            <a:lvl1pPr>
              <a:defRPr sz="950" b="1" i="1">
                <a:solidFill>
                  <a:srgbClr val="006BB3"/>
                </a:solidFill>
                <a:latin typeface="Segoe UI" panose="020B0502040204020203"/>
                <a:cs typeface="Segoe UI" panose="020B0502040204020203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践行质量领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先</a:t>
            </a:r>
            <a:r>
              <a:rPr sz="1350" i="0" spc="-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leading</a:t>
            </a:r>
            <a:r>
              <a:rPr spc="15" dirty="0"/>
              <a:t> </a:t>
            </a:r>
            <a:r>
              <a:rPr dirty="0"/>
              <a:t>strategy</a:t>
            </a:r>
            <a:r>
              <a:rPr spc="5" dirty="0"/>
              <a:t> </a:t>
            </a: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坚守质量十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条</a:t>
            </a:r>
            <a:r>
              <a:rPr sz="1350" i="0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principles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07923" y="6578831"/>
            <a:ext cx="909319" cy="250825"/>
          </a:xfrm>
        </p:spPr>
        <p:txBody>
          <a:bodyPr lIns="0" tIns="0" rIns="0" bIns="0"/>
          <a:lstStyle>
            <a:lvl1pPr>
              <a:defRPr sz="1350" b="1" i="0">
                <a:solidFill>
                  <a:srgbClr val="006BB3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-60" dirty="0"/>
              <a:t>4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3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10</a:t>
            </a:r>
            <a:r>
              <a:rPr spc="-85" dirty="0"/>
              <a:t>战略</a:t>
            </a:r>
            <a:endParaRPr spc="-8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485646" y="6578831"/>
            <a:ext cx="4483100" cy="207645"/>
          </a:xfrm>
        </p:spPr>
        <p:txBody>
          <a:bodyPr lIns="0" tIns="0" rIns="0" bIns="0"/>
          <a:lstStyle>
            <a:lvl1pPr>
              <a:defRPr sz="950" b="1" i="1">
                <a:solidFill>
                  <a:srgbClr val="006BB3"/>
                </a:solidFill>
                <a:latin typeface="Segoe UI" panose="020B0502040204020203"/>
                <a:cs typeface="Segoe UI" panose="020B0502040204020203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践行质量领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先</a:t>
            </a:r>
            <a:r>
              <a:rPr sz="1350" i="0" spc="-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leading</a:t>
            </a:r>
            <a:r>
              <a:rPr spc="15" dirty="0"/>
              <a:t> </a:t>
            </a:r>
            <a:r>
              <a:rPr dirty="0"/>
              <a:t>strategy</a:t>
            </a:r>
            <a:r>
              <a:rPr spc="5" dirty="0"/>
              <a:t> </a:t>
            </a: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坚守质量十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条</a:t>
            </a:r>
            <a:r>
              <a:rPr sz="1350" i="0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principles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7923" y="6578831"/>
            <a:ext cx="909319" cy="250825"/>
          </a:xfrm>
        </p:spPr>
        <p:txBody>
          <a:bodyPr lIns="0" tIns="0" rIns="0" bIns="0"/>
          <a:lstStyle>
            <a:lvl1pPr>
              <a:defRPr sz="1350" b="1" i="0">
                <a:solidFill>
                  <a:srgbClr val="006BB3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-60" dirty="0"/>
              <a:t>4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3</a:t>
            </a:r>
            <a:r>
              <a:rPr spc="50" dirty="0">
                <a:latin typeface="Microsoft JhengHei" panose="020B0604030504040204" charset="-120"/>
                <a:cs typeface="Microsoft JhengHei" panose="020B0604030504040204" charset="-120"/>
              </a:rPr>
              <a:t>•</a:t>
            </a:r>
            <a:r>
              <a:rPr spc="-60" dirty="0"/>
              <a:t>10</a:t>
            </a:r>
            <a:r>
              <a:rPr spc="-85" dirty="0"/>
              <a:t>战略</a:t>
            </a:r>
            <a:endParaRPr spc="-8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485646" y="6578831"/>
            <a:ext cx="4483100" cy="207645"/>
          </a:xfrm>
        </p:spPr>
        <p:txBody>
          <a:bodyPr lIns="0" tIns="0" rIns="0" bIns="0"/>
          <a:lstStyle>
            <a:lvl1pPr>
              <a:defRPr sz="950" b="1" i="1">
                <a:solidFill>
                  <a:srgbClr val="006BB3"/>
                </a:solidFill>
                <a:latin typeface="Segoe UI" panose="020B0502040204020203"/>
                <a:cs typeface="Segoe UI" panose="020B0502040204020203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践行质量领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先</a:t>
            </a:r>
            <a:r>
              <a:rPr sz="1350" i="0" spc="-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leading</a:t>
            </a:r>
            <a:r>
              <a:rPr spc="15" dirty="0"/>
              <a:t> </a:t>
            </a:r>
            <a:r>
              <a:rPr dirty="0"/>
              <a:t>strategy</a:t>
            </a:r>
            <a:r>
              <a:rPr spc="5" dirty="0"/>
              <a:t> </a:t>
            </a:r>
            <a:r>
              <a:rPr sz="1350" i="0" spc="-85" dirty="0">
                <a:latin typeface="微软雅黑" panose="020B0503020204020204" charset="-122"/>
                <a:cs typeface="微软雅黑" panose="020B0503020204020204" charset="-122"/>
              </a:rPr>
              <a:t>坚守质量十</a:t>
            </a:r>
            <a:r>
              <a:rPr sz="1350" i="0" spc="-80" dirty="0">
                <a:latin typeface="微软雅黑" panose="020B0503020204020204" charset="-122"/>
                <a:cs typeface="微软雅黑" panose="020B0503020204020204" charset="-122"/>
              </a:rPr>
              <a:t>条</a:t>
            </a:r>
            <a:r>
              <a:rPr sz="1350" i="0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pc="-5" dirty="0"/>
              <a:t>Quality</a:t>
            </a:r>
            <a:r>
              <a:rPr spc="15" dirty="0"/>
              <a:t> </a:t>
            </a:r>
            <a:r>
              <a:rPr spc="-5" dirty="0"/>
              <a:t>principles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71325" y="38727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119325" y="13527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1226675" y="6318000"/>
            <a:ext cx="5400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fld id="{51D91E7F-84B6-4064-9D4E-CC7D244BCA0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9765" y="122555"/>
            <a:ext cx="2458085" cy="648970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0637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4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10589"/>
            <a:ext cx="487680" cy="3657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8320" y="880110"/>
            <a:ext cx="3082290" cy="42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B3B3B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161" y="1913001"/>
            <a:ext cx="11306810" cy="3989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4C821-51AF-415E-BF5B-CDCDE346636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91E7F-84B6-4064-9D4E-CC7D244BCA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0.emf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15.png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0" Type="http://schemas.openxmlformats.org/officeDocument/2006/relationships/notesSlide" Target="../notesSlides/notesSlide10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0" Type="http://schemas.openxmlformats.org/officeDocument/2006/relationships/notesSlide" Target="../notesSlides/notesSlide1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8600" y="258445"/>
            <a:ext cx="11684000" cy="6341110"/>
          </a:xfrm>
          <a:prstGeom prst="rect">
            <a:avLst/>
          </a:prstGeom>
          <a:solidFill>
            <a:srgbClr val="063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 dirty="0">
              <a:solidFill>
                <a:prstClr val="white"/>
              </a:solidFill>
              <a:latin typeface="Calibri Light" panose="020F0302020204030204"/>
              <a:ea typeface="微软雅黑 Light" panose="020B0502040204020203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5300" y="709930"/>
            <a:ext cx="11193780" cy="54375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 dirty="0">
              <a:solidFill>
                <a:prstClr val="white"/>
              </a:solidFill>
              <a:latin typeface="Calibri Light" panose="020F0302020204030204"/>
              <a:ea typeface="微软雅黑 Light" panose="020B0502040204020203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115695" y="3122930"/>
            <a:ext cx="9953625" cy="0"/>
          </a:xfrm>
          <a:prstGeom prst="line">
            <a:avLst/>
          </a:prstGeom>
          <a:ln w="19050">
            <a:solidFill>
              <a:srgbClr val="0637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5024120" y="4619625"/>
            <a:ext cx="306324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tabLst>
                <a:tab pos="2148840" algn="l"/>
              </a:tabLst>
            </a:pPr>
            <a:r>
              <a:rPr lang="en-US" sz="2000" dirty="0">
                <a:solidFill>
                  <a:schemeClr val="tx1"/>
                </a:solidFill>
                <a:latin typeface="+mn-ea"/>
                <a:ea typeface="+mn-ea"/>
                <a:sym typeface="Calibri" panose="020F0502020204030204" pitchFamily="34" charset="0"/>
              </a:rPr>
              <a:t>2022-07-01</a:t>
            </a:r>
            <a:endParaRPr lang="en-US" sz="2000" dirty="0">
              <a:solidFill>
                <a:schemeClr val="tx1"/>
              </a:solidFill>
              <a:latin typeface="+mn-ea"/>
              <a:ea typeface="+mn-ea"/>
              <a:sym typeface="Calibri" panose="020F0502020204030204" pitchFamily="34" charset="0"/>
            </a:endParaRPr>
          </a:p>
        </p:txBody>
      </p:sp>
      <p:grpSp>
        <p:nvGrpSpPr>
          <p:cNvPr id="24" name="Group 59"/>
          <p:cNvGrpSpPr>
            <a:grpSpLocks noChangeAspect="1"/>
          </p:cNvGrpSpPr>
          <p:nvPr/>
        </p:nvGrpSpPr>
        <p:grpSpPr bwMode="auto">
          <a:xfrm>
            <a:off x="5024779" y="4691284"/>
            <a:ext cx="218168" cy="238153"/>
            <a:chOff x="1066" y="1985"/>
            <a:chExt cx="262" cy="286"/>
          </a:xfrm>
          <a:solidFill>
            <a:schemeClr val="bg1"/>
          </a:solidFill>
        </p:grpSpPr>
        <p:sp>
          <p:nvSpPr>
            <p:cNvPr id="25" name="Freeform 60"/>
            <p:cNvSpPr>
              <a:spLocks noEditPoints="1"/>
            </p:cNvSpPr>
            <p:nvPr/>
          </p:nvSpPr>
          <p:spPr bwMode="auto">
            <a:xfrm>
              <a:off x="1066" y="2005"/>
              <a:ext cx="262" cy="266"/>
            </a:xfrm>
            <a:custGeom>
              <a:avLst/>
              <a:gdLst>
                <a:gd name="T0" fmla="*/ 572 w 642"/>
                <a:gd name="T1" fmla="*/ 655 h 655"/>
                <a:gd name="T2" fmla="*/ 70 w 642"/>
                <a:gd name="T3" fmla="*/ 655 h 655"/>
                <a:gd name="T4" fmla="*/ 19 w 642"/>
                <a:gd name="T5" fmla="*/ 630 h 655"/>
                <a:gd name="T6" fmla="*/ 0 w 642"/>
                <a:gd name="T7" fmla="*/ 575 h 655"/>
                <a:gd name="T8" fmla="*/ 0 w 642"/>
                <a:gd name="T9" fmla="*/ 80 h 655"/>
                <a:gd name="T10" fmla="*/ 19 w 642"/>
                <a:gd name="T11" fmla="*/ 25 h 655"/>
                <a:gd name="T12" fmla="*/ 70 w 642"/>
                <a:gd name="T13" fmla="*/ 0 h 655"/>
                <a:gd name="T14" fmla="*/ 93 w 642"/>
                <a:gd name="T15" fmla="*/ 0 h 655"/>
                <a:gd name="T16" fmla="*/ 111 w 642"/>
                <a:gd name="T17" fmla="*/ 18 h 655"/>
                <a:gd name="T18" fmla="*/ 93 w 642"/>
                <a:gd name="T19" fmla="*/ 36 h 655"/>
                <a:gd name="T20" fmla="*/ 70 w 642"/>
                <a:gd name="T21" fmla="*/ 36 h 655"/>
                <a:gd name="T22" fmla="*/ 47 w 642"/>
                <a:gd name="T23" fmla="*/ 48 h 655"/>
                <a:gd name="T24" fmla="*/ 36 w 642"/>
                <a:gd name="T25" fmla="*/ 80 h 655"/>
                <a:gd name="T26" fmla="*/ 36 w 642"/>
                <a:gd name="T27" fmla="*/ 575 h 655"/>
                <a:gd name="T28" fmla="*/ 47 w 642"/>
                <a:gd name="T29" fmla="*/ 607 h 655"/>
                <a:gd name="T30" fmla="*/ 70 w 642"/>
                <a:gd name="T31" fmla="*/ 619 h 655"/>
                <a:gd name="T32" fmla="*/ 572 w 642"/>
                <a:gd name="T33" fmla="*/ 619 h 655"/>
                <a:gd name="T34" fmla="*/ 595 w 642"/>
                <a:gd name="T35" fmla="*/ 607 h 655"/>
                <a:gd name="T36" fmla="*/ 606 w 642"/>
                <a:gd name="T37" fmla="*/ 575 h 655"/>
                <a:gd name="T38" fmla="*/ 606 w 642"/>
                <a:gd name="T39" fmla="*/ 80 h 655"/>
                <a:gd name="T40" fmla="*/ 595 w 642"/>
                <a:gd name="T41" fmla="*/ 48 h 655"/>
                <a:gd name="T42" fmla="*/ 572 w 642"/>
                <a:gd name="T43" fmla="*/ 36 h 655"/>
                <a:gd name="T44" fmla="*/ 547 w 642"/>
                <a:gd name="T45" fmla="*/ 36 h 655"/>
                <a:gd name="T46" fmla="*/ 529 w 642"/>
                <a:gd name="T47" fmla="*/ 18 h 655"/>
                <a:gd name="T48" fmla="*/ 547 w 642"/>
                <a:gd name="T49" fmla="*/ 0 h 655"/>
                <a:gd name="T50" fmla="*/ 572 w 642"/>
                <a:gd name="T51" fmla="*/ 0 h 655"/>
                <a:gd name="T52" fmla="*/ 622 w 642"/>
                <a:gd name="T53" fmla="*/ 25 h 655"/>
                <a:gd name="T54" fmla="*/ 642 w 642"/>
                <a:gd name="T55" fmla="*/ 80 h 655"/>
                <a:gd name="T56" fmla="*/ 642 w 642"/>
                <a:gd name="T57" fmla="*/ 575 h 655"/>
                <a:gd name="T58" fmla="*/ 622 w 642"/>
                <a:gd name="T59" fmla="*/ 630 h 655"/>
                <a:gd name="T60" fmla="*/ 572 w 642"/>
                <a:gd name="T61" fmla="*/ 655 h 655"/>
                <a:gd name="T62" fmla="*/ 418 w 642"/>
                <a:gd name="T63" fmla="*/ 36 h 655"/>
                <a:gd name="T64" fmla="*/ 224 w 642"/>
                <a:gd name="T65" fmla="*/ 36 h 655"/>
                <a:gd name="T66" fmla="*/ 206 w 642"/>
                <a:gd name="T67" fmla="*/ 18 h 655"/>
                <a:gd name="T68" fmla="*/ 224 w 642"/>
                <a:gd name="T69" fmla="*/ 0 h 655"/>
                <a:gd name="T70" fmla="*/ 418 w 642"/>
                <a:gd name="T71" fmla="*/ 0 h 655"/>
                <a:gd name="T72" fmla="*/ 436 w 642"/>
                <a:gd name="T73" fmla="*/ 18 h 655"/>
                <a:gd name="T74" fmla="*/ 418 w 642"/>
                <a:gd name="T75" fmla="*/ 36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2" h="655">
                  <a:moveTo>
                    <a:pt x="572" y="655"/>
                  </a:moveTo>
                  <a:cubicBezTo>
                    <a:pt x="70" y="655"/>
                    <a:pt x="70" y="655"/>
                    <a:pt x="70" y="655"/>
                  </a:cubicBezTo>
                  <a:cubicBezTo>
                    <a:pt x="51" y="655"/>
                    <a:pt x="33" y="646"/>
                    <a:pt x="19" y="630"/>
                  </a:cubicBezTo>
                  <a:cubicBezTo>
                    <a:pt x="7" y="615"/>
                    <a:pt x="0" y="596"/>
                    <a:pt x="0" y="57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60"/>
                    <a:pt x="7" y="40"/>
                    <a:pt x="19" y="25"/>
                  </a:cubicBezTo>
                  <a:cubicBezTo>
                    <a:pt x="33" y="9"/>
                    <a:pt x="51" y="0"/>
                    <a:pt x="7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3" y="0"/>
                    <a:pt x="111" y="8"/>
                    <a:pt x="111" y="18"/>
                  </a:cubicBezTo>
                  <a:cubicBezTo>
                    <a:pt x="111" y="28"/>
                    <a:pt x="103" y="36"/>
                    <a:pt x="93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1" y="36"/>
                    <a:pt x="53" y="40"/>
                    <a:pt x="47" y="48"/>
                  </a:cubicBezTo>
                  <a:cubicBezTo>
                    <a:pt x="40" y="56"/>
                    <a:pt x="36" y="68"/>
                    <a:pt x="36" y="80"/>
                  </a:cubicBezTo>
                  <a:cubicBezTo>
                    <a:pt x="36" y="575"/>
                    <a:pt x="36" y="575"/>
                    <a:pt x="36" y="575"/>
                  </a:cubicBezTo>
                  <a:cubicBezTo>
                    <a:pt x="36" y="587"/>
                    <a:pt x="40" y="599"/>
                    <a:pt x="47" y="607"/>
                  </a:cubicBezTo>
                  <a:cubicBezTo>
                    <a:pt x="53" y="615"/>
                    <a:pt x="61" y="619"/>
                    <a:pt x="70" y="619"/>
                  </a:cubicBezTo>
                  <a:cubicBezTo>
                    <a:pt x="572" y="619"/>
                    <a:pt x="572" y="619"/>
                    <a:pt x="572" y="619"/>
                  </a:cubicBezTo>
                  <a:cubicBezTo>
                    <a:pt x="580" y="619"/>
                    <a:pt x="588" y="615"/>
                    <a:pt x="595" y="607"/>
                  </a:cubicBezTo>
                  <a:cubicBezTo>
                    <a:pt x="602" y="599"/>
                    <a:pt x="606" y="587"/>
                    <a:pt x="606" y="575"/>
                  </a:cubicBezTo>
                  <a:cubicBezTo>
                    <a:pt x="606" y="80"/>
                    <a:pt x="606" y="80"/>
                    <a:pt x="606" y="80"/>
                  </a:cubicBezTo>
                  <a:cubicBezTo>
                    <a:pt x="606" y="68"/>
                    <a:pt x="602" y="56"/>
                    <a:pt x="595" y="48"/>
                  </a:cubicBezTo>
                  <a:cubicBezTo>
                    <a:pt x="588" y="40"/>
                    <a:pt x="580" y="36"/>
                    <a:pt x="572" y="36"/>
                  </a:cubicBezTo>
                  <a:cubicBezTo>
                    <a:pt x="547" y="36"/>
                    <a:pt x="547" y="36"/>
                    <a:pt x="547" y="36"/>
                  </a:cubicBezTo>
                  <a:cubicBezTo>
                    <a:pt x="537" y="36"/>
                    <a:pt x="529" y="28"/>
                    <a:pt x="529" y="18"/>
                  </a:cubicBezTo>
                  <a:cubicBezTo>
                    <a:pt x="529" y="8"/>
                    <a:pt x="537" y="0"/>
                    <a:pt x="547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91" y="0"/>
                    <a:pt x="609" y="9"/>
                    <a:pt x="622" y="25"/>
                  </a:cubicBezTo>
                  <a:cubicBezTo>
                    <a:pt x="635" y="40"/>
                    <a:pt x="642" y="60"/>
                    <a:pt x="642" y="80"/>
                  </a:cubicBezTo>
                  <a:cubicBezTo>
                    <a:pt x="642" y="575"/>
                    <a:pt x="642" y="575"/>
                    <a:pt x="642" y="575"/>
                  </a:cubicBezTo>
                  <a:cubicBezTo>
                    <a:pt x="642" y="596"/>
                    <a:pt x="635" y="615"/>
                    <a:pt x="622" y="630"/>
                  </a:cubicBezTo>
                  <a:cubicBezTo>
                    <a:pt x="609" y="646"/>
                    <a:pt x="591" y="655"/>
                    <a:pt x="572" y="655"/>
                  </a:cubicBezTo>
                  <a:close/>
                  <a:moveTo>
                    <a:pt x="418" y="36"/>
                  </a:moveTo>
                  <a:cubicBezTo>
                    <a:pt x="224" y="36"/>
                    <a:pt x="224" y="36"/>
                    <a:pt x="224" y="36"/>
                  </a:cubicBezTo>
                  <a:cubicBezTo>
                    <a:pt x="214" y="36"/>
                    <a:pt x="206" y="28"/>
                    <a:pt x="206" y="18"/>
                  </a:cubicBezTo>
                  <a:cubicBezTo>
                    <a:pt x="206" y="8"/>
                    <a:pt x="214" y="0"/>
                    <a:pt x="224" y="0"/>
                  </a:cubicBezTo>
                  <a:cubicBezTo>
                    <a:pt x="418" y="0"/>
                    <a:pt x="418" y="0"/>
                    <a:pt x="418" y="0"/>
                  </a:cubicBezTo>
                  <a:cubicBezTo>
                    <a:pt x="428" y="0"/>
                    <a:pt x="436" y="8"/>
                    <a:pt x="436" y="18"/>
                  </a:cubicBezTo>
                  <a:cubicBezTo>
                    <a:pt x="436" y="28"/>
                    <a:pt x="428" y="36"/>
                    <a:pt x="41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srgbClr val="212834"/>
                </a:solidFill>
                <a:latin typeface="Calibri Light" panose="020F0302020204030204"/>
                <a:ea typeface="微软雅黑 Light" panose="020B0502040204020203" charset="-122"/>
              </a:endParaRPr>
            </a:p>
          </p:txBody>
        </p:sp>
        <p:sp>
          <p:nvSpPr>
            <p:cNvPr id="26" name="Freeform 61"/>
            <p:cNvSpPr>
              <a:spLocks noEditPoints="1"/>
            </p:cNvSpPr>
            <p:nvPr/>
          </p:nvSpPr>
          <p:spPr bwMode="auto">
            <a:xfrm>
              <a:off x="1124" y="1985"/>
              <a:ext cx="146" cy="64"/>
            </a:xfrm>
            <a:custGeom>
              <a:avLst/>
              <a:gdLst>
                <a:gd name="T0" fmla="*/ 18 w 357"/>
                <a:gd name="T1" fmla="*/ 0 h 157"/>
                <a:gd name="T2" fmla="*/ 36 w 357"/>
                <a:gd name="T3" fmla="*/ 18 h 157"/>
                <a:gd name="T4" fmla="*/ 36 w 357"/>
                <a:gd name="T5" fmla="*/ 139 h 157"/>
                <a:gd name="T6" fmla="*/ 18 w 357"/>
                <a:gd name="T7" fmla="*/ 157 h 157"/>
                <a:gd name="T8" fmla="*/ 0 w 357"/>
                <a:gd name="T9" fmla="*/ 139 h 157"/>
                <a:gd name="T10" fmla="*/ 0 w 357"/>
                <a:gd name="T11" fmla="*/ 18 h 157"/>
                <a:gd name="T12" fmla="*/ 18 w 357"/>
                <a:gd name="T13" fmla="*/ 0 h 157"/>
                <a:gd name="T14" fmla="*/ 339 w 357"/>
                <a:gd name="T15" fmla="*/ 0 h 157"/>
                <a:gd name="T16" fmla="*/ 357 w 357"/>
                <a:gd name="T17" fmla="*/ 18 h 157"/>
                <a:gd name="T18" fmla="*/ 357 w 357"/>
                <a:gd name="T19" fmla="*/ 139 h 157"/>
                <a:gd name="T20" fmla="*/ 339 w 357"/>
                <a:gd name="T21" fmla="*/ 157 h 157"/>
                <a:gd name="T22" fmla="*/ 321 w 357"/>
                <a:gd name="T23" fmla="*/ 139 h 157"/>
                <a:gd name="T24" fmla="*/ 321 w 357"/>
                <a:gd name="T25" fmla="*/ 18 h 157"/>
                <a:gd name="T26" fmla="*/ 339 w 357"/>
                <a:gd name="T2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157">
                  <a:moveTo>
                    <a:pt x="18" y="0"/>
                  </a:moveTo>
                  <a:cubicBezTo>
                    <a:pt x="28" y="0"/>
                    <a:pt x="36" y="8"/>
                    <a:pt x="36" y="18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6" y="149"/>
                    <a:pt x="28" y="157"/>
                    <a:pt x="18" y="157"/>
                  </a:cubicBezTo>
                  <a:cubicBezTo>
                    <a:pt x="8" y="157"/>
                    <a:pt x="0" y="149"/>
                    <a:pt x="0" y="1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lose/>
                  <a:moveTo>
                    <a:pt x="339" y="0"/>
                  </a:moveTo>
                  <a:cubicBezTo>
                    <a:pt x="349" y="0"/>
                    <a:pt x="357" y="8"/>
                    <a:pt x="357" y="18"/>
                  </a:cubicBezTo>
                  <a:cubicBezTo>
                    <a:pt x="357" y="139"/>
                    <a:pt x="357" y="139"/>
                    <a:pt x="357" y="139"/>
                  </a:cubicBezTo>
                  <a:cubicBezTo>
                    <a:pt x="357" y="149"/>
                    <a:pt x="349" y="157"/>
                    <a:pt x="339" y="157"/>
                  </a:cubicBezTo>
                  <a:cubicBezTo>
                    <a:pt x="329" y="157"/>
                    <a:pt x="321" y="149"/>
                    <a:pt x="321" y="139"/>
                  </a:cubicBezTo>
                  <a:cubicBezTo>
                    <a:pt x="321" y="18"/>
                    <a:pt x="321" y="18"/>
                    <a:pt x="321" y="18"/>
                  </a:cubicBezTo>
                  <a:cubicBezTo>
                    <a:pt x="321" y="8"/>
                    <a:pt x="329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srgbClr val="212834"/>
                </a:solidFill>
                <a:latin typeface="Calibri Light" panose="020F0302020204030204"/>
                <a:ea typeface="微软雅黑 Light" panose="020B0502040204020203" charset="-122"/>
              </a:endParaRPr>
            </a:p>
          </p:txBody>
        </p:sp>
        <p:sp>
          <p:nvSpPr>
            <p:cNvPr id="27" name="Freeform 62"/>
            <p:cNvSpPr>
              <a:spLocks noEditPoints="1"/>
            </p:cNvSpPr>
            <p:nvPr/>
          </p:nvSpPr>
          <p:spPr bwMode="auto">
            <a:xfrm>
              <a:off x="1074" y="2044"/>
              <a:ext cx="246" cy="183"/>
            </a:xfrm>
            <a:custGeom>
              <a:avLst/>
              <a:gdLst>
                <a:gd name="T0" fmla="*/ 0 w 603"/>
                <a:gd name="T1" fmla="*/ 18 h 450"/>
                <a:gd name="T2" fmla="*/ 18 w 603"/>
                <a:gd name="T3" fmla="*/ 0 h 450"/>
                <a:gd name="T4" fmla="*/ 585 w 603"/>
                <a:gd name="T5" fmla="*/ 0 h 450"/>
                <a:gd name="T6" fmla="*/ 603 w 603"/>
                <a:gd name="T7" fmla="*/ 18 h 450"/>
                <a:gd name="T8" fmla="*/ 585 w 603"/>
                <a:gd name="T9" fmla="*/ 36 h 450"/>
                <a:gd name="T10" fmla="*/ 18 w 603"/>
                <a:gd name="T11" fmla="*/ 36 h 450"/>
                <a:gd name="T12" fmla="*/ 0 w 603"/>
                <a:gd name="T13" fmla="*/ 18 h 450"/>
                <a:gd name="T14" fmla="*/ 306 w 603"/>
                <a:gd name="T15" fmla="*/ 450 h 450"/>
                <a:gd name="T16" fmla="*/ 184 w 603"/>
                <a:gd name="T17" fmla="*/ 400 h 450"/>
                <a:gd name="T18" fmla="*/ 134 w 603"/>
                <a:gd name="T19" fmla="*/ 279 h 450"/>
                <a:gd name="T20" fmla="*/ 184 w 603"/>
                <a:gd name="T21" fmla="*/ 158 h 450"/>
                <a:gd name="T22" fmla="*/ 306 w 603"/>
                <a:gd name="T23" fmla="*/ 107 h 450"/>
                <a:gd name="T24" fmla="*/ 324 w 603"/>
                <a:gd name="T25" fmla="*/ 125 h 450"/>
                <a:gd name="T26" fmla="*/ 306 w 603"/>
                <a:gd name="T27" fmla="*/ 143 h 450"/>
                <a:gd name="T28" fmla="*/ 170 w 603"/>
                <a:gd name="T29" fmla="*/ 279 h 450"/>
                <a:gd name="T30" fmla="*/ 306 w 603"/>
                <a:gd name="T31" fmla="*/ 414 h 450"/>
                <a:gd name="T32" fmla="*/ 441 w 603"/>
                <a:gd name="T33" fmla="*/ 279 h 450"/>
                <a:gd name="T34" fmla="*/ 459 w 603"/>
                <a:gd name="T35" fmla="*/ 261 h 450"/>
                <a:gd name="T36" fmla="*/ 477 w 603"/>
                <a:gd name="T37" fmla="*/ 279 h 450"/>
                <a:gd name="T38" fmla="*/ 427 w 603"/>
                <a:gd name="T39" fmla="*/ 400 h 450"/>
                <a:gd name="T40" fmla="*/ 306 w 603"/>
                <a:gd name="T41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3" h="450">
                  <a:moveTo>
                    <a:pt x="0" y="18"/>
                  </a:moveTo>
                  <a:cubicBezTo>
                    <a:pt x="0" y="8"/>
                    <a:pt x="8" y="0"/>
                    <a:pt x="18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95" y="0"/>
                    <a:pt x="603" y="8"/>
                    <a:pt x="603" y="18"/>
                  </a:cubicBezTo>
                  <a:cubicBezTo>
                    <a:pt x="603" y="28"/>
                    <a:pt x="595" y="36"/>
                    <a:pt x="585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lose/>
                  <a:moveTo>
                    <a:pt x="306" y="450"/>
                  </a:moveTo>
                  <a:cubicBezTo>
                    <a:pt x="260" y="450"/>
                    <a:pt x="217" y="433"/>
                    <a:pt x="184" y="400"/>
                  </a:cubicBezTo>
                  <a:cubicBezTo>
                    <a:pt x="152" y="368"/>
                    <a:pt x="134" y="325"/>
                    <a:pt x="134" y="279"/>
                  </a:cubicBezTo>
                  <a:cubicBezTo>
                    <a:pt x="134" y="233"/>
                    <a:pt x="152" y="190"/>
                    <a:pt x="184" y="158"/>
                  </a:cubicBezTo>
                  <a:cubicBezTo>
                    <a:pt x="217" y="125"/>
                    <a:pt x="260" y="107"/>
                    <a:pt x="306" y="107"/>
                  </a:cubicBezTo>
                  <a:cubicBezTo>
                    <a:pt x="316" y="107"/>
                    <a:pt x="324" y="115"/>
                    <a:pt x="324" y="125"/>
                  </a:cubicBezTo>
                  <a:cubicBezTo>
                    <a:pt x="324" y="135"/>
                    <a:pt x="316" y="143"/>
                    <a:pt x="306" y="143"/>
                  </a:cubicBezTo>
                  <a:cubicBezTo>
                    <a:pt x="231" y="143"/>
                    <a:pt x="170" y="204"/>
                    <a:pt x="170" y="279"/>
                  </a:cubicBezTo>
                  <a:cubicBezTo>
                    <a:pt x="170" y="354"/>
                    <a:pt x="231" y="414"/>
                    <a:pt x="306" y="414"/>
                  </a:cubicBezTo>
                  <a:cubicBezTo>
                    <a:pt x="380" y="414"/>
                    <a:pt x="441" y="354"/>
                    <a:pt x="441" y="279"/>
                  </a:cubicBezTo>
                  <a:cubicBezTo>
                    <a:pt x="441" y="269"/>
                    <a:pt x="449" y="261"/>
                    <a:pt x="459" y="261"/>
                  </a:cubicBezTo>
                  <a:cubicBezTo>
                    <a:pt x="469" y="261"/>
                    <a:pt x="477" y="269"/>
                    <a:pt x="477" y="279"/>
                  </a:cubicBezTo>
                  <a:cubicBezTo>
                    <a:pt x="477" y="325"/>
                    <a:pt x="459" y="368"/>
                    <a:pt x="427" y="400"/>
                  </a:cubicBezTo>
                  <a:cubicBezTo>
                    <a:pt x="395" y="433"/>
                    <a:pt x="351" y="450"/>
                    <a:pt x="306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srgbClr val="212834"/>
                </a:solidFill>
                <a:latin typeface="Calibri Light" panose="020F0302020204030204"/>
                <a:ea typeface="微软雅黑 Light" panose="020B0502040204020203" charset="-122"/>
              </a:endParaRPr>
            </a:p>
          </p:txBody>
        </p:sp>
        <p:sp>
          <p:nvSpPr>
            <p:cNvPr id="28" name="Freeform 63"/>
            <p:cNvSpPr/>
            <p:nvPr/>
          </p:nvSpPr>
          <p:spPr bwMode="auto">
            <a:xfrm>
              <a:off x="1193" y="2088"/>
              <a:ext cx="53" cy="72"/>
            </a:xfrm>
            <a:custGeom>
              <a:avLst/>
              <a:gdLst>
                <a:gd name="T0" fmla="*/ 113 w 131"/>
                <a:gd name="T1" fmla="*/ 176 h 176"/>
                <a:gd name="T2" fmla="*/ 18 w 131"/>
                <a:gd name="T3" fmla="*/ 176 h 176"/>
                <a:gd name="T4" fmla="*/ 0 w 131"/>
                <a:gd name="T5" fmla="*/ 158 h 176"/>
                <a:gd name="T6" fmla="*/ 0 w 131"/>
                <a:gd name="T7" fmla="*/ 18 h 176"/>
                <a:gd name="T8" fmla="*/ 18 w 131"/>
                <a:gd name="T9" fmla="*/ 0 h 176"/>
                <a:gd name="T10" fmla="*/ 36 w 131"/>
                <a:gd name="T11" fmla="*/ 18 h 176"/>
                <a:gd name="T12" fmla="*/ 36 w 131"/>
                <a:gd name="T13" fmla="*/ 140 h 176"/>
                <a:gd name="T14" fmla="*/ 113 w 131"/>
                <a:gd name="T15" fmla="*/ 140 h 176"/>
                <a:gd name="T16" fmla="*/ 131 w 131"/>
                <a:gd name="T17" fmla="*/ 158 h 176"/>
                <a:gd name="T18" fmla="*/ 113 w 131"/>
                <a:gd name="T1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176">
                  <a:moveTo>
                    <a:pt x="113" y="176"/>
                  </a:moveTo>
                  <a:cubicBezTo>
                    <a:pt x="18" y="176"/>
                    <a:pt x="18" y="176"/>
                    <a:pt x="18" y="176"/>
                  </a:cubicBezTo>
                  <a:cubicBezTo>
                    <a:pt x="8" y="176"/>
                    <a:pt x="0" y="168"/>
                    <a:pt x="0" y="15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23" y="140"/>
                    <a:pt x="131" y="148"/>
                    <a:pt x="131" y="158"/>
                  </a:cubicBezTo>
                  <a:cubicBezTo>
                    <a:pt x="131" y="168"/>
                    <a:pt x="123" y="176"/>
                    <a:pt x="113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srgbClr val="212834"/>
                </a:solidFill>
                <a:latin typeface="Calibri Light" panose="020F0302020204030204"/>
                <a:ea typeface="微软雅黑 Light" panose="020B0502040204020203" charset="-122"/>
              </a:endParaRPr>
            </a:p>
          </p:txBody>
        </p:sp>
      </p:grpSp>
      <p:sp>
        <p:nvSpPr>
          <p:cNvPr id="33" name="文本框 3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2276475" y="3350260"/>
            <a:ext cx="8559165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defTabSz="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148840" algn="l"/>
              </a:tabLst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anose="020F0502020204030204" pitchFamily="34" charset="0"/>
              </a:rPr>
              <a:t>Bangchao Wang, 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anose="020F0502020204030204" pitchFamily="34" charset="0"/>
              </a:rPr>
              <a:t>Heng Wang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anose="020F0502020204030204" pitchFamily="34" charset="0"/>
              </a:rPr>
              <a:t>, Ruiqi Luo, Sen Zhang, Qiang Zhu</a:t>
            </a:r>
            <a:endParaRPr lang="en-US" altLang="zh-CN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algn="ctr" defTabSz="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148840" algn="l"/>
              </a:tabLst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anose="020F0502020204030204" pitchFamily="34" charset="0"/>
              </a:rPr>
              <a:t>Wuhan Textile University, Wuhan, China </a:t>
            </a:r>
            <a:endParaRPr 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07273" y="1509004"/>
            <a:ext cx="10126980" cy="1564640"/>
            <a:chOff x="1094288" y="1807933"/>
            <a:chExt cx="10126980" cy="1564640"/>
          </a:xfrm>
        </p:grpSpPr>
        <p:sp>
          <p:nvSpPr>
            <p:cNvPr id="9" name="文本框 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2681153" y="1990813"/>
              <a:ext cx="8540115" cy="11988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 defTabSz="5143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tabLst>
                  <a:tab pos="2148840" algn="l"/>
                </a:tabLst>
              </a:pPr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rPr>
                <a:t>A Systematic Mapping Study of Information Retrieval Approaches Applied to Requirements Trace Recovery</a:t>
              </a:r>
              <a:endParaRPr lang="en-US" altLang="zh-CN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88" y="1807933"/>
              <a:ext cx="1564640" cy="156464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Definition</a:t>
            </a:r>
            <a:endParaRPr lang="en-US" altLang="zh-CN" sz="4000" dirty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369570" y="1337945"/>
            <a:ext cx="10962640" cy="236728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9525" indent="0" algn="l" defTabSz="914400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tabLst>
                <a:tab pos="266065" algn="l"/>
              </a:tabLst>
              <a:defRPr/>
            </a:pPr>
            <a:endParaRPr lang="en-US" altLang="zh-CN" sz="2000" b="1" dirty="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525" indent="0" algn="l" defTabSz="914400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tabLst>
                <a:tab pos="266065" algn="l"/>
              </a:tabLst>
              <a:defRPr/>
            </a:pPr>
            <a:endParaRPr lang="en-US" altLang="zh-CN" sz="2000" b="1" dirty="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525" indent="0" algn="l" defTabSz="914400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tabLst>
                <a:tab pos="266065" algn="l"/>
              </a:tabLst>
              <a:defRPr/>
            </a:pPr>
            <a:endParaRPr lang="en-US" altLang="zh-CN" sz="2000" b="1" dirty="0">
              <a:effectLst/>
              <a:latin typeface="+mn-ea"/>
              <a:sym typeface="+mn-ea"/>
            </a:endParaRPr>
          </a:p>
          <a:p>
            <a:pPr marL="9525" indent="0" algn="l" defTabSz="914400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tabLst>
                <a:tab pos="266065" algn="l"/>
              </a:tabLst>
              <a:defRPr/>
            </a:pPr>
            <a:r>
              <a:rPr lang="en-US" altLang="zh-CN" sz="2000" b="1" dirty="0">
                <a:effectLst/>
                <a:latin typeface="+mn-ea"/>
                <a:sym typeface="+mn-ea"/>
              </a:rPr>
              <a:t>   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585" y="1954530"/>
            <a:ext cx="11720195" cy="34232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Background</a:t>
            </a:r>
            <a:endParaRPr lang="zh-CN" altLang="en-US" sz="4000" spc="-5" dirty="0">
              <a:latin typeface="+mn-ea"/>
              <a:ea typeface="+mn-ea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4811395" y="1337945"/>
            <a:ext cx="2569845" cy="6515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9525" indent="0" algn="l" defTabSz="914400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tabLst>
                <a:tab pos="266065" algn="l"/>
              </a:tabLst>
              <a:defRPr/>
            </a:pPr>
            <a:r>
              <a:rPr lang="en-US" altLang="zh-CN" sz="3200" b="1" dirty="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Trouble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 descr="u=873035313,227236114&amp;fm=253&amp;fmt=auto&amp;app=138&amp;f=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290" y="2225040"/>
            <a:ext cx="2654935" cy="2654935"/>
          </a:xfrm>
          <a:prstGeom prst="rect">
            <a:avLst/>
          </a:prstGeom>
        </p:spPr>
      </p:pic>
      <p:pic>
        <p:nvPicPr>
          <p:cNvPr id="3" name="图片 2" descr="t013ba68a6ce8c646a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75" y="2261870"/>
            <a:ext cx="2133600" cy="2503805"/>
          </a:xfrm>
          <a:prstGeom prst="rect">
            <a:avLst/>
          </a:prstGeom>
        </p:spPr>
      </p:pic>
      <p:pic>
        <p:nvPicPr>
          <p:cNvPr id="4" name="图片 3" descr="4dd00082c97f300e4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261870"/>
            <a:ext cx="3505200" cy="25819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4220" y="5257800"/>
            <a:ext cx="2580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time-consuming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5406390" y="5257800"/>
            <a:ext cx="1379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tedious</a:t>
            </a:r>
            <a:endParaRPr lang="en-US" altLang="zh-CN" sz="2800" dirty="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94825" y="5257800"/>
            <a:ext cx="1454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fallible</a:t>
            </a:r>
            <a:endParaRPr lang="en-US" altLang="zh-CN" sz="2800" dirty="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66365" y="6010910"/>
            <a:ext cx="6528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need automated approach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8514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Background</a:t>
            </a:r>
            <a:endParaRPr lang="en-US" altLang="zh-CN" sz="4000" spc="-5" dirty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641985" y="1651635"/>
          <a:ext cx="10539730" cy="365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6525"/>
                <a:gridCol w="5323205"/>
              </a:tblGrid>
              <a:tr h="676275">
                <a:tc gridSpan="2">
                  <a:txBody>
                    <a:bodyPr/>
                    <a:lstStyle/>
                    <a:p>
                      <a:pPr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Requirements traceability</a:t>
                      </a:r>
                      <a:r>
                        <a:rPr lang="en-US" altLang="zh-CN" sz="3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technology</a:t>
                      </a:r>
                      <a:endParaRPr lang="en-US" altLang="zh-CN" sz="3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(1)Scenario</a:t>
                      </a: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based approach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(2)Framework 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(3)Feature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model 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Feature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oriented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4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)Aspect weaving 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(9)R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ule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835660">
                <a:tc>
                  <a:txBody>
                    <a:bodyPr/>
                    <a:lstStyle/>
                    <a:p>
                      <a:pPr marL="0"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5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)Design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p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atterns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based 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10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K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eywords and ontology based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approach</a:t>
                      </a:r>
                      <a:endParaRPr lang="zh-CN" alt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左箭头 9"/>
          <p:cNvSpPr/>
          <p:nvPr/>
        </p:nvSpPr>
        <p:spPr>
          <a:xfrm>
            <a:off x="11301730" y="2473325"/>
            <a:ext cx="278765" cy="32766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箭头 11"/>
          <p:cNvSpPr/>
          <p:nvPr/>
        </p:nvSpPr>
        <p:spPr>
          <a:xfrm>
            <a:off x="11301730" y="3075940"/>
            <a:ext cx="278130" cy="32766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873750" y="2370455"/>
            <a:ext cx="530796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)Information retrieval based approach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73750" y="2904490"/>
            <a:ext cx="530796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)Machine learning based approach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5344795"/>
            <a:ext cx="4800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.........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 additive="bas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E352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 additive="base">
                                        <p:cTn id="1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E352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 bldLvl="0" animBg="1"/>
      <p:bldP spid="2" grpId="0"/>
      <p:bldP spid="2" grpId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IR models  </a:t>
            </a:r>
            <a:endParaRPr lang="en-US" altLang="zh-CN" sz="4000" dirty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6557010" y="3181985"/>
            <a:ext cx="4997450" cy="431419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zh-CN" sz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5091430" y="2101215"/>
          <a:ext cx="6181090" cy="31159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265"/>
                <a:gridCol w="1769110"/>
                <a:gridCol w="942975"/>
                <a:gridCol w="2364740"/>
              </a:tblGrid>
              <a:tr h="106680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endParaRPr lang="en-US" sz="20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Models</a:t>
                      </a: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Algebraic Models</a:t>
                      </a:r>
                      <a:endParaRPr lang="en-US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VSM</a:t>
                      </a:r>
                      <a:endParaRPr lang="en-US" altLang="en-US" sz="20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0080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LSI</a:t>
                      </a:r>
                      <a:endParaRPr lang="en-US" altLang="en-US" sz="20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105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Probabilistic Models</a:t>
                      </a:r>
                      <a:endParaRPr lang="en-US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JS</a:t>
                      </a:r>
                      <a:endParaRPr lang="en-US" altLang="en-US" sz="20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935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TM</a:t>
                      </a:r>
                      <a:endParaRPr lang="en-US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[21][29]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2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20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[26] [31] [33]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107950" y="6325235"/>
            <a:ext cx="4780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process of IR-based trace recovery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12055" y="5247640"/>
            <a:ext cx="65424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Note: VSM: Vector Space Model, LSI: Latent Semantic Index, JS: Jensen</a:t>
            </a:r>
            <a:r>
              <a:rPr lang="en-US" altLang="zh-CN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-S</a:t>
            </a:r>
            <a:r>
              <a:rPr lang="zh-CN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hannon Model, TM: Topic Model.</a:t>
            </a:r>
            <a:endParaRPr lang="zh-CN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5794375" y="5800090"/>
            <a:ext cx="4775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IR models used in requirements trace recovery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4139565" y="3192780"/>
            <a:ext cx="806450" cy="612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85125" y="2120900"/>
            <a:ext cx="3267710" cy="102743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84490" y="3148330"/>
            <a:ext cx="3268980" cy="67437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33" y="1289927"/>
            <a:ext cx="3111042" cy="5136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74345" y="710248"/>
            <a:ext cx="56083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Strategies</a:t>
            </a:r>
            <a:endParaRPr lang="en-US" altLang="zh-CN" sz="4000" spc="-5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458470" y="1337945"/>
            <a:ext cx="11275695" cy="514540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504315" y="3063875"/>
          <a:ext cx="8373110" cy="179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2414270"/>
                <a:gridCol w="2295525"/>
                <a:gridCol w="1961515"/>
              </a:tblGrid>
              <a:tr h="6026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Acceptable 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Good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087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Recall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 — 69%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– 29% 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– 4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— 79%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— 49% 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— 3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 – 100%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—100% 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— 2 </a:t>
                      </a:r>
                      <a:endParaRPr lang="zh-CN" alt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57555" y="1601470"/>
            <a:ext cx="103587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How to evaluate the quality and usability of RT techniques is vital to propose new automatic RT techniques. H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ayes’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paper proposed an acceptable and practical one according to a large number of industrial practices, as shown following Table.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775" y="-635"/>
            <a:ext cx="9957435" cy="678751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</p:pic>
      <p:sp>
        <p:nvSpPr>
          <p:cNvPr id="6" name="矩形 5"/>
          <p:cNvSpPr/>
          <p:nvPr/>
        </p:nvSpPr>
        <p:spPr>
          <a:xfrm>
            <a:off x="3400425" y="268605"/>
            <a:ext cx="1109980" cy="610997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Datasets</a:t>
            </a:r>
            <a:endParaRPr lang="zh-CN" altLang="en-US" sz="4000" spc="-5" dirty="0">
              <a:latin typeface="+mn-ea"/>
              <a:ea typeface="+mn-ea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369570" y="1337945"/>
            <a:ext cx="11654790" cy="502221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CoEST datasets resoure link :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http://www.coest.org/</a:t>
            </a: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8530" y="2802255"/>
            <a:ext cx="5568315" cy="37826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5" y="2078355"/>
            <a:ext cx="5479415" cy="30397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0"/>
            <a:ext cx="10160000" cy="68300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4974590" y="-3313430"/>
            <a:ext cx="2242185" cy="1002601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Metrics</a:t>
            </a:r>
            <a:endParaRPr lang="en-US" altLang="zh-CN" sz="4000" dirty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3241675" y="1337945"/>
            <a:ext cx="4874895" cy="6515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8 performance measures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5" name="Rounded Rectangle 42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337209" y="2368549"/>
            <a:ext cx="4131320" cy="1430338"/>
          </a:xfrm>
          <a:prstGeom prst="roundRect">
            <a:avLst>
              <a:gd name="adj" fmla="val 10023"/>
            </a:avLst>
          </a:prstGeom>
          <a:solidFill>
            <a:srgbClr val="FFFFFF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 defTabSz="608330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48" name="Rounded Rectangle 50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6120856" y="2367914"/>
            <a:ext cx="4129088" cy="1430338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 defTabSz="608330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21180" y="2447925"/>
            <a:ext cx="324739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800" tIns="46800" rIns="46800" bIns="4680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 pitchFamily="34" charset="0"/>
              </a:rPr>
              <a:t>Primary Measure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74470" y="2966085"/>
            <a:ext cx="3994785" cy="76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800" tIns="46800" rIns="46800" bIns="4680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 pitchFamily="34" charset="0"/>
              </a:rPr>
              <a:t>Recall,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Precision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,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F-Measure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697980" y="2447925"/>
            <a:ext cx="3100705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800" tIns="46800" rIns="46800" bIns="4680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27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 pitchFamily="34" charset="0"/>
              </a:rPr>
              <a:t>Secondary Measure</a:t>
            </a:r>
            <a:endParaRPr lang="en-US" sz="2700" b="1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06210" y="2966085"/>
            <a:ext cx="3484245" cy="76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800" tIns="46800" rIns="46800" bIns="4680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 pitchFamily="34" charset="0"/>
              </a:rPr>
              <a:t>MAP,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AP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,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DiffAR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,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Lag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,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Selectivity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Rounded Rectangle 4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3681095" y="4123690"/>
            <a:ext cx="4619625" cy="2428875"/>
          </a:xfrm>
          <a:prstGeom prst="roundRect">
            <a:avLst>
              <a:gd name="adj" fmla="val 10023"/>
            </a:avLst>
          </a:prstGeom>
          <a:solidFill>
            <a:srgbClr val="FFFFFF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 defTabSz="608330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25215" y="4324985"/>
            <a:ext cx="309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245" y="4232275"/>
            <a:ext cx="2981960" cy="2320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67" grpId="0"/>
      <p:bldP spid="67" grpId="1"/>
      <p:bldP spid="68" grpId="0"/>
      <p:bldP spid="68" grpId="1"/>
      <p:bldP spid="7" grpId="0" bldLvl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Conclusion</a:t>
            </a:r>
            <a:endParaRPr lang="zh-CN" altLang="en-US" sz="4000" spc="-5" dirty="0">
              <a:latin typeface="+mn-ea"/>
              <a:ea typeface="+mn-ea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464820" y="1453515"/>
            <a:ext cx="11275695" cy="500697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en-US" b="1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1"/>
            </p:custDataLst>
          </p:nvPr>
        </p:nvSpPr>
        <p:spPr>
          <a:xfrm>
            <a:off x="3826510" y="4427855"/>
            <a:ext cx="1473835" cy="1874520"/>
          </a:xfrm>
          <a:custGeom>
            <a:avLst/>
            <a:gdLst>
              <a:gd name="connsiteX0" fmla="*/ 0 w 962026"/>
              <a:gd name="connsiteY0" fmla="*/ 0 h 1158876"/>
              <a:gd name="connsiteX1" fmla="*/ 72412 w 962026"/>
              <a:gd name="connsiteY1" fmla="*/ 0 h 1158876"/>
              <a:gd name="connsiteX2" fmla="*/ 72412 w 962026"/>
              <a:gd name="connsiteY2" fmla="*/ 678175 h 1158876"/>
              <a:gd name="connsiteX3" fmla="*/ 481012 w 962026"/>
              <a:gd name="connsiteY3" fmla="*/ 1086775 h 1158876"/>
              <a:gd name="connsiteX4" fmla="*/ 889612 w 962026"/>
              <a:gd name="connsiteY4" fmla="*/ 678175 h 1158876"/>
              <a:gd name="connsiteX5" fmla="*/ 889612 w 962026"/>
              <a:gd name="connsiteY5" fmla="*/ 0 h 1158876"/>
              <a:gd name="connsiteX6" fmla="*/ 962026 w 962026"/>
              <a:gd name="connsiteY6" fmla="*/ 0 h 1158876"/>
              <a:gd name="connsiteX7" fmla="*/ 962025 w 962026"/>
              <a:gd name="connsiteY7" fmla="*/ 677863 h 1158876"/>
              <a:gd name="connsiteX8" fmla="*/ 481012 w 962026"/>
              <a:gd name="connsiteY8" fmla="*/ 1158876 h 1158876"/>
              <a:gd name="connsiteX9" fmla="*/ 481013 w 962026"/>
              <a:gd name="connsiteY9" fmla="*/ 1158875 h 1158876"/>
              <a:gd name="connsiteX10" fmla="*/ 0 w 962026"/>
              <a:gd name="connsiteY10" fmla="*/ 677862 h 115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026" h="1158876">
                <a:moveTo>
                  <a:pt x="0" y="0"/>
                </a:moveTo>
                <a:lnTo>
                  <a:pt x="72412" y="0"/>
                </a:lnTo>
                <a:lnTo>
                  <a:pt x="72412" y="678175"/>
                </a:lnTo>
                <a:cubicBezTo>
                  <a:pt x="72412" y="903839"/>
                  <a:pt x="255348" y="1086775"/>
                  <a:pt x="481012" y="1086775"/>
                </a:cubicBezTo>
                <a:cubicBezTo>
                  <a:pt x="706676" y="1086775"/>
                  <a:pt x="889612" y="903839"/>
                  <a:pt x="889612" y="678175"/>
                </a:cubicBezTo>
                <a:lnTo>
                  <a:pt x="889612" y="0"/>
                </a:lnTo>
                <a:lnTo>
                  <a:pt x="962026" y="0"/>
                </a:lnTo>
                <a:lnTo>
                  <a:pt x="962025" y="677863"/>
                </a:lnTo>
                <a:cubicBezTo>
                  <a:pt x="962025" y="943519"/>
                  <a:pt x="746668" y="1158876"/>
                  <a:pt x="481012" y="1158876"/>
                </a:cubicBezTo>
                <a:lnTo>
                  <a:pt x="481013" y="1158875"/>
                </a:lnTo>
                <a:cubicBezTo>
                  <a:pt x="215357" y="1158875"/>
                  <a:pt x="0" y="943518"/>
                  <a:pt x="0" y="67786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D34817">
              <a:shade val="50000"/>
            </a:srgbClr>
          </a:lnRef>
          <a:fillRef idx="1">
            <a:srgbClr val="D34817"/>
          </a:fillRef>
          <a:effectRef idx="0">
            <a:srgbClr val="D34817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68580" tIns="34290" rIns="68580" bIns="162000" numCol="1" spcCol="0" rtlCol="0" fromWordArt="0" anchor="ctr" anchorCtr="0" forceAA="0" compatLnSpc="1">
            <a:normAutofit/>
          </a:bodyPr>
          <a:lstStyle/>
          <a:p>
            <a:pPr algn="ctr" fontAlgn="base"/>
            <a:r>
              <a:rPr lang="en-US" altLang="zh-CN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21 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enhancement  strategies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b="1" strike="noStrike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2416810" y="1645285"/>
            <a:ext cx="1492885" cy="1847215"/>
          </a:xfrm>
          <a:custGeom>
            <a:avLst/>
            <a:gdLst>
              <a:gd name="connsiteX0" fmla="*/ 515891 w 1031783"/>
              <a:gd name="connsiteY0" fmla="*/ 0 h 1158876"/>
              <a:gd name="connsiteX1" fmla="*/ 1031782 w 1031783"/>
              <a:gd name="connsiteY1" fmla="*/ 481013 h 1158876"/>
              <a:gd name="connsiteX2" fmla="*/ 1031783 w 1031783"/>
              <a:gd name="connsiteY2" fmla="*/ 1158876 h 1158876"/>
              <a:gd name="connsiteX3" fmla="*/ 954118 w 1031783"/>
              <a:gd name="connsiteY3" fmla="*/ 1158876 h 1158876"/>
              <a:gd name="connsiteX4" fmla="*/ 954118 w 1031783"/>
              <a:gd name="connsiteY4" fmla="*/ 480701 h 1158876"/>
              <a:gd name="connsiteX5" fmla="*/ 515891 w 1031783"/>
              <a:gd name="connsiteY5" fmla="*/ 72101 h 1158876"/>
              <a:gd name="connsiteX6" fmla="*/ 77663 w 1031783"/>
              <a:gd name="connsiteY6" fmla="*/ 480701 h 1158876"/>
              <a:gd name="connsiteX7" fmla="*/ 77663 w 1031783"/>
              <a:gd name="connsiteY7" fmla="*/ 1158876 h 1158876"/>
              <a:gd name="connsiteX8" fmla="*/ 0 w 1031783"/>
              <a:gd name="connsiteY8" fmla="*/ 1158876 h 1158876"/>
              <a:gd name="connsiteX9" fmla="*/ 0 w 1031783"/>
              <a:gd name="connsiteY9" fmla="*/ 481014 h 1158876"/>
              <a:gd name="connsiteX10" fmla="*/ 515892 w 1031783"/>
              <a:gd name="connsiteY10" fmla="*/ 1 h 115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1783" h="1158876">
                <a:moveTo>
                  <a:pt x="515891" y="0"/>
                </a:moveTo>
                <a:cubicBezTo>
                  <a:pt x="800809" y="0"/>
                  <a:pt x="1031782" y="215357"/>
                  <a:pt x="1031782" y="481013"/>
                </a:cubicBezTo>
                <a:lnTo>
                  <a:pt x="1031783" y="1158876"/>
                </a:lnTo>
                <a:lnTo>
                  <a:pt x="954118" y="1158876"/>
                </a:lnTo>
                <a:lnTo>
                  <a:pt x="954118" y="480701"/>
                </a:lnTo>
                <a:cubicBezTo>
                  <a:pt x="954118" y="255037"/>
                  <a:pt x="757918" y="72101"/>
                  <a:pt x="515891" y="72101"/>
                </a:cubicBezTo>
                <a:cubicBezTo>
                  <a:pt x="273864" y="72101"/>
                  <a:pt x="77663" y="255037"/>
                  <a:pt x="77663" y="480701"/>
                </a:cubicBezTo>
                <a:lnTo>
                  <a:pt x="77663" y="1158876"/>
                </a:lnTo>
                <a:lnTo>
                  <a:pt x="0" y="1158876"/>
                </a:lnTo>
                <a:lnTo>
                  <a:pt x="0" y="481014"/>
                </a:lnTo>
                <a:cubicBezTo>
                  <a:pt x="0" y="215358"/>
                  <a:pt x="230973" y="1"/>
                  <a:pt x="515892" y="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162000" rIns="68580" bIns="34290" numCol="1" spcCol="0" rtlCol="0" fromWordArt="0" anchor="ctr" anchorCtr="0" forceAA="0" compatLnSpc="1">
            <a:normAutofit/>
          </a:bodyPr>
          <a:lstStyle/>
          <a:p>
            <a:pPr algn="ctr" fontAlgn="base"/>
            <a:r>
              <a:rPr lang="en-US" altLang="zh-CN" b="1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4 IR models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trike="noStrike" noProof="1">
              <a:solidFill>
                <a:sysClr val="windowText" lastClr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822440" y="4421505"/>
            <a:ext cx="1485265" cy="1874520"/>
          </a:xfrm>
          <a:custGeom>
            <a:avLst/>
            <a:gdLst>
              <a:gd name="connsiteX0" fmla="*/ 0 w 962026"/>
              <a:gd name="connsiteY0" fmla="*/ 0 h 1158876"/>
              <a:gd name="connsiteX1" fmla="*/ 72412 w 962026"/>
              <a:gd name="connsiteY1" fmla="*/ 0 h 1158876"/>
              <a:gd name="connsiteX2" fmla="*/ 72412 w 962026"/>
              <a:gd name="connsiteY2" fmla="*/ 678175 h 1158876"/>
              <a:gd name="connsiteX3" fmla="*/ 481012 w 962026"/>
              <a:gd name="connsiteY3" fmla="*/ 1086775 h 1158876"/>
              <a:gd name="connsiteX4" fmla="*/ 889612 w 962026"/>
              <a:gd name="connsiteY4" fmla="*/ 678175 h 1158876"/>
              <a:gd name="connsiteX5" fmla="*/ 889612 w 962026"/>
              <a:gd name="connsiteY5" fmla="*/ 0 h 1158876"/>
              <a:gd name="connsiteX6" fmla="*/ 962026 w 962026"/>
              <a:gd name="connsiteY6" fmla="*/ 0 h 1158876"/>
              <a:gd name="connsiteX7" fmla="*/ 962025 w 962026"/>
              <a:gd name="connsiteY7" fmla="*/ 677863 h 1158876"/>
              <a:gd name="connsiteX8" fmla="*/ 481012 w 962026"/>
              <a:gd name="connsiteY8" fmla="*/ 1158876 h 1158876"/>
              <a:gd name="connsiteX9" fmla="*/ 481013 w 962026"/>
              <a:gd name="connsiteY9" fmla="*/ 1158875 h 1158876"/>
              <a:gd name="connsiteX10" fmla="*/ 0 w 962026"/>
              <a:gd name="connsiteY10" fmla="*/ 677862 h 115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026" h="1158876">
                <a:moveTo>
                  <a:pt x="0" y="0"/>
                </a:moveTo>
                <a:lnTo>
                  <a:pt x="72412" y="0"/>
                </a:lnTo>
                <a:lnTo>
                  <a:pt x="72412" y="678175"/>
                </a:lnTo>
                <a:cubicBezTo>
                  <a:pt x="72412" y="903839"/>
                  <a:pt x="255348" y="1086775"/>
                  <a:pt x="481012" y="1086775"/>
                </a:cubicBezTo>
                <a:cubicBezTo>
                  <a:pt x="706676" y="1086775"/>
                  <a:pt x="889612" y="903839"/>
                  <a:pt x="889612" y="678175"/>
                </a:cubicBezTo>
                <a:lnTo>
                  <a:pt x="889612" y="0"/>
                </a:lnTo>
                <a:lnTo>
                  <a:pt x="962026" y="0"/>
                </a:lnTo>
                <a:lnTo>
                  <a:pt x="962025" y="677863"/>
                </a:lnTo>
                <a:cubicBezTo>
                  <a:pt x="962025" y="943519"/>
                  <a:pt x="746668" y="1158876"/>
                  <a:pt x="481012" y="1158876"/>
                </a:cubicBezTo>
                <a:lnTo>
                  <a:pt x="481013" y="1158875"/>
                </a:lnTo>
                <a:cubicBezTo>
                  <a:pt x="215357" y="1158875"/>
                  <a:pt x="0" y="943518"/>
                  <a:pt x="0" y="67786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D34817">
              <a:shade val="50000"/>
            </a:srgbClr>
          </a:lnRef>
          <a:fillRef idx="1">
            <a:srgbClr val="D34817"/>
          </a:fillRef>
          <a:effectRef idx="0">
            <a:srgbClr val="D34817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68580" tIns="34290" rIns="68580" bIns="162000" numCol="1" spcCol="0" rtlCol="0" fromWordArt="0" anchor="ctr" anchorCtr="0" forceAA="0" compatLnSpc="1">
            <a:normAutofit/>
          </a:bodyPr>
          <a:lstStyle/>
          <a:p>
            <a:pPr algn="ctr" fontAlgn="base"/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8 measures</a:t>
            </a:r>
            <a:endParaRPr lang="zh-CN" altLang="en-US" strike="noStrike" noProof="1">
              <a:solidFill>
                <a:sysClr val="windowText" lastClr="000000"/>
              </a:solidFill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59400" y="1644650"/>
            <a:ext cx="1485900" cy="1847850"/>
          </a:xfrm>
          <a:custGeom>
            <a:avLst/>
            <a:gdLst>
              <a:gd name="connsiteX0" fmla="*/ 515891 w 1031783"/>
              <a:gd name="connsiteY0" fmla="*/ 0 h 1158876"/>
              <a:gd name="connsiteX1" fmla="*/ 1031782 w 1031783"/>
              <a:gd name="connsiteY1" fmla="*/ 481013 h 1158876"/>
              <a:gd name="connsiteX2" fmla="*/ 1031783 w 1031783"/>
              <a:gd name="connsiteY2" fmla="*/ 1158876 h 1158876"/>
              <a:gd name="connsiteX3" fmla="*/ 954118 w 1031783"/>
              <a:gd name="connsiteY3" fmla="*/ 1158876 h 1158876"/>
              <a:gd name="connsiteX4" fmla="*/ 954118 w 1031783"/>
              <a:gd name="connsiteY4" fmla="*/ 480701 h 1158876"/>
              <a:gd name="connsiteX5" fmla="*/ 515891 w 1031783"/>
              <a:gd name="connsiteY5" fmla="*/ 72101 h 1158876"/>
              <a:gd name="connsiteX6" fmla="*/ 77663 w 1031783"/>
              <a:gd name="connsiteY6" fmla="*/ 480701 h 1158876"/>
              <a:gd name="connsiteX7" fmla="*/ 77663 w 1031783"/>
              <a:gd name="connsiteY7" fmla="*/ 1158876 h 1158876"/>
              <a:gd name="connsiteX8" fmla="*/ 0 w 1031783"/>
              <a:gd name="connsiteY8" fmla="*/ 1158876 h 1158876"/>
              <a:gd name="connsiteX9" fmla="*/ 0 w 1031783"/>
              <a:gd name="connsiteY9" fmla="*/ 481014 h 1158876"/>
              <a:gd name="connsiteX10" fmla="*/ 515892 w 1031783"/>
              <a:gd name="connsiteY10" fmla="*/ 1 h 115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1783" h="1158876">
                <a:moveTo>
                  <a:pt x="515891" y="0"/>
                </a:moveTo>
                <a:cubicBezTo>
                  <a:pt x="800809" y="0"/>
                  <a:pt x="1031782" y="215357"/>
                  <a:pt x="1031782" y="481013"/>
                </a:cubicBezTo>
                <a:lnTo>
                  <a:pt x="1031783" y="1158876"/>
                </a:lnTo>
                <a:lnTo>
                  <a:pt x="954118" y="1158876"/>
                </a:lnTo>
                <a:lnTo>
                  <a:pt x="954118" y="480701"/>
                </a:lnTo>
                <a:cubicBezTo>
                  <a:pt x="954118" y="255037"/>
                  <a:pt x="757918" y="72101"/>
                  <a:pt x="515891" y="72101"/>
                </a:cubicBezTo>
                <a:cubicBezTo>
                  <a:pt x="273864" y="72101"/>
                  <a:pt x="77663" y="255037"/>
                  <a:pt x="77663" y="480701"/>
                </a:cubicBezTo>
                <a:lnTo>
                  <a:pt x="77663" y="1158876"/>
                </a:lnTo>
                <a:lnTo>
                  <a:pt x="0" y="1158876"/>
                </a:lnTo>
                <a:lnTo>
                  <a:pt x="0" y="481014"/>
                </a:lnTo>
                <a:cubicBezTo>
                  <a:pt x="0" y="215358"/>
                  <a:pt x="230973" y="1"/>
                  <a:pt x="515892" y="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D34817">
              <a:shade val="50000"/>
            </a:srgbClr>
          </a:lnRef>
          <a:fillRef idx="1">
            <a:srgbClr val="D34817"/>
          </a:fillRef>
          <a:effectRef idx="0">
            <a:srgbClr val="D34817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68580" tIns="162000" rIns="68580" bIns="34290" numCol="1" spcCol="0" rtlCol="0" fromWordArt="0" anchor="ctr" anchorCtr="0" forceAA="0" compatLnSpc="1">
            <a:normAutofit/>
          </a:bodyPr>
          <a:lstStyle/>
          <a:p>
            <a:pPr algn="ctr" fontAlgn="base"/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37 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dataset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s</a:t>
            </a:r>
            <a:endParaRPr lang="en-US" altLang="zh-CN" b="1" strike="noStrike" noProof="1">
              <a:solidFill>
                <a:schemeClr val="tx1"/>
              </a:solidFill>
              <a:highlight>
                <a:srgbClr val="000000"/>
              </a:highligh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50887"/>
          <a:stretch>
            <a:fillRect/>
          </a:stretch>
        </p:blipFill>
        <p:spPr>
          <a:xfrm>
            <a:off x="1512570" y="4421505"/>
            <a:ext cx="7768590" cy="1238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9" name="图片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t="50887"/>
          <a:stretch>
            <a:fillRect/>
          </a:stretch>
        </p:blipFill>
        <p:spPr>
          <a:xfrm flipV="1">
            <a:off x="1360170" y="3366135"/>
            <a:ext cx="8074025" cy="12636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标题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78510" y="3535045"/>
            <a:ext cx="9662160" cy="843915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440" tIns="45720" rIns="91440" bIns="45720" anchor="ctr">
            <a:normAutofit/>
          </a:bodyPr>
          <a:lstStyle/>
          <a:p>
            <a:pPr lvl="0" algn="ctr">
              <a:lnSpc>
                <a:spcPct val="90000"/>
              </a:lnSpc>
            </a:pPr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IR-based </a:t>
            </a:r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Requirements Trace Recovery</a:t>
            </a:r>
            <a:r>
              <a:rPr lang="en-US" altLang="zh-CN" sz="2400" dirty="0">
                <a:solidFill>
                  <a:srgbClr val="37AFE5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 </a:t>
            </a:r>
            <a:endParaRPr lang="en-US" altLang="zh-CN" sz="2400" dirty="0">
              <a:solidFill>
                <a:srgbClr val="37AFE5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464820" y="710248"/>
            <a:ext cx="33807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charset="-122"/>
                <a:sym typeface="+mn-ea"/>
              </a:rPr>
              <a:t>Take away</a:t>
            </a:r>
            <a:endParaRPr lang="zh-CN" altLang="en-US" sz="4000" spc="-5" dirty="0">
              <a:latin typeface="+mn-ea"/>
              <a:ea typeface="+mn-ea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946150"/>
            <a:ext cx="369651" cy="155643"/>
          </a:xfrm>
          <a:prstGeom prst="rect">
            <a:avLst/>
          </a:prstGeom>
          <a:solidFill>
            <a:srgbClr val="063757"/>
          </a:solidFill>
          <a:ln>
            <a:solidFill>
              <a:srgbClr val="063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object 63"/>
          <p:cNvSpPr txBox="1"/>
          <p:nvPr/>
        </p:nvSpPr>
        <p:spPr>
          <a:xfrm>
            <a:off x="369570" y="1337945"/>
            <a:ext cx="11275695" cy="556069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en-US" b="1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3665220"/>
            <a:ext cx="5183505" cy="2715260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6409690" y="1489710"/>
          <a:ext cx="4898390" cy="17462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815"/>
                <a:gridCol w="1093470"/>
                <a:gridCol w="546735"/>
                <a:gridCol w="2579370"/>
              </a:tblGrid>
              <a:tr h="73152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Models</a:t>
                      </a: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Algebraic Models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VSM</a:t>
                      </a:r>
                      <a:endParaRPr lang="en-US" altLang="en-US" sz="14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LSI</a:t>
                      </a:r>
                      <a:endParaRPr lang="en-US" altLang="en-US" sz="14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Probabilistic Models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JS</a:t>
                      </a:r>
                      <a:endParaRPr lang="en-US" altLang="en-US" sz="14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 [3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TM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[21][29]</a:t>
                      </a:r>
                      <a:endParaRPr lang="en-US" sz="12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 vMerge="1"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[26] [31] [33]</a:t>
                      </a:r>
                      <a:endParaRPr lang="en-US" sz="12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560070" y="1489710"/>
          <a:ext cx="5184140" cy="174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035"/>
                <a:gridCol w="1296035"/>
                <a:gridCol w="1296035"/>
                <a:gridCol w="1296035"/>
              </a:tblGrid>
              <a:tr h="58991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Acceptable 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Good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1563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Recall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 — 69%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– 29% 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– 4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— 79%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— 49% 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— 3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 – 100%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—100% 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— 2 </a:t>
                      </a:r>
                      <a:endParaRPr lang="zh-CN" alt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704340" y="3235960"/>
            <a:ext cx="2773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A. Standards from Hayes </a:t>
            </a:r>
            <a:endParaRPr lang="en-US" altLang="zh-C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51165" y="3235960"/>
            <a:ext cx="1616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B. IR models </a:t>
            </a:r>
            <a:endParaRPr lang="en-US" altLang="zh-C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38045" y="6358890"/>
            <a:ext cx="1616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C. Datasets</a:t>
            </a:r>
            <a:endParaRPr lang="en-US" altLang="zh-C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41335" y="6379210"/>
            <a:ext cx="1616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D. Measures </a:t>
            </a:r>
            <a:endParaRPr lang="en-US" altLang="zh-C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6410325" y="3656330"/>
          <a:ext cx="4897755" cy="270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090"/>
                <a:gridCol w="952500"/>
                <a:gridCol w="2971165"/>
              </a:tblGrid>
              <a:tr h="3022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Categories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Measures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S</a:t>
                      </a:r>
                      <a:r>
                        <a:rPr lang="en-US" sz="1400" b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tudies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Primary Measure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Recall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Precision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8227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F-Measure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[11][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[13][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][24][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][40]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Secondary Measure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MAP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13]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][30][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][3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AP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[11][13][33][34][39][40]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DiffAR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][3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Lag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Selectivity</a:t>
                      </a:r>
                      <a:endParaRPr lang="en-US" altLang="en-US" sz="14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[2</a:t>
                      </a: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]</a:t>
                      </a:r>
                      <a:endParaRPr lang="en-US" altLang="en-US" sz="1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3"/>
          <p:cNvSpPr txBox="1"/>
          <p:nvPr/>
        </p:nvSpPr>
        <p:spPr>
          <a:xfrm>
            <a:off x="3215005" y="1957070"/>
            <a:ext cx="5761355" cy="200596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9525" lvl="0" algn="ctr" defTabSz="914400" fontAlgn="auto">
              <a:lnSpc>
                <a:spcPct val="2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tabLst>
                <a:tab pos="266065" algn="l"/>
              </a:tabLst>
              <a:defRPr/>
            </a:pPr>
            <a:r>
              <a:rPr lang="en-US" altLang="zh-CN" sz="6000" b="1" i="1" spc="600" dirty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Thank you </a:t>
            </a:r>
            <a:r>
              <a:rPr lang="zh-CN" altLang="en-US" sz="6000" b="1" i="1" spc="600" dirty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！</a:t>
            </a:r>
            <a:endParaRPr lang="zh-CN" altLang="en-US" sz="6000" b="1" i="1" spc="600" dirty="0"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94250" y="3963035"/>
            <a:ext cx="2016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Q&amp;A</a:t>
            </a:r>
            <a:endParaRPr lang="en-US" altLang="zh-CN" sz="5400" b="1" i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301a2227-ba61-4a38-99a5-fc35e533536b}"/>
  <p:tag name="TABLE_ENDDRAG_ORIGIN_RECT" val="829*357"/>
  <p:tag name="TABLE_ENDDRAG_RECT" val="50*130*829*357"/>
</p:tagLst>
</file>

<file path=ppt/tags/tag2.xml><?xml version="1.0" encoding="utf-8"?>
<p:tagLst xmlns:p="http://schemas.openxmlformats.org/presentationml/2006/main">
  <p:tag name="KSO_WM_UNIT_TABLE_BEAUTIFY" val="smartTable{5b3a52f9-fc02-4f28-b502-a1e6dfbbfdaa}"/>
  <p:tag name="TABLE_ENDDRAG_ORIGIN_RECT" val="486*245"/>
  <p:tag name="TABLE_ENDDRAG_RECT" val="400*238*486*245"/>
</p:tagLst>
</file>

<file path=ppt/tags/tag3.xml><?xml version="1.0" encoding="utf-8"?>
<p:tagLst xmlns:p="http://schemas.openxmlformats.org/presentationml/2006/main">
  <p:tag name="KSO_WM_UNIT_TABLE_BEAUTIFY" val="smartTable{e8e80b7b-e4e0-4eca-aa67-3a4cba208c99}"/>
  <p:tag name="TABLE_ENDDRAG_ORIGIN_RECT" val="623*133"/>
  <p:tag name="TABLE_ENDDRAG_RECT" val="140*142*623*133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789"/>
  <p:tag name="KSO_WM_UNIT_TYPE" val="l_h_i"/>
  <p:tag name="KSO_WM_UNIT_INDEX" val="1_1_1"/>
  <p:tag name="KSO_WM_UNIT_ID" val="diagram20168789_2*l_h_i*1_1_1"/>
  <p:tag name="KSO_WM_UNIT_LAYERLEVEL" val="1_1_1"/>
  <p:tag name="KSO_WM_DIAGRAM_GROUP_CODE" val="l1-1"/>
  <p:tag name="KSO_WM_UNIT_FILL_FORE_SCHEMECOLOR_INDEX" val="13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20168789"/>
  <p:tag name="KSO_WM_UNIT_ID" val="diagram20168789_2*l_h_i*1_2_1"/>
  <p:tag name="KSO_WM_UNIT_LAYERLEVEL" val="1_1_1"/>
  <p:tag name="KSO_WM_DIAGRAM_GROUP_CODE" val="l1-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789"/>
  <p:tag name="KSO_WM_UNIT_TYPE" val="l_h_a"/>
  <p:tag name="KSO_WM_UNIT_INDEX" val="1_1_1"/>
  <p:tag name="KSO_WM_UNIT_LAYERLEVEL" val="1_1_1"/>
  <p:tag name="KSO_WM_UNIT_VALUE" val="8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ID" val="diagram20168789_2*l_h_a*1_1_1"/>
  <p:tag name="KSO_WM_UNIT_TEXT_FILL_FORE_SCHEMECOLOR_INDEX" val="14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8789"/>
  <p:tag name="KSO_WM_UNIT_TYPE" val="l_h_f"/>
  <p:tag name="KSO_WM_UNIT_INDEX" val="1_1_1"/>
  <p:tag name="KSO_WM_UNIT_LAYERLEVEL" val="1_1_1"/>
  <p:tag name="KSO_WM_UNIT_VALUE" val="42"/>
  <p:tag name="KSO_WM_UNIT_HIGHLIGHT" val="0"/>
  <p:tag name="KSO_WM_UNIT_COMPATIBLE" val="0"/>
  <p:tag name="KSO_WM_UNIT_CLEAR" val="0"/>
  <p:tag name="KSO_WM_UNIT_PRESET_TEXT_INDEX" val="4"/>
  <p:tag name="KSO_WM_UNIT_PRESET_TEXT_LEN" val="36"/>
  <p:tag name="KSO_WM_DIAGRAM_GROUP_CODE" val="l1-1"/>
  <p:tag name="KSO_WM_UNIT_ID" val="diagram20168789_2*l_h_f*1_1_1"/>
  <p:tag name="KSO_WM_UNIT_TEXT_FILL_FORE_SCHEMECOLOR_INDEX" val="14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TEMPLATE_CATEGORY" val="diagram"/>
  <p:tag name="KSO_WM_TEMPLATE_INDEX" val="20168789"/>
  <p:tag name="KSO_WM_UNIT_LAYERLEVEL" val="1_1_1"/>
  <p:tag name="KSO_WM_UNIT_VALUE" val="8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ID" val="diagram20168789_2*l_h_a*1_2_1"/>
  <p:tag name="KSO_WM_UNIT_TEXT_FILL_FORE_SCHEMECOLOR_INDEX" val="14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TEMPLATE_CATEGORY" val="diagram"/>
  <p:tag name="KSO_WM_TEMPLATE_INDEX" val="20168789"/>
  <p:tag name="KSO_WM_UNIT_LAYERLEVEL" val="1_1_1"/>
  <p:tag name="KSO_WM_UNIT_VALUE" val="42"/>
  <p:tag name="KSO_WM_UNIT_HIGHLIGHT" val="0"/>
  <p:tag name="KSO_WM_UNIT_COMPATIBLE" val="0"/>
  <p:tag name="KSO_WM_UNIT_CLEAR" val="0"/>
  <p:tag name="KSO_WM_UNIT_PRESET_TEXT_INDEX" val="4"/>
  <p:tag name="KSO_WM_UNIT_PRESET_TEXT_LEN" val="36"/>
  <p:tag name="KSO_WM_DIAGRAM_GROUP_CODE" val="l1-1"/>
  <p:tag name="KSO_WM_UNIT_ID" val="diagram20168789_2*l_h_f*1_2_1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TAG_VERSION" val="1.0"/>
  <p:tag name="KSO_WM_TEMPLATE_CATEGORY" val="diagram"/>
  <p:tag name="KSO_WM_TEMPLATE_INDEX" val="20168789"/>
  <p:tag name="KSO_WM_UNIT_ID" val="diagram20168789_2*l_h_i*1_1_1"/>
  <p:tag name="KSO_WM_UNIT_LAYERLEVEL" val="1_1_1"/>
  <p:tag name="KSO_WM_DIAGRAM_GROUP_CODE" val="l1-1"/>
  <p:tag name="KSO_WM_UNIT_FILL_FORE_SCHEMECOLOR_INDEX" val="13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ID" val="diagram160804_2*r_v*1_2"/>
  <p:tag name="KSO_WM_TEMPLATE_CATEGORY" val="diagram"/>
  <p:tag name="KSO_WM_TEMPLATE_INDEX" val="160804"/>
  <p:tag name="KSO_WM_UNIT_TYPE" val="r_v"/>
  <p:tag name="KSO_WM_UNIT_INDEX" val="1_2"/>
  <p:tag name="KSO_WM_UNIT_CLEAR" val="1"/>
  <p:tag name="KSO_WM_UNIT_LAYERLEVEL" val="1_1"/>
  <p:tag name="KSO_WM_UNIT_DIAGRAM_CONTRAST_TITLE_CNT" val="2"/>
  <p:tag name="KSO_WM_UNIT_DIAGRAM_DIMENSION_TITLE_CNT" val="2"/>
  <p:tag name="KSO_WM_UNIT_VALUE" val="16"/>
  <p:tag name="KSO_WM_UNIT_HIGHLIGHT" val="0"/>
  <p:tag name="KSO_WM_UNIT_COMPATIBLE" val="0"/>
  <p:tag name="KSO_WM_UNIT_PRESET_TEXT_INDEX" val="3"/>
  <p:tag name="KSO_WM_UNIT_PRESET_TEXT_LEN" val="12"/>
  <p:tag name="KSO_WM_DIAGRAM_GROUP_CODE" val="r1-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ID" val="diagram160804_2*r_v*1_1"/>
  <p:tag name="KSO_WM_TEMPLATE_CATEGORY" val="diagram"/>
  <p:tag name="KSO_WM_TEMPLATE_INDEX" val="160804"/>
  <p:tag name="KSO_WM_UNIT_TYPE" val="r_v"/>
  <p:tag name="KSO_WM_UNIT_INDEX" val="1_1"/>
  <p:tag name="KSO_WM_UNIT_CLEAR" val="1"/>
  <p:tag name="KSO_WM_UNIT_LAYERLEVEL" val="1_1"/>
  <p:tag name="KSO_WM_UNIT_DIAGRAM_CONTRAST_TITLE_CNT" val="2"/>
  <p:tag name="KSO_WM_UNIT_DIAGRAM_DIMENSION_TITLE_CNT" val="2"/>
  <p:tag name="KSO_WM_UNIT_VALUE" val="16"/>
  <p:tag name="KSO_WM_UNIT_HIGHLIGHT" val="0"/>
  <p:tag name="KSO_WM_UNIT_COMPATIBLE" val="0"/>
  <p:tag name="KSO_WM_UNIT_PRESET_TEXT_INDEX" val="3"/>
  <p:tag name="KSO_WM_UNIT_PRESET_TEXT_LEN" val="12"/>
  <p:tag name="KSO_WM_DIAGRAM_GROUP_CODE" val="r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ID" val="diagram160804_2*r_v*1_4"/>
  <p:tag name="KSO_WM_TEMPLATE_CATEGORY" val="diagram"/>
  <p:tag name="KSO_WM_TEMPLATE_INDEX" val="160804"/>
  <p:tag name="KSO_WM_UNIT_TYPE" val="r_v"/>
  <p:tag name="KSO_WM_UNIT_INDEX" val="1_4"/>
  <p:tag name="KSO_WM_UNIT_CLEAR" val="1"/>
  <p:tag name="KSO_WM_UNIT_LAYERLEVEL" val="1_1"/>
  <p:tag name="KSO_WM_UNIT_DIAGRAM_CONTRAST_TITLE_CNT" val="2"/>
  <p:tag name="KSO_WM_UNIT_DIAGRAM_DIMENSION_TITLE_CNT" val="2"/>
  <p:tag name="KSO_WM_UNIT_VALUE" val="16"/>
  <p:tag name="KSO_WM_UNIT_HIGHLIGHT" val="0"/>
  <p:tag name="KSO_WM_UNIT_COMPATIBLE" val="0"/>
  <p:tag name="KSO_WM_UNIT_PRESET_TEXT_INDEX" val="3"/>
  <p:tag name="KSO_WM_UNIT_PRESET_TEXT_LEN" val="12"/>
  <p:tag name="KSO_WM_DIAGRAM_GROUP_CODE" val="r1-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ID" val="diagram160804_2*r_v*1_3"/>
  <p:tag name="KSO_WM_TEMPLATE_CATEGORY" val="diagram"/>
  <p:tag name="KSO_WM_TEMPLATE_INDEX" val="160804"/>
  <p:tag name="KSO_WM_UNIT_TYPE" val="r_v"/>
  <p:tag name="KSO_WM_UNIT_INDEX" val="1_3"/>
  <p:tag name="KSO_WM_UNIT_CLEAR" val="1"/>
  <p:tag name="KSO_WM_UNIT_LAYERLEVEL" val="1_1"/>
  <p:tag name="KSO_WM_UNIT_DIAGRAM_CONTRAST_TITLE_CNT" val="2"/>
  <p:tag name="KSO_WM_UNIT_DIAGRAM_DIMENSION_TITLE_CNT" val="2"/>
  <p:tag name="KSO_WM_UNIT_VALUE" val="16"/>
  <p:tag name="KSO_WM_UNIT_HIGHLIGHT" val="0"/>
  <p:tag name="KSO_WM_UNIT_COMPATIBLE" val="0"/>
  <p:tag name="KSO_WM_UNIT_PRESET_TEXT_INDEX" val="3"/>
  <p:tag name="KSO_WM_UNIT_PRESET_TEXT_LEN" val="12"/>
  <p:tag name="KSO_WM_DIAGRAM_GROUP_CODE" val="r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ID" val="diagram160804_2*r_i*1_1"/>
  <p:tag name="KSO_WM_TEMPLATE_CATEGORY" val="diagram"/>
  <p:tag name="KSO_WM_TEMPLATE_INDEX" val="160804"/>
  <p:tag name="KSO_WM_UNIT_DIAGRAM_CONTRAST_TITLE_CNT" val="2"/>
  <p:tag name="KSO_WM_UNIT_DIAGRAM_DIMENSION_TITLE_CNT" val="2"/>
  <p:tag name="KSO_WM_UNIT_TYPE" val="r_i"/>
  <p:tag name="KSO_WM_UNIT_INDEX" val="1_1"/>
  <p:tag name="KSO_WM_UNIT_CLEAR" val="1"/>
  <p:tag name="KSO_WM_UNIT_LAYERLEVEL" val="1_1"/>
  <p:tag name="KSO_WM_DIAGRAM_GROUP_CODE" val="r1-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ID" val="diagram160804_2*r_i*1_2"/>
  <p:tag name="KSO_WM_TEMPLATE_CATEGORY" val="diagram"/>
  <p:tag name="KSO_WM_TEMPLATE_INDEX" val="160804"/>
  <p:tag name="KSO_WM_UNIT_DIAGRAM_CONTRAST_TITLE_CNT" val="2"/>
  <p:tag name="KSO_WM_UNIT_DIAGRAM_DIMENSION_TITLE_CNT" val="2"/>
  <p:tag name="KSO_WM_UNIT_TYPE" val="r_i"/>
  <p:tag name="KSO_WM_UNIT_INDEX" val="1_2"/>
  <p:tag name="KSO_WM_UNIT_CLEAR" val="1"/>
  <p:tag name="KSO_WM_UNIT_LAYERLEVEL" val="1_1"/>
  <p:tag name="KSO_WM_DIAGRAM_GROUP_CODE" val="r1-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ID" val="diagram160804_2*a*1"/>
  <p:tag name="KSO_WM_TEMPLATE_CATEGORY" val="diagram"/>
  <p:tag name="KSO_WM_TEMPLATE_INDEX" val="160804"/>
  <p:tag name="KSO_WM_UNIT_TYPE" val="a"/>
  <p:tag name="KSO_WM_UNIT_INDEX" val="1"/>
  <p:tag name="KSO_WM_UNIT_CLEAR" val="1"/>
  <p:tag name="KSO_WM_UNIT_LAYERLEVEL" val="1"/>
  <p:tag name="KSO_WM_UNIT_VALUE" val="58"/>
  <p:tag name="KSO_WM_UNIT_ISCONTENTSTITLE" val="0"/>
  <p:tag name="KSO_WM_UNIT_HIGHLIGHT" val="0"/>
  <p:tag name="KSO_WM_UNIT_COMPATIBLE" val="0"/>
  <p:tag name="KSO_WM_UNIT_PRESET_TEXT_INDEX" val="3"/>
  <p:tag name="KSO_WM_UNIT_PRESET_TEXT_LEN" val="17"/>
  <p:tag name="KSO_WM_UNIT_RELATE_UNITID" val="diagram160804_2*r*1"/>
</p:tagLst>
</file>

<file path=ppt/tags/tag18.xml><?xml version="1.0" encoding="utf-8"?>
<p:tagLst xmlns:p="http://schemas.openxmlformats.org/presentationml/2006/main">
  <p:tag name="KSO_WM_UNIT_TABLE_BEAUTIFY" val="smartTable{5b3a52f9-fc02-4f28-b502-a1e6dfbbfdaa}"/>
  <p:tag name="TABLE_ENDDRAG_ORIGIN_RECT" val="385*137"/>
  <p:tag name="TABLE_ENDDRAG_RECT" val="504*117*385*137"/>
</p:tagLst>
</file>

<file path=ppt/tags/tag19.xml><?xml version="1.0" encoding="utf-8"?>
<p:tagLst xmlns:p="http://schemas.openxmlformats.org/presentationml/2006/main">
  <p:tag name="KSO_WM_UNIT_TABLE_BEAUTIFY" val="smartTable{02b79887-9bd1-49ae-9acf-ef031a4c9c40}"/>
  <p:tag name="TABLE_ENDDRAG_ORIGIN_RECT" val="408*137"/>
  <p:tag name="TABLE_ENDDRAG_RECT" val="44*117*408*137"/>
</p:tagLst>
</file>

<file path=ppt/tags/tag20.xml><?xml version="1.0" encoding="utf-8"?>
<p:tagLst xmlns:p="http://schemas.openxmlformats.org/presentationml/2006/main">
  <p:tag name="KSO_WM_UNIT_TABLE_BEAUTIFY" val="smartTable{78c527a9-2f42-48bf-84a3-4ac5f32684f4}"/>
  <p:tag name="TABLE_ENDDRAG_ORIGIN_RECT" val="385*212"/>
  <p:tag name="TABLE_ENDDRAG_RECT" val="504*287*385*212"/>
</p:tagLst>
</file>

<file path=ppt/tags/tag21.xml><?xml version="1.0" encoding="utf-8"?>
<p:tagLst xmlns:p="http://schemas.openxmlformats.org/presentationml/2006/main">
  <p:tag name="COMMONDATA" val="eyJoZGlkIjoiMzNhMWMxNmM1NTY2NmE4YTgwZWM0MWVmN2ZjMDY3YW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工大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3A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3207</Words>
  <Application>WPS 演示</Application>
  <PresentationFormat>宽屏</PresentationFormat>
  <Paragraphs>375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Impact</vt:lpstr>
      <vt:lpstr>Microsoft JhengHei</vt:lpstr>
      <vt:lpstr>Segoe UI</vt:lpstr>
      <vt:lpstr>Calibri Light</vt:lpstr>
      <vt:lpstr>微软雅黑 Light</vt:lpstr>
      <vt:lpstr>Calibri</vt:lpstr>
      <vt:lpstr>Times New Roman</vt:lpstr>
      <vt:lpstr>Wingdings</vt:lpstr>
      <vt:lpstr>等线</vt:lpstr>
      <vt:lpstr>楷体</vt:lpstr>
      <vt:lpstr>黑体</vt:lpstr>
      <vt:lpstr>Arial Unicode MS</vt:lpstr>
      <vt:lpstr>华文楷体</vt:lpstr>
      <vt:lpstr>Consolas</vt:lpstr>
      <vt:lpstr>Verdana</vt:lpstr>
      <vt:lpstr>Office Theme</vt:lpstr>
      <vt:lpstr>Office 主题</vt:lpstr>
      <vt:lpstr>PowerPoint 演示文稿</vt:lpstr>
      <vt:lpstr>Definition</vt:lpstr>
      <vt:lpstr>Background</vt:lpstr>
      <vt:lpstr>Background</vt:lpstr>
      <vt:lpstr>IR models  </vt:lpstr>
      <vt:lpstr>Strategies</vt:lpstr>
      <vt:lpstr>PowerPoint 演示文稿</vt:lpstr>
      <vt:lpstr>Datasets</vt:lpstr>
      <vt:lpstr>PowerPoint 演示文稿</vt:lpstr>
      <vt:lpstr>Metrics</vt:lpstr>
      <vt:lpstr>Conclusion</vt:lpstr>
      <vt:lpstr>Take away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DY</dc:creator>
  <cp:lastModifiedBy>小幺</cp:lastModifiedBy>
  <cp:revision>1281</cp:revision>
  <dcterms:created xsi:type="dcterms:W3CDTF">2015-10-24T01:57:00Z</dcterms:created>
  <dcterms:modified xsi:type="dcterms:W3CDTF">2022-06-13T13:27:25Z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5BADD5C6DA23470AB5E961177230CE88</vt:lpwstr>
  </property>
  <property fmtid="{D5CDD505-2E9C-101B-9397-08002B2CF9AE}" pid="3" name="KSOProductBuildVer">
    <vt:lpwstr>2052-11.1.0.11805</vt:lpwstr>
  </property>
</Properties>
</file>