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20"/>
  </p:notesMasterIdLst>
  <p:sldIdLst>
    <p:sldId id="256" r:id="rId2"/>
    <p:sldId id="287" r:id="rId3"/>
    <p:sldId id="285" r:id="rId4"/>
    <p:sldId id="273" r:id="rId5"/>
    <p:sldId id="258" r:id="rId6"/>
    <p:sldId id="282" r:id="rId7"/>
    <p:sldId id="283" r:id="rId8"/>
    <p:sldId id="284" r:id="rId9"/>
    <p:sldId id="266" r:id="rId10"/>
    <p:sldId id="267" r:id="rId11"/>
    <p:sldId id="288" r:id="rId12"/>
    <p:sldId id="268" r:id="rId13"/>
    <p:sldId id="286" r:id="rId14"/>
    <p:sldId id="269" r:id="rId15"/>
    <p:sldId id="270" r:id="rId16"/>
    <p:sldId id="265" r:id="rId17"/>
    <p:sldId id="274" r:id="rId18"/>
    <p:sldId id="272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5"/>
    <p:restoredTop sz="94702"/>
  </p:normalViewPr>
  <p:slideViewPr>
    <p:cSldViewPr snapToGrid="0" snapToObjects="1">
      <p:cViewPr varScale="1">
        <p:scale>
          <a:sx n="132" d="100"/>
          <a:sy n="132" d="100"/>
        </p:scale>
        <p:origin x="168" y="1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JP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A990E8-4F6D-6A45-88E3-FCD24D4DA261}" type="datetimeFigureOut">
              <a:rPr lang="en-JP" smtClean="0"/>
              <a:t>6/3/22</a:t>
            </a:fld>
            <a:endParaRPr lang="en-JP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JP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2B0823-8ACA-4744-B3E4-4EB9DA17C73C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122196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2B0823-8ACA-4744-B3E4-4EB9DA17C73C}" type="slidenum">
              <a:rPr lang="en-JP" smtClean="0"/>
              <a:t>5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29657535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2B0823-8ACA-4744-B3E4-4EB9DA17C73C}" type="slidenum">
              <a:rPr lang="en-JP" smtClean="0"/>
              <a:t>10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576448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2B0823-8ACA-4744-B3E4-4EB9DA17C73C}" type="slidenum">
              <a:rPr lang="en-JP" smtClean="0"/>
              <a:t>11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26772272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2B0823-8ACA-4744-B3E4-4EB9DA17C73C}" type="slidenum">
              <a:rPr lang="en-JP" smtClean="0"/>
              <a:t>12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28299312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2B0823-8ACA-4744-B3E4-4EB9DA17C73C}" type="slidenum">
              <a:rPr lang="en-JP" smtClean="0"/>
              <a:t>13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948857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1DFC7-7679-9047-87BF-F52A760C8370}" type="datetime1">
              <a:rPr lang="en-US" smtClean="0"/>
              <a:t>6/3/22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8EF-102D-A045-94CE-03EB234B6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389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7B4CA-847F-1748-9C2F-59AFA74A6F71}" type="datetime1">
              <a:rPr lang="en-US" smtClean="0"/>
              <a:t>6/3/22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8EF-102D-A045-94CE-03EB234B6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046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25D61-8858-B04A-BC2B-9CCDC40BCF5F}" type="datetime1">
              <a:rPr lang="en-US" smtClean="0"/>
              <a:t>6/3/22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8EF-102D-A045-94CE-03EB234B6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340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421BF-8AEA-614E-9743-FA18B7F032FA}" type="datetime1">
              <a:rPr lang="en-US" smtClean="0"/>
              <a:t>6/3/22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8EF-102D-A045-94CE-03EB234B6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004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5B35E-BC33-6A40-9B22-D38C2637D2DA}" type="datetime1">
              <a:rPr lang="en-US" smtClean="0"/>
              <a:t>6/3/22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8EF-102D-A045-94CE-03EB234B6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977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F6D22-A8B6-B14D-92EE-D06AC68D9AAC}" type="datetime1">
              <a:rPr lang="en-US" smtClean="0"/>
              <a:t>6/3/22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8EF-102D-A045-94CE-03EB234B6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092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FB091-4199-9A43-B17D-2D311B24A904}" type="datetime1">
              <a:rPr lang="en-US" smtClean="0"/>
              <a:t>6/3/22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8EF-102D-A045-94CE-03EB234B6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431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FD66-2D42-7F4F-B716-E98E5F1C2BA8}" type="datetime1">
              <a:rPr lang="en-US" smtClean="0"/>
              <a:t>6/3/22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8EF-102D-A045-94CE-03EB234B6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350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7B0D0-4F59-C84F-8ABD-DEECA1DAC16C}" type="datetime1">
              <a:rPr lang="en-US" smtClean="0"/>
              <a:t>6/3/22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8EF-102D-A045-94CE-03EB234B6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152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557E-1B15-4B48-9A29-F7B88D2C4327}" type="datetime1">
              <a:rPr lang="en-US" smtClean="0"/>
              <a:t>6/3/22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8EF-102D-A045-94CE-03EB234B6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953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48993-A23E-414D-93E4-ACF46E2025C5}" type="datetime1">
              <a:rPr lang="en-US" smtClean="0"/>
              <a:t>6/3/22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8EF-102D-A045-94CE-03EB234B6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860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CFFFA-0B54-1442-ADDB-AF0E92D3BE9B}" type="datetime1">
              <a:rPr lang="en-US" smtClean="0"/>
              <a:t>6/3/22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E68EF-102D-A045-94CE-03EB234B6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164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27396-D6EB-1E4A-9F7E-5B87EE94FF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43" y="691837"/>
            <a:ext cx="9126157" cy="1689904"/>
          </a:xfrm>
        </p:spPr>
        <p:txBody>
          <a:bodyPr>
            <a:noAutofit/>
          </a:bodyPr>
          <a:lstStyle/>
          <a:p>
            <a:r>
              <a:rPr lang="en-US" sz="3200" dirty="0"/>
              <a:t>Formal specification and model checking of </a:t>
            </a:r>
            <a:br>
              <a:rPr lang="en-US" sz="3200" dirty="0"/>
            </a:br>
            <a:r>
              <a:rPr lang="en-US" sz="3200" dirty="0"/>
              <a:t>Saber lattice-based key encapsulation mechanisms </a:t>
            </a:r>
            <a:br>
              <a:rPr lang="en-US" sz="3200" dirty="0"/>
            </a:br>
            <a:r>
              <a:rPr lang="en-US" sz="3200" dirty="0"/>
              <a:t>in Maude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52D95E-566C-984C-A788-0D2D601F2D79}"/>
              </a:ext>
            </a:extLst>
          </p:cNvPr>
          <p:cNvSpPr txBox="1"/>
          <p:nvPr/>
        </p:nvSpPr>
        <p:spPr>
          <a:xfrm>
            <a:off x="320479" y="2934260"/>
            <a:ext cx="20231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+mj-lt"/>
              </a:rPr>
              <a:t>Duong </a:t>
            </a:r>
            <a:r>
              <a:rPr lang="en-US" sz="2000" dirty="0" err="1">
                <a:latin typeface="+mj-lt"/>
              </a:rPr>
              <a:t>Dinh</a:t>
            </a:r>
            <a:r>
              <a:rPr lang="en-US" sz="2000" dirty="0">
                <a:latin typeface="+mj-lt"/>
              </a:rPr>
              <a:t> Tran,</a:t>
            </a:r>
          </a:p>
          <a:p>
            <a:pPr algn="ctr"/>
            <a:r>
              <a:rPr lang="en-US" sz="2000" dirty="0">
                <a:latin typeface="+mj-lt"/>
              </a:rPr>
              <a:t>Kazuhiro Ogata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329E40-9EF2-D04D-B0C5-ED87CEF42C13}"/>
              </a:ext>
            </a:extLst>
          </p:cNvPr>
          <p:cNvSpPr txBox="1"/>
          <p:nvPr/>
        </p:nvSpPr>
        <p:spPr>
          <a:xfrm>
            <a:off x="2538934" y="2993323"/>
            <a:ext cx="20265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+mj-lt"/>
              </a:rPr>
              <a:t>Santiago Escobar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765141-BEC8-134C-BD02-CACCAAC4752C}"/>
              </a:ext>
            </a:extLst>
          </p:cNvPr>
          <p:cNvSpPr txBox="1"/>
          <p:nvPr/>
        </p:nvSpPr>
        <p:spPr>
          <a:xfrm>
            <a:off x="4835534" y="2988594"/>
            <a:ext cx="17574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>
                <a:latin typeface="+mj-lt"/>
              </a:rPr>
              <a:t>Sedat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Akleylek</a:t>
            </a:r>
            <a:endParaRPr lang="en-US" sz="2000" dirty="0"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EE6932-C55B-4148-9DBC-D94549E08FEC}"/>
              </a:ext>
            </a:extLst>
          </p:cNvPr>
          <p:cNvSpPr txBox="1"/>
          <p:nvPr/>
        </p:nvSpPr>
        <p:spPr>
          <a:xfrm>
            <a:off x="7009724" y="2988594"/>
            <a:ext cx="1774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+mj-lt"/>
              </a:rPr>
              <a:t>Ayoub </a:t>
            </a:r>
            <a:r>
              <a:rPr lang="en-US" sz="2000" dirty="0" err="1">
                <a:latin typeface="+mj-lt"/>
              </a:rPr>
              <a:t>Otmani</a:t>
            </a:r>
            <a:r>
              <a:rPr lang="en-US" sz="2000" dirty="0">
                <a:latin typeface="+mj-lt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27AB96-EE53-7740-8362-A1423D568F29}"/>
              </a:ext>
            </a:extLst>
          </p:cNvPr>
          <p:cNvSpPr txBox="1"/>
          <p:nvPr/>
        </p:nvSpPr>
        <p:spPr>
          <a:xfrm>
            <a:off x="579613" y="3963085"/>
            <a:ext cx="1375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JAIST, Japan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79D108-254D-994F-85DA-A2D6DC4E64F8}"/>
              </a:ext>
            </a:extLst>
          </p:cNvPr>
          <p:cNvSpPr txBox="1"/>
          <p:nvPr/>
        </p:nvSpPr>
        <p:spPr>
          <a:xfrm>
            <a:off x="2630305" y="3684363"/>
            <a:ext cx="18403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Universitat</a:t>
            </a:r>
            <a:r>
              <a:rPr lang="en-US" dirty="0"/>
              <a:t> </a:t>
            </a:r>
            <a:r>
              <a:rPr lang="en-US" dirty="0" err="1"/>
              <a:t>Politecnica</a:t>
            </a:r>
            <a:r>
              <a:rPr lang="en-US" dirty="0"/>
              <a:t> de Valencia, Spain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25B57A-0C7D-F346-90E4-D577023B9512}"/>
              </a:ext>
            </a:extLst>
          </p:cNvPr>
          <p:cNvSpPr txBox="1"/>
          <p:nvPr/>
        </p:nvSpPr>
        <p:spPr>
          <a:xfrm>
            <a:off x="4864511" y="3705261"/>
            <a:ext cx="17211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Ondokuz</a:t>
            </a:r>
            <a:r>
              <a:rPr lang="en-US" dirty="0"/>
              <a:t> </a:t>
            </a:r>
            <a:r>
              <a:rPr lang="en-US" dirty="0" err="1"/>
              <a:t>Mayis</a:t>
            </a:r>
            <a:r>
              <a:rPr lang="en-US" dirty="0"/>
              <a:t> University, Turkey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6E9B53-B204-7440-A78D-5FA1AF361A97}"/>
              </a:ext>
            </a:extLst>
          </p:cNvPr>
          <p:cNvSpPr txBox="1"/>
          <p:nvPr/>
        </p:nvSpPr>
        <p:spPr>
          <a:xfrm>
            <a:off x="6979534" y="3614652"/>
            <a:ext cx="1990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University of Rouen Normandie, France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D6511D-4B83-3843-B99F-7E2FAE563E47}"/>
              </a:ext>
            </a:extLst>
          </p:cNvPr>
          <p:cNvSpPr txBox="1"/>
          <p:nvPr/>
        </p:nvSpPr>
        <p:spPr>
          <a:xfrm>
            <a:off x="760618" y="4993445"/>
            <a:ext cx="764060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/>
              <a:t>34</a:t>
            </a:r>
            <a:r>
              <a:rPr lang="en-US" sz="2600" baseline="30000" dirty="0"/>
              <a:t>th</a:t>
            </a:r>
            <a:r>
              <a:rPr lang="en-US" sz="2600" dirty="0"/>
              <a:t> International Conference on </a:t>
            </a:r>
          </a:p>
          <a:p>
            <a:pPr algn="ctr"/>
            <a:r>
              <a:rPr lang="en-US" sz="2600" dirty="0"/>
              <a:t>Software Engineering &amp; Knowledge Engineering</a:t>
            </a:r>
          </a:p>
          <a:p>
            <a:pPr algn="ctr"/>
            <a:r>
              <a:rPr lang="en-US" sz="2600" dirty="0"/>
              <a:t>July 1-10, 2022</a:t>
            </a:r>
          </a:p>
        </p:txBody>
      </p:sp>
    </p:spTree>
    <p:extLst>
      <p:ext uri="{BB962C8B-B14F-4D97-AF65-F5344CB8AC3E}">
        <p14:creationId xmlns:p14="http://schemas.microsoft.com/office/powerpoint/2010/main" val="2831724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99CC5-4BB4-7549-9E32-89D89FD3F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977" y="377074"/>
            <a:ext cx="7886700" cy="828674"/>
          </a:xfrm>
        </p:spPr>
        <p:txBody>
          <a:bodyPr>
            <a:normAutofit/>
          </a:bodyPr>
          <a:lstStyle/>
          <a:p>
            <a:r>
              <a:rPr lang="en-US" sz="4000" dirty="0"/>
              <a:t>Overview</a:t>
            </a:r>
            <a:endParaRPr lang="en-JP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39BD6F-AF79-DD44-B402-F73BE7D6B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977" y="1406525"/>
            <a:ext cx="8542421" cy="4418764"/>
          </a:xfrm>
        </p:spPr>
        <p:txBody>
          <a:bodyPr>
            <a:normAutofit/>
          </a:bodyPr>
          <a:lstStyle/>
          <a:p>
            <a:r>
              <a:rPr lang="en-US" sz="2400" dirty="0"/>
              <a:t>Motivation </a:t>
            </a:r>
          </a:p>
          <a:p>
            <a:r>
              <a:rPr lang="en-US" sz="2400" dirty="0"/>
              <a:t>Key Encapsulation Mechanism (KEM) and Saber</a:t>
            </a:r>
          </a:p>
          <a:p>
            <a:r>
              <a:rPr lang="en-US" sz="2400" dirty="0"/>
              <a:t>Modeling Saber in Maude</a:t>
            </a:r>
          </a:p>
          <a:p>
            <a:r>
              <a:rPr lang="en-US" sz="2400" dirty="0"/>
              <a:t>The property and the counterexample</a:t>
            </a:r>
          </a:p>
          <a:p>
            <a:r>
              <a:rPr lang="en-US" sz="2400" dirty="0"/>
              <a:t>Summary</a:t>
            </a:r>
            <a:br>
              <a:rPr lang="en-US" sz="2400" dirty="0"/>
            </a:br>
            <a:endParaRPr lang="en-US" sz="2400" dirty="0"/>
          </a:p>
          <a:p>
            <a:endParaRPr lang="en-JP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303F12-33A6-4B43-82FA-3C8A33E44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8EF-102D-A045-94CE-03EB234B60D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421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99CC5-4BB4-7549-9E32-89D89FD3F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977" y="377074"/>
            <a:ext cx="7886700" cy="828674"/>
          </a:xfrm>
        </p:spPr>
        <p:txBody>
          <a:bodyPr>
            <a:normAutofit/>
          </a:bodyPr>
          <a:lstStyle/>
          <a:p>
            <a:r>
              <a:rPr lang="en-JP" sz="4000" dirty="0"/>
              <a:t>Motivation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B39BD6F-AF79-DD44-B402-F73BE7D6B47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72977" y="1406525"/>
                <a:ext cx="8542421" cy="4418764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/>
                  <a:t>Shor algorithm can efficiently solve hard mathematical problems on which the current public-key cryptography is relying. </a:t>
                </a:r>
              </a:p>
              <a:p>
                <a:r>
                  <a:rPr lang="en-US" sz="2400" dirty="0"/>
                  <a:t>Sufficient large-scale quantum computers can efficiently “break” the current public-key algorithms, such as RSA, Diffie-Hellman.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dirty="0"/>
                  <a:t> A serious issue: Lots of sensitive information transmitted over the Internet, such as emails, passwords, credit card numbers, will not be secure anymore. </a:t>
                </a:r>
              </a:p>
              <a:p>
                <a:r>
                  <a:rPr lang="en-US" sz="2400" dirty="0"/>
                  <a:t>Large numbers of post-quantum KEMs have been proposed to provide secure key establishment.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dirty="0"/>
                  <a:t> Formal specification and model checking lattice-based </a:t>
                </a:r>
                <a:r>
                  <a:rPr lang="en-JP" sz="2400" dirty="0"/>
                  <a:t>KEMs</a:t>
                </a:r>
                <a:br>
                  <a:rPr lang="en-US" sz="2400" dirty="0"/>
                </a:br>
                <a:endParaRPr lang="en-US" sz="2400" dirty="0"/>
              </a:p>
              <a:p>
                <a:endParaRPr lang="en-JP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B39BD6F-AF79-DD44-B402-F73BE7D6B47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2977" y="1406525"/>
                <a:ext cx="8542421" cy="4418764"/>
              </a:xfrm>
              <a:blipFill>
                <a:blip r:embed="rId2"/>
                <a:stretch>
                  <a:fillRect l="-1189" t="-1719" r="-1932"/>
                </a:stretch>
              </a:blipFill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303F12-33A6-4B43-82FA-3C8A33E44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8EF-102D-A045-94CE-03EB234B60D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198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D37A7-A86C-ED48-9A87-A01A26A1E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90" y="324051"/>
            <a:ext cx="8233209" cy="807417"/>
          </a:xfrm>
        </p:spPr>
        <p:txBody>
          <a:bodyPr>
            <a:noAutofit/>
          </a:bodyPr>
          <a:lstStyle/>
          <a:p>
            <a:r>
              <a:rPr lang="en-JP" sz="4000" dirty="0"/>
              <a:t>Key Encapsulation Mechanism (KEM)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BB207-EDB7-834B-819D-DB0625F63C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96315"/>
            <a:ext cx="7886700" cy="30925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A KEM is a tuple of algorithms (</a:t>
            </a:r>
            <a:r>
              <a:rPr lang="en-US" sz="2400" i="1" dirty="0">
                <a:ea typeface="Segoe UI Historic" panose="020B0502040204020203" pitchFamily="34" charset="0"/>
                <a:cs typeface="Consolas" panose="020B0609020204030204" pitchFamily="49" charset="0"/>
              </a:rPr>
              <a:t>keygen</a:t>
            </a:r>
            <a:r>
              <a:rPr lang="en-US" sz="2400" dirty="0"/>
              <a:t>, </a:t>
            </a:r>
            <a:r>
              <a:rPr lang="en-US" sz="2400" i="1" dirty="0" err="1"/>
              <a:t>encaps</a:t>
            </a:r>
            <a:r>
              <a:rPr lang="en-US" sz="2400" dirty="0"/>
              <a:t>, </a:t>
            </a:r>
            <a:r>
              <a:rPr lang="en-US" sz="2400" i="1" dirty="0" err="1"/>
              <a:t>decaps</a:t>
            </a:r>
            <a:r>
              <a:rPr lang="en-US" sz="2400" dirty="0"/>
              <a:t>):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(</a:t>
            </a:r>
            <a:r>
              <a:rPr lang="en-US" sz="2400" i="1" dirty="0" err="1"/>
              <a:t>sk</a:t>
            </a:r>
            <a:r>
              <a:rPr lang="en-US" sz="2400" dirty="0"/>
              <a:t>, </a:t>
            </a:r>
            <a:r>
              <a:rPr lang="en-US" sz="2400" i="1" dirty="0"/>
              <a:t>pk</a:t>
            </a:r>
            <a:r>
              <a:rPr lang="en-US" sz="2400" dirty="0"/>
              <a:t>) ← </a:t>
            </a:r>
            <a:r>
              <a:rPr lang="en-US" sz="2400" i="1" dirty="0"/>
              <a:t>keygen</a:t>
            </a:r>
            <a:r>
              <a:rPr lang="en-US" sz="2400" dirty="0"/>
              <a:t>(): outputs a public key </a:t>
            </a:r>
            <a:r>
              <a:rPr lang="en-US" sz="2400" i="1" dirty="0"/>
              <a:t>pk</a:t>
            </a:r>
            <a:r>
              <a:rPr lang="en-US" sz="2400" dirty="0"/>
              <a:t> and a secret key </a:t>
            </a:r>
            <a:r>
              <a:rPr lang="en-US" sz="2400" i="1" dirty="0"/>
              <a:t>sk</a:t>
            </a:r>
            <a:r>
              <a:rPr lang="en-US" sz="24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(</a:t>
            </a:r>
            <a:r>
              <a:rPr lang="en-US" sz="2400" i="1" dirty="0"/>
              <a:t>K</a:t>
            </a:r>
            <a:r>
              <a:rPr lang="en-US" sz="2400" dirty="0"/>
              <a:t>, </a:t>
            </a:r>
            <a:r>
              <a:rPr lang="en-US" sz="2400" i="1" dirty="0"/>
              <a:t>C</a:t>
            </a:r>
            <a:r>
              <a:rPr lang="en-US" sz="2400" dirty="0"/>
              <a:t>) ← </a:t>
            </a:r>
            <a:r>
              <a:rPr lang="en-US" sz="2400" i="1" dirty="0" err="1"/>
              <a:t>encaps</a:t>
            </a:r>
            <a:r>
              <a:rPr lang="en-US" sz="2400" dirty="0"/>
              <a:t>(</a:t>
            </a:r>
            <a:r>
              <a:rPr lang="en-US" sz="2400" i="1" dirty="0"/>
              <a:t>pk</a:t>
            </a:r>
            <a:r>
              <a:rPr lang="en-US" sz="2400" dirty="0"/>
              <a:t>): takes the public key </a:t>
            </a:r>
            <a:r>
              <a:rPr lang="en-US" sz="2400" i="1" dirty="0"/>
              <a:t>pk</a:t>
            </a:r>
            <a:r>
              <a:rPr lang="en-US" sz="2400" dirty="0"/>
              <a:t>, and outputs a ciphertext </a:t>
            </a:r>
            <a:r>
              <a:rPr lang="en-US" sz="2400" i="1" dirty="0"/>
              <a:t>C</a:t>
            </a:r>
            <a:r>
              <a:rPr lang="en-US" sz="2400" dirty="0"/>
              <a:t> and a shared secret key </a:t>
            </a:r>
            <a:r>
              <a:rPr lang="en-US" sz="2400" i="1" dirty="0"/>
              <a:t>K</a:t>
            </a:r>
            <a:r>
              <a:rPr lang="en-US" sz="24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i="1" dirty="0"/>
              <a:t>K</a:t>
            </a:r>
            <a:r>
              <a:rPr lang="en-US" sz="2400" dirty="0"/>
              <a:t> ← </a:t>
            </a:r>
            <a:r>
              <a:rPr lang="en-US" sz="2400" i="1" dirty="0" err="1"/>
              <a:t>decaps</a:t>
            </a:r>
            <a:r>
              <a:rPr lang="en-US" sz="2400" dirty="0"/>
              <a:t>(</a:t>
            </a:r>
            <a:r>
              <a:rPr lang="en-US" sz="2400" i="1" dirty="0" err="1"/>
              <a:t>sk</a:t>
            </a:r>
            <a:r>
              <a:rPr lang="en-US" sz="2400" dirty="0"/>
              <a:t>, </a:t>
            </a:r>
            <a:r>
              <a:rPr lang="en-US" sz="2400" i="1" dirty="0"/>
              <a:t>C</a:t>
            </a:r>
            <a:r>
              <a:rPr lang="en-US" sz="2400" dirty="0"/>
              <a:t>): takes the secret key </a:t>
            </a:r>
            <a:r>
              <a:rPr lang="en-US" sz="2400" i="1" dirty="0" err="1"/>
              <a:t>sk</a:t>
            </a:r>
            <a:r>
              <a:rPr lang="en-US" sz="2400" dirty="0"/>
              <a:t>, a ciphertext </a:t>
            </a:r>
            <a:r>
              <a:rPr lang="en-US" sz="2400" i="1" dirty="0"/>
              <a:t>C</a:t>
            </a:r>
            <a:r>
              <a:rPr lang="en-US" sz="2400" dirty="0"/>
              <a:t> and outputs the shared secret key </a:t>
            </a:r>
            <a:r>
              <a:rPr lang="en-US" sz="2400" i="1" dirty="0"/>
              <a:t>K</a:t>
            </a:r>
            <a:r>
              <a:rPr lang="en-US" sz="2400" dirty="0"/>
              <a:t>.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C61DE3D-FF7D-FC4F-98A8-0FE322E1FA80}"/>
              </a:ext>
            </a:extLst>
          </p:cNvPr>
          <p:cNvCxnSpPr>
            <a:cxnSpLocks/>
          </p:cNvCxnSpPr>
          <p:nvPr/>
        </p:nvCxnSpPr>
        <p:spPr>
          <a:xfrm>
            <a:off x="3928810" y="5412429"/>
            <a:ext cx="1280618" cy="0"/>
          </a:xfrm>
          <a:prstGeom prst="straightConnector1">
            <a:avLst/>
          </a:prstGeom>
          <a:ln w="12700">
            <a:headEnd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C0FBF33-56E3-2B48-A196-A64112C7CC8A}"/>
              </a:ext>
            </a:extLst>
          </p:cNvPr>
          <p:cNvCxnSpPr>
            <a:cxnSpLocks/>
          </p:cNvCxnSpPr>
          <p:nvPr/>
        </p:nvCxnSpPr>
        <p:spPr>
          <a:xfrm>
            <a:off x="3904093" y="5958493"/>
            <a:ext cx="1280618" cy="0"/>
          </a:xfrm>
          <a:prstGeom prst="straightConnector1">
            <a:avLst/>
          </a:prstGeom>
          <a:ln w="12700"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95FDC293-41AF-3B42-AA3D-8C7C47330450}"/>
              </a:ext>
            </a:extLst>
          </p:cNvPr>
          <p:cNvSpPr/>
          <p:nvPr/>
        </p:nvSpPr>
        <p:spPr>
          <a:xfrm>
            <a:off x="4376728" y="5943922"/>
            <a:ext cx="3353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i="1" dirty="0"/>
              <a:t>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B38EA4-9130-074F-A1B2-EEF131AC366E}"/>
              </a:ext>
            </a:extLst>
          </p:cNvPr>
          <p:cNvSpPr txBox="1"/>
          <p:nvPr/>
        </p:nvSpPr>
        <p:spPr>
          <a:xfrm>
            <a:off x="1768816" y="4488902"/>
            <a:ext cx="8130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Alice</a:t>
            </a: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FE1E26-03E8-8844-9C6C-12C404342828}"/>
              </a:ext>
            </a:extLst>
          </p:cNvPr>
          <p:cNvSpPr txBox="1"/>
          <p:nvPr/>
        </p:nvSpPr>
        <p:spPr>
          <a:xfrm>
            <a:off x="6357240" y="4488902"/>
            <a:ext cx="696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Bob</a:t>
            </a:r>
            <a:endParaRPr lang="en-US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4558F5-1805-0749-9379-FB8520A98778}"/>
              </a:ext>
            </a:extLst>
          </p:cNvPr>
          <p:cNvSpPr txBox="1"/>
          <p:nvPr/>
        </p:nvSpPr>
        <p:spPr>
          <a:xfrm>
            <a:off x="1041378" y="5063764"/>
            <a:ext cx="22302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(</a:t>
            </a:r>
            <a:r>
              <a:rPr lang="en-US" sz="2000" i="1" dirty="0" err="1"/>
              <a:t>sk</a:t>
            </a:r>
            <a:r>
              <a:rPr lang="en-US" sz="2000" dirty="0"/>
              <a:t>, </a:t>
            </a:r>
            <a:r>
              <a:rPr lang="en-US" sz="2000" i="1" dirty="0"/>
              <a:t>pk</a:t>
            </a:r>
            <a:r>
              <a:rPr lang="en-US" sz="2000" dirty="0"/>
              <a:t>) ← </a:t>
            </a:r>
            <a:r>
              <a:rPr lang="en-US" sz="2000" i="1" dirty="0"/>
              <a:t>keygen</a:t>
            </a:r>
            <a:r>
              <a:rPr lang="en-US" sz="2000" dirty="0"/>
              <a:t>()</a:t>
            </a:r>
            <a:endParaRPr lang="en-JP" sz="2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5B76C6-A7FB-C841-946E-B18E1821778B}"/>
              </a:ext>
            </a:extLst>
          </p:cNvPr>
          <p:cNvSpPr txBox="1"/>
          <p:nvPr/>
        </p:nvSpPr>
        <p:spPr>
          <a:xfrm>
            <a:off x="4346141" y="5001354"/>
            <a:ext cx="4459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JP" sz="2000" i="1" dirty="0"/>
              <a:t>pk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D4844C-7E51-4E4D-956E-DBD618F00DC6}"/>
              </a:ext>
            </a:extLst>
          </p:cNvPr>
          <p:cNvSpPr txBox="1"/>
          <p:nvPr/>
        </p:nvSpPr>
        <p:spPr>
          <a:xfrm>
            <a:off x="5703102" y="5445416"/>
            <a:ext cx="22028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(</a:t>
            </a:r>
            <a:r>
              <a:rPr lang="en-US" sz="2000" i="1" dirty="0"/>
              <a:t>K</a:t>
            </a:r>
            <a:r>
              <a:rPr lang="en-US" sz="2000" dirty="0"/>
              <a:t>, </a:t>
            </a:r>
            <a:r>
              <a:rPr lang="en-US" sz="2000" i="1" dirty="0"/>
              <a:t>C</a:t>
            </a:r>
            <a:r>
              <a:rPr lang="en-US" sz="2000" dirty="0"/>
              <a:t>) ← </a:t>
            </a:r>
            <a:r>
              <a:rPr lang="en-US" sz="2000" i="1" dirty="0" err="1"/>
              <a:t>encaps</a:t>
            </a:r>
            <a:r>
              <a:rPr lang="en-US" sz="2000" dirty="0"/>
              <a:t>(</a:t>
            </a:r>
            <a:r>
              <a:rPr lang="en-US" sz="2000" i="1" dirty="0"/>
              <a:t>pk</a:t>
            </a:r>
            <a:r>
              <a:rPr lang="en-US" sz="2000" dirty="0"/>
              <a:t>)</a:t>
            </a:r>
            <a:endParaRPr lang="en-JP" sz="2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EA8CC92-1ACC-784F-9E70-CEB912048D36}"/>
              </a:ext>
            </a:extLst>
          </p:cNvPr>
          <p:cNvSpPr txBox="1"/>
          <p:nvPr/>
        </p:nvSpPr>
        <p:spPr>
          <a:xfrm>
            <a:off x="1080106" y="5953864"/>
            <a:ext cx="20469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/>
              <a:t>K</a:t>
            </a:r>
            <a:r>
              <a:rPr lang="en-US" sz="2000" dirty="0"/>
              <a:t> ← </a:t>
            </a:r>
            <a:r>
              <a:rPr lang="en-US" sz="2000" i="1" dirty="0" err="1"/>
              <a:t>decaps</a:t>
            </a:r>
            <a:r>
              <a:rPr lang="en-US" sz="2000" dirty="0"/>
              <a:t>(</a:t>
            </a:r>
            <a:r>
              <a:rPr lang="en-US" sz="2000" i="1" dirty="0" err="1"/>
              <a:t>sk</a:t>
            </a:r>
            <a:r>
              <a:rPr lang="en-US" sz="2000" dirty="0"/>
              <a:t>, </a:t>
            </a:r>
            <a:r>
              <a:rPr lang="en-US" sz="2000" i="1" dirty="0"/>
              <a:t>C</a:t>
            </a:r>
            <a:r>
              <a:rPr lang="en-US" sz="2000" dirty="0"/>
              <a:t>)</a:t>
            </a:r>
            <a:endParaRPr lang="en-JP" sz="2000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0940757-5AE2-E44D-B79B-16E52C8D6C72}"/>
              </a:ext>
            </a:extLst>
          </p:cNvPr>
          <p:cNvSpPr/>
          <p:nvPr/>
        </p:nvSpPr>
        <p:spPr>
          <a:xfrm>
            <a:off x="844951" y="4488903"/>
            <a:ext cx="7384649" cy="1946621"/>
          </a:xfrm>
          <a:prstGeom prst="roundRect">
            <a:avLst>
              <a:gd name="adj" fmla="val 2244"/>
            </a:avLst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7A61CCE-C7FE-7C40-887C-B1EFE30BA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8EF-102D-A045-94CE-03EB234B60D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953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8BC4D-90C5-4C41-8867-614AA5AB3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580" y="390517"/>
            <a:ext cx="7886700" cy="768854"/>
          </a:xfrm>
        </p:spPr>
        <p:txBody>
          <a:bodyPr>
            <a:normAutofit/>
          </a:bodyPr>
          <a:lstStyle/>
          <a:p>
            <a:r>
              <a:rPr lang="en-US" sz="4000" dirty="0"/>
              <a:t>Saber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9B4AC71-03F0-7546-AB35-643AC97ED949}"/>
                  </a:ext>
                </a:extLst>
              </p:cNvPr>
              <p:cNvSpPr txBox="1"/>
              <p:nvPr/>
            </p:nvSpPr>
            <p:spPr>
              <a:xfrm>
                <a:off x="465211" y="1203767"/>
                <a:ext cx="3180101" cy="20580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             </a:t>
                </a:r>
                <a:r>
                  <a:rPr lang="en-US" dirty="0" err="1"/>
                  <a:t>KEM.KeyGen</a:t>
                </a:r>
                <a:r>
                  <a:rPr lang="en-US" dirty="0"/>
                  <a:t>()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𝑠𝑒𝑒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PKE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KeyGen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()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𝑠𝑒𝑒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𝑝𝑘</m:t>
                          </m:r>
                        </m:e>
                      </m:d>
                    </m:oMath>
                  </m:oMathPara>
                </a14:m>
                <a:endParaRPr lang="en-US" b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256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𝑝𝑘h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b="1" dirty="0"/>
                  <a:t>return 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𝑠𝑘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9B4AC71-03F0-7546-AB35-643AC97ED9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211" y="1203767"/>
                <a:ext cx="3180101" cy="2058064"/>
              </a:xfrm>
              <a:prstGeom prst="rect">
                <a:avLst/>
              </a:prstGeom>
              <a:blipFill>
                <a:blip r:embed="rId3"/>
                <a:stretch>
                  <a:fillRect l="-1587" t="-1227" b="-3067"/>
                </a:stretch>
              </a:blipFill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9926CE7-5DFE-CC47-AD0D-7B3A75A69CFB}"/>
                  </a:ext>
                </a:extLst>
              </p:cNvPr>
              <p:cNvSpPr txBox="1"/>
              <p:nvPr/>
            </p:nvSpPr>
            <p:spPr>
              <a:xfrm>
                <a:off x="5341641" y="2573834"/>
                <a:ext cx="2443939" cy="18262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         </a:t>
                </a:r>
                <a:r>
                  <a:rPr lang="en-US" dirty="0" err="1"/>
                  <a:t>KEM.Enc</a:t>
                </a:r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𝑝𝑘</m:t>
                    </m:r>
                  </m:oMath>
                </a14:m>
                <a:r>
                  <a:rPr lang="en-US" dirty="0"/>
                  <a:t>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256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</m:ac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𝑝𝑘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PKE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b="1" dirty="0"/>
                  <a:t>return 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9926CE7-5DFE-CC47-AD0D-7B3A75A69C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1641" y="2573834"/>
                <a:ext cx="2443939" cy="1826206"/>
              </a:xfrm>
              <a:prstGeom prst="rect">
                <a:avLst/>
              </a:prstGeom>
              <a:blipFill>
                <a:blip r:embed="rId4"/>
                <a:stretch>
                  <a:fillRect l="-2073" t="-1379" b="-3448"/>
                </a:stretch>
              </a:blipFill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3FF5D9D-0D97-D945-B28F-FD0CAA29FF44}"/>
                  </a:ext>
                </a:extLst>
              </p:cNvPr>
              <p:cNvSpPr txBox="1"/>
              <p:nvPr/>
            </p:nvSpPr>
            <p:spPr>
              <a:xfrm>
                <a:off x="439836" y="3804151"/>
                <a:ext cx="2741520" cy="20744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           </a:t>
                </a:r>
                <a:r>
                  <a:rPr lang="en-US" dirty="0" err="1"/>
                  <a:t>KEM.Dec</a:t>
                </a:r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𝑠𝑘</m:t>
                    </m:r>
                  </m:oMath>
                </a14:m>
                <a:r>
                  <a:rPr lang="en-US" dirty="0"/>
                  <a:t>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PKE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</m:acc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𝑝𝑘h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PKE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b="1" dirty="0"/>
                  <a:t>if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dirty="0"/>
                  <a:t> </a:t>
                </a:r>
                <a:r>
                  <a:rPr lang="en-US" b="1" dirty="0"/>
                  <a:t>then</a:t>
                </a:r>
                <a:r>
                  <a:rPr lang="en-US" dirty="0"/>
                  <a:t> 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r>
                  <a:rPr lang="en-US" b="1" dirty="0"/>
                  <a:t>    return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</m:acc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dirty="0"/>
              </a:p>
              <a:p>
                <a:r>
                  <a:rPr lang="en-US" b="1" dirty="0"/>
                  <a:t>else</a:t>
                </a:r>
                <a:r>
                  <a:rPr lang="en-US" b="0" dirty="0"/>
                  <a:t> </a:t>
                </a:r>
                <a:r>
                  <a:rPr lang="en-US" b="1" dirty="0"/>
                  <a:t>return</a:t>
                </a: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𝐾𝐷𝐹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3FF5D9D-0D97-D945-B28F-FD0CAA29FF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836" y="3804151"/>
                <a:ext cx="2741520" cy="2074414"/>
              </a:xfrm>
              <a:prstGeom prst="rect">
                <a:avLst/>
              </a:prstGeom>
              <a:blipFill>
                <a:blip r:embed="rId5"/>
                <a:stretch>
                  <a:fillRect l="-1843" t="-1840" b="-3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A2689FD-D8F4-9B4E-BAAA-FA78AE770A42}"/>
              </a:ext>
            </a:extLst>
          </p:cNvPr>
          <p:cNvCxnSpPr>
            <a:cxnSpLocks/>
          </p:cNvCxnSpPr>
          <p:nvPr/>
        </p:nvCxnSpPr>
        <p:spPr>
          <a:xfrm>
            <a:off x="4027990" y="2966312"/>
            <a:ext cx="69448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D53EF74-B233-4846-9EBC-344EC93EAFD8}"/>
                  </a:ext>
                </a:extLst>
              </p:cNvPr>
              <p:cNvSpPr txBox="1"/>
              <p:nvPr/>
            </p:nvSpPr>
            <p:spPr>
              <a:xfrm>
                <a:off x="4132161" y="2596980"/>
                <a:ext cx="4927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𝑝𝑘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D53EF74-B233-4846-9EBC-344EC93EAF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2161" y="2596980"/>
                <a:ext cx="492764" cy="369332"/>
              </a:xfrm>
              <a:prstGeom prst="rect">
                <a:avLst/>
              </a:prstGeom>
              <a:blipFill>
                <a:blip r:embed="rId6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1D2BFB9-EBEE-4A44-9B2B-6CFFDB5981C8}"/>
              </a:ext>
            </a:extLst>
          </p:cNvPr>
          <p:cNvCxnSpPr>
            <a:cxnSpLocks/>
          </p:cNvCxnSpPr>
          <p:nvPr/>
        </p:nvCxnSpPr>
        <p:spPr>
          <a:xfrm flipH="1">
            <a:off x="4021145" y="4092417"/>
            <a:ext cx="71654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EB2B9EA-D657-CD45-A674-BB9BEEDAE3CA}"/>
                  </a:ext>
                </a:extLst>
              </p:cNvPr>
              <p:cNvSpPr txBox="1"/>
              <p:nvPr/>
            </p:nvSpPr>
            <p:spPr>
              <a:xfrm>
                <a:off x="4236335" y="3723085"/>
                <a:ext cx="3442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EB2B9EA-D657-CD45-A674-BB9BEEDAE3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6335" y="3723085"/>
                <a:ext cx="34426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889D4A6-F3CF-EB4A-A2C5-AED3DAC40C4C}"/>
                  </a:ext>
                </a:extLst>
              </p:cNvPr>
              <p:cNvSpPr txBox="1"/>
              <p:nvPr/>
            </p:nvSpPr>
            <p:spPr>
              <a:xfrm>
                <a:off x="4552495" y="13445591"/>
                <a:ext cx="4393510" cy="923330"/>
              </a:xfrm>
              <a:prstGeom prst="rect">
                <a:avLst/>
              </a:prstGeom>
              <a:noFill/>
              <a:ln w="9525">
                <a:solidFill>
                  <a:schemeClr val="accent1"/>
                </a:solidFill>
                <a:prstDash val="dash"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chemeClr val="accent1">
                        <a:lumMod val="75000"/>
                      </a:schemeClr>
                    </a:solidFill>
                  </a:rPr>
                  <a:t>▷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/>
                  <a:t>: the uniform distribution</a:t>
                </a:r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sz="1400" dirty="0">
                    <a:solidFill>
                      <a:srgbClr val="4472C4">
                        <a:lumMod val="75000"/>
                      </a:srgbClr>
                    </a:solidFill>
                  </a:rPr>
                  <a:t>▷</a:t>
                </a:r>
                <a:r>
                  <a:rPr lang="en-US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 hash functions</a:t>
                </a:r>
              </a:p>
              <a:p>
                <a:r>
                  <a:rPr lang="en-US" sz="1400" dirty="0">
                    <a:solidFill>
                      <a:schemeClr val="accent1">
                        <a:lumMod val="75000"/>
                      </a:schemeClr>
                    </a:solidFill>
                  </a:rPr>
                  <a:t>▷</a:t>
                </a:r>
                <a:r>
                  <a:rPr lang="en-US" dirty="0"/>
                  <a:t> bold lower(upper)-case: vectors (matrices)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889D4A6-F3CF-EB4A-A2C5-AED3DAC40C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2495" y="13445591"/>
                <a:ext cx="4393510" cy="923330"/>
              </a:xfrm>
              <a:prstGeom prst="rect">
                <a:avLst/>
              </a:prstGeom>
              <a:blipFill>
                <a:blip r:embed="rId8"/>
                <a:stretch>
                  <a:fillRect t="-2703" b="-8108"/>
                </a:stretch>
              </a:blipFill>
              <a:ln w="9525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4BF85B-8EF8-F746-A1C9-01E6DD173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8EF-102D-A045-94CE-03EB234B60D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287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8BC4D-90C5-4C41-8867-614AA5AB3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758" y="348826"/>
            <a:ext cx="7886700" cy="768854"/>
          </a:xfrm>
        </p:spPr>
        <p:txBody>
          <a:bodyPr>
            <a:normAutofit/>
          </a:bodyPr>
          <a:lstStyle/>
          <a:p>
            <a:r>
              <a:rPr lang="en-US" sz="4000" dirty="0"/>
              <a:t>Saber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A2689FD-D8F4-9B4E-BAAA-FA78AE770A42}"/>
              </a:ext>
            </a:extLst>
          </p:cNvPr>
          <p:cNvCxnSpPr>
            <a:cxnSpLocks/>
          </p:cNvCxnSpPr>
          <p:nvPr/>
        </p:nvCxnSpPr>
        <p:spPr>
          <a:xfrm>
            <a:off x="3916351" y="3229228"/>
            <a:ext cx="69448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D53EF74-B233-4846-9EBC-344EC93EAFD8}"/>
                  </a:ext>
                </a:extLst>
              </p:cNvPr>
              <p:cNvSpPr txBox="1"/>
              <p:nvPr/>
            </p:nvSpPr>
            <p:spPr>
              <a:xfrm>
                <a:off x="4020522" y="2859896"/>
                <a:ext cx="4927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𝑝𝑘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D53EF74-B233-4846-9EBC-344EC93EAF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0522" y="2859896"/>
                <a:ext cx="492764" cy="369332"/>
              </a:xfrm>
              <a:prstGeom prst="rect">
                <a:avLst/>
              </a:prstGeom>
              <a:blipFill>
                <a:blip r:embed="rId2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1D2BFB9-EBEE-4A44-9B2B-6CFFDB5981C8}"/>
              </a:ext>
            </a:extLst>
          </p:cNvPr>
          <p:cNvCxnSpPr>
            <a:cxnSpLocks/>
          </p:cNvCxnSpPr>
          <p:nvPr/>
        </p:nvCxnSpPr>
        <p:spPr>
          <a:xfrm flipH="1">
            <a:off x="3919325" y="4261247"/>
            <a:ext cx="71654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EB2B9EA-D657-CD45-A674-BB9BEEDAE3CA}"/>
                  </a:ext>
                </a:extLst>
              </p:cNvPr>
              <p:cNvSpPr txBox="1"/>
              <p:nvPr/>
            </p:nvSpPr>
            <p:spPr>
              <a:xfrm>
                <a:off x="4122940" y="3891915"/>
                <a:ext cx="3442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EB2B9EA-D657-CD45-A674-BB9BEEDAE3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2940" y="3891915"/>
                <a:ext cx="34426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7D8BB19-5840-A844-AAB5-8C3E19FB1FB7}"/>
                  </a:ext>
                </a:extLst>
              </p:cNvPr>
              <p:cNvSpPr txBox="1"/>
              <p:nvPr/>
            </p:nvSpPr>
            <p:spPr>
              <a:xfrm>
                <a:off x="3806509" y="285997"/>
                <a:ext cx="4526367" cy="2144946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prstDash val="dash"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PKE.KeyGen()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𝑠𝑒𝑒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256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gen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𝑠𝑒𝑒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∈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256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×1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1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𝑨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𝒉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≫(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∈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×1</m:t>
                          </m:r>
                        </m:sup>
                      </m:sSubSup>
                    </m:oMath>
                  </m:oMathPara>
                </a14:m>
                <a:endParaRPr lang="en-US" b="1" i="1" dirty="0"/>
              </a:p>
              <a:p>
                <a:r>
                  <a:rPr lang="en-US" b="1" dirty="0"/>
                  <a:t>return 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≔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𝑠𝑒𝑒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𝑨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𝑠𝑘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≔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</m:d>
                  </m:oMath>
                </a14:m>
                <a:endParaRPr lang="en-US" b="1" i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7D8BB19-5840-A844-AAB5-8C3E19FB1F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6509" y="285997"/>
                <a:ext cx="4526367" cy="2144946"/>
              </a:xfrm>
              <a:prstGeom prst="rect">
                <a:avLst/>
              </a:prstGeom>
              <a:blipFill>
                <a:blip r:embed="rId4"/>
                <a:stretch>
                  <a:fillRect l="-1117" t="-1176" b="-3529"/>
                </a:stretch>
              </a:blipFill>
              <a:ln w="6350">
                <a:solidFill>
                  <a:schemeClr val="tx1"/>
                </a:solidFill>
                <a:prstDash val="dash"/>
              </a:ln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2D81E5-3B44-9B45-8D4E-2392B156E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469085"/>
            <a:ext cx="2057400" cy="365125"/>
          </a:xfrm>
        </p:spPr>
        <p:txBody>
          <a:bodyPr/>
          <a:lstStyle/>
          <a:p>
            <a:fld id="{D62E68EF-102D-A045-94CE-03EB234B60D5}" type="slidenum">
              <a:rPr lang="en-US" smtClean="0"/>
              <a:t>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0A6D4CE-D41F-DF48-AD3C-001C341F6259}"/>
                  </a:ext>
                </a:extLst>
              </p:cNvPr>
              <p:cNvSpPr txBox="1"/>
              <p:nvPr/>
            </p:nvSpPr>
            <p:spPr>
              <a:xfrm>
                <a:off x="4263580" y="4557570"/>
                <a:ext cx="4637314" cy="1912768"/>
              </a:xfrm>
              <a:prstGeom prst="rect">
                <a:avLst/>
              </a:prstGeom>
              <a:noFill/>
              <a:ln w="9525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accent1">
                        <a:lumMod val="75000"/>
                      </a:schemeClr>
                    </a:solidFill>
                  </a:rPr>
                  <a:t>▷</a:t>
                </a:r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: </a:t>
                </a:r>
                <a:r>
                  <a:rPr lang="en-US" sz="1600" dirty="0"/>
                  <a:t>the quotient polynomial ring</a:t>
                </a:r>
                <a:r>
                  <a:rPr lang="en-US" sz="1600" b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/(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+1)</m:t>
                    </m:r>
                  </m:oMath>
                </a14:m>
                <a:endParaRPr lang="en-US" sz="1600" dirty="0">
                  <a:solidFill>
                    <a:schemeClr val="tx1"/>
                  </a:solidFill>
                </a:endParaRPr>
              </a:p>
              <a:p>
                <a:r>
                  <a:rPr lang="en-US" sz="1200" dirty="0">
                    <a:solidFill>
                      <a:srgbClr val="4472C4">
                        <a:lumMod val="75000"/>
                      </a:srgbClr>
                    </a:solidFill>
                  </a:rPr>
                  <a:t>▷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1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  <m:sup>
                        <m:r>
                          <a:rPr lang="en-US" sz="1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  <m:r>
                          <a:rPr lang="en-US" sz="1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×1</m:t>
                        </m:r>
                      </m:sup>
                    </m:sSubSup>
                  </m:oMath>
                </a14:m>
                <a:r>
                  <a:rPr lang="en-US" sz="1600" dirty="0"/>
                  <a:t>: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1600" dirty="0"/>
                  <a:t>-dimension vectors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endParaRPr lang="en-US" sz="1600" dirty="0">
                  <a:solidFill>
                    <a:schemeClr val="tx1"/>
                  </a:solidFill>
                </a:endParaRPr>
              </a:p>
              <a:p>
                <a:r>
                  <a:rPr lang="en-US" sz="1200" dirty="0">
                    <a:solidFill>
                      <a:schemeClr val="accent1">
                        <a:lumMod val="75000"/>
                      </a:schemeClr>
                    </a:solidFill>
                  </a:rPr>
                  <a:t>▷</a:t>
                </a:r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</m:oMath>
                </a14:m>
                <a:r>
                  <a:rPr lang="en-US" sz="1600" dirty="0"/>
                  <a:t>: centered binomial distribution with parameter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l-GR" sz="1600" dirty="0"/>
                  <a:t> (</a:t>
                </a:r>
                <a:r>
                  <a:rPr lang="en-US" sz="1600" dirty="0"/>
                  <a:t>the samples are in [−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l-GR" sz="1600" dirty="0"/>
                  <a:t>/2,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l-GR" sz="1600" dirty="0"/>
                  <a:t>/2])</a:t>
                </a:r>
              </a:p>
              <a:p>
                <a:r>
                  <a:rPr lang="en-US" sz="1200" dirty="0">
                    <a:solidFill>
                      <a:srgbClr val="4472C4">
                        <a:lumMod val="75000"/>
                      </a:srgbClr>
                    </a:solidFill>
                  </a:rPr>
                  <a:t>▷ </a:t>
                </a:r>
                <a:r>
                  <a:rPr lang="en-US" sz="1600" dirty="0"/>
                  <a:t>gen: function that generates a pseudorandom matrix </a:t>
                </a:r>
                <a14:m>
                  <m:oMath xmlns:m="http://schemas.openxmlformats.org/officeDocument/2006/math">
                    <m:r>
                      <a:rPr lang="en-US" sz="1600" b="1" i="1"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  <m:sup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𝑙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𝑙</m:t>
                        </m:r>
                      </m:sup>
                    </m:sSubSup>
                  </m:oMath>
                </a14:m>
                <a:r>
                  <a:rPr lang="en-US" sz="1600" dirty="0"/>
                  <a:t> from a seed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𝑠𝑒𝑒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sz="1600" b="1" i="1">
                            <a:latin typeface="Cambria Math" panose="02040503050406030204" pitchFamily="18" charset="0"/>
                          </a:rPr>
                          <m:t>𝑨</m:t>
                        </m:r>
                      </m:sub>
                    </m:sSub>
                  </m:oMath>
                </a14:m>
                <a:endParaRPr lang="en-US" sz="1600" dirty="0"/>
              </a:p>
              <a:p>
                <a:r>
                  <a:rPr lang="en-US" sz="1200" dirty="0">
                    <a:solidFill>
                      <a:srgbClr val="4472C4">
                        <a:lumMod val="75000"/>
                      </a:srgbClr>
                    </a:solidFill>
                  </a:rPr>
                  <a:t>▷ </a:t>
                </a:r>
                <a:r>
                  <a:rPr lang="en-US" sz="1600" dirty="0"/>
                  <a:t>≪ and ≫: bitwise shift operations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0A6D4CE-D41F-DF48-AD3C-001C341F62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3580" y="4557570"/>
                <a:ext cx="4637314" cy="1912768"/>
              </a:xfrm>
              <a:prstGeom prst="rect">
                <a:avLst/>
              </a:prstGeom>
              <a:blipFill>
                <a:blip r:embed="rId5"/>
                <a:stretch>
                  <a:fillRect l="-545" t="-658" b="-3289"/>
                </a:stretch>
              </a:blipFill>
              <a:ln w="9525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4123371-3884-1A4B-B42C-6C4268C52E57}"/>
                  </a:ext>
                </a:extLst>
              </p:cNvPr>
              <p:cNvSpPr txBox="1"/>
              <p:nvPr/>
            </p:nvSpPr>
            <p:spPr>
              <a:xfrm>
                <a:off x="436380" y="1295914"/>
                <a:ext cx="3030188" cy="20344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             </a:t>
                </a:r>
                <a:r>
                  <a:rPr lang="en-US" dirty="0" err="1"/>
                  <a:t>KEM.KeyGen</a:t>
                </a:r>
                <a:r>
                  <a:rPr lang="en-US" dirty="0"/>
                  <a:t>()</a:t>
                </a: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𝑠𝑒𝑒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𝑨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PKE.KeyGen()</a:t>
                </a:r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𝑠𝑒𝑒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𝑝𝑘</m:t>
                          </m:r>
                        </m:e>
                      </m:d>
                    </m:oMath>
                  </m:oMathPara>
                </a14:m>
                <a:endParaRPr lang="en-US" b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256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𝑝𝑘h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b="1" dirty="0"/>
                  <a:t>return 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𝑠𝑘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4123371-3884-1A4B-B42C-6C4268C52E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380" y="1295914"/>
                <a:ext cx="3030188" cy="2034403"/>
              </a:xfrm>
              <a:prstGeom prst="rect">
                <a:avLst/>
              </a:prstGeom>
              <a:blipFill>
                <a:blip r:embed="rId6"/>
                <a:stretch>
                  <a:fillRect l="-1667" t="-1863" r="-417" b="-3727"/>
                </a:stretch>
              </a:blipFill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E909DF-2F8B-0341-B522-21ECFB4B4017}"/>
                  </a:ext>
                </a:extLst>
              </p:cNvPr>
              <p:cNvSpPr txBox="1"/>
              <p:nvPr/>
            </p:nvSpPr>
            <p:spPr>
              <a:xfrm>
                <a:off x="5341641" y="2652568"/>
                <a:ext cx="2443939" cy="18262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         </a:t>
                </a:r>
                <a:r>
                  <a:rPr lang="en-US" dirty="0" err="1"/>
                  <a:t>KEM.Enc</a:t>
                </a:r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𝑝𝑘</m:t>
                    </m:r>
                  </m:oMath>
                </a14:m>
                <a:r>
                  <a:rPr lang="en-US" dirty="0"/>
                  <a:t>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256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</m:ac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𝑝𝑘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PKE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b="1" dirty="0"/>
                  <a:t>return 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E909DF-2F8B-0341-B522-21ECFB4B40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1641" y="2652568"/>
                <a:ext cx="2443939" cy="1826206"/>
              </a:xfrm>
              <a:prstGeom prst="rect">
                <a:avLst/>
              </a:prstGeom>
              <a:blipFill>
                <a:blip r:embed="rId7"/>
                <a:stretch>
                  <a:fillRect l="-2073" t="-1379" b="-3448"/>
                </a:stretch>
              </a:blipFill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1B132EA-B90B-1C41-B190-A5F500D12EAA}"/>
                  </a:ext>
                </a:extLst>
              </p:cNvPr>
              <p:cNvSpPr txBox="1"/>
              <p:nvPr/>
            </p:nvSpPr>
            <p:spPr>
              <a:xfrm>
                <a:off x="439836" y="3863715"/>
                <a:ext cx="2741520" cy="20744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           </a:t>
                </a:r>
                <a:r>
                  <a:rPr lang="en-US" dirty="0" err="1"/>
                  <a:t>KEM.Dec</a:t>
                </a:r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𝑠𝑘</m:t>
                    </m:r>
                  </m:oMath>
                </a14:m>
                <a:r>
                  <a:rPr lang="en-US" dirty="0"/>
                  <a:t>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PKE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</m:acc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𝑝𝑘h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PKE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b="1" dirty="0"/>
                  <a:t>if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dirty="0"/>
                  <a:t> </a:t>
                </a:r>
                <a:r>
                  <a:rPr lang="en-US" b="1" dirty="0"/>
                  <a:t>then</a:t>
                </a:r>
                <a:r>
                  <a:rPr lang="en-US" dirty="0"/>
                  <a:t> 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r>
                  <a:rPr lang="en-US" b="1" dirty="0"/>
                  <a:t>    return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</m:acc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dirty="0"/>
              </a:p>
              <a:p>
                <a:r>
                  <a:rPr lang="en-US" b="1" dirty="0"/>
                  <a:t>else</a:t>
                </a:r>
                <a:r>
                  <a:rPr lang="en-US" b="0" dirty="0"/>
                  <a:t> </a:t>
                </a:r>
                <a:r>
                  <a:rPr lang="en-US" b="1" dirty="0"/>
                  <a:t>return</a:t>
                </a: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𝐾𝐷𝐹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1B132EA-B90B-1C41-B190-A5F500D12E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836" y="3863715"/>
                <a:ext cx="2741520" cy="2074414"/>
              </a:xfrm>
              <a:prstGeom prst="rect">
                <a:avLst/>
              </a:prstGeom>
              <a:blipFill>
                <a:blip r:embed="rId8"/>
                <a:stretch>
                  <a:fillRect l="-1843" t="-1829" b="-4268"/>
                </a:stretch>
              </a:blipFill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9302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8BC4D-90C5-4C41-8867-614AA5AB3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255" y="189723"/>
            <a:ext cx="4260719" cy="768854"/>
          </a:xfrm>
        </p:spPr>
        <p:txBody>
          <a:bodyPr>
            <a:normAutofit/>
          </a:bodyPr>
          <a:lstStyle/>
          <a:p>
            <a:r>
              <a:rPr lang="en-US" sz="4000" dirty="0"/>
              <a:t>Saber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A2689FD-D8F4-9B4E-BAAA-FA78AE770A42}"/>
              </a:ext>
            </a:extLst>
          </p:cNvPr>
          <p:cNvCxnSpPr>
            <a:cxnSpLocks/>
          </p:cNvCxnSpPr>
          <p:nvPr/>
        </p:nvCxnSpPr>
        <p:spPr>
          <a:xfrm>
            <a:off x="3836166" y="2353092"/>
            <a:ext cx="69448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D53EF74-B233-4846-9EBC-344EC93EAFD8}"/>
                  </a:ext>
                </a:extLst>
              </p:cNvPr>
              <p:cNvSpPr txBox="1"/>
              <p:nvPr/>
            </p:nvSpPr>
            <p:spPr>
              <a:xfrm>
                <a:off x="3940337" y="1983760"/>
                <a:ext cx="4927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𝑝𝑘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D53EF74-B233-4846-9EBC-344EC93EAF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0337" y="1983760"/>
                <a:ext cx="492764" cy="369332"/>
              </a:xfrm>
              <a:prstGeom prst="rect">
                <a:avLst/>
              </a:prstGeom>
              <a:blipFill>
                <a:blip r:embed="rId2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1D2BFB9-EBEE-4A44-9B2B-6CFFDB5981C8}"/>
              </a:ext>
            </a:extLst>
          </p:cNvPr>
          <p:cNvCxnSpPr>
            <a:cxnSpLocks/>
          </p:cNvCxnSpPr>
          <p:nvPr/>
        </p:nvCxnSpPr>
        <p:spPr>
          <a:xfrm flipH="1">
            <a:off x="3806172" y="3465613"/>
            <a:ext cx="71654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EB2B9EA-D657-CD45-A674-BB9BEEDAE3CA}"/>
                  </a:ext>
                </a:extLst>
              </p:cNvPr>
              <p:cNvSpPr txBox="1"/>
              <p:nvPr/>
            </p:nvSpPr>
            <p:spPr>
              <a:xfrm>
                <a:off x="4021362" y="3096281"/>
                <a:ext cx="3442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EB2B9EA-D657-CD45-A674-BB9BEEDAE3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1362" y="3096281"/>
                <a:ext cx="34426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7D8BB19-5840-A844-AAB5-8C3E19FB1FB7}"/>
                  </a:ext>
                </a:extLst>
              </p:cNvPr>
              <p:cNvSpPr txBox="1"/>
              <p:nvPr/>
            </p:nvSpPr>
            <p:spPr>
              <a:xfrm>
                <a:off x="4963508" y="3685774"/>
                <a:ext cx="3541664" cy="277249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prstDash val="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PKE.Enc(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𝑝𝑘</m:t>
                    </m:r>
                    <m:r>
                      <a:rPr lang="en-US" b="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≔</m:t>
                    </m:r>
                    <m:r>
                      <a:rPr lang="en-US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𝑠𝑒𝑒</m:t>
                    </m:r>
                    <m:sSub>
                      <m:sSubPr>
                        <m:ctrlPr>
                          <a:rPr lang="en-US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1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b="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gen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𝑠𝑒𝑒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)∈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×1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1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  <m:sSup>
                                <m:sSupPr>
                                  <m:ctrlP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𝒔</m:t>
                                  </m:r>
                                </m:e>
                                <m:sup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𝒉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r>
                  <a:rPr lang="en-US" dirty="0"/>
                  <a:t>                  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≫(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)∈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𝑙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×1</m:t>
                        </m:r>
                      </m:sup>
                    </m:sSubSup>
                  </m:oMath>
                </a14:m>
                <a:endParaRPr lang="en-US" b="1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en-US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b="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en-US" b="1" i="1" dirty="0">
                  <a:latin typeface="Cambria Math" panose="02040503050406030204" pitchFamily="18" charset="0"/>
                </a:endParaRPr>
              </a:p>
              <a:p>
                <a:r>
                  <a:rPr lang="en-US" b="1" dirty="0"/>
                  <a:t>                             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≫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)∈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endParaRPr lang="en-US" b="1" i="1" dirty="0"/>
              </a:p>
              <a:p>
                <a:r>
                  <a:rPr lang="en-US" b="1" dirty="0"/>
                  <a:t>return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≔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endParaRPr lang="en-US" i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7D8BB19-5840-A844-AAB5-8C3E19FB1F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3508" y="3685774"/>
                <a:ext cx="3541664" cy="2772490"/>
              </a:xfrm>
              <a:prstGeom prst="rect">
                <a:avLst/>
              </a:prstGeom>
              <a:blipFill>
                <a:blip r:embed="rId4"/>
                <a:stretch>
                  <a:fillRect l="-1423" t="-913" b="-2740"/>
                </a:stretch>
              </a:blipFill>
              <a:ln w="6350">
                <a:solidFill>
                  <a:schemeClr val="tx1"/>
                </a:solidFill>
                <a:prstDash val="dash"/>
              </a:ln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89E77C-08F5-674A-9924-EB5B0ADC8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6684" y="6356351"/>
            <a:ext cx="2057400" cy="365125"/>
          </a:xfrm>
        </p:spPr>
        <p:txBody>
          <a:bodyPr/>
          <a:lstStyle/>
          <a:p>
            <a:fld id="{D62E68EF-102D-A045-94CE-03EB234B60D5}" type="slidenum">
              <a:rPr lang="en-US" smtClean="0"/>
              <a:t>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D14AE9E-C740-1B4A-AB35-220D26ECDA9F}"/>
                  </a:ext>
                </a:extLst>
              </p:cNvPr>
              <p:cNvSpPr txBox="1"/>
              <p:nvPr/>
            </p:nvSpPr>
            <p:spPr>
              <a:xfrm>
                <a:off x="436380" y="970238"/>
                <a:ext cx="3030188" cy="20344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             </a:t>
                </a:r>
                <a:r>
                  <a:rPr lang="en-US" dirty="0" err="1"/>
                  <a:t>KEM.KeyGen</a:t>
                </a:r>
                <a:r>
                  <a:rPr lang="en-US" dirty="0"/>
                  <a:t>()</a:t>
                </a: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𝑠𝑒𝑒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𝑨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PKE.KeyGen()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𝑠𝑒𝑒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𝑝𝑘</m:t>
                          </m:r>
                        </m:e>
                      </m:d>
                    </m:oMath>
                  </m:oMathPara>
                </a14:m>
                <a:endParaRPr lang="en-US" b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256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𝑝𝑘h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b="1" dirty="0"/>
                  <a:t>return 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𝑠𝑘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D14AE9E-C740-1B4A-AB35-220D26ECDA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380" y="970238"/>
                <a:ext cx="3030188" cy="2034403"/>
              </a:xfrm>
              <a:prstGeom prst="rect">
                <a:avLst/>
              </a:prstGeom>
              <a:blipFill>
                <a:blip r:embed="rId5"/>
                <a:stretch>
                  <a:fillRect l="-1667" t="-1242" r="-417" b="-4348"/>
                </a:stretch>
              </a:blipFill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B7D2C19-5D32-EE4B-BCAF-BCD998FE81EF}"/>
                  </a:ext>
                </a:extLst>
              </p:cNvPr>
              <p:cNvSpPr txBox="1"/>
              <p:nvPr/>
            </p:nvSpPr>
            <p:spPr>
              <a:xfrm>
                <a:off x="5341641" y="1738170"/>
                <a:ext cx="2443939" cy="18262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         </a:t>
                </a:r>
                <a:r>
                  <a:rPr lang="en-US" dirty="0" err="1"/>
                  <a:t>KEM.Enc</a:t>
                </a:r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𝑝𝑘</m:t>
                    </m:r>
                  </m:oMath>
                </a14:m>
                <a:r>
                  <a:rPr lang="en-US" dirty="0"/>
                  <a:t>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256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</m:ac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𝑝𝑘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PKE</m:t>
                      </m:r>
                      <m:r>
                        <a:rPr lang="en-US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en-US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𝑝𝑘</m:t>
                      </m:r>
                      <m:r>
                        <a:rPr lang="en-US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b="1" dirty="0"/>
                  <a:t>return 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B7D2C19-5D32-EE4B-BCAF-BCD998FE81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1641" y="1738170"/>
                <a:ext cx="2443939" cy="1826206"/>
              </a:xfrm>
              <a:prstGeom prst="rect">
                <a:avLst/>
              </a:prstGeom>
              <a:blipFill>
                <a:blip r:embed="rId6"/>
                <a:stretch>
                  <a:fillRect l="-2073" t="-1379" b="-3448"/>
                </a:stretch>
              </a:blipFill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4FAECA4-45B0-F440-93E0-31BE4032396B}"/>
                  </a:ext>
                </a:extLst>
              </p:cNvPr>
              <p:cNvSpPr txBox="1"/>
              <p:nvPr/>
            </p:nvSpPr>
            <p:spPr>
              <a:xfrm>
                <a:off x="439836" y="3400253"/>
                <a:ext cx="2741520" cy="20744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           </a:t>
                </a:r>
                <a:r>
                  <a:rPr lang="en-US" dirty="0" err="1"/>
                  <a:t>KEM.Dec</a:t>
                </a:r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𝑠𝑘</m:t>
                    </m:r>
                  </m:oMath>
                </a14:m>
                <a:r>
                  <a:rPr lang="en-US" dirty="0"/>
                  <a:t>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PKE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</m:acc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𝑝𝑘h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PKE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b="1" dirty="0"/>
                  <a:t>if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dirty="0"/>
                  <a:t> </a:t>
                </a:r>
                <a:r>
                  <a:rPr lang="en-US" b="1" dirty="0"/>
                  <a:t>then</a:t>
                </a:r>
                <a:r>
                  <a:rPr lang="en-US" dirty="0"/>
                  <a:t> 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r>
                  <a:rPr lang="en-US" b="1" dirty="0"/>
                  <a:t>    return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</m:acc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dirty="0"/>
              </a:p>
              <a:p>
                <a:r>
                  <a:rPr lang="en-US" b="1" dirty="0"/>
                  <a:t>else</a:t>
                </a:r>
                <a:r>
                  <a:rPr lang="en-US" b="0" dirty="0"/>
                  <a:t> </a:t>
                </a:r>
                <a:r>
                  <a:rPr lang="en-US" b="1" dirty="0"/>
                  <a:t>return</a:t>
                </a: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𝐾𝐷𝐹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4FAECA4-45B0-F440-93E0-31BE403239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836" y="3400253"/>
                <a:ext cx="2741520" cy="2074414"/>
              </a:xfrm>
              <a:prstGeom prst="rect">
                <a:avLst/>
              </a:prstGeom>
              <a:blipFill>
                <a:blip r:embed="rId7"/>
                <a:stretch>
                  <a:fillRect l="-1843" t="-1212" b="-3636"/>
                </a:stretch>
              </a:blipFill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1248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8BC4D-90C5-4C41-8867-614AA5AB3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284" y="351036"/>
            <a:ext cx="7886700" cy="768854"/>
          </a:xfrm>
        </p:spPr>
        <p:txBody>
          <a:bodyPr/>
          <a:lstStyle/>
          <a:p>
            <a:r>
              <a:rPr lang="en-US" sz="4000"/>
              <a:t>Saber</a:t>
            </a:r>
            <a:endParaRPr lang="en-US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A2689FD-D8F4-9B4E-BAAA-FA78AE770A42}"/>
              </a:ext>
            </a:extLst>
          </p:cNvPr>
          <p:cNvCxnSpPr>
            <a:cxnSpLocks/>
          </p:cNvCxnSpPr>
          <p:nvPr/>
        </p:nvCxnSpPr>
        <p:spPr>
          <a:xfrm>
            <a:off x="3732472" y="3130500"/>
            <a:ext cx="69448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D53EF74-B233-4846-9EBC-344EC93EAFD8}"/>
                  </a:ext>
                </a:extLst>
              </p:cNvPr>
              <p:cNvSpPr txBox="1"/>
              <p:nvPr/>
            </p:nvSpPr>
            <p:spPr>
              <a:xfrm>
                <a:off x="3836643" y="2761168"/>
                <a:ext cx="4927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𝑝𝑘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D53EF74-B233-4846-9EBC-344EC93EAF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6643" y="2761168"/>
                <a:ext cx="492764" cy="369332"/>
              </a:xfrm>
              <a:prstGeom prst="rect">
                <a:avLst/>
              </a:prstGeom>
              <a:blipFill>
                <a:blip r:embed="rId2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1D2BFB9-EBEE-4A44-9B2B-6CFFDB5981C8}"/>
              </a:ext>
            </a:extLst>
          </p:cNvPr>
          <p:cNvCxnSpPr>
            <a:cxnSpLocks/>
          </p:cNvCxnSpPr>
          <p:nvPr/>
        </p:nvCxnSpPr>
        <p:spPr>
          <a:xfrm flipH="1">
            <a:off x="3702478" y="4247150"/>
            <a:ext cx="71654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EB2B9EA-D657-CD45-A674-BB9BEEDAE3CA}"/>
                  </a:ext>
                </a:extLst>
              </p:cNvPr>
              <p:cNvSpPr txBox="1"/>
              <p:nvPr/>
            </p:nvSpPr>
            <p:spPr>
              <a:xfrm>
                <a:off x="3894518" y="3877818"/>
                <a:ext cx="3442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EB2B9EA-D657-CD45-A674-BB9BEEDAE3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4518" y="3877818"/>
                <a:ext cx="34426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7D8BB19-5840-A844-AAB5-8C3E19FB1FB7}"/>
                  </a:ext>
                </a:extLst>
              </p:cNvPr>
              <p:cNvSpPr txBox="1"/>
              <p:nvPr/>
            </p:nvSpPr>
            <p:spPr>
              <a:xfrm>
                <a:off x="3969003" y="5024498"/>
                <a:ext cx="3748655" cy="1525802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prstDash val="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PKE.Dec(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𝒔</m:t>
                    </m:r>
                    <m:r>
                      <a:rPr lang="en-US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≔</m:t>
                    </m:r>
                    <m:d>
                      <m:dPr>
                        <m:ctrlPr>
                          <a:rPr lang="en-US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  <m:r>
                          <a:rPr lang="en-US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𝒔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en-US" b="1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≔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</m:sSub>
                            </m:sup>
                          </m:sSup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en-US" b="1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b="1" dirty="0" smtClean="0"/>
                        <m:t>                              </m:t>
                      </m:r>
                      <m:r>
                        <m:rPr>
                          <m:nor/>
                        </m:rPr>
                        <a:rPr lang="en-US" b="1" i="0" dirty="0" smtClean="0"/>
                        <m:t>     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≫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)∈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1" i="1" dirty="0">
                  <a:latin typeface="Cambria Math" panose="02040503050406030204" pitchFamily="18" charset="0"/>
                </a:endParaRPr>
              </a:p>
              <a:p>
                <a:r>
                  <a:rPr lang="en-US" b="1" dirty="0"/>
                  <a:t>return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i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7D8BB19-5840-A844-AAB5-8C3E19FB1F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9003" y="5024498"/>
                <a:ext cx="3748655" cy="1525802"/>
              </a:xfrm>
              <a:prstGeom prst="rect">
                <a:avLst/>
              </a:prstGeom>
              <a:blipFill>
                <a:blip r:embed="rId4"/>
                <a:stretch>
                  <a:fillRect l="-1347" t="-1639" b="-4918"/>
                </a:stretch>
              </a:blipFill>
              <a:ln w="6350">
                <a:solidFill>
                  <a:schemeClr val="tx1"/>
                </a:solidFill>
                <a:prstDash val="dash"/>
              </a:ln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888B69-0A76-244F-8428-B54463CB9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8EF-102D-A045-94CE-03EB234B60D5}" type="slidenum">
              <a:rPr lang="en-US" smtClean="0"/>
              <a:t>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A9B33CB-8939-C844-AB0E-DE8D59E68693}"/>
                  </a:ext>
                </a:extLst>
              </p:cNvPr>
              <p:cNvSpPr txBox="1"/>
              <p:nvPr/>
            </p:nvSpPr>
            <p:spPr>
              <a:xfrm>
                <a:off x="436380" y="1295914"/>
                <a:ext cx="3030188" cy="20344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             </a:t>
                </a:r>
                <a:r>
                  <a:rPr lang="en-US" dirty="0" err="1"/>
                  <a:t>KEM.KeyGen</a:t>
                </a:r>
                <a:r>
                  <a:rPr lang="en-US" dirty="0"/>
                  <a:t>()</a:t>
                </a: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𝑠𝑒𝑒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𝑨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PKE.KeyGen()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𝑠𝑒𝑒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𝑝𝑘</m:t>
                          </m:r>
                        </m:e>
                      </m:d>
                    </m:oMath>
                  </m:oMathPara>
                </a14:m>
                <a:endParaRPr lang="en-US" b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256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𝑝𝑘h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b="1" dirty="0"/>
                  <a:t>return 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𝑠𝑘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A9B33CB-8939-C844-AB0E-DE8D59E686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380" y="1295914"/>
                <a:ext cx="3030188" cy="2034403"/>
              </a:xfrm>
              <a:prstGeom prst="rect">
                <a:avLst/>
              </a:prstGeom>
              <a:blipFill>
                <a:blip r:embed="rId5"/>
                <a:stretch>
                  <a:fillRect l="-1667" t="-1863" r="-417" b="-3727"/>
                </a:stretch>
              </a:blipFill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6F8F7AC-F494-9A4C-9272-29AACA6EC32E}"/>
                  </a:ext>
                </a:extLst>
              </p:cNvPr>
              <p:cNvSpPr txBox="1"/>
              <p:nvPr/>
            </p:nvSpPr>
            <p:spPr>
              <a:xfrm>
                <a:off x="5341641" y="2652568"/>
                <a:ext cx="2443939" cy="18262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         </a:t>
                </a:r>
                <a:r>
                  <a:rPr lang="en-US" dirty="0" err="1"/>
                  <a:t>KEM.Enc</a:t>
                </a:r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𝑝𝑘</m:t>
                    </m:r>
                  </m:oMath>
                </a14:m>
                <a:r>
                  <a:rPr lang="en-US" dirty="0"/>
                  <a:t>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256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</m:ac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𝑝𝑘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PKE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b="1" dirty="0"/>
                  <a:t>return 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6F8F7AC-F494-9A4C-9272-29AACA6EC3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1641" y="2652568"/>
                <a:ext cx="2443939" cy="1826206"/>
              </a:xfrm>
              <a:prstGeom prst="rect">
                <a:avLst/>
              </a:prstGeom>
              <a:blipFill>
                <a:blip r:embed="rId6"/>
                <a:stretch>
                  <a:fillRect l="-2073" t="-1379" b="-3448"/>
                </a:stretch>
              </a:blipFill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4FD6A7D-1023-394C-95E0-6656B7F4A3B1}"/>
                  </a:ext>
                </a:extLst>
              </p:cNvPr>
              <p:cNvSpPr txBox="1"/>
              <p:nvPr/>
            </p:nvSpPr>
            <p:spPr>
              <a:xfrm>
                <a:off x="439836" y="3863715"/>
                <a:ext cx="2741520" cy="20744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           </a:t>
                </a:r>
                <a:r>
                  <a:rPr lang="en-US" dirty="0" err="1"/>
                  <a:t>KEM.Dec</a:t>
                </a:r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𝑠𝑘</m:t>
                    </m:r>
                  </m:oMath>
                </a14:m>
                <a:r>
                  <a:rPr lang="en-US" dirty="0"/>
                  <a:t>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′=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PKE</m:t>
                      </m:r>
                      <m:r>
                        <a:rPr lang="en-US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en-US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en-US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</m:acc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𝑝𝑘h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PKE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b="1" dirty="0"/>
                  <a:t>if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dirty="0"/>
                  <a:t> </a:t>
                </a:r>
                <a:r>
                  <a:rPr lang="en-US" b="1" dirty="0"/>
                  <a:t>then</a:t>
                </a:r>
                <a:r>
                  <a:rPr lang="en-US" dirty="0"/>
                  <a:t> 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r>
                  <a:rPr lang="en-US" b="1" dirty="0"/>
                  <a:t>    return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</m:acc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dirty="0"/>
              </a:p>
              <a:p>
                <a:r>
                  <a:rPr lang="en-US" b="1" dirty="0"/>
                  <a:t>else</a:t>
                </a:r>
                <a:r>
                  <a:rPr lang="en-US" b="0" dirty="0"/>
                  <a:t> </a:t>
                </a:r>
                <a:r>
                  <a:rPr lang="en-US" b="1" dirty="0"/>
                  <a:t>return</a:t>
                </a: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𝐾𝐷𝐹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4FD6A7D-1023-394C-95E0-6656B7F4A3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836" y="3863715"/>
                <a:ext cx="2741520" cy="2074414"/>
              </a:xfrm>
              <a:prstGeom prst="rect">
                <a:avLst/>
              </a:prstGeom>
              <a:blipFill>
                <a:blip r:embed="rId7"/>
                <a:stretch>
                  <a:fillRect l="-1843" t="-1829" b="-4268"/>
                </a:stretch>
              </a:blipFill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7188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AE977-F306-1142-A0B1-1FF818DD3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241" y="342900"/>
            <a:ext cx="7886700" cy="777874"/>
          </a:xfrm>
        </p:spPr>
        <p:txBody>
          <a:bodyPr>
            <a:normAutofit/>
          </a:bodyPr>
          <a:lstStyle/>
          <a:p>
            <a:r>
              <a:rPr lang="en-US" sz="4000" dirty="0"/>
              <a:t>Threat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E1F9333-9A80-874F-8B52-C52ED92F44D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49" y="1825625"/>
                <a:ext cx="8168109" cy="435133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We suppose that there exists an intruder. The intruder can completely control the network, in particular, he/she can:</a:t>
                </a:r>
              </a:p>
              <a:p>
                <a:r>
                  <a:rPr lang="en-US" sz="2400" dirty="0"/>
                  <a:t>intercept any message and glean the values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𝑠𝑒𝑒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𝑨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’,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and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;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randomly choose his/her private/random values, such as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dirty="0"/>
                  <a:t>, then build by himself/herself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</a:rPr>
                      <m:t>𝒔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US" sz="2400" dirty="0"/>
                      <m:t>and</m:t>
                    </m:r>
                    <m:r>
                      <a:rPr lang="en-US" sz="2400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𝒔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;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﻿fake and send messages based on such information above.</a:t>
                </a:r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E1F9333-9A80-874F-8B52-C52ED92F44D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49" y="1825625"/>
                <a:ext cx="8168109" cy="4351338"/>
              </a:xfrm>
              <a:blipFill>
                <a:blip r:embed="rId2"/>
                <a:stretch>
                  <a:fillRect l="-1085" t="-2047" r="-1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29A5DD-F824-F34F-BADA-338206C91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8EF-102D-A045-94CE-03EB234B60D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602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E3891-A830-9B40-A39F-4BA2BE069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450" y="330200"/>
            <a:ext cx="7886700" cy="752474"/>
          </a:xfrm>
        </p:spPr>
        <p:txBody>
          <a:bodyPr>
            <a:normAutofit/>
          </a:bodyPr>
          <a:lstStyle/>
          <a:p>
            <a:r>
              <a:rPr lang="en-US" sz="4000" dirty="0"/>
              <a:t>Modeling polynomials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41AC6-67D1-354F-A7CB-0015932804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79" y="1186760"/>
            <a:ext cx="8515350" cy="534104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fmod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POLYNOMIAL is</a:t>
            </a:r>
          </a:p>
          <a:p>
            <a:pPr marL="266700" indent="0">
              <a:lnSpc>
                <a:spcPct val="120000"/>
              </a:lnSpc>
              <a:spcBef>
                <a:spcPts val="0"/>
              </a:spcBef>
              <a:buNone/>
              <a:tabLst>
                <a:tab pos="5897563" algn="l"/>
              </a:tabLst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pr INT .          sort Poly .         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subsort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Int &lt; Poly .</a:t>
            </a:r>
            <a:b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op _p+_ : Poly Poly -&gt; Poly [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ctor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assoc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comm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prec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33] .	</a:t>
            </a:r>
            <a:r>
              <a:rPr 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--- addition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6700" indent="0">
              <a:lnSpc>
                <a:spcPct val="120000"/>
              </a:lnSpc>
              <a:spcBef>
                <a:spcPts val="0"/>
              </a:spcBef>
              <a:buNone/>
              <a:tabLst>
                <a:tab pos="5897563" algn="l"/>
              </a:tabLst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op _p*_ : Poly Poly -&gt; Poly [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ctor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assoc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comm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prec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31] .	</a:t>
            </a:r>
            <a:r>
              <a:rPr 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--- multiplication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6700" indent="0">
              <a:lnSpc>
                <a:spcPct val="120000"/>
              </a:lnSpc>
              <a:spcBef>
                <a:spcPts val="0"/>
              </a:spcBef>
              <a:buNone/>
              <a:tabLst>
                <a:tab pos="5897563" algn="l"/>
              </a:tabLst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op _p-_ : Poly Poly -&gt; Poly [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prec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33] .	</a:t>
            </a:r>
            <a:r>
              <a:rPr 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--- subtraction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6700" indent="0">
              <a:lnSpc>
                <a:spcPct val="120000"/>
              </a:lnSpc>
              <a:spcBef>
                <a:spcPts val="0"/>
              </a:spcBef>
              <a:buNone/>
              <a:tabLst>
                <a:tab pos="5897563" algn="l"/>
              </a:tabLst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op neg_ : Poly -&gt; Poly [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ctor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] .	</a:t>
            </a:r>
            <a:r>
              <a:rPr 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--- negation</a:t>
            </a:r>
          </a:p>
          <a:p>
            <a:pPr marL="266700" indent="0">
              <a:lnSpc>
                <a:spcPct val="120000"/>
              </a:lnSpc>
              <a:spcBef>
                <a:spcPts val="0"/>
              </a:spcBef>
              <a:buNone/>
              <a:tabLst>
                <a:tab pos="5897563" algn="l"/>
              </a:tabLst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op _md_ : Poly Nat -&gt; Poly [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ctor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prec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32] .	</a:t>
            </a:r>
            <a:r>
              <a:rPr 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--- mod</a:t>
            </a:r>
          </a:p>
          <a:p>
            <a:pPr marL="266700" indent="0">
              <a:lnSpc>
                <a:spcPct val="120000"/>
              </a:lnSpc>
              <a:spcBef>
                <a:spcPts val="0"/>
              </a:spcBef>
              <a:buNone/>
              <a:tabLst>
                <a:tab pos="5897563" algn="l"/>
              </a:tabLst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op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shiftR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: Poly Int -&gt; Poly .	</a:t>
            </a:r>
            <a:r>
              <a:rPr 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--- bitwise shift (to right)</a:t>
            </a:r>
            <a:b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vars P0 P1 P2 P3 : Poly .</a:t>
            </a:r>
          </a:p>
          <a:p>
            <a:pPr marL="2667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eq P1 p+ 0 = P1 .     eq P1 p* 0 = 0 .       eq P1 p* 1 = P1 .</a:t>
            </a:r>
          </a:p>
          <a:p>
            <a:pPr marL="2667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eq P1 p* (P2 p+ P3) = (P1 p* P2) p+ (P1 p* P3) .</a:t>
            </a:r>
          </a:p>
          <a:p>
            <a:pPr marL="2667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eq P1 p- P2 = P1 p+ neg(P2) .</a:t>
            </a:r>
          </a:p>
          <a:p>
            <a:pPr marL="2667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eq P1 p+ neg(P1) = 0 . </a:t>
            </a:r>
          </a:p>
          <a:p>
            <a:pPr marL="2667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eq neg(neg(P1)) = P1 .</a:t>
            </a:r>
          </a:p>
          <a:p>
            <a:pPr marL="2667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eq neg(P1 p+ P2) = neg(P1) p+ neg(P2) 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endfm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D7785A-B087-6B45-82BD-9A2FDEA92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8EF-102D-A045-94CE-03EB234B60D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099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E3891-A830-9B40-A39F-4BA2BE069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450" y="330200"/>
            <a:ext cx="7886700" cy="752474"/>
          </a:xfrm>
        </p:spPr>
        <p:txBody>
          <a:bodyPr>
            <a:normAutofit/>
          </a:bodyPr>
          <a:lstStyle/>
          <a:p>
            <a:r>
              <a:rPr lang="en-US" sz="4000" dirty="0"/>
              <a:t>Modeling vectors and matrices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41AC6-67D1-354F-A7CB-0015932804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79" y="1186760"/>
            <a:ext cx="8515350" cy="534104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6577013" algn="l"/>
              </a:tabLst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op _v+_ : Vector Vector -&gt; Vector [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assoc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comm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prec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33] .	</a:t>
            </a:r>
            <a:r>
              <a:rPr 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--- addition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6577013" algn="l"/>
              </a:tabLst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op _dot_ : Vector Vector -&gt; Poly [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prec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31] .	</a:t>
            </a:r>
            <a:r>
              <a:rPr 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--- inner product 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6577013" algn="l"/>
              </a:tabLst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op _m*_ : Matrix Vector -&gt; Vector [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prec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31] .	</a:t>
            </a:r>
            <a:r>
              <a:rPr 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--- matrix * vector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6577013" algn="l"/>
              </a:tabLst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eq (V1 v+ V2) dot V3 = (V1 dot V3) p+ (V2 dot V3) .	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6577013" algn="l"/>
              </a:tabLst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eq V3 dot (V1 v+ V2) = (V3 dot V1) p+ (V3 dot V2) .	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D7785A-B087-6B45-82BD-9A2FDEA92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8EF-102D-A045-94CE-03EB234B60D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0546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B5918-78D5-BB4D-81F5-67B1D2883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350" y="314327"/>
            <a:ext cx="7886700" cy="765174"/>
          </a:xfrm>
        </p:spPr>
        <p:txBody>
          <a:bodyPr>
            <a:normAutofit/>
          </a:bodyPr>
          <a:lstStyle/>
          <a:p>
            <a:r>
              <a:rPr lang="en-US" sz="4000" dirty="0"/>
              <a:t>Modeling honest parties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E7E597-66A8-404D-B714-1F03980F197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7210" y="1281236"/>
                <a:ext cx="7886700" cy="1970871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3 rewrite rules specify behaviors of honest parties:</a:t>
                </a:r>
              </a:p>
              <a:p>
                <a:r>
                  <a:rPr lang="en-US" sz="2400" dirty="0"/>
                  <a:t>keygen: Alice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dirty="0"/>
                  <a:t> Bob</a:t>
                </a:r>
              </a:p>
              <a:p>
                <a:r>
                  <a:rPr lang="en-US" sz="2400" dirty="0" err="1"/>
                  <a:t>encaps</a:t>
                </a:r>
                <a:r>
                  <a:rPr lang="en-US" sz="2400" dirty="0"/>
                  <a:t>: Bob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dirty="0"/>
                  <a:t> Alice</a:t>
                </a:r>
              </a:p>
              <a:p>
                <a:r>
                  <a:rPr lang="en-US" sz="2400" dirty="0" err="1"/>
                  <a:t>decaps</a:t>
                </a:r>
                <a:r>
                  <a:rPr lang="en-US" sz="2400" dirty="0"/>
                  <a:t>: Alice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E7E597-66A8-404D-B714-1F03980F197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7210" y="1281236"/>
                <a:ext cx="7886700" cy="1970871"/>
              </a:xfrm>
              <a:blipFill>
                <a:blip r:embed="rId3"/>
                <a:stretch>
                  <a:fillRect l="-1125" t="-3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FF0CFC5-0613-1C42-99F3-00C145B47CEB}"/>
                  </a:ext>
                </a:extLst>
              </p:cNvPr>
              <p:cNvSpPr txBox="1"/>
              <p:nvPr/>
            </p:nvSpPr>
            <p:spPr>
              <a:xfrm>
                <a:off x="544013" y="3413036"/>
                <a:ext cx="8029212" cy="2031325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prstDash val="dash"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crl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[keygen] : {(</a:t>
                </a:r>
                <a:r>
                  <a:rPr lang="en-US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rd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-seed: (SD, PL)) (</a:t>
                </a:r>
                <a:r>
                  <a:rPr lang="en-US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rd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-r: (R, PL2)) (seed[A]: P1) (r[A]: P2) </a:t>
                </a:r>
              </a:p>
              <a:p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   (</a:t>
                </a:r>
                <a:r>
                  <a:rPr lang="en-US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prins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: (A ; B ; PS)) (</a:t>
                </a:r>
                <a:r>
                  <a:rPr lang="en-US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nw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: MS) OCs}</a:t>
                </a:r>
              </a:p>
              <a:p>
                <a:r>
                  <a:rPr lang="en-US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=&gt;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{(</a:t>
                </a:r>
                <a:r>
                  <a:rPr lang="en-US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rd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-seed: PL) (</a:t>
                </a:r>
                <a:r>
                  <a:rPr lang="en-US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rd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-r: PL2) (seed[A]: SD) (r[A]: R) (</a:t>
                </a:r>
                <a:r>
                  <a:rPr lang="en-US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prins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: (A ; B ; PS)) </a:t>
                </a:r>
              </a:p>
              <a:p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   (</a:t>
                </a:r>
                <a:r>
                  <a:rPr lang="en-US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nw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: (MS ; msg1(A,A,B, </a:t>
                </a:r>
                <a:r>
                  <a:rPr lang="en-US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pvPair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(SD, VB), sent))) OCs} </a:t>
                </a:r>
              </a:p>
              <a:p>
                <a:r>
                  <a:rPr lang="en-US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if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MA := gen-A(SD)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  <a:p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   S := gen-s(R)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   VB := </a:t>
                </a:r>
                <a:r>
                  <a:rPr lang="en-US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shiftRV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((</a:t>
                </a:r>
                <a:r>
                  <a:rPr lang="en-US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tp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(MA) m* S v+ h) mdv q, </a:t>
                </a:r>
                <a:r>
                  <a:rPr lang="en-US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esq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- </a:t>
                </a:r>
                <a:r>
                  <a:rPr lang="en-US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esp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) 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FF0CFC5-0613-1C42-99F3-00C145B47C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013" y="3413036"/>
                <a:ext cx="8029212" cy="2031325"/>
              </a:xfrm>
              <a:prstGeom prst="rect">
                <a:avLst/>
              </a:prstGeom>
              <a:blipFill>
                <a:blip r:embed="rId4"/>
                <a:stretch>
                  <a:fillRect l="-631" t="-1235" b="-2469"/>
                </a:stretch>
              </a:blipFill>
              <a:ln w="6350">
                <a:solidFill>
                  <a:schemeClr val="tx1"/>
                </a:solidFill>
                <a:prstDash val="dash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Slide Number Placeholder 50">
            <a:extLst>
              <a:ext uri="{FF2B5EF4-FFF2-40B4-BE49-F238E27FC236}">
                <a16:creationId xmlns:a16="http://schemas.microsoft.com/office/drawing/2014/main" id="{8D60A3FC-C421-1B41-AE86-F650006F1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8EF-102D-A045-94CE-03EB234B60D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849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B5918-78D5-BB4D-81F5-67B1D2883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350" y="314327"/>
            <a:ext cx="7886700" cy="765174"/>
          </a:xfrm>
        </p:spPr>
        <p:txBody>
          <a:bodyPr>
            <a:normAutofit/>
          </a:bodyPr>
          <a:lstStyle/>
          <a:p>
            <a:r>
              <a:rPr lang="en-US" sz="4000" dirty="0"/>
              <a:t>Modeling honest parties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F4CF39-1EE2-9541-B429-69226581C556}"/>
              </a:ext>
            </a:extLst>
          </p:cNvPr>
          <p:cNvSpPr txBox="1"/>
          <p:nvPr/>
        </p:nvSpPr>
        <p:spPr>
          <a:xfrm>
            <a:off x="1693531" y="4773570"/>
            <a:ext cx="1004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seeming </a:t>
            </a:r>
          </a:p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sender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E9AFC-3ED2-9040-B626-A798EEA9B79E}"/>
              </a:ext>
            </a:extLst>
          </p:cNvPr>
          <p:cNvSpPr txBox="1"/>
          <p:nvPr/>
        </p:nvSpPr>
        <p:spPr>
          <a:xfrm>
            <a:off x="739546" y="4773569"/>
            <a:ext cx="875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actual </a:t>
            </a:r>
          </a:p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creator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CB008C-631D-F54B-9CA9-AA1DA0AAE2B7}"/>
              </a:ext>
            </a:extLst>
          </p:cNvPr>
          <p:cNvSpPr txBox="1"/>
          <p:nvPr/>
        </p:nvSpPr>
        <p:spPr>
          <a:xfrm>
            <a:off x="2721248" y="4781225"/>
            <a:ext cx="991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receiver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E364C9A-8569-1C4C-B6EC-539A86ED53CD}"/>
              </a:ext>
            </a:extLst>
          </p:cNvPr>
          <p:cNvCxnSpPr>
            <a:cxnSpLocks/>
            <a:endCxn id="6" idx="0"/>
          </p:cNvCxnSpPr>
          <p:nvPr/>
        </p:nvCxnSpPr>
        <p:spPr>
          <a:xfrm flipH="1">
            <a:off x="1177080" y="4253278"/>
            <a:ext cx="13598" cy="5202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B0FDE33-A260-9649-B25F-D14C208AB953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2195933" y="4253278"/>
            <a:ext cx="0" cy="5202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A6B1464-ED73-9E41-8612-C44C3874A561}"/>
              </a:ext>
            </a:extLst>
          </p:cNvPr>
          <p:cNvCxnSpPr>
            <a:cxnSpLocks/>
            <a:endCxn id="7" idx="0"/>
          </p:cNvCxnSpPr>
          <p:nvPr/>
        </p:nvCxnSpPr>
        <p:spPr>
          <a:xfrm>
            <a:off x="3216839" y="4253278"/>
            <a:ext cx="0" cy="5279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80534D6-A0B6-6C46-ACA7-04ACC82D37C9}"/>
              </a:ext>
            </a:extLst>
          </p:cNvPr>
          <p:cNvSpPr txBox="1"/>
          <p:nvPr/>
        </p:nvSpPr>
        <p:spPr>
          <a:xfrm>
            <a:off x="387350" y="3853168"/>
            <a:ext cx="72535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msg1( A,             A,              B,     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pvPair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(SD, VB),          sent)</a:t>
            </a:r>
            <a:endParaRPr lang="en-JP" sz="20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969A4CD-5E55-B044-AA24-BE3D59C6FB08}"/>
              </a:ext>
            </a:extLst>
          </p:cNvPr>
          <p:cNvSpPr txBox="1"/>
          <p:nvPr/>
        </p:nvSpPr>
        <p:spPr>
          <a:xfrm>
            <a:off x="5009760" y="4719679"/>
            <a:ext cx="38294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- sent: message was sent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- replied: message was sent, and the receiver replied with another message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- intercepted: message was intercepted by the intruder </a:t>
            </a:r>
            <a:endParaRPr lang="en-JP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4461581-A719-424D-8B66-83377B72F682}"/>
              </a:ext>
            </a:extLst>
          </p:cNvPr>
          <p:cNvCxnSpPr>
            <a:cxnSpLocks/>
          </p:cNvCxnSpPr>
          <p:nvPr/>
        </p:nvCxnSpPr>
        <p:spPr>
          <a:xfrm>
            <a:off x="5927162" y="4253278"/>
            <a:ext cx="0" cy="4001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Slide Number Placeholder 36">
            <a:extLst>
              <a:ext uri="{FF2B5EF4-FFF2-40B4-BE49-F238E27FC236}">
                <a16:creationId xmlns:a16="http://schemas.microsoft.com/office/drawing/2014/main" id="{569F9615-0359-C346-9630-817ACA9CD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8EF-102D-A045-94CE-03EB234B60D5}" type="slidenum">
              <a:rPr lang="en-US" smtClean="0"/>
              <a:t>13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3B30B9B-31EF-AF46-B889-BE8756134F1C}"/>
                  </a:ext>
                </a:extLst>
              </p:cNvPr>
              <p:cNvSpPr txBox="1"/>
              <p:nvPr/>
            </p:nvSpPr>
            <p:spPr>
              <a:xfrm>
                <a:off x="324231" y="1118574"/>
                <a:ext cx="8640230" cy="1477328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prstDash val="dash"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crl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[keygen] : {(</a:t>
                </a:r>
                <a:r>
                  <a:rPr lang="en-US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rd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-seed: (SD, PL)) (</a:t>
                </a:r>
                <a:r>
                  <a:rPr lang="en-US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rd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-r: (R, PL2)) (seed[A]: P1) (r[A]: P2) </a:t>
                </a:r>
              </a:p>
              <a:p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   (</a:t>
                </a:r>
                <a:r>
                  <a:rPr lang="en-US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prins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: (A ; B ; PS)) (</a:t>
                </a:r>
                <a:r>
                  <a:rPr lang="en-US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nw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: MS) OCs}</a:t>
                </a:r>
              </a:p>
              <a:p>
                <a:r>
                  <a:rPr lang="en-US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=&gt;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{(</a:t>
                </a:r>
                <a:r>
                  <a:rPr lang="en-US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rd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-seed: PL) (</a:t>
                </a:r>
                <a:r>
                  <a:rPr lang="en-US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rd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-r: PL2) (seed[A]: SD) (r[A]: R) (</a:t>
                </a:r>
                <a:r>
                  <a:rPr lang="en-US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prins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: (A ; B ; PS)) </a:t>
                </a:r>
              </a:p>
              <a:p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   (</a:t>
                </a:r>
                <a:r>
                  <a:rPr lang="en-US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nw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: (MS ; msg1(A, A, B, </a:t>
                </a:r>
                <a:r>
                  <a:rPr lang="en-US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pvPair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(SD, VB), sent))) OCs} </a:t>
                </a:r>
              </a:p>
              <a:p>
                <a:r>
                  <a:rPr lang="en-US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if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MA := gen-A(SD) 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  S := gen-s(R)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 VB := </a:t>
                </a:r>
                <a:r>
                  <a:rPr lang="en-US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shiftRV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((</a:t>
                </a:r>
                <a:r>
                  <a:rPr lang="en-US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tp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(MA) m* S v+ h) mdv q, </a:t>
                </a:r>
                <a:r>
                  <a:rPr lang="en-US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esq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- </a:t>
                </a:r>
                <a:r>
                  <a:rPr lang="en-US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esp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) .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3B30B9B-31EF-AF46-B889-BE8756134F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231" y="1118574"/>
                <a:ext cx="8640230" cy="1477328"/>
              </a:xfrm>
              <a:prstGeom prst="rect">
                <a:avLst/>
              </a:prstGeom>
              <a:blipFill>
                <a:blip r:embed="rId3"/>
                <a:stretch>
                  <a:fillRect l="-587" t="-1695" b="-5085"/>
                </a:stretch>
              </a:blipFill>
              <a:ln w="6350">
                <a:solidFill>
                  <a:schemeClr val="tx1"/>
                </a:solidFill>
                <a:prstDash val="dash"/>
              </a:ln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DD9B5D08-6887-D944-BC89-49DFFCE30C95}"/>
              </a:ext>
            </a:extLst>
          </p:cNvPr>
          <p:cNvSpPr txBox="1"/>
          <p:nvPr/>
        </p:nvSpPr>
        <p:spPr>
          <a:xfrm>
            <a:off x="1414396" y="2872955"/>
            <a:ext cx="991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616FCFA-4A71-2E46-B5EE-B5AA08CD579B}"/>
              </a:ext>
            </a:extLst>
          </p:cNvPr>
          <p:cNvCxnSpPr>
            <a:cxnSpLocks/>
          </p:cNvCxnSpPr>
          <p:nvPr/>
        </p:nvCxnSpPr>
        <p:spPr>
          <a:xfrm>
            <a:off x="1915244" y="2551574"/>
            <a:ext cx="0" cy="2976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C5B3B1B-FA62-B449-9A49-9D9D3ADB27A0}"/>
                  </a:ext>
                </a:extLst>
              </p:cNvPr>
              <p:cNvSpPr txBox="1"/>
              <p:nvPr/>
            </p:nvSpPr>
            <p:spPr>
              <a:xfrm>
                <a:off x="1499034" y="2845949"/>
                <a:ext cx="84190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𝑠𝑒𝑒</m:t>
                      </m:r>
                      <m:sSub>
                        <m:sSubPr>
                          <m:ctrlPr>
                            <a:rPr lang="en-US" i="1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i="1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VN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C5B3B1B-FA62-B449-9A49-9D9D3ADB27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9034" y="2845949"/>
                <a:ext cx="841905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88C6DD0-0B15-7C49-9B59-20BDD2853A5E}"/>
              </a:ext>
            </a:extLst>
          </p:cNvPr>
          <p:cNvCxnSpPr>
            <a:cxnSpLocks/>
          </p:cNvCxnSpPr>
          <p:nvPr/>
        </p:nvCxnSpPr>
        <p:spPr>
          <a:xfrm>
            <a:off x="3539093" y="2543076"/>
            <a:ext cx="0" cy="2976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EFD5F69-AE55-1341-8835-B405C2824A77}"/>
                  </a:ext>
                </a:extLst>
              </p:cNvPr>
              <p:cNvSpPr txBox="1"/>
              <p:nvPr/>
            </p:nvSpPr>
            <p:spPr>
              <a:xfrm>
                <a:off x="3122883" y="2837451"/>
                <a:ext cx="84190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VN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EFD5F69-AE55-1341-8835-B405C2824A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2883" y="2837451"/>
                <a:ext cx="841905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BBC5D16-486F-6043-A6FF-DE89FC28E271}"/>
              </a:ext>
            </a:extLst>
          </p:cNvPr>
          <p:cNvCxnSpPr>
            <a:cxnSpLocks/>
          </p:cNvCxnSpPr>
          <p:nvPr/>
        </p:nvCxnSpPr>
        <p:spPr>
          <a:xfrm>
            <a:off x="8244255" y="2543076"/>
            <a:ext cx="0" cy="2976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0E55ADA-2113-8446-8449-AA8BF2F763A1}"/>
                  </a:ext>
                </a:extLst>
              </p:cNvPr>
              <p:cNvSpPr txBox="1"/>
              <p:nvPr/>
            </p:nvSpPr>
            <p:spPr>
              <a:xfrm>
                <a:off x="7739644" y="2837451"/>
                <a:ext cx="1018706" cy="6891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en-VN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0E55ADA-2113-8446-8449-AA8BF2F763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9644" y="2837451"/>
                <a:ext cx="1018706" cy="6891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2690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B5918-78D5-BB4D-81F5-67B1D2883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750" y="298450"/>
            <a:ext cx="7886700" cy="765174"/>
          </a:xfrm>
        </p:spPr>
        <p:txBody>
          <a:bodyPr>
            <a:normAutofit/>
          </a:bodyPr>
          <a:lstStyle/>
          <a:p>
            <a:r>
              <a:rPr lang="en-US" sz="4000" dirty="0"/>
              <a:t>Modeling the intruder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E7E597-66A8-404D-B714-1F03980F197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63335" y="1368424"/>
                <a:ext cx="8006064" cy="453072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5 rewrite rules specify the behaviors of the intruder:</a:t>
                </a:r>
              </a:p>
              <a:p>
                <a:r>
                  <a:rPr lang="en-US" sz="2400" dirty="0"/>
                  <a:t>keygen-eve: intruder intercepts a 1</a:t>
                </a:r>
                <a:r>
                  <a:rPr lang="en-US" sz="2400" baseline="30000" dirty="0"/>
                  <a:t>st</a:t>
                </a:r>
                <a:r>
                  <a:rPr lang="en-US" sz="2400" dirty="0"/>
                  <a:t> message sent from </a:t>
                </a:r>
              </a:p>
              <a:p>
                <a:pPr marL="223838" indent="0">
                  <a:spcBef>
                    <a:spcPts val="0"/>
                  </a:spcBef>
                  <a:buNone/>
                </a:pPr>
                <a:r>
                  <a:rPr lang="en-US" sz="2400" dirty="0"/>
                  <a:t>A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dirty="0"/>
                  <a:t> B, fakes and sends a new 1</a:t>
                </a:r>
                <a:r>
                  <a:rPr lang="en-US" sz="2400" baseline="30000" dirty="0"/>
                  <a:t>st</a:t>
                </a:r>
                <a:r>
                  <a:rPr lang="en-US" sz="2400" dirty="0"/>
                  <a:t> message to B.</a:t>
                </a:r>
              </a:p>
              <a:p>
                <a:r>
                  <a:rPr lang="en-US" sz="2400" dirty="0"/>
                  <a:t>encaps-eve: after intercepting the 1</a:t>
                </a:r>
                <a:r>
                  <a:rPr lang="en-US" sz="2400" baseline="30000" dirty="0"/>
                  <a:t>st</a:t>
                </a:r>
                <a:r>
                  <a:rPr lang="en-US" sz="2400" dirty="0"/>
                  <a:t> message sent from </a:t>
                </a:r>
              </a:p>
              <a:p>
                <a:pPr marL="223838" indent="0">
                  <a:spcBef>
                    <a:spcPts val="0"/>
                  </a:spcBef>
                  <a:buNone/>
                </a:pPr>
                <a:r>
                  <a:rPr lang="en-US" sz="2400" dirty="0"/>
                  <a:t>A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dirty="0"/>
                  <a:t> B, intruder fakes and sends a 2</a:t>
                </a:r>
                <a:r>
                  <a:rPr lang="en-US" sz="2400" baseline="30000" dirty="0"/>
                  <a:t>nd</a:t>
                </a:r>
                <a:r>
                  <a:rPr lang="en-US" sz="2400" dirty="0"/>
                  <a:t> message to A, and computes a shared secret key with A.</a:t>
                </a:r>
              </a:p>
              <a:p>
                <a:r>
                  <a:rPr lang="en-US" sz="2400" dirty="0" err="1"/>
                  <a:t>decaps</a:t>
                </a:r>
                <a:r>
                  <a:rPr lang="en-US" sz="2400" dirty="0"/>
                  <a:t>-eve : intruder intercepts a 2</a:t>
                </a:r>
                <a:r>
                  <a:rPr lang="en-US" sz="2400" baseline="30000" dirty="0"/>
                  <a:t>nd</a:t>
                </a:r>
                <a:r>
                  <a:rPr lang="en-US" sz="2400" dirty="0"/>
                  <a:t> message replied from B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dirty="0"/>
                  <a:t> A, and computes a shared secret key with B.</a:t>
                </a:r>
              </a:p>
              <a:p>
                <a:r>
                  <a:rPr lang="en-US" sz="2400" dirty="0"/>
                  <a:t>build-</a:t>
                </a:r>
                <a:r>
                  <a:rPr lang="en-US" sz="2400" dirty="0" err="1"/>
                  <a:t>sds</a:t>
                </a:r>
                <a:r>
                  <a:rPr lang="en-US" sz="2400" dirty="0"/>
                  <a:t>: intruder builds the random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𝑠𝑒𝑒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sub>
                    </m:sSub>
                  </m:oMath>
                </a14:m>
                <a:r>
                  <a:rPr lang="en-US" sz="2400" dirty="0"/>
                  <a:t>.</a:t>
                </a:r>
              </a:p>
              <a:p>
                <a:r>
                  <a:rPr lang="en-US" sz="2400" dirty="0"/>
                  <a:t>build-</a:t>
                </a:r>
                <a:r>
                  <a:rPr lang="en-US" sz="2400" dirty="0" err="1"/>
                  <a:t>rs</a:t>
                </a:r>
                <a:r>
                  <a:rPr lang="en-US" sz="2400" dirty="0"/>
                  <a:t>: intruder builds the random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r>
                  <a:rPr lang="en-US" sz="2400" dirty="0"/>
                  <a:t>build-</a:t>
                </a:r>
                <a:r>
                  <a:rPr lang="en-US" sz="2400" dirty="0" err="1"/>
                  <a:t>ms</a:t>
                </a:r>
                <a:r>
                  <a:rPr lang="en-US" sz="2400" dirty="0"/>
                  <a:t>: intruder builds the random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E7E597-66A8-404D-B714-1F03980F197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3335" y="1368424"/>
                <a:ext cx="8006064" cy="4530726"/>
              </a:xfrm>
              <a:blipFill>
                <a:blip r:embed="rId2"/>
                <a:stretch>
                  <a:fillRect l="-1108" t="-1961" b="-14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473E75-77BC-C94F-A7C3-36179D3E2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8EF-102D-A045-94CE-03EB234B60D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1936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308F8-C048-EC4A-85A2-3F5D94448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350" y="314327"/>
            <a:ext cx="7886700" cy="739774"/>
          </a:xfrm>
        </p:spPr>
        <p:txBody>
          <a:bodyPr>
            <a:normAutofit/>
          </a:bodyPr>
          <a:lstStyle/>
          <a:p>
            <a:r>
              <a:rPr lang="en-US" sz="4000" dirty="0" err="1"/>
              <a:t>Kyber</a:t>
            </a:r>
            <a:r>
              <a:rPr lang="en-US" sz="4000" dirty="0"/>
              <a:t> – MITM attack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076FB-4670-A240-BBA2-C87B414F2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6"/>
            <a:ext cx="7886700" cy="1603374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search [1] in SABER 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init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=&gt;* {</a:t>
            </a:r>
            <a:r>
              <a:rPr lang="en-US" sz="2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keys[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alice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]: key(</a:t>
            </a:r>
            <a:r>
              <a:rPr lang="en-US" sz="24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K1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,bob)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 (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keys[bob]: key(</a:t>
            </a:r>
            <a:r>
              <a:rPr lang="en-US" sz="24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K2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,alice)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(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glean-keys: (key(</a:t>
            </a:r>
            <a:r>
              <a:rPr lang="en-US" sz="24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K1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,alice) ; key(</a:t>
            </a:r>
            <a:r>
              <a:rPr lang="en-US" sz="24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K2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,bob) ; KS)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               OCs} 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B5761A-DFAB-764D-AAB6-D0B4483A0121}"/>
              </a:ext>
            </a:extLst>
          </p:cNvPr>
          <p:cNvSpPr txBox="1"/>
          <p:nvPr/>
        </p:nvSpPr>
        <p:spPr>
          <a:xfrm>
            <a:off x="628650" y="3699841"/>
            <a:ext cx="805236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(keys[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alice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]: key(K1,bob)) </a:t>
            </a:r>
            <a:r>
              <a:rPr lang="en-US" sz="2400" dirty="0"/>
              <a:t>: key that Alice obtained after she communicated (in her belief) with Bob,</a:t>
            </a: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(keys[bob]: key(K2,alice)) </a:t>
            </a:r>
            <a:r>
              <a:rPr lang="en-US" sz="2400" dirty="0"/>
              <a:t>: key that Bob obtained after he communicated (in his belief) with Alice,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(glean-keys: (key(K1,alice) ; key(K2,bob) ; KS)) </a:t>
            </a:r>
            <a:r>
              <a:rPr lang="en-US" sz="2400" dirty="0"/>
              <a:t>: collection of keys gleaned by the intruder.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67422E-9D20-C544-8927-5633512B8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8EF-102D-A045-94CE-03EB234B60D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7383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8BC4D-90C5-4C41-8867-614AA5AB3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386" y="210715"/>
            <a:ext cx="7886700" cy="768854"/>
          </a:xfrm>
        </p:spPr>
        <p:txBody>
          <a:bodyPr>
            <a:normAutofit/>
          </a:bodyPr>
          <a:lstStyle/>
          <a:p>
            <a:r>
              <a:rPr lang="en-US" sz="4000" dirty="0"/>
              <a:t>Saber – MITM attack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CF652F1-4AF7-4041-AD8A-BC2051BE108C}"/>
                  </a:ext>
                </a:extLst>
              </p:cNvPr>
              <p:cNvSpPr txBox="1"/>
              <p:nvPr/>
            </p:nvSpPr>
            <p:spPr>
              <a:xfrm>
                <a:off x="281538" y="1434177"/>
                <a:ext cx="2516010" cy="11695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𝑠𝑒𝑒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sz="1400" b="1" i="1"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b="1" i="1"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b="1" i="1"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400">
                          <a:latin typeface="Cambria Math" panose="02040503050406030204" pitchFamily="18" charset="0"/>
                        </a:rPr>
                        <m:t>PKE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sz="1400">
                          <a:latin typeface="Cambria Math" panose="02040503050406030204" pitchFamily="18" charset="0"/>
                        </a:rPr>
                        <m:t>KeyGen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()</m:t>
                      </m:r>
                    </m:oMath>
                  </m:oMathPara>
                </a14:m>
                <a:endParaRPr lang="en-US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𝑝𝑘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𝑠𝑒𝑒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sz="1400" b="1" i="1"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b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𝑝𝑘h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𝑝𝑘</m:t>
                          </m:r>
                        </m:e>
                      </m:d>
                    </m:oMath>
                  </m:oMathPara>
                </a14:m>
                <a:endParaRPr lang="en-US" sz="140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𝑠𝑘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𝑝𝑘h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𝑝𝑘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>
                  <a:latin typeface="Cambria Math" panose="02040503050406030204" pitchFamily="18" charset="0"/>
                </a:endParaRPr>
              </a:p>
              <a:p>
                <a:r>
                  <a:rPr lang="en-US" sz="1400" b="1" dirty="0"/>
                  <a:t>return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𝑝𝑘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𝑠𝑘</m:t>
                        </m:r>
                      </m:e>
                    </m:d>
                  </m:oMath>
                </a14:m>
                <a:endParaRPr lang="en-US" sz="14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CF652F1-4AF7-4041-AD8A-BC2051BE10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538" y="1434177"/>
                <a:ext cx="2516010" cy="1169551"/>
              </a:xfrm>
              <a:prstGeom prst="rect">
                <a:avLst/>
              </a:prstGeom>
              <a:blipFill>
                <a:blip r:embed="rId2"/>
                <a:stretch>
                  <a:fillRect l="-503" b="-43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DEB623B-82D1-AF44-B639-F0C359FA3D3D}"/>
                  </a:ext>
                </a:extLst>
              </p:cNvPr>
              <p:cNvSpPr txBox="1"/>
              <p:nvPr/>
            </p:nvSpPr>
            <p:spPr>
              <a:xfrm>
                <a:off x="6943546" y="2827804"/>
                <a:ext cx="2014847" cy="12054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256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</m:acc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𝑝</m:t>
                          </m:r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400">
                          <a:latin typeface="Cambria Math" panose="02040503050406030204" pitchFamily="18" charset="0"/>
                        </a:rPr>
                        <m:t>PKE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sz="140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𝑝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̂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</m:acc>
                      <m:r>
                        <a:rPr lang="en-US" sz="14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/>
              </a:p>
              <a:p>
                <a:r>
                  <a:rPr lang="en-US" sz="1400" b="1" dirty="0"/>
                  <a:t>return </a:t>
                </a:r>
                <a:r>
                  <a:rPr lang="en-US" sz="1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e>
                    </m:d>
                  </m:oMath>
                </a14:m>
                <a:endParaRPr lang="en-US" sz="14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DEB623B-82D1-AF44-B639-F0C359FA3D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3546" y="2827804"/>
                <a:ext cx="2014847" cy="1205458"/>
              </a:xfrm>
              <a:prstGeom prst="rect">
                <a:avLst/>
              </a:prstGeom>
              <a:blipFill>
                <a:blip r:embed="rId3"/>
                <a:stretch>
                  <a:fillRect l="-629" b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F83E7A1-DC0F-5846-B1EF-D7A1D8BF0684}"/>
                  </a:ext>
                </a:extLst>
              </p:cNvPr>
              <p:cNvSpPr txBox="1"/>
              <p:nvPr/>
            </p:nvSpPr>
            <p:spPr>
              <a:xfrm>
                <a:off x="281538" y="5504256"/>
                <a:ext cx="2062681" cy="12030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′=</m:t>
                      </m:r>
                      <m:r>
                        <m:rPr>
                          <m:sty m:val="p"/>
                        </m:rP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PKE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</m:acc>
                          <m:r>
                            <a:rPr lang="en-US" sz="14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𝑝𝑘h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′=</m:t>
                      </m:r>
                      <m:r>
                        <m:rPr>
                          <m:sty m:val="p"/>
                        </m:rP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PKE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sz="1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𝑝𝑘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′,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  <a:p>
                <a:r>
                  <a:rPr lang="en-US" sz="1400" b="1" dirty="0">
                    <a:solidFill>
                      <a:schemeClr val="tx1"/>
                    </a:solidFill>
                  </a:rPr>
                  <a:t>if</a:t>
                </a:r>
                <a:r>
                  <a:rPr lang="en-US" sz="1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sz="1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1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1400" dirty="0">
                    <a:solidFill>
                      <a:schemeClr val="tx1"/>
                    </a:solidFill>
                  </a:rPr>
                  <a:t> </a:t>
                </a:r>
                <a:r>
                  <a:rPr lang="en-US" sz="1400" b="1" dirty="0">
                    <a:solidFill>
                      <a:schemeClr val="tx1"/>
                    </a:solidFill>
                  </a:rPr>
                  <a:t>then</a:t>
                </a:r>
                <a:r>
                  <a:rPr lang="en-US" sz="1400" dirty="0">
                    <a:solidFill>
                      <a:schemeClr val="tx1"/>
                    </a:solidFill>
                  </a:rPr>
                  <a:t> </a:t>
                </a:r>
                <a:endParaRPr lang="en-US" sz="1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sz="1400" b="1" dirty="0">
                    <a:solidFill>
                      <a:schemeClr val="tx1"/>
                    </a:solidFill>
                  </a:rPr>
                  <a:t>    return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sz="1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1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en-US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</m:acc>
                      </m:e>
                      <m:sup>
                        <m:r>
                          <a:rPr 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1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sz="1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F83E7A1-DC0F-5846-B1EF-D7A1D8BF06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538" y="5504256"/>
                <a:ext cx="2062681" cy="1203086"/>
              </a:xfrm>
              <a:prstGeom prst="rect">
                <a:avLst/>
              </a:prstGeom>
              <a:blipFill>
                <a:blip r:embed="rId4"/>
                <a:stretch>
                  <a:fillRect l="-610" b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D757382-74E5-CB4B-9D58-0E7AD54728E8}"/>
              </a:ext>
            </a:extLst>
          </p:cNvPr>
          <p:cNvCxnSpPr>
            <a:cxnSpLocks/>
          </p:cNvCxnSpPr>
          <p:nvPr/>
        </p:nvCxnSpPr>
        <p:spPr>
          <a:xfrm>
            <a:off x="2361836" y="2383520"/>
            <a:ext cx="735640" cy="0"/>
          </a:xfrm>
          <a:prstGeom prst="straightConnector1">
            <a:avLst/>
          </a:prstGeom>
          <a:ln w="9525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3D3902E-D8FF-054B-8A61-0F6A50991B7F}"/>
                  </a:ext>
                </a:extLst>
              </p:cNvPr>
              <p:cNvSpPr/>
              <p:nvPr/>
            </p:nvSpPr>
            <p:spPr>
              <a:xfrm>
                <a:off x="2525546" y="2090775"/>
                <a:ext cx="42877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𝑝𝑘</m:t>
                      </m:r>
                    </m:oMath>
                  </m:oMathPara>
                </a14:m>
                <a:endParaRPr lang="en-US" sz="1400" b="1" dirty="0"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3D3902E-D8FF-054B-8A61-0F6A50991B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5546" y="2090775"/>
                <a:ext cx="428772" cy="307777"/>
              </a:xfrm>
              <a:prstGeom prst="rect">
                <a:avLst/>
              </a:prstGeom>
              <a:blipFill>
                <a:blip r:embed="rId5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81D10CF-82F0-474D-A9DC-0B039D35E3CC}"/>
              </a:ext>
            </a:extLst>
          </p:cNvPr>
          <p:cNvCxnSpPr>
            <a:cxnSpLocks/>
          </p:cNvCxnSpPr>
          <p:nvPr/>
        </p:nvCxnSpPr>
        <p:spPr>
          <a:xfrm>
            <a:off x="2457035" y="5796215"/>
            <a:ext cx="676392" cy="0"/>
          </a:xfrm>
          <a:prstGeom prst="straightConnector1">
            <a:avLst/>
          </a:prstGeom>
          <a:ln w="9525">
            <a:solidFill>
              <a:schemeClr val="tx1"/>
            </a:solidFill>
            <a:headEnd type="triangl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22A6F55-EA7E-8D47-99B9-0FEE21E8DC1A}"/>
                  </a:ext>
                </a:extLst>
              </p:cNvPr>
              <p:cNvSpPr/>
              <p:nvPr/>
            </p:nvSpPr>
            <p:spPr>
              <a:xfrm>
                <a:off x="2662795" y="5488438"/>
                <a:ext cx="38087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en-US" sz="1400" i="1" dirty="0"/>
              </a:p>
            </p:txBody>
          </p:sp>
        </mc:Choice>
        <mc:Fallback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22A6F55-EA7E-8D47-99B9-0FEE21E8DC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2795" y="5488438"/>
                <a:ext cx="380873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7B823008-B33A-2E4A-963F-EBB1E23184BB}"/>
              </a:ext>
            </a:extLst>
          </p:cNvPr>
          <p:cNvSpPr txBox="1"/>
          <p:nvPr/>
        </p:nvSpPr>
        <p:spPr>
          <a:xfrm>
            <a:off x="726477" y="972429"/>
            <a:ext cx="7072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Alice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8AA0FF2-33CE-0545-8000-C5651C1C5747}"/>
              </a:ext>
            </a:extLst>
          </p:cNvPr>
          <p:cNvSpPr txBox="1"/>
          <p:nvPr/>
        </p:nvSpPr>
        <p:spPr>
          <a:xfrm>
            <a:off x="7417717" y="966134"/>
            <a:ext cx="6110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Bob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73DD1D-8591-D346-ABEA-42C873A3DC84}"/>
              </a:ext>
            </a:extLst>
          </p:cNvPr>
          <p:cNvSpPr txBox="1"/>
          <p:nvPr/>
        </p:nvSpPr>
        <p:spPr>
          <a:xfrm>
            <a:off x="3934541" y="972429"/>
            <a:ext cx="5725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Eve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BAFE88A-C5CF-054B-A6CF-FE5D9B46E6E6}"/>
                  </a:ext>
                </a:extLst>
              </p:cNvPr>
              <p:cNvSpPr txBox="1"/>
              <p:nvPr/>
            </p:nvSpPr>
            <p:spPr>
              <a:xfrm>
                <a:off x="3354838" y="2161121"/>
                <a:ext cx="2754408" cy="11695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𝑠𝑒𝑒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sz="1400" b="1" i="1"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1" i="1"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4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1" i="1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400">
                          <a:latin typeface="Cambria Math" panose="02040503050406030204" pitchFamily="18" charset="0"/>
                        </a:rPr>
                        <m:t>PKE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sz="1400">
                          <a:latin typeface="Cambria Math" panose="02040503050406030204" pitchFamily="18" charset="0"/>
                        </a:rPr>
                        <m:t>KeyGen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()</m:t>
                      </m:r>
                    </m:oMath>
                  </m:oMathPara>
                </a14:m>
                <a:endParaRPr lang="en-US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𝑝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𝑠𝑒𝑒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sz="1400" b="1" i="1">
                              <a:latin typeface="Cambria Math" panose="02040503050406030204" pitchFamily="18" charset="0"/>
                            </a:rPr>
                            <m:t>𝑨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1" i="1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b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𝑝𝑘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𝑝</m:t>
                          </m:r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40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𝑠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𝑝𝑘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𝑝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1" i="1"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>
                  <a:latin typeface="Cambria Math" panose="02040503050406030204" pitchFamily="18" charset="0"/>
                </a:endParaRPr>
              </a:p>
              <a:p>
                <a:r>
                  <a:rPr lang="en-US" sz="1400" b="1" dirty="0"/>
                  <a:t>return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  <m:sSub>
                          <m:sSubPr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sSub>
                          <m:sSubPr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en-US" sz="14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BAFE88A-C5CF-054B-A6CF-FE5D9B46E6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4838" y="2161121"/>
                <a:ext cx="2754408" cy="1169551"/>
              </a:xfrm>
              <a:prstGeom prst="rect">
                <a:avLst/>
              </a:prstGeom>
              <a:blipFill>
                <a:blip r:embed="rId7"/>
                <a:stretch>
                  <a:fillRect l="-922" b="-43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D76BE11-EF07-C245-A91A-4C0C496F67A9}"/>
              </a:ext>
            </a:extLst>
          </p:cNvPr>
          <p:cNvCxnSpPr>
            <a:cxnSpLocks/>
          </p:cNvCxnSpPr>
          <p:nvPr/>
        </p:nvCxnSpPr>
        <p:spPr>
          <a:xfrm>
            <a:off x="5892654" y="3119933"/>
            <a:ext cx="798197" cy="0"/>
          </a:xfrm>
          <a:prstGeom prst="straightConnector1">
            <a:avLst/>
          </a:prstGeom>
          <a:ln w="9525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E5A6DF36-0C96-0A49-87EA-777FE9E9EC83}"/>
                  </a:ext>
                </a:extLst>
              </p:cNvPr>
              <p:cNvSpPr/>
              <p:nvPr/>
            </p:nvSpPr>
            <p:spPr>
              <a:xfrm>
                <a:off x="6085208" y="2794022"/>
                <a:ext cx="50763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𝑝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en-US" sz="1400" b="1" dirty="0"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E5A6DF36-0C96-0A49-87EA-777FE9E9EC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5208" y="2794022"/>
                <a:ext cx="507639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7EBDA5E-5BC3-3346-ABA3-A231A2A029DA}"/>
              </a:ext>
            </a:extLst>
          </p:cNvPr>
          <p:cNvCxnSpPr>
            <a:cxnSpLocks/>
          </p:cNvCxnSpPr>
          <p:nvPr/>
        </p:nvCxnSpPr>
        <p:spPr>
          <a:xfrm>
            <a:off x="5896070" y="3780313"/>
            <a:ext cx="789667" cy="0"/>
          </a:xfrm>
          <a:prstGeom prst="straightConnector1">
            <a:avLst/>
          </a:prstGeom>
          <a:ln w="9525">
            <a:solidFill>
              <a:schemeClr val="tx1"/>
            </a:solidFill>
            <a:headEnd type="triangl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4F4795D2-A585-D54E-8D7E-474085A3C967}"/>
                  </a:ext>
                </a:extLst>
              </p:cNvPr>
              <p:cNvSpPr/>
              <p:nvPr/>
            </p:nvSpPr>
            <p:spPr>
              <a:xfrm>
                <a:off x="6194155" y="3460178"/>
                <a:ext cx="30899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1400" i="1" dirty="0"/>
              </a:p>
            </p:txBody>
          </p:sp>
        </mc:Choice>
        <mc:Fallback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4F4795D2-A585-D54E-8D7E-474085A3C9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4155" y="3460178"/>
                <a:ext cx="308995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8BD5C4D-DE6C-8A49-B8A0-2D24D04FD77C}"/>
                  </a:ext>
                </a:extLst>
              </p:cNvPr>
              <p:cNvSpPr txBox="1"/>
              <p:nvPr/>
            </p:nvSpPr>
            <p:spPr>
              <a:xfrm>
                <a:off x="3360282" y="3585189"/>
                <a:ext cx="2134880" cy="12054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256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400">
                          <a:latin typeface="Cambria Math" panose="02040503050406030204" pitchFamily="18" charset="0"/>
                        </a:rPr>
                        <m:t>PKE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sz="140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𝑝𝑘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</m:acc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/>
              </a:p>
              <a:p>
                <a:r>
                  <a:rPr lang="en-US" sz="1400" b="1" dirty="0"/>
                  <a:t>return </a:t>
                </a:r>
                <a:r>
                  <a:rPr lang="en-US" sz="1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</m:e>
                    </m:d>
                  </m:oMath>
                </a14:m>
                <a:endParaRPr lang="en-US" sz="1400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8BD5C4D-DE6C-8A49-B8A0-2D24D04FD7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282" y="3585189"/>
                <a:ext cx="2134880" cy="1205458"/>
              </a:xfrm>
              <a:prstGeom prst="rect">
                <a:avLst/>
              </a:prstGeom>
              <a:blipFill>
                <a:blip r:embed="rId10"/>
                <a:stretch>
                  <a:fillRect l="-592" b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8D7BBCD-282C-6A44-A706-DF20ED03C858}"/>
                  </a:ext>
                </a:extLst>
              </p:cNvPr>
              <p:cNvSpPr txBox="1"/>
              <p:nvPr/>
            </p:nvSpPr>
            <p:spPr>
              <a:xfrm>
                <a:off x="3360282" y="4807040"/>
                <a:ext cx="2224327" cy="12030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40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  <m:sup>
                          <m:r>
                            <a:rPr lang="en-US" sz="140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400">
                          <a:latin typeface="Cambria Math" panose="02040503050406030204" pitchFamily="18" charset="0"/>
                        </a:rPr>
                        <m:t>PKE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sz="140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1" i="1"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1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̂"/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1400" b="0" i="1" dirty="0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  <m:sup>
                              <m: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US" sz="1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𝑝𝑘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,</m:t>
                      </m:r>
                      <m:sSubSup>
                        <m:sSub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1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400">
                          <a:latin typeface="Cambria Math" panose="02040503050406030204" pitchFamily="18" charset="0"/>
                        </a:rPr>
                        <m:t>PKE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sz="140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𝑝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,</m:t>
                      </m:r>
                      <m:sSubSup>
                        <m:sSub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1400" i="1">
                          <a:latin typeface="Cambria Math" panose="02040503050406030204" pitchFamily="18" charset="0"/>
                        </a:rPr>
                        <m:t>,</m:t>
                      </m:r>
                      <m:sSubSup>
                        <m:sSub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1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/>
              </a:p>
              <a:p>
                <a:r>
                  <a:rPr lang="en-US" sz="1400" b="1" dirty="0"/>
                  <a:t>if</a:t>
                </a:r>
                <a:r>
                  <a:rPr lang="en-US" sz="1400" dirty="0"/>
                  <a:t>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  <m:sup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sz="1400" dirty="0"/>
                  <a:t> </a:t>
                </a:r>
                <a:r>
                  <a:rPr lang="en-US" sz="1400" b="1" dirty="0"/>
                  <a:t>then</a:t>
                </a:r>
                <a:r>
                  <a:rPr lang="en-US" sz="1400" dirty="0"/>
                  <a:t> </a:t>
                </a:r>
                <a:endParaRPr lang="en-US" sz="1400" i="1" dirty="0">
                  <a:latin typeface="Cambria Math" panose="02040503050406030204" pitchFamily="18" charset="0"/>
                </a:endParaRPr>
              </a:p>
              <a:p>
                <a:r>
                  <a:rPr lang="en-US" sz="1400" b="1" dirty="0"/>
                  <a:t>    return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sz="1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(</m:t>
                    </m:r>
                    <m:sSubSup>
                      <m:sSub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̂"/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</m:acc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  <m:sup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sz="14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400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8D7BBCD-282C-6A44-A706-DF20ED03C8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282" y="4807040"/>
                <a:ext cx="2224327" cy="1203086"/>
              </a:xfrm>
              <a:prstGeom prst="rect">
                <a:avLst/>
              </a:prstGeom>
              <a:blipFill>
                <a:blip r:embed="rId11"/>
                <a:stretch>
                  <a:fillRect l="-568"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E6CE870-131C-1245-B1C6-71804196E4F6}"/>
              </a:ext>
            </a:extLst>
          </p:cNvPr>
          <p:cNvCxnSpPr>
            <a:cxnSpLocks/>
          </p:cNvCxnSpPr>
          <p:nvPr/>
        </p:nvCxnSpPr>
        <p:spPr>
          <a:xfrm>
            <a:off x="436944" y="1352808"/>
            <a:ext cx="836149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6B3044-4CED-0F45-921C-1AA4387EF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03150" y="6398502"/>
            <a:ext cx="2057400" cy="365125"/>
          </a:xfrm>
        </p:spPr>
        <p:txBody>
          <a:bodyPr/>
          <a:lstStyle/>
          <a:p>
            <a:fld id="{D62E68EF-102D-A045-94CE-03EB234B60D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3931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0B77B-0B31-2948-AFD7-4E969BBE9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50" y="293690"/>
            <a:ext cx="7886700" cy="735012"/>
          </a:xfrm>
        </p:spPr>
        <p:txBody>
          <a:bodyPr>
            <a:normAutofit/>
          </a:bodyPr>
          <a:lstStyle/>
          <a:p>
            <a:r>
              <a:rPr lang="en-US" sz="4000" dirty="0"/>
              <a:t>Summary</a:t>
            </a:r>
            <a:endParaRPr lang="en-JP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1552A4-6135-7543-8A21-2BFBF2FA51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775" y="1825625"/>
            <a:ext cx="8080575" cy="2943145"/>
          </a:xfrm>
        </p:spPr>
        <p:txBody>
          <a:bodyPr>
            <a:normAutofit/>
          </a:bodyPr>
          <a:lstStyle/>
          <a:p>
            <a:r>
              <a:rPr lang="en-US" sz="2400" dirty="0"/>
              <a:t>This is not a novel attack because a KEM does not go along with any solution for authentication.</a:t>
            </a:r>
          </a:p>
          <a:p>
            <a:r>
              <a:rPr lang="en-US" sz="2400" dirty="0"/>
              <a:t>The paper illustrates one symbolic approach for reasoning PQ KEMs rather than focusing on this kind of attack.</a:t>
            </a:r>
          </a:p>
          <a:p>
            <a:r>
              <a:rPr lang="en-JP" sz="2400"/>
              <a:t>We also conducted model checking: </a:t>
            </a:r>
            <a:r>
              <a:rPr lang="en-US" sz="2400" dirty="0" err="1"/>
              <a:t>Kyber</a:t>
            </a:r>
            <a:r>
              <a:rPr lang="en-JP" sz="2400"/>
              <a:t>, MLWR.</a:t>
            </a:r>
          </a:p>
          <a:p>
            <a:r>
              <a:rPr lang="en-JP" sz="2400"/>
              <a:t>The same kind of attack was found.</a:t>
            </a:r>
            <a:endParaRPr lang="en-US" sz="2400" dirty="0"/>
          </a:p>
          <a:p>
            <a:pPr lvl="1"/>
            <a:endParaRPr lang="en-US" dirty="0"/>
          </a:p>
          <a:p>
            <a:pPr lvl="1"/>
            <a:endParaRPr lang="en-JP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86CD68-2944-1D4E-93BF-382FBA04B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8EF-102D-A045-94CE-03EB234B60D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4571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E236C-7D01-1646-97EA-C46D232C3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87483"/>
            <a:ext cx="7886700" cy="1325563"/>
          </a:xfrm>
        </p:spPr>
        <p:txBody>
          <a:bodyPr/>
          <a:lstStyle/>
          <a:p>
            <a:pPr algn="ctr"/>
            <a:r>
              <a:rPr lang="en-US" dirty="0"/>
              <a:t>Thank you for your attention!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E9736A-E678-9041-9362-1406633DD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8EF-102D-A045-94CE-03EB234B60D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056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orbel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3102</TotalTime>
  <Words>2558</Words>
  <Application>Microsoft Macintosh PowerPoint</Application>
  <PresentationFormat>On-screen Show (4:3)</PresentationFormat>
  <Paragraphs>299</Paragraphs>
  <Slides>18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Cambria Math</vt:lpstr>
      <vt:lpstr>Corbel</vt:lpstr>
      <vt:lpstr>Office Theme</vt:lpstr>
      <vt:lpstr>Formal specification and model checking of  Saber lattice-based key encapsulation mechanisms  in Maude </vt:lpstr>
      <vt:lpstr>Overview</vt:lpstr>
      <vt:lpstr>Motivation</vt:lpstr>
      <vt:lpstr>Key Encapsulation Mechanism (KEM)</vt:lpstr>
      <vt:lpstr>Saber</vt:lpstr>
      <vt:lpstr>Saber</vt:lpstr>
      <vt:lpstr>Saber</vt:lpstr>
      <vt:lpstr>Saber</vt:lpstr>
      <vt:lpstr>Threat model</vt:lpstr>
      <vt:lpstr>Modeling polynomials</vt:lpstr>
      <vt:lpstr>Modeling vectors and matrices</vt:lpstr>
      <vt:lpstr>Modeling honest parties</vt:lpstr>
      <vt:lpstr>Modeling honest parties</vt:lpstr>
      <vt:lpstr>Modeling the intruder</vt:lpstr>
      <vt:lpstr>Kyber – MITM attack</vt:lpstr>
      <vt:lpstr>Saber – MITM attack</vt:lpstr>
      <vt:lpstr>Summary</vt:lpstr>
      <vt:lpstr>Thank you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TRAN, Duong Dinh</dc:creator>
  <cp:lastModifiedBy>TRAN, Duong Dinh</cp:lastModifiedBy>
  <cp:revision>554</cp:revision>
  <dcterms:created xsi:type="dcterms:W3CDTF">2021-09-08T05:34:31Z</dcterms:created>
  <dcterms:modified xsi:type="dcterms:W3CDTF">2022-06-03T05:00:40Z</dcterms:modified>
</cp:coreProperties>
</file>