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256" r:id="rId3"/>
    <p:sldId id="257" r:id="rId5"/>
    <p:sldId id="577" r:id="rId6"/>
    <p:sldId id="612" r:id="rId7"/>
    <p:sldId id="626" r:id="rId8"/>
    <p:sldId id="631" r:id="rId9"/>
    <p:sldId id="627" r:id="rId10"/>
    <p:sldId id="618" r:id="rId11"/>
    <p:sldId id="619" r:id="rId12"/>
    <p:sldId id="621" r:id="rId13"/>
    <p:sldId id="630" r:id="rId14"/>
  </p:sldIdLst>
  <p:sldSz cx="11880850" cy="6858000"/>
  <p:notesSz cx="6668770" cy="992632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9E"/>
    <a:srgbClr val="FFFFCC"/>
    <a:srgbClr val="CCECFF"/>
    <a:srgbClr val="FFFF99"/>
    <a:srgbClr val="AB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5" autoAdjust="0"/>
    <p:restoredTop sz="93724" autoAdjust="0"/>
  </p:normalViewPr>
  <p:slideViewPr>
    <p:cSldViewPr>
      <p:cViewPr>
        <p:scale>
          <a:sx n="66" d="100"/>
          <a:sy n="66" d="100"/>
        </p:scale>
        <p:origin x="544" y="44"/>
      </p:cViewPr>
      <p:guideLst>
        <p:guide orient="horz" pos="2160"/>
        <p:guide pos="377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9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76867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6A1FF-42F4-4D6C-8B4E-B6E67886E6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9428166"/>
            <a:ext cx="2890665" cy="496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76867" y="9428166"/>
            <a:ext cx="2890665" cy="496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3DF5F-3491-4D92-847E-5874A49DDA5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7608" y="0"/>
            <a:ext cx="2889938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7F64F-7B58-49A7-A81B-13BA26BF0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4538"/>
            <a:ext cx="64500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909" y="4715155"/>
            <a:ext cx="533527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9938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7608" y="9428583"/>
            <a:ext cx="2889938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Good afternoon ladies</a:t>
            </a:r>
            <a:r>
              <a:rPr lang="en-US" altLang="zh-CN" baseline="0" dirty="0"/>
              <a:t> and gentlemen. I am honored to speak at this conference. I am </a:t>
            </a:r>
            <a:r>
              <a:rPr lang="en-US" altLang="zh-CN" baseline="0" dirty="0" err="1"/>
              <a:t>Qiuyu Tao</a:t>
            </a:r>
            <a:r>
              <a:rPr lang="en-US" altLang="zh-CN" baseline="0" dirty="0"/>
              <a:t>, a master student from Chongqing university. Today my topic is AESPrompt 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Pre-trained Language Models for Automated Essay Scoring with Prompt-Tuning</a:t>
            </a:r>
            <a:r>
              <a:rPr lang="en-US" altLang="zh-CN" baseline="0" dirty="0"/>
              <a:t>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content of this presentation is divided into 4 parts: In section 1. I will introduce the research status</a:t>
            </a:r>
            <a:r>
              <a:rPr lang="en-US" altLang="zh-CN" baseline="0" dirty="0"/>
              <a:t> quo of some existing methods for automated essay scoring. In section 2 I will introduce the method we proposed . The experiment will be </a:t>
            </a:r>
            <a:r>
              <a:rPr lang="en-US" altLang="zh-CN" baseline="0" dirty="0" err="1"/>
              <a:t>showd</a:t>
            </a:r>
            <a:r>
              <a:rPr lang="en-US" altLang="zh-CN" baseline="0" dirty="0"/>
              <a:t> in section. Finally I will make a conclusion.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Automated essay scoring (AES) is the use of specialized computer programs to assign grades to essays written in an educational setting. It is a form of educational assessment and an application of natural language processing. 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In this section, we describe the proposed lightweight </a:t>
            </a:r>
            <a:r>
              <a:rPr lang="en-US" altLang="zh-CN" dirty="0" err="1"/>
              <a:t>aes</a:t>
            </a:r>
            <a:r>
              <a:rPr lang="en-US" altLang="zh-CN" dirty="0"/>
              <a:t> </a:t>
            </a:r>
            <a:r>
              <a:rPr lang="en-US" altLang="zh-CN" dirty="0" err="1"/>
              <a:t>framework,named</a:t>
            </a:r>
            <a:r>
              <a:rPr lang="en-US" altLang="zh-CN" dirty="0"/>
              <a:t> </a:t>
            </a:r>
            <a:r>
              <a:rPr lang="en-US" altLang="zh-CN" dirty="0" err="1"/>
              <a:t>AESPrompt</a:t>
            </a:r>
            <a:r>
              <a:rPr lang="en-US" altLang="zh-CN" dirty="0"/>
              <a:t>, which contains two parts:</a:t>
            </a:r>
            <a:endParaRPr lang="en-US" altLang="zh-CN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zh-CN" dirty="0"/>
              <a:t>Prompt Encoder</a:t>
            </a:r>
            <a:endParaRPr lang="en-US" altLang="zh-CN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zh-CN" dirty="0"/>
              <a:t>Self-supervised constraints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for each training set</a:t>
            </a:r>
            <a:r>
              <a:rPr lang="zh-CN" altLang="en-US" dirty="0"/>
              <a:t>，</a:t>
            </a:r>
            <a:r>
              <a:rPr lang="en-US" altLang="zh-CN" dirty="0"/>
              <a:t> our method only need to fine-tune and store the parameters of the prompts, which can reduce the storage and computation consumption dramatically.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discourse indicator refers to the conjunction indicating the relationship between sentences (e.g. “however”, ”else” and ”while” )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simplify, for one DI token is chosen, 1) we replace the token with other DI randomly 60% with the time. 2) delete the DI 20% with the time, 3) unchanged the token 20% of the time.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discourse indicator refers to the conjunction indicating the relationship between sentences (e.g. “however”, ”else” and ”while” )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simplify, for one DI token is chosen, 1) we replace the token with other DI randomly 60% with the time. 2) delete the DI 20% with the time, 3) unchanged the token 20% of the time.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</a:t>
            </a:r>
            <a:r>
              <a:rPr lang="en-US" altLang="zh-CN" baseline="0" dirty="0"/>
              <a:t> use the ASAP dataset as it has been widely used to evaluate the performance of AES systems. There are 13 thousand essays written by students with 8 prompts of different </a:t>
            </a:r>
            <a:r>
              <a:rPr lang="en-US" altLang="zh-CN" baseline="0" dirty="0" err="1"/>
              <a:t>generes</a:t>
            </a:r>
            <a:r>
              <a:rPr lang="en-US" altLang="zh-CN" baseline="0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As for evaluation</a:t>
            </a:r>
            <a:r>
              <a:rPr lang="en-US" altLang="zh-CN" baseline="0" dirty="0"/>
              <a:t> </a:t>
            </a:r>
            <a:r>
              <a:rPr lang="en-US" altLang="zh-CN" dirty="0"/>
              <a:t>Quadratic Weighted Kappa (QWK) is the official evaluation metric in the ASAP competition, which measures the agreement between ratings assigned by humans and ratings predicted by AES systems.  From</a:t>
            </a:r>
            <a:r>
              <a:rPr lang="en-US" altLang="zh-CN" baseline="0" dirty="0"/>
              <a:t> the results in the table, we can see that our model slightly outperforms previous methods.</a:t>
            </a:r>
            <a:br>
              <a:rPr lang="en-US" altLang="zh-CN" dirty="0"/>
            </a:br>
            <a:endParaRPr lang="zh-CN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br>
              <a:rPr lang="en-US" altLang="zh-CN" sz="2000" dirty="0"/>
            </a:br>
            <a:br>
              <a:rPr lang="en-US" altLang="zh-CN" sz="2000" dirty="0"/>
            </a:b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8423-200A-4520-B13C-7F747599AA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91064" y="2130426"/>
            <a:ext cx="10098723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82128" y="3886200"/>
            <a:ext cx="831659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28730" y="4800600"/>
            <a:ext cx="71285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28730" y="612775"/>
            <a:ext cx="71285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28730" y="5367338"/>
            <a:ext cx="71285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3"/>
            <a:ext cx="11917089" cy="68853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11917089" cy="6950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jpeg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94043" y="274638"/>
            <a:ext cx="106927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4043" y="1600201"/>
            <a:ext cx="1069276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94043" y="6356351"/>
            <a:ext cx="2772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59291" y="6356351"/>
            <a:ext cx="37622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14609" y="6356351"/>
            <a:ext cx="2772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24"/>
            <a:ext cx="11880850" cy="68468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125"/>
            <a:ext cx="11900187" cy="684687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125"/>
            <a:ext cx="11900187" cy="68468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2" Type="http://schemas.openxmlformats.org/officeDocument/2006/relationships/image" Target="../media/image11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" Type="http://schemas.openxmlformats.org/officeDocument/2006/relationships/image" Target="../media/image12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image" Target="../media/image13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132856"/>
            <a:ext cx="11880850" cy="1461770"/>
          </a:xfrm>
          <a:prstGeom prst="rect">
            <a:avLst/>
          </a:prstGeom>
          <a:noFill/>
        </p:spPr>
        <p:txBody>
          <a:bodyPr wrap="square" lIns="109030" tIns="54515" rIns="109030" bIns="54515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AESPrompt: Pre-trained Language Models for Automated Essay Scoring with Prompt-Tuning</a:t>
            </a:r>
            <a:r>
              <a:rPr lang="en-US" altLang="zh-CN" sz="4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52593" y="4869160"/>
            <a:ext cx="3740150" cy="553720"/>
          </a:xfrm>
          <a:prstGeom prst="rect">
            <a:avLst/>
          </a:prstGeom>
        </p:spPr>
        <p:txBody>
          <a:bodyPr wrap="none" lIns="109030" tIns="54515" rIns="109030" bIns="54515">
            <a:spAutoFit/>
          </a:bodyPr>
          <a:lstStyle/>
          <a:p>
            <a:r>
              <a:rPr lang="en-US" altLang="zh-CN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</a:t>
            </a:r>
            <a:r>
              <a:rPr lang="zh-CN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Qiuyu</a:t>
            </a:r>
            <a:r>
              <a:rPr lang="en-US" altLang="zh-CN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Tao</a:t>
            </a:r>
            <a:endParaRPr lang="en-US" altLang="zh-CN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48355" y="5732780"/>
            <a:ext cx="57829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SEKE 2022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KSIR Virtual Conference Center, Pittsburgh, USA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July 1 - July 10, 202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58"/>
    </mc:Choice>
    <mc:Fallback>
      <p:transition spd="slow" advTm="1075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427676" y="1433514"/>
            <a:ext cx="7616190" cy="713105"/>
            <a:chOff x="6298049" y="1397569"/>
            <a:chExt cx="7614504" cy="713199"/>
          </a:xfrm>
        </p:grpSpPr>
        <p:sp>
          <p:nvSpPr>
            <p:cNvPr id="3" name="文本框 20"/>
            <p:cNvSpPr txBox="1">
              <a:spLocks noChangeArrowheads="1"/>
            </p:cNvSpPr>
            <p:nvPr/>
          </p:nvSpPr>
          <p:spPr bwMode="auto">
            <a:xfrm>
              <a:off x="7217325" y="1493466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04B9E"/>
                  </a:solidFill>
                  <a:latin typeface="微软雅黑" panose="020B0503020204020204" charset="-122"/>
                  <a:ea typeface="微软雅黑" panose="020B0503020204020204" charset="-122"/>
                </a:rPr>
                <a:t>Introduction</a:t>
              </a:r>
              <a:endParaRPr lang="en-US" altLang="zh-CN" dirty="0">
                <a:solidFill>
                  <a:srgbClr val="004B9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7180504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004B9E"/>
                </a:solidFill>
              </a:endParaRPr>
            </a:p>
          </p:txBody>
        </p:sp>
        <p:grpSp>
          <p:nvGrpSpPr>
            <p:cNvPr id="5" name="组合 68"/>
            <p:cNvGrpSpPr/>
            <p:nvPr/>
          </p:nvGrpSpPr>
          <p:grpSpPr bwMode="auto">
            <a:xfrm>
              <a:off x="6298049" y="1397569"/>
              <a:ext cx="919239" cy="712882"/>
              <a:chOff x="6191369" y="1397569"/>
              <a:chExt cx="919239" cy="712882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4B9E"/>
                  </a:solidFill>
                </a:endParaRPr>
              </a:p>
            </p:txBody>
          </p:sp>
          <p:sp>
            <p:nvSpPr>
              <p:cNvPr id="9" name="文本框 18"/>
              <p:cNvSpPr txBox="1">
                <a:spLocks noChangeArrowheads="1"/>
              </p:cNvSpPr>
              <p:nvPr/>
            </p:nvSpPr>
            <p:spPr bwMode="auto">
              <a:xfrm>
                <a:off x="6191369" y="1431864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>
                    <a:solidFill>
                      <a:srgbClr val="004B9E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3600">
                  <a:solidFill>
                    <a:srgbClr val="004B9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 bwMode="auto">
          <a:xfrm>
            <a:off x="2427676" y="2477221"/>
            <a:ext cx="7579361" cy="713105"/>
            <a:chOff x="6298049" y="1397569"/>
            <a:chExt cx="7577683" cy="713199"/>
          </a:xfrm>
        </p:grpSpPr>
        <p:sp>
          <p:nvSpPr>
            <p:cNvPr id="12" name="文本框 20"/>
            <p:cNvSpPr txBox="1">
              <a:spLocks noChangeArrowheads="1"/>
            </p:cNvSpPr>
            <p:nvPr/>
          </p:nvSpPr>
          <p:spPr bwMode="auto">
            <a:xfrm>
              <a:off x="7180504" y="1492832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en-US" altLang="zh-CN" dirty="0">
                  <a:solidFill>
                    <a:srgbClr val="004B9E"/>
                  </a:solidFill>
                  <a:latin typeface="微软雅黑" panose="020B0503020204020204" charset="-122"/>
                  <a:ea typeface="微软雅黑" panose="020B0503020204020204" charset="-122"/>
                </a:rPr>
                <a:t>Method</a:t>
              </a:r>
              <a:endParaRPr lang="zh-CN" altLang="en-US" dirty="0">
                <a:solidFill>
                  <a:srgbClr val="004B9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180504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004B9E"/>
                </a:solidFill>
              </a:endParaRPr>
            </a:p>
          </p:txBody>
        </p:sp>
        <p:grpSp>
          <p:nvGrpSpPr>
            <p:cNvPr id="14" name="组合 68"/>
            <p:cNvGrpSpPr/>
            <p:nvPr/>
          </p:nvGrpSpPr>
          <p:grpSpPr bwMode="auto">
            <a:xfrm>
              <a:off x="6298049" y="1397569"/>
              <a:ext cx="919239" cy="712882"/>
              <a:chOff x="6191369" y="1397569"/>
              <a:chExt cx="919239" cy="712882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4B9E"/>
                  </a:solidFill>
                </a:endParaRPr>
              </a:p>
            </p:txBody>
          </p:sp>
          <p:sp>
            <p:nvSpPr>
              <p:cNvPr id="16" name="文本框 18"/>
              <p:cNvSpPr txBox="1">
                <a:spLocks noChangeArrowheads="1"/>
              </p:cNvSpPr>
              <p:nvPr/>
            </p:nvSpPr>
            <p:spPr bwMode="auto">
              <a:xfrm>
                <a:off x="6191369" y="1431228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>
                    <a:solidFill>
                      <a:srgbClr val="004B9E"/>
                    </a:solidFill>
                    <a:latin typeface="Impact" panose="020B0806030902050204" pitchFamily="34" charset="0"/>
                  </a:rPr>
                  <a:t>2</a:t>
                </a:r>
                <a:endParaRPr lang="en-US" sz="3600">
                  <a:solidFill>
                    <a:srgbClr val="004B9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 bwMode="auto">
          <a:xfrm>
            <a:off x="2428311" y="3519213"/>
            <a:ext cx="7616190" cy="713105"/>
            <a:chOff x="6298049" y="1397569"/>
            <a:chExt cx="7614504" cy="713199"/>
          </a:xfrm>
        </p:grpSpPr>
        <p:sp>
          <p:nvSpPr>
            <p:cNvPr id="18" name="文本框 20"/>
            <p:cNvSpPr txBox="1">
              <a:spLocks noChangeArrowheads="1"/>
            </p:cNvSpPr>
            <p:nvPr/>
          </p:nvSpPr>
          <p:spPr bwMode="auto">
            <a:xfrm>
              <a:off x="7217325" y="1493466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l"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004B9E"/>
                  </a:solidFill>
                  <a:latin typeface="微软雅黑" panose="020B0503020204020204" charset="-122"/>
                  <a:ea typeface="微软雅黑" panose="020B0503020204020204" charset="-122"/>
                </a:rPr>
                <a:t>Experiments</a:t>
              </a:r>
              <a:endParaRPr lang="en-US" altLang="zh-CN" dirty="0">
                <a:solidFill>
                  <a:srgbClr val="004B9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180504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004B9E"/>
                </a:solidFill>
              </a:endParaRPr>
            </a:p>
          </p:txBody>
        </p:sp>
        <p:grpSp>
          <p:nvGrpSpPr>
            <p:cNvPr id="20" name="组合 68"/>
            <p:cNvGrpSpPr/>
            <p:nvPr/>
          </p:nvGrpSpPr>
          <p:grpSpPr bwMode="auto">
            <a:xfrm>
              <a:off x="6298049" y="1397569"/>
              <a:ext cx="919239" cy="712882"/>
              <a:chOff x="6191369" y="1397569"/>
              <a:chExt cx="919239" cy="712882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4B9E"/>
                  </a:solidFill>
                </a:endParaRPr>
              </a:p>
            </p:txBody>
          </p:sp>
          <p:sp>
            <p:nvSpPr>
              <p:cNvPr id="22" name="文本框 18"/>
              <p:cNvSpPr txBox="1">
                <a:spLocks noChangeArrowheads="1"/>
              </p:cNvSpPr>
              <p:nvPr/>
            </p:nvSpPr>
            <p:spPr bwMode="auto">
              <a:xfrm>
                <a:off x="6191369" y="1431864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sz="3600">
                    <a:solidFill>
                      <a:srgbClr val="004B9E"/>
                    </a:solidFill>
                    <a:latin typeface="Impact" panose="020B0806030902050204" pitchFamily="34" charset="0"/>
                  </a:rPr>
                  <a:t>3</a:t>
                </a:r>
                <a:endParaRPr lang="en-US" sz="3600">
                  <a:solidFill>
                    <a:srgbClr val="004B9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 bwMode="auto">
          <a:xfrm>
            <a:off x="2427676" y="4561205"/>
            <a:ext cx="7616825" cy="713105"/>
            <a:chOff x="6297414" y="1397569"/>
            <a:chExt cx="7615139" cy="713199"/>
          </a:xfrm>
        </p:grpSpPr>
        <p:sp>
          <p:nvSpPr>
            <p:cNvPr id="24" name="文本框 20"/>
            <p:cNvSpPr txBox="1">
              <a:spLocks noChangeArrowheads="1"/>
            </p:cNvSpPr>
            <p:nvPr/>
          </p:nvSpPr>
          <p:spPr bwMode="auto">
            <a:xfrm>
              <a:off x="7217325" y="1493466"/>
              <a:ext cx="6695228" cy="52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l"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004B9E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rPr>
                <a:t>Conclusion</a:t>
              </a:r>
              <a:endParaRPr lang="en-US" altLang="zh-CN" dirty="0">
                <a:solidFill>
                  <a:srgbClr val="004B9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180503" y="1397569"/>
              <a:ext cx="6620314" cy="713199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004B9E"/>
                </a:solidFill>
              </a:endParaRPr>
            </a:p>
          </p:txBody>
        </p:sp>
        <p:grpSp>
          <p:nvGrpSpPr>
            <p:cNvPr id="26" name="组合 68"/>
            <p:cNvGrpSpPr/>
            <p:nvPr/>
          </p:nvGrpSpPr>
          <p:grpSpPr bwMode="auto">
            <a:xfrm>
              <a:off x="6297414" y="1397569"/>
              <a:ext cx="919239" cy="712882"/>
              <a:chOff x="6190734" y="1397569"/>
              <a:chExt cx="919239" cy="712882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4B9E"/>
                  </a:solidFill>
                </a:endParaRPr>
              </a:p>
            </p:txBody>
          </p:sp>
          <p:sp>
            <p:nvSpPr>
              <p:cNvPr id="28" name="文本框 18"/>
              <p:cNvSpPr txBox="1">
                <a:spLocks noChangeArrowheads="1"/>
              </p:cNvSpPr>
              <p:nvPr/>
            </p:nvSpPr>
            <p:spPr bwMode="auto">
              <a:xfrm>
                <a:off x="6190734" y="1431228"/>
                <a:ext cx="919239" cy="645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sz="3600">
                    <a:solidFill>
                      <a:srgbClr val="004B9E"/>
                    </a:solidFill>
                    <a:latin typeface="Impact" panose="020B0806030902050204" pitchFamily="34" charset="0"/>
                  </a:rPr>
                  <a:t>4</a:t>
                </a:r>
                <a:endParaRPr lang="en-US" sz="3600">
                  <a:solidFill>
                    <a:srgbClr val="004B9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>
            <a:off x="5011420" y="114300"/>
            <a:ext cx="1861185" cy="721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Outline</a:t>
            </a:r>
            <a:endParaRPr lang="en-US" altLang="zh-CN" sz="41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47"/>
    </mc:Choice>
    <mc:Fallback>
      <p:transition spd="slow" advTm="924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221502" y="466981"/>
            <a:ext cx="219202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27506E"/>
                </a:solidFill>
                <a:latin typeface="Times New Roman" panose="02020603050405020304" pitchFamily="18" charset="0"/>
                <a:ea typeface="思源黑体 CN Normal" panose="020B0400000000000000" charset="-122"/>
                <a:cs typeface="Times New Roman" panose="02020603050405020304" pitchFamily="18" charset="0"/>
              </a:rPr>
              <a:t>Introduction</a:t>
            </a:r>
            <a:endParaRPr lang="en-US" altLang="zh-CN" sz="3200" dirty="0">
              <a:solidFill>
                <a:srgbClr val="27506E"/>
              </a:solidFill>
              <a:latin typeface="Times New Roman" panose="02020603050405020304" pitchFamily="18" charset="0"/>
              <a:ea typeface="思源黑体 CN Normal" panose="020B0400000000000000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91496" y="1317091"/>
            <a:ext cx="10252365" cy="23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Automated essay scoring(AES) aims to automatically assign scores to student essays based on the quality of writing, which is a necessary task in educational applications.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Previous approaches have made many attempts with pre-trained BERT for essay scoring and achieved the state-of-the-art. However, these approaches mainly rely on the high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storage and computation consumption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.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21" name="Group 2"/>
          <p:cNvGrpSpPr/>
          <p:nvPr/>
        </p:nvGrpSpPr>
        <p:grpSpPr bwMode="auto">
          <a:xfrm>
            <a:off x="80593" y="228083"/>
            <a:ext cx="9009063" cy="1052513"/>
            <a:chOff x="0" y="1536"/>
            <a:chExt cx="5675" cy="663"/>
          </a:xfrm>
        </p:grpSpPr>
        <p:grpSp>
          <p:nvGrpSpPr>
            <p:cNvPr id="22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124075" y="6236970"/>
            <a:ext cx="8012430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Fig 1(a). BERT fine tuning for automated essay scoring </a:t>
            </a:r>
            <a:endParaRPr lang="zh-CN" altLang="zh-CN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055" y="3873500"/>
            <a:ext cx="4044950" cy="24257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116094" y="466981"/>
            <a:ext cx="21475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27506E"/>
                </a:solidFill>
                <a:latin typeface="Times New Roman" panose="02020603050405020304" pitchFamily="18" charset="0"/>
                <a:ea typeface="思源黑体 CN Normal" panose="020B0400000000000000" charset="-122"/>
                <a:cs typeface="Times New Roman" panose="02020603050405020304" pitchFamily="18" charset="0"/>
              </a:rPr>
              <a:t>AESPrompt</a:t>
            </a:r>
            <a:endParaRPr lang="en-US" altLang="zh-CN" sz="3600" dirty="0">
              <a:solidFill>
                <a:srgbClr val="27506E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6375" y="5949950"/>
            <a:ext cx="9425305" cy="37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Fig 2. Model architecture of AESPrompt. We design two self-supervised constraints for Prompt Tuning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" name="Group 2"/>
          <p:cNvGrpSpPr/>
          <p:nvPr/>
        </p:nvGrpSpPr>
        <p:grpSpPr bwMode="auto">
          <a:xfrm>
            <a:off x="65988" y="232528"/>
            <a:ext cx="9009063" cy="1052513"/>
            <a:chOff x="0" y="1536"/>
            <a:chExt cx="5675" cy="663"/>
          </a:xfrm>
        </p:grpSpPr>
        <p:grpSp>
          <p:nvGrpSpPr>
            <p:cNvPr id="22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67435" y="1412875"/>
            <a:ext cx="966152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 this section,  we introduce our AESPrompt framework, which contains two parts: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Prompt Encoder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Self-supervised constraints for essay scoring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1781127" y="3429000"/>
            <a:ext cx="9118990" cy="2367009"/>
            <a:chOff x="2526030" y="3559175"/>
            <a:chExt cx="9118990" cy="2367009"/>
          </a:xfrm>
        </p:grpSpPr>
        <p:sp>
          <p:nvSpPr>
            <p:cNvPr id="133" name="圆角矩形 43"/>
            <p:cNvSpPr/>
            <p:nvPr/>
          </p:nvSpPr>
          <p:spPr>
            <a:xfrm>
              <a:off x="5760720" y="4599305"/>
              <a:ext cx="5343525" cy="898525"/>
            </a:xfrm>
            <a:prstGeom prst="roundRect">
              <a:avLst/>
            </a:prstGeom>
            <a:solidFill>
              <a:srgbClr val="D9D9D9">
                <a:alpha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             Pre-trained BERT(Frozen)</a:t>
              </a:r>
              <a:endPara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134" name="文本框 164"/>
            <p:cNvSpPr txBox="1"/>
            <p:nvPr/>
          </p:nvSpPr>
          <p:spPr>
            <a:xfrm>
              <a:off x="8869435" y="5650594"/>
              <a:ext cx="2775585" cy="27559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Class Label (with linear head)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35" name="圆角矩形 48"/>
            <p:cNvSpPr/>
            <p:nvPr/>
          </p:nvSpPr>
          <p:spPr>
            <a:xfrm>
              <a:off x="5795426" y="4036020"/>
              <a:ext cx="1620520" cy="321937"/>
            </a:xfrm>
            <a:prstGeom prst="roundRect">
              <a:avLst/>
            </a:prstGeom>
            <a:solidFill>
              <a:srgbClr val="FFD699"/>
            </a:solidFill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Prompt Encoder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6" name="文本框 202"/>
            <p:cNvSpPr txBox="1"/>
            <p:nvPr/>
          </p:nvSpPr>
          <p:spPr>
            <a:xfrm>
              <a:off x="6306185" y="4255135"/>
              <a:ext cx="34798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...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7" name="圆角矩形 1"/>
            <p:cNvSpPr/>
            <p:nvPr/>
          </p:nvSpPr>
          <p:spPr>
            <a:xfrm>
              <a:off x="2526030" y="4608195"/>
              <a:ext cx="2936240" cy="862330"/>
            </a:xfrm>
            <a:prstGeom prst="round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Pre-trained BERT(Frozen)</a:t>
              </a:r>
              <a:endPara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638425" y="3559175"/>
              <a:ext cx="2372360" cy="831850"/>
              <a:chOff x="4180" y="5715"/>
              <a:chExt cx="3736" cy="1310"/>
            </a:xfrm>
          </p:grpSpPr>
          <p:sp>
            <p:nvSpPr>
              <p:cNvPr id="180" name="圆角矩形 19"/>
              <p:cNvSpPr/>
              <p:nvPr/>
            </p:nvSpPr>
            <p:spPr>
              <a:xfrm>
                <a:off x="4180" y="5715"/>
                <a:ext cx="3736" cy="1311"/>
              </a:xfrm>
              <a:prstGeom prst="roundRect">
                <a:avLst/>
              </a:prstGeom>
              <a:solidFill>
                <a:srgbClr val="56CA95">
                  <a:lumMod val="20000"/>
                  <a:lumOff val="80000"/>
                </a:srgbClr>
              </a:solidFill>
              <a:ln w="12700" cap="flat" cmpd="sng" algn="ctr">
                <a:solidFill>
                  <a:srgbClr val="56CA95">
                    <a:lumMod val="40000"/>
                    <a:lumOff val="6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1" name="圆角矩形 20"/>
              <p:cNvSpPr/>
              <p:nvPr/>
            </p:nvSpPr>
            <p:spPr>
              <a:xfrm>
                <a:off x="4715" y="6582"/>
                <a:ext cx="1185" cy="402"/>
              </a:xfrm>
              <a:prstGeom prst="roundRect">
                <a:avLst/>
              </a:prstGeom>
              <a:solidFill>
                <a:srgbClr val="0F1423">
                  <a:lumMod val="25000"/>
                  <a:lumOff val="75000"/>
                </a:srgbClr>
              </a:solidFill>
              <a:ln w="6350" cap="flat" cmpd="sng" algn="ctr">
                <a:solidFill>
                  <a:srgbClr val="6096E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rPr>
                  <a:t>DIS</a:t>
                </a:r>
                <a:endPara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2" name="圆角矩形 21"/>
              <p:cNvSpPr/>
              <p:nvPr/>
            </p:nvSpPr>
            <p:spPr>
              <a:xfrm>
                <a:off x="6333" y="6582"/>
                <a:ext cx="1113" cy="402"/>
              </a:xfrm>
              <a:prstGeom prst="roundRect">
                <a:avLst/>
              </a:prstGeom>
              <a:solidFill>
                <a:srgbClr val="0F1423">
                  <a:lumMod val="25000"/>
                  <a:lumOff val="75000"/>
                </a:srgbClr>
              </a:solidFill>
              <a:ln w="6350" cap="flat" cmpd="sng" algn="ctr">
                <a:solidFill>
                  <a:srgbClr val="6096E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rPr>
                  <a:t>P</a:t>
                </a:r>
                <a:r>
                  <a:rPr kumimoji="0" lang="en-US" altLang="zh-CN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  <a:sym typeface="+mn-ea"/>
                  </a:rPr>
                  <a:t>R</a:t>
                </a:r>
                <a:r>
                  <a:rPr kumimoji="0" lang="en-US" altLang="zh-CN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rPr>
                  <a:t>D</a:t>
                </a:r>
                <a:endPara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3" name="文本框 182"/>
              <p:cNvSpPr txBox="1"/>
              <p:nvPr/>
            </p:nvSpPr>
            <p:spPr>
              <a:xfrm>
                <a:off x="4627" y="5762"/>
                <a:ext cx="2819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sym typeface="+mn-ea"/>
                  </a:rPr>
                  <a:t>self-supervised constraints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sym typeface="+mn-ea"/>
                </a:endParaRPr>
              </a:p>
            </p:txBody>
          </p:sp>
        </p:grpSp>
        <p:cxnSp>
          <p:nvCxnSpPr>
            <p:cNvPr id="139" name="直接箭头连接符 138"/>
            <p:cNvCxnSpPr/>
            <p:nvPr/>
          </p:nvCxnSpPr>
          <p:spPr>
            <a:xfrm>
              <a:off x="6858371" y="4357957"/>
              <a:ext cx="635" cy="23749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40" name="直接箭头连接符 139"/>
            <p:cNvCxnSpPr/>
            <p:nvPr/>
          </p:nvCxnSpPr>
          <p:spPr>
            <a:xfrm>
              <a:off x="6142172" y="4352688"/>
              <a:ext cx="635" cy="23749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41" name="直接箭头连接符 140"/>
            <p:cNvCxnSpPr/>
            <p:nvPr/>
          </p:nvCxnSpPr>
          <p:spPr>
            <a:xfrm>
              <a:off x="3854211" y="4377821"/>
              <a:ext cx="635" cy="23749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142" name="任意多边形 76"/>
            <p:cNvSpPr/>
            <p:nvPr/>
          </p:nvSpPr>
          <p:spPr>
            <a:xfrm>
              <a:off x="4947211" y="4168061"/>
              <a:ext cx="843132" cy="1390752"/>
            </a:xfrm>
            <a:custGeom>
              <a:avLst/>
              <a:gdLst>
                <a:gd name="connsiteX0" fmla="*/ 0 w 729762"/>
                <a:gd name="connsiteY0" fmla="*/ 1373161 h 1719090"/>
                <a:gd name="connsiteX1" fmla="*/ 527538 w 729762"/>
                <a:gd name="connsiteY1" fmla="*/ 1645723 h 1719090"/>
                <a:gd name="connsiteX2" fmla="*/ 422031 w 729762"/>
                <a:gd name="connsiteY2" fmla="*/ 194992 h 1719090"/>
                <a:gd name="connsiteX3" fmla="*/ 729762 w 729762"/>
                <a:gd name="connsiteY3" fmla="*/ 54315 h 1719090"/>
                <a:gd name="connsiteX0-1" fmla="*/ 0 w 729762"/>
                <a:gd name="connsiteY0-2" fmla="*/ 1373161 h 1719092"/>
                <a:gd name="connsiteX1-3" fmla="*/ 527538 w 729762"/>
                <a:gd name="connsiteY1-4" fmla="*/ 1645723 h 1719092"/>
                <a:gd name="connsiteX2-5" fmla="*/ 286463 w 729762"/>
                <a:gd name="connsiteY2-6" fmla="*/ 194992 h 1719092"/>
                <a:gd name="connsiteX3-7" fmla="*/ 729762 w 729762"/>
                <a:gd name="connsiteY3-8" fmla="*/ 54315 h 1719092"/>
                <a:gd name="connsiteX0-9" fmla="*/ 0 w 722231"/>
                <a:gd name="connsiteY0-10" fmla="*/ 2005322 h 2351251"/>
                <a:gd name="connsiteX1-11" fmla="*/ 527538 w 722231"/>
                <a:gd name="connsiteY1-12" fmla="*/ 2277884 h 2351251"/>
                <a:gd name="connsiteX2-13" fmla="*/ 286463 w 722231"/>
                <a:gd name="connsiteY2-14" fmla="*/ 827153 h 2351251"/>
                <a:gd name="connsiteX3-15" fmla="*/ 722231 w 722231"/>
                <a:gd name="connsiteY3-16" fmla="*/ 5246 h 2351251"/>
                <a:gd name="connsiteX0-17" fmla="*/ 0 w 722231"/>
                <a:gd name="connsiteY0-18" fmla="*/ 2006387 h 2359137"/>
                <a:gd name="connsiteX1-19" fmla="*/ 527538 w 722231"/>
                <a:gd name="connsiteY1-20" fmla="*/ 2278949 h 2359137"/>
                <a:gd name="connsiteX2-21" fmla="*/ 497346 w 722231"/>
                <a:gd name="connsiteY2-22" fmla="*/ 732847 h 2359137"/>
                <a:gd name="connsiteX3-23" fmla="*/ 722231 w 722231"/>
                <a:gd name="connsiteY3-24" fmla="*/ 6311 h 2359137"/>
                <a:gd name="connsiteX0-25" fmla="*/ 0 w 722231"/>
                <a:gd name="connsiteY0-26" fmla="*/ 2005769 h 2155119"/>
                <a:gd name="connsiteX1-27" fmla="*/ 527538 w 722231"/>
                <a:gd name="connsiteY1-28" fmla="*/ 1964965 h 2155119"/>
                <a:gd name="connsiteX2-29" fmla="*/ 497346 w 722231"/>
                <a:gd name="connsiteY2-30" fmla="*/ 732229 h 2155119"/>
                <a:gd name="connsiteX3-31" fmla="*/ 722231 w 722231"/>
                <a:gd name="connsiteY3-32" fmla="*/ 5693 h 215511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22231" h="2155119">
                  <a:moveTo>
                    <a:pt x="0" y="2005769"/>
                  </a:moveTo>
                  <a:cubicBezTo>
                    <a:pt x="228600" y="2240230"/>
                    <a:pt x="444647" y="2177222"/>
                    <a:pt x="527538" y="1964965"/>
                  </a:cubicBezTo>
                  <a:cubicBezTo>
                    <a:pt x="610429" y="1752708"/>
                    <a:pt x="464897" y="1058774"/>
                    <a:pt x="497346" y="732229"/>
                  </a:cubicBezTo>
                  <a:cubicBezTo>
                    <a:pt x="529795" y="405684"/>
                    <a:pt x="585217" y="-56586"/>
                    <a:pt x="722231" y="5693"/>
                  </a:cubicBezTo>
                </a:path>
              </a:pathLst>
            </a:custGeom>
            <a:noFill/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5918602" y="4598670"/>
              <a:ext cx="1856957" cy="880070"/>
              <a:chOff x="1135894" y="5812288"/>
              <a:chExt cx="1856957" cy="880070"/>
            </a:xfrm>
          </p:grpSpPr>
          <p:grpSp>
            <p:nvGrpSpPr>
              <p:cNvPr id="166" name="组合 165"/>
              <p:cNvGrpSpPr/>
              <p:nvPr/>
            </p:nvGrpSpPr>
            <p:grpSpPr>
              <a:xfrm>
                <a:off x="1135894" y="5848350"/>
                <a:ext cx="1254125" cy="844008"/>
                <a:chOff x="942563" y="5505000"/>
                <a:chExt cx="1254125" cy="844008"/>
              </a:xfrm>
            </p:grpSpPr>
            <p:sp>
              <p:nvSpPr>
                <p:cNvPr id="168" name="矩形 167"/>
                <p:cNvSpPr/>
                <p:nvPr/>
              </p:nvSpPr>
              <p:spPr>
                <a:xfrm>
                  <a:off x="942563" y="5505000"/>
                  <a:ext cx="1254125" cy="808355"/>
                </a:xfrm>
                <a:prstGeom prst="rect">
                  <a:avLst/>
                </a:prstGeom>
                <a:solidFill>
                  <a:srgbClr val="FCE7E2"/>
                </a:solidFill>
                <a:ln w="12700" cap="flat" cmpd="sng" algn="ctr">
                  <a:solidFill>
                    <a:sysClr val="windowText" lastClr="000000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69" name="矩形 168"/>
                <p:cNvSpPr/>
                <p:nvPr/>
              </p:nvSpPr>
              <p:spPr>
                <a:xfrm>
                  <a:off x="1073451" y="5739997"/>
                  <a:ext cx="357464" cy="7434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BA5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FFBA5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FFBA5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FFBA5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>
                      <a:solidFill>
                        <a:schemeClr val="dk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0" name="矩形 169"/>
                <p:cNvSpPr/>
                <p:nvPr/>
              </p:nvSpPr>
              <p:spPr>
                <a:xfrm>
                  <a:off x="1753577" y="5739997"/>
                  <a:ext cx="357464" cy="7434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BA5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FFBA5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FFBA5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FFBA5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>
                      <a:solidFill>
                        <a:schemeClr val="dk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1" name="文本框 225"/>
                <p:cNvSpPr txBox="1"/>
                <p:nvPr/>
              </p:nvSpPr>
              <p:spPr>
                <a:xfrm>
                  <a:off x="1404848" y="5548654"/>
                  <a:ext cx="366312" cy="368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cs"/>
                    </a:rPr>
                    <a:t>...</a:t>
                  </a:r>
                  <a:endPara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2" name="矩形 171"/>
                <p:cNvSpPr/>
                <p:nvPr/>
              </p:nvSpPr>
              <p:spPr>
                <a:xfrm>
                  <a:off x="1073451" y="5990475"/>
                  <a:ext cx="357464" cy="7434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BA5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FFBA5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FFBA5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FFBA5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>
                      <a:solidFill>
                        <a:schemeClr val="dk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3" name="矩形 172"/>
                <p:cNvSpPr/>
                <p:nvPr/>
              </p:nvSpPr>
              <p:spPr>
                <a:xfrm>
                  <a:off x="1753577" y="5990475"/>
                  <a:ext cx="357464" cy="7434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BA5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FFBA5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FFBA5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FFBA5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>
                      <a:solidFill>
                        <a:schemeClr val="dk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4" name="文本框 234"/>
                <p:cNvSpPr txBox="1"/>
                <p:nvPr/>
              </p:nvSpPr>
              <p:spPr>
                <a:xfrm>
                  <a:off x="1403191" y="5980752"/>
                  <a:ext cx="366312" cy="368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cs"/>
                    </a:rPr>
                    <a:t>...</a:t>
                  </a:r>
                  <a:endPara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5" name="矩形 174"/>
                <p:cNvSpPr/>
                <p:nvPr/>
              </p:nvSpPr>
              <p:spPr>
                <a:xfrm>
                  <a:off x="1073451" y="6175413"/>
                  <a:ext cx="357464" cy="7434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BA5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FFBA5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FFBA5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FFBA5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>
                      <a:solidFill>
                        <a:schemeClr val="dk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6" name="矩形 175"/>
                <p:cNvSpPr/>
                <p:nvPr/>
              </p:nvSpPr>
              <p:spPr>
                <a:xfrm>
                  <a:off x="1753577" y="6175413"/>
                  <a:ext cx="357464" cy="7434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BA5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FFBA5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FFBA5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FFBA5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>
                      <a:solidFill>
                        <a:schemeClr val="dk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7" name="文本框 245"/>
                <p:cNvSpPr txBox="1"/>
                <p:nvPr/>
              </p:nvSpPr>
              <p:spPr>
                <a:xfrm>
                  <a:off x="1039828" y="5643858"/>
                  <a:ext cx="366312" cy="3781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cs"/>
                    </a:rPr>
                    <a:t>...</a:t>
                  </a:r>
                  <a:endPara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8" name="文本框 246"/>
                <p:cNvSpPr txBox="1"/>
                <p:nvPr/>
              </p:nvSpPr>
              <p:spPr>
                <a:xfrm>
                  <a:off x="1724083" y="5670393"/>
                  <a:ext cx="366312" cy="3781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cs"/>
                    </a:rPr>
                    <a:t>...</a:t>
                  </a:r>
                  <a:endPara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79" name="文本框 234"/>
                <p:cNvSpPr txBox="1"/>
                <p:nvPr/>
              </p:nvSpPr>
              <p:spPr>
                <a:xfrm>
                  <a:off x="1405850" y="5837603"/>
                  <a:ext cx="366312" cy="368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cs"/>
                    </a:rPr>
                    <a:t>...</a:t>
                  </a:r>
                  <a:endPara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167" name="文本框 166"/>
              <p:cNvSpPr txBox="1"/>
              <p:nvPr/>
            </p:nvSpPr>
            <p:spPr>
              <a:xfrm>
                <a:off x="1329239" y="5812288"/>
                <a:ext cx="16636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rPr>
                  <a:t>Trainable</a:t>
                </a: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4" name="组合 143"/>
            <p:cNvGrpSpPr/>
            <p:nvPr/>
          </p:nvGrpSpPr>
          <p:grpSpPr>
            <a:xfrm>
              <a:off x="7680960" y="3574520"/>
              <a:ext cx="3423285" cy="1014095"/>
              <a:chOff x="1295" y="983"/>
              <a:chExt cx="5391" cy="1597"/>
            </a:xfrm>
          </p:grpSpPr>
          <p:sp>
            <p:nvSpPr>
              <p:cNvPr id="146" name="文本框 145"/>
              <p:cNvSpPr txBox="1"/>
              <p:nvPr/>
            </p:nvSpPr>
            <p:spPr>
              <a:xfrm>
                <a:off x="4037" y="983"/>
                <a:ext cx="1508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Essay E</a:t>
                </a:r>
                <a:endPara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左大括号 146"/>
              <p:cNvSpPr/>
              <p:nvPr/>
            </p:nvSpPr>
            <p:spPr>
              <a:xfrm rot="5400000">
                <a:off x="4536" y="-410"/>
                <a:ext cx="252" cy="3906"/>
              </a:xfrm>
              <a:prstGeom prst="leftBrac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cxnSp>
            <p:nvCxnSpPr>
              <p:cNvPr id="148" name="直接箭头连接符 147"/>
              <p:cNvCxnSpPr/>
              <p:nvPr/>
            </p:nvCxnSpPr>
            <p:spPr>
              <a:xfrm>
                <a:off x="3066" y="1814"/>
                <a:ext cx="6" cy="204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tailEnd type="arrow" w="med" len="med"/>
              </a:ln>
              <a:effectLst/>
            </p:spPr>
          </p:cxnSp>
          <p:cxnSp>
            <p:nvCxnSpPr>
              <p:cNvPr id="149" name="直接箭头连接符 148"/>
              <p:cNvCxnSpPr/>
              <p:nvPr/>
            </p:nvCxnSpPr>
            <p:spPr>
              <a:xfrm>
                <a:off x="4184" y="1814"/>
                <a:ext cx="6" cy="204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tailEnd type="arrow" w="med" len="med"/>
              </a:ln>
              <a:effectLst/>
            </p:spPr>
          </p:cxnSp>
          <p:cxnSp>
            <p:nvCxnSpPr>
              <p:cNvPr id="150" name="直接箭头连接符 149"/>
              <p:cNvCxnSpPr/>
              <p:nvPr/>
            </p:nvCxnSpPr>
            <p:spPr>
              <a:xfrm>
                <a:off x="1887" y="1815"/>
                <a:ext cx="6" cy="204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tailEnd type="arrow" w="med" len="med"/>
              </a:ln>
              <a:effectLst/>
            </p:spPr>
          </p:cxnSp>
          <p:cxnSp>
            <p:nvCxnSpPr>
              <p:cNvPr id="151" name="直接箭头连接符 150"/>
              <p:cNvCxnSpPr/>
              <p:nvPr/>
            </p:nvCxnSpPr>
            <p:spPr>
              <a:xfrm>
                <a:off x="5420" y="1814"/>
                <a:ext cx="6" cy="204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tailEnd type="arrow" w="med" len="med"/>
              </a:ln>
              <a:effectLst/>
            </p:spPr>
          </p:cxnSp>
          <p:sp>
            <p:nvSpPr>
              <p:cNvPr id="152" name="圆角矩形 243"/>
              <p:cNvSpPr/>
              <p:nvPr/>
            </p:nvSpPr>
            <p:spPr>
              <a:xfrm>
                <a:off x="2709" y="2033"/>
                <a:ext cx="721" cy="330"/>
              </a:xfrm>
              <a:prstGeom prst="roundRect">
                <a:avLst/>
              </a:prstGeom>
              <a:solidFill>
                <a:srgbClr val="6096E6">
                  <a:lumMod val="60000"/>
                  <a:lumOff val="40000"/>
                </a:srgbClr>
              </a:solidFill>
              <a:ln w="12700" cap="flat" cmpd="sng" algn="ctr">
                <a:solidFill>
                  <a:srgbClr val="6096E6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e(I)</a:t>
                </a:r>
                <a:endParaRPr kumimoji="0" lang="en-US" altLang="zh-CN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" name="圆角矩形 244"/>
              <p:cNvSpPr/>
              <p:nvPr/>
            </p:nvSpPr>
            <p:spPr>
              <a:xfrm>
                <a:off x="3655" y="2033"/>
                <a:ext cx="1063" cy="330"/>
              </a:xfrm>
              <a:prstGeom prst="roundRect">
                <a:avLst/>
              </a:prstGeom>
              <a:solidFill>
                <a:srgbClr val="6096E6">
                  <a:lumMod val="60000"/>
                  <a:lumOff val="40000"/>
                </a:srgbClr>
              </a:solidFill>
              <a:ln w="12700" cap="flat" cmpd="sng" algn="ctr">
                <a:solidFill>
                  <a:srgbClr val="6096E6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e(think)</a:t>
                </a:r>
                <a:endParaRPr kumimoji="0" lang="en-US" altLang="zh-CN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sp>
            <p:nvSpPr>
              <p:cNvPr id="154" name="圆角矩形 245"/>
              <p:cNvSpPr/>
              <p:nvPr/>
            </p:nvSpPr>
            <p:spPr>
              <a:xfrm>
                <a:off x="4943" y="2033"/>
                <a:ext cx="960" cy="330"/>
              </a:xfrm>
              <a:prstGeom prst="roundRect">
                <a:avLst/>
              </a:prstGeom>
              <a:solidFill>
                <a:srgbClr val="6096E6">
                  <a:lumMod val="60000"/>
                  <a:lumOff val="40000"/>
                </a:srgbClr>
              </a:solidFill>
              <a:ln w="12700" cap="flat" cmpd="sng" algn="ctr">
                <a:solidFill>
                  <a:srgbClr val="6096E6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e(that)</a:t>
                </a:r>
                <a:r>
                  <a:rPr kumimoji="0" lang="en-US" altLang="zh-CN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 </a:t>
                </a:r>
                <a:endParaRPr kumimoji="0" lang="en-US" altLang="zh-CN" sz="1200" b="1" i="0" u="none" strike="noStrike" kern="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sp>
            <p:nvSpPr>
              <p:cNvPr id="155" name="圆角矩形 246"/>
              <p:cNvSpPr/>
              <p:nvPr/>
            </p:nvSpPr>
            <p:spPr>
              <a:xfrm>
                <a:off x="1295" y="2033"/>
                <a:ext cx="1189" cy="329"/>
              </a:xfrm>
              <a:prstGeom prst="roundRect">
                <a:avLst/>
              </a:prstGeom>
              <a:solidFill>
                <a:srgbClr val="6096E6">
                  <a:lumMod val="60000"/>
                  <a:lumOff val="40000"/>
                </a:srgbClr>
              </a:solidFill>
              <a:ln w="12700" cap="flat" cmpd="sng" algn="ctr">
                <a:solidFill>
                  <a:srgbClr val="6096E6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e([CLS])</a:t>
                </a:r>
                <a:endParaRPr kumimoji="0" lang="en-US" altLang="zh-CN" sz="1000" b="1" i="0" u="none" strike="noStrike" kern="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6" name="组合 155"/>
              <p:cNvGrpSpPr/>
              <p:nvPr/>
            </p:nvGrpSpPr>
            <p:grpSpPr>
              <a:xfrm>
                <a:off x="1839" y="2376"/>
                <a:ext cx="3539" cy="204"/>
                <a:chOff x="1684" y="1830"/>
                <a:chExt cx="3990" cy="257"/>
              </a:xfrm>
            </p:grpSpPr>
            <p:cxnSp>
              <p:nvCxnSpPr>
                <p:cNvPr id="162" name="直接箭头连接符 161"/>
                <p:cNvCxnSpPr/>
                <p:nvPr/>
              </p:nvCxnSpPr>
              <p:spPr>
                <a:xfrm>
                  <a:off x="3014" y="1830"/>
                  <a:ext cx="7" cy="257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arrow" w="med" len="med"/>
                </a:ln>
                <a:effectLst/>
              </p:spPr>
            </p:cxnSp>
            <p:cxnSp>
              <p:nvCxnSpPr>
                <p:cNvPr id="163" name="直接箭头连接符 162"/>
                <p:cNvCxnSpPr/>
                <p:nvPr/>
              </p:nvCxnSpPr>
              <p:spPr>
                <a:xfrm>
                  <a:off x="4274" y="1830"/>
                  <a:ext cx="7" cy="257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arrow" w="med" len="med"/>
                </a:ln>
                <a:effectLst/>
              </p:spPr>
            </p:cxnSp>
            <p:cxnSp>
              <p:nvCxnSpPr>
                <p:cNvPr id="164" name="直接箭头连接符 163"/>
                <p:cNvCxnSpPr/>
                <p:nvPr/>
              </p:nvCxnSpPr>
              <p:spPr>
                <a:xfrm>
                  <a:off x="1684" y="1831"/>
                  <a:ext cx="7" cy="257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arrow" w="med" len="med"/>
                </a:ln>
                <a:effectLst/>
              </p:spPr>
            </p:cxnSp>
            <p:cxnSp>
              <p:nvCxnSpPr>
                <p:cNvPr id="165" name="直接箭头连接符 164"/>
                <p:cNvCxnSpPr/>
                <p:nvPr/>
              </p:nvCxnSpPr>
              <p:spPr>
                <a:xfrm>
                  <a:off x="5668" y="1830"/>
                  <a:ext cx="7" cy="257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arrow" w="med" len="med"/>
                </a:ln>
                <a:effectLst/>
              </p:spPr>
            </p:cxnSp>
          </p:grpSp>
          <p:sp>
            <p:nvSpPr>
              <p:cNvPr id="157" name="文本框 156"/>
              <p:cNvSpPr txBox="1"/>
              <p:nvPr/>
            </p:nvSpPr>
            <p:spPr>
              <a:xfrm>
                <a:off x="1521" y="1564"/>
                <a:ext cx="738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[CLS</a:t>
                </a:r>
                <a:r>
                  <a:rPr kumimoji="0" lang="en-US" altLang="zh-CN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]</a:t>
                </a:r>
                <a:endPara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2908" y="1564"/>
                <a:ext cx="496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I</a:t>
                </a:r>
                <a:endParaRPr kumimoji="0" lang="en-US" altLang="zh-CN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9" name="文本框 158"/>
              <p:cNvSpPr txBox="1"/>
              <p:nvPr/>
            </p:nvSpPr>
            <p:spPr>
              <a:xfrm>
                <a:off x="3818" y="1564"/>
                <a:ext cx="900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think</a:t>
                </a:r>
                <a:endParaRPr kumimoji="0" lang="en-US" altLang="zh-CN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5081" y="1564"/>
                <a:ext cx="900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that</a:t>
                </a:r>
                <a:endParaRPr kumimoji="0" lang="en-US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1" name="文本框 160"/>
              <p:cNvSpPr txBox="1"/>
              <p:nvPr/>
            </p:nvSpPr>
            <p:spPr>
              <a:xfrm>
                <a:off x="6135" y="1918"/>
                <a:ext cx="55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rPr>
                  <a:t>...</a:t>
                </a: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145" name="直接箭头连接符 144"/>
            <p:cNvCxnSpPr/>
            <p:nvPr/>
          </p:nvCxnSpPr>
          <p:spPr>
            <a:xfrm>
              <a:off x="9819787" y="5487034"/>
              <a:ext cx="1905" cy="221615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arrow" w="med" len="med"/>
            </a:ln>
            <a:effectLst/>
          </p:spPr>
        </p:cxn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122761" y="466981"/>
            <a:ext cx="28352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27506E"/>
                </a:solidFill>
                <a:latin typeface="Times New Roman" panose="02020603050405020304" pitchFamily="18" charset="0"/>
                <a:ea typeface="思源黑体 CN Normal" panose="020B0400000000000000" charset="-122"/>
                <a:cs typeface="Times New Roman" panose="02020603050405020304" pitchFamily="18" charset="0"/>
              </a:rPr>
              <a:t>Prompt Encoder</a:t>
            </a:r>
            <a:endParaRPr lang="en-US" altLang="zh-CN" sz="3600" dirty="0">
              <a:solidFill>
                <a:srgbClr val="27506E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grpSp>
        <p:nvGrpSpPr>
          <p:cNvPr id="21" name="Group 2"/>
          <p:cNvGrpSpPr/>
          <p:nvPr/>
        </p:nvGrpSpPr>
        <p:grpSpPr bwMode="auto">
          <a:xfrm>
            <a:off x="65988" y="232528"/>
            <a:ext cx="9009063" cy="1052513"/>
            <a:chOff x="0" y="1536"/>
            <a:chExt cx="5675" cy="663"/>
          </a:xfrm>
        </p:grpSpPr>
        <p:grpSp>
          <p:nvGrpSpPr>
            <p:cNvPr id="22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691237" y="1267404"/>
                <a:ext cx="9555480" cy="234596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prompt-based tuning method is proposed to narrow the gap between downstream and pre-train tasks.</a:t>
                </a:r>
                <a:endParaRPr lang="en-US" altLang="zh-CN" sz="2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We first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randomly initialize 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a multi-layer prompt that prepends a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continuous embedding into the input sequence for each layer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of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the BERT </a:t>
                </a:r>
                <a:r>
                  <a:rPr lang="en-US" altLang="zh-CN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additional keys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p>
                        <m: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sup>
                    </m:sSup>
                    <m:r>
                      <a:rPr lang="en-US" altLang="zh-CN" sz="20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  <m: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en-US" altLang="zh-CN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CN" sz="20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values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sup>
                    </m:sSup>
                    <m:r>
                      <a:rPr lang="en-US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  <m: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the multi-head self-attention mechanism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.</a:t>
                </a:r>
                <a:endPara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37" y="1267404"/>
                <a:ext cx="9555480" cy="2345963"/>
              </a:xfrm>
              <a:prstGeom prst="rect">
                <a:avLst/>
              </a:prstGeom>
              <a:blipFill rotWithShape="1">
                <a:blip r:embed="rId2"/>
                <a:stretch>
                  <a:fillRect l="-4" t="-25" r="4" b="-11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429" y="4272733"/>
            <a:ext cx="5245498" cy="129880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33253" y="3770355"/>
            <a:ext cx="9126503" cy="2420322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260239" y="466981"/>
            <a:ext cx="788162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27506E"/>
                </a:solidFill>
                <a:latin typeface="Times New Roman" panose="02020603050405020304" pitchFamily="18" charset="0"/>
                <a:ea typeface="思源黑体 CN Normal" panose="020B0400000000000000" charset="-122"/>
                <a:cs typeface="Times New Roman" panose="02020603050405020304" pitchFamily="18" charset="0"/>
              </a:rPr>
              <a:t>Prompt Tuning with self-supervised constraints</a:t>
            </a:r>
            <a:endParaRPr lang="en-US" altLang="zh-CN" sz="3600" dirty="0">
              <a:solidFill>
                <a:srgbClr val="27506E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grpSp>
        <p:nvGrpSpPr>
          <p:cNvPr id="21" name="Group 2"/>
          <p:cNvGrpSpPr/>
          <p:nvPr/>
        </p:nvGrpSpPr>
        <p:grpSpPr bwMode="auto">
          <a:xfrm>
            <a:off x="65988" y="232528"/>
            <a:ext cx="9009063" cy="1052513"/>
            <a:chOff x="0" y="1536"/>
            <a:chExt cx="5675" cy="663"/>
          </a:xfrm>
        </p:grpSpPr>
        <p:grpSp>
          <p:nvGrpSpPr>
            <p:cNvPr id="22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49420" y="1351061"/>
            <a:ext cx="10063278" cy="1421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further enhance the prompt’s generalization and document structure awareness. we design self-supervised learning with </a:t>
            </a:r>
            <a:r>
              <a:rPr lang="en-US" altLang="zh-C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discourse indicator shuffle 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paragraph reordering 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pre-train our prompts.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25" y="3522862"/>
            <a:ext cx="9132600" cy="242641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67701" y="3137732"/>
            <a:ext cx="3432564" cy="2562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260239" y="466981"/>
            <a:ext cx="788162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27506E"/>
                </a:solidFill>
                <a:latin typeface="Times New Roman" panose="02020603050405020304" pitchFamily="18" charset="0"/>
                <a:ea typeface="思源黑体 CN Normal" panose="020B0400000000000000" charset="-122"/>
                <a:cs typeface="Times New Roman" panose="02020603050405020304" pitchFamily="18" charset="0"/>
              </a:rPr>
              <a:t>Prompt Tuning with self-supervised constraints</a:t>
            </a:r>
            <a:endParaRPr lang="en-US" altLang="zh-CN" sz="3600" dirty="0">
              <a:solidFill>
                <a:srgbClr val="27506E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grpSp>
        <p:nvGrpSpPr>
          <p:cNvPr id="21" name="Group 2"/>
          <p:cNvGrpSpPr/>
          <p:nvPr/>
        </p:nvGrpSpPr>
        <p:grpSpPr bwMode="auto">
          <a:xfrm>
            <a:off x="65988" y="232528"/>
            <a:ext cx="9009063" cy="1052513"/>
            <a:chOff x="0" y="1536"/>
            <a:chExt cx="5675" cy="663"/>
          </a:xfrm>
        </p:grpSpPr>
        <p:grpSp>
          <p:nvGrpSpPr>
            <p:cNvPr id="22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51770" y="1617181"/>
            <a:ext cx="52845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Discourse Indicator Shuffle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discourse indicator refers to the conjunction indicating the relationship between sentences.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simplify, for one DI token is chosen, 1) we randomly replace the token with other DI 60% of the time. 2) delete the DI 20% of the time, 3) unchanged the token 20% of the time.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14100" y="1559257"/>
            <a:ext cx="6474996" cy="3739485"/>
            <a:chOff x="4919641" y="1707316"/>
            <a:chExt cx="7221855" cy="3750945"/>
          </a:xfrm>
        </p:grpSpPr>
        <p:sp>
          <p:nvSpPr>
            <p:cNvPr id="19" name="矩形 18"/>
            <p:cNvSpPr/>
            <p:nvPr/>
          </p:nvSpPr>
          <p:spPr>
            <a:xfrm>
              <a:off x="4919641" y="1707316"/>
              <a:ext cx="7069455" cy="375094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799751" y="2032436"/>
              <a:ext cx="261937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Label=1: original essay</a:t>
              </a:r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89991" y="2041326"/>
              <a:ext cx="286321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Label=0: corrupted essay</a:t>
              </a:r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8854736" y="2513131"/>
              <a:ext cx="2998470" cy="10452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/>
                <a:t>Computers benefit ... </a:t>
              </a:r>
              <a:r>
                <a:rPr lang="en-US" altLang="zh-CN" sz="1400" dirty="0">
                  <a:solidFill>
                    <a:srgbClr val="FF0000"/>
                  </a:solidFill>
                </a:rPr>
                <a:t>also</a:t>
              </a:r>
              <a:r>
                <a:rPr lang="en-US" altLang="zh-CN" sz="1400" dirty="0"/>
                <a:t> allow ... </a:t>
              </a:r>
              <a:endParaRPr lang="en-US" altLang="zh-CN" sz="1400" dirty="0"/>
            </a:p>
            <a:p>
              <a:pPr algn="ctr"/>
              <a:r>
                <a:rPr lang="en-US" altLang="zh-CN" sz="1400" dirty="0"/>
                <a:t> Some people ..., </a:t>
              </a:r>
              <a:r>
                <a:rPr lang="en-US" altLang="zh-CN" sz="1400" dirty="0">
                  <a:solidFill>
                    <a:srgbClr val="FF0000"/>
                  </a:solidFill>
                </a:rPr>
                <a:t>and</a:t>
              </a:r>
              <a:r>
                <a:rPr lang="en-US" altLang="zh-CN" sz="1400" dirty="0"/>
                <a:t> most people...  </a:t>
              </a:r>
              <a:endParaRPr lang="en-US" altLang="zh-CN" sz="1400" dirty="0"/>
            </a:p>
            <a:p>
              <a:pPr algn="ctr"/>
              <a:r>
                <a:rPr lang="en-US" altLang="zh-CN" sz="1400" dirty="0">
                  <a:solidFill>
                    <a:srgbClr val="FF0000"/>
                  </a:solidFill>
                </a:rPr>
                <a:t> But </a:t>
              </a:r>
              <a:r>
                <a:rPr lang="en-US" altLang="zh-CN" sz="1400" dirty="0"/>
                <a:t>going to ..., you can ... </a:t>
              </a:r>
              <a:endParaRPr lang="en-US" altLang="zh-CN" sz="1400" dirty="0"/>
            </a:p>
            <a:p>
              <a:pPr algn="ctr"/>
              <a:r>
                <a:rPr lang="en-US" altLang="zh-CN" sz="1400" dirty="0"/>
                <a:t> We </a:t>
              </a:r>
              <a:r>
                <a:rPr lang="en-US" altLang="zh-CN" sz="1400" dirty="0">
                  <a:solidFill>
                    <a:srgbClr val="FF0000"/>
                  </a:solidFill>
                </a:rPr>
                <a:t>instead of </a:t>
              </a:r>
              <a:r>
                <a:rPr lang="en-US" altLang="zh-CN" sz="1400" dirty="0"/>
                <a:t>learn about their ... </a:t>
              </a:r>
              <a:endParaRPr lang="zh-CN" altLang="en-US" sz="1400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8621056" y="4018716"/>
              <a:ext cx="3232150" cy="10452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l"/>
              <a:r>
                <a:rPr lang="en-US" altLang="zh-CN" sz="1400" dirty="0">
                  <a:solidFill>
                    <a:srgbClr val="FF0000"/>
                  </a:solidFill>
                  <a:latin typeface="Calibri" panose="020F0502020204030204" charset="0"/>
                </a:rPr>
                <a:t> ③</a:t>
              </a:r>
              <a:r>
                <a:rPr lang="en-US" altLang="zh-CN" sz="1400" dirty="0"/>
                <a:t>Instead of going to ..., you can ... </a:t>
              </a:r>
              <a:endParaRPr lang="en-US" altLang="zh-CN" sz="1400" dirty="0"/>
            </a:p>
            <a:p>
              <a:pPr algn="l"/>
              <a:r>
                <a:rPr lang="en-US" altLang="zh-CN" sz="1400" dirty="0"/>
                <a:t>     We also learn about their ... </a:t>
              </a:r>
              <a:endParaRPr lang="en-US" altLang="zh-CN" sz="1400" dirty="0"/>
            </a:p>
            <a:p>
              <a:pPr algn="l"/>
              <a:r>
                <a:rPr lang="en-US" altLang="zh-CN" sz="1400" dirty="0">
                  <a:solidFill>
                    <a:srgbClr val="FF0000"/>
                  </a:solidFill>
                  <a:latin typeface="Calibri" panose="020F0502020204030204" charset="0"/>
                </a:rPr>
                <a:t> ①</a:t>
              </a:r>
              <a:r>
                <a:rPr lang="en-US" altLang="zh-CN" sz="1400" dirty="0"/>
                <a:t>Computers benefit ... and allow ... </a:t>
              </a:r>
              <a:endParaRPr lang="en-US" altLang="zh-CN" sz="1400" dirty="0"/>
            </a:p>
            <a:p>
              <a:pPr algn="l"/>
              <a:r>
                <a:rPr lang="en-US" altLang="zh-CN" sz="1400" dirty="0"/>
                <a:t> </a:t>
              </a:r>
              <a:r>
                <a:rPr lang="en-US" altLang="zh-CN" sz="1400" dirty="0">
                  <a:solidFill>
                    <a:srgbClr val="FF0000"/>
                  </a:solidFill>
                  <a:latin typeface="Calibri" panose="020F0502020204030204" charset="0"/>
                </a:rPr>
                <a:t>②</a:t>
              </a:r>
              <a:r>
                <a:rPr lang="en-US" altLang="zh-CN" sz="1400" dirty="0"/>
                <a:t>Some people ..., but most people...</a:t>
              </a:r>
              <a:endParaRPr lang="zh-CN" altLang="en-US" sz="14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233831" y="5063926"/>
              <a:ext cx="261937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Paragraph Reordering, incoherent</a:t>
              </a:r>
              <a:endParaRPr lang="zh-CN" altLang="en-US" sz="1200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522121" y="3558341"/>
              <a:ext cx="261937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DI shuffled, </a:t>
              </a:r>
              <a:r>
                <a:rPr lang="en-US" altLang="zh-CN" sz="1200" dirty="0" err="1"/>
                <a:t>incohesive</a:t>
              </a:r>
              <a:endParaRPr lang="zh-CN" altLang="en-US" sz="12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5054896" y="2513131"/>
              <a:ext cx="3227070" cy="10452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ym typeface="+mn-ea"/>
                </a:rPr>
                <a:t>Computers benefit ... however ... </a:t>
              </a:r>
              <a:r>
                <a:rPr lang="en-US" altLang="zh-CN" sz="1400" dirty="0"/>
                <a:t> </a:t>
              </a:r>
              <a:endParaRPr lang="en-US" altLang="zh-CN" sz="1400" dirty="0"/>
            </a:p>
            <a:p>
              <a:pPr algn="ctr"/>
              <a:r>
                <a:rPr lang="en-US" altLang="zh-CN" sz="1400" dirty="0"/>
                <a:t>Some people ..., but most people...  </a:t>
              </a:r>
              <a:endParaRPr lang="en-US" altLang="zh-CN" sz="1400" dirty="0"/>
            </a:p>
            <a:p>
              <a:pPr algn="ctr"/>
              <a:r>
                <a:rPr lang="en-US" altLang="zh-CN" sz="1400" dirty="0"/>
                <a:t> Instead of going to ..., you can ... </a:t>
              </a:r>
              <a:endParaRPr lang="en-US" altLang="zh-CN" sz="1400" dirty="0"/>
            </a:p>
            <a:p>
              <a:pPr algn="ctr"/>
              <a:r>
                <a:rPr lang="en-US" altLang="zh-CN" sz="1400" dirty="0"/>
                <a:t> We also learn about their ... </a:t>
              </a:r>
              <a:endParaRPr lang="zh-CN" altLang="en-US" sz="1400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8516916" y="2513131"/>
              <a:ext cx="3335655" cy="10452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/>
                <a:t>Computers benefit ... </a:t>
              </a:r>
              <a:r>
                <a:rPr lang="en-US" altLang="zh-CN" sz="1400" dirty="0">
                  <a:solidFill>
                    <a:srgbClr val="FF0000"/>
                  </a:solidFill>
                </a:rPr>
                <a:t>also</a:t>
              </a:r>
              <a:r>
                <a:rPr lang="en-US" altLang="zh-CN" sz="1400" dirty="0"/>
                <a:t> allow ... </a:t>
              </a:r>
              <a:endParaRPr lang="en-US" altLang="zh-CN" sz="1400" dirty="0"/>
            </a:p>
            <a:p>
              <a:pPr algn="ctr"/>
              <a:r>
                <a:rPr lang="en-US" altLang="zh-CN" sz="1400" dirty="0"/>
                <a:t> Some people ...,  most people...  </a:t>
              </a:r>
              <a:endParaRPr lang="en-US" altLang="zh-CN" sz="1400" dirty="0"/>
            </a:p>
            <a:p>
              <a:pPr algn="ctr"/>
              <a:r>
                <a:rPr lang="en-US" altLang="zh-CN" sz="1400" dirty="0">
                  <a:solidFill>
                    <a:srgbClr val="FF0000"/>
                  </a:solidFill>
                </a:rPr>
                <a:t> But </a:t>
              </a:r>
              <a:r>
                <a:rPr lang="en-US" altLang="zh-CN" sz="1400" dirty="0"/>
                <a:t>going to ..., you can ... </a:t>
              </a:r>
              <a:endParaRPr lang="en-US" altLang="zh-CN" sz="1400" dirty="0"/>
            </a:p>
            <a:p>
              <a:pPr algn="ctr"/>
              <a:r>
                <a:rPr lang="en-US" altLang="zh-CN" sz="1400" dirty="0"/>
                <a:t> We </a:t>
              </a:r>
              <a:r>
                <a:rPr lang="en-US" altLang="zh-CN" sz="1400" dirty="0">
                  <a:solidFill>
                    <a:srgbClr val="FF0000"/>
                  </a:solidFill>
                </a:rPr>
                <a:t>instead of </a:t>
              </a:r>
              <a:r>
                <a:rPr lang="en-US" altLang="zh-CN" sz="1400" dirty="0"/>
                <a:t>learn about their ... </a:t>
              </a:r>
              <a:endParaRPr lang="zh-CN" altLang="en-US" sz="1400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5054896" y="4018716"/>
              <a:ext cx="3227070" cy="10452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l"/>
              <a:r>
                <a:rPr lang="en-US" altLang="zh-CN" sz="1400" dirty="0">
                  <a:solidFill>
                    <a:srgbClr val="FF0000"/>
                  </a:solidFill>
                  <a:latin typeface="Calibri" panose="020F0502020204030204" charset="0"/>
                </a:rPr>
                <a:t> ①</a:t>
              </a:r>
              <a:r>
                <a:rPr lang="en-US" altLang="zh-CN" sz="1400" dirty="0"/>
                <a:t>Computers benefit ... and allow ... </a:t>
              </a:r>
              <a:endParaRPr lang="en-US" altLang="zh-CN" sz="1400" dirty="0"/>
            </a:p>
            <a:p>
              <a:pPr algn="l"/>
              <a:r>
                <a:rPr lang="en-US" altLang="zh-CN" sz="1400" dirty="0">
                  <a:solidFill>
                    <a:srgbClr val="FF0000"/>
                  </a:solidFill>
                  <a:latin typeface="Calibri" panose="020F0502020204030204" charset="0"/>
                </a:rPr>
                <a:t> ②</a:t>
              </a:r>
              <a:r>
                <a:rPr lang="en-US" altLang="zh-CN" sz="1400" dirty="0"/>
                <a:t>Some people ..., but most people...  </a:t>
              </a:r>
              <a:endParaRPr lang="en-US" altLang="zh-CN" sz="1400" dirty="0"/>
            </a:p>
            <a:p>
              <a:pPr algn="l"/>
              <a:r>
                <a:rPr lang="en-US" altLang="zh-CN" sz="1400" dirty="0">
                  <a:solidFill>
                    <a:srgbClr val="FF0000"/>
                  </a:solidFill>
                  <a:latin typeface="Calibri" panose="020F0502020204030204" charset="0"/>
                </a:rPr>
                <a:t> ③</a:t>
              </a:r>
              <a:r>
                <a:rPr lang="en-US" altLang="zh-CN" sz="1400" dirty="0"/>
                <a:t>Instead of going to ..., you can ... </a:t>
              </a:r>
              <a:endParaRPr lang="en-US" altLang="zh-CN" sz="1400" dirty="0"/>
            </a:p>
            <a:p>
              <a:pPr algn="l"/>
              <a:r>
                <a:rPr lang="en-US" altLang="zh-CN" sz="1400" dirty="0"/>
                <a:t>     We also learn about their ... </a:t>
              </a:r>
              <a:endParaRPr lang="zh-CN" altLang="en-US" sz="1400" dirty="0"/>
            </a:p>
          </p:txBody>
        </p:sp>
        <p:cxnSp>
          <p:nvCxnSpPr>
            <p:cNvPr id="39" name="直接箭头连接符 38"/>
            <p:cNvCxnSpPr/>
            <p:nvPr/>
          </p:nvCxnSpPr>
          <p:spPr>
            <a:xfrm>
              <a:off x="8182271" y="4222551"/>
              <a:ext cx="570865" cy="39306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>
              <a:off x="8182271" y="4514016"/>
              <a:ext cx="543560" cy="34734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1" name="直接箭头连接符 40"/>
            <p:cNvCxnSpPr/>
            <p:nvPr/>
          </p:nvCxnSpPr>
          <p:spPr>
            <a:xfrm flipV="1">
              <a:off x="8119406" y="4305736"/>
              <a:ext cx="624840" cy="61785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42" name="右箭头 34"/>
            <p:cNvSpPr/>
            <p:nvPr/>
          </p:nvSpPr>
          <p:spPr>
            <a:xfrm>
              <a:off x="8210846" y="2871906"/>
              <a:ext cx="437515" cy="39116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52429" y="1601883"/>
            <a:ext cx="5284599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Paragraph Reordering Detection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divide the document into three parts and each part consists of one or more complete sentences.  And then permute them into three possible permutations: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62930" y="5655945"/>
            <a:ext cx="6067425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Fig 3. </a:t>
            </a:r>
            <a:r>
              <a:rPr lang="en-US" altLang="zh-CN" sz="1400" dirty="0">
                <a:ea typeface="微软雅黑" panose="020B0503020204020204" charset="-122"/>
              </a:rPr>
              <a:t>Proposed self-supervised constraints which utilizing coherent/cohesive and incoherent/incohesive texts for Prompt Tuning</a:t>
            </a:r>
            <a:endParaRPr lang="en-US" altLang="zh-CN" sz="1400" dirty="0"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238922" y="336171"/>
            <a:ext cx="16834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dirty="0">
                <a:solidFill>
                  <a:srgbClr val="27506E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Dataset</a:t>
            </a:r>
            <a:endParaRPr lang="zh-CN" altLang="en-US" sz="3600" dirty="0">
              <a:solidFill>
                <a:srgbClr val="27506E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59905" y="1136289"/>
            <a:ext cx="10252365" cy="1381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ASAP (Automated Student Assessment Prize)</a:t>
            </a:r>
            <a:r>
              <a:rPr lang="en-US" altLang="zh-CN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dataset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provided by a Kaggle competition which contains eight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different essay sets written by students from grade 7 to grade 10.</a:t>
            </a:r>
            <a:b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zh-CN" altLang="zh-CN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03521" y="5644454"/>
            <a:ext cx="3876664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Table 1. Details of ASAP Dataset</a:t>
            </a:r>
            <a:endParaRPr lang="en-US" altLang="zh-CN" sz="1400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5809" y="6381328"/>
            <a:ext cx="3803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aseline="30000" dirty="0"/>
              <a:t>1</a:t>
            </a:r>
            <a:r>
              <a:rPr lang="en-US" altLang="zh-CN" sz="1600" dirty="0"/>
              <a:t>https://www.kaggle.com/c/asap-aes/data </a:t>
            </a:r>
            <a:br>
              <a:rPr lang="en-US" altLang="zh-CN" sz="1600" dirty="0"/>
            </a:br>
            <a:endParaRPr lang="zh-CN" altLang="en-US" sz="1600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459214" y="6381328"/>
            <a:ext cx="12241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"/>
          <p:cNvGrpSpPr/>
          <p:nvPr/>
        </p:nvGrpSpPr>
        <p:grpSpPr bwMode="auto">
          <a:xfrm>
            <a:off x="80593" y="228083"/>
            <a:ext cx="9009063" cy="1052513"/>
            <a:chOff x="0" y="1536"/>
            <a:chExt cx="5675" cy="663"/>
          </a:xfrm>
        </p:grpSpPr>
        <p:grpSp>
          <p:nvGrpSpPr>
            <p:cNvPr id="22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50" y="2524542"/>
            <a:ext cx="8138729" cy="3211771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523519" y="369237"/>
            <a:ext cx="22105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dirty="0">
                <a:solidFill>
                  <a:srgbClr val="27506E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Evaluation</a:t>
            </a:r>
            <a:endParaRPr lang="zh-CN" altLang="en-US" sz="3600" dirty="0">
              <a:solidFill>
                <a:srgbClr val="27506E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83742" y="1137612"/>
            <a:ext cx="10252365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Quadratic Weighted Kappa (QWK) is the official evaluation metric in the ASAP competition, which measures the agreement between ratings assigned by humans and ratings predicted by AES systems. </a:t>
            </a:r>
            <a:br>
              <a:rPr lang="en-US" altLang="zh-CN" dirty="0"/>
            </a:br>
            <a:endParaRPr lang="zh-CN" altLang="zh-CN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12365" y="6021070"/>
            <a:ext cx="8012430" cy="7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Table 2.The performance (QWK) of all comparison methods on ASAP dataset. The best measures are in bold. * denotes </a:t>
            </a:r>
            <a:r>
              <a:rPr lang="zh-CN" altLang="zh-CN" sz="1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statistical model</a:t>
            </a:r>
            <a:endParaRPr lang="zh-CN" altLang="zh-CN" sz="1400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8" name="Group 2"/>
          <p:cNvGrpSpPr/>
          <p:nvPr/>
        </p:nvGrpSpPr>
        <p:grpSpPr bwMode="auto">
          <a:xfrm>
            <a:off x="80593" y="228083"/>
            <a:ext cx="9009063" cy="1052513"/>
            <a:chOff x="0" y="1536"/>
            <a:chExt cx="5675" cy="663"/>
          </a:xfrm>
        </p:grpSpPr>
        <p:grpSp>
          <p:nvGrpSpPr>
            <p:cNvPr id="9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1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865" y="1956504"/>
            <a:ext cx="9347332" cy="406456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-23263"/>
            <a:ext cx="11989097" cy="1003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465" y="99478"/>
            <a:ext cx="2318385" cy="808990"/>
          </a:xfrm>
          <a:prstGeom prst="rect">
            <a:avLst/>
          </a:prstGeom>
        </p:spPr>
      </p:pic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1351456" y="469949"/>
            <a:ext cx="23631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dirty="0">
                <a:solidFill>
                  <a:srgbClr val="27506E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Conclusion</a:t>
            </a:r>
            <a:endParaRPr lang="zh-CN" altLang="en-US" sz="3600" dirty="0">
              <a:solidFill>
                <a:srgbClr val="27506E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88085" y="1772920"/>
            <a:ext cx="9845040" cy="483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• We propose AESPrompt, a prompt-tuning framework for the essay scoring task. To the best of our knowledge, this is the first approach to incorporate a prompt-based method for essay scoring.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lvl="1" indent="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• To better optimize the continuous prompts, we propose AES-related self-supervised constraints, including discourse indicator and paragraph order.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lvl="1" indent="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• We conduct experiments on the ASAP dataset with the BERTbase model. Experimental results not only illustrate the effectiveness of AESPrompt in full data settings but also reinforce the stability in low-resource settings.</a:t>
            </a:r>
            <a:br>
              <a:rPr lang="en-US" altLang="zh-CN" sz="2000" dirty="0"/>
            </a:br>
            <a:br>
              <a:rPr lang="en-US" altLang="zh-CN" sz="2000" dirty="0"/>
            </a:br>
            <a:endParaRPr lang="en-US" altLang="zh-CN" sz="2000" dirty="0"/>
          </a:p>
        </p:txBody>
      </p:sp>
      <p:grpSp>
        <p:nvGrpSpPr>
          <p:cNvPr id="6" name="Group 2"/>
          <p:cNvGrpSpPr/>
          <p:nvPr/>
        </p:nvGrpSpPr>
        <p:grpSpPr bwMode="auto">
          <a:xfrm>
            <a:off x="80593" y="228083"/>
            <a:ext cx="9009063" cy="1052513"/>
            <a:chOff x="0" y="1536"/>
            <a:chExt cx="5675" cy="663"/>
          </a:xfrm>
        </p:grpSpPr>
        <p:grpSp>
          <p:nvGrpSpPr>
            <p:cNvPr id="7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94"/>
    </mc:Choice>
    <mc:Fallback>
      <p:transition spd="slow" advTm="1839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95" y="2564656"/>
            <a:ext cx="11880850" cy="1584960"/>
          </a:xfrm>
          <a:prstGeom prst="rect">
            <a:avLst/>
          </a:prstGeom>
          <a:noFill/>
        </p:spPr>
        <p:txBody>
          <a:bodyPr wrap="square" lIns="109030" tIns="54515" rIns="109030" bIns="54515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!</a:t>
            </a:r>
            <a:endParaRPr lang="en-US" altLang="zh-CN" sz="9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48355" y="5732780"/>
            <a:ext cx="57829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SEKE 2022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KSIR Virtual Conference Center, Pittsburgh, USA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July 1 - July 10, 202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58"/>
    </mc:Choice>
    <mc:Fallback>
      <p:transition spd="slow" advTm="10758"/>
    </mc:Fallback>
  </mc:AlternateContent>
</p:sld>
</file>

<file path=ppt/tags/tag1.xml><?xml version="1.0" encoding="utf-8"?>
<p:tagLst xmlns:p="http://schemas.openxmlformats.org/presentationml/2006/main">
  <p:tag name="TIMING" val="|9.6|0.3|0.2"/>
</p:tagLst>
</file>

<file path=ppt/tags/tag2.xml><?xml version="1.0" encoding="utf-8"?>
<p:tagLst xmlns:p="http://schemas.openxmlformats.org/presentationml/2006/main">
  <p:tag name="TIMING" val="|9.6|0.3|0.2"/>
</p:tagLst>
</file>

<file path=ppt/tags/tag3.xml><?xml version="1.0" encoding="utf-8"?>
<p:tagLst xmlns:p="http://schemas.openxmlformats.org/presentationml/2006/main">
  <p:tag name="TIMING" val="|9.6|0.3|0.2"/>
</p:tagLst>
</file>

<file path=ppt/tags/tag4.xml><?xml version="1.0" encoding="utf-8"?>
<p:tagLst xmlns:p="http://schemas.openxmlformats.org/presentationml/2006/main">
  <p:tag name="TIMING" val="|9.6|0.3|0.2"/>
</p:tagLst>
</file>

<file path=ppt/tags/tag5.xml><?xml version="1.0" encoding="utf-8"?>
<p:tagLst xmlns:p="http://schemas.openxmlformats.org/presentationml/2006/main">
  <p:tag name="TIMING" val="|9.6|0.3|0.2"/>
</p:tagLst>
</file>

<file path=ppt/tags/tag6.xml><?xml version="1.0" encoding="utf-8"?>
<p:tagLst xmlns:p="http://schemas.openxmlformats.org/presentationml/2006/main">
  <p:tag name="TIMING" val="|9.6|0.3|0.2"/>
</p:tagLst>
</file>

<file path=ppt/tags/tag7.xml><?xml version="1.0" encoding="utf-8"?>
<p:tagLst xmlns:p="http://schemas.openxmlformats.org/presentationml/2006/main">
  <p:tag name="TIMING" val="|9.6|0.3|0.2"/>
</p:tagLst>
</file>

<file path=ppt/tags/tag8.xml><?xml version="1.0" encoding="utf-8"?>
<p:tagLst xmlns:p="http://schemas.openxmlformats.org/presentationml/2006/main">
  <p:tag name="TIMING" val="|9.6|0.3|0.2"/>
</p:tagLst>
</file>

<file path=ppt/tags/tag9.xml><?xml version="1.0" encoding="utf-8"?>
<p:tagLst xmlns:p="http://schemas.openxmlformats.org/presentationml/2006/main">
  <p:tag name="COMMONDATA" val="eyJoZGlkIjoiOGI4NjI5OTBmMDM1ODFlMDkzNDFlZTFiMWNhZWU5ZTM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4540</Words>
  <Application>WPS 演示</Application>
  <PresentationFormat>自定义</PresentationFormat>
  <Paragraphs>170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Tahoma</vt:lpstr>
      <vt:lpstr>Calibri</vt:lpstr>
      <vt:lpstr>微软雅黑</vt:lpstr>
      <vt:lpstr>Impact</vt:lpstr>
      <vt:lpstr>Calibri Light</vt:lpstr>
      <vt:lpstr>方正宋刻本秀楷简体</vt:lpstr>
      <vt:lpstr>思源黑体 CN Normal</vt:lpstr>
      <vt:lpstr>黑体</vt:lpstr>
      <vt:lpstr>Arial</vt:lpstr>
      <vt:lpstr>Cambria Math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shang</dc:creator>
  <cp:lastModifiedBy>Tqy</cp:lastModifiedBy>
  <cp:revision>775</cp:revision>
  <cp:lastPrinted>2019-05-18T12:16:00Z</cp:lastPrinted>
  <dcterms:created xsi:type="dcterms:W3CDTF">2019-05-02T03:01:00Z</dcterms:created>
  <dcterms:modified xsi:type="dcterms:W3CDTF">2022-06-16T02:12:12Z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9A7AADBF06D24A6C8AEF901D996BC5E7</vt:lpwstr>
  </property>
  <property fmtid="{D5CDD505-2E9C-101B-9397-08002B2CF9AE}" pid="3" name="KSOProductBuildVer">
    <vt:lpwstr>2052-11.1.0.11744</vt:lpwstr>
  </property>
</Properties>
</file>