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drawings/drawing1.xml" ContentType="application/vnd.openxmlformats-officedocument.drawingml.chartshapes+xml"/>
  <Override PartName="/ppt/drawings/drawing2.xml" ContentType="application/vnd.openxmlformats-officedocument.drawingml.chartshapes+xml"/>
  <Override PartName="/ppt/drawings/drawing3.xml" ContentType="application/vnd.openxmlformats-officedocument.drawingml.chartshap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365" r:id="rId3"/>
    <p:sldId id="367" r:id="rId4"/>
    <p:sldId id="368" r:id="rId5"/>
    <p:sldId id="369" r:id="rId6"/>
    <p:sldId id="387" r:id="rId7"/>
    <p:sldId id="370" r:id="rId8"/>
    <p:sldId id="372" r:id="rId9"/>
    <p:sldId id="373" r:id="rId10"/>
    <p:sldId id="371" r:id="rId11"/>
    <p:sldId id="377" r:id="rId12"/>
    <p:sldId id="366" r:id="rId13"/>
  </p:sldIdLst>
  <p:sldSz cx="12192000" cy="6858000"/>
  <p:notesSz cx="6858000" cy="9144000"/>
  <p:custDataLst>
    <p:tags r:id="rId18"/>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A9"/>
    <a:srgbClr val="044875"/>
    <a:srgbClr val="D6E0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3" autoAdjust="0"/>
    <p:restoredTop sz="94660"/>
  </p:normalViewPr>
  <p:slideViewPr>
    <p:cSldViewPr snapToGrid="0">
      <p:cViewPr varScale="1">
        <p:scale>
          <a:sx n="68" d="100"/>
          <a:sy n="68" d="100"/>
        </p:scale>
        <p:origin x="816" y="48"/>
      </p:cViewPr>
      <p:guideLst>
        <p:guide orient="horz" pos="52"/>
        <p:guide orient="horz" pos="4348"/>
        <p:guide orient="horz" pos="3449"/>
        <p:guide orient="horz" pos="2744"/>
        <p:guide orient="horz" pos="1972"/>
        <p:guide pos="308"/>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3.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chartUserShapes" Target="../drawings/drawing1.xml"/><Relationship Id="rId1" Type="http://schemas.openxmlformats.org/officeDocument/2006/relationships/oleObject" Target="file:///\\Laptop-8tvn8gso\d\U&#30424;&#22791;&#20221;\&#24773;&#32490;&#24402;&#22240;&#26032;&#35770;&#25991;\&#25968;&#25454;&#34920;.xlsx" TargetMode="External"/></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chartUserShapes" Target="../drawings/drawing2.xml"/><Relationship Id="rId1" Type="http://schemas.openxmlformats.org/officeDocument/2006/relationships/oleObject" Target="file:///\\Laptop-8tvn8gso\d\U&#30424;&#22791;&#20221;\&#24773;&#32490;&#24402;&#22240;&#26032;&#35770;&#25991;\&#25968;&#25454;&#34920;.xlsx" TargetMode="External"/></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chartUserShapes" Target="../drawings/drawing3.xml"/><Relationship Id="rId1" Type="http://schemas.openxmlformats.org/officeDocument/2006/relationships/oleObject" Target="file:///\\Laptop-8tvn8gso\d\U&#30424;&#22791;&#20221;\&#24773;&#32490;&#24402;&#22240;&#26032;&#35770;&#25991;\&#25968;&#25454;&#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46643109541"/>
          <c:y val="0.0907938118184124"/>
          <c:w val="0.858021201413428"/>
          <c:h val="0.727060613745879"/>
        </c:manualLayout>
      </c:layout>
      <c:lineChart>
        <c:grouping val="standard"/>
        <c:varyColors val="0"/>
        <c:ser>
          <c:idx val="1"/>
          <c:order val="0"/>
          <c:tx>
            <c:strRef>
              <c:f>[数据表.xlsx]Sheet1!$R$8</c:f>
              <c:strCache>
                <c:ptCount val="1"/>
                <c:pt idx="0">
                  <c:v>acc</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elete val="1"/>
          </c:dLbls>
          <c:cat>
            <c:numRef>
              <c:f>[数据表.xlsx]Sheet1!$S$7:$X$7</c:f>
              <c:numCache>
                <c:formatCode>General</c:formatCode>
                <c:ptCount val="6"/>
                <c:pt idx="0">
                  <c:v>2</c:v>
                </c:pt>
                <c:pt idx="1">
                  <c:v>3</c:v>
                </c:pt>
                <c:pt idx="2">
                  <c:v>4</c:v>
                </c:pt>
                <c:pt idx="3">
                  <c:v>5</c:v>
                </c:pt>
                <c:pt idx="4">
                  <c:v>6</c:v>
                </c:pt>
                <c:pt idx="5">
                  <c:v>7</c:v>
                </c:pt>
              </c:numCache>
            </c:numRef>
          </c:cat>
          <c:val>
            <c:numRef>
              <c:f>[数据表.xlsx]Sheet1!$S$8:$X$8</c:f>
              <c:numCache>
                <c:formatCode>General</c:formatCode>
                <c:ptCount val="6"/>
                <c:pt idx="0">
                  <c:v>0.7799</c:v>
                </c:pt>
                <c:pt idx="1" c:formatCode="0.0000_ ">
                  <c:v>0.787</c:v>
                </c:pt>
                <c:pt idx="2">
                  <c:v>0.7933</c:v>
                </c:pt>
                <c:pt idx="3">
                  <c:v>0.8036</c:v>
                </c:pt>
                <c:pt idx="4">
                  <c:v>0.7988</c:v>
                </c:pt>
                <c:pt idx="5">
                  <c:v>0.7822</c:v>
                </c:pt>
              </c:numCache>
            </c:numRef>
          </c:val>
          <c:smooth val="0"/>
        </c:ser>
        <c:ser>
          <c:idx val="2"/>
          <c:order val="1"/>
          <c:tx>
            <c:strRef>
              <c:f>[数据表.xlsx]Sheet1!$R$9</c:f>
              <c:strCache>
                <c:ptCount val="1"/>
                <c:pt idx="0">
                  <c:v>MP</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elete val="1"/>
          </c:dLbls>
          <c:cat>
            <c:numRef>
              <c:f>[数据表.xlsx]Sheet1!$S$7:$X$7</c:f>
              <c:numCache>
                <c:formatCode>General</c:formatCode>
                <c:ptCount val="6"/>
                <c:pt idx="0">
                  <c:v>2</c:v>
                </c:pt>
                <c:pt idx="1">
                  <c:v>3</c:v>
                </c:pt>
                <c:pt idx="2">
                  <c:v>4</c:v>
                </c:pt>
                <c:pt idx="3">
                  <c:v>5</c:v>
                </c:pt>
                <c:pt idx="4">
                  <c:v>6</c:v>
                </c:pt>
                <c:pt idx="5">
                  <c:v>7</c:v>
                </c:pt>
              </c:numCache>
            </c:numRef>
          </c:cat>
          <c:val>
            <c:numRef>
              <c:f>[数据表.xlsx]Sheet1!$S$9:$X$9</c:f>
              <c:numCache>
                <c:formatCode>0.0000_ </c:formatCode>
                <c:ptCount val="6"/>
                <c:pt idx="0">
                  <c:v>0.737</c:v>
                </c:pt>
                <c:pt idx="1" c:formatCode="General">
                  <c:v>0.6725</c:v>
                </c:pt>
                <c:pt idx="2" c:formatCode="General">
                  <c:v>0.7244</c:v>
                </c:pt>
                <c:pt idx="3" c:formatCode="General">
                  <c:v>0.7424</c:v>
                </c:pt>
                <c:pt idx="4" c:formatCode="General">
                  <c:v>0.7213</c:v>
                </c:pt>
                <c:pt idx="5" c:formatCode="General">
                  <c:v>0.7019</c:v>
                </c:pt>
              </c:numCache>
            </c:numRef>
          </c:val>
          <c:smooth val="0"/>
        </c:ser>
        <c:ser>
          <c:idx val="3"/>
          <c:order val="2"/>
          <c:tx>
            <c:strRef>
              <c:f>[数据表.xlsx]Sheet1!$R$10</c:f>
              <c:strCache>
                <c:ptCount val="1"/>
                <c:pt idx="0">
                  <c:v>MR</c:v>
                </c:pt>
              </c:strCache>
            </c:strRef>
          </c:tx>
          <c:spPr>
            <a:ln w="22225" cap="rnd">
              <a:solidFill>
                <a:schemeClr val="accent4"/>
              </a:solidFill>
              <a:round/>
            </a:ln>
            <a:effectLst/>
          </c:spPr>
          <c:marker>
            <c:symbol val="x"/>
            <c:size val="6"/>
            <c:spPr>
              <a:noFill/>
              <a:ln w="9525">
                <a:solidFill>
                  <a:schemeClr val="accent4"/>
                </a:solidFill>
                <a:round/>
              </a:ln>
              <a:effectLst/>
            </c:spPr>
          </c:marker>
          <c:dLbls>
            <c:delete val="1"/>
          </c:dLbls>
          <c:cat>
            <c:numRef>
              <c:f>[数据表.xlsx]Sheet1!$S$7:$X$7</c:f>
              <c:numCache>
                <c:formatCode>General</c:formatCode>
                <c:ptCount val="6"/>
                <c:pt idx="0">
                  <c:v>2</c:v>
                </c:pt>
                <c:pt idx="1">
                  <c:v>3</c:v>
                </c:pt>
                <c:pt idx="2">
                  <c:v>4</c:v>
                </c:pt>
                <c:pt idx="3">
                  <c:v>5</c:v>
                </c:pt>
                <c:pt idx="4">
                  <c:v>6</c:v>
                </c:pt>
                <c:pt idx="5">
                  <c:v>7</c:v>
                </c:pt>
              </c:numCache>
            </c:numRef>
          </c:cat>
          <c:val>
            <c:numRef>
              <c:f>[数据表.xlsx]Sheet1!$S$10:$X$10</c:f>
              <c:numCache>
                <c:formatCode>General</c:formatCode>
                <c:ptCount val="6"/>
                <c:pt idx="0">
                  <c:v>0.7138</c:v>
                </c:pt>
                <c:pt idx="1">
                  <c:v>0.6957</c:v>
                </c:pt>
                <c:pt idx="2">
                  <c:v>0.7308</c:v>
                </c:pt>
                <c:pt idx="3">
                  <c:v>0.7159</c:v>
                </c:pt>
                <c:pt idx="4">
                  <c:v>0.7246</c:v>
                </c:pt>
                <c:pt idx="5">
                  <c:v>0.7222</c:v>
                </c:pt>
              </c:numCache>
            </c:numRef>
          </c:val>
          <c:smooth val="0"/>
        </c:ser>
        <c:ser>
          <c:idx val="4"/>
          <c:order val="3"/>
          <c:tx>
            <c:strRef>
              <c:f>[数据表.xlsx]Sheet1!$R$11</c:f>
              <c:strCache>
                <c:ptCount val="1"/>
                <c:pt idx="0">
                  <c:v>F1</c:v>
                </c:pt>
              </c:strCache>
            </c:strRef>
          </c:tx>
          <c:spPr>
            <a:ln w="22225" cap="rnd">
              <a:solidFill>
                <a:schemeClr val="accent5"/>
              </a:solidFill>
              <a:round/>
            </a:ln>
            <a:effectLst/>
          </c:spPr>
          <c:marker>
            <c:symbol val="star"/>
            <c:size val="6"/>
            <c:spPr>
              <a:noFill/>
              <a:ln w="9525">
                <a:solidFill>
                  <a:schemeClr val="accent5"/>
                </a:solidFill>
                <a:round/>
              </a:ln>
              <a:effectLst/>
            </c:spPr>
          </c:marker>
          <c:dLbls>
            <c:delete val="1"/>
          </c:dLbls>
          <c:cat>
            <c:numRef>
              <c:f>[数据表.xlsx]Sheet1!$S$7:$X$7</c:f>
              <c:numCache>
                <c:formatCode>General</c:formatCode>
                <c:ptCount val="6"/>
                <c:pt idx="0">
                  <c:v>2</c:v>
                </c:pt>
                <c:pt idx="1">
                  <c:v>3</c:v>
                </c:pt>
                <c:pt idx="2">
                  <c:v>4</c:v>
                </c:pt>
                <c:pt idx="3">
                  <c:v>5</c:v>
                </c:pt>
                <c:pt idx="4">
                  <c:v>6</c:v>
                </c:pt>
                <c:pt idx="5">
                  <c:v>7</c:v>
                </c:pt>
              </c:numCache>
            </c:numRef>
          </c:cat>
          <c:val>
            <c:numRef>
              <c:f>[数据表.xlsx]Sheet1!$S$11:$X$11</c:f>
              <c:numCache>
                <c:formatCode>General</c:formatCode>
                <c:ptCount val="6"/>
                <c:pt idx="0">
                  <c:v>0.7224</c:v>
                </c:pt>
                <c:pt idx="1">
                  <c:v>0.6808</c:v>
                </c:pt>
                <c:pt idx="2">
                  <c:v>0.7246</c:v>
                </c:pt>
                <c:pt idx="3">
                  <c:v>0.7266</c:v>
                </c:pt>
                <c:pt idx="4">
                  <c:v>0.7223</c:v>
                </c:pt>
                <c:pt idx="5">
                  <c:v>0.7089</c:v>
                </c:pt>
              </c:numCache>
            </c:numRef>
          </c:val>
          <c:smooth val="0"/>
        </c:ser>
        <c:dLbls>
          <c:showLegendKey val="0"/>
          <c:showVal val="0"/>
          <c:showCatName val="0"/>
          <c:showSerName val="0"/>
          <c:showPercent val="0"/>
          <c:showBubbleSize val="0"/>
        </c:dLbls>
        <c:marker val="1"/>
        <c:smooth val="0"/>
        <c:axId val="284176200"/>
        <c:axId val="468319485"/>
      </c:lineChart>
      <c:catAx>
        <c:axId val="284176200"/>
        <c:scaling>
          <c:orientation val="minMax"/>
        </c:scaling>
        <c:delete val="0"/>
        <c:axPos val="b"/>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800" b="0" i="0" u="none" strike="noStrike" kern="1200" cap="all" spc="120" normalizeH="0" baseline="0">
                <a:solidFill>
                  <a:schemeClr val="tx1">
                    <a:lumMod val="65000"/>
                    <a:lumOff val="35000"/>
                  </a:schemeClr>
                </a:solidFill>
                <a:latin typeface="+mn-lt"/>
                <a:ea typeface="+mn-ea"/>
                <a:cs typeface="+mn-cs"/>
              </a:defRPr>
            </a:pPr>
          </a:p>
        </c:txPr>
        <c:crossAx val="468319485"/>
        <c:crosses val="autoZero"/>
        <c:auto val="1"/>
        <c:lblAlgn val="ctr"/>
        <c:lblOffset val="100"/>
        <c:noMultiLvlLbl val="0"/>
      </c:catAx>
      <c:valAx>
        <c:axId val="468319485"/>
        <c:scaling>
          <c:orientation val="minMax"/>
          <c:max val="0.82"/>
          <c:min val="0.65"/>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84176200"/>
        <c:crosses val="autoZero"/>
        <c:crossBetween val="between"/>
      </c:valAx>
      <c:spPr>
        <a:noFill/>
        <a:ln>
          <a:solidFill>
            <a:sysClr val="windowText" lastClr="000000"/>
          </a:solidFill>
        </a:ln>
        <a:effectLst/>
      </c:spPr>
    </c:plotArea>
    <c:legend>
      <c:legendPos val="t"/>
      <c:layout>
        <c:manualLayout>
          <c:xMode val="edge"/>
          <c:yMode val="edge"/>
          <c:x val="0.418727915194346"/>
          <c:y val="0.697438498605123"/>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lt1"/>
    </a:solidFill>
    <a:ln w="9525" cap="flat" cmpd="sng" algn="ctr">
      <a:noFill/>
      <a:round/>
    </a:ln>
    <a:effectLst/>
  </c:spPr>
  <c:txPr>
    <a:bodyPr/>
    <a:lstStyle/>
    <a:p>
      <a:pPr>
        <a:defRPr lang="zh-CN"/>
      </a:pPr>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9034141164"/>
          <c:y val="0.0791275678417449"/>
          <c:w val="0.857845391827348"/>
          <c:h val="0.727060613745879"/>
        </c:manualLayout>
      </c:layout>
      <c:lineChart>
        <c:grouping val="standard"/>
        <c:varyColors val="0"/>
        <c:ser>
          <c:idx val="1"/>
          <c:order val="0"/>
          <c:tx>
            <c:strRef>
              <c:f>[数据表.xlsx]Sheet1!$R$29</c:f>
              <c:strCache>
                <c:ptCount val="1"/>
                <c:pt idx="0">
                  <c:v>acc</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elete val="1"/>
          </c:dLbls>
          <c:cat>
            <c:numRef>
              <c:f>[数据表.xlsx]Sheet1!$S$28:$W$28</c:f>
              <c:numCache>
                <c:formatCode>General</c:formatCode>
                <c:ptCount val="5"/>
                <c:pt idx="0">
                  <c:v>0.1</c:v>
                </c:pt>
                <c:pt idx="1">
                  <c:v>0.2</c:v>
                </c:pt>
                <c:pt idx="2">
                  <c:v>0.3</c:v>
                </c:pt>
                <c:pt idx="3">
                  <c:v>0.4</c:v>
                </c:pt>
                <c:pt idx="4">
                  <c:v>0.5</c:v>
                </c:pt>
              </c:numCache>
            </c:numRef>
          </c:cat>
          <c:val>
            <c:numRef>
              <c:f>[数据表.xlsx]Sheet1!$S$29:$W$29</c:f>
              <c:numCache>
                <c:formatCode>General</c:formatCode>
                <c:ptCount val="5"/>
                <c:pt idx="0">
                  <c:v>0.7858</c:v>
                </c:pt>
                <c:pt idx="1">
                  <c:v>0.7882</c:v>
                </c:pt>
                <c:pt idx="2">
                  <c:v>0.7941</c:v>
                </c:pt>
                <c:pt idx="3">
                  <c:v>0.7846</c:v>
                </c:pt>
                <c:pt idx="4">
                  <c:v>0.8036</c:v>
                </c:pt>
              </c:numCache>
            </c:numRef>
          </c:val>
          <c:smooth val="0"/>
        </c:ser>
        <c:ser>
          <c:idx val="2"/>
          <c:order val="1"/>
          <c:tx>
            <c:strRef>
              <c:f>[数据表.xlsx]Sheet1!$R$30</c:f>
              <c:strCache>
                <c:ptCount val="1"/>
                <c:pt idx="0">
                  <c:v>MP</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elete val="1"/>
          </c:dLbls>
          <c:cat>
            <c:numRef>
              <c:f>[数据表.xlsx]Sheet1!$S$28:$W$28</c:f>
              <c:numCache>
                <c:formatCode>General</c:formatCode>
                <c:ptCount val="5"/>
                <c:pt idx="0">
                  <c:v>0.1</c:v>
                </c:pt>
                <c:pt idx="1">
                  <c:v>0.2</c:v>
                </c:pt>
                <c:pt idx="2">
                  <c:v>0.3</c:v>
                </c:pt>
                <c:pt idx="3">
                  <c:v>0.4</c:v>
                </c:pt>
                <c:pt idx="4">
                  <c:v>0.5</c:v>
                </c:pt>
              </c:numCache>
            </c:numRef>
          </c:cat>
          <c:val>
            <c:numRef>
              <c:f>[数据表.xlsx]Sheet1!$S$30:$W$30</c:f>
              <c:numCache>
                <c:formatCode>General</c:formatCode>
                <c:ptCount val="5"/>
                <c:pt idx="0">
                  <c:v>0.7131</c:v>
                </c:pt>
                <c:pt idx="1">
                  <c:v>0.7149</c:v>
                </c:pt>
                <c:pt idx="2">
                  <c:v>0.7299</c:v>
                </c:pt>
                <c:pt idx="3">
                  <c:v>0.7145</c:v>
                </c:pt>
                <c:pt idx="4">
                  <c:v>0.7424</c:v>
                </c:pt>
              </c:numCache>
            </c:numRef>
          </c:val>
          <c:smooth val="0"/>
        </c:ser>
        <c:ser>
          <c:idx val="3"/>
          <c:order val="2"/>
          <c:tx>
            <c:strRef>
              <c:f>[数据表.xlsx]Sheet1!$R$31</c:f>
              <c:strCache>
                <c:ptCount val="1"/>
                <c:pt idx="0">
                  <c:v>MR</c:v>
                </c:pt>
              </c:strCache>
            </c:strRef>
          </c:tx>
          <c:spPr>
            <a:ln w="22225" cap="rnd">
              <a:solidFill>
                <a:schemeClr val="accent4"/>
              </a:solidFill>
              <a:round/>
            </a:ln>
            <a:effectLst/>
          </c:spPr>
          <c:marker>
            <c:symbol val="x"/>
            <c:size val="6"/>
            <c:spPr>
              <a:noFill/>
              <a:ln w="9525">
                <a:solidFill>
                  <a:schemeClr val="accent4"/>
                </a:solidFill>
                <a:round/>
              </a:ln>
              <a:effectLst/>
            </c:spPr>
          </c:marker>
          <c:dLbls>
            <c:delete val="1"/>
          </c:dLbls>
          <c:cat>
            <c:numRef>
              <c:f>[数据表.xlsx]Sheet1!$S$28:$W$28</c:f>
              <c:numCache>
                <c:formatCode>General</c:formatCode>
                <c:ptCount val="5"/>
                <c:pt idx="0">
                  <c:v>0.1</c:v>
                </c:pt>
                <c:pt idx="1">
                  <c:v>0.2</c:v>
                </c:pt>
                <c:pt idx="2">
                  <c:v>0.3</c:v>
                </c:pt>
                <c:pt idx="3">
                  <c:v>0.4</c:v>
                </c:pt>
                <c:pt idx="4">
                  <c:v>0.5</c:v>
                </c:pt>
              </c:numCache>
            </c:numRef>
          </c:cat>
          <c:val>
            <c:numRef>
              <c:f>[数据表.xlsx]Sheet1!$S$31:$W$31</c:f>
              <c:numCache>
                <c:formatCode>0.0000_ </c:formatCode>
                <c:ptCount val="5"/>
                <c:pt idx="0">
                  <c:v>0.701</c:v>
                </c:pt>
                <c:pt idx="1" c:formatCode="General">
                  <c:v>0.7107</c:v>
                </c:pt>
                <c:pt idx="2" c:formatCode="General">
                  <c:v>0.6997</c:v>
                </c:pt>
                <c:pt idx="3">
                  <c:v>0.696</c:v>
                </c:pt>
                <c:pt idx="4" c:formatCode="General">
                  <c:v>0.7159</c:v>
                </c:pt>
              </c:numCache>
            </c:numRef>
          </c:val>
          <c:smooth val="0"/>
        </c:ser>
        <c:ser>
          <c:idx val="4"/>
          <c:order val="3"/>
          <c:tx>
            <c:strRef>
              <c:f>[数据表.xlsx]Sheet1!$R$32</c:f>
              <c:strCache>
                <c:ptCount val="1"/>
                <c:pt idx="0">
                  <c:v>F1</c:v>
                </c:pt>
              </c:strCache>
            </c:strRef>
          </c:tx>
          <c:spPr>
            <a:ln w="22225" cap="rnd">
              <a:solidFill>
                <a:schemeClr val="accent5"/>
              </a:solidFill>
              <a:round/>
            </a:ln>
            <a:effectLst/>
          </c:spPr>
          <c:marker>
            <c:symbol val="star"/>
            <c:size val="6"/>
            <c:spPr>
              <a:noFill/>
              <a:ln w="9525">
                <a:solidFill>
                  <a:schemeClr val="accent5"/>
                </a:solidFill>
                <a:round/>
              </a:ln>
              <a:effectLst/>
            </c:spPr>
          </c:marker>
          <c:dLbls>
            <c:delete val="1"/>
          </c:dLbls>
          <c:cat>
            <c:numRef>
              <c:f>[数据表.xlsx]Sheet1!$S$28:$W$28</c:f>
              <c:numCache>
                <c:formatCode>General</c:formatCode>
                <c:ptCount val="5"/>
                <c:pt idx="0">
                  <c:v>0.1</c:v>
                </c:pt>
                <c:pt idx="1">
                  <c:v>0.2</c:v>
                </c:pt>
                <c:pt idx="2">
                  <c:v>0.3</c:v>
                </c:pt>
                <c:pt idx="3">
                  <c:v>0.4</c:v>
                </c:pt>
                <c:pt idx="4">
                  <c:v>0.5</c:v>
                </c:pt>
              </c:numCache>
            </c:numRef>
          </c:cat>
          <c:val>
            <c:numRef>
              <c:f>[数据表.xlsx]Sheet1!$S$32:$W$32</c:f>
              <c:numCache>
                <c:formatCode>General</c:formatCode>
                <c:ptCount val="5"/>
                <c:pt idx="0">
                  <c:v>0.7051</c:v>
                </c:pt>
                <c:pt idx="1">
                  <c:v>0.7103</c:v>
                </c:pt>
                <c:pt idx="2">
                  <c:v>0.7006</c:v>
                </c:pt>
                <c:pt idx="3">
                  <c:v>0.7032</c:v>
                </c:pt>
                <c:pt idx="4">
                  <c:v>0.7266</c:v>
                </c:pt>
              </c:numCache>
            </c:numRef>
          </c:val>
          <c:smooth val="0"/>
        </c:ser>
        <c:dLbls>
          <c:showLegendKey val="0"/>
          <c:showVal val="0"/>
          <c:showCatName val="0"/>
          <c:showSerName val="0"/>
          <c:showPercent val="0"/>
          <c:showBubbleSize val="0"/>
        </c:dLbls>
        <c:marker val="1"/>
        <c:smooth val="0"/>
        <c:axId val="318330262"/>
        <c:axId val="731501601"/>
      </c:lineChart>
      <c:catAx>
        <c:axId val="318330262"/>
        <c:scaling>
          <c:orientation val="minMax"/>
        </c:scaling>
        <c:delete val="0"/>
        <c:axPos val="b"/>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800" b="0" i="0" u="none" strike="noStrike" kern="1200" cap="all" spc="120" normalizeH="0" baseline="0">
                <a:solidFill>
                  <a:schemeClr val="tx1">
                    <a:lumMod val="65000"/>
                    <a:lumOff val="35000"/>
                  </a:schemeClr>
                </a:solidFill>
                <a:latin typeface="+mn-lt"/>
                <a:ea typeface="+mn-ea"/>
                <a:cs typeface="+mn-cs"/>
              </a:defRPr>
            </a:pPr>
          </a:p>
        </c:txPr>
        <c:crossAx val="731501601"/>
        <c:crosses val="autoZero"/>
        <c:auto val="1"/>
        <c:lblAlgn val="ctr"/>
        <c:lblOffset val="100"/>
        <c:noMultiLvlLbl val="0"/>
      </c:catAx>
      <c:valAx>
        <c:axId val="731501601"/>
        <c:scaling>
          <c:orientation val="minMax"/>
          <c:max val="0.82"/>
          <c:min val="0.65"/>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18330262"/>
        <c:crosses val="autoZero"/>
        <c:crossBetween val="between"/>
      </c:valAx>
      <c:spPr>
        <a:noFill/>
        <a:ln>
          <a:solidFill>
            <a:sysClr val="windowText" lastClr="000000"/>
          </a:solidFill>
        </a:ln>
        <a:effectLst/>
      </c:spPr>
    </c:plotArea>
    <c:legend>
      <c:legendPos val="t"/>
      <c:layout>
        <c:manualLayout>
          <c:xMode val="edge"/>
          <c:yMode val="edge"/>
          <c:x val="0.421988324783301"/>
          <c:y val="0.699721024600558"/>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lt1"/>
    </a:solidFill>
    <a:ln w="9525" cap="flat" cmpd="sng" algn="ctr">
      <a:noFill/>
      <a:round/>
    </a:ln>
    <a:effectLst/>
  </c:spPr>
  <c:txPr>
    <a:bodyPr/>
    <a:lstStyle/>
    <a:p>
      <a:pPr>
        <a:defRPr lang="zh-CN"/>
      </a:pPr>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707129799416"/>
          <c:y val="0.0901541856821255"/>
          <c:w val="0.875886399717763"/>
          <c:h val="0.713731418493323"/>
        </c:manualLayout>
      </c:layout>
      <c:lineChart>
        <c:grouping val="standard"/>
        <c:varyColors val="0"/>
        <c:ser>
          <c:idx val="1"/>
          <c:order val="0"/>
          <c:tx>
            <c:strRef>
              <c:f>[数据表.xlsx]Sheet1!$R$50</c:f>
              <c:strCache>
                <c:ptCount val="1"/>
                <c:pt idx="0">
                  <c:v>acc</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elete val="1"/>
          </c:dLbls>
          <c:cat>
            <c:numRef>
              <c:f>[数据表.xlsx]Sheet1!$S$49:$W$49</c:f>
              <c:numCache>
                <c:formatCode>General</c:formatCode>
                <c:ptCount val="5"/>
                <c:pt idx="0">
                  <c:v>0.05</c:v>
                </c:pt>
                <c:pt idx="1">
                  <c:v>0.1</c:v>
                </c:pt>
                <c:pt idx="2">
                  <c:v>0.2</c:v>
                </c:pt>
                <c:pt idx="3">
                  <c:v>0.5</c:v>
                </c:pt>
                <c:pt idx="4">
                  <c:v>1</c:v>
                </c:pt>
              </c:numCache>
            </c:numRef>
          </c:cat>
          <c:val>
            <c:numRef>
              <c:f>[数据表.xlsx]Sheet1!$S$50:$W$50</c:f>
              <c:numCache>
                <c:formatCode>General</c:formatCode>
                <c:ptCount val="5"/>
                <c:pt idx="0">
                  <c:v>0.7929</c:v>
                </c:pt>
                <c:pt idx="1">
                  <c:v>0.8036</c:v>
                </c:pt>
                <c:pt idx="2">
                  <c:v>0.7941</c:v>
                </c:pt>
                <c:pt idx="3">
                  <c:v>0.7858</c:v>
                </c:pt>
                <c:pt idx="4">
                  <c:v>0.7811</c:v>
                </c:pt>
              </c:numCache>
            </c:numRef>
          </c:val>
          <c:smooth val="0"/>
        </c:ser>
        <c:ser>
          <c:idx val="2"/>
          <c:order val="1"/>
          <c:tx>
            <c:strRef>
              <c:f>[数据表.xlsx]Sheet1!$R$51</c:f>
              <c:strCache>
                <c:ptCount val="1"/>
                <c:pt idx="0">
                  <c:v>MP</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elete val="1"/>
          </c:dLbls>
          <c:cat>
            <c:numRef>
              <c:f>[数据表.xlsx]Sheet1!$S$49:$W$49</c:f>
              <c:numCache>
                <c:formatCode>General</c:formatCode>
                <c:ptCount val="5"/>
                <c:pt idx="0">
                  <c:v>0.05</c:v>
                </c:pt>
                <c:pt idx="1">
                  <c:v>0.1</c:v>
                </c:pt>
                <c:pt idx="2">
                  <c:v>0.2</c:v>
                </c:pt>
                <c:pt idx="3">
                  <c:v>0.5</c:v>
                </c:pt>
                <c:pt idx="4">
                  <c:v>1</c:v>
                </c:pt>
              </c:numCache>
            </c:numRef>
          </c:cat>
          <c:val>
            <c:numRef>
              <c:f>[数据表.xlsx]Sheet1!$S$51:$W$51</c:f>
              <c:numCache>
                <c:formatCode>General</c:formatCode>
                <c:ptCount val="5"/>
                <c:pt idx="0">
                  <c:v>0.7072</c:v>
                </c:pt>
                <c:pt idx="1">
                  <c:v>0.7424</c:v>
                </c:pt>
                <c:pt idx="2">
                  <c:v>0.7299</c:v>
                </c:pt>
                <c:pt idx="3" c:formatCode="0.0000_ ">
                  <c:v>0.713</c:v>
                </c:pt>
                <c:pt idx="4">
                  <c:v>0.7281</c:v>
                </c:pt>
              </c:numCache>
            </c:numRef>
          </c:val>
          <c:smooth val="0"/>
        </c:ser>
        <c:ser>
          <c:idx val="3"/>
          <c:order val="2"/>
          <c:tx>
            <c:strRef>
              <c:f>[数据表.xlsx]Sheet1!$R$52</c:f>
              <c:strCache>
                <c:ptCount val="1"/>
                <c:pt idx="0">
                  <c:v>MR</c:v>
                </c:pt>
              </c:strCache>
            </c:strRef>
          </c:tx>
          <c:spPr>
            <a:ln w="22225" cap="rnd">
              <a:solidFill>
                <a:schemeClr val="accent4"/>
              </a:solidFill>
              <a:round/>
            </a:ln>
            <a:effectLst/>
          </c:spPr>
          <c:marker>
            <c:symbol val="x"/>
            <c:size val="6"/>
            <c:spPr>
              <a:noFill/>
              <a:ln w="9525">
                <a:solidFill>
                  <a:schemeClr val="accent4"/>
                </a:solidFill>
                <a:round/>
              </a:ln>
              <a:effectLst/>
            </c:spPr>
          </c:marker>
          <c:dLbls>
            <c:delete val="1"/>
          </c:dLbls>
          <c:cat>
            <c:numRef>
              <c:f>[数据表.xlsx]Sheet1!$S$49:$W$49</c:f>
              <c:numCache>
                <c:formatCode>General</c:formatCode>
                <c:ptCount val="5"/>
                <c:pt idx="0">
                  <c:v>0.05</c:v>
                </c:pt>
                <c:pt idx="1">
                  <c:v>0.1</c:v>
                </c:pt>
                <c:pt idx="2">
                  <c:v>0.2</c:v>
                </c:pt>
                <c:pt idx="3">
                  <c:v>0.5</c:v>
                </c:pt>
                <c:pt idx="4">
                  <c:v>1</c:v>
                </c:pt>
              </c:numCache>
            </c:numRef>
          </c:cat>
          <c:val>
            <c:numRef>
              <c:f>[数据表.xlsx]Sheet1!$S$52:$W$52</c:f>
              <c:numCache>
                <c:formatCode>General</c:formatCode>
                <c:ptCount val="5"/>
                <c:pt idx="0">
                  <c:v>0.7209</c:v>
                </c:pt>
                <c:pt idx="1">
                  <c:v>0.7159</c:v>
                </c:pt>
                <c:pt idx="2">
                  <c:v>0.6997</c:v>
                </c:pt>
                <c:pt idx="3" c:formatCode="0.0000_ ">
                  <c:v>0.71</c:v>
                </c:pt>
                <c:pt idx="4">
                  <c:v>0.7045</c:v>
                </c:pt>
              </c:numCache>
            </c:numRef>
          </c:val>
          <c:smooth val="0"/>
        </c:ser>
        <c:ser>
          <c:idx val="4"/>
          <c:order val="3"/>
          <c:tx>
            <c:strRef>
              <c:f>[数据表.xlsx]Sheet1!$R$53</c:f>
              <c:strCache>
                <c:ptCount val="1"/>
                <c:pt idx="0">
                  <c:v>F1</c:v>
                </c:pt>
              </c:strCache>
            </c:strRef>
          </c:tx>
          <c:spPr>
            <a:ln w="22225" cap="rnd">
              <a:solidFill>
                <a:schemeClr val="accent5"/>
              </a:solidFill>
              <a:round/>
            </a:ln>
            <a:effectLst/>
          </c:spPr>
          <c:marker>
            <c:symbol val="star"/>
            <c:size val="6"/>
            <c:spPr>
              <a:noFill/>
              <a:ln w="9525">
                <a:solidFill>
                  <a:schemeClr val="accent5"/>
                </a:solidFill>
                <a:round/>
              </a:ln>
              <a:effectLst/>
            </c:spPr>
          </c:marker>
          <c:dLbls>
            <c:delete val="1"/>
          </c:dLbls>
          <c:cat>
            <c:numRef>
              <c:f>[数据表.xlsx]Sheet1!$S$49:$W$49</c:f>
              <c:numCache>
                <c:formatCode>General</c:formatCode>
                <c:ptCount val="5"/>
                <c:pt idx="0">
                  <c:v>0.05</c:v>
                </c:pt>
                <c:pt idx="1">
                  <c:v>0.1</c:v>
                </c:pt>
                <c:pt idx="2">
                  <c:v>0.2</c:v>
                </c:pt>
                <c:pt idx="3">
                  <c:v>0.5</c:v>
                </c:pt>
                <c:pt idx="4">
                  <c:v>1</c:v>
                </c:pt>
              </c:numCache>
            </c:numRef>
          </c:cat>
          <c:val>
            <c:numRef>
              <c:f>[数据表.xlsx]Sheet1!$S$53:$W$53</c:f>
              <c:numCache>
                <c:formatCode>General</c:formatCode>
                <c:ptCount val="5"/>
                <c:pt idx="0">
                  <c:v>0.7105</c:v>
                </c:pt>
                <c:pt idx="1">
                  <c:v>0.7266</c:v>
                </c:pt>
                <c:pt idx="2">
                  <c:v>0.7006</c:v>
                </c:pt>
                <c:pt idx="3">
                  <c:v>0.7091</c:v>
                </c:pt>
                <c:pt idx="4">
                  <c:v>0.7134</c:v>
                </c:pt>
              </c:numCache>
            </c:numRef>
          </c:val>
          <c:smooth val="0"/>
        </c:ser>
        <c:dLbls>
          <c:showLegendKey val="0"/>
          <c:showVal val="0"/>
          <c:showCatName val="0"/>
          <c:showSerName val="0"/>
          <c:showPercent val="0"/>
          <c:showBubbleSize val="0"/>
        </c:dLbls>
        <c:marker val="1"/>
        <c:smooth val="0"/>
        <c:axId val="318330262"/>
        <c:axId val="731501601"/>
      </c:lineChart>
      <c:catAx>
        <c:axId val="318330262"/>
        <c:scaling>
          <c:orientation val="minMax"/>
        </c:scaling>
        <c:delete val="0"/>
        <c:axPos val="b"/>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800" b="0" i="0" u="none" strike="noStrike" kern="1200" cap="all" spc="120" normalizeH="0" baseline="0">
                <a:solidFill>
                  <a:schemeClr val="tx1">
                    <a:lumMod val="65000"/>
                    <a:lumOff val="35000"/>
                  </a:schemeClr>
                </a:solidFill>
                <a:latin typeface="+mn-lt"/>
                <a:ea typeface="+mn-ea"/>
                <a:cs typeface="+mn-cs"/>
              </a:defRPr>
            </a:pPr>
          </a:p>
        </c:txPr>
        <c:crossAx val="731501601"/>
        <c:crosses val="autoZero"/>
        <c:auto val="1"/>
        <c:lblAlgn val="ctr"/>
        <c:lblOffset val="100"/>
        <c:noMultiLvlLbl val="0"/>
      </c:catAx>
      <c:valAx>
        <c:axId val="731501601"/>
        <c:scaling>
          <c:orientation val="minMax"/>
          <c:max val="0.82"/>
          <c:min val="0.65"/>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18330262"/>
        <c:crosses val="autoZero"/>
        <c:crossBetween val="between"/>
      </c:valAx>
      <c:spPr>
        <a:noFill/>
        <a:ln>
          <a:solidFill>
            <a:sysClr val="windowText" lastClr="000000"/>
          </a:solidFill>
        </a:ln>
        <a:effectLst/>
      </c:spPr>
    </c:plotArea>
    <c:legend>
      <c:legendPos val="t"/>
      <c:layout>
        <c:manualLayout>
          <c:xMode val="edge"/>
          <c:yMode val="edge"/>
          <c:x val="0.422015915119363"/>
          <c:y val="0.690590920618818"/>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lt1"/>
    </a:solidFill>
    <a:ln w="9525" cap="flat" cmpd="sng" algn="ctr">
      <a:noFill/>
      <a:round/>
    </a:ln>
    <a:effectLst/>
  </c:spPr>
  <c:txPr>
    <a:bodyPr/>
    <a:lstStyle/>
    <a:p>
      <a:pPr>
        <a:defRPr lang="zh-CN"/>
      </a:pPr>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0.569236196860116</cdr:x>
      <cdr:y>0.90037213036364</cdr:y>
    </cdr:from>
    <cdr:to>
      <cdr:x>0.677191744575763</cdr:x>
      <cdr:y>0.983516499222295</cdr:y>
    </cdr:to>
    <cdr:sp>
      <cdr:nvSpPr>
        <cdr:cNvPr id="2" name="矩形 1"/>
        <cdr:cNvSpPr/>
      </cdr:nvSpPr>
      <cdr:spPr xmlns:a="http://schemas.openxmlformats.org/drawingml/2006/main">
        <a:xfrm xmlns:a="http://schemas.openxmlformats.org/drawingml/2006/main">
          <a:off x="2045169" y="2116568"/>
          <a:ext cx="387866" cy="195453"/>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t" anchorCtr="0">
          <a:normAutofit/>
        </a:bodyPr>
        <a:p>
          <a:endParaRPr lang="zh-CN" altLang="en-US"/>
        </a:p>
      </cdr:txBody>
    </cdr:sp>
  </cdr:relSizeAnchor>
  <cdr:relSizeAnchor xmlns:cdr="http://schemas.openxmlformats.org/drawingml/2006/chartDrawing">
    <cdr:from>
      <cdr:x>0.224378197212912</cdr:x>
      <cdr:y>0.904257999496095</cdr:y>
    </cdr:from>
    <cdr:to>
      <cdr:x>0.757629211501147</cdr:x>
      <cdr:y>0.99193751574704</cdr:y>
    </cdr:to>
    <cdr:sp>
      <cdr:nvSpPr>
        <cdr:cNvPr id="3" name="矩形 2"/>
        <cdr:cNvSpPr/>
      </cdr:nvSpPr>
      <cdr:spPr xmlns:a="http://schemas.openxmlformats.org/drawingml/2006/main">
        <a:xfrm xmlns:a="http://schemas.openxmlformats.org/drawingml/2006/main">
          <a:off x="807720" y="2279015"/>
          <a:ext cx="1919605" cy="22098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ctr" anchorCtr="0">
          <a:normAutofit/>
        </a:bodyPr>
        <a:p>
          <a:pPr algn="ctr"/>
          <a:r>
            <a:rPr lang="en-US" altLang="zh-CN"/>
            <a:t> </a:t>
          </a:r>
          <a:endParaRPr lang="en-US" altLang="zh-CN" sz="800"/>
        </a:p>
      </cdr:txBody>
    </cdr:sp>
  </cdr:relSizeAnchor>
</c:userShapes>
</file>

<file path=ppt/drawings/drawing2.xml><?xml version="1.0" encoding="utf-8"?>
<c:userShapes xmlns:c="http://schemas.openxmlformats.org/drawingml/2006/chart">
  <cdr:relSizeAnchor xmlns:cdr="http://schemas.openxmlformats.org/drawingml/2006/chartDrawing">
    <cdr:from>
      <cdr:x>0.207407407407407</cdr:x>
      <cdr:y>0.903250188964475</cdr:y>
    </cdr:from>
    <cdr:to>
      <cdr:x>0.795767195767196</cdr:x>
      <cdr:y>0.986394557823129</cdr:y>
    </cdr:to>
    <cdr:sp>
      <cdr:nvSpPr>
        <cdr:cNvPr id="2" name="矩形 1"/>
        <cdr:cNvSpPr/>
      </cdr:nvSpPr>
      <cdr:spPr xmlns:a="http://schemas.openxmlformats.org/drawingml/2006/main">
        <a:xfrm xmlns:a="http://schemas.openxmlformats.org/drawingml/2006/main">
          <a:off x="746760" y="2276475"/>
          <a:ext cx="2118360" cy="20955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t" anchorCtr="0">
          <a:normAutofit/>
        </a:bodyPr>
        <a:p>
          <a:endParaRPr lang="zh-CN" altLang="en-US"/>
        </a:p>
      </cdr:txBody>
    </cdr:sp>
  </cdr:relSizeAnchor>
  <cdr:relSizeAnchor xmlns:cdr="http://schemas.openxmlformats.org/drawingml/2006/chartDrawing">
    <cdr:from>
      <cdr:x>0.241269841269841</cdr:x>
      <cdr:y>0.891156462585034</cdr:y>
    </cdr:from>
    <cdr:to>
      <cdr:x>0.820987654320988</cdr:x>
      <cdr:y>0.974300831443689</cdr:y>
    </cdr:to>
    <cdr:sp>
      <cdr:nvSpPr>
        <cdr:cNvPr id="3" name="矩形 2"/>
        <cdr:cNvSpPr/>
      </cdr:nvSpPr>
      <cdr:spPr xmlns:a="http://schemas.openxmlformats.org/drawingml/2006/main">
        <a:xfrm xmlns:a="http://schemas.openxmlformats.org/drawingml/2006/main">
          <a:off x="868680" y="2245995"/>
          <a:ext cx="2087245" cy="20955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ctr" anchorCtr="0">
          <a:normAutofit/>
        </a:bodyPr>
        <a:p>
          <a:pPr algn="ctr"/>
          <a:r>
            <a:rPr lang="en-US" altLang="zh-CN"/>
            <a:t> </a:t>
          </a:r>
          <a:endParaRPr lang="en-US" altLang="zh-CN"/>
        </a:p>
        <a:p>
          <a:pPr algn="ctr"/>
          <a:r>
            <a:rPr lang="en-US" altLang="zh-CN"/>
            <a:t> </a:t>
          </a:r>
          <a:endParaRPr lang="en-US" altLang="zh-CN"/>
        </a:p>
      </cdr:txBody>
    </cdr:sp>
  </cdr:relSizeAnchor>
</c:userShapes>
</file>

<file path=ppt/drawings/drawing3.xml><?xml version="1.0" encoding="utf-8"?>
<c:userShapes xmlns:c="http://schemas.openxmlformats.org/drawingml/2006/chart">
  <cdr:relSizeAnchor xmlns:cdr="http://schemas.openxmlformats.org/drawingml/2006/chartDrawing">
    <cdr:from>
      <cdr:x>0.210971952725348</cdr:x>
      <cdr:y>0.885865457294029</cdr:y>
    </cdr:from>
    <cdr:to>
      <cdr:x>0.924325277826777</cdr:x>
      <cdr:y>0.970521541950113</cdr:y>
    </cdr:to>
    <cdr:sp>
      <cdr:nvSpPr>
        <cdr:cNvPr id="2" name="矩形 1"/>
        <cdr:cNvSpPr/>
      </cdr:nvSpPr>
      <cdr:spPr xmlns:a="http://schemas.openxmlformats.org/drawingml/2006/main">
        <a:xfrm xmlns:a="http://schemas.openxmlformats.org/drawingml/2006/main">
          <a:off x="759460" y="2232660"/>
          <a:ext cx="2567940" cy="21336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ctr" anchorCtr="0">
          <a:normAutofit/>
        </a:bodyPr>
        <a:p>
          <a:pPr algn="ctr"/>
          <a:endParaRPr lang="en-US" alt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6A5BD-8BA7-4900-AB15-0D3ECCC954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6642B7-71B7-4C3E-9855-0D0DE388A05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7C86F7A-4C13-4512-9546-7A2E13DD49E4}"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46D5BE2B-728A-4539-B86A-F2CEE53DE51F}"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928C279-DE8B-468B-BC28-587297351CC5}"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58769B-FD91-4354-84DF-C542D236D279}"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E649DB7B-3909-433D-9621-020AC3631DB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C02487E-DA75-40AD-AFB9-B7E667800914}"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357891DE-9EFB-436C-8098-DA346D61F734}"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C9019AB3-A56A-40DC-B315-4C9AF1D9AEF0}"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588A4FD-48AA-4EB3-ADAB-90805DF574A9}"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0219823B-989B-4FE0-A31C-A45838B716C6}"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BCC83F5B-15CF-41AD-AAF7-C365C83FF08D}"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687C2566-FD93-41C5-8007-9C6D9D8DF86C}"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12700"/>
            <a:ext cx="12192000" cy="7874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090" y="69215"/>
            <a:ext cx="2313305" cy="623570"/>
          </a:xfrm>
          <a:prstGeom prst="rect">
            <a:avLst/>
          </a:prstGeom>
        </p:spPr>
      </p:pic>
      <p:sp>
        <p:nvSpPr>
          <p:cNvPr id="7" name="矩形 6"/>
          <p:cNvSpPr/>
          <p:nvPr userDrawn="1"/>
        </p:nvSpPr>
        <p:spPr>
          <a:xfrm>
            <a:off x="1617346" y="2237740"/>
            <a:ext cx="8956675" cy="2382838"/>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userDrawn="1"/>
        </p:nvGrpSpPr>
        <p:grpSpPr bwMode="auto">
          <a:xfrm>
            <a:off x="10307322" y="4306253"/>
            <a:ext cx="1109663" cy="1130300"/>
            <a:chOff x="2666985" y="682103"/>
            <a:chExt cx="1109138" cy="1131217"/>
          </a:xfrm>
        </p:grpSpPr>
        <p:sp>
          <p:nvSpPr>
            <p:cNvPr id="9" name="矩形 8"/>
            <p:cNvSpPr/>
            <p:nvPr/>
          </p:nvSpPr>
          <p:spPr>
            <a:xfrm>
              <a:off x="2841527" y="858458"/>
              <a:ext cx="769574" cy="76897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p:cNvSpPr/>
            <p:nvPr/>
          </p:nvSpPr>
          <p:spPr>
            <a:xfrm>
              <a:off x="2666985" y="682103"/>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10"/>
            <p:cNvSpPr/>
            <p:nvPr/>
          </p:nvSpPr>
          <p:spPr>
            <a:xfrm>
              <a:off x="3217587" y="1254067"/>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2" name="组合 11"/>
          <p:cNvGrpSpPr/>
          <p:nvPr userDrawn="1"/>
        </p:nvGrpSpPr>
        <p:grpSpPr bwMode="auto">
          <a:xfrm>
            <a:off x="809308" y="1442405"/>
            <a:ext cx="1109663" cy="1131887"/>
            <a:chOff x="2666985" y="682103"/>
            <a:chExt cx="1109138" cy="1131217"/>
          </a:xfrm>
        </p:grpSpPr>
        <p:sp>
          <p:nvSpPr>
            <p:cNvPr id="13" name="矩形 12"/>
            <p:cNvSpPr/>
            <p:nvPr/>
          </p:nvSpPr>
          <p:spPr>
            <a:xfrm>
              <a:off x="2841528" y="858211"/>
              <a:ext cx="769573" cy="76948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矩形 13"/>
            <p:cNvSpPr/>
            <p:nvPr/>
          </p:nvSpPr>
          <p:spPr>
            <a:xfrm>
              <a:off x="2666985" y="682103"/>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矩形 14"/>
            <p:cNvSpPr/>
            <p:nvPr/>
          </p:nvSpPr>
          <p:spPr>
            <a:xfrm>
              <a:off x="3217587" y="1254851"/>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6" name="矩形 15"/>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文本框 19"/>
          <p:cNvSpPr txBox="1"/>
          <p:nvPr userDrawn="1"/>
        </p:nvSpPr>
        <p:spPr>
          <a:xfrm>
            <a:off x="2525395" y="5296533"/>
            <a:ext cx="7143115" cy="1015663"/>
          </a:xfrm>
          <a:prstGeom prst="rect">
            <a:avLst/>
          </a:prstGeom>
          <a:noFill/>
          <a:ln>
            <a:noFill/>
          </a:ln>
        </p:spPr>
        <p:txBody>
          <a:bodyPr wrap="square" rtlCol="0" anchor="t">
            <a:spAutoFit/>
          </a:bodyPr>
          <a:lstStyle/>
          <a:p>
            <a:pPr algn="ctr"/>
            <a:r>
              <a:rPr lang="zh-CN" altLang="en-US" sz="2000" b="1" kern="1200" dirty="0">
                <a:solidFill>
                  <a:srgbClr val="044875"/>
                </a:solidFill>
                <a:latin typeface="Times New Roman" panose="02020603050405020304" charset="0"/>
                <a:ea typeface="+mn-ea"/>
                <a:cs typeface="Times New Roman" panose="02020603050405020304" charset="0"/>
              </a:rPr>
              <a:t>SEKE 2022</a:t>
            </a:r>
            <a:endParaRPr lang="zh-CN" altLang="en-US" sz="2000" b="1" kern="1200" dirty="0">
              <a:solidFill>
                <a:srgbClr val="044875"/>
              </a:solidFill>
              <a:latin typeface="Times New Roman" panose="02020603050405020304" charset="0"/>
              <a:ea typeface="+mn-ea"/>
              <a:cs typeface="Times New Roman" panose="02020603050405020304" charset="0"/>
            </a:endParaRPr>
          </a:p>
          <a:p>
            <a:pPr algn="ctr"/>
            <a:r>
              <a:rPr lang="zh-CN" altLang="en-US" sz="2000" b="1" kern="1200" dirty="0">
                <a:solidFill>
                  <a:srgbClr val="044875"/>
                </a:solidFill>
                <a:latin typeface="Times New Roman" panose="02020603050405020304" charset="0"/>
                <a:ea typeface="+mn-ea"/>
                <a:cs typeface="Times New Roman" panose="02020603050405020304" charset="0"/>
              </a:rPr>
              <a:t>KSIR Virtual Conference Center, Pittsburgh, USA</a:t>
            </a:r>
            <a:endParaRPr lang="zh-CN" altLang="en-US" sz="2000" b="1" kern="1200" dirty="0">
              <a:solidFill>
                <a:srgbClr val="044875"/>
              </a:solidFill>
              <a:latin typeface="Times New Roman" panose="02020603050405020304" charset="0"/>
              <a:ea typeface="+mn-ea"/>
              <a:cs typeface="Times New Roman" panose="02020603050405020304" charset="0"/>
            </a:endParaRPr>
          </a:p>
          <a:p>
            <a:pPr algn="ctr"/>
            <a:r>
              <a:rPr lang="zh-CN" altLang="en-US" sz="2000" b="1" kern="1200" dirty="0">
                <a:solidFill>
                  <a:srgbClr val="044875"/>
                </a:solidFill>
                <a:latin typeface="Times New Roman" panose="02020603050405020304" charset="0"/>
                <a:ea typeface="+mn-ea"/>
                <a:cs typeface="Times New Roman" panose="02020603050405020304" charset="0"/>
              </a:rPr>
              <a:t>July 1 - July 10, 2022</a:t>
            </a:r>
            <a:endParaRPr lang="zh-CN" altLang="en-US" sz="2000" b="1" kern="1200" dirty="0">
              <a:solidFill>
                <a:srgbClr val="044875"/>
              </a:solidFill>
              <a:latin typeface="Times New Roman" panose="02020603050405020304" charset="0"/>
              <a:ea typeface="+mn-ea"/>
              <a:cs typeface="Times New Roman" panose="0202060305040502030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矩形 5"/>
          <p:cNvSpPr/>
          <p:nvPr userDrawn="1"/>
        </p:nvSpPr>
        <p:spPr>
          <a:xfrm>
            <a:off x="0" y="-12700"/>
            <a:ext cx="12192000" cy="37306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矩形 9"/>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矩形 12"/>
          <p:cNvSpPr/>
          <p:nvPr userDrawn="1"/>
        </p:nvSpPr>
        <p:spPr>
          <a:xfrm>
            <a:off x="0" y="254002"/>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矩形 13"/>
          <p:cNvSpPr/>
          <p:nvPr userDrawn="1"/>
        </p:nvSpPr>
        <p:spPr>
          <a:xfrm>
            <a:off x="3238499" y="254002"/>
            <a:ext cx="8953501" cy="27716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5" name="组合 14"/>
          <p:cNvGrpSpPr/>
          <p:nvPr userDrawn="1"/>
        </p:nvGrpSpPr>
        <p:grpSpPr bwMode="auto">
          <a:xfrm>
            <a:off x="490220" y="81281"/>
            <a:ext cx="3697312" cy="583565"/>
            <a:chOff x="550815" y="82976"/>
            <a:chExt cx="3696600" cy="582556"/>
          </a:xfrm>
        </p:grpSpPr>
        <p:sp>
          <p:nvSpPr>
            <p:cNvPr id="16" name="文本框 4"/>
            <p:cNvSpPr txBox="1">
              <a:spLocks noChangeArrowheads="1"/>
            </p:cNvSpPr>
            <p:nvPr/>
          </p:nvSpPr>
          <p:spPr bwMode="auto">
            <a:xfrm>
              <a:off x="1059694" y="132585"/>
              <a:ext cx="3187721" cy="52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sym typeface="Calibri" panose="020F0502020204030204" pitchFamily="34" charset="0"/>
                </a:rPr>
                <a:t>Background</a:t>
              </a:r>
              <a:endParaRPr lang="zh-CN" altLang="en-US" dirty="0">
                <a:solidFill>
                  <a:srgbClr val="044875"/>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7" name="文本框 16"/>
            <p:cNvSpPr txBox="1"/>
            <p:nvPr/>
          </p:nvSpPr>
          <p:spPr>
            <a:xfrm>
              <a:off x="550815" y="82976"/>
              <a:ext cx="725347" cy="582556"/>
            </a:xfrm>
            <a:prstGeom prst="rect">
              <a:avLst/>
            </a:prstGeom>
            <a:noFill/>
          </p:spPr>
          <p:txBody>
            <a:bodyPr>
              <a:spAutoFit/>
            </a:bodyPr>
            <a:lstStyle/>
            <a:p>
              <a:pPr algn="ctr" eaLnBrk="1" fontAlgn="auto" hangingPunct="1">
                <a:spcBef>
                  <a:spcPts val="0"/>
                </a:spcBef>
                <a:spcAft>
                  <a:spcPts val="0"/>
                </a:spcAft>
                <a:defRPr/>
              </a:pPr>
              <a:r>
                <a:rPr lang="en-US" sz="3200" dirty="0">
                  <a:solidFill>
                    <a:schemeClr val="bg2">
                      <a:lumMod val="25000"/>
                    </a:schemeClr>
                  </a:solidFill>
                  <a:latin typeface="Impact" panose="020B0806030902050204" pitchFamily="34" charset="0"/>
                  <a:ea typeface="+mn-ea"/>
                </a:rPr>
                <a:t>1</a:t>
              </a:r>
              <a:endParaRPr lang="en-US" sz="3200" dirty="0">
                <a:solidFill>
                  <a:schemeClr val="bg2">
                    <a:lumMod val="25000"/>
                  </a:schemeClr>
                </a:solidFill>
                <a:latin typeface="Impact" panose="020B0806030902050204" pitchFamily="34" charset="0"/>
                <a:ea typeface="+mn-ea"/>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矩形 9"/>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0" y="254002"/>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2717074" y="254002"/>
            <a:ext cx="948323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9" name="组合 8"/>
          <p:cNvGrpSpPr/>
          <p:nvPr userDrawn="1"/>
        </p:nvGrpSpPr>
        <p:grpSpPr bwMode="auto">
          <a:xfrm>
            <a:off x="560290" y="82550"/>
            <a:ext cx="2156784" cy="583565"/>
            <a:chOff x="560240" y="82976"/>
            <a:chExt cx="2156368" cy="582556"/>
          </a:xfrm>
        </p:grpSpPr>
        <p:sp>
          <p:nvSpPr>
            <p:cNvPr id="13" name="文本框 4"/>
            <p:cNvSpPr txBox="1">
              <a:spLocks noChangeArrowheads="1"/>
            </p:cNvSpPr>
            <p:nvPr/>
          </p:nvSpPr>
          <p:spPr bwMode="auto">
            <a:xfrm>
              <a:off x="1102206" y="111502"/>
              <a:ext cx="1614402" cy="52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sym typeface="+mn-ea"/>
                </a:rPr>
                <a:t>Method</a:t>
              </a:r>
              <a:endParaRPr lang="zh-CN" altLang="en-US" dirty="0">
                <a:solidFill>
                  <a:srgbClr val="044875"/>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60240" y="82976"/>
              <a:ext cx="725347" cy="582556"/>
            </a:xfrm>
            <a:prstGeom prst="rect">
              <a:avLst/>
            </a:prstGeom>
            <a:noFill/>
          </p:spPr>
          <p:txBody>
            <a:bodyPr>
              <a:spAutoFit/>
            </a:bodyPr>
            <a:lstStyle/>
            <a:p>
              <a:pPr algn="ctr" eaLnBrk="1" fontAlgn="auto" hangingPunct="1">
                <a:spcBef>
                  <a:spcPts val="0"/>
                </a:spcBef>
                <a:spcAft>
                  <a:spcPts val="0"/>
                </a:spcAft>
                <a:defRPr/>
              </a:pPr>
              <a:r>
                <a:rPr lang="en-US" sz="3200" dirty="0">
                  <a:solidFill>
                    <a:schemeClr val="bg2">
                      <a:lumMod val="25000"/>
                    </a:schemeClr>
                  </a:solidFill>
                  <a:latin typeface="Impact" panose="020B0806030902050204" pitchFamily="34" charset="0"/>
                  <a:ea typeface="+mn-ea"/>
                </a:rPr>
                <a:t>2</a:t>
              </a:r>
              <a:endParaRPr lang="en-US" sz="3200" dirty="0">
                <a:solidFill>
                  <a:schemeClr val="bg2">
                    <a:lumMod val="25000"/>
                  </a:schemeClr>
                </a:solidFill>
                <a:latin typeface="Impact" panose="020B0806030902050204" pitchFamily="34" charset="0"/>
                <a:ea typeface="+mn-ea"/>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 name="矩形 9"/>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0" y="254002"/>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429000" y="254002"/>
            <a:ext cx="8771308"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9" name="组合 8"/>
          <p:cNvGrpSpPr/>
          <p:nvPr userDrawn="1"/>
        </p:nvGrpSpPr>
        <p:grpSpPr bwMode="auto">
          <a:xfrm>
            <a:off x="560290" y="82550"/>
            <a:ext cx="3018932" cy="583565"/>
            <a:chOff x="560240" y="82976"/>
            <a:chExt cx="3018350" cy="582556"/>
          </a:xfrm>
        </p:grpSpPr>
        <p:sp>
          <p:nvSpPr>
            <p:cNvPr id="13" name="文本框 4"/>
            <p:cNvSpPr txBox="1">
              <a:spLocks noChangeArrowheads="1"/>
            </p:cNvSpPr>
            <p:nvPr/>
          </p:nvSpPr>
          <p:spPr bwMode="auto">
            <a:xfrm>
              <a:off x="1102206" y="111502"/>
              <a:ext cx="2476384" cy="52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sym typeface="+mn-ea"/>
                </a:rPr>
                <a:t>Experiments</a:t>
              </a:r>
              <a:endParaRPr lang="zh-CN" altLang="en-US" dirty="0">
                <a:solidFill>
                  <a:srgbClr val="044875"/>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60240" y="82976"/>
              <a:ext cx="725347" cy="582556"/>
            </a:xfrm>
            <a:prstGeom prst="rect">
              <a:avLst/>
            </a:prstGeom>
            <a:noFill/>
          </p:spPr>
          <p:txBody>
            <a:bodyPr>
              <a:spAutoFit/>
            </a:bodyPr>
            <a:lstStyle/>
            <a:p>
              <a:pPr algn="ctr" eaLnBrk="1" fontAlgn="auto" hangingPunct="1">
                <a:spcBef>
                  <a:spcPts val="0"/>
                </a:spcBef>
                <a:spcAft>
                  <a:spcPts val="0"/>
                </a:spcAft>
                <a:defRPr/>
              </a:pPr>
              <a:r>
                <a:rPr lang="en-US" sz="3200" dirty="0">
                  <a:solidFill>
                    <a:schemeClr val="bg2">
                      <a:lumMod val="25000"/>
                    </a:schemeClr>
                  </a:solidFill>
                  <a:latin typeface="Impact" panose="020B0806030902050204" pitchFamily="34" charset="0"/>
                  <a:ea typeface="+mn-ea"/>
                </a:rPr>
                <a:t>3</a:t>
              </a:r>
              <a:endParaRPr lang="en-US" sz="3200" dirty="0">
                <a:solidFill>
                  <a:schemeClr val="bg2">
                    <a:lumMod val="25000"/>
                  </a:schemeClr>
                </a:solidFill>
                <a:latin typeface="Impact" panose="020B0806030902050204" pitchFamily="34" charset="0"/>
                <a:ea typeface="+mn-ea"/>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矩形 9"/>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0" y="254002"/>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7337" y="254002"/>
            <a:ext cx="9012971"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9" name="组合 8"/>
          <p:cNvGrpSpPr/>
          <p:nvPr userDrawn="1"/>
        </p:nvGrpSpPr>
        <p:grpSpPr bwMode="auto">
          <a:xfrm>
            <a:off x="560290" y="82550"/>
            <a:ext cx="2627047" cy="583565"/>
            <a:chOff x="560240" y="82976"/>
            <a:chExt cx="2626541" cy="582556"/>
          </a:xfrm>
        </p:grpSpPr>
        <p:sp>
          <p:nvSpPr>
            <p:cNvPr id="13" name="文本框 4"/>
            <p:cNvSpPr txBox="1">
              <a:spLocks noChangeArrowheads="1"/>
            </p:cNvSpPr>
            <p:nvPr/>
          </p:nvSpPr>
          <p:spPr bwMode="auto">
            <a:xfrm>
              <a:off x="1102207" y="111502"/>
              <a:ext cx="2084574" cy="52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sym typeface="+mn-ea"/>
                </a:rPr>
                <a:t>Conclusion</a:t>
              </a:r>
              <a:endParaRPr lang="zh-CN" altLang="en-US" dirty="0">
                <a:solidFill>
                  <a:srgbClr val="044875"/>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60240" y="82976"/>
              <a:ext cx="725347" cy="582556"/>
            </a:xfrm>
            <a:prstGeom prst="rect">
              <a:avLst/>
            </a:prstGeom>
            <a:noFill/>
          </p:spPr>
          <p:txBody>
            <a:bodyPr>
              <a:spAutoFit/>
            </a:bodyPr>
            <a:lstStyle/>
            <a:p>
              <a:pPr algn="ctr" eaLnBrk="1" fontAlgn="auto" hangingPunct="1">
                <a:spcBef>
                  <a:spcPts val="0"/>
                </a:spcBef>
                <a:spcAft>
                  <a:spcPts val="0"/>
                </a:spcAft>
                <a:defRPr/>
              </a:pPr>
              <a:r>
                <a:rPr lang="en-US" sz="3200" dirty="0">
                  <a:solidFill>
                    <a:schemeClr val="bg2">
                      <a:lumMod val="25000"/>
                    </a:schemeClr>
                  </a:solidFill>
                  <a:latin typeface="Impact" panose="020B0806030902050204" pitchFamily="34" charset="0"/>
                  <a:ea typeface="+mn-ea"/>
                </a:rPr>
                <a:t>4</a:t>
              </a:r>
              <a:endParaRPr lang="en-US" sz="3200" dirty="0">
                <a:solidFill>
                  <a:schemeClr val="bg2">
                    <a:lumMod val="25000"/>
                  </a:schemeClr>
                </a:solidFill>
                <a:latin typeface="Impact" panose="020B0806030902050204" pitchFamily="34" charset="0"/>
                <a:ea typeface="+mn-ea"/>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1" y="2663825"/>
            <a:ext cx="1573164"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文本框 7"/>
          <p:cNvSpPr txBox="1">
            <a:spLocks noChangeArrowheads="1"/>
          </p:cNvSpPr>
          <p:nvPr userDrawn="1"/>
        </p:nvSpPr>
        <p:spPr bwMode="auto">
          <a:xfrm>
            <a:off x="1560102" y="2000250"/>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1500" dirty="0">
                <a:solidFill>
                  <a:schemeClr val="bg1"/>
                </a:solidFill>
                <a:latin typeface="Impact" panose="020B0806030902050204" pitchFamily="34" charset="0"/>
              </a:rPr>
              <a:t>1</a:t>
            </a:r>
            <a:endParaRPr lang="zh-CN" altLang="en-US" sz="11500" dirty="0">
              <a:solidFill>
                <a:schemeClr val="bg1"/>
              </a:solidFill>
              <a:latin typeface="Impact" panose="020B0806030902050204" pitchFamily="34" charset="0"/>
            </a:endParaRPr>
          </a:p>
        </p:txBody>
      </p:sp>
      <p:sp>
        <p:nvSpPr>
          <p:cNvPr id="9" name="文本框 8"/>
          <p:cNvSpPr txBox="1">
            <a:spLocks noChangeArrowheads="1"/>
          </p:cNvSpPr>
          <p:nvPr userDrawn="1"/>
        </p:nvSpPr>
        <p:spPr bwMode="auto">
          <a:xfrm>
            <a:off x="419100" y="2638425"/>
            <a:ext cx="12006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rgbClr val="044875"/>
                </a:solidFill>
                <a:latin typeface="微软雅黑" panose="020B0503020204020204" pitchFamily="34" charset="-122"/>
                <a:ea typeface="微软雅黑" panose="020B0503020204020204" pitchFamily="34" charset="-122"/>
              </a:rPr>
              <a:t>Part</a:t>
            </a:r>
            <a:endParaRPr lang="zh-CN" altLang="en-US" sz="3200" b="1" dirty="0">
              <a:solidFill>
                <a:srgbClr val="044875"/>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3122023" y="2663825"/>
            <a:ext cx="9069977"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矩形 5"/>
          <p:cNvSpPr/>
          <p:nvPr userDrawn="1"/>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1" y="2663825"/>
            <a:ext cx="1573164"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文本框 7"/>
          <p:cNvSpPr txBox="1">
            <a:spLocks noChangeArrowheads="1"/>
          </p:cNvSpPr>
          <p:nvPr userDrawn="1"/>
        </p:nvSpPr>
        <p:spPr bwMode="auto">
          <a:xfrm>
            <a:off x="1560102" y="2000250"/>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1500" dirty="0">
                <a:solidFill>
                  <a:schemeClr val="bg1"/>
                </a:solidFill>
                <a:latin typeface="Impact" panose="020B0806030902050204" pitchFamily="34" charset="0"/>
              </a:rPr>
              <a:t>2</a:t>
            </a:r>
            <a:endParaRPr lang="zh-CN" altLang="en-US" sz="11500" dirty="0">
              <a:solidFill>
                <a:schemeClr val="bg1"/>
              </a:solidFill>
              <a:latin typeface="Impact" panose="020B0806030902050204" pitchFamily="34" charset="0"/>
            </a:endParaRPr>
          </a:p>
        </p:txBody>
      </p:sp>
      <p:sp>
        <p:nvSpPr>
          <p:cNvPr id="9" name="文本框 8"/>
          <p:cNvSpPr txBox="1">
            <a:spLocks noChangeArrowheads="1"/>
          </p:cNvSpPr>
          <p:nvPr userDrawn="1"/>
        </p:nvSpPr>
        <p:spPr bwMode="auto">
          <a:xfrm>
            <a:off x="419100" y="2638425"/>
            <a:ext cx="12006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rgbClr val="044875"/>
                </a:solidFill>
                <a:latin typeface="微软雅黑" panose="020B0503020204020204" pitchFamily="34" charset="-122"/>
                <a:ea typeface="微软雅黑" panose="020B0503020204020204" pitchFamily="34" charset="-122"/>
              </a:rPr>
              <a:t>Part</a:t>
            </a:r>
            <a:endParaRPr lang="zh-CN" altLang="en-US" sz="3200" b="1" dirty="0">
              <a:solidFill>
                <a:srgbClr val="044875"/>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3122023" y="2663825"/>
            <a:ext cx="9069977"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矩形 5"/>
          <p:cNvSpPr/>
          <p:nvPr userDrawn="1"/>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1" y="2663825"/>
            <a:ext cx="1573164"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文本框 7"/>
          <p:cNvSpPr txBox="1">
            <a:spLocks noChangeArrowheads="1"/>
          </p:cNvSpPr>
          <p:nvPr userDrawn="1"/>
        </p:nvSpPr>
        <p:spPr bwMode="auto">
          <a:xfrm>
            <a:off x="1560102" y="2000250"/>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1500" dirty="0">
                <a:solidFill>
                  <a:schemeClr val="bg1"/>
                </a:solidFill>
                <a:latin typeface="Impact" panose="020B0806030902050204" pitchFamily="34" charset="0"/>
              </a:rPr>
              <a:t>3</a:t>
            </a:r>
            <a:endParaRPr lang="zh-CN" altLang="en-US" sz="11500" dirty="0">
              <a:solidFill>
                <a:schemeClr val="bg1"/>
              </a:solidFill>
              <a:latin typeface="Impact" panose="020B0806030902050204" pitchFamily="34" charset="0"/>
            </a:endParaRPr>
          </a:p>
        </p:txBody>
      </p:sp>
      <p:sp>
        <p:nvSpPr>
          <p:cNvPr id="9" name="文本框 8"/>
          <p:cNvSpPr txBox="1">
            <a:spLocks noChangeArrowheads="1"/>
          </p:cNvSpPr>
          <p:nvPr userDrawn="1"/>
        </p:nvSpPr>
        <p:spPr bwMode="auto">
          <a:xfrm>
            <a:off x="419100" y="2638425"/>
            <a:ext cx="12006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rgbClr val="044875"/>
                </a:solidFill>
                <a:latin typeface="微软雅黑" panose="020B0503020204020204" pitchFamily="34" charset="-122"/>
                <a:ea typeface="微软雅黑" panose="020B0503020204020204" pitchFamily="34" charset="-122"/>
              </a:rPr>
              <a:t>Part</a:t>
            </a:r>
            <a:endParaRPr lang="zh-CN" altLang="en-US" sz="3200" b="1" dirty="0">
              <a:solidFill>
                <a:srgbClr val="044875"/>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3122023" y="2663825"/>
            <a:ext cx="9069977"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矩形 5"/>
          <p:cNvSpPr/>
          <p:nvPr userDrawn="1"/>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userDrawn="1"/>
        </p:nvSpPr>
        <p:spPr>
          <a:xfrm>
            <a:off x="1" y="2663825"/>
            <a:ext cx="1573164"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文本框 7"/>
          <p:cNvSpPr txBox="1">
            <a:spLocks noChangeArrowheads="1"/>
          </p:cNvSpPr>
          <p:nvPr userDrawn="1"/>
        </p:nvSpPr>
        <p:spPr bwMode="auto">
          <a:xfrm>
            <a:off x="1560102" y="2000250"/>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1500" dirty="0">
                <a:solidFill>
                  <a:schemeClr val="bg1"/>
                </a:solidFill>
                <a:latin typeface="Impact" panose="020B0806030902050204" pitchFamily="34" charset="0"/>
              </a:rPr>
              <a:t>4</a:t>
            </a:r>
            <a:endParaRPr lang="zh-CN" altLang="en-US" sz="11500" dirty="0">
              <a:solidFill>
                <a:schemeClr val="bg1"/>
              </a:solidFill>
              <a:latin typeface="Impact" panose="020B0806030902050204" pitchFamily="34" charset="0"/>
            </a:endParaRPr>
          </a:p>
        </p:txBody>
      </p:sp>
      <p:sp>
        <p:nvSpPr>
          <p:cNvPr id="9" name="文本框 8"/>
          <p:cNvSpPr txBox="1">
            <a:spLocks noChangeArrowheads="1"/>
          </p:cNvSpPr>
          <p:nvPr userDrawn="1"/>
        </p:nvSpPr>
        <p:spPr bwMode="auto">
          <a:xfrm>
            <a:off x="419100" y="2638425"/>
            <a:ext cx="12006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rgbClr val="044875"/>
                </a:solidFill>
                <a:latin typeface="微软雅黑" panose="020B0503020204020204" pitchFamily="34" charset="-122"/>
                <a:ea typeface="微软雅黑" panose="020B0503020204020204" pitchFamily="34" charset="-122"/>
              </a:rPr>
              <a:t>Part</a:t>
            </a:r>
            <a:endParaRPr lang="zh-CN" altLang="en-US" sz="3200" b="1" dirty="0">
              <a:solidFill>
                <a:srgbClr val="044875"/>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3122023" y="2663825"/>
            <a:ext cx="9069977"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0" y="-12700"/>
            <a:ext cx="12192000" cy="7874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090" y="69215"/>
            <a:ext cx="2313305" cy="623570"/>
          </a:xfrm>
          <a:prstGeom prst="rect">
            <a:avLst/>
          </a:prstGeom>
        </p:spPr>
      </p:pic>
      <p:sp>
        <p:nvSpPr>
          <p:cNvPr id="7" name="矩形 6"/>
          <p:cNvSpPr/>
          <p:nvPr userDrawn="1"/>
        </p:nvSpPr>
        <p:spPr>
          <a:xfrm>
            <a:off x="1617346" y="2237740"/>
            <a:ext cx="8956675" cy="2382838"/>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userDrawn="1"/>
        </p:nvGrpSpPr>
        <p:grpSpPr bwMode="auto">
          <a:xfrm>
            <a:off x="10307322" y="4306253"/>
            <a:ext cx="1109663" cy="1130300"/>
            <a:chOff x="2666985" y="682103"/>
            <a:chExt cx="1109138" cy="1131217"/>
          </a:xfrm>
        </p:grpSpPr>
        <p:sp>
          <p:nvSpPr>
            <p:cNvPr id="9" name="矩形 8"/>
            <p:cNvSpPr/>
            <p:nvPr/>
          </p:nvSpPr>
          <p:spPr>
            <a:xfrm>
              <a:off x="2841527" y="858458"/>
              <a:ext cx="769574" cy="76897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p:cNvSpPr/>
            <p:nvPr/>
          </p:nvSpPr>
          <p:spPr>
            <a:xfrm>
              <a:off x="2666985" y="682103"/>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10"/>
            <p:cNvSpPr/>
            <p:nvPr/>
          </p:nvSpPr>
          <p:spPr>
            <a:xfrm>
              <a:off x="3217587" y="1254067"/>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2" name="组合 11"/>
          <p:cNvGrpSpPr/>
          <p:nvPr userDrawn="1"/>
        </p:nvGrpSpPr>
        <p:grpSpPr bwMode="auto">
          <a:xfrm>
            <a:off x="809308" y="1442405"/>
            <a:ext cx="1109663" cy="1131887"/>
            <a:chOff x="2666985" y="682103"/>
            <a:chExt cx="1109138" cy="1131217"/>
          </a:xfrm>
        </p:grpSpPr>
        <p:sp>
          <p:nvSpPr>
            <p:cNvPr id="13" name="矩形 12"/>
            <p:cNvSpPr/>
            <p:nvPr/>
          </p:nvSpPr>
          <p:spPr>
            <a:xfrm>
              <a:off x="2841528" y="858211"/>
              <a:ext cx="769573" cy="76948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矩形 13"/>
            <p:cNvSpPr/>
            <p:nvPr/>
          </p:nvSpPr>
          <p:spPr>
            <a:xfrm>
              <a:off x="2666985" y="682103"/>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矩形 14"/>
            <p:cNvSpPr/>
            <p:nvPr/>
          </p:nvSpPr>
          <p:spPr>
            <a:xfrm>
              <a:off x="3217587" y="1254851"/>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 name="文本框 19"/>
          <p:cNvSpPr txBox="1"/>
          <p:nvPr userDrawn="1"/>
        </p:nvSpPr>
        <p:spPr>
          <a:xfrm>
            <a:off x="3181553" y="2748172"/>
            <a:ext cx="5697629" cy="1200329"/>
          </a:xfrm>
          <a:prstGeom prst="rect">
            <a:avLst/>
          </a:prstGeom>
          <a:noFill/>
        </p:spPr>
        <p:txBody>
          <a:bodyPr wrap="square">
            <a:spAutoFit/>
          </a:bodyPr>
          <a:lstStyle/>
          <a:p>
            <a:pPr algn="l"/>
            <a:r>
              <a:rPr lang="en-US" altLang="zh-CN" sz="7200" b="1" spc="300" dirty="0">
                <a:solidFill>
                  <a:srgbClr val="044875"/>
                </a:solidFill>
                <a:latin typeface="微软雅黑" panose="020B0503020204020204" pitchFamily="34" charset="-122"/>
                <a:ea typeface="微软雅黑" panose="020B0503020204020204" pitchFamily="34" charset="-122"/>
              </a:rPr>
              <a:t>Thank you!</a:t>
            </a:r>
            <a:endParaRPr lang="zh-CN" altLang="en-US" sz="7200" b="1" spc="300" dirty="0">
              <a:solidFill>
                <a:srgbClr val="044875"/>
              </a:solidFill>
              <a:latin typeface="微软雅黑" panose="020B0503020204020204" pitchFamily="34" charset="-122"/>
              <a:ea typeface="微软雅黑" panose="020B0503020204020204" pitchFamily="34" charset="-122"/>
            </a:endParaRPr>
          </a:p>
        </p:txBody>
      </p:sp>
      <p:sp>
        <p:nvSpPr>
          <p:cNvPr id="21" name="文本框 20"/>
          <p:cNvSpPr txBox="1"/>
          <p:nvPr userDrawn="1"/>
        </p:nvSpPr>
        <p:spPr>
          <a:xfrm>
            <a:off x="2525395" y="5296533"/>
            <a:ext cx="7143115" cy="1015663"/>
          </a:xfrm>
          <a:prstGeom prst="rect">
            <a:avLst/>
          </a:prstGeom>
          <a:noFill/>
          <a:ln>
            <a:noFill/>
          </a:ln>
        </p:spPr>
        <p:txBody>
          <a:bodyPr wrap="square" rtlCol="0" anchor="t">
            <a:spAutoFit/>
          </a:bodyPr>
          <a:lstStyle/>
          <a:p>
            <a:pPr algn="ctr"/>
            <a:r>
              <a:rPr lang="zh-CN" altLang="en-US" sz="2000" b="1" kern="1200" dirty="0">
                <a:solidFill>
                  <a:srgbClr val="044875"/>
                </a:solidFill>
                <a:latin typeface="Times New Roman" panose="02020603050405020304" charset="0"/>
                <a:ea typeface="+mn-ea"/>
                <a:cs typeface="Times New Roman" panose="02020603050405020304" charset="0"/>
              </a:rPr>
              <a:t>SEKE 2022</a:t>
            </a:r>
            <a:endParaRPr lang="zh-CN" altLang="en-US" sz="2000" b="1" kern="1200" dirty="0">
              <a:solidFill>
                <a:srgbClr val="044875"/>
              </a:solidFill>
              <a:latin typeface="Times New Roman" panose="02020603050405020304" charset="0"/>
              <a:ea typeface="+mn-ea"/>
              <a:cs typeface="Times New Roman" panose="02020603050405020304" charset="0"/>
            </a:endParaRPr>
          </a:p>
          <a:p>
            <a:pPr algn="ctr"/>
            <a:r>
              <a:rPr lang="zh-CN" altLang="en-US" sz="2000" b="1" kern="1200" dirty="0">
                <a:solidFill>
                  <a:srgbClr val="044875"/>
                </a:solidFill>
                <a:latin typeface="Times New Roman" panose="02020603050405020304" charset="0"/>
                <a:ea typeface="+mn-ea"/>
                <a:cs typeface="Times New Roman" panose="02020603050405020304" charset="0"/>
              </a:rPr>
              <a:t>KSIR Virtual Conference Center, Pittsburgh, USA</a:t>
            </a:r>
            <a:endParaRPr lang="zh-CN" altLang="en-US" sz="2000" b="1" kern="1200" dirty="0">
              <a:solidFill>
                <a:srgbClr val="044875"/>
              </a:solidFill>
              <a:latin typeface="Times New Roman" panose="02020603050405020304" charset="0"/>
              <a:ea typeface="+mn-ea"/>
              <a:cs typeface="Times New Roman" panose="02020603050405020304" charset="0"/>
            </a:endParaRPr>
          </a:p>
          <a:p>
            <a:pPr algn="ctr"/>
            <a:r>
              <a:rPr lang="zh-CN" altLang="en-US" sz="2000" b="1" kern="1200" dirty="0">
                <a:solidFill>
                  <a:srgbClr val="044875"/>
                </a:solidFill>
                <a:latin typeface="Times New Roman" panose="02020603050405020304" charset="0"/>
                <a:ea typeface="+mn-ea"/>
                <a:cs typeface="Times New Roman" panose="02020603050405020304" charset="0"/>
              </a:rPr>
              <a:t>July 1 - July 10, 2022</a:t>
            </a:r>
            <a:endParaRPr lang="zh-CN" altLang="en-US" sz="2000" b="1" kern="1200" dirty="0">
              <a:solidFill>
                <a:srgbClr val="044875"/>
              </a:solidFill>
              <a:latin typeface="Times New Roman" panose="02020603050405020304" charset="0"/>
              <a:ea typeface="+mn-ea"/>
              <a:cs typeface="Times New Roman" panose="02020603050405020304" charset="0"/>
            </a:endParaRPr>
          </a:p>
        </p:txBody>
      </p:sp>
      <p:sp>
        <p:nvSpPr>
          <p:cNvPr id="22" name="矩形 21"/>
          <p:cNvSpPr/>
          <p:nvPr userDrawn="1"/>
        </p:nvSpPr>
        <p:spPr>
          <a:xfrm>
            <a:off x="0" y="6523038"/>
            <a:ext cx="9901651"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22"/>
          <p:cNvSpPr txBox="1">
            <a:spLocks noChangeArrowheads="1"/>
          </p:cNvSpPr>
          <p:nvPr userDrawn="1"/>
        </p:nvSpPr>
        <p:spPr bwMode="auto">
          <a:xfrm>
            <a:off x="9901651" y="6491560"/>
            <a:ext cx="1689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044875"/>
                </a:solidFill>
                <a:latin typeface="微软雅黑" panose="020B0503020204020204" pitchFamily="34" charset="-122"/>
                <a:ea typeface="微软雅黑" panose="020B0503020204020204" pitchFamily="34" charset="-122"/>
              </a:rPr>
              <a:t>SEKE 2022</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
        <p:nvSpPr>
          <p:cNvPr id="24" name="矩形 23"/>
          <p:cNvSpPr/>
          <p:nvPr userDrawn="1"/>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FCFA7D9F-B4F6-4B7D-8D30-9FDE43AA2DD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CCB07F97-2FC2-4714-850C-6700199D6194}" type="slidenum">
              <a:rPr lang="zh-CN" altLang="en-US"/>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5DAE2CA6-8D79-400E-AD1E-56E3E0DA2BA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4D9D1E1-5454-45C3-93DA-86C3DA9ECB48}"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C852424-72F4-440E-8E03-587598E5B119}"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DF9EC1-C088-4DAC-AB69-D10F40584BD3}"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9EF9C9-4C84-4072-AFAA-D241A8D58A5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90597D9-2D04-4C83-915B-79D3B5D496F9}"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image" Target="../media/image2.png"/><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2"/>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583BA994-DBC0-4389-9AC3-50B67B3923E1}" type="datetimeFigureOut">
              <a:rPr lang="zh-CN" altLang="en-US"/>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DA430D88-0AE5-4EDA-BDD3-1B97B5FCD56A}"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0.xml"/><Relationship Id="rId2" Type="http://schemas.openxmlformats.org/officeDocument/2006/relationships/image" Target="../media/image3.e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0.xml"/><Relationship Id="rId2" Type="http://schemas.openxmlformats.org/officeDocument/2006/relationships/image" Target="../media/image4.wmf"/><Relationship Id="rId1"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0.xml"/><Relationship Id="rId2" Type="http://schemas.openxmlformats.org/officeDocument/2006/relationships/image" Target="../media/image5.emf"/><Relationship Id="rId1"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19775" y="2356672"/>
            <a:ext cx="8752449" cy="1383665"/>
          </a:xfrm>
          <a:prstGeom prst="rect">
            <a:avLst/>
          </a:prstGeom>
          <a:noFill/>
        </p:spPr>
        <p:txBody>
          <a:bodyPr wrap="square">
            <a:spAutoFit/>
          </a:bodyPr>
          <a:lstStyle/>
          <a:p>
            <a:pPr algn="ctr"/>
            <a:r>
              <a:rPr lang="en-US" altLang="zh-CN" sz="2800" b="1" spc="300" dirty="0">
                <a:solidFill>
                  <a:srgbClr val="044875"/>
                </a:solidFill>
                <a:latin typeface="微软雅黑" panose="020B0503020204020204" pitchFamily="34" charset="-122"/>
                <a:ea typeface="微软雅黑" panose="020B0503020204020204" pitchFamily="34" charset="-122"/>
              </a:rPr>
              <a:t>An Emotion Cause Detection Method Based on XLNet and Contrastive Learning</a:t>
            </a:r>
            <a:endParaRPr lang="en-US" altLang="zh-CN" sz="2800" b="1" spc="300" dirty="0">
              <a:solidFill>
                <a:srgbClr val="044875"/>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2168087" y="3822557"/>
            <a:ext cx="7855823" cy="16165"/>
          </a:xfrm>
          <a:prstGeom prst="line">
            <a:avLst/>
          </a:prstGeom>
          <a:ln w="25400">
            <a:solidFill>
              <a:srgbClr val="044875"/>
            </a:solidFill>
          </a:ln>
        </p:spPr>
        <p:style>
          <a:lnRef idx="1">
            <a:schemeClr val="accent1"/>
          </a:lnRef>
          <a:fillRef idx="0">
            <a:schemeClr val="accent1"/>
          </a:fillRef>
          <a:effectRef idx="0">
            <a:schemeClr val="accent1"/>
          </a:effectRef>
          <a:fontRef idx="minor">
            <a:schemeClr val="tx1"/>
          </a:fontRef>
        </p:style>
      </p:cxnSp>
      <p:sp>
        <p:nvSpPr>
          <p:cNvPr id="4" name="流程图: 可选过程 3"/>
          <p:cNvSpPr/>
          <p:nvPr/>
        </p:nvSpPr>
        <p:spPr>
          <a:xfrm>
            <a:off x="3490910" y="3933680"/>
            <a:ext cx="5210175" cy="593090"/>
          </a:xfrm>
          <a:prstGeom prst="flowChartAlternateProcess">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r>
              <a:rPr kumimoji="0" lang="en-US" altLang="zh-CN" sz="2000" b="0" i="0" u="none" strike="noStrike" kern="1200" cap="none" spc="0" normalizeH="0" baseline="0" noProof="0">
                <a:ln>
                  <a:noFill/>
                </a:ln>
                <a:solidFill>
                  <a:prstClr val="white"/>
                </a:solidFill>
                <a:effectLst/>
                <a:uLnTx/>
                <a:uFillTx/>
                <a:latin typeface="Times New Roman Regular" panose="02020603050405020304" charset="0"/>
                <a:ea typeface="微软雅黑 Light" panose="020B0502040204020203" charset="-122"/>
                <a:cs typeface="Times New Roman Regular" panose="02020603050405020304" charset="0"/>
              </a:rPr>
              <a:t>Hai Feng Zhang</a:t>
            </a:r>
            <a:r>
              <a:rPr kumimoji="0" lang="en-US" altLang="zh-CN" sz="2000" b="0" i="0" u="none" strike="noStrike" kern="1200" cap="none" spc="0" normalizeH="0" baseline="0" noProof="0" dirty="0">
                <a:ln>
                  <a:noFill/>
                </a:ln>
                <a:solidFill>
                  <a:prstClr val="white"/>
                </a:solidFill>
                <a:effectLst/>
                <a:uLnTx/>
                <a:uFillTx/>
                <a:latin typeface="Times New Roman Regular" panose="02020603050405020304" charset="0"/>
                <a:ea typeface="微软雅黑 Light" panose="020B0502040204020203" charset="-122"/>
                <a:cs typeface="Times New Roman Regular" panose="02020603050405020304" charset="0"/>
              </a:rPr>
              <a:t>, Cheng Zeng, Peng He</a:t>
            </a:r>
            <a:endParaRPr kumimoji="0" lang="en-US" altLang="zh-CN" sz="2000" b="0" i="0" u="none" strike="noStrike" kern="1200" cap="none" spc="0" normalizeH="0" baseline="0" noProof="0" dirty="0">
              <a:ln>
                <a:noFill/>
              </a:ln>
              <a:solidFill>
                <a:prstClr val="white"/>
              </a:solidFill>
              <a:effectLst/>
              <a:uLnTx/>
              <a:uFillTx/>
              <a:latin typeface="Times New Roman Regular" panose="02020603050405020304" charset="0"/>
              <a:ea typeface="微软雅黑 Light" panose="020B0502040204020203" charset="-122"/>
              <a:cs typeface="Times New Roman Regular"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2420056" y="2078039"/>
            <a:ext cx="7616190" cy="713105"/>
            <a:chOff x="6298049" y="1397569"/>
            <a:chExt cx="7614504" cy="713199"/>
          </a:xfrm>
        </p:grpSpPr>
        <p:sp>
          <p:nvSpPr>
            <p:cNvPr id="3" name="文本框 20"/>
            <p:cNvSpPr txBox="1">
              <a:spLocks noChangeArrowheads="1"/>
            </p:cNvSpPr>
            <p:nvPr/>
          </p:nvSpPr>
          <p:spPr bwMode="auto">
            <a:xfrm>
              <a:off x="7217325" y="1493466"/>
              <a:ext cx="6695228" cy="52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rPr>
                <a:t>Background</a:t>
              </a:r>
              <a:endParaRPr lang="zh-CN" altLang="en-US" dirty="0">
                <a:solidFill>
                  <a:srgbClr val="044875"/>
                </a:solidFill>
                <a:latin typeface="微软雅黑" panose="020B0503020204020204" pitchFamily="34" charset="-122"/>
                <a:ea typeface="微软雅黑" panose="020B0503020204020204" pitchFamily="34" charset="-122"/>
              </a:endParaRPr>
            </a:p>
          </p:txBody>
        </p:sp>
        <p:sp>
          <p:nvSpPr>
            <p:cNvPr id="4" name="矩形 3"/>
            <p:cNvSpPr/>
            <p:nvPr/>
          </p:nvSpPr>
          <p:spPr>
            <a:xfrm>
              <a:off x="7180504" y="1397569"/>
              <a:ext cx="6620314" cy="713199"/>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 name="组合 68"/>
            <p:cNvGrpSpPr/>
            <p:nvPr/>
          </p:nvGrpSpPr>
          <p:grpSpPr bwMode="auto">
            <a:xfrm>
              <a:off x="6298049" y="1397569"/>
              <a:ext cx="919239" cy="712882"/>
              <a:chOff x="6191369" y="1397569"/>
              <a:chExt cx="919239" cy="712882"/>
            </a:xfrm>
          </p:grpSpPr>
          <p:sp>
            <p:nvSpPr>
              <p:cNvPr id="6" name="矩形 5"/>
              <p:cNvSpPr/>
              <p:nvPr/>
            </p:nvSpPr>
            <p:spPr>
              <a:xfrm>
                <a:off x="6294533" y="1397569"/>
                <a:ext cx="712631" cy="712882"/>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文本框 18"/>
              <p:cNvSpPr txBox="1">
                <a:spLocks noChangeArrowheads="1"/>
              </p:cNvSpPr>
              <p:nvPr/>
            </p:nvSpPr>
            <p:spPr bwMode="auto">
              <a:xfrm>
                <a:off x="6191369" y="1431864"/>
                <a:ext cx="919239" cy="64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a:solidFill>
                      <a:srgbClr val="044875"/>
                    </a:solidFill>
                    <a:latin typeface="Impact" panose="020B0806030902050204" pitchFamily="34" charset="0"/>
                  </a:rPr>
                  <a:t>1</a:t>
                </a:r>
                <a:endParaRPr lang="zh-CN" altLang="en-US" sz="3600">
                  <a:solidFill>
                    <a:srgbClr val="044875"/>
                  </a:solidFill>
                  <a:latin typeface="Impact" panose="020B0806030902050204" pitchFamily="34" charset="0"/>
                </a:endParaRPr>
              </a:p>
            </p:txBody>
          </p:sp>
        </p:grpSp>
      </p:grpSp>
      <p:sp>
        <p:nvSpPr>
          <p:cNvPr id="8" name="文本框 7"/>
          <p:cNvSpPr txBox="1"/>
          <p:nvPr/>
        </p:nvSpPr>
        <p:spPr>
          <a:xfrm>
            <a:off x="3700779" y="582614"/>
            <a:ext cx="4773931" cy="922020"/>
          </a:xfrm>
          <a:prstGeom prst="rect">
            <a:avLst/>
          </a:prstGeom>
          <a:noFill/>
        </p:spPr>
        <p:txBody>
          <a:bodyPr wrap="square">
            <a:spAutoFit/>
          </a:bodyPr>
          <a:lstStyle/>
          <a:p>
            <a:pPr algn="ctr" eaLnBrk="1" fontAlgn="auto" hangingPunct="1">
              <a:spcBef>
                <a:spcPts val="0"/>
              </a:spcBef>
              <a:spcAft>
                <a:spcPts val="0"/>
              </a:spcAft>
              <a:defRPr/>
            </a:pPr>
            <a:r>
              <a:rPr lang="en-US" altLang="zh-CN" sz="5400" b="1" dirty="0">
                <a:solidFill>
                  <a:srgbClr val="044875"/>
                </a:solidFill>
                <a:latin typeface="+mj-lt"/>
                <a:ea typeface="+mn-ea"/>
              </a:rPr>
              <a:t>Outline</a:t>
            </a:r>
            <a:endParaRPr lang="zh-CN" altLang="en-US" sz="5400" b="1" dirty="0">
              <a:solidFill>
                <a:srgbClr val="044875"/>
              </a:solidFill>
              <a:latin typeface="+mj-lt"/>
              <a:ea typeface="+mn-ea"/>
            </a:endParaRPr>
          </a:p>
        </p:txBody>
      </p:sp>
      <p:cxnSp>
        <p:nvCxnSpPr>
          <p:cNvPr id="9" name="直接连接符 8"/>
          <p:cNvCxnSpPr/>
          <p:nvPr/>
        </p:nvCxnSpPr>
        <p:spPr>
          <a:xfrm flipV="1">
            <a:off x="3700780" y="1511300"/>
            <a:ext cx="4773930" cy="0"/>
          </a:xfrm>
          <a:prstGeom prst="line">
            <a:avLst/>
          </a:prstGeom>
          <a:ln w="25400">
            <a:solidFill>
              <a:srgbClr val="044875"/>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bwMode="auto">
          <a:xfrm>
            <a:off x="2419421" y="3166831"/>
            <a:ext cx="7579361" cy="713105"/>
            <a:chOff x="6298049" y="1397569"/>
            <a:chExt cx="7577683" cy="713199"/>
          </a:xfrm>
        </p:grpSpPr>
        <p:sp>
          <p:nvSpPr>
            <p:cNvPr id="11" name="文本框 20"/>
            <p:cNvSpPr txBox="1">
              <a:spLocks noChangeArrowheads="1"/>
            </p:cNvSpPr>
            <p:nvPr/>
          </p:nvSpPr>
          <p:spPr bwMode="auto">
            <a:xfrm>
              <a:off x="7180504" y="1492832"/>
              <a:ext cx="6695228" cy="52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dirty="0">
                  <a:solidFill>
                    <a:srgbClr val="044875"/>
                  </a:solidFill>
                  <a:latin typeface="微软雅黑" panose="020B0503020204020204" pitchFamily="34" charset="-122"/>
                  <a:ea typeface="微软雅黑" panose="020B0503020204020204" pitchFamily="34" charset="-122"/>
                </a:rPr>
                <a:t>Method</a:t>
              </a:r>
              <a:endParaRPr lang="zh-CN" altLang="en-US" dirty="0">
                <a:solidFill>
                  <a:srgbClr val="044875"/>
                </a:solidFill>
                <a:latin typeface="微软雅黑" panose="020B0503020204020204" pitchFamily="34" charset="-122"/>
                <a:ea typeface="微软雅黑" panose="020B0503020204020204" pitchFamily="34" charset="-122"/>
              </a:endParaRPr>
            </a:p>
          </p:txBody>
        </p:sp>
        <p:sp>
          <p:nvSpPr>
            <p:cNvPr id="12" name="矩形 11"/>
            <p:cNvSpPr/>
            <p:nvPr/>
          </p:nvSpPr>
          <p:spPr>
            <a:xfrm>
              <a:off x="7180504" y="1397569"/>
              <a:ext cx="6620314" cy="713199"/>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3" name="组合 68"/>
            <p:cNvGrpSpPr/>
            <p:nvPr/>
          </p:nvGrpSpPr>
          <p:grpSpPr bwMode="auto">
            <a:xfrm>
              <a:off x="6298049" y="1397569"/>
              <a:ext cx="919239" cy="712882"/>
              <a:chOff x="6191369" y="1397569"/>
              <a:chExt cx="919239" cy="712882"/>
            </a:xfrm>
          </p:grpSpPr>
          <p:sp>
            <p:nvSpPr>
              <p:cNvPr id="14" name="矩形 13"/>
              <p:cNvSpPr/>
              <p:nvPr/>
            </p:nvSpPr>
            <p:spPr>
              <a:xfrm>
                <a:off x="6294533" y="1397569"/>
                <a:ext cx="712631" cy="712882"/>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文本框 18"/>
              <p:cNvSpPr txBox="1">
                <a:spLocks noChangeArrowheads="1"/>
              </p:cNvSpPr>
              <p:nvPr/>
            </p:nvSpPr>
            <p:spPr bwMode="auto">
              <a:xfrm>
                <a:off x="6191369" y="1431228"/>
                <a:ext cx="919239" cy="64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a:solidFill>
                      <a:srgbClr val="044875"/>
                    </a:solidFill>
                    <a:latin typeface="Impact" panose="020B0806030902050204" pitchFamily="34" charset="0"/>
                  </a:rPr>
                  <a:t>2</a:t>
                </a:r>
                <a:endParaRPr lang="en-US" sz="3600">
                  <a:solidFill>
                    <a:srgbClr val="044875"/>
                  </a:solidFill>
                  <a:latin typeface="Impact" panose="020B0806030902050204" pitchFamily="34" charset="0"/>
                </a:endParaRPr>
              </a:p>
            </p:txBody>
          </p:sp>
        </p:grpSp>
      </p:grpSp>
      <p:grpSp>
        <p:nvGrpSpPr>
          <p:cNvPr id="16" name="组合 15"/>
          <p:cNvGrpSpPr/>
          <p:nvPr/>
        </p:nvGrpSpPr>
        <p:grpSpPr bwMode="auto">
          <a:xfrm>
            <a:off x="2420056" y="4208823"/>
            <a:ext cx="7616190" cy="713105"/>
            <a:chOff x="6298049" y="1397569"/>
            <a:chExt cx="7614504" cy="713199"/>
          </a:xfrm>
        </p:grpSpPr>
        <p:sp>
          <p:nvSpPr>
            <p:cNvPr id="17" name="文本框 20"/>
            <p:cNvSpPr txBox="1">
              <a:spLocks noChangeArrowheads="1"/>
            </p:cNvSpPr>
            <p:nvPr/>
          </p:nvSpPr>
          <p:spPr bwMode="auto">
            <a:xfrm>
              <a:off x="7217325" y="1493466"/>
              <a:ext cx="6695228" cy="52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buFont typeface="Arial" panose="020B0604020202020204" pitchFamily="34" charset="0"/>
                <a:buNone/>
              </a:pPr>
              <a:r>
                <a:rPr lang="en-US" altLang="zh-CN" dirty="0">
                  <a:solidFill>
                    <a:srgbClr val="044875"/>
                  </a:solidFill>
                  <a:latin typeface="微软雅黑" panose="020B0503020204020204" pitchFamily="34" charset="-122"/>
                  <a:ea typeface="微软雅黑" panose="020B0503020204020204" pitchFamily="34" charset="-122"/>
                </a:rPr>
                <a:t>Experiments</a:t>
              </a:r>
              <a:endParaRPr lang="en-US" altLang="zh-CN" dirty="0">
                <a:solidFill>
                  <a:srgbClr val="044875"/>
                </a:solidFill>
                <a:latin typeface="微软雅黑" panose="020B0503020204020204" pitchFamily="34" charset="-122"/>
                <a:ea typeface="微软雅黑" panose="020B0503020204020204" pitchFamily="34" charset="-122"/>
              </a:endParaRPr>
            </a:p>
          </p:txBody>
        </p:sp>
        <p:sp>
          <p:nvSpPr>
            <p:cNvPr id="18" name="矩形 17"/>
            <p:cNvSpPr/>
            <p:nvPr/>
          </p:nvSpPr>
          <p:spPr>
            <a:xfrm>
              <a:off x="7180504" y="1397569"/>
              <a:ext cx="6620314" cy="713199"/>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9" name="组合 68"/>
            <p:cNvGrpSpPr/>
            <p:nvPr/>
          </p:nvGrpSpPr>
          <p:grpSpPr bwMode="auto">
            <a:xfrm>
              <a:off x="6298049" y="1397569"/>
              <a:ext cx="919239" cy="712882"/>
              <a:chOff x="6191369" y="1397569"/>
              <a:chExt cx="919239" cy="712882"/>
            </a:xfrm>
          </p:grpSpPr>
          <p:sp>
            <p:nvSpPr>
              <p:cNvPr id="20" name="矩形 19"/>
              <p:cNvSpPr/>
              <p:nvPr/>
            </p:nvSpPr>
            <p:spPr>
              <a:xfrm>
                <a:off x="6294533" y="1397569"/>
                <a:ext cx="712631" cy="712882"/>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文本框 18"/>
              <p:cNvSpPr txBox="1">
                <a:spLocks noChangeArrowheads="1"/>
              </p:cNvSpPr>
              <p:nvPr/>
            </p:nvSpPr>
            <p:spPr bwMode="auto">
              <a:xfrm>
                <a:off x="6191369" y="1431864"/>
                <a:ext cx="919239" cy="64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sz="3600">
                    <a:solidFill>
                      <a:srgbClr val="044875"/>
                    </a:solidFill>
                    <a:latin typeface="Impact" panose="020B0806030902050204" pitchFamily="34" charset="0"/>
                  </a:rPr>
                  <a:t>3</a:t>
                </a:r>
                <a:endParaRPr lang="en-US" sz="3600">
                  <a:solidFill>
                    <a:srgbClr val="044875"/>
                  </a:solidFill>
                  <a:latin typeface="Impact" panose="020B0806030902050204" pitchFamily="34" charset="0"/>
                </a:endParaRPr>
              </a:p>
            </p:txBody>
          </p:sp>
        </p:grpSp>
      </p:grpSp>
      <p:grpSp>
        <p:nvGrpSpPr>
          <p:cNvPr id="22" name="组合 21"/>
          <p:cNvGrpSpPr/>
          <p:nvPr/>
        </p:nvGrpSpPr>
        <p:grpSpPr bwMode="auto">
          <a:xfrm>
            <a:off x="2419421" y="5250815"/>
            <a:ext cx="7616825" cy="713105"/>
            <a:chOff x="6297414" y="1397569"/>
            <a:chExt cx="7615139" cy="713199"/>
          </a:xfrm>
        </p:grpSpPr>
        <p:sp>
          <p:nvSpPr>
            <p:cNvPr id="23" name="文本框 20"/>
            <p:cNvSpPr txBox="1">
              <a:spLocks noChangeArrowheads="1"/>
            </p:cNvSpPr>
            <p:nvPr/>
          </p:nvSpPr>
          <p:spPr bwMode="auto">
            <a:xfrm>
              <a:off x="7217325" y="1493466"/>
              <a:ext cx="6695228" cy="52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buFont typeface="Arial" panose="020B0604020202020204" pitchFamily="34" charset="0"/>
                <a:buNone/>
              </a:pPr>
              <a:r>
                <a:rPr lang="en-US" altLang="zh-CN" dirty="0">
                  <a:solidFill>
                    <a:srgbClr val="044875"/>
                  </a:solidFill>
                  <a:latin typeface="微软雅黑" panose="020B0503020204020204" pitchFamily="34" charset="-122"/>
                  <a:ea typeface="微软雅黑" panose="020B0503020204020204" pitchFamily="34" charset="-122"/>
                  <a:sym typeface="Calibri" panose="020F0502020204030204" pitchFamily="34" charset="0"/>
                </a:rPr>
                <a:t>Conclusion</a:t>
              </a:r>
              <a:endParaRPr lang="en-US" altLang="zh-CN" dirty="0">
                <a:solidFill>
                  <a:srgbClr val="044875"/>
                </a:solidFill>
                <a:latin typeface="微软雅黑" panose="020B0503020204020204" pitchFamily="34" charset="-122"/>
                <a:ea typeface="微软雅黑" panose="020B0503020204020204" pitchFamily="34" charset="-122"/>
              </a:endParaRPr>
            </a:p>
          </p:txBody>
        </p:sp>
        <p:sp>
          <p:nvSpPr>
            <p:cNvPr id="24" name="矩形 23"/>
            <p:cNvSpPr/>
            <p:nvPr/>
          </p:nvSpPr>
          <p:spPr>
            <a:xfrm>
              <a:off x="7180503" y="1397569"/>
              <a:ext cx="6620314" cy="713199"/>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5" name="组合 68"/>
            <p:cNvGrpSpPr/>
            <p:nvPr/>
          </p:nvGrpSpPr>
          <p:grpSpPr bwMode="auto">
            <a:xfrm>
              <a:off x="6297414" y="1397569"/>
              <a:ext cx="919239" cy="712882"/>
              <a:chOff x="6190734" y="1397569"/>
              <a:chExt cx="919239" cy="712882"/>
            </a:xfrm>
          </p:grpSpPr>
          <p:sp>
            <p:nvSpPr>
              <p:cNvPr id="26" name="矩形 25"/>
              <p:cNvSpPr/>
              <p:nvPr/>
            </p:nvSpPr>
            <p:spPr>
              <a:xfrm>
                <a:off x="6294533" y="1397569"/>
                <a:ext cx="712631" cy="712882"/>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18"/>
              <p:cNvSpPr txBox="1">
                <a:spLocks noChangeArrowheads="1"/>
              </p:cNvSpPr>
              <p:nvPr/>
            </p:nvSpPr>
            <p:spPr bwMode="auto">
              <a:xfrm>
                <a:off x="6190734" y="1431228"/>
                <a:ext cx="919239" cy="64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sz="3600">
                    <a:solidFill>
                      <a:srgbClr val="044875"/>
                    </a:solidFill>
                    <a:latin typeface="Impact" panose="020B0806030902050204" pitchFamily="34" charset="0"/>
                  </a:rPr>
                  <a:t>4</a:t>
                </a:r>
                <a:endParaRPr lang="en-US" sz="3600">
                  <a:solidFill>
                    <a:srgbClr val="044875"/>
                  </a:solidFill>
                  <a:latin typeface="Impact" panose="020B0806030902050204" pitchFamily="34" charset="0"/>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055321" y="1114500"/>
            <a:ext cx="9013967" cy="1014730"/>
          </a:xfrm>
          <a:prstGeom prst="rect">
            <a:avLst/>
          </a:prstGeom>
          <a:noFill/>
        </p:spPr>
        <p:txBody>
          <a:bodyPr wrap="square">
            <a:spAutoFit/>
          </a:bodyPr>
          <a:lstStyle/>
          <a:p>
            <a:pPr marL="457200" indent="-457200" algn="just">
              <a:lnSpc>
                <a:spcPct val="150000"/>
              </a:lnSpc>
              <a:buClr>
                <a:srgbClr val="044875"/>
              </a:buClr>
              <a:buFont typeface="Wingdings" panose="05000000000000000000" pitchFamily="2" charset="2"/>
              <a:buChar char="Ø"/>
            </a:pPr>
            <a:r>
              <a:rPr lang="en-US" altLang="zh-CN" sz="2000" dirty="0">
                <a:latin typeface="Arial" panose="020B0604020202020204" pitchFamily="34" charset="0"/>
                <a:ea typeface="微软雅黑" panose="020B0503020204020204" pitchFamily="34" charset="-122"/>
                <a:cs typeface="Arial" panose="020B0604020202020204" pitchFamily="34" charset="0"/>
              </a:rPr>
              <a:t>Emotion cause detection is a new direction in the field of emotion research and is a fine-grained analysis of emotion</a:t>
            </a: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8" name="文本框 7"/>
          <p:cNvSpPr txBox="1"/>
          <p:nvPr/>
        </p:nvSpPr>
        <p:spPr>
          <a:xfrm>
            <a:off x="1055431" y="2418215"/>
            <a:ext cx="9266544" cy="1938020"/>
          </a:xfrm>
          <a:prstGeom prst="rect">
            <a:avLst/>
          </a:prstGeom>
          <a:noFill/>
        </p:spPr>
        <p:txBody>
          <a:bodyPr wrap="square">
            <a:spAutoFit/>
          </a:bodyPr>
          <a:lstStyle/>
          <a:p>
            <a:pPr marL="457200" indent="-457200" algn="just">
              <a:lnSpc>
                <a:spcPct val="150000"/>
              </a:lnSpc>
              <a:buClr>
                <a:srgbClr val="044875"/>
              </a:buClr>
              <a:buFont typeface="Wingdings" panose="05000000000000000000" pitchFamily="2" charset="2"/>
              <a:buChar char="Ø"/>
            </a:pPr>
            <a:r>
              <a:rPr lang="en-US" altLang="zh-CN" sz="2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emotion cause detection research is not only dependent on the      algorithms implemented but also limited by the cause-labeled corpus, and the current lack of relevant corpora has affected the depth of research in this area</a:t>
            </a:r>
            <a:r>
              <a:rPr lang="zh-CN" altLang="en-US" sz="2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5" name="文本框 4"/>
          <p:cNvSpPr txBox="1"/>
          <p:nvPr/>
        </p:nvSpPr>
        <p:spPr>
          <a:xfrm>
            <a:off x="1055321" y="4461585"/>
            <a:ext cx="9013967" cy="1014730"/>
          </a:xfrm>
          <a:prstGeom prst="rect">
            <a:avLst/>
          </a:prstGeom>
          <a:noFill/>
        </p:spPr>
        <p:txBody>
          <a:bodyPr wrap="square">
            <a:spAutoFit/>
          </a:bodyPr>
          <a:p>
            <a:pPr marL="457200" indent="-457200" algn="just">
              <a:lnSpc>
                <a:spcPct val="150000"/>
              </a:lnSpc>
              <a:buClr>
                <a:srgbClr val="044875"/>
              </a:buClr>
              <a:buFont typeface="Wingdings" panose="05000000000000000000" pitchFamily="2" charset="2"/>
              <a:buChar char="Ø"/>
            </a:pPr>
            <a:r>
              <a:rPr lang="en-US" sz="2000" dirty="0">
                <a:latin typeface="Arial" panose="020B0604020202020204" pitchFamily="34" charset="0"/>
                <a:ea typeface="微软雅黑" panose="020B0503020204020204" pitchFamily="34" charset="-122"/>
                <a:cs typeface="Arial" panose="020B0604020202020204" pitchFamily="34" charset="0"/>
              </a:rPr>
              <a:t>T</a:t>
            </a:r>
            <a:r>
              <a:rPr sz="2000" dirty="0">
                <a:latin typeface="Arial" panose="020B0604020202020204" pitchFamily="34" charset="0"/>
                <a:ea typeface="微软雅黑" panose="020B0503020204020204" pitchFamily="34" charset="-122"/>
                <a:cs typeface="Arial" panose="020B0604020202020204" pitchFamily="34" charset="0"/>
              </a:rPr>
              <a:t>his paper proposes an emotion cause detection method incorporating contrastive learning.</a:t>
            </a:r>
            <a:endParaRPr sz="2000" dirty="0">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p:nvPr/>
        </p:nvGraphicFramePr>
        <p:xfrm>
          <a:off x="281940" y="986155"/>
          <a:ext cx="11736070" cy="5072380"/>
        </p:xfrm>
        <a:graphic>
          <a:graphicData uri="http://schemas.openxmlformats.org/presentationml/2006/ole">
            <mc:AlternateContent xmlns:mc="http://schemas.openxmlformats.org/markup-compatibility/2006">
              <mc:Choice xmlns:v="urn:schemas-microsoft-com:vml" Requires="v">
                <p:oleObj spid="_x0000_s3" name="" r:id="rId1" imgW="7932420" imgH="3561080" progId="Visio.Drawing.15">
                  <p:embed/>
                </p:oleObj>
              </mc:Choice>
              <mc:Fallback>
                <p:oleObj name="" r:id="rId1" imgW="7932420" imgH="3561080" progId="Visio.Drawing.15">
                  <p:embed/>
                  <p:pic>
                    <p:nvPicPr>
                      <p:cNvPr id="0" name="图片 2"/>
                      <p:cNvPicPr/>
                      <p:nvPr/>
                    </p:nvPicPr>
                    <p:blipFill>
                      <a:blip r:embed="rId2"/>
                      <a:stretch>
                        <a:fillRect/>
                      </a:stretch>
                    </p:blipFill>
                    <p:spPr>
                      <a:xfrm>
                        <a:off x="281940" y="986155"/>
                        <a:ext cx="11736070" cy="5072380"/>
                      </a:xfrm>
                      <a:prstGeom prst="rect">
                        <a:avLst/>
                      </a:prstGeom>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09750" y="314325"/>
            <a:ext cx="309880" cy="368300"/>
          </a:xfrm>
          <a:prstGeom prst="rect">
            <a:avLst/>
          </a:prstGeom>
          <a:noFill/>
        </p:spPr>
        <p:txBody>
          <a:bodyPr wrap="none" rtlCol="0">
            <a:spAutoFit/>
          </a:bodyPr>
          <a:p>
            <a:endParaRPr lang="zh-CN" altLang="en-US"/>
          </a:p>
        </p:txBody>
      </p:sp>
      <p:sp>
        <p:nvSpPr>
          <p:cNvPr id="6" name="矩形 5"/>
          <p:cNvSpPr>
            <a:spLocks noChangeArrowheads="1"/>
          </p:cNvSpPr>
          <p:nvPr/>
        </p:nvSpPr>
        <p:spPr bwMode="auto">
          <a:xfrm>
            <a:off x="781204" y="1488897"/>
            <a:ext cx="9095281"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p>
            <a:pPr marL="342900" indent="-342900">
              <a:spcBef>
                <a:spcPct val="0"/>
              </a:spcBef>
              <a:buFont typeface="Wingdings" panose="05000000000000000000" pitchFamily="2" charset="2"/>
              <a:buChar char="l"/>
            </a:pP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Word repetition strategy</a:t>
            </a:r>
            <a:endParaRPr lang="zh-CN" altLang="en-US"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 name="矩形 3"/>
          <p:cNvSpPr>
            <a:spLocks noChangeArrowheads="1"/>
          </p:cNvSpPr>
          <p:nvPr/>
        </p:nvSpPr>
        <p:spPr bwMode="auto">
          <a:xfrm>
            <a:off x="775949" y="2631826"/>
            <a:ext cx="11223788"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p>
            <a:pPr marL="342900" indent="-342900">
              <a:spcBef>
                <a:spcPct val="0"/>
              </a:spcBef>
              <a:buFont typeface="Wingdings" panose="05000000000000000000" pitchFamily="2" charset="2"/>
              <a:buChar char="l"/>
            </a:pP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Difficult negative sample generation </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mn-ea"/>
              </a:rPr>
              <a:t>strategy</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zh-CN" altLang="en-US"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p:cNvSpPr>
            <a:spLocks noChangeArrowheads="1"/>
          </p:cNvSpPr>
          <p:nvPr/>
        </p:nvSpPr>
        <p:spPr bwMode="auto">
          <a:xfrm>
            <a:off x="781050" y="3775075"/>
            <a:ext cx="11309985" cy="92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p>
            <a:pPr marL="342900" indent="-342900">
              <a:spcBef>
                <a:spcPct val="0"/>
              </a:spcBef>
              <a:buFont typeface="Wingdings" panose="05000000000000000000" pitchFamily="2" charset="2"/>
              <a:buChar char="l"/>
            </a:pP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The final model fusion loss function:</a:t>
            </a:r>
            <a:endPar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p>
            <a:pPr marL="342900" indent="-342900">
              <a:spcBef>
                <a:spcPct val="0"/>
              </a:spcBef>
              <a:buFont typeface="Wingdings" panose="05000000000000000000" pitchFamily="2" charset="2"/>
              <a:buChar char="l"/>
            </a:pPr>
            <a:endPar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aphicFrame>
        <p:nvGraphicFramePr>
          <p:cNvPr id="2" name="对象 -2147482608"/>
          <p:cNvGraphicFramePr>
            <a:graphicFrameLocks noChangeAspect="1"/>
          </p:cNvGraphicFramePr>
          <p:nvPr/>
        </p:nvGraphicFramePr>
        <p:xfrm>
          <a:off x="4197350" y="4625340"/>
          <a:ext cx="3256280" cy="691515"/>
        </p:xfrm>
        <a:graphic>
          <a:graphicData uri="http://schemas.openxmlformats.org/presentationml/2006/ole">
            <mc:AlternateContent xmlns:mc="http://schemas.openxmlformats.org/markup-compatibility/2006">
              <mc:Choice xmlns:v="urn:schemas-microsoft-com:vml" Requires="v">
                <p:oleObj spid="_x0000_s3076" name="" r:id="rId1" imgW="1066800" imgH="228600" progId="Equation.KSEE3">
                  <p:embed/>
                </p:oleObj>
              </mc:Choice>
              <mc:Fallback>
                <p:oleObj name="" r:id="rId1" imgW="1066800" imgH="228600" progId="Equation.KSEE3">
                  <p:embed/>
                  <p:pic>
                    <p:nvPicPr>
                      <p:cNvPr id="0" name="图片 3075"/>
                      <p:cNvPicPr/>
                      <p:nvPr/>
                    </p:nvPicPr>
                    <p:blipFill>
                      <a:blip r:embed="rId2"/>
                      <a:stretch>
                        <a:fillRect/>
                      </a:stretch>
                    </p:blipFill>
                    <p:spPr>
                      <a:xfrm>
                        <a:off x="4197350" y="4625340"/>
                        <a:ext cx="3256280" cy="691515"/>
                      </a:xfrm>
                      <a:prstGeom prst="rect">
                        <a:avLst/>
                      </a:prstGeom>
                      <a:noFill/>
                      <a:ln w="38100">
                        <a:noFill/>
                        <a:miter/>
                      </a:ln>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对象 8"/>
          <p:cNvGraphicFramePr/>
          <p:nvPr/>
        </p:nvGraphicFramePr>
        <p:xfrm>
          <a:off x="935990" y="1410970"/>
          <a:ext cx="10453370" cy="4036695"/>
        </p:xfrm>
        <a:graphic>
          <a:graphicData uri="http://schemas.openxmlformats.org/presentationml/2006/ole">
            <mc:AlternateContent xmlns:mc="http://schemas.openxmlformats.org/markup-compatibility/2006">
              <mc:Choice xmlns:v="urn:schemas-microsoft-com:vml" Requires="v">
                <p:oleObj spid="_x0000_s10" name="" r:id="rId1" imgW="12920345" imgH="4943475" progId="Visio.Drawing.15">
                  <p:embed/>
                </p:oleObj>
              </mc:Choice>
              <mc:Fallback>
                <p:oleObj name="" r:id="rId1" imgW="12920345" imgH="4943475" progId="Visio.Drawing.15">
                  <p:embed/>
                  <p:pic>
                    <p:nvPicPr>
                      <p:cNvPr id="0" name="图片 9"/>
                      <p:cNvPicPr/>
                      <p:nvPr/>
                    </p:nvPicPr>
                    <p:blipFill>
                      <a:blip r:embed="rId2"/>
                      <a:stretch>
                        <a:fillRect/>
                      </a:stretch>
                    </p:blipFill>
                    <p:spPr>
                      <a:xfrm>
                        <a:off x="935990" y="1410970"/>
                        <a:ext cx="10453370" cy="4036695"/>
                      </a:xfrm>
                      <a:prstGeom prst="rect">
                        <a:avLst/>
                      </a:prstGeom>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294761" y="4665840"/>
            <a:ext cx="463423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marL="342900" indent="-342900" algn="l">
              <a:spcBef>
                <a:spcPct val="0"/>
              </a:spcBef>
              <a:buFont typeface="Wingdings" panose="05000000000000000000" pitchFamily="2" charset="2"/>
              <a:buChar char="l"/>
            </a:pPr>
            <a:r>
              <a:rPr lang="en-US" altLang="zh-CN"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Evaluation metrics: </a:t>
            </a:r>
            <a:r>
              <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Acc</a:t>
            </a:r>
            <a:r>
              <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MP,MR,F1</a:t>
            </a:r>
            <a:endPar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aphicFrame>
        <p:nvGraphicFramePr>
          <p:cNvPr id="2" name="表格 1"/>
          <p:cNvGraphicFramePr/>
          <p:nvPr>
            <p:custDataLst>
              <p:tags r:id="rId1"/>
            </p:custDataLst>
          </p:nvPr>
        </p:nvGraphicFramePr>
        <p:xfrm>
          <a:off x="1295082" y="1595120"/>
          <a:ext cx="10267950" cy="1493520"/>
        </p:xfrm>
        <a:graphic>
          <a:graphicData uri="http://schemas.openxmlformats.org/drawingml/2006/table">
            <a:tbl>
              <a:tblPr firstRow="1" bandRow="1">
                <a:tableStyleId>{5940675A-B579-460E-94D1-54222C63F5DA}</a:tableStyleId>
              </a:tblPr>
              <a:tblGrid>
                <a:gridCol w="4904740"/>
                <a:gridCol w="5363210"/>
              </a:tblGrid>
              <a:tr h="0">
                <a:tc>
                  <a:txBody>
                    <a:bodyPr/>
                    <a:p>
                      <a:pPr indent="0" algn="ctr">
                        <a:buNone/>
                      </a:pPr>
                      <a:r>
                        <a:rPr lang="en-US" sz="2000" b="1">
                          <a:latin typeface="宋体" panose="02010600030101010101" pitchFamily="2" charset="-122"/>
                          <a:ea typeface="宋体" panose="02010600030101010101" pitchFamily="2" charset="-122"/>
                          <a:cs typeface="宋体" panose="02010600030101010101" pitchFamily="2" charset="-122"/>
                        </a:rPr>
                        <a:t>Emotional Text</a:t>
                      </a:r>
                      <a:endParaRPr lang="en-US" altLang="en-US" sz="2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宋体" panose="02010600030101010101" pitchFamily="2" charset="-122"/>
                          <a:ea typeface="宋体" panose="02010600030101010101" pitchFamily="2" charset="-122"/>
                          <a:cs typeface="宋体" panose="02010600030101010101" pitchFamily="2" charset="-122"/>
                        </a:rPr>
                        <a:t>Label</a:t>
                      </a:r>
                      <a:endParaRPr lang="en-US" altLang="en-US" sz="2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19200">
                <a:tc>
                  <a:txBody>
                    <a:bodyPr/>
                    <a:p>
                      <a:pPr indent="0">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All of you who have watched the whole thing know that your score shouldn't be like this, this judge is really not good, stuck with the score to give the score.</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rating criteria</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52400">
                <a:tc>
                  <a:txBody>
                    <a:bodyPr/>
                    <a:p>
                      <a:pPr indent="0">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Great, great, superb!</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empathy</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52400">
                <a:tc>
                  <a:txBody>
                    <a:bodyPr/>
                    <a:p>
                      <a:pPr indent="0">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He is also still our hero!</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derivative topics</a:t>
                      </a:r>
                      <a:endParaRPr lang="en-US" altLang="zh-CN" sz="2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888740" y="1058863"/>
            <a:ext cx="5080000" cy="460375"/>
          </a:xfrm>
          <a:prstGeom prst="rect">
            <a:avLst/>
          </a:prstGeom>
          <a:noFill/>
          <a:ln w="9525">
            <a:noFill/>
          </a:ln>
        </p:spPr>
        <p:txBody>
          <a:bodyPr>
            <a:spAutoFit/>
          </a:bodyPr>
          <a:p>
            <a:pPr marL="0" indent="0" algn="ctr"/>
            <a:r>
              <a:rPr lang="en-US" sz="2400" b="0">
                <a:latin typeface="Times New Roman" panose="02020603050405020304" charset="0"/>
                <a:ea typeface="宋体" panose="02010600030101010101" pitchFamily="2" charset="-122"/>
              </a:rPr>
              <a:t>TABLE I.  Data Display</a:t>
            </a:r>
            <a:endParaRPr lang="en-US" altLang="en-US" sz="2400" b="0">
              <a:latin typeface="Times New Roman" panose="02020603050405020304"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914775" y="1048702"/>
            <a:ext cx="5080000" cy="398780"/>
          </a:xfrm>
          <a:prstGeom prst="rect">
            <a:avLst/>
          </a:prstGeom>
          <a:noFill/>
          <a:ln w="9525">
            <a:noFill/>
          </a:ln>
        </p:spPr>
        <p:txBody>
          <a:bodyPr>
            <a:spAutoFit/>
          </a:bodyPr>
          <a:p>
            <a:pPr marL="0" indent="0" algn="ctr"/>
            <a:r>
              <a:rPr lang="en-US" sz="2000" b="0">
                <a:latin typeface="Times New Roman" panose="02020603050405020304" charset="0"/>
                <a:ea typeface="宋体" panose="02010600030101010101" pitchFamily="2" charset="-122"/>
              </a:rPr>
              <a:t>TABLE II.  Experimental Results</a:t>
            </a:r>
            <a:endParaRPr lang="en-US" altLang="en-US" sz="2000" b="0">
              <a:latin typeface="Times New Roman" panose="02020603050405020304" charset="0"/>
              <a:ea typeface="宋体" panose="02010600030101010101" pitchFamily="2" charset="-122"/>
            </a:endParaRPr>
          </a:p>
        </p:txBody>
      </p:sp>
      <p:graphicFrame>
        <p:nvGraphicFramePr>
          <p:cNvPr id="2" name="表格 1"/>
          <p:cNvGraphicFramePr/>
          <p:nvPr>
            <p:custDataLst>
              <p:tags r:id="rId1"/>
            </p:custDataLst>
          </p:nvPr>
        </p:nvGraphicFramePr>
        <p:xfrm>
          <a:off x="967740" y="1599883"/>
          <a:ext cx="0" cy="101600"/>
        </p:xfrm>
        <a:graphic>
          <a:graphicData uri="http://schemas.openxmlformats.org/drawingml/2006/table">
            <a:tbl>
              <a:tblPr firstRow="1" bandRow="1">
                <a:tableStyleId>{5940675A-B579-460E-94D1-54222C63F5DA}</a:tableStyleId>
              </a:tblPr>
              <a:tblGrid>
                <a:gridCol w="3406775"/>
                <a:gridCol w="1765300"/>
                <a:gridCol w="1766888"/>
                <a:gridCol w="1765300"/>
                <a:gridCol w="1766887"/>
              </a:tblGrid>
              <a:tr h="0">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Model</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i="1">
                          <a:latin typeface="宋体" panose="02010600030101010101" pitchFamily="2" charset="-122"/>
                          <a:ea typeface="宋体" panose="02010600030101010101" pitchFamily="2" charset="-122"/>
                          <a:cs typeface="宋体" panose="02010600030101010101" pitchFamily="2" charset="-122"/>
                        </a:rPr>
                        <a:t>Acc</a:t>
                      </a:r>
                      <a:endParaRPr lang="en-US" altLang="en-US" sz="2400" b="1" i="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i="1">
                          <a:latin typeface="宋体" panose="02010600030101010101" pitchFamily="2" charset="-122"/>
                          <a:ea typeface="宋体" panose="02010600030101010101" pitchFamily="2" charset="-122"/>
                          <a:cs typeface="宋体" panose="02010600030101010101" pitchFamily="2" charset="-122"/>
                        </a:rPr>
                        <a:t>MP</a:t>
                      </a:r>
                      <a:endParaRPr lang="en-US" altLang="en-US" sz="2400" b="1" i="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i="1">
                          <a:latin typeface="宋体" panose="02010600030101010101" pitchFamily="2" charset="-122"/>
                          <a:ea typeface="宋体" panose="02010600030101010101" pitchFamily="2" charset="-122"/>
                          <a:cs typeface="宋体" panose="02010600030101010101" pitchFamily="2" charset="-122"/>
                        </a:rPr>
                        <a:t>MR</a:t>
                      </a:r>
                      <a:endParaRPr lang="en-US" altLang="en-US" sz="2400" b="1" i="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i="1">
                          <a:latin typeface="宋体" panose="02010600030101010101" pitchFamily="2" charset="-122"/>
                          <a:ea typeface="宋体" panose="02010600030101010101" pitchFamily="2" charset="-122"/>
                          <a:cs typeface="宋体" panose="02010600030101010101" pitchFamily="2" charset="-122"/>
                        </a:rPr>
                        <a:t>F1</a:t>
                      </a:r>
                      <a:endParaRPr lang="en-US" altLang="en-US" sz="2400" b="1" i="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TextCNN</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0.7550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0.5173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0.5203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0.5174</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BiLSTM-Att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0.7432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0.5252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0.5160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0.5197</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BERT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0.7763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0.5766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0.5711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0.5718</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RoBERTa</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0.7822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0.6782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0.5997</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0.6196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XLNet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0.7763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0.5745</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0.5555</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0.5619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XLNet-RCNN</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0.7893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0.6996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0.6940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0.6890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XLNet-Rdrop</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0.7846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0.6977</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0.6906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0.6931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XLNet-SimCSE</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0.7917</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0.7311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0.7164</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0.7199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XLNet-CL</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0.8036</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0.7424</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0.7159</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宋体" panose="02010600030101010101" pitchFamily="2" charset="-122"/>
                          <a:ea typeface="宋体" panose="02010600030101010101" pitchFamily="2" charset="-122"/>
                          <a:cs typeface="宋体" panose="02010600030101010101" pitchFamily="2" charset="-122"/>
                        </a:rPr>
                        <a:t>0.7266</a:t>
                      </a:r>
                      <a:endParaRPr lang="en-US" altLang="en-US" sz="2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nvGraphicFramePr>
        <p:xfrm>
          <a:off x="667068" y="2137728"/>
          <a:ext cx="3599815" cy="233743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3" name="图表 12"/>
          <p:cNvGraphicFramePr/>
          <p:nvPr/>
        </p:nvGraphicFramePr>
        <p:xfrm>
          <a:off x="4478655" y="2137728"/>
          <a:ext cx="3600450" cy="23374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图表 13"/>
          <p:cNvGraphicFramePr/>
          <p:nvPr/>
        </p:nvGraphicFramePr>
        <p:xfrm>
          <a:off x="8290243" y="2137728"/>
          <a:ext cx="3599815" cy="2337435"/>
        </p:xfrm>
        <a:graphic>
          <a:graphicData uri="http://schemas.openxmlformats.org/drawingml/2006/chart">
            <c:chart xmlns:c="http://schemas.openxmlformats.org/drawingml/2006/chart" xmlns:r="http://schemas.openxmlformats.org/officeDocument/2006/relationships" r:id="rId3"/>
          </a:graphicData>
        </a:graphic>
      </p:graphicFrame>
      <p:sp>
        <p:nvSpPr>
          <p:cNvPr id="100" name="文本框 99"/>
          <p:cNvSpPr txBox="1"/>
          <p:nvPr/>
        </p:nvSpPr>
        <p:spPr>
          <a:xfrm>
            <a:off x="-72390" y="1733868"/>
            <a:ext cx="5080000" cy="337185"/>
          </a:xfrm>
          <a:prstGeom prst="rect">
            <a:avLst/>
          </a:prstGeom>
          <a:noFill/>
          <a:ln w="9525">
            <a:noFill/>
          </a:ln>
        </p:spPr>
        <p:txBody>
          <a:bodyPr>
            <a:spAutoFit/>
          </a:bodyPr>
          <a:p>
            <a:pPr marL="0" indent="0" algn="ctr"/>
            <a:r>
              <a:rPr lang="en-US" sz="1600" b="0">
                <a:latin typeface="Times New Roman" panose="02020603050405020304" charset="0"/>
                <a:ea typeface="宋体" panose="02010600030101010101" pitchFamily="2" charset="-122"/>
              </a:rPr>
              <a:t>the difficult negative sample hyperparameter </a:t>
            </a:r>
            <a:endParaRPr lang="en-US" sz="1600" b="0">
              <a:latin typeface="Times New Roman" panose="02020603050405020304" charset="0"/>
              <a:ea typeface="宋体" panose="02010600030101010101" pitchFamily="2" charset="-122"/>
            </a:endParaRPr>
          </a:p>
        </p:txBody>
      </p:sp>
      <p:sp>
        <p:nvSpPr>
          <p:cNvPr id="16" name="文本框 15"/>
          <p:cNvSpPr txBox="1"/>
          <p:nvPr/>
        </p:nvSpPr>
        <p:spPr>
          <a:xfrm>
            <a:off x="3832860" y="1733868"/>
            <a:ext cx="5080000" cy="337185"/>
          </a:xfrm>
          <a:prstGeom prst="rect">
            <a:avLst/>
          </a:prstGeom>
          <a:noFill/>
          <a:ln w="9525">
            <a:noFill/>
          </a:ln>
        </p:spPr>
        <p:txBody>
          <a:bodyPr>
            <a:spAutoFit/>
          </a:bodyPr>
          <a:p>
            <a:pPr marL="0" indent="0" algn="ctr"/>
            <a:r>
              <a:rPr lang="en-US" sz="1600" b="0">
                <a:latin typeface="Times New Roman" panose="02020603050405020304" charset="0"/>
                <a:ea typeface="宋体" panose="02010600030101010101" pitchFamily="2" charset="-122"/>
              </a:rPr>
              <a:t>the fusion factor </a:t>
            </a:r>
            <a:endParaRPr lang="en-US" sz="1600" b="0">
              <a:latin typeface="Times New Roman" panose="02020603050405020304" charset="0"/>
              <a:ea typeface="宋体" panose="02010600030101010101" pitchFamily="2" charset="-122"/>
            </a:endParaRPr>
          </a:p>
        </p:txBody>
      </p:sp>
      <p:sp>
        <p:nvSpPr>
          <p:cNvPr id="17" name="文本框 16"/>
          <p:cNvSpPr txBox="1"/>
          <p:nvPr/>
        </p:nvSpPr>
        <p:spPr>
          <a:xfrm>
            <a:off x="7406640" y="1733868"/>
            <a:ext cx="5080000" cy="337185"/>
          </a:xfrm>
          <a:prstGeom prst="rect">
            <a:avLst/>
          </a:prstGeom>
          <a:noFill/>
          <a:ln w="9525">
            <a:noFill/>
          </a:ln>
        </p:spPr>
        <p:txBody>
          <a:bodyPr>
            <a:spAutoFit/>
          </a:bodyPr>
          <a:p>
            <a:pPr marL="0" indent="0" algn="ctr"/>
            <a:r>
              <a:rPr lang="en-US" sz="1600" b="0">
                <a:latin typeface="Times New Roman" panose="02020603050405020304" charset="0"/>
                <a:ea typeface="宋体" panose="02010600030101010101" pitchFamily="2" charset="-122"/>
              </a:rPr>
              <a:t>the temperature coefficient</a:t>
            </a:r>
            <a:endParaRPr lang="en-US" sz="1600" b="0">
              <a:latin typeface="Times New Roman" panose="0202060305040502030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010285" y="1451610"/>
            <a:ext cx="10507345" cy="314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342900" indent="-342900">
              <a:buClr>
                <a:srgbClr val="044875"/>
              </a:buClr>
              <a:buFont typeface="Wingdings" panose="05000000000000000000" pitchFamily="2" charset="2"/>
              <a:buChar char="Ø"/>
            </a:pPr>
            <a:r>
              <a:rPr lang="en-US" altLang="zh-CN" sz="2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 this paper, we propose an emotion cause detection method based on XLNet and contrastive learning, fusing the contrastive learning model on the emotion cause detection task, making full use of the advantages of XLNet and contrastive learning, and introducing a word repetition strategy and a difficult sample generation strategy in the contrastive learning module, so as to improve the emotion cause detection effect. </a:t>
            </a:r>
            <a:r>
              <a:rPr lang="en-US" altLang="zh-CN" sz="3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en-US" altLang="zh-CN" sz="3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KSO_WM_UNIT_TABLE_BEAUTIFY" val="smartTable{e2e5275d-c988-40ac-892d-316c93f8ca3e}"/>
</p:tagLst>
</file>

<file path=ppt/tags/tag2.xml><?xml version="1.0" encoding="utf-8"?>
<p:tagLst xmlns:p="http://schemas.openxmlformats.org/presentationml/2006/main">
  <p:tag name="KSO_WM_UNIT_TABLE_BEAUTIFY" val="smartTable{ce953627-8eb5-47df-84ef-0d2f0cdf094f}"/>
</p:tagLst>
</file>

<file path=ppt/tags/tag3.xml><?xml version="1.0" encoding="utf-8"?>
<p:tagLst xmlns:p="http://schemas.openxmlformats.org/presentationml/2006/main">
  <p:tag name="COMMONDATA" val="eyJoZGlkIjoiZjQ1MDQ4Yjc5ZWZjN2QwNWM2MDU1YTg0NzFjMDI5Nm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1864</Words>
  <Application>WPS 演示</Application>
  <PresentationFormat>宽屏</PresentationFormat>
  <Paragraphs>165</Paragraphs>
  <Slides>11</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3</vt:i4>
      </vt:variant>
      <vt:variant>
        <vt:lpstr>幻灯片标题</vt:lpstr>
      </vt:variant>
      <vt:variant>
        <vt:i4>11</vt:i4>
      </vt:variant>
    </vt:vector>
  </HeadingPairs>
  <TitlesOfParts>
    <vt:vector size="28" baseType="lpstr">
      <vt:lpstr>Arial</vt:lpstr>
      <vt:lpstr>宋体</vt:lpstr>
      <vt:lpstr>Wingdings</vt:lpstr>
      <vt:lpstr>Calibri</vt:lpstr>
      <vt:lpstr>Calibri Light</vt:lpstr>
      <vt:lpstr>微软雅黑</vt:lpstr>
      <vt:lpstr>Times New Roman</vt:lpstr>
      <vt:lpstr>Impact</vt:lpstr>
      <vt:lpstr>Times New Roman Regular</vt:lpstr>
      <vt:lpstr>微软雅黑 Light</vt:lpstr>
      <vt:lpstr>Lifeline JL</vt:lpstr>
      <vt:lpstr>Arial Unicode MS</vt:lpstr>
      <vt:lpstr>Segoe Print</vt:lpstr>
      <vt:lpstr>Office 主题</vt:lpstr>
      <vt:lpstr>Visio.Drawing.15</vt:lpstr>
      <vt:lpstr>Equation.KSEE3</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yanan peng</dc:creator>
  <cp:lastModifiedBy>呆</cp:lastModifiedBy>
  <cp:revision>346</cp:revision>
  <dcterms:created xsi:type="dcterms:W3CDTF">2015-04-13T12:15:00Z</dcterms:created>
  <dcterms:modified xsi:type="dcterms:W3CDTF">2022-06-05T08:59:06Z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691022CF7E4C43F4A90319A9899FC0F5</vt:lpwstr>
  </property>
</Properties>
</file>