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59" r:id="rId4"/>
    <p:sldId id="266" r:id="rId5"/>
    <p:sldId id="268" r:id="rId6"/>
    <p:sldId id="261" r:id="rId7"/>
    <p:sldId id="269" r:id="rId8"/>
    <p:sldId id="270" r:id="rId9"/>
    <p:sldId id="271" r:id="rId10"/>
    <p:sldId id="273" r:id="rId11"/>
    <p:sldId id="262" r:id="rId12"/>
    <p:sldId id="275" r:id="rId13"/>
    <p:sldId id="276" r:id="rId14"/>
    <p:sldId id="278" r:id="rId15"/>
    <p:sldId id="263" r:id="rId16"/>
    <p:sldId id="279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69800" autoAdjust="0"/>
  </p:normalViewPr>
  <p:slideViewPr>
    <p:cSldViewPr snapToGrid="0">
      <p:cViewPr varScale="1">
        <p:scale>
          <a:sx n="79" d="100"/>
          <a:sy n="79" d="100"/>
        </p:scale>
        <p:origin x="177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EE91F5-F15E-4CE6-B51E-D43DB50BBD42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92574-399B-4CBA-98F8-C2E9804290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917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B92574-399B-4CBA-98F8-C2E98042907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607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B92574-399B-4CBA-98F8-C2E98042907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979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B92574-399B-4CBA-98F8-C2E98042907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813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B92574-399B-4CBA-98F8-C2E98042907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76639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B92574-399B-4CBA-98F8-C2E98042907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9963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B92574-399B-4CBA-98F8-C2E98042907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280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B92574-399B-4CBA-98F8-C2E98042907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27216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B92574-399B-4CBA-98F8-C2E98042907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23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B92574-399B-4CBA-98F8-C2E98042907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16159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B92574-399B-4CBA-98F8-C2E98042907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82518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B92574-399B-4CBA-98F8-C2E98042907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6754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B92574-399B-4CBA-98F8-C2E98042907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2948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B92574-399B-4CBA-98F8-C2E98042907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3710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B92574-399B-4CBA-98F8-C2E98042907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3132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B92574-399B-4CBA-98F8-C2E98042907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6706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DC957F-2719-C186-089F-853CDC07C3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1D9A774-CBF4-6F16-5BA2-1F3D5EF787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EC4385F-7DDF-EE10-003F-6AFAA1430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1BC6-179A-4663-8000-CE35B95BC651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025D8CE-F158-0A74-7123-6FFAFA0D8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87092D-0146-E538-DC74-99266A2DF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1F9C2-60C5-4035-B105-66012818CC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5785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5A6471-52B4-9207-8BC4-4C72DCC22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9FED8B-02CD-E507-5880-7AED5CE7A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55B9A1-9697-53FE-DD6C-B2FF973AD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1BC6-179A-4663-8000-CE35B95BC651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320505-914E-2099-9CA7-B2B22906B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83C329-4B28-1C0B-9382-39E9B6669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1F9C2-60C5-4035-B105-66012818CC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013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A83964-D6D8-5B8C-A699-E26D731C5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AE251E9-A211-9590-4108-BE5C1BF14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9046CD2-3370-DE4E-02A5-DB8058855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1BC6-179A-4663-8000-CE35B95BC651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87DD498-FDA4-B37A-F293-F58214EE4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C85AD3-2CD9-D4C0-07B8-AE2DB1C07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1F9C2-60C5-4035-B105-66012818CC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663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0AAA56-B60B-0152-0DE0-27E115805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9EFC59-DE95-63B4-1FC3-20D2D7450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B03A20E-2190-BD55-C5F0-DD509B0E73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722C3DA-2178-8375-BE95-FBAE34466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1BC6-179A-4663-8000-CE35B95BC651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D1D5C0-B650-750D-FE6C-43E177FBA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4556C2E-BEFF-7DEF-8FF3-5EB43AD37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1F9C2-60C5-4035-B105-66012818CC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504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94E1FE-A2DF-FE7E-4757-481A2963D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50CB67E-8670-EDF5-DA2C-C09C85F578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FC06EC5-4B8D-2E2E-BC52-9D0319A5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85F2F79-29F6-5676-C649-886707EFA7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D913E6B-11BF-0881-F75B-5027996DE5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625CF49-BBF8-EE96-D86E-AA983C6FF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1BC6-179A-4663-8000-CE35B95BC651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0E79E38-8A4B-DBD9-A827-F9A794E33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2ED4042-1473-C297-9257-51314A0C3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1F9C2-60C5-4035-B105-66012818CC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0794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F6678C-052C-B614-9764-270910CE6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6EB4437-9B86-11B3-D2E8-1FBAA6016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1BC6-179A-4663-8000-CE35B95BC651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8277B1E-6BF5-7C0A-592B-B09D1F4D9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89721F-B404-2BA8-B6B5-C0FB55D5D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1F9C2-60C5-4035-B105-66012818CC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090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63BECFC-C9F8-DB2E-CC8D-91BD0BCE2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1BC6-179A-4663-8000-CE35B95BC651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974D123-35B2-BBAC-98E5-0B5D446F2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1569A0-8334-A4A3-B613-A5698CCCD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1F9C2-60C5-4035-B105-66012818CC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416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B6D541-2784-E98A-CE9F-2DD9A79F4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6D85DA-366A-E58D-1DBC-5E6EAE0A8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9AAB989-FA7F-1B78-DB9F-182C17ABB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2F0BBF-7D22-ACBA-E49C-EA4603463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1BC6-179A-4663-8000-CE35B95BC651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F9914B6-09B3-7C98-761B-FB0DE6215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857CE3A-A2C5-5755-0CC5-A2C53B873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1F9C2-60C5-4035-B105-66012818CC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19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D84409-ADF4-DB1B-DCB2-6AB272963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A964FCF-2726-9C9F-52F0-375D5805C3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813A740-F3AB-6B3B-E077-B8C21FB07C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47BAF35-691E-5424-BC21-0D042B871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1BC6-179A-4663-8000-CE35B95BC651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7CE48EC-B3C2-66A9-7368-5E91AF8BB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8877CA2-1617-A941-D9F6-8236895EC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1F9C2-60C5-4035-B105-66012818CC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644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2A09DB-2E35-1859-2D15-CE65DF112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9FE1D0E-1534-6727-380D-D671AFDE56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D3EBB57-EFA8-8048-1AA0-617EF6AEB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1BC6-179A-4663-8000-CE35B95BC651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152D23-6D5D-2A41-147F-E992098C2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5EDE25E-B743-ED0A-30DC-43C80AFDC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1F9C2-60C5-4035-B105-66012818CC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7048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CF3FD9C-49B1-93E5-7D45-FCF02AE20C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DC1B099-8A13-5E1B-B5A0-0FADB6F57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DE264C-98C5-93AC-20E5-D1B810815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1BC6-179A-4663-8000-CE35B95BC651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C41D43-5DBE-8F75-274A-A6D76367F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0384FB-6569-9874-2EEA-692651DAE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1F9C2-60C5-4035-B105-66012818CC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064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4FEED1B-8810-A9A4-D7A9-BC4620BDE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736C5AE-AF60-6796-A5AD-229862370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020111-8D50-5F8B-2158-E8A7E2C8FE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11BC6-179A-4663-8000-CE35B95BC651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C4891C-38DD-2473-4ACE-69646ECB0D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158547-7A54-2332-64E1-09A2CC6184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1F9C2-60C5-4035-B105-66012818CC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71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CE9388-6581-6465-9143-98CE244B00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28749"/>
            <a:ext cx="9144000" cy="1662321"/>
          </a:xfrm>
        </p:spPr>
        <p:txBody>
          <a:bodyPr>
            <a:norm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Dynamic Heterogeneous Information Network Embedding in Hyperbolic Space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8EA8ACD-9294-8BD0-0FE2-4E39C9A8B8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84918"/>
            <a:ext cx="9144000" cy="1839455"/>
          </a:xfrm>
        </p:spPr>
        <p:txBody>
          <a:bodyPr>
            <a:normAutofit/>
          </a:bodyPr>
          <a:lstStyle/>
          <a:p>
            <a:r>
              <a:rPr lang="en-US" altLang="zh-CN" b="1" dirty="0" err="1">
                <a:latin typeface="Arial" panose="020B0604020202020204" pitchFamily="34" charset="0"/>
                <a:cs typeface="Arial" panose="020B0604020202020204" pitchFamily="34" charset="0"/>
              </a:rPr>
              <a:t>Dingyang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 Duan, Daren </a:t>
            </a:r>
            <a:r>
              <a:rPr lang="en-US" altLang="zh-CN" b="1" dirty="0" err="1">
                <a:latin typeface="Arial" panose="020B0604020202020204" pitchFamily="34" charset="0"/>
                <a:cs typeface="Arial" panose="020B0604020202020204" pitchFamily="34" charset="0"/>
              </a:rPr>
              <a:t>Zha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, Xiao Yang, Xiaobo Guo</a:t>
            </a:r>
            <a:endParaRPr lang="en-US" altLang="zh-CN" b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B705FC1-938B-9D34-3DD3-FB943EF92549}"/>
              </a:ext>
            </a:extLst>
          </p:cNvPr>
          <p:cNvCxnSpPr>
            <a:cxnSpLocks/>
          </p:cNvCxnSpPr>
          <p:nvPr/>
        </p:nvCxnSpPr>
        <p:spPr>
          <a:xfrm>
            <a:off x="1290638" y="3505200"/>
            <a:ext cx="9610725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1E625B6D-16FA-ABA0-67C8-9CD0F77BAFE9}"/>
              </a:ext>
            </a:extLst>
          </p:cNvPr>
          <p:cNvGrpSpPr/>
          <p:nvPr/>
        </p:nvGrpSpPr>
        <p:grpSpPr>
          <a:xfrm>
            <a:off x="7286435" y="299207"/>
            <a:ext cx="4689812" cy="699420"/>
            <a:chOff x="7286435" y="299207"/>
            <a:chExt cx="4689812" cy="699420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CB4AA557-213F-6E3B-D3A1-8CE5388A9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6435" y="299207"/>
              <a:ext cx="2013483" cy="699420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E8E2FA48-847F-A804-88BD-DFC71625C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3330" y="378953"/>
              <a:ext cx="2552917" cy="592936"/>
            </a:xfrm>
            <a:prstGeom prst="rect">
              <a:avLst/>
            </a:prstGeom>
          </p:spPr>
        </p:pic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4647E8C3-6820-D182-466D-E9B1B4C6B361}"/>
              </a:ext>
            </a:extLst>
          </p:cNvPr>
          <p:cNvSpPr txBox="1"/>
          <p:nvPr/>
        </p:nvSpPr>
        <p:spPr>
          <a:xfrm>
            <a:off x="2524443" y="6196935"/>
            <a:ext cx="714311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2000" dirty="0" err="1">
                <a:ln>
                  <a:noFill/>
                </a:ln>
                <a:latin typeface="Times New Roman Regular" panose="02020603050405020304" charset="0"/>
                <a:cs typeface="Times New Roman Regular" panose="02020603050405020304" charset="0"/>
              </a:rPr>
              <a:t>Seke</a:t>
            </a:r>
            <a:r>
              <a:rPr lang="zh-CN" altLang="en-US" sz="2000" dirty="0">
                <a:ln>
                  <a:noFill/>
                </a:ln>
                <a:latin typeface="Times New Roman Regular" panose="02020603050405020304" charset="0"/>
                <a:cs typeface="Times New Roman Regular" panose="02020603050405020304" charset="0"/>
              </a:rPr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2105429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5FA32E-1230-DF4E-B522-D03BD60A0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Outline</a:t>
            </a:r>
            <a:endParaRPr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690D8E-CC6E-388F-31C0-4434E189F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Background &amp; Motivation</a:t>
            </a:r>
          </a:p>
          <a:p>
            <a:pPr eaLnBrk="1" hangingPunct="1"/>
            <a:r>
              <a:rPr lang="en-US" altLang="zh-CN" dirty="0">
                <a:solidFill>
                  <a:srgbClr val="969696"/>
                </a:solidFill>
              </a:rPr>
              <a:t>Our Approach</a:t>
            </a:r>
          </a:p>
          <a:p>
            <a:pPr eaLnBrk="1" hangingPunct="1"/>
            <a:r>
              <a:rPr lang="en-US" altLang="zh-CN" dirty="0">
                <a:solidFill>
                  <a:srgbClr val="969696"/>
                </a:solidFill>
              </a:rPr>
              <a:t>Experimental Evaluation</a:t>
            </a:r>
          </a:p>
          <a:p>
            <a:pPr eaLnBrk="1" hangingPunct="1"/>
            <a:r>
              <a:rPr lang="en-US" altLang="zh-CN" dirty="0">
                <a:solidFill>
                  <a:srgbClr val="969696"/>
                </a:solidFill>
              </a:rPr>
              <a:t>Conclusion</a:t>
            </a:r>
          </a:p>
          <a:p>
            <a:endParaRPr lang="zh-CN" altLang="en-US" dirty="0"/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F68FC555-F27E-0F33-46AD-8DEC03F8EE91}"/>
              </a:ext>
            </a:extLst>
          </p:cNvPr>
          <p:cNvCxnSpPr>
            <a:cxnSpLocks/>
          </p:cNvCxnSpPr>
          <p:nvPr/>
        </p:nvCxnSpPr>
        <p:spPr>
          <a:xfrm>
            <a:off x="838200" y="1465385"/>
            <a:ext cx="9610725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56F45197-03B9-FA19-FB45-769502907EB1}"/>
              </a:ext>
            </a:extLst>
          </p:cNvPr>
          <p:cNvGrpSpPr/>
          <p:nvPr/>
        </p:nvGrpSpPr>
        <p:grpSpPr>
          <a:xfrm>
            <a:off x="7286435" y="299207"/>
            <a:ext cx="4689812" cy="699420"/>
            <a:chOff x="7286435" y="299207"/>
            <a:chExt cx="4689812" cy="69942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C9382B86-02A8-C007-92D5-584AA0A83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6435" y="299207"/>
              <a:ext cx="2013483" cy="69942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AD3B9DBE-938A-4633-8747-E852C5037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3330" y="378953"/>
              <a:ext cx="2552917" cy="592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91595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849884-A26A-92A7-F562-53A3A3E1B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Background &amp; Motivation</a:t>
            </a:r>
            <a:endParaRPr lang="zh-CN" altLang="en-US" b="1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D1C0A72C-247A-82E6-24E9-99B0D50EFA4F}"/>
              </a:ext>
            </a:extLst>
          </p:cNvPr>
          <p:cNvGrpSpPr/>
          <p:nvPr/>
        </p:nvGrpSpPr>
        <p:grpSpPr>
          <a:xfrm>
            <a:off x="7286435" y="299207"/>
            <a:ext cx="4689812" cy="699420"/>
            <a:chOff x="7286435" y="299207"/>
            <a:chExt cx="4689812" cy="69942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EE2B7894-92FB-3AE2-7E9E-2D12A6F69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6435" y="299207"/>
              <a:ext cx="2013483" cy="69942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FA00C9FA-A038-887A-4659-1704E7995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3330" y="378953"/>
              <a:ext cx="2552917" cy="592936"/>
            </a:xfrm>
            <a:prstGeom prst="rect">
              <a:avLst/>
            </a:prstGeom>
          </p:spPr>
        </p:pic>
      </p:grp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575C39EB-88C8-99BF-F488-3EDA0067F380}"/>
              </a:ext>
            </a:extLst>
          </p:cNvPr>
          <p:cNvCxnSpPr>
            <a:cxnSpLocks/>
          </p:cNvCxnSpPr>
          <p:nvPr/>
        </p:nvCxnSpPr>
        <p:spPr>
          <a:xfrm>
            <a:off x="838200" y="1465385"/>
            <a:ext cx="9610725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48BCCB3E-15CA-7F85-C7E7-221B3AADC547}"/>
              </a:ext>
            </a:extLst>
          </p:cNvPr>
          <p:cNvSpPr txBox="1"/>
          <p:nvPr/>
        </p:nvSpPr>
        <p:spPr>
          <a:xfrm>
            <a:off x="3977472" y="1656042"/>
            <a:ext cx="44534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/>
              <a:t>Graphs are everywhere</a:t>
            </a:r>
            <a:endParaRPr lang="zh-CN" altLang="en-US" sz="3200" b="1" dirty="0"/>
          </a:p>
        </p:txBody>
      </p:sp>
      <p:pic>
        <p:nvPicPr>
          <p:cNvPr id="1032" name="Picture 8" descr="查看源图像">
            <a:extLst>
              <a:ext uri="{FF2B5EF4-FFF2-40B4-BE49-F238E27FC236}">
                <a16:creationId xmlns:a16="http://schemas.microsoft.com/office/drawing/2014/main" id="{27C851F7-EFAA-6E92-76E4-62F4A2BA1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873" y="2565646"/>
            <a:ext cx="4821538" cy="3129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查看源图像">
            <a:extLst>
              <a:ext uri="{FF2B5EF4-FFF2-40B4-BE49-F238E27FC236}">
                <a16:creationId xmlns:a16="http://schemas.microsoft.com/office/drawing/2014/main" id="{587DAADB-E4D4-21D4-E697-595E85E9C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14" y="2344658"/>
            <a:ext cx="2306428" cy="304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查看源图像">
            <a:extLst>
              <a:ext uri="{FF2B5EF4-FFF2-40B4-BE49-F238E27FC236}">
                <a16:creationId xmlns:a16="http://schemas.microsoft.com/office/drawing/2014/main" id="{E3FAC98F-6615-874B-5097-61510466F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182" y="2616638"/>
            <a:ext cx="4249614" cy="302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800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849884-A26A-92A7-F562-53A3A3E1B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Background &amp; Motivation</a:t>
            </a:r>
            <a:endParaRPr lang="zh-CN" altLang="en-US" b="1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D1C0A72C-247A-82E6-24E9-99B0D50EFA4F}"/>
              </a:ext>
            </a:extLst>
          </p:cNvPr>
          <p:cNvGrpSpPr/>
          <p:nvPr/>
        </p:nvGrpSpPr>
        <p:grpSpPr>
          <a:xfrm>
            <a:off x="7286435" y="299207"/>
            <a:ext cx="4689812" cy="699420"/>
            <a:chOff x="7286435" y="299207"/>
            <a:chExt cx="4689812" cy="69942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EE2B7894-92FB-3AE2-7E9E-2D12A6F69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6435" y="299207"/>
              <a:ext cx="2013483" cy="69942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FA00C9FA-A038-887A-4659-1704E7995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3330" y="378953"/>
              <a:ext cx="2552917" cy="592936"/>
            </a:xfrm>
            <a:prstGeom prst="rect">
              <a:avLst/>
            </a:prstGeom>
          </p:spPr>
        </p:pic>
      </p:grp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575C39EB-88C8-99BF-F488-3EDA0067F380}"/>
              </a:ext>
            </a:extLst>
          </p:cNvPr>
          <p:cNvCxnSpPr>
            <a:cxnSpLocks/>
          </p:cNvCxnSpPr>
          <p:nvPr/>
        </p:nvCxnSpPr>
        <p:spPr>
          <a:xfrm>
            <a:off x="838200" y="1465385"/>
            <a:ext cx="9610725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52579D97-643B-53F7-97A3-38DE1F6EEF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2433762"/>
            <a:ext cx="6553197" cy="3494222"/>
          </a:xfrm>
          <a:prstGeom prst="rect">
            <a:avLst/>
          </a:prstGeom>
        </p:spPr>
      </p:pic>
      <p:pic>
        <p:nvPicPr>
          <p:cNvPr id="4100" name="Picture 4" descr="See the source image">
            <a:extLst>
              <a:ext uri="{FF2B5EF4-FFF2-40B4-BE49-F238E27FC236}">
                <a16:creationId xmlns:a16="http://schemas.microsoft.com/office/drawing/2014/main" id="{6D112A88-42B4-F4DD-84F8-35D22E201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hotocopy trans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541" y="2433762"/>
            <a:ext cx="5062706" cy="259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CCCE4DED-C2C5-BA92-C38D-4A225857D4D5}"/>
              </a:ext>
            </a:extLst>
          </p:cNvPr>
          <p:cNvSpPr txBox="1"/>
          <p:nvPr/>
        </p:nvSpPr>
        <p:spPr>
          <a:xfrm>
            <a:off x="644652" y="1800615"/>
            <a:ext cx="6024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Dynamic Heterogeneous  Feature</a:t>
            </a:r>
            <a:endParaRPr lang="zh-CN" altLang="en-US" sz="28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B462373-5C9B-4AC0-262B-C3FF193B823E}"/>
              </a:ext>
            </a:extLst>
          </p:cNvPr>
          <p:cNvSpPr txBox="1"/>
          <p:nvPr/>
        </p:nvSpPr>
        <p:spPr>
          <a:xfrm>
            <a:off x="7658102" y="1690688"/>
            <a:ext cx="3789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Hierarchical Feature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84417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849884-A26A-92A7-F562-53A3A3E1B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Background &amp; Motivation</a:t>
            </a:r>
            <a:endParaRPr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3DD192-F9BB-2AC6-E393-94AE48F9C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n"/>
            </a:pPr>
            <a:r>
              <a:rPr lang="en-US" altLang="zh-CN" sz="3600" b="1" dirty="0"/>
              <a:t> Previous studies: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n"/>
            </a:pPr>
            <a:r>
              <a:rPr lang="en-US" altLang="zh-CN" sz="3200" b="1" dirty="0"/>
              <a:t> Dynamic graph in heterogeneous network. </a:t>
            </a:r>
            <a:r>
              <a:rPr lang="en-US" altLang="zh-CN" sz="3200" b="1" dirty="0">
                <a:solidFill>
                  <a:srgbClr val="FF0000"/>
                </a:solidFill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</a:rPr>
              <a:t>√</a:t>
            </a:r>
            <a:r>
              <a:rPr lang="en-US" altLang="zh-CN" sz="3200" b="1" dirty="0">
                <a:solidFill>
                  <a:srgbClr val="FF0000"/>
                </a:solidFill>
              </a:rPr>
              <a:t>)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n"/>
            </a:pPr>
            <a:r>
              <a:rPr lang="en-US" altLang="zh-CN" sz="3200" b="1" dirty="0"/>
              <a:t> Embedding graph in hyperbolic space. </a:t>
            </a:r>
            <a:r>
              <a:rPr lang="en-US" altLang="zh-CN" sz="3200" b="1" dirty="0">
                <a:solidFill>
                  <a:srgbClr val="FF0000"/>
                </a:solidFill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</a:rPr>
              <a:t>√</a:t>
            </a:r>
            <a:r>
              <a:rPr lang="en-US" altLang="zh-CN" sz="3200" b="1" dirty="0">
                <a:solidFill>
                  <a:srgbClr val="FF0000"/>
                </a:solidFill>
              </a:rPr>
              <a:t>)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n"/>
            </a:pPr>
            <a:r>
              <a:rPr lang="en-US" altLang="zh-CN" sz="3200" b="1" dirty="0">
                <a:solidFill>
                  <a:srgbClr val="FF0000"/>
                </a:solidFill>
              </a:rPr>
              <a:t> Embedding dynamic heterogeneous graph in hyperbolic space.</a:t>
            </a:r>
            <a:r>
              <a:rPr lang="zh-CN" altLang="en-US" sz="3200" b="1" dirty="0">
                <a:solidFill>
                  <a:srgbClr val="FF0000"/>
                </a:solidFill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</a:rPr>
              <a:t>(×)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n"/>
            </a:pPr>
            <a:r>
              <a:rPr lang="en-US" altLang="zh-CN" sz="3600" b="1" dirty="0"/>
              <a:t> Our study: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n"/>
            </a:pPr>
            <a:r>
              <a:rPr lang="en-US" altLang="zh-CN" sz="3200" b="1" dirty="0"/>
              <a:t> </a:t>
            </a:r>
            <a:r>
              <a:rPr lang="en-US" altLang="zh-CN" sz="3200" b="1" dirty="0">
                <a:solidFill>
                  <a:srgbClr val="FF0000"/>
                </a:solidFill>
              </a:rPr>
              <a:t>Consideration of both temporal and hierarchical features in heterogeneous network.(</a:t>
            </a:r>
            <a:r>
              <a:rPr lang="zh-CN" altLang="en-US" sz="3200" b="1" dirty="0">
                <a:solidFill>
                  <a:srgbClr val="FF0000"/>
                </a:solidFill>
              </a:rPr>
              <a:t>√</a:t>
            </a:r>
            <a:r>
              <a:rPr lang="en-US" altLang="zh-CN" sz="3200" b="1" dirty="0"/>
              <a:t>)</a:t>
            </a:r>
          </a:p>
          <a:p>
            <a:endParaRPr lang="zh-CN" altLang="en-US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D1C0A72C-247A-82E6-24E9-99B0D50EFA4F}"/>
              </a:ext>
            </a:extLst>
          </p:cNvPr>
          <p:cNvGrpSpPr/>
          <p:nvPr/>
        </p:nvGrpSpPr>
        <p:grpSpPr>
          <a:xfrm>
            <a:off x="7286435" y="299207"/>
            <a:ext cx="4689812" cy="699420"/>
            <a:chOff x="7286435" y="299207"/>
            <a:chExt cx="4689812" cy="69942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EE2B7894-92FB-3AE2-7E9E-2D12A6F69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6435" y="299207"/>
              <a:ext cx="2013483" cy="69942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FA00C9FA-A038-887A-4659-1704E7995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3330" y="378953"/>
              <a:ext cx="2552917" cy="592936"/>
            </a:xfrm>
            <a:prstGeom prst="rect">
              <a:avLst/>
            </a:prstGeom>
          </p:spPr>
        </p:pic>
      </p:grp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575C39EB-88C8-99BF-F488-3EDA0067F380}"/>
              </a:ext>
            </a:extLst>
          </p:cNvPr>
          <p:cNvCxnSpPr>
            <a:cxnSpLocks/>
          </p:cNvCxnSpPr>
          <p:nvPr/>
        </p:nvCxnSpPr>
        <p:spPr>
          <a:xfrm>
            <a:off x="838200" y="1465385"/>
            <a:ext cx="9610725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996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5FA32E-1230-DF4E-B522-D03BD60A0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Outline</a:t>
            </a:r>
            <a:endParaRPr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690D8E-CC6E-388F-31C0-4434E189F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969696"/>
                </a:solidFill>
              </a:rPr>
              <a:t>Background &amp; Motivation</a:t>
            </a:r>
          </a:p>
          <a:p>
            <a:r>
              <a:rPr lang="en-US" altLang="zh-CN" dirty="0"/>
              <a:t>Our Approach</a:t>
            </a:r>
          </a:p>
          <a:p>
            <a:pPr eaLnBrk="1" hangingPunct="1"/>
            <a:r>
              <a:rPr lang="en-US" altLang="zh-CN" dirty="0">
                <a:solidFill>
                  <a:srgbClr val="969696"/>
                </a:solidFill>
              </a:rPr>
              <a:t>Experimental Evaluation</a:t>
            </a:r>
          </a:p>
          <a:p>
            <a:pPr eaLnBrk="1" hangingPunct="1"/>
            <a:r>
              <a:rPr lang="en-US" altLang="zh-CN" dirty="0">
                <a:solidFill>
                  <a:srgbClr val="969696"/>
                </a:solidFill>
              </a:rPr>
              <a:t>Conclusion</a:t>
            </a:r>
          </a:p>
          <a:p>
            <a:endParaRPr lang="zh-CN" altLang="en-US" dirty="0"/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F68FC555-F27E-0F33-46AD-8DEC03F8EE91}"/>
              </a:ext>
            </a:extLst>
          </p:cNvPr>
          <p:cNvCxnSpPr>
            <a:cxnSpLocks/>
          </p:cNvCxnSpPr>
          <p:nvPr/>
        </p:nvCxnSpPr>
        <p:spPr>
          <a:xfrm>
            <a:off x="838200" y="1465385"/>
            <a:ext cx="9610725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56F45197-03B9-FA19-FB45-769502907EB1}"/>
              </a:ext>
            </a:extLst>
          </p:cNvPr>
          <p:cNvGrpSpPr/>
          <p:nvPr/>
        </p:nvGrpSpPr>
        <p:grpSpPr>
          <a:xfrm>
            <a:off x="7286435" y="299207"/>
            <a:ext cx="4689812" cy="699420"/>
            <a:chOff x="7286435" y="299207"/>
            <a:chExt cx="4689812" cy="69942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C9382B86-02A8-C007-92D5-584AA0A83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6435" y="299207"/>
              <a:ext cx="2013483" cy="69942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AD3B9DBE-938A-4633-8747-E852C5037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3330" y="378953"/>
              <a:ext cx="2552917" cy="592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7657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849884-A26A-92A7-F562-53A3A3E1B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Our Approach-</a:t>
            </a:r>
            <a:r>
              <a:rPr lang="en-US" altLang="zh-CN" b="1" dirty="0" err="1"/>
              <a:t>DyHHE</a:t>
            </a:r>
            <a:endParaRPr lang="en-US" altLang="zh-CN" b="1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D1C0A72C-247A-82E6-24E9-99B0D50EFA4F}"/>
              </a:ext>
            </a:extLst>
          </p:cNvPr>
          <p:cNvGrpSpPr/>
          <p:nvPr/>
        </p:nvGrpSpPr>
        <p:grpSpPr>
          <a:xfrm>
            <a:off x="7286435" y="299207"/>
            <a:ext cx="4689812" cy="699420"/>
            <a:chOff x="7286435" y="299207"/>
            <a:chExt cx="4689812" cy="69942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EE2B7894-92FB-3AE2-7E9E-2D12A6F69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6435" y="299207"/>
              <a:ext cx="2013483" cy="69942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FA00C9FA-A038-887A-4659-1704E7995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3330" y="378953"/>
              <a:ext cx="2552917" cy="592936"/>
            </a:xfrm>
            <a:prstGeom prst="rect">
              <a:avLst/>
            </a:prstGeom>
          </p:spPr>
        </p:pic>
      </p:grp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575C39EB-88C8-99BF-F488-3EDA0067F380}"/>
              </a:ext>
            </a:extLst>
          </p:cNvPr>
          <p:cNvCxnSpPr>
            <a:cxnSpLocks/>
          </p:cNvCxnSpPr>
          <p:nvPr/>
        </p:nvCxnSpPr>
        <p:spPr>
          <a:xfrm>
            <a:off x="838200" y="1465385"/>
            <a:ext cx="9610725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6" name="图片 585">
            <a:extLst>
              <a:ext uri="{FF2B5EF4-FFF2-40B4-BE49-F238E27FC236}">
                <a16:creationId xmlns:a16="http://schemas.microsoft.com/office/drawing/2014/main" id="{075CF4EC-4430-4B0A-A27A-52CF57DE3E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884" y="1563564"/>
            <a:ext cx="9468041" cy="520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667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962DFB-E4B1-1DCA-AC2B-832563490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err="1"/>
              <a:t>DyHHE</a:t>
            </a:r>
            <a:r>
              <a:rPr lang="en-US" altLang="zh-CN" b="1" dirty="0"/>
              <a:t>-HSN</a:t>
            </a:r>
            <a:endParaRPr lang="zh-CN" altLang="en-US" dirty="0"/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E4CF2E9A-0B66-9E3B-650F-A2CB017828C5}"/>
              </a:ext>
            </a:extLst>
          </p:cNvPr>
          <p:cNvCxnSpPr>
            <a:cxnSpLocks/>
          </p:cNvCxnSpPr>
          <p:nvPr/>
        </p:nvCxnSpPr>
        <p:spPr>
          <a:xfrm>
            <a:off x="838200" y="1465385"/>
            <a:ext cx="9610725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id="{4B68D58F-2ABB-B401-B0C4-2F1030865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884" y="1563564"/>
            <a:ext cx="9468041" cy="5206775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47ACAAE4-C971-6014-590A-685C897E09F6}"/>
              </a:ext>
            </a:extLst>
          </p:cNvPr>
          <p:cNvSpPr/>
          <p:nvPr/>
        </p:nvSpPr>
        <p:spPr>
          <a:xfrm>
            <a:off x="3328416" y="1690688"/>
            <a:ext cx="6998208" cy="2771584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0EBF97A9-C329-00BF-7739-543D616B4FB4}"/>
              </a:ext>
            </a:extLst>
          </p:cNvPr>
          <p:cNvGrpSpPr/>
          <p:nvPr/>
        </p:nvGrpSpPr>
        <p:grpSpPr>
          <a:xfrm>
            <a:off x="7286435" y="299207"/>
            <a:ext cx="4689812" cy="699420"/>
            <a:chOff x="7286435" y="299207"/>
            <a:chExt cx="4689812" cy="699420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1690F16A-1DD6-394A-CC15-C23C7AC2B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6435" y="299207"/>
              <a:ext cx="2013483" cy="69942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28C3F0C-9F0E-4E07-82CD-D74D4A481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3330" y="378953"/>
              <a:ext cx="2552917" cy="592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6285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962DFB-E4B1-1DCA-AC2B-832563490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err="1"/>
              <a:t>DyHHE</a:t>
            </a:r>
            <a:r>
              <a:rPr lang="en-US" altLang="zh-CN" b="1" dirty="0"/>
              <a:t>-HTN</a:t>
            </a:r>
            <a:endParaRPr lang="zh-CN" altLang="en-US" dirty="0"/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E4CF2E9A-0B66-9E3B-650F-A2CB017828C5}"/>
              </a:ext>
            </a:extLst>
          </p:cNvPr>
          <p:cNvCxnSpPr>
            <a:cxnSpLocks/>
          </p:cNvCxnSpPr>
          <p:nvPr/>
        </p:nvCxnSpPr>
        <p:spPr>
          <a:xfrm>
            <a:off x="838200" y="1465385"/>
            <a:ext cx="9610725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id="{80BFA82F-E2AE-7E4E-8729-36B912D9C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884" y="1563564"/>
            <a:ext cx="9468041" cy="5206775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A3954924-89A8-AB0C-21A7-D9266A3058CC}"/>
              </a:ext>
            </a:extLst>
          </p:cNvPr>
          <p:cNvSpPr/>
          <p:nvPr/>
        </p:nvSpPr>
        <p:spPr>
          <a:xfrm>
            <a:off x="1365504" y="4596384"/>
            <a:ext cx="7315200" cy="149961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587522F6-BF85-023A-7CD9-E5E312805329}"/>
              </a:ext>
            </a:extLst>
          </p:cNvPr>
          <p:cNvGrpSpPr/>
          <p:nvPr/>
        </p:nvGrpSpPr>
        <p:grpSpPr>
          <a:xfrm>
            <a:off x="7286435" y="299207"/>
            <a:ext cx="4689812" cy="699420"/>
            <a:chOff x="7286435" y="299207"/>
            <a:chExt cx="4689812" cy="699420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6617379B-879F-3485-4A7B-D361B513F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6435" y="299207"/>
              <a:ext cx="2013483" cy="69942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30A0604E-7842-E8B8-2CAF-C840598F85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3330" y="378953"/>
              <a:ext cx="2552917" cy="592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8291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962DFB-E4B1-1DCA-AC2B-832563490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Loss function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CCF153-02C6-3D18-C9E1-CB436715495D}"/>
              </a:ext>
            </a:extLst>
          </p:cNvPr>
          <p:cNvSpPr>
            <a:spLocks noGrp="1"/>
          </p:cNvSpPr>
          <p:nvPr>
            <p:ph idx="1"/>
          </p:nvPr>
        </p:nvSpPr>
        <p:spPr>
          <a:blipFill>
            <a:blip r:embed="rId3"/>
            <a:stretch>
              <a:fillRect/>
            </a:stretch>
          </a:blipFill>
        </p:spPr>
        <p:txBody>
          <a:bodyPr/>
          <a:lstStyle/>
          <a:p>
            <a:r>
              <a:rPr lang="en-US" altLang="zh-CN" sz="2800" b="0" i="0" dirty="0">
                <a:solidFill>
                  <a:srgbClr val="000000"/>
                </a:solidFill>
                <a:effectLst/>
                <a:latin typeface="NimbusRomNo9L-Regu"/>
              </a:rPr>
              <a:t>HSN loss</a:t>
            </a:r>
          </a:p>
          <a:p>
            <a:endParaRPr lang="en-US" altLang="zh-CN" dirty="0">
              <a:solidFill>
                <a:srgbClr val="000000"/>
              </a:solidFill>
              <a:latin typeface="NimbusRomNo9L-Regu"/>
            </a:endParaRPr>
          </a:p>
          <a:p>
            <a:endParaRPr lang="en-US" altLang="zh-CN" sz="2800" b="0" i="0" dirty="0">
              <a:solidFill>
                <a:srgbClr val="000000"/>
              </a:solidFill>
              <a:effectLst/>
              <a:latin typeface="NimbusRomNo9L-Regu"/>
            </a:endParaRPr>
          </a:p>
          <a:p>
            <a:r>
              <a:rPr lang="en-US" altLang="zh-CN" sz="2800" b="0" i="0" dirty="0">
                <a:solidFill>
                  <a:srgbClr val="000000"/>
                </a:solidFill>
                <a:effectLst/>
                <a:latin typeface="NimbusRomNo9L-Regu"/>
              </a:rPr>
              <a:t>HTN loss</a:t>
            </a:r>
          </a:p>
          <a:p>
            <a:endParaRPr lang="en-US" altLang="zh-CN" dirty="0">
              <a:solidFill>
                <a:srgbClr val="000000"/>
              </a:solidFill>
              <a:latin typeface="NimbusRomNo9L-Regu"/>
            </a:endParaRPr>
          </a:p>
          <a:p>
            <a:endParaRPr lang="en-US" altLang="zh-CN" dirty="0">
              <a:solidFill>
                <a:srgbClr val="000000"/>
              </a:solidFill>
              <a:latin typeface="NimbusRomNo9L-Regu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NimbusRomNo9L-Regu"/>
              </a:rPr>
              <a:t>The Unified Loss </a:t>
            </a:r>
            <a:br>
              <a:rPr lang="en-US" altLang="zh-CN" dirty="0">
                <a:solidFill>
                  <a:srgbClr val="000000"/>
                </a:solidFill>
                <a:latin typeface="NimbusRomNo9L-Regu"/>
              </a:rPr>
            </a:br>
            <a:br>
              <a:rPr lang="en-US" altLang="zh-CN" dirty="0">
                <a:solidFill>
                  <a:srgbClr val="000000"/>
                </a:solidFill>
                <a:latin typeface="NimbusRomNo9L-Regu"/>
              </a:rPr>
            </a:br>
            <a:endParaRPr lang="en-US" altLang="zh-CN" dirty="0">
              <a:solidFill>
                <a:srgbClr val="000000"/>
              </a:solidFill>
              <a:latin typeface="NimbusRomNo9L-Regu"/>
            </a:endParaRPr>
          </a:p>
          <a:p>
            <a:pPr lvl="1"/>
            <a:endParaRPr lang="zh-CN" altLang="en-US" dirty="0"/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E4CF2E9A-0B66-9E3B-650F-A2CB017828C5}"/>
              </a:ext>
            </a:extLst>
          </p:cNvPr>
          <p:cNvCxnSpPr>
            <a:cxnSpLocks/>
          </p:cNvCxnSpPr>
          <p:nvPr/>
        </p:nvCxnSpPr>
        <p:spPr>
          <a:xfrm>
            <a:off x="838200" y="1465385"/>
            <a:ext cx="9610725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6F4C4375-8DAB-1846-439E-34EBEBD36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687" y="2390898"/>
            <a:ext cx="6705600" cy="8001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6C35AA5-6CF3-CA57-2531-183BF16E5A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9687" y="3859720"/>
            <a:ext cx="2867025" cy="94297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DF97A64-D55A-C109-6707-7B28377449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9687" y="5471417"/>
            <a:ext cx="2314575" cy="552450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996DFACA-7A3E-75AF-2CDC-2E6D6E7A1AE2}"/>
              </a:ext>
            </a:extLst>
          </p:cNvPr>
          <p:cNvGrpSpPr/>
          <p:nvPr/>
        </p:nvGrpSpPr>
        <p:grpSpPr>
          <a:xfrm>
            <a:off x="7286435" y="299207"/>
            <a:ext cx="4689812" cy="699420"/>
            <a:chOff x="7286435" y="299207"/>
            <a:chExt cx="4689812" cy="699420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CB4FF8C-B0A2-F586-AA98-13DD09614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6435" y="299207"/>
              <a:ext cx="2013483" cy="69942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35CBF06B-7F3B-0251-E51F-56AF53690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3330" y="378953"/>
              <a:ext cx="2552917" cy="592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9085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5FA32E-1230-DF4E-B522-D03BD60A0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Outline</a:t>
            </a:r>
            <a:endParaRPr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690D8E-CC6E-388F-31C0-4434E189F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969696"/>
                </a:solidFill>
              </a:rPr>
              <a:t>Background &amp; Motivation</a:t>
            </a:r>
          </a:p>
          <a:p>
            <a:r>
              <a:rPr lang="en-US" altLang="zh-CN" dirty="0">
                <a:solidFill>
                  <a:srgbClr val="969696"/>
                </a:solidFill>
              </a:rPr>
              <a:t>Our Approach</a:t>
            </a:r>
          </a:p>
          <a:p>
            <a:r>
              <a:rPr lang="en-US" altLang="zh-CN" dirty="0"/>
              <a:t>Experimental Evaluation</a:t>
            </a:r>
          </a:p>
          <a:p>
            <a:pPr eaLnBrk="1" hangingPunct="1"/>
            <a:r>
              <a:rPr lang="en-US" altLang="zh-CN" dirty="0">
                <a:solidFill>
                  <a:srgbClr val="969696"/>
                </a:solidFill>
              </a:rPr>
              <a:t>Conclusion</a:t>
            </a:r>
          </a:p>
          <a:p>
            <a:endParaRPr lang="zh-CN" altLang="en-US" dirty="0"/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F68FC555-F27E-0F33-46AD-8DEC03F8EE91}"/>
              </a:ext>
            </a:extLst>
          </p:cNvPr>
          <p:cNvCxnSpPr>
            <a:cxnSpLocks/>
          </p:cNvCxnSpPr>
          <p:nvPr/>
        </p:nvCxnSpPr>
        <p:spPr>
          <a:xfrm>
            <a:off x="838200" y="1465385"/>
            <a:ext cx="9610725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56F45197-03B9-FA19-FB45-769502907EB1}"/>
              </a:ext>
            </a:extLst>
          </p:cNvPr>
          <p:cNvGrpSpPr/>
          <p:nvPr/>
        </p:nvGrpSpPr>
        <p:grpSpPr>
          <a:xfrm>
            <a:off x="7286435" y="299207"/>
            <a:ext cx="4689812" cy="699420"/>
            <a:chOff x="7286435" y="299207"/>
            <a:chExt cx="4689812" cy="69942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C9382B86-02A8-C007-92D5-584AA0A83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6435" y="299207"/>
              <a:ext cx="2013483" cy="69942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AD3B9DBE-938A-4633-8747-E852C5037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3330" y="378953"/>
              <a:ext cx="2552917" cy="592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3214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C87D23-CDD7-DD9C-9092-48CF5F5FC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Experimental Evaluation</a:t>
            </a:r>
            <a:endParaRPr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6EB06A-7FDC-820C-FD2D-BD0EF236A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Datasets</a:t>
            </a:r>
            <a:endParaRPr lang="zh-CN" altLang="en-US" dirty="0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18FB6F8D-5064-A5F5-E623-AD31E0F92C4B}"/>
              </a:ext>
            </a:extLst>
          </p:cNvPr>
          <p:cNvCxnSpPr>
            <a:cxnSpLocks/>
          </p:cNvCxnSpPr>
          <p:nvPr/>
        </p:nvCxnSpPr>
        <p:spPr>
          <a:xfrm>
            <a:off x="838200" y="1465385"/>
            <a:ext cx="9610725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DD8A7651-5458-1E50-27DA-E891755077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2262" y="2565646"/>
            <a:ext cx="6467475" cy="1209675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7407E409-F9F1-689F-63FA-FC835AC68405}"/>
              </a:ext>
            </a:extLst>
          </p:cNvPr>
          <p:cNvGrpSpPr/>
          <p:nvPr/>
        </p:nvGrpSpPr>
        <p:grpSpPr>
          <a:xfrm>
            <a:off x="7286435" y="299207"/>
            <a:ext cx="4689812" cy="699420"/>
            <a:chOff x="7286435" y="299207"/>
            <a:chExt cx="4689812" cy="69942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021ECE60-304C-3E37-3ADE-9BC3F22D6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6435" y="299207"/>
              <a:ext cx="2013483" cy="69942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E98F5770-6C76-84B6-764D-77CCB0814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3330" y="378953"/>
              <a:ext cx="2552917" cy="592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396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C87D23-CDD7-DD9C-9092-48CF5F5FC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Experimental Evaluation</a:t>
            </a:r>
            <a:endParaRPr lang="zh-CN" altLang="en-US" b="1" dirty="0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18FB6F8D-5064-A5F5-E623-AD31E0F92C4B}"/>
              </a:ext>
            </a:extLst>
          </p:cNvPr>
          <p:cNvCxnSpPr>
            <a:cxnSpLocks/>
          </p:cNvCxnSpPr>
          <p:nvPr/>
        </p:nvCxnSpPr>
        <p:spPr>
          <a:xfrm>
            <a:off x="838200" y="1465385"/>
            <a:ext cx="9610725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4B5E4612-78B0-759B-C923-38382C83AB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7960" y="1496278"/>
            <a:ext cx="6467475" cy="2705100"/>
          </a:xfrm>
          <a:prstGeom prst="rect">
            <a:avLst/>
          </a:prstGeom>
        </p:spPr>
      </p:pic>
      <p:pic>
        <p:nvPicPr>
          <p:cNvPr id="9" name="内容占位符 8">
            <a:extLst>
              <a:ext uri="{FF2B5EF4-FFF2-40B4-BE49-F238E27FC236}">
                <a16:creationId xmlns:a16="http://schemas.microsoft.com/office/drawing/2014/main" id="{8371368F-3A3B-8CE1-DCFA-17DBF24761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727959" y="4116804"/>
            <a:ext cx="6467475" cy="2733675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221FE2FB-ABE6-D1B6-AAB3-982B25443EBA}"/>
              </a:ext>
            </a:extLst>
          </p:cNvPr>
          <p:cNvGrpSpPr/>
          <p:nvPr/>
        </p:nvGrpSpPr>
        <p:grpSpPr>
          <a:xfrm>
            <a:off x="7286435" y="299207"/>
            <a:ext cx="4689812" cy="699420"/>
            <a:chOff x="7286435" y="299207"/>
            <a:chExt cx="4689812" cy="69942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A93645C3-8DCE-A67B-CC72-2F4B46045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6435" y="299207"/>
              <a:ext cx="2013483" cy="69942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B661B0E9-F780-DE3C-53BD-6B4C81099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3330" y="378953"/>
              <a:ext cx="2552917" cy="592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19730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C87D23-CDD7-DD9C-9092-48CF5F5FC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Experimental Evaluation</a:t>
            </a:r>
            <a:endParaRPr lang="zh-CN" altLang="en-US" b="1" dirty="0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18FB6F8D-5064-A5F5-E623-AD31E0F92C4B}"/>
              </a:ext>
            </a:extLst>
          </p:cNvPr>
          <p:cNvCxnSpPr>
            <a:cxnSpLocks/>
          </p:cNvCxnSpPr>
          <p:nvPr/>
        </p:nvCxnSpPr>
        <p:spPr>
          <a:xfrm>
            <a:off x="838200" y="1465385"/>
            <a:ext cx="9610725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3CBD2BF-6F9C-A1F3-7FCD-E06A377A3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01C7A04-C005-391D-B174-6C64874F3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4113" y="2143919"/>
            <a:ext cx="6486525" cy="1857375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5041F422-897E-2E11-5FD9-C9404F65D610}"/>
              </a:ext>
            </a:extLst>
          </p:cNvPr>
          <p:cNvGrpSpPr/>
          <p:nvPr/>
        </p:nvGrpSpPr>
        <p:grpSpPr>
          <a:xfrm>
            <a:off x="7286435" y="299207"/>
            <a:ext cx="4689812" cy="699420"/>
            <a:chOff x="7286435" y="299207"/>
            <a:chExt cx="4689812" cy="69942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2FD95387-4F05-BBE9-13FC-FC1EF1045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6435" y="299207"/>
              <a:ext cx="2013483" cy="69942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ACF64CA1-28CD-F31B-5E15-BBD5D9905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3330" y="378953"/>
              <a:ext cx="2552917" cy="592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1041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5FA32E-1230-DF4E-B522-D03BD60A0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Outline</a:t>
            </a:r>
            <a:endParaRPr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690D8E-CC6E-388F-31C0-4434E189F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969696"/>
                </a:solidFill>
              </a:rPr>
              <a:t>Background &amp; Motivation</a:t>
            </a:r>
          </a:p>
          <a:p>
            <a:r>
              <a:rPr lang="en-US" altLang="zh-CN" dirty="0">
                <a:solidFill>
                  <a:srgbClr val="969696"/>
                </a:solidFill>
              </a:rPr>
              <a:t>Our Approach</a:t>
            </a:r>
          </a:p>
          <a:p>
            <a:r>
              <a:rPr lang="en-US" altLang="zh-CN" dirty="0">
                <a:solidFill>
                  <a:srgbClr val="969696"/>
                </a:solidFill>
              </a:rPr>
              <a:t>Experimental Evaluation</a:t>
            </a:r>
          </a:p>
          <a:p>
            <a:r>
              <a:rPr lang="en-US" altLang="zh-CN" dirty="0"/>
              <a:t>Conclusion</a:t>
            </a:r>
          </a:p>
          <a:p>
            <a:endParaRPr lang="zh-CN" altLang="en-US" dirty="0"/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F68FC555-F27E-0F33-46AD-8DEC03F8EE91}"/>
              </a:ext>
            </a:extLst>
          </p:cNvPr>
          <p:cNvCxnSpPr>
            <a:cxnSpLocks/>
          </p:cNvCxnSpPr>
          <p:nvPr/>
        </p:nvCxnSpPr>
        <p:spPr>
          <a:xfrm>
            <a:off x="838200" y="1465385"/>
            <a:ext cx="9610725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56F45197-03B9-FA19-FB45-769502907EB1}"/>
              </a:ext>
            </a:extLst>
          </p:cNvPr>
          <p:cNvGrpSpPr/>
          <p:nvPr/>
        </p:nvGrpSpPr>
        <p:grpSpPr>
          <a:xfrm>
            <a:off x="7286435" y="299207"/>
            <a:ext cx="4689812" cy="699420"/>
            <a:chOff x="7286435" y="299207"/>
            <a:chExt cx="4689812" cy="69942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C9382B86-02A8-C007-92D5-584AA0A83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6435" y="299207"/>
              <a:ext cx="2013483" cy="69942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AD3B9DBE-938A-4633-8747-E852C5037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3330" y="378953"/>
              <a:ext cx="2552917" cy="592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3021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5B8CD9-4802-423E-B0EE-9E89B2A8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Thanks for listening</a:t>
            </a:r>
            <a:endParaRPr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716A06-D2E1-EE28-9CDC-8C3F5BF38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Contact us</a:t>
            </a:r>
          </a:p>
          <a:p>
            <a:pPr lvl="1"/>
            <a:r>
              <a:rPr lang="en-US" altLang="zh-CN" dirty="0"/>
              <a:t>duandingyang@iie.ac.cn</a:t>
            </a:r>
            <a:endParaRPr lang="zh-CN" altLang="en-US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14FBF04-7C5D-9B9D-5350-FF85991E87ED}"/>
              </a:ext>
            </a:extLst>
          </p:cNvPr>
          <p:cNvGrpSpPr/>
          <p:nvPr/>
        </p:nvGrpSpPr>
        <p:grpSpPr>
          <a:xfrm>
            <a:off x="7286435" y="299207"/>
            <a:ext cx="4689812" cy="699420"/>
            <a:chOff x="7286435" y="299207"/>
            <a:chExt cx="4689812" cy="69942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2AA3B9A6-BA41-F14A-FC45-7743EA423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6435" y="299207"/>
              <a:ext cx="2013483" cy="69942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BEA6B0D-7FB4-8487-12B3-3932E1476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3330" y="378953"/>
              <a:ext cx="2552917" cy="592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2907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9106</TotalTime>
  <Words>175</Words>
  <Application>Microsoft Office PowerPoint</Application>
  <PresentationFormat>宽屏</PresentationFormat>
  <Paragraphs>68</Paragraphs>
  <Slides>16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NimbusRomNo9L-Regu</vt:lpstr>
      <vt:lpstr>Times New Roman Regular</vt:lpstr>
      <vt:lpstr>等线</vt:lpstr>
      <vt:lpstr>等线 Light</vt:lpstr>
      <vt:lpstr>Arial</vt:lpstr>
      <vt:lpstr>open sans</vt:lpstr>
      <vt:lpstr>Wingdings</vt:lpstr>
      <vt:lpstr>Office 主题​​</vt:lpstr>
      <vt:lpstr>Dynamic Heterogeneous Information Network Embedding in Hyperbolic Space</vt:lpstr>
      <vt:lpstr>Outline</vt:lpstr>
      <vt:lpstr>Background &amp; Motivation</vt:lpstr>
      <vt:lpstr>Background &amp; Motivation</vt:lpstr>
      <vt:lpstr>Background &amp; Motivation</vt:lpstr>
      <vt:lpstr>Outline</vt:lpstr>
      <vt:lpstr>Our Approach-DyHHE</vt:lpstr>
      <vt:lpstr>DyHHE-HSN</vt:lpstr>
      <vt:lpstr>DyHHE-HTN</vt:lpstr>
      <vt:lpstr>Loss function</vt:lpstr>
      <vt:lpstr>Outline</vt:lpstr>
      <vt:lpstr>Experimental Evaluation</vt:lpstr>
      <vt:lpstr>Experimental Evaluation</vt:lpstr>
      <vt:lpstr>Experimental Evaluation</vt:lpstr>
      <vt:lpstr>Outline</vt:lpstr>
      <vt:lpstr>Thanks for listening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vincent duan</dc:creator>
  <cp:lastModifiedBy>vincent</cp:lastModifiedBy>
  <cp:revision>211</cp:revision>
  <dcterms:created xsi:type="dcterms:W3CDTF">2022-05-09T10:22:20Z</dcterms:created>
  <dcterms:modified xsi:type="dcterms:W3CDTF">2022-06-12T14:07:52Z</dcterms:modified>
</cp:coreProperties>
</file>