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png" ContentType="image/png"/>
  <Default Extension="emf" ContentType="image/x-emf"/>
  <Default Extension="wmf" ContentType="image/x-w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60" r:id="rId3"/>
  </p:sldMasterIdLst>
  <p:notesMasterIdLst>
    <p:notesMasterId r:id="rId12"/>
  </p:notesMasterIdLst>
  <p:sldIdLst>
    <p:sldId id="256" r:id="rId4"/>
    <p:sldId id="257" r:id="rId5"/>
    <p:sldId id="258" r:id="rId6"/>
    <p:sldId id="259" r:id="rId7"/>
    <p:sldId id="267" r:id="rId8"/>
    <p:sldId id="261" r:id="rId9"/>
    <p:sldId id="271" r:id="rId10"/>
    <p:sldId id="268" r:id="rId11"/>
    <p:sldId id="269" r:id="rId13"/>
    <p:sldId id="270" r:id="rId14"/>
    <p:sldId id="264" r:id="rId15"/>
    <p:sldId id="265" r:id="rId16"/>
  </p:sldIdLst>
  <p:sldSz cx="12192000" cy="6858000"/>
  <p:notesSz cx="6858000" cy="9144000"/>
  <p:custDataLst>
    <p:tags r:id="rId2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276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704"/>
  </p:normalViewPr>
  <p:slideViewPr>
    <p:cSldViewPr snapToGrid="0" snapToObjects="1">
      <p:cViewPr varScale="1">
        <p:scale>
          <a:sx n="131" d="100"/>
          <a:sy n="131" d="100"/>
        </p:scale>
        <p:origin x="376"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 Type="http://schemas.openxmlformats.org/officeDocument/2006/relationships/slideMaster" Target="slideMasters/slideMaster2.xml"/><Relationship Id="rId20" Type="http://schemas.openxmlformats.org/officeDocument/2006/relationships/tags" Target="tags/tag22.xml"/><Relationship Id="rId2" Type="http://schemas.openxmlformats.org/officeDocument/2006/relationships/theme" Target="theme/theme1.xml"/><Relationship Id="rId19" Type="http://schemas.openxmlformats.org/officeDocument/2006/relationships/tableStyles" Target="tableStyles.xml"/><Relationship Id="rId18" Type="http://schemas.openxmlformats.org/officeDocument/2006/relationships/viewProps" Target="viewProps.xml"/><Relationship Id="rId17" Type="http://schemas.openxmlformats.org/officeDocument/2006/relationships/presProps" Target="presProps.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notesMaster" Target="notesMasters/notesMaster1.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B73E94-A7C3-174D-BCF3-4CF3F3525DA8}" type="datetimeFigureOut">
              <a:rPr kumimoji="1" lang="zh-CN" altLang="en-US" smtClean="0"/>
            </a:fld>
            <a:endParaRPr kumimoji="1"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6A38D5B-DC88-4742-BCFD-00BE54D951AF}" type="slidenum">
              <a:rPr kumimoji="1" lang="zh-CN" altLang="en-US" smtClean="0"/>
            </a:fld>
            <a:endParaRPr kumimoji="1"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26A38D5B-DC88-4742-BCFD-00BE54D951AF}" type="slidenum">
              <a:rPr kumimoji="1" lang="zh-CN" altLang="en-US" smtClean="0"/>
            </a:fld>
            <a:endParaRPr kumimoji="1"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kumimoji="1" lang="zh-CN" altLang="en-US"/>
              <a:t>单击此处编辑母版标题样式</a:t>
            </a:r>
            <a:endParaRPr kumimoji="1"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en-US"/>
              <a:t>单击此处编辑母版副标题样式</a:t>
            </a:r>
            <a:endParaRPr kumimoji="1" lang="zh-CN" altLang="en-US"/>
          </a:p>
        </p:txBody>
      </p:sp>
      <p:sp>
        <p:nvSpPr>
          <p:cNvPr id="4" name="日期占位符 3"/>
          <p:cNvSpPr>
            <a:spLocks noGrp="1"/>
          </p:cNvSpPr>
          <p:nvPr>
            <p:ph type="dt" sz="half" idx="10"/>
          </p:nvPr>
        </p:nvSpPr>
        <p:spPr/>
        <p:txBody>
          <a:bodyPr/>
          <a:lstStyle/>
          <a:p>
            <a:fld id="{838A86E2-CE15-4541-9A4E-53592F35ED66}"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A222BA79-3159-7343-8DF9-4CD5BFBB9D3C}" type="slidenum">
              <a:rPr kumimoji="1" lang="zh-CN" altLang="en-US" smtClean="0"/>
            </a:fld>
            <a:endParaRPr kumimoji="1"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idx="1"/>
          </p:nvPr>
        </p:nvSpPr>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838A86E2-CE15-4541-9A4E-53592F35ED66}"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A222BA79-3159-7343-8DF9-4CD5BFBB9D3C}" type="slidenum">
              <a:rPr kumimoji="1" lang="zh-CN" altLang="en-US" smtClean="0"/>
            </a:fld>
            <a:endParaRPr kumimoji="1"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kumimoji="1" lang="zh-CN" altLang="en-US"/>
              <a:t>单击此处编辑母版标题样式</a:t>
            </a:r>
            <a:endParaRPr kumimoji="1"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zh-CN" altLang="en-US"/>
              <a:t>单击此处编辑母版文本样式</a:t>
            </a:r>
            <a:endParaRPr kumimoji="1" lang="zh-CN" altLang="en-US"/>
          </a:p>
        </p:txBody>
      </p:sp>
      <p:sp>
        <p:nvSpPr>
          <p:cNvPr id="4" name="日期占位符 3"/>
          <p:cNvSpPr>
            <a:spLocks noGrp="1"/>
          </p:cNvSpPr>
          <p:nvPr>
            <p:ph type="dt" sz="half" idx="10"/>
          </p:nvPr>
        </p:nvSpPr>
        <p:spPr/>
        <p:txBody>
          <a:bodyPr/>
          <a:lstStyle/>
          <a:p>
            <a:fld id="{838A86E2-CE15-4541-9A4E-53592F35ED66}"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A222BA79-3159-7343-8DF9-4CD5BFBB9D3C}" type="slidenum">
              <a:rPr kumimoji="1" lang="zh-CN" altLang="en-US" smtClean="0"/>
            </a:fld>
            <a:endParaRPr kumimoji="1"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sz="half" idx="1"/>
          </p:nvPr>
        </p:nvSpPr>
        <p:spPr>
          <a:xfrm>
            <a:off x="838200" y="1825625"/>
            <a:ext cx="5181600" cy="435133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内容占位符 3"/>
          <p:cNvSpPr>
            <a:spLocks noGrp="1"/>
          </p:cNvSpPr>
          <p:nvPr>
            <p:ph sz="half" idx="2"/>
          </p:nvPr>
        </p:nvSpPr>
        <p:spPr>
          <a:xfrm>
            <a:off x="6172200" y="1825625"/>
            <a:ext cx="5181600" cy="435133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5" name="日期占位符 4"/>
          <p:cNvSpPr>
            <a:spLocks noGrp="1"/>
          </p:cNvSpPr>
          <p:nvPr>
            <p:ph type="dt" sz="half" idx="10"/>
          </p:nvPr>
        </p:nvSpPr>
        <p:spPr/>
        <p:txBody>
          <a:bodyPr/>
          <a:lstStyle/>
          <a:p>
            <a:fld id="{838A86E2-CE15-4541-9A4E-53592F35ED66}"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A222BA79-3159-7343-8DF9-4CD5BFBB9D3C}" type="slidenum">
              <a:rPr kumimoji="1" lang="zh-CN" altLang="en-US" smtClean="0"/>
            </a:fld>
            <a:endParaRPr kumimoji="1"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kumimoji="1" lang="zh-CN" altLang="en-US"/>
              <a:t>单击此处编辑母版标题样式</a:t>
            </a:r>
            <a:endParaRPr kumimoji="1"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endParaRPr kumimoji="1" lang="zh-CN" altLang="en-US"/>
          </a:p>
        </p:txBody>
      </p:sp>
      <p:sp>
        <p:nvSpPr>
          <p:cNvPr id="4" name="内容占位符 3"/>
          <p:cNvSpPr>
            <a:spLocks noGrp="1"/>
          </p:cNvSpPr>
          <p:nvPr>
            <p:ph sz="half" idx="2"/>
          </p:nvPr>
        </p:nvSpPr>
        <p:spPr>
          <a:xfrm>
            <a:off x="839788" y="2505075"/>
            <a:ext cx="5157787" cy="368458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endParaRPr kumimoji="1" lang="zh-CN" altLang="en-US"/>
          </a:p>
        </p:txBody>
      </p:sp>
      <p:sp>
        <p:nvSpPr>
          <p:cNvPr id="6" name="内容占位符 5"/>
          <p:cNvSpPr>
            <a:spLocks noGrp="1"/>
          </p:cNvSpPr>
          <p:nvPr>
            <p:ph sz="quarter" idx="4"/>
          </p:nvPr>
        </p:nvSpPr>
        <p:spPr>
          <a:xfrm>
            <a:off x="6172200" y="2505075"/>
            <a:ext cx="5183188" cy="368458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7" name="日期占位符 6"/>
          <p:cNvSpPr>
            <a:spLocks noGrp="1"/>
          </p:cNvSpPr>
          <p:nvPr>
            <p:ph type="dt" sz="half" idx="10"/>
          </p:nvPr>
        </p:nvSpPr>
        <p:spPr/>
        <p:txBody>
          <a:bodyPr/>
          <a:lstStyle/>
          <a:p>
            <a:fld id="{838A86E2-CE15-4541-9A4E-53592F35ED66}" type="datetimeFigureOut">
              <a:rPr kumimoji="1" lang="zh-CN" altLang="en-US" smtClean="0"/>
            </a:fld>
            <a:endParaRPr kumimoji="1" lang="zh-CN" altLang="en-US"/>
          </a:p>
        </p:txBody>
      </p:sp>
      <p:sp>
        <p:nvSpPr>
          <p:cNvPr id="8" name="页脚占位符 7"/>
          <p:cNvSpPr>
            <a:spLocks noGrp="1"/>
          </p:cNvSpPr>
          <p:nvPr>
            <p:ph type="ftr" sz="quarter" idx="11"/>
          </p:nvPr>
        </p:nvSpPr>
        <p:spPr/>
        <p:txBody>
          <a:bodyPr/>
          <a:lstStyle/>
          <a:p>
            <a:endParaRPr kumimoji="1" lang="zh-CN" altLang="en-US"/>
          </a:p>
        </p:txBody>
      </p:sp>
      <p:sp>
        <p:nvSpPr>
          <p:cNvPr id="9" name="灯片编号占位符 8"/>
          <p:cNvSpPr>
            <a:spLocks noGrp="1"/>
          </p:cNvSpPr>
          <p:nvPr>
            <p:ph type="sldNum" sz="quarter" idx="12"/>
          </p:nvPr>
        </p:nvSpPr>
        <p:spPr/>
        <p:txBody>
          <a:bodyPr/>
          <a:lstStyle/>
          <a:p>
            <a:fld id="{A222BA79-3159-7343-8DF9-4CD5BFBB9D3C}" type="slidenum">
              <a:rPr kumimoji="1" lang="zh-CN" altLang="en-US" smtClean="0"/>
            </a:fld>
            <a:endParaRPr kumimoji="1"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日期占位符 2"/>
          <p:cNvSpPr>
            <a:spLocks noGrp="1"/>
          </p:cNvSpPr>
          <p:nvPr>
            <p:ph type="dt" sz="half" idx="10"/>
          </p:nvPr>
        </p:nvSpPr>
        <p:spPr/>
        <p:txBody>
          <a:bodyPr/>
          <a:lstStyle/>
          <a:p>
            <a:fld id="{838A86E2-CE15-4541-9A4E-53592F35ED66}" type="datetimeFigureOut">
              <a:rPr kumimoji="1" lang="zh-CN" altLang="en-US" smtClean="0"/>
            </a:fld>
            <a:endParaRPr kumimoji="1" lang="zh-CN" altLang="en-US"/>
          </a:p>
        </p:txBody>
      </p:sp>
      <p:sp>
        <p:nvSpPr>
          <p:cNvPr id="4" name="页脚占位符 3"/>
          <p:cNvSpPr>
            <a:spLocks noGrp="1"/>
          </p:cNvSpPr>
          <p:nvPr>
            <p:ph type="ftr" sz="quarter" idx="11"/>
          </p:nvPr>
        </p:nvSpPr>
        <p:spPr/>
        <p:txBody>
          <a:bodyPr/>
          <a:lstStyle/>
          <a:p>
            <a:endParaRPr kumimoji="1" lang="zh-CN" altLang="en-US"/>
          </a:p>
        </p:txBody>
      </p:sp>
      <p:sp>
        <p:nvSpPr>
          <p:cNvPr id="5" name="灯片编号占位符 4"/>
          <p:cNvSpPr>
            <a:spLocks noGrp="1"/>
          </p:cNvSpPr>
          <p:nvPr>
            <p:ph type="sldNum" sz="quarter" idx="12"/>
          </p:nvPr>
        </p:nvSpPr>
        <p:spPr/>
        <p:txBody>
          <a:bodyPr/>
          <a:lstStyle/>
          <a:p>
            <a:fld id="{A222BA79-3159-7343-8DF9-4CD5BFBB9D3C}" type="slidenum">
              <a:rPr kumimoji="1" lang="zh-CN" altLang="en-US" smtClean="0"/>
            </a:fld>
            <a:endParaRPr kumimoji="1"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38A86E2-CE15-4541-9A4E-53592F35ED66}" type="datetimeFigureOut">
              <a:rPr kumimoji="1" lang="zh-CN" altLang="en-US" smtClean="0"/>
            </a:fld>
            <a:endParaRPr kumimoji="1" lang="zh-CN" altLang="en-US"/>
          </a:p>
        </p:txBody>
      </p:sp>
      <p:sp>
        <p:nvSpPr>
          <p:cNvPr id="3" name="页脚占位符 2"/>
          <p:cNvSpPr>
            <a:spLocks noGrp="1"/>
          </p:cNvSpPr>
          <p:nvPr>
            <p:ph type="ftr" sz="quarter" idx="11"/>
          </p:nvPr>
        </p:nvSpPr>
        <p:spPr/>
        <p:txBody>
          <a:bodyPr/>
          <a:lstStyle/>
          <a:p>
            <a:endParaRPr kumimoji="1" lang="zh-CN" altLang="en-US"/>
          </a:p>
        </p:txBody>
      </p:sp>
      <p:sp>
        <p:nvSpPr>
          <p:cNvPr id="4" name="灯片编号占位符 3"/>
          <p:cNvSpPr>
            <a:spLocks noGrp="1"/>
          </p:cNvSpPr>
          <p:nvPr>
            <p:ph type="sldNum" sz="quarter" idx="12"/>
          </p:nvPr>
        </p:nvSpPr>
        <p:spPr/>
        <p:txBody>
          <a:bodyPr/>
          <a:lstStyle/>
          <a:p>
            <a:fld id="{A222BA79-3159-7343-8DF9-4CD5BFBB9D3C}" type="slidenum">
              <a:rPr kumimoji="1" lang="zh-CN" altLang="en-US" smtClean="0"/>
            </a:fld>
            <a:endParaRPr kumimoji="1"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endParaRPr kumimoji="1"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endParaRPr kumimoji="1" lang="zh-CN" altLang="en-US"/>
          </a:p>
        </p:txBody>
      </p:sp>
      <p:sp>
        <p:nvSpPr>
          <p:cNvPr id="5" name="日期占位符 4"/>
          <p:cNvSpPr>
            <a:spLocks noGrp="1"/>
          </p:cNvSpPr>
          <p:nvPr>
            <p:ph type="dt" sz="half" idx="10"/>
          </p:nvPr>
        </p:nvSpPr>
        <p:spPr/>
        <p:txBody>
          <a:bodyPr/>
          <a:lstStyle/>
          <a:p>
            <a:fld id="{838A86E2-CE15-4541-9A4E-53592F35ED66}"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A222BA79-3159-7343-8DF9-4CD5BFBB9D3C}" type="slidenum">
              <a:rPr kumimoji="1" lang="zh-CN" altLang="en-US" smtClean="0"/>
            </a:fld>
            <a:endParaRPr kumimoji="1"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endParaRPr kumimoji="1"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endParaRPr kumimoji="1" lang="zh-CN" altLang="en-US"/>
          </a:p>
        </p:txBody>
      </p:sp>
      <p:sp>
        <p:nvSpPr>
          <p:cNvPr id="5" name="日期占位符 4"/>
          <p:cNvSpPr>
            <a:spLocks noGrp="1"/>
          </p:cNvSpPr>
          <p:nvPr>
            <p:ph type="dt" sz="half" idx="10"/>
          </p:nvPr>
        </p:nvSpPr>
        <p:spPr/>
        <p:txBody>
          <a:bodyPr/>
          <a:lstStyle/>
          <a:p>
            <a:fld id="{838A86E2-CE15-4541-9A4E-53592F35ED66}"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A222BA79-3159-7343-8DF9-4CD5BFBB9D3C}" type="slidenum">
              <a:rPr kumimoji="1" lang="zh-CN" altLang="en-US" smtClean="0"/>
            </a:fld>
            <a:endParaRPr kumimoji="1"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竖排文字占位符 2"/>
          <p:cNvSpPr>
            <a:spLocks noGrp="1"/>
          </p:cNvSpPr>
          <p:nvPr>
            <p:ph type="body" orient="vert" idx="1"/>
          </p:nvPr>
        </p:nvSpPr>
        <p:spPr/>
        <p:txBody>
          <a:bodyPr vert="eaVert"/>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838A86E2-CE15-4541-9A4E-53592F35ED66}"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A222BA79-3159-7343-8DF9-4CD5BFBB9D3C}" type="slidenum">
              <a:rPr kumimoji="1" lang="zh-CN" altLang="en-US" smtClean="0"/>
            </a:fld>
            <a:endParaRPr kumimoji="1"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kumimoji="1" lang="zh-CN" altLang="en-US"/>
              <a:t>单击此处编辑母版标题样式</a:t>
            </a:r>
            <a:endParaRPr kumimoji="1"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838A86E2-CE15-4541-9A4E-53592F35ED66}"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A222BA79-3159-7343-8DF9-4CD5BFBB9D3C}" type="slidenum">
              <a:rPr kumimoji="1" lang="zh-CN" altLang="en-US" smtClean="0"/>
            </a:fld>
            <a:endParaRPr kumimoji="1"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kumimoji="1" lang="zh-CN" altLang="en-US"/>
              <a:t>单击此处编辑母版标题样式</a:t>
            </a:r>
            <a:endParaRPr kumimoji="1"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en-US"/>
              <a:t>单击此处编辑母版副标题样式</a:t>
            </a:r>
            <a:endParaRPr kumimoji="1" lang="zh-CN" altLang="en-US"/>
          </a:p>
        </p:txBody>
      </p:sp>
      <p:sp>
        <p:nvSpPr>
          <p:cNvPr id="4" name="日期占位符 3"/>
          <p:cNvSpPr>
            <a:spLocks noGrp="1"/>
          </p:cNvSpPr>
          <p:nvPr>
            <p:ph type="dt" sz="half" idx="10"/>
          </p:nvPr>
        </p:nvSpPr>
        <p:spPr/>
        <p:txBody>
          <a:bodyPr/>
          <a:lstStyle/>
          <a:p>
            <a:fld id="{838A86E2-CE15-4541-9A4E-53592F35ED66}"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A222BA79-3159-7343-8DF9-4CD5BFBB9D3C}" type="slidenum">
              <a:rPr kumimoji="1" lang="zh-CN" altLang="en-US" smtClean="0"/>
            </a:fld>
            <a:endParaRPr kumimoji="1"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idx="1"/>
          </p:nvPr>
        </p:nvSpPr>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838A86E2-CE15-4541-9A4E-53592F35ED66}"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A222BA79-3159-7343-8DF9-4CD5BFBB9D3C}" type="slidenum">
              <a:rPr kumimoji="1" lang="zh-CN" altLang="en-US" smtClean="0"/>
            </a:fld>
            <a:endParaRPr kumimoji="1"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kumimoji="1" lang="zh-CN" altLang="en-US"/>
              <a:t>单击此处编辑母版标题样式</a:t>
            </a:r>
            <a:endParaRPr kumimoji="1"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zh-CN" altLang="en-US"/>
              <a:t>单击此处编辑母版文本样式</a:t>
            </a:r>
            <a:endParaRPr kumimoji="1" lang="zh-CN" altLang="en-US"/>
          </a:p>
        </p:txBody>
      </p:sp>
      <p:sp>
        <p:nvSpPr>
          <p:cNvPr id="4" name="日期占位符 3"/>
          <p:cNvSpPr>
            <a:spLocks noGrp="1"/>
          </p:cNvSpPr>
          <p:nvPr>
            <p:ph type="dt" sz="half" idx="10"/>
          </p:nvPr>
        </p:nvSpPr>
        <p:spPr/>
        <p:txBody>
          <a:bodyPr/>
          <a:lstStyle/>
          <a:p>
            <a:fld id="{838A86E2-CE15-4541-9A4E-53592F35ED66}"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A222BA79-3159-7343-8DF9-4CD5BFBB9D3C}" type="slidenum">
              <a:rPr kumimoji="1" lang="zh-CN" altLang="en-US" smtClean="0"/>
            </a:fld>
            <a:endParaRPr kumimoji="1"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sz="half" idx="1"/>
          </p:nvPr>
        </p:nvSpPr>
        <p:spPr>
          <a:xfrm>
            <a:off x="838200" y="1825625"/>
            <a:ext cx="5181600" cy="435133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内容占位符 3"/>
          <p:cNvSpPr>
            <a:spLocks noGrp="1"/>
          </p:cNvSpPr>
          <p:nvPr>
            <p:ph sz="half" idx="2"/>
          </p:nvPr>
        </p:nvSpPr>
        <p:spPr>
          <a:xfrm>
            <a:off x="6172200" y="1825625"/>
            <a:ext cx="5181600" cy="435133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5" name="日期占位符 4"/>
          <p:cNvSpPr>
            <a:spLocks noGrp="1"/>
          </p:cNvSpPr>
          <p:nvPr>
            <p:ph type="dt" sz="half" idx="10"/>
          </p:nvPr>
        </p:nvSpPr>
        <p:spPr/>
        <p:txBody>
          <a:bodyPr/>
          <a:lstStyle/>
          <a:p>
            <a:fld id="{838A86E2-CE15-4541-9A4E-53592F35ED66}"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A222BA79-3159-7343-8DF9-4CD5BFBB9D3C}" type="slidenum">
              <a:rPr kumimoji="1" lang="zh-CN" altLang="en-US" smtClean="0"/>
            </a:fld>
            <a:endParaRPr kumimoji="1"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kumimoji="1" lang="zh-CN" altLang="en-US"/>
              <a:t>单击此处编辑母版标题样式</a:t>
            </a:r>
            <a:endParaRPr kumimoji="1"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endParaRPr kumimoji="1" lang="zh-CN" altLang="en-US"/>
          </a:p>
        </p:txBody>
      </p:sp>
      <p:sp>
        <p:nvSpPr>
          <p:cNvPr id="4" name="内容占位符 3"/>
          <p:cNvSpPr>
            <a:spLocks noGrp="1"/>
          </p:cNvSpPr>
          <p:nvPr>
            <p:ph sz="half" idx="2"/>
          </p:nvPr>
        </p:nvSpPr>
        <p:spPr>
          <a:xfrm>
            <a:off x="839788" y="2505075"/>
            <a:ext cx="5157787" cy="368458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endParaRPr kumimoji="1" lang="zh-CN" altLang="en-US"/>
          </a:p>
        </p:txBody>
      </p:sp>
      <p:sp>
        <p:nvSpPr>
          <p:cNvPr id="6" name="内容占位符 5"/>
          <p:cNvSpPr>
            <a:spLocks noGrp="1"/>
          </p:cNvSpPr>
          <p:nvPr>
            <p:ph sz="quarter" idx="4"/>
          </p:nvPr>
        </p:nvSpPr>
        <p:spPr>
          <a:xfrm>
            <a:off x="6172200" y="2505075"/>
            <a:ext cx="5183188" cy="368458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7" name="日期占位符 6"/>
          <p:cNvSpPr>
            <a:spLocks noGrp="1"/>
          </p:cNvSpPr>
          <p:nvPr>
            <p:ph type="dt" sz="half" idx="10"/>
          </p:nvPr>
        </p:nvSpPr>
        <p:spPr/>
        <p:txBody>
          <a:bodyPr/>
          <a:lstStyle/>
          <a:p>
            <a:fld id="{838A86E2-CE15-4541-9A4E-53592F35ED66}" type="datetimeFigureOut">
              <a:rPr kumimoji="1" lang="zh-CN" altLang="en-US" smtClean="0"/>
            </a:fld>
            <a:endParaRPr kumimoji="1" lang="zh-CN" altLang="en-US"/>
          </a:p>
        </p:txBody>
      </p:sp>
      <p:sp>
        <p:nvSpPr>
          <p:cNvPr id="8" name="页脚占位符 7"/>
          <p:cNvSpPr>
            <a:spLocks noGrp="1"/>
          </p:cNvSpPr>
          <p:nvPr>
            <p:ph type="ftr" sz="quarter" idx="11"/>
          </p:nvPr>
        </p:nvSpPr>
        <p:spPr/>
        <p:txBody>
          <a:bodyPr/>
          <a:lstStyle/>
          <a:p>
            <a:endParaRPr kumimoji="1" lang="zh-CN" altLang="en-US"/>
          </a:p>
        </p:txBody>
      </p:sp>
      <p:sp>
        <p:nvSpPr>
          <p:cNvPr id="9" name="灯片编号占位符 8"/>
          <p:cNvSpPr>
            <a:spLocks noGrp="1"/>
          </p:cNvSpPr>
          <p:nvPr>
            <p:ph type="sldNum" sz="quarter" idx="12"/>
          </p:nvPr>
        </p:nvSpPr>
        <p:spPr/>
        <p:txBody>
          <a:bodyPr/>
          <a:lstStyle/>
          <a:p>
            <a:fld id="{A222BA79-3159-7343-8DF9-4CD5BFBB9D3C}" type="slidenum">
              <a:rPr kumimoji="1" lang="zh-CN" altLang="en-US" smtClean="0"/>
            </a:fld>
            <a:endParaRPr kumimoji="1"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日期占位符 2"/>
          <p:cNvSpPr>
            <a:spLocks noGrp="1"/>
          </p:cNvSpPr>
          <p:nvPr>
            <p:ph type="dt" sz="half" idx="10"/>
          </p:nvPr>
        </p:nvSpPr>
        <p:spPr/>
        <p:txBody>
          <a:bodyPr/>
          <a:lstStyle/>
          <a:p>
            <a:fld id="{838A86E2-CE15-4541-9A4E-53592F35ED66}" type="datetimeFigureOut">
              <a:rPr kumimoji="1" lang="zh-CN" altLang="en-US" smtClean="0"/>
            </a:fld>
            <a:endParaRPr kumimoji="1" lang="zh-CN" altLang="en-US"/>
          </a:p>
        </p:txBody>
      </p:sp>
      <p:sp>
        <p:nvSpPr>
          <p:cNvPr id="4" name="页脚占位符 3"/>
          <p:cNvSpPr>
            <a:spLocks noGrp="1"/>
          </p:cNvSpPr>
          <p:nvPr>
            <p:ph type="ftr" sz="quarter" idx="11"/>
          </p:nvPr>
        </p:nvSpPr>
        <p:spPr/>
        <p:txBody>
          <a:bodyPr/>
          <a:lstStyle/>
          <a:p>
            <a:endParaRPr kumimoji="1" lang="zh-CN" altLang="en-US"/>
          </a:p>
        </p:txBody>
      </p:sp>
      <p:sp>
        <p:nvSpPr>
          <p:cNvPr id="5" name="灯片编号占位符 4"/>
          <p:cNvSpPr>
            <a:spLocks noGrp="1"/>
          </p:cNvSpPr>
          <p:nvPr>
            <p:ph type="sldNum" sz="quarter" idx="12"/>
          </p:nvPr>
        </p:nvSpPr>
        <p:spPr/>
        <p:txBody>
          <a:bodyPr/>
          <a:lstStyle/>
          <a:p>
            <a:fld id="{A222BA79-3159-7343-8DF9-4CD5BFBB9D3C}" type="slidenum">
              <a:rPr kumimoji="1" lang="zh-CN" altLang="en-US" smtClean="0"/>
            </a:fld>
            <a:endParaRPr kumimoji="1"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38A86E2-CE15-4541-9A4E-53592F35ED66}" type="datetimeFigureOut">
              <a:rPr kumimoji="1" lang="zh-CN" altLang="en-US" smtClean="0"/>
            </a:fld>
            <a:endParaRPr kumimoji="1" lang="zh-CN" altLang="en-US"/>
          </a:p>
        </p:txBody>
      </p:sp>
      <p:sp>
        <p:nvSpPr>
          <p:cNvPr id="3" name="页脚占位符 2"/>
          <p:cNvSpPr>
            <a:spLocks noGrp="1"/>
          </p:cNvSpPr>
          <p:nvPr>
            <p:ph type="ftr" sz="quarter" idx="11"/>
          </p:nvPr>
        </p:nvSpPr>
        <p:spPr/>
        <p:txBody>
          <a:bodyPr/>
          <a:lstStyle/>
          <a:p>
            <a:endParaRPr kumimoji="1" lang="zh-CN" altLang="en-US"/>
          </a:p>
        </p:txBody>
      </p:sp>
      <p:sp>
        <p:nvSpPr>
          <p:cNvPr id="4" name="灯片编号占位符 3"/>
          <p:cNvSpPr>
            <a:spLocks noGrp="1"/>
          </p:cNvSpPr>
          <p:nvPr>
            <p:ph type="sldNum" sz="quarter" idx="12"/>
          </p:nvPr>
        </p:nvSpPr>
        <p:spPr/>
        <p:txBody>
          <a:bodyPr/>
          <a:lstStyle/>
          <a:p>
            <a:fld id="{A222BA79-3159-7343-8DF9-4CD5BFBB9D3C}" type="slidenum">
              <a:rPr kumimoji="1" lang="zh-CN" altLang="en-US" smtClean="0"/>
            </a:fld>
            <a:endParaRPr kumimoji="1"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endParaRPr kumimoji="1"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endParaRPr kumimoji="1" lang="zh-CN" altLang="en-US"/>
          </a:p>
        </p:txBody>
      </p:sp>
      <p:sp>
        <p:nvSpPr>
          <p:cNvPr id="5" name="日期占位符 4"/>
          <p:cNvSpPr>
            <a:spLocks noGrp="1"/>
          </p:cNvSpPr>
          <p:nvPr>
            <p:ph type="dt" sz="half" idx="10"/>
          </p:nvPr>
        </p:nvSpPr>
        <p:spPr/>
        <p:txBody>
          <a:bodyPr/>
          <a:lstStyle/>
          <a:p>
            <a:fld id="{838A86E2-CE15-4541-9A4E-53592F35ED66}"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A222BA79-3159-7343-8DF9-4CD5BFBB9D3C}" type="slidenum">
              <a:rPr kumimoji="1" lang="zh-CN" altLang="en-US" smtClean="0"/>
            </a:fld>
            <a:endParaRPr kumimoji="1"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endParaRPr kumimoji="1"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endParaRPr kumimoji="1" lang="zh-CN" altLang="en-US"/>
          </a:p>
        </p:txBody>
      </p:sp>
      <p:sp>
        <p:nvSpPr>
          <p:cNvPr id="5" name="日期占位符 4"/>
          <p:cNvSpPr>
            <a:spLocks noGrp="1"/>
          </p:cNvSpPr>
          <p:nvPr>
            <p:ph type="dt" sz="half" idx="10"/>
          </p:nvPr>
        </p:nvSpPr>
        <p:spPr/>
        <p:txBody>
          <a:bodyPr/>
          <a:lstStyle/>
          <a:p>
            <a:fld id="{838A86E2-CE15-4541-9A4E-53592F35ED66}"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A222BA79-3159-7343-8DF9-4CD5BFBB9D3C}" type="slidenum">
              <a:rPr kumimoji="1" lang="zh-CN" altLang="en-US" smtClean="0"/>
            </a:fld>
            <a:endParaRPr kumimoji="1"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竖排文字占位符 2"/>
          <p:cNvSpPr>
            <a:spLocks noGrp="1"/>
          </p:cNvSpPr>
          <p:nvPr>
            <p:ph type="body" orient="vert" idx="1"/>
          </p:nvPr>
        </p:nvSpPr>
        <p:spPr/>
        <p:txBody>
          <a:bodyPr vert="eaVert"/>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838A86E2-CE15-4541-9A4E-53592F35ED66}"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A222BA79-3159-7343-8DF9-4CD5BFBB9D3C}" type="slidenum">
              <a:rPr kumimoji="1" lang="zh-CN" altLang="en-US" smtClean="0"/>
            </a:fld>
            <a:endParaRPr kumimoji="1"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kumimoji="1" lang="zh-CN" altLang="en-US"/>
              <a:t>单击此处编辑母版标题样式</a:t>
            </a:r>
            <a:endParaRPr kumimoji="1"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838A86E2-CE15-4541-9A4E-53592F35ED66}"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A222BA79-3159-7343-8DF9-4CD5BFBB9D3C}" type="slidenum">
              <a:rPr kumimoji="1" lang="zh-CN" altLang="en-US" smtClean="0"/>
            </a:fld>
            <a:endParaRPr kumimoji="1"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endParaRPr kumimoji="1"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8A86E2-CE15-4541-9A4E-53592F35ED66}" type="datetimeFigureOut">
              <a:rPr kumimoji="1" lang="zh-CN" altLang="en-US" smtClean="0"/>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22BA79-3159-7343-8DF9-4CD5BFBB9D3C}" type="slidenum">
              <a:rPr kumimoji="1" lang="zh-CN" altLang="en-US" smtClean="0"/>
            </a:fld>
            <a:endParaRPr kumimoji="1"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endParaRPr kumimoji="1"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8A86E2-CE15-4541-9A4E-53592F35ED66}" type="datetimeFigureOut">
              <a:rPr kumimoji="1" lang="zh-CN" altLang="en-US" smtClean="0"/>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22BA79-3159-7343-8DF9-4CD5BFBB9D3C}" type="slidenum">
              <a:rPr kumimoji="1" lang="zh-CN" altLang="en-US" smtClean="0"/>
            </a:fld>
            <a:endParaRPr kumimoji="1"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png"/><Relationship Id="rId2" Type="http://schemas.openxmlformats.org/officeDocument/2006/relationships/tags" Target="../tags/tag2.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5" Type="http://schemas.openxmlformats.org/officeDocument/2006/relationships/vmlDrawing" Target="../drawings/vmlDrawing1.vml"/><Relationship Id="rId4" Type="http://schemas.openxmlformats.org/officeDocument/2006/relationships/slideLayout" Target="../slideLayouts/slideLayout2.xml"/><Relationship Id="rId3" Type="http://schemas.openxmlformats.org/officeDocument/2006/relationships/image" Target="../media/image2.emf"/><Relationship Id="rId2" Type="http://schemas.openxmlformats.org/officeDocument/2006/relationships/oleObject" Target="../embeddings/oleObject1.bin"/><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7.xml.rels><?xml version="1.0" encoding="UTF-8" standalone="yes"?>
<Relationships xmlns="http://schemas.openxmlformats.org/package/2006/relationships"><Relationship Id="rId5" Type="http://schemas.openxmlformats.org/officeDocument/2006/relationships/slideLayout" Target="../slideLayouts/slideLayout13.xml"/><Relationship Id="rId4" Type="http://schemas.openxmlformats.org/officeDocument/2006/relationships/tags" Target="../tags/tag11.xml"/><Relationship Id="rId3" Type="http://schemas.openxmlformats.org/officeDocument/2006/relationships/image" Target="../media/image3.emf"/><Relationship Id="rId2" Type="http://schemas.openxmlformats.org/officeDocument/2006/relationships/tags" Target="../tags/tag10.xml"/><Relationship Id="rId1" Type="http://schemas.openxmlformats.org/officeDocument/2006/relationships/tags" Target="../tags/tag9.xml"/></Relationships>
</file>

<file path=ppt/slides/_rels/slide8.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3.xml"/><Relationship Id="rId4" Type="http://schemas.openxmlformats.org/officeDocument/2006/relationships/image" Target="../media/image4.jpeg"/><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ags" Target="../tags/tag12.xml"/></Relationships>
</file>

<file path=ppt/slides/_rels/slide9.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13.xml"/><Relationship Id="rId4" Type="http://schemas.openxmlformats.org/officeDocument/2006/relationships/image" Target="../media/image5.emf"/><Relationship Id="rId3" Type="http://schemas.openxmlformats.org/officeDocument/2006/relationships/image" Target="../media/image4.jpeg"/><Relationship Id="rId2" Type="http://schemas.openxmlformats.org/officeDocument/2006/relationships/tags" Target="../tags/tag16.xml"/><Relationship Id="rId1" Type="http://schemas.openxmlformats.org/officeDocument/2006/relationships/tags" Target="../tags/tag15.xml"/></Relationships>
</file>

<file path=ppt/slides/_rels/slide10.xml.rels><?xml version="1.0" encoding="UTF-8" standalone="yes"?>
<Relationships xmlns="http://schemas.openxmlformats.org/package/2006/relationships"><Relationship Id="rId9" Type="http://schemas.openxmlformats.org/officeDocument/2006/relationships/vmlDrawing" Target="../drawings/vmlDrawing2.vml"/><Relationship Id="rId8" Type="http://schemas.openxmlformats.org/officeDocument/2006/relationships/slideLayout" Target="../slideLayouts/slideLayout13.xml"/><Relationship Id="rId7" Type="http://schemas.openxmlformats.org/officeDocument/2006/relationships/tags" Target="../tags/tag19.xml"/><Relationship Id="rId6" Type="http://schemas.openxmlformats.org/officeDocument/2006/relationships/image" Target="../media/image7.wmf"/><Relationship Id="rId5" Type="http://schemas.openxmlformats.org/officeDocument/2006/relationships/oleObject" Target="../embeddings/oleObject2.bin"/><Relationship Id="rId4" Type="http://schemas.openxmlformats.org/officeDocument/2006/relationships/image" Target="../media/image6.jpeg"/><Relationship Id="rId3" Type="http://schemas.openxmlformats.org/officeDocument/2006/relationships/tags" Target="../tags/tag18.xml"/><Relationship Id="rId2" Type="http://schemas.openxmlformats.org/officeDocument/2006/relationships/image" Target="../media/image4.jpeg"/><Relationship Id="rId10" Type="http://schemas.openxmlformats.org/officeDocument/2006/relationships/notesSlide" Target="../notesSlides/notesSlide3.xml"/><Relationship Id="rId1" Type="http://schemas.openxmlformats.org/officeDocument/2006/relationships/tags" Target="../tags/tag17.xml"/></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2.xml"/><Relationship Id="rId2" Type="http://schemas.openxmlformats.org/officeDocument/2006/relationships/tags" Target="../tags/tag21.xml"/><Relationship Id="rId1" Type="http://schemas.openxmlformats.org/officeDocument/2006/relationships/tags" Target="../tags/tag2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ctrTitle"/>
            <p:custDataLst>
              <p:tags r:id="rId1"/>
            </p:custDataLst>
          </p:nvPr>
        </p:nvSpPr>
        <p:spPr>
          <a:xfrm>
            <a:off x="675005" y="815975"/>
            <a:ext cx="11104245" cy="1400175"/>
          </a:xfrm>
        </p:spPr>
        <p:txBody>
          <a:bodyPr>
            <a:normAutofit fontScale="90000"/>
          </a:bodyPr>
          <a:lstStyle/>
          <a:p>
            <a:br>
              <a:rPr lang="en-US" altLang="zh-CN" sz="4220" u="sng" dirty="0">
                <a:solidFill>
                  <a:srgbClr val="027650"/>
                </a:solidFill>
                <a:latin typeface="Book Antiqua" panose="02040602050305030304" charset="0"/>
                <a:ea typeface="Microsoft YaHei UI" panose="020B0503020204020204" charset="-122"/>
              </a:rPr>
            </a:br>
            <a:r>
              <a:rPr lang="en-US" altLang="zh-CN" sz="4220" dirty="0">
                <a:solidFill>
                  <a:srgbClr val="027650"/>
                </a:solidFill>
                <a:latin typeface="Book Antiqua" panose="02040602050305030304" charset="0"/>
                <a:ea typeface="Microsoft YaHei UI" panose="020B0503020204020204" charset="-122"/>
              </a:rPr>
              <a:t>Data Selection for Cross-Project Defect Prediction with Local and Global Features of Source Code</a:t>
            </a:r>
            <a:r>
              <a:rPr lang="en-US" altLang="zh-CN" sz="3600" dirty="0">
                <a:solidFill>
                  <a:schemeClr val="accent6">
                    <a:lumMod val="75000"/>
                  </a:schemeClr>
                </a:solidFill>
                <a:latin typeface="Book Antiqua" panose="02040602050305030304" charset="0"/>
                <a:ea typeface="Microsoft YaHei UI" panose="020B0503020204020204" charset="-122"/>
              </a:rPr>
              <a:t> </a:t>
            </a:r>
            <a:endParaRPr lang="en-US" altLang="zh-CN" sz="3600" dirty="0">
              <a:solidFill>
                <a:schemeClr val="accent6">
                  <a:lumMod val="75000"/>
                </a:schemeClr>
              </a:solidFill>
              <a:latin typeface="Book Antiqua" panose="02040602050305030304" charset="0"/>
              <a:ea typeface="Microsoft YaHei UI" panose="020B0503020204020204" charset="-122"/>
            </a:endParaRPr>
          </a:p>
        </p:txBody>
      </p:sp>
      <p:sp>
        <p:nvSpPr>
          <p:cNvPr id="5" name="副标题 2"/>
          <p:cNvSpPr>
            <a:spLocks noGrp="1"/>
          </p:cNvSpPr>
          <p:nvPr>
            <p:ph type="subTitle" idx="1"/>
            <p:custDataLst>
              <p:tags r:id="rId2"/>
            </p:custDataLst>
          </p:nvPr>
        </p:nvSpPr>
        <p:spPr>
          <a:xfrm>
            <a:off x="1078864" y="2342861"/>
            <a:ext cx="10160635" cy="1947398"/>
          </a:xfrm>
        </p:spPr>
        <p:txBody>
          <a:bodyPr>
            <a:noAutofit/>
          </a:bodyPr>
          <a:lstStyle/>
          <a:p>
            <a:pPr algn="ctr">
              <a:lnSpc>
                <a:spcPct val="100000"/>
              </a:lnSpc>
            </a:pPr>
            <a:r>
              <a:rPr lang="en-US" altLang="zh-CN" b="1" dirty="0" err="1">
                <a:solidFill>
                  <a:schemeClr val="tx1">
                    <a:lumMod val="85000"/>
                    <a:lumOff val="15000"/>
                  </a:schemeClr>
                </a:solidFill>
                <a:latin typeface="Book Antiqua" panose="02040602050305030304" charset="0"/>
                <a:cs typeface="Book Antiqua" panose="02040602050305030304" charset="0"/>
              </a:rPr>
              <a:t>AUTHORS:</a:t>
            </a:r>
            <a:endParaRPr lang="en-US" altLang="zh-CN" b="1" dirty="0" err="1">
              <a:solidFill>
                <a:schemeClr val="tx1">
                  <a:lumMod val="85000"/>
                  <a:lumOff val="15000"/>
                </a:schemeClr>
              </a:solidFill>
              <a:latin typeface="Book Antiqua" panose="02040602050305030304" charset="0"/>
              <a:cs typeface="Book Antiqua" panose="02040602050305030304" charset="0"/>
            </a:endParaRPr>
          </a:p>
          <a:p>
            <a:pPr algn="ctr">
              <a:lnSpc>
                <a:spcPct val="100000"/>
              </a:lnSpc>
            </a:pPr>
            <a:r>
              <a:rPr lang="en-US" altLang="zh-CN" b="1">
                <a:solidFill>
                  <a:schemeClr val="tx1">
                    <a:lumMod val="85000"/>
                    <a:lumOff val="15000"/>
                  </a:schemeClr>
                </a:solidFill>
                <a:latin typeface="Book Antiqua" panose="02040602050305030304" charset="0"/>
                <a:cs typeface="Book Antiqua" panose="02040602050305030304" charset="0"/>
              </a:rPr>
              <a:t>Xuan deng ,</a:t>
            </a:r>
            <a:r>
              <a:rPr lang="en-US" altLang="zh-CN" dirty="0">
                <a:solidFill>
                  <a:schemeClr val="tx1">
                    <a:lumMod val="85000"/>
                    <a:lumOff val="15000"/>
                  </a:schemeClr>
                </a:solidFill>
                <a:latin typeface="Book Antiqua" panose="02040602050305030304" charset="0"/>
                <a:cs typeface="Book Antiqua" panose="02040602050305030304" charset="0"/>
              </a:rPr>
              <a:t> </a:t>
            </a:r>
            <a:r>
              <a:rPr lang="en-US" altLang="zh-CN" dirty="0" err="1">
                <a:solidFill>
                  <a:schemeClr val="tx1">
                    <a:lumMod val="85000"/>
                    <a:lumOff val="15000"/>
                  </a:schemeClr>
                </a:solidFill>
                <a:latin typeface="Book Antiqua" panose="02040602050305030304" charset="0"/>
                <a:cs typeface="Book Antiqua" panose="02040602050305030304" charset="0"/>
              </a:rPr>
              <a:t>Peng He</a:t>
            </a:r>
            <a:r>
              <a:rPr lang="zh-CN" altLang="en-US" baseline="30000" dirty="0">
                <a:solidFill>
                  <a:schemeClr val="tx1">
                    <a:lumMod val="85000"/>
                    <a:lumOff val="15000"/>
                  </a:schemeClr>
                </a:solidFill>
                <a:latin typeface="Book Antiqua" panose="02040602050305030304" charset="0"/>
                <a:cs typeface="Book Antiqua" panose="02040602050305030304" charset="0"/>
              </a:rPr>
              <a:t>*</a:t>
            </a:r>
            <a:r>
              <a:rPr lang="en-US" altLang="zh-CN">
                <a:solidFill>
                  <a:schemeClr val="tx1">
                    <a:lumMod val="85000"/>
                    <a:lumOff val="15000"/>
                  </a:schemeClr>
                </a:solidFill>
                <a:latin typeface="Book Antiqua" panose="02040602050305030304" charset="0"/>
                <a:cs typeface="Book Antiqua" panose="02040602050305030304" charset="0"/>
                <a:sym typeface="+mn-ea"/>
              </a:rPr>
              <a:t>,</a:t>
            </a:r>
            <a:r>
              <a:rPr lang="en-US" altLang="zh-CN" dirty="0">
                <a:solidFill>
                  <a:schemeClr val="tx1">
                    <a:lumMod val="85000"/>
                    <a:lumOff val="15000"/>
                  </a:schemeClr>
                </a:solidFill>
                <a:latin typeface="Book Antiqua" panose="02040602050305030304" charset="0"/>
                <a:cs typeface="Book Antiqua" panose="02040602050305030304" charset="0"/>
                <a:sym typeface="+mn-ea"/>
              </a:rPr>
              <a:t> Chun Ying Zhou</a:t>
            </a:r>
            <a:endParaRPr lang="en-US" altLang="zh-CN" baseline="30000" dirty="0">
              <a:solidFill>
                <a:schemeClr val="tx1">
                  <a:lumMod val="85000"/>
                  <a:lumOff val="15000"/>
                </a:schemeClr>
              </a:solidFill>
              <a:latin typeface="Book Antiqua" panose="02040602050305030304" charset="0"/>
              <a:cs typeface="Book Antiqua" panose="02040602050305030304" charset="0"/>
            </a:endParaRPr>
          </a:p>
          <a:p>
            <a:pPr algn="ctr">
              <a:lnSpc>
                <a:spcPct val="90000"/>
              </a:lnSpc>
            </a:pPr>
            <a:r>
              <a:rPr lang="en-US" altLang="zh-CN" sz="2000" dirty="0">
                <a:solidFill>
                  <a:schemeClr val="tx1">
                    <a:lumMod val="85000"/>
                    <a:lumOff val="15000"/>
                  </a:schemeClr>
                </a:solidFill>
                <a:latin typeface="Book Antiqua" panose="02040602050305030304" charset="0"/>
                <a:cs typeface="Book Antiqua" panose="02040602050305030304" charset="0"/>
              </a:rPr>
              <a:t>School of Computer Science and Information Engineering Hubei University</a:t>
            </a:r>
            <a:endParaRPr lang="en-US" altLang="zh-CN" sz="2000" dirty="0">
              <a:solidFill>
                <a:schemeClr val="tx1">
                  <a:lumMod val="85000"/>
                  <a:lumOff val="15000"/>
                </a:schemeClr>
              </a:solidFill>
              <a:latin typeface="Book Antiqua" panose="02040602050305030304" charset="0"/>
              <a:cs typeface="Book Antiqua" panose="02040602050305030304" charset="0"/>
            </a:endParaRPr>
          </a:p>
          <a:p>
            <a:pPr algn="ctr">
              <a:lnSpc>
                <a:spcPct val="90000"/>
              </a:lnSpc>
            </a:pPr>
            <a:r>
              <a:rPr lang="en-US" altLang="zh-CN" sz="2800" b="1" dirty="0">
                <a:solidFill>
                  <a:srgbClr val="027650"/>
                </a:solidFill>
                <a:latin typeface="Book Antiqua" panose="02040602050305030304" charset="0"/>
                <a:cs typeface="Book Antiqua" panose="02040602050305030304" charset="0"/>
              </a:rPr>
              <a:t>SEKE 2022</a:t>
            </a:r>
            <a:endParaRPr lang="en-US" altLang="zh-CN" sz="2800" b="1" dirty="0">
              <a:solidFill>
                <a:srgbClr val="027650"/>
              </a:solidFill>
              <a:latin typeface="Book Antiqua" panose="02040602050305030304" charset="0"/>
              <a:cs typeface="Book Antiqua" panose="02040602050305030304" charset="0"/>
            </a:endParaRPr>
          </a:p>
          <a:p>
            <a:pPr algn="ctr">
              <a:lnSpc>
                <a:spcPct val="90000"/>
              </a:lnSpc>
              <a:buClrTx/>
              <a:buSzTx/>
            </a:pPr>
            <a:r>
              <a:rPr lang="en-US" altLang="zh-CN" dirty="0">
                <a:solidFill>
                  <a:schemeClr val="tx1">
                    <a:lumMod val="85000"/>
                    <a:lumOff val="15000"/>
                  </a:schemeClr>
                </a:solidFill>
                <a:latin typeface="Book Antiqua" panose="02040602050305030304" charset="0"/>
                <a:cs typeface="Book Antiqua" panose="02040602050305030304" charset="0"/>
              </a:rPr>
              <a:t>July 1 - July 10, 2022</a:t>
            </a:r>
            <a:endParaRPr lang="en-US" altLang="zh-CN" dirty="0">
              <a:solidFill>
                <a:schemeClr val="tx1">
                  <a:lumMod val="85000"/>
                  <a:lumOff val="15000"/>
                </a:schemeClr>
              </a:solidFill>
              <a:latin typeface="Book Antiqua" panose="02040602050305030304" charset="0"/>
              <a:cs typeface="Book Antiqua" panose="02040602050305030304" charset="0"/>
            </a:endParaRPr>
          </a:p>
          <a:p>
            <a:pPr algn="ctr">
              <a:lnSpc>
                <a:spcPct val="90000"/>
              </a:lnSpc>
            </a:pPr>
            <a:endParaRPr lang="en-US" altLang="zh-CN" b="1" dirty="0">
              <a:solidFill>
                <a:schemeClr val="tx1">
                  <a:lumMod val="85000"/>
                  <a:lumOff val="15000"/>
                </a:schemeClr>
              </a:solidFill>
              <a:latin typeface="Book Antiqua" panose="02040602050305030304" charset="0"/>
              <a:cs typeface="Book Antiqua" panose="02040602050305030304" charset="0"/>
            </a:endParaRPr>
          </a:p>
        </p:txBody>
      </p:sp>
      <p:pic>
        <p:nvPicPr>
          <p:cNvPr id="3" name="图片 2"/>
          <p:cNvPicPr>
            <a:picLocks noChangeAspect="1"/>
          </p:cNvPicPr>
          <p:nvPr/>
        </p:nvPicPr>
        <p:blipFill>
          <a:blip r:embed="rId3"/>
          <a:stretch>
            <a:fillRect/>
          </a:stretch>
        </p:blipFill>
        <p:spPr>
          <a:xfrm>
            <a:off x="3688080" y="4920615"/>
            <a:ext cx="5193030" cy="15367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4"/>
          <p:cNvSpPr>
            <a:spLocks noGrp="1"/>
          </p:cNvSpPr>
          <p:nvPr>
            <p:ph type="sldNum" sz="quarter" idx="12"/>
          </p:nvPr>
        </p:nvSpPr>
        <p:spPr>
          <a:xfrm>
            <a:off x="8883950" y="6320750"/>
            <a:ext cx="2700000" cy="316800"/>
          </a:xfrm>
        </p:spPr>
        <p:txBody>
          <a:bodyPr/>
          <a:lstStyle/>
          <a:p>
            <a:fld id="{49AE70B2-8BF9-45C0-BB95-33D1B9D3A854}" type="slidenum">
              <a:rPr lang="zh-CN" altLang="en-US" smtClean="0"/>
            </a:fld>
            <a:endParaRPr lang="zh-CN" altLang="en-US"/>
          </a:p>
        </p:txBody>
      </p:sp>
      <p:sp>
        <p:nvSpPr>
          <p:cNvPr id="5" name="标题 1"/>
          <p:cNvSpPr>
            <a:spLocks noGrp="1"/>
          </p:cNvSpPr>
          <p:nvPr>
            <p:ph type="title"/>
            <p:custDataLst>
              <p:tags r:id="rId1"/>
            </p:custDataLst>
          </p:nvPr>
        </p:nvSpPr>
        <p:spPr>
          <a:xfrm>
            <a:off x="231144" y="226800"/>
            <a:ext cx="10969200" cy="705600"/>
          </a:xfrm>
        </p:spPr>
        <p:txBody>
          <a:bodyPr>
            <a:normAutofit/>
          </a:bodyPr>
          <a:lstStyle/>
          <a:p>
            <a:r>
              <a:rPr lang="en-US" altLang="zh-CN" dirty="0">
                <a:solidFill>
                  <a:srgbClr val="027650"/>
                </a:solidFill>
                <a:latin typeface="Book Antiqua" panose="02040602050305030304" charset="0"/>
                <a:cs typeface="Book Antiqua" panose="02040602050305030304" charset="0"/>
              </a:rPr>
              <a:t>Introduction</a:t>
            </a:r>
            <a:endParaRPr lang="en-US" altLang="zh-CN" dirty="0">
              <a:solidFill>
                <a:srgbClr val="027650"/>
              </a:solidFill>
              <a:latin typeface="Book Antiqua" panose="02040602050305030304" charset="0"/>
              <a:cs typeface="Book Antiqua" panose="02040602050305030304" charset="0"/>
            </a:endParaRPr>
          </a:p>
        </p:txBody>
      </p:sp>
      <p:sp>
        <p:nvSpPr>
          <p:cNvPr id="6" name="文本框 5"/>
          <p:cNvSpPr txBox="1"/>
          <p:nvPr/>
        </p:nvSpPr>
        <p:spPr>
          <a:xfrm>
            <a:off x="753745" y="1050925"/>
            <a:ext cx="11438255" cy="4677410"/>
          </a:xfrm>
          <a:prstGeom prst="rect">
            <a:avLst/>
          </a:prstGeom>
          <a:noFill/>
        </p:spPr>
        <p:txBody>
          <a:bodyPr wrap="square" rtlCol="0">
            <a:spAutoFit/>
          </a:bodyPr>
          <a:lstStyle/>
          <a:p>
            <a:pPr marL="285750" indent="-285750" fontAlgn="auto">
              <a:spcAft>
                <a:spcPts val="600"/>
              </a:spcAft>
              <a:buFont typeface="Arial" panose="020B0604020202020204" pitchFamily="34" charset="0"/>
              <a:buChar char="•"/>
            </a:pPr>
            <a:r>
              <a:rPr lang="en-US" altLang="en-GB" sz="2400" dirty="0">
                <a:latin typeface="Times New Roman" panose="02020603050405020304" pitchFamily="18" charset="0"/>
                <a:cs typeface="Times New Roman" panose="02020603050405020304" pitchFamily="18" charset="0"/>
              </a:rPr>
              <a:t>D</a:t>
            </a:r>
            <a:r>
              <a:rPr lang="en-GB" altLang="zh-CN" sz="2400" dirty="0">
                <a:latin typeface="Times New Roman" panose="02020603050405020304" pitchFamily="18" charset="0"/>
                <a:cs typeface="Times New Roman" panose="02020603050405020304" pitchFamily="18" charset="0"/>
              </a:rPr>
              <a:t>efect prediction (CPDP) is to predict defect-prone files in a project based on the defect data collected from other projects.Nowadays,</a:t>
            </a:r>
            <a:r>
              <a:rPr lang="en-US" altLang="en-GB" sz="2400" dirty="0">
                <a:latin typeface="Times New Roman" panose="02020603050405020304" pitchFamily="18" charset="0"/>
                <a:cs typeface="Times New Roman" panose="02020603050405020304" pitchFamily="18" charset="0"/>
              </a:rPr>
              <a:t>the</a:t>
            </a:r>
            <a:r>
              <a:rPr lang="en-GB" altLang="zh-CN" sz="2400" dirty="0">
                <a:latin typeface="Times New Roman" panose="02020603050405020304" pitchFamily="18" charset="0"/>
                <a:cs typeface="Times New Roman" panose="02020603050405020304" pitchFamily="18" charset="0"/>
              </a:rPr>
              <a:t> growing collection of defect datasets on the Internet</a:t>
            </a:r>
            <a:r>
              <a:rPr lang="en-US" altLang="en-GB" sz="2400" dirty="0">
                <a:latin typeface="Times New Roman" panose="02020603050405020304" pitchFamily="18" charset="0"/>
                <a:cs typeface="Times New Roman" panose="02020603050405020304" pitchFamily="18" charset="0"/>
              </a:rPr>
              <a:t> make it a more </a:t>
            </a:r>
            <a:r>
              <a:rPr lang="en-GB" altLang="zh-CN" sz="2400" dirty="0">
                <a:latin typeface="Times New Roman" panose="02020603050405020304" pitchFamily="18" charset="0"/>
                <a:cs typeface="Times New Roman" panose="02020603050405020304" pitchFamily="18" charset="0"/>
                <a:sym typeface="+mn-ea"/>
              </a:rPr>
              <a:t>serious challenge</a:t>
            </a:r>
            <a:r>
              <a:rPr lang="en-US" altLang="en-GB" sz="2400" dirty="0">
                <a:latin typeface="Times New Roman" panose="02020603050405020304" pitchFamily="18" charset="0"/>
                <a:cs typeface="Times New Roman" panose="02020603050405020304" pitchFamily="18" charset="0"/>
                <a:sym typeface="+mn-ea"/>
              </a:rPr>
              <a:t> to </a:t>
            </a:r>
            <a:r>
              <a:rPr lang="en-US" altLang="en-GB" sz="2400" dirty="0">
                <a:latin typeface="Times New Roman" panose="02020603050405020304" pitchFamily="18" charset="0"/>
                <a:cs typeface="Times New Roman" panose="02020603050405020304" pitchFamily="18" charset="0"/>
              </a:rPr>
              <a:t>construct</a:t>
            </a:r>
            <a:r>
              <a:rPr lang="en-GB" altLang="zh-CN" sz="2400" dirty="0">
                <a:latin typeface="Times New Roman" panose="02020603050405020304" pitchFamily="18" charset="0"/>
                <a:cs typeface="Times New Roman" panose="02020603050405020304" pitchFamily="18" charset="0"/>
              </a:rPr>
              <a:t> an appropriate training data set (TDS) </a:t>
            </a:r>
            <a:r>
              <a:rPr lang="en-US" altLang="en-GB" sz="2400" dirty="0">
                <a:latin typeface="Times New Roman" panose="02020603050405020304" pitchFamily="18" charset="0"/>
                <a:cs typeface="Times New Roman" panose="02020603050405020304" pitchFamily="18" charset="0"/>
              </a:rPr>
              <a:t>.</a:t>
            </a:r>
            <a:endParaRPr kumimoji="1" lang="en-US" altLang="zh-CN" sz="2400" dirty="0">
              <a:latin typeface="Times New Roman" panose="02020603050405020304" pitchFamily="18" charset="0"/>
              <a:cs typeface="Times New Roman" panose="02020603050405020304" pitchFamily="18" charset="0"/>
            </a:endParaRPr>
          </a:p>
          <a:p>
            <a:pPr marL="285750" indent="-285750" fontAlgn="auto">
              <a:spcAft>
                <a:spcPts val="600"/>
              </a:spcAft>
              <a:buFont typeface="Arial" panose="020B0604020202020204" pitchFamily="34" charset="0"/>
              <a:buChar char="•"/>
            </a:pPr>
            <a:r>
              <a:rPr lang="en-GB" altLang="zh-CN" sz="2400" dirty="0">
                <a:latin typeface="Times New Roman" panose="02020603050405020304" pitchFamily="18" charset="0"/>
                <a:cs typeface="Times New Roman" panose="02020603050405020304" pitchFamily="18" charset="0"/>
              </a:rPr>
              <a:t>Many approaches have been proposed to characterize code files by using traditional hand-crafted features</a:t>
            </a:r>
            <a:r>
              <a:rPr lang="en-US" altLang="en-GB" sz="2400" dirty="0">
                <a:latin typeface="Times New Roman" panose="02020603050405020304" pitchFamily="18" charset="0"/>
                <a:cs typeface="Times New Roman" panose="02020603050405020304" pitchFamily="18" charset="0"/>
              </a:rPr>
              <a:t>.</a:t>
            </a:r>
            <a:r>
              <a:rPr lang="zh-CN" altLang="en-US" sz="2400" dirty="0">
                <a:latin typeface="Times New Roman" panose="02020603050405020304" pitchFamily="18" charset="0"/>
                <a:cs typeface="Times New Roman" panose="02020603050405020304" pitchFamily="18" charset="0"/>
              </a:rPr>
              <a:t> </a:t>
            </a:r>
            <a:r>
              <a:rPr lang="en-GB" altLang="zh-CN" sz="2400" dirty="0">
                <a:latin typeface="Times New Roman" panose="02020603050405020304" pitchFamily="18" charset="0"/>
                <a:cs typeface="Times New Roman" panose="02020603050405020304" pitchFamily="18" charset="0"/>
              </a:rPr>
              <a:t>Unfortunately</a:t>
            </a:r>
            <a:r>
              <a:rPr lang="en-US" altLang="en-GB" sz="2400" dirty="0">
                <a:latin typeface="Times New Roman" panose="02020603050405020304" pitchFamily="18" charset="0"/>
                <a:cs typeface="Times New Roman" panose="02020603050405020304" pitchFamily="18" charset="0"/>
              </a:rPr>
              <a:t>,</a:t>
            </a:r>
            <a:r>
              <a:rPr lang="zh-CN" altLang="en-US" sz="2400" dirty="0">
                <a:latin typeface="Times New Roman" panose="02020603050405020304" pitchFamily="18" charset="0"/>
                <a:cs typeface="Times New Roman" panose="02020603050405020304" pitchFamily="18" charset="0"/>
              </a:rPr>
              <a:t> </a:t>
            </a:r>
            <a:r>
              <a:rPr lang="en-US" altLang="zh-CN" sz="2400" dirty="0">
                <a:latin typeface="Times New Roman" panose="02020603050405020304" pitchFamily="18" charset="0"/>
                <a:cs typeface="Times New Roman" panose="02020603050405020304" pitchFamily="18" charset="0"/>
              </a:rPr>
              <a:t>they ignore rich semantics  hidden in the code’s Abstract Syntax Trees (ASTs) and the globally structural information extracted from the classes in the source code files.</a:t>
            </a:r>
            <a:endParaRPr lang="en-US" altLang="zh-CN" sz="2400" dirty="0">
              <a:latin typeface="Times New Roman" panose="02020603050405020304" pitchFamily="18" charset="0"/>
              <a:cs typeface="Times New Roman" panose="02020603050405020304" pitchFamily="18" charset="0"/>
            </a:endParaRPr>
          </a:p>
          <a:p>
            <a:pPr marL="285750" indent="-285750" fontAlgn="auto">
              <a:spcAft>
                <a:spcPts val="600"/>
              </a:spcAft>
              <a:buFont typeface="Arial" panose="020B0604020202020204" pitchFamily="34" charset="0"/>
              <a:buChar char="•"/>
            </a:pPr>
            <a:r>
              <a:rPr lang="en-GB" altLang="zh-CN" sz="2400" dirty="0">
                <a:latin typeface="Times New Roman" panose="02020603050405020304" pitchFamily="18" charset="0"/>
                <a:cs typeface="Times New Roman" panose="02020603050405020304" pitchFamily="18" charset="0"/>
              </a:rPr>
              <a:t>In this paper, </a:t>
            </a:r>
            <a:r>
              <a:rPr lang="en-GB" altLang="zh-CN" sz="2400">
                <a:latin typeface="Times New Roman" panose="02020603050405020304" pitchFamily="18" charset="0"/>
                <a:cs typeface="Times New Roman" panose="02020603050405020304" pitchFamily="18" charset="0"/>
              </a:rPr>
              <a:t>we propose a new framework called ALGoF to Automatically learn the Local semantic (ﬁne-grained) and Global structural (coarse-grained) Features of code ﬁles for data selection in CPDP and seek empirical evidence that they can achieve acceptable performance compared with the traditional method. </a:t>
            </a:r>
            <a:endParaRPr lang="en-GB" altLang="zh-CN" sz="2400">
              <a:latin typeface="Times New Roman" panose="02020603050405020304" pitchFamily="18" charset="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231144" y="323308"/>
            <a:ext cx="10969200" cy="705600"/>
          </a:xfrm>
        </p:spPr>
        <p:txBody>
          <a:bodyPr>
            <a:normAutofit fontScale="90000"/>
          </a:bodyPr>
          <a:lstStyle/>
          <a:p>
            <a:pPr algn="l">
              <a:buClrTx/>
              <a:buSzTx/>
              <a:buFontTx/>
            </a:pPr>
            <a:r>
              <a:rPr lang="en-US" altLang="zh-CN" dirty="0">
                <a:solidFill>
                  <a:srgbClr val="027650"/>
                </a:solidFill>
                <a:latin typeface="Book Antiqua" panose="02040602050305030304" charset="0"/>
                <a:cs typeface="Book Antiqua" panose="02040602050305030304" charset="0"/>
              </a:rPr>
              <a:t>Approach - </a:t>
            </a:r>
            <a:r>
              <a:rPr lang="en-US" altLang="zh-CN" dirty="0">
                <a:solidFill>
                  <a:srgbClr val="027650"/>
                </a:solidFill>
                <a:latin typeface="Book Antiqua" panose="02040602050305030304" charset="0"/>
                <a:cs typeface="Book Antiqua" panose="02040602050305030304" charset="0"/>
                <a:sym typeface="+mn-ea"/>
              </a:rPr>
              <a:t>ALGoF</a:t>
            </a:r>
            <a:endParaRPr lang="en-US" altLang="zh-CN" dirty="0">
              <a:solidFill>
                <a:srgbClr val="027650"/>
              </a:solidFill>
              <a:latin typeface="Book Antiqua" panose="02040602050305030304" charset="0"/>
              <a:cs typeface="Book Antiqua" panose="02040602050305030304" charset="0"/>
              <a:sym typeface="+mn-ea"/>
            </a:endParaRPr>
          </a:p>
        </p:txBody>
      </p:sp>
      <p:sp>
        <p:nvSpPr>
          <p:cNvPr id="5" name="灯片编号占位符 4"/>
          <p:cNvSpPr>
            <a:spLocks noGrp="1"/>
          </p:cNvSpPr>
          <p:nvPr>
            <p:ph type="sldNum" sz="quarter" idx="12"/>
          </p:nvPr>
        </p:nvSpPr>
        <p:spPr>
          <a:xfrm>
            <a:off x="8877600" y="6314400"/>
            <a:ext cx="2700000" cy="316800"/>
          </a:xfrm>
        </p:spPr>
        <p:txBody>
          <a:bodyPr/>
          <a:lstStyle/>
          <a:p>
            <a:fld id="{49AE70B2-8BF9-45C0-BB95-33D1B9D3A854}" type="slidenum">
              <a:rPr lang="zh-CN" altLang="en-US" smtClean="0"/>
            </a:fld>
            <a:endParaRPr lang="zh-CN" altLang="en-US"/>
          </a:p>
        </p:txBody>
      </p:sp>
      <p:sp>
        <p:nvSpPr>
          <p:cNvPr id="3" name="文本框 2"/>
          <p:cNvSpPr txBox="1"/>
          <p:nvPr/>
        </p:nvSpPr>
        <p:spPr>
          <a:xfrm>
            <a:off x="231140" y="4015105"/>
            <a:ext cx="11650345" cy="2306955"/>
          </a:xfrm>
          <a:prstGeom prst="rect">
            <a:avLst/>
          </a:prstGeom>
          <a:noFill/>
        </p:spPr>
        <p:txBody>
          <a:bodyPr wrap="square" rtlCol="0">
            <a:spAutoFit/>
          </a:bodyPr>
          <a:p>
            <a:pPr marL="400050" indent="-400050">
              <a:buFont typeface="+mj-lt"/>
              <a:buAutoNum type="romanUcPeriod"/>
            </a:pPr>
            <a:r>
              <a:rPr lang="en-US" altLang="zh-CN">
                <a:latin typeface="Times New Roman" panose="02020603050405020304" pitchFamily="18" charset="0"/>
                <a:cs typeface="Times New Roman" panose="02020603050405020304" pitchFamily="18" charset="0"/>
              </a:rPr>
              <a:t> Extract the dependencies between the classes from the source code files to construct a class dependency network</a:t>
            </a:r>
            <a:endParaRPr lang="en-US" altLang="zh-CN">
              <a:latin typeface="Times New Roman" panose="02020603050405020304" pitchFamily="18" charset="0"/>
              <a:cs typeface="Times New Roman" panose="02020603050405020304" pitchFamily="18" charset="0"/>
            </a:endParaRPr>
          </a:p>
          <a:p>
            <a:pPr marL="400050" indent="-400050">
              <a:buFont typeface="+mj-lt"/>
              <a:buAutoNum type="romanUcPeriod"/>
            </a:pPr>
            <a:r>
              <a:rPr lang="en-US" altLang="zh-CN">
                <a:latin typeface="Times New Roman" panose="02020603050405020304" pitchFamily="18" charset="0"/>
                <a:cs typeface="Times New Roman" panose="02020603050405020304" pitchFamily="18" charset="0"/>
              </a:rPr>
              <a:t>Perform network embedding learning on the CDN to generate the global structural features of classes</a:t>
            </a:r>
            <a:endParaRPr lang="en-US" altLang="zh-CN">
              <a:latin typeface="Times New Roman" panose="02020603050405020304" pitchFamily="18" charset="0"/>
              <a:cs typeface="Times New Roman" panose="02020603050405020304" pitchFamily="18" charset="0"/>
            </a:endParaRPr>
          </a:p>
          <a:p>
            <a:pPr marL="400050" indent="-400050">
              <a:buFont typeface="+mj-lt"/>
              <a:buAutoNum type="romanUcPeriod"/>
            </a:pPr>
            <a:r>
              <a:rPr lang="en-US" altLang="zh-CN">
                <a:latin typeface="Times New Roman" panose="02020603050405020304" pitchFamily="18" charset="0"/>
                <a:cs typeface="Times New Roman" panose="02020603050405020304" pitchFamily="18" charset="0"/>
              </a:rPr>
              <a:t>Leverage a Convolutional Neural Network (CNN) to automatically learn semantic features using token vectors extracted from the class files’ abstract syntax trees (AST).</a:t>
            </a:r>
            <a:endParaRPr lang="en-US" altLang="zh-CN">
              <a:latin typeface="Times New Roman" panose="02020603050405020304" pitchFamily="18" charset="0"/>
              <a:cs typeface="Times New Roman" panose="02020603050405020304" pitchFamily="18" charset="0"/>
            </a:endParaRPr>
          </a:p>
          <a:p>
            <a:pPr marL="400050" indent="-400050">
              <a:buFont typeface="+mj-lt"/>
              <a:buAutoNum type="romanUcPeriod"/>
            </a:pPr>
            <a:r>
              <a:rPr lang="en-US" altLang="zh-CN">
                <a:latin typeface="Times New Roman" panose="02020603050405020304" pitchFamily="18" charset="0"/>
                <a:cs typeface="Times New Roman" panose="02020603050405020304" pitchFamily="18" charset="0"/>
              </a:rPr>
              <a:t>Combine the structural and semantic features and use them as the representation of the class file</a:t>
            </a:r>
            <a:endParaRPr lang="en-US" altLang="zh-CN">
              <a:latin typeface="Times New Roman" panose="02020603050405020304" pitchFamily="18" charset="0"/>
              <a:cs typeface="Times New Roman" panose="02020603050405020304" pitchFamily="18" charset="0"/>
            </a:endParaRPr>
          </a:p>
          <a:p>
            <a:pPr marL="400050" indent="-400050">
              <a:buFont typeface="+mj-lt"/>
              <a:buAutoNum type="romanUcPeriod"/>
            </a:pPr>
            <a:r>
              <a:rPr lang="en-US" altLang="zh-CN">
                <a:latin typeface="Times New Roman" panose="02020603050405020304" pitchFamily="18" charset="0"/>
                <a:cs typeface="Times New Roman" panose="02020603050405020304" pitchFamily="18" charset="0"/>
              </a:rPr>
              <a:t>Select one project from the Defect data as the target set and all other projects as the training set </a:t>
            </a:r>
            <a:endParaRPr lang="en-US" altLang="zh-CN">
              <a:latin typeface="Times New Roman" panose="02020603050405020304" pitchFamily="18" charset="0"/>
              <a:cs typeface="Times New Roman" panose="02020603050405020304" pitchFamily="18" charset="0"/>
            </a:endParaRPr>
          </a:p>
          <a:p>
            <a:pPr marL="400050" indent="-400050">
              <a:buFont typeface="+mj-lt"/>
              <a:buAutoNum type="romanUcPeriod"/>
            </a:pPr>
            <a:r>
              <a:rPr lang="en-US" altLang="zh-CN">
                <a:latin typeface="Times New Roman" panose="02020603050405020304" pitchFamily="18" charset="0"/>
                <a:cs typeface="Times New Roman" panose="02020603050405020304" pitchFamily="18" charset="0"/>
              </a:rPr>
              <a:t>Apply cosine similarity index to construct a model for ranking source instances based on the given target instances</a:t>
            </a:r>
            <a:endParaRPr lang="en-US" altLang="zh-CN">
              <a:latin typeface="Times New Roman" panose="02020603050405020304" pitchFamily="18" charset="0"/>
              <a:cs typeface="Times New Roman" panose="02020603050405020304" pitchFamily="18" charset="0"/>
            </a:endParaRPr>
          </a:p>
          <a:p>
            <a:pPr marL="400050" indent="-400050">
              <a:buFont typeface="+mj-lt"/>
              <a:buAutoNum type="romanUcPeriod"/>
            </a:pPr>
            <a:r>
              <a:rPr lang="en-US" altLang="zh-CN">
                <a:latin typeface="Times New Roman" panose="02020603050405020304" pitchFamily="18" charset="0"/>
                <a:cs typeface="Times New Roman" panose="02020603050405020304" pitchFamily="18" charset="0"/>
              </a:rPr>
              <a:t> Use the resulting source file instances to train the predictor and test on the target instances.</a:t>
            </a:r>
            <a:endParaRPr lang="en-US" altLang="zh-CN">
              <a:latin typeface="Times New Roman" panose="02020603050405020304" pitchFamily="18" charset="0"/>
              <a:cs typeface="Times New Roman" panose="02020603050405020304" pitchFamily="18" charset="0"/>
            </a:endParaRPr>
          </a:p>
        </p:txBody>
      </p:sp>
      <p:graphicFrame>
        <p:nvGraphicFramePr>
          <p:cNvPr id="6" name="对象 5"/>
          <p:cNvGraphicFramePr/>
          <p:nvPr/>
        </p:nvGraphicFramePr>
        <p:xfrm>
          <a:off x="971550" y="986790"/>
          <a:ext cx="10380345" cy="2936875"/>
        </p:xfrm>
        <a:graphic>
          <a:graphicData uri="http://schemas.openxmlformats.org/presentationml/2006/ole">
            <mc:AlternateContent xmlns:mc="http://schemas.openxmlformats.org/markup-compatibility/2006">
              <mc:Choice xmlns:v="urn:schemas-microsoft-com:vml" Requires="v">
                <p:oleObj spid="_x0000_s7" name="" r:id="rId2" imgW="5248910" imgH="1776730" progId="Visio.Drawing.15">
                  <p:embed/>
                </p:oleObj>
              </mc:Choice>
              <mc:Fallback>
                <p:oleObj name="" r:id="rId2" imgW="5248910" imgH="1776730" progId="Visio.Drawing.15">
                  <p:embed/>
                  <p:pic>
                    <p:nvPicPr>
                      <p:cNvPr id="0" name="图片 6"/>
                      <p:cNvPicPr/>
                      <p:nvPr/>
                    </p:nvPicPr>
                    <p:blipFill>
                      <a:blip r:embed="rId3"/>
                      <a:stretch>
                        <a:fillRect/>
                      </a:stretch>
                    </p:blipFill>
                    <p:spPr>
                      <a:xfrm>
                        <a:off x="971550" y="986790"/>
                        <a:ext cx="10380345" cy="2936875"/>
                      </a:xfrm>
                      <a:prstGeom prst="rect">
                        <a:avLst/>
                      </a:prstGeom>
                      <a:noFill/>
                      <a:ln w="38100">
                        <a:noFill/>
                        <a:miter/>
                      </a:ln>
                    </p:spPr>
                  </p:pic>
                </p:oleObj>
              </mc:Fallback>
            </mc:AlternateContent>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238749" y="177393"/>
            <a:ext cx="10969200" cy="705600"/>
          </a:xfrm>
        </p:spPr>
        <p:txBody>
          <a:bodyPr>
            <a:normAutofit/>
          </a:bodyPr>
          <a:lstStyle/>
          <a:p>
            <a:r>
              <a:rPr lang="en-US" altLang="zh-CN" dirty="0">
                <a:solidFill>
                  <a:srgbClr val="027650"/>
                </a:solidFill>
                <a:latin typeface="Book Antiqua" panose="02040602050305030304" charset="0"/>
                <a:cs typeface="Book Antiqua" panose="02040602050305030304" charset="0"/>
              </a:rPr>
              <a:t>Dataset</a:t>
            </a:r>
            <a:endParaRPr lang="en-US" altLang="zh-CN" dirty="0">
              <a:solidFill>
                <a:srgbClr val="027650"/>
              </a:solidFill>
              <a:latin typeface="Book Antiqua" panose="02040602050305030304" charset="0"/>
              <a:cs typeface="Book Antiqua" panose="02040602050305030304" charset="0"/>
            </a:endParaRPr>
          </a:p>
        </p:txBody>
      </p:sp>
      <p:sp>
        <p:nvSpPr>
          <p:cNvPr id="5" name="文本框 4"/>
          <p:cNvSpPr txBox="1"/>
          <p:nvPr/>
        </p:nvSpPr>
        <p:spPr>
          <a:xfrm>
            <a:off x="238760" y="5537835"/>
            <a:ext cx="11334750" cy="706755"/>
          </a:xfrm>
          <a:prstGeom prst="rect">
            <a:avLst/>
          </a:prstGeom>
          <a:noFill/>
        </p:spPr>
        <p:txBody>
          <a:bodyPr wrap="square" rtlCol="0">
            <a:spAutoFit/>
          </a:bodyPr>
          <a:lstStyle/>
          <a:p>
            <a:pPr marL="285750" indent="-285750">
              <a:buFont typeface="Arial" panose="020B0604020202020204" pitchFamily="34" charset="0"/>
              <a:buChar char="•"/>
            </a:pPr>
            <a:r>
              <a:rPr lang="en-GB" altLang="zh-CN" sz="2000" dirty="0">
                <a:latin typeface="Book Antiqua" panose="02040602050305030304" charset="0"/>
                <a:cs typeface="Book Antiqua" panose="02040602050305030304" charset="0"/>
              </a:rPr>
              <a:t> </a:t>
            </a:r>
            <a:r>
              <a:rPr lang="en-US" altLang="en-GB" sz="2000" dirty="0">
                <a:latin typeface="Book Antiqua" panose="02040602050305030304" charset="0"/>
                <a:cs typeface="Book Antiqua" panose="02040602050305030304" charset="0"/>
              </a:rPr>
              <a:t>Six</a:t>
            </a:r>
            <a:r>
              <a:rPr lang="en-GB" altLang="zh-CN" sz="2000" dirty="0">
                <a:latin typeface="Book Antiqua" panose="02040602050305030304" charset="0"/>
                <a:cs typeface="Book Antiqua" panose="02040602050305030304" charset="0"/>
              </a:rPr>
              <a:t> defect datasets from the PROMISE repository</a:t>
            </a:r>
            <a:endParaRPr lang="en-GB" altLang="zh-CN" sz="2000" dirty="0">
              <a:latin typeface="Book Antiqua" panose="02040602050305030304" charset="0"/>
              <a:cs typeface="Book Antiqua" panose="02040602050305030304" charset="0"/>
            </a:endParaRPr>
          </a:p>
          <a:p>
            <a:pPr marL="285750" indent="-285750">
              <a:buFont typeface="Arial" panose="020B0604020202020204" pitchFamily="34" charset="0"/>
              <a:buChar char="•"/>
            </a:pPr>
            <a:r>
              <a:rPr lang="en-GB" altLang="zh-CN" sz="2000" dirty="0">
                <a:latin typeface="Book Antiqua" panose="02040602050305030304" charset="0"/>
                <a:cs typeface="Book Antiqua" panose="02040602050305030304" charset="0"/>
              </a:rPr>
              <a:t>#files and defect rate are the number of files and the percentage of defective files, respectively</a:t>
            </a:r>
            <a:endParaRPr lang="en-GB" altLang="zh-CN" sz="2000" dirty="0">
              <a:latin typeface="Book Antiqua" panose="02040602050305030304" charset="0"/>
              <a:cs typeface="Book Antiqua" panose="02040602050305030304" charset="0"/>
            </a:endParaRPr>
          </a:p>
        </p:txBody>
      </p:sp>
      <p:sp>
        <p:nvSpPr>
          <p:cNvPr id="6" name="灯片编号占位符 4"/>
          <p:cNvSpPr>
            <a:spLocks noGrp="1"/>
          </p:cNvSpPr>
          <p:nvPr>
            <p:ph type="sldNum" sz="quarter" idx="12"/>
          </p:nvPr>
        </p:nvSpPr>
        <p:spPr>
          <a:xfrm>
            <a:off x="8877600" y="6314400"/>
            <a:ext cx="2700000" cy="316800"/>
          </a:xfrm>
        </p:spPr>
        <p:txBody>
          <a:bodyPr/>
          <a:lstStyle/>
          <a:p>
            <a:fld id="{49AE70B2-8BF9-45C0-BB95-33D1B9D3A854}" type="slidenum">
              <a:rPr lang="zh-CN" altLang="en-US" smtClean="0"/>
            </a:fld>
            <a:endParaRPr lang="zh-CN" altLang="en-US"/>
          </a:p>
        </p:txBody>
      </p:sp>
      <p:graphicFrame>
        <p:nvGraphicFramePr>
          <p:cNvPr id="3" name="表格 2"/>
          <p:cNvGraphicFramePr/>
          <p:nvPr>
            <p:custDataLst>
              <p:tags r:id="rId2"/>
            </p:custDataLst>
          </p:nvPr>
        </p:nvGraphicFramePr>
        <p:xfrm>
          <a:off x="1349375" y="1065530"/>
          <a:ext cx="9196705" cy="4084955"/>
        </p:xfrm>
        <a:graphic>
          <a:graphicData uri="http://schemas.openxmlformats.org/drawingml/2006/table">
            <a:tbl>
              <a:tblPr firstRow="1" bandRow="1">
                <a:tableStyleId>{5940675A-B579-460E-94D1-54222C63F5DA}</a:tableStyleId>
              </a:tblPr>
              <a:tblGrid>
                <a:gridCol w="2205355"/>
                <a:gridCol w="2203450"/>
                <a:gridCol w="2125980"/>
                <a:gridCol w="2661920"/>
              </a:tblGrid>
              <a:tr h="583565">
                <a:tc>
                  <a:txBody>
                    <a:bodyPr/>
                    <a:p>
                      <a:pPr indent="0" algn="ctr">
                        <a:buNone/>
                      </a:pPr>
                      <a:r>
                        <a:rPr lang="en-US" sz="2400" b="1">
                          <a:latin typeface="Book Antiqua" panose="02040602050305030304" charset="0"/>
                          <a:ea typeface="宋体" panose="02010600030101010101" pitchFamily="2" charset="-122"/>
                          <a:cs typeface="Book Antiqua" panose="02040602050305030304" charset="0"/>
                        </a:rPr>
                        <a:t>Project</a:t>
                      </a:r>
                      <a:endParaRPr lang="en-US" altLang="en-US" sz="2400" b="1">
                        <a:latin typeface="Book Antiqua" panose="02040602050305030304" charset="0"/>
                        <a:ea typeface="宋体" panose="02010600030101010101" pitchFamily="2" charset="-122"/>
                        <a:cs typeface="Book Antiqua" panose="02040602050305030304" charset="0"/>
                      </a:endParaRPr>
                    </a:p>
                  </a:txBody>
                  <a:tcPr marL="0" marR="0" marT="0" marB="0" vert="horz" anchor="ctr" anchorCtr="0">
                    <a:lnL>
                      <a:noFill/>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231F20"/>
                      </a:solidFill>
                      <a:prstDash val="solid"/>
                      <a:headEnd type="none" w="med" len="med"/>
                      <a:tailEnd type="none" w="med" len="med"/>
                    </a:lnB>
                    <a:lnTlToBr>
                      <a:noFill/>
                    </a:lnTlToBr>
                    <a:lnBlToTr>
                      <a:noFill/>
                    </a:lnBlToTr>
                    <a:noFill/>
                  </a:tcPr>
                </a:tc>
                <a:tc>
                  <a:txBody>
                    <a:bodyPr/>
                    <a:p>
                      <a:pPr indent="0" algn="ctr">
                        <a:buNone/>
                      </a:pPr>
                      <a:r>
                        <a:rPr lang="en-US" sz="2400" b="1">
                          <a:latin typeface="Book Antiqua" panose="02040602050305030304" charset="0"/>
                          <a:ea typeface="宋体" panose="02010600030101010101" pitchFamily="2" charset="-122"/>
                          <a:cs typeface="Book Antiqua" panose="02040602050305030304" charset="0"/>
                        </a:rPr>
                        <a:t>Releases</a:t>
                      </a:r>
                      <a:endParaRPr lang="en-US" altLang="en-US" sz="2400" b="1">
                        <a:latin typeface="Book Antiqua" panose="02040602050305030304" charset="0"/>
                        <a:ea typeface="宋体" panose="02010600030101010101" pitchFamily="2" charset="-122"/>
                        <a:cs typeface="Book Antiqua" panose="02040602050305030304" charset="0"/>
                      </a:endParaRPr>
                    </a:p>
                  </a:txBody>
                  <a:tcPr marL="0" marR="0" marT="0" marB="0" vert="horz" anchor="ctr" anchorCtr="0">
                    <a:lnL w="12700" cap="flat" cmpd="sng">
                      <a:solidFill>
                        <a:srgbClr val="080000"/>
                      </a:solidFill>
                      <a:prstDash val="solid"/>
                      <a:headEnd type="none" w="med" len="med"/>
                      <a:tailEnd type="none" w="med" len="med"/>
                    </a:lnL>
                    <a:lnR>
                      <a:noFill/>
                    </a:lnR>
                    <a:lnT w="12700" cap="flat" cmpd="sng">
                      <a:solidFill>
                        <a:srgbClr val="080000"/>
                      </a:solidFill>
                      <a:prstDash val="solid"/>
                      <a:headEnd type="none" w="med" len="med"/>
                      <a:tailEnd type="none" w="med" len="med"/>
                    </a:lnT>
                    <a:lnB w="12700" cap="flat" cmpd="sng">
                      <a:solidFill>
                        <a:srgbClr val="231F20"/>
                      </a:solidFill>
                      <a:prstDash val="solid"/>
                      <a:headEnd type="none" w="med" len="med"/>
                      <a:tailEnd type="none" w="med" len="med"/>
                    </a:lnB>
                    <a:lnTlToBr>
                      <a:noFill/>
                    </a:lnTlToBr>
                    <a:lnBlToTr>
                      <a:noFill/>
                    </a:lnBlToTr>
                    <a:noFill/>
                  </a:tcPr>
                </a:tc>
                <a:tc>
                  <a:txBody>
                    <a:bodyPr/>
                    <a:p>
                      <a:pPr indent="0" algn="ctr">
                        <a:buNone/>
                      </a:pPr>
                      <a:r>
                        <a:rPr lang="en-US" sz="2400" b="1">
                          <a:latin typeface="Book Antiqua" panose="02040602050305030304" charset="0"/>
                          <a:ea typeface="宋体" panose="02010600030101010101" pitchFamily="2" charset="-122"/>
                          <a:cs typeface="Book Antiqua" panose="02040602050305030304" charset="0"/>
                        </a:rPr>
                        <a:t>#files</a:t>
                      </a:r>
                      <a:endParaRPr lang="en-US" altLang="en-US" sz="2400" b="1">
                        <a:latin typeface="Book Antiqua" panose="02040602050305030304" charset="0"/>
                        <a:ea typeface="宋体" panose="02010600030101010101" pitchFamily="2" charset="-122"/>
                        <a:cs typeface="Book Antiqua" panose="02040602050305030304" charset="0"/>
                      </a:endParaRPr>
                    </a:p>
                  </a:txBody>
                  <a:tcPr marL="0" marR="0" marT="0" marB="0" vert="horz" anchor="ctr" anchorCtr="0">
                    <a:lnL>
                      <a:noFill/>
                    </a:lnL>
                    <a:lnR>
                      <a:noFill/>
                    </a:lnR>
                    <a:lnT w="12700" cap="flat" cmpd="sng">
                      <a:solidFill>
                        <a:srgbClr val="080000"/>
                      </a:solidFill>
                      <a:prstDash val="solid"/>
                      <a:headEnd type="none" w="med" len="med"/>
                      <a:tailEnd type="none" w="med" len="med"/>
                    </a:lnT>
                    <a:lnB w="12700" cap="flat" cmpd="sng">
                      <a:solidFill>
                        <a:srgbClr val="231F20"/>
                      </a:solidFill>
                      <a:prstDash val="solid"/>
                      <a:headEnd type="none" w="med" len="med"/>
                      <a:tailEnd type="none" w="med" len="med"/>
                    </a:lnB>
                    <a:lnTlToBr>
                      <a:noFill/>
                    </a:lnTlToBr>
                    <a:lnBlToTr>
                      <a:noFill/>
                    </a:lnBlToTr>
                    <a:noFill/>
                  </a:tcPr>
                </a:tc>
                <a:tc>
                  <a:txBody>
                    <a:bodyPr/>
                    <a:p>
                      <a:pPr indent="0" algn="ctr">
                        <a:buNone/>
                      </a:pPr>
                      <a:r>
                        <a:rPr lang="en-US" sz="2400" b="1">
                          <a:latin typeface="Book Antiqua" panose="02040602050305030304" charset="0"/>
                          <a:ea typeface="宋体" panose="02010600030101010101" pitchFamily="2" charset="-122"/>
                          <a:cs typeface="Book Antiqua" panose="02040602050305030304" charset="0"/>
                        </a:rPr>
                        <a:t>defect rate(%)</a:t>
                      </a:r>
                      <a:endParaRPr lang="en-US" altLang="en-US" sz="2400" b="1">
                        <a:latin typeface="Book Antiqua" panose="02040602050305030304" charset="0"/>
                        <a:ea typeface="宋体" panose="02010600030101010101" pitchFamily="2" charset="-122"/>
                        <a:cs typeface="Book Antiqua" panose="02040602050305030304" charset="0"/>
                      </a:endParaRPr>
                    </a:p>
                  </a:txBody>
                  <a:tcPr marL="0" marR="0" marT="0" marB="0" vert="horz" anchor="ctr" anchorCtr="0">
                    <a:lnL>
                      <a:noFill/>
                    </a:lnL>
                    <a:lnR cap="flat">
                      <a:noFill/>
                    </a:lnR>
                    <a:lnT w="12700" cap="flat" cmpd="sng">
                      <a:solidFill>
                        <a:srgbClr val="080000"/>
                      </a:solidFill>
                      <a:prstDash val="solid"/>
                      <a:headEnd type="none" w="med" len="med"/>
                      <a:tailEnd type="none" w="med" len="med"/>
                    </a:lnT>
                    <a:lnB w="12700" cap="flat" cmpd="sng">
                      <a:solidFill>
                        <a:srgbClr val="231F20"/>
                      </a:solidFill>
                      <a:prstDash val="solid"/>
                      <a:headEnd type="none" w="med" len="med"/>
                      <a:tailEnd type="none" w="med" len="med"/>
                    </a:lnB>
                    <a:lnTlToBr>
                      <a:noFill/>
                    </a:lnTlToBr>
                    <a:lnBlToTr>
                      <a:noFill/>
                    </a:lnBlToTr>
                    <a:noFill/>
                  </a:tcPr>
                </a:tc>
              </a:tr>
              <a:tr h="583565">
                <a:tc>
                  <a:txBody>
                    <a:bodyPr/>
                    <a:p>
                      <a:pPr indent="0" algn="ctr">
                        <a:buNone/>
                      </a:pPr>
                      <a:r>
                        <a:rPr lang="en-US" sz="2400" b="0">
                          <a:latin typeface="Book Antiqua" panose="02040602050305030304" charset="0"/>
                          <a:ea typeface="宋体" panose="02010600030101010101" pitchFamily="2" charset="-122"/>
                          <a:cs typeface="Book Antiqua" panose="02040602050305030304" charset="0"/>
                        </a:rPr>
                        <a:t>Camel</a:t>
                      </a:r>
                      <a:endParaRPr lang="en-US" altLang="en-US" sz="2400" b="0">
                        <a:latin typeface="Book Antiqua" panose="02040602050305030304" charset="0"/>
                        <a:ea typeface="宋体" panose="02010600030101010101" pitchFamily="2" charset="-122"/>
                        <a:cs typeface="Book Antiqua" panose="02040602050305030304" charset="0"/>
                      </a:endParaRPr>
                    </a:p>
                  </a:txBody>
                  <a:tcPr marL="0" marR="0" marT="0" marB="0" vert="horz" anchor="ctr" anchorCtr="0">
                    <a:lnL>
                      <a:noFill/>
                    </a:lnL>
                    <a:lnR w="12700" cap="flat" cmpd="sng">
                      <a:solidFill>
                        <a:srgbClr val="080000"/>
                      </a:solidFill>
                      <a:prstDash val="solid"/>
                      <a:headEnd type="none" w="med" len="med"/>
                      <a:tailEnd type="none" w="med" len="med"/>
                    </a:lnR>
                    <a:lnT w="12700" cap="flat" cmpd="sng">
                      <a:solidFill>
                        <a:srgbClr val="231F20"/>
                      </a:solidFill>
                      <a:prstDash val="solid"/>
                      <a:headEnd type="none" w="med" len="med"/>
                      <a:tailEnd type="none" w="med" len="med"/>
                    </a:lnT>
                    <a:lnB cap="flat">
                      <a:noFill/>
                    </a:lnB>
                    <a:lnTlToBr>
                      <a:noFill/>
                    </a:lnTlToBr>
                    <a:lnBlToTr>
                      <a:noFill/>
                    </a:lnBlToTr>
                    <a:noFill/>
                  </a:tcPr>
                </a:tc>
                <a:tc>
                  <a:txBody>
                    <a:bodyPr/>
                    <a:p>
                      <a:pPr indent="0" algn="ctr">
                        <a:buNone/>
                      </a:pPr>
                      <a:r>
                        <a:rPr lang="en-US" sz="2400" b="0">
                          <a:latin typeface="Book Antiqua" panose="02040602050305030304" charset="0"/>
                          <a:ea typeface="宋体" panose="02010600030101010101" pitchFamily="2" charset="-122"/>
                          <a:cs typeface="Book Antiqua" panose="02040602050305030304" charset="0"/>
                        </a:rPr>
                        <a:t>1.4</a:t>
                      </a:r>
                      <a:endParaRPr lang="en-US" altLang="en-US" sz="2400" b="0">
                        <a:latin typeface="Book Antiqua" panose="02040602050305030304" charset="0"/>
                        <a:ea typeface="宋体" panose="02010600030101010101" pitchFamily="2" charset="-122"/>
                        <a:cs typeface="Book Antiqua" panose="02040602050305030304" charset="0"/>
                      </a:endParaRPr>
                    </a:p>
                  </a:txBody>
                  <a:tcPr marL="0" marR="0" marT="0" marB="0" vert="horz" anchor="ctr" anchorCtr="0">
                    <a:lnL w="12700" cap="flat" cmpd="sng">
                      <a:solidFill>
                        <a:srgbClr val="080000"/>
                      </a:solidFill>
                      <a:prstDash val="solid"/>
                      <a:headEnd type="none" w="med" len="med"/>
                      <a:tailEnd type="none" w="med" len="med"/>
                    </a:lnL>
                    <a:lnR>
                      <a:noFill/>
                    </a:lnR>
                    <a:lnT w="12700" cap="flat" cmpd="sng">
                      <a:solidFill>
                        <a:srgbClr val="231F20"/>
                      </a:solidFill>
                      <a:prstDash val="solid"/>
                      <a:headEnd type="none" w="med" len="med"/>
                      <a:tailEnd type="none" w="med" len="med"/>
                    </a:lnT>
                    <a:lnB cap="flat">
                      <a:noFill/>
                    </a:lnB>
                    <a:lnTlToBr>
                      <a:noFill/>
                    </a:lnTlToBr>
                    <a:lnBlToTr>
                      <a:noFill/>
                    </a:lnBlToTr>
                    <a:noFill/>
                  </a:tcPr>
                </a:tc>
                <a:tc>
                  <a:txBody>
                    <a:bodyPr/>
                    <a:p>
                      <a:pPr indent="0" algn="ctr">
                        <a:buNone/>
                      </a:pPr>
                      <a:r>
                        <a:rPr lang="en-US" sz="2400" b="0">
                          <a:latin typeface="Book Antiqua" panose="02040602050305030304" charset="0"/>
                          <a:cs typeface="Book Antiqua" panose="02040602050305030304" charset="0"/>
                        </a:rPr>
                        <a:t>892 </a:t>
                      </a:r>
                      <a:endParaRPr lang="en-US" altLang="en-US" sz="2400" b="0">
                        <a:latin typeface="Book Antiqua" panose="02040602050305030304" charset="0"/>
                        <a:ea typeface="Times New Roman" panose="02020603050405020304" pitchFamily="18" charset="0"/>
                        <a:cs typeface="Book Antiqua" panose="02040602050305030304" charset="0"/>
                      </a:endParaRPr>
                    </a:p>
                  </a:txBody>
                  <a:tcPr marL="0" marR="0" marT="0" marB="0" vert="horz" anchor="ctr" anchorCtr="0">
                    <a:lnL>
                      <a:noFill/>
                    </a:lnL>
                    <a:lnR>
                      <a:noFill/>
                    </a:lnR>
                    <a:lnT w="12700" cap="flat" cmpd="sng">
                      <a:solidFill>
                        <a:srgbClr val="231F20"/>
                      </a:solidFill>
                      <a:prstDash val="solid"/>
                      <a:headEnd type="none" w="med" len="med"/>
                      <a:tailEnd type="none" w="med" len="med"/>
                    </a:lnT>
                    <a:lnB cap="flat">
                      <a:noFill/>
                    </a:lnB>
                    <a:lnTlToBr>
                      <a:noFill/>
                    </a:lnTlToBr>
                    <a:lnBlToTr>
                      <a:noFill/>
                    </a:lnBlToTr>
                    <a:noFill/>
                  </a:tcPr>
                </a:tc>
                <a:tc>
                  <a:txBody>
                    <a:bodyPr/>
                    <a:p>
                      <a:pPr indent="0" algn="ctr">
                        <a:buNone/>
                      </a:pPr>
                      <a:r>
                        <a:rPr lang="en-US" sz="2400" b="0">
                          <a:latin typeface="Book Antiqua" panose="02040602050305030304" charset="0"/>
                          <a:cs typeface="Book Antiqua" panose="02040602050305030304" charset="0"/>
                        </a:rPr>
                        <a:t>17.1 </a:t>
                      </a:r>
                      <a:endParaRPr lang="en-US" altLang="en-US" sz="2400" b="0">
                        <a:latin typeface="Book Antiqua" panose="02040602050305030304" charset="0"/>
                        <a:ea typeface="Times New Roman" panose="02020603050405020304" pitchFamily="18" charset="0"/>
                        <a:cs typeface="Book Antiqua" panose="02040602050305030304" charset="0"/>
                      </a:endParaRPr>
                    </a:p>
                  </a:txBody>
                  <a:tcPr marL="0" marR="0" marT="0" marB="0" vert="horz" anchor="ctr" anchorCtr="0">
                    <a:lnL>
                      <a:noFill/>
                    </a:lnL>
                    <a:lnR cap="flat">
                      <a:noFill/>
                    </a:lnR>
                    <a:lnT w="12700" cap="flat" cmpd="sng">
                      <a:solidFill>
                        <a:srgbClr val="231F20"/>
                      </a:solidFill>
                      <a:prstDash val="solid"/>
                      <a:headEnd type="none" w="med" len="med"/>
                      <a:tailEnd type="none" w="med" len="med"/>
                    </a:lnT>
                    <a:lnB cap="flat">
                      <a:noFill/>
                    </a:lnB>
                    <a:lnTlToBr>
                      <a:noFill/>
                    </a:lnTlToBr>
                    <a:lnBlToTr>
                      <a:noFill/>
                    </a:lnBlToTr>
                    <a:noFill/>
                  </a:tcPr>
                </a:tc>
              </a:tr>
              <a:tr h="583565">
                <a:tc>
                  <a:txBody>
                    <a:bodyPr/>
                    <a:p>
                      <a:pPr indent="0" algn="ctr">
                        <a:buNone/>
                      </a:pPr>
                      <a:r>
                        <a:rPr lang="en-US" sz="2400" b="0">
                          <a:latin typeface="Book Antiqua" panose="02040602050305030304" charset="0"/>
                          <a:ea typeface="宋体" panose="02010600030101010101" pitchFamily="2" charset="-122"/>
                          <a:cs typeface="Book Antiqua" panose="02040602050305030304" charset="0"/>
                        </a:rPr>
                        <a:t>Lucene</a:t>
                      </a:r>
                      <a:endParaRPr lang="en-US" altLang="en-US" sz="2400" b="0">
                        <a:latin typeface="Book Antiqua" panose="02040602050305030304" charset="0"/>
                        <a:ea typeface="宋体" panose="02010600030101010101" pitchFamily="2" charset="-122"/>
                        <a:cs typeface="Book Antiqua" panose="02040602050305030304" charset="0"/>
                      </a:endParaRPr>
                    </a:p>
                  </a:txBody>
                  <a:tcPr marL="0" marR="0" marT="0" marB="0" vert="horz" anchor="ctr" anchorCtr="0">
                    <a:lnL>
                      <a:noFill/>
                    </a:lnL>
                    <a:lnR w="12700" cap="flat" cmpd="sng">
                      <a:solidFill>
                        <a:srgbClr val="080000"/>
                      </a:solidFill>
                      <a:prstDash val="solid"/>
                      <a:headEnd type="none" w="med" len="med"/>
                      <a:tailEnd type="none" w="med" len="med"/>
                    </a:lnR>
                    <a:lnT cap="flat">
                      <a:noFill/>
                    </a:lnT>
                    <a:lnB cap="flat">
                      <a:noFill/>
                    </a:lnB>
                    <a:lnTlToBr>
                      <a:noFill/>
                    </a:lnTlToBr>
                    <a:lnBlToTr>
                      <a:noFill/>
                    </a:lnBlToTr>
                    <a:noFill/>
                  </a:tcPr>
                </a:tc>
                <a:tc>
                  <a:txBody>
                    <a:bodyPr/>
                    <a:p>
                      <a:pPr indent="0" algn="ctr">
                        <a:buNone/>
                      </a:pPr>
                      <a:r>
                        <a:rPr lang="en-US" sz="2400" b="0">
                          <a:latin typeface="Book Antiqua" panose="02040602050305030304" charset="0"/>
                          <a:ea typeface="宋体" panose="02010600030101010101" pitchFamily="2" charset="-122"/>
                          <a:cs typeface="Book Antiqua" panose="02040602050305030304" charset="0"/>
                        </a:rPr>
                        <a:t>2.0</a:t>
                      </a:r>
                      <a:endParaRPr lang="en-US" altLang="en-US" sz="2400" b="0">
                        <a:latin typeface="Book Antiqua" panose="02040602050305030304" charset="0"/>
                        <a:ea typeface="宋体" panose="02010600030101010101" pitchFamily="2" charset="-122"/>
                        <a:cs typeface="Book Antiqua" panose="02040602050305030304" charset="0"/>
                      </a:endParaRPr>
                    </a:p>
                  </a:txBody>
                  <a:tcPr marL="0" marR="0" marT="0" marB="0" vert="horz" anchor="ctr" anchorCtr="0">
                    <a:lnL w="12700" cap="flat" cmpd="sng">
                      <a:solidFill>
                        <a:srgbClr val="080000"/>
                      </a:solidFill>
                      <a:prstDash val="solid"/>
                      <a:headEnd type="none" w="med" len="med"/>
                      <a:tailEnd type="none" w="med" len="med"/>
                    </a:lnL>
                    <a:lnR>
                      <a:noFill/>
                    </a:lnR>
                    <a:lnT cap="flat">
                      <a:noFill/>
                    </a:lnT>
                    <a:lnB cap="flat">
                      <a:noFill/>
                    </a:lnB>
                    <a:lnTlToBr>
                      <a:noFill/>
                    </a:lnTlToBr>
                    <a:lnBlToTr>
                      <a:noFill/>
                    </a:lnBlToTr>
                    <a:noFill/>
                  </a:tcPr>
                </a:tc>
                <a:tc>
                  <a:txBody>
                    <a:bodyPr/>
                    <a:p>
                      <a:pPr indent="0" algn="ctr">
                        <a:buNone/>
                      </a:pPr>
                      <a:r>
                        <a:rPr lang="en-US" sz="2400" b="0">
                          <a:latin typeface="Book Antiqua" panose="02040602050305030304" charset="0"/>
                          <a:cs typeface="Book Antiqua" panose="02040602050305030304" charset="0"/>
                        </a:rPr>
                        <a:t>186 </a:t>
                      </a:r>
                      <a:endParaRPr lang="en-US" altLang="en-US" sz="2400" b="0">
                        <a:latin typeface="Book Antiqua" panose="02040602050305030304" charset="0"/>
                        <a:ea typeface="Times New Roman" panose="02020603050405020304" pitchFamily="18" charset="0"/>
                        <a:cs typeface="Book Antiqua" panose="02040602050305030304" charset="0"/>
                      </a:endParaRPr>
                    </a:p>
                  </a:txBody>
                  <a:tcPr marL="0" marR="0" marT="0" marB="0" vert="horz" anchor="ctr" anchorCtr="0">
                    <a:lnL>
                      <a:noFill/>
                    </a:lnL>
                    <a:lnR>
                      <a:noFill/>
                    </a:lnR>
                    <a:lnT cap="flat">
                      <a:noFill/>
                    </a:lnT>
                    <a:lnB cap="flat">
                      <a:noFill/>
                    </a:lnB>
                    <a:lnTlToBr>
                      <a:noFill/>
                    </a:lnTlToBr>
                    <a:lnBlToTr>
                      <a:noFill/>
                    </a:lnBlToTr>
                    <a:noFill/>
                  </a:tcPr>
                </a:tc>
                <a:tc>
                  <a:txBody>
                    <a:bodyPr/>
                    <a:p>
                      <a:pPr indent="0" algn="ctr">
                        <a:buNone/>
                      </a:pPr>
                      <a:r>
                        <a:rPr lang="en-US" sz="2400" b="0">
                          <a:latin typeface="Book Antiqua" panose="02040602050305030304" charset="0"/>
                          <a:cs typeface="Book Antiqua" panose="02040602050305030304" charset="0"/>
                        </a:rPr>
                        <a:t>48.9 </a:t>
                      </a:r>
                      <a:endParaRPr lang="en-US" altLang="en-US" sz="2400" b="0">
                        <a:latin typeface="Book Antiqua" panose="02040602050305030304" charset="0"/>
                        <a:ea typeface="Times New Roman" panose="02020603050405020304" pitchFamily="18" charset="0"/>
                        <a:cs typeface="Book Antiqua" panose="02040602050305030304" charset="0"/>
                      </a:endParaRPr>
                    </a:p>
                  </a:txBody>
                  <a:tcPr marL="0" marR="0" marT="0" marB="0" vert="horz" anchor="ctr" anchorCtr="0">
                    <a:lnL>
                      <a:noFill/>
                    </a:lnL>
                    <a:lnR cap="flat">
                      <a:noFill/>
                    </a:lnR>
                    <a:lnT cap="flat">
                      <a:noFill/>
                    </a:lnT>
                    <a:lnB cap="flat">
                      <a:noFill/>
                    </a:lnB>
                    <a:lnTlToBr>
                      <a:noFill/>
                    </a:lnTlToBr>
                    <a:lnBlToTr>
                      <a:noFill/>
                    </a:lnBlToTr>
                    <a:noFill/>
                  </a:tcPr>
                </a:tc>
              </a:tr>
              <a:tr h="583565">
                <a:tc>
                  <a:txBody>
                    <a:bodyPr/>
                    <a:p>
                      <a:pPr indent="0" algn="ctr">
                        <a:buNone/>
                      </a:pPr>
                      <a:r>
                        <a:rPr lang="en-US" sz="2400" b="0">
                          <a:latin typeface="Book Antiqua" panose="02040602050305030304" charset="0"/>
                          <a:ea typeface="宋体" panose="02010600030101010101" pitchFamily="2" charset="-122"/>
                          <a:cs typeface="Book Antiqua" panose="02040602050305030304" charset="0"/>
                        </a:rPr>
                        <a:t>Poi</a:t>
                      </a:r>
                      <a:endParaRPr lang="en-US" altLang="en-US" sz="2400" b="0">
                        <a:latin typeface="Book Antiqua" panose="02040602050305030304" charset="0"/>
                        <a:ea typeface="宋体" panose="02010600030101010101" pitchFamily="2" charset="-122"/>
                        <a:cs typeface="Book Antiqua" panose="02040602050305030304" charset="0"/>
                      </a:endParaRPr>
                    </a:p>
                  </a:txBody>
                  <a:tcPr marL="0" marR="0" marT="0" marB="0" vert="horz" anchor="ctr" anchorCtr="0">
                    <a:lnL>
                      <a:noFill/>
                    </a:lnL>
                    <a:lnR w="12700" cap="flat" cmpd="sng">
                      <a:solidFill>
                        <a:srgbClr val="080000"/>
                      </a:solidFill>
                      <a:prstDash val="solid"/>
                      <a:headEnd type="none" w="med" len="med"/>
                      <a:tailEnd type="none" w="med" len="med"/>
                    </a:lnR>
                    <a:lnT cap="flat">
                      <a:noFill/>
                    </a:lnT>
                    <a:lnB cap="flat">
                      <a:noFill/>
                    </a:lnB>
                    <a:lnTlToBr>
                      <a:noFill/>
                    </a:lnTlToBr>
                    <a:lnBlToTr>
                      <a:noFill/>
                    </a:lnBlToTr>
                    <a:noFill/>
                  </a:tcPr>
                </a:tc>
                <a:tc>
                  <a:txBody>
                    <a:bodyPr/>
                    <a:p>
                      <a:pPr indent="0" algn="ctr">
                        <a:buNone/>
                      </a:pPr>
                      <a:r>
                        <a:rPr lang="en-US" sz="2400" b="0">
                          <a:latin typeface="Book Antiqua" panose="02040602050305030304" charset="0"/>
                          <a:ea typeface="宋体" panose="02010600030101010101" pitchFamily="2" charset="-122"/>
                          <a:cs typeface="Book Antiqua" panose="02040602050305030304" charset="0"/>
                        </a:rPr>
                        <a:t>2.5</a:t>
                      </a:r>
                      <a:endParaRPr lang="en-US" altLang="en-US" sz="2400" b="0">
                        <a:latin typeface="Book Antiqua" panose="02040602050305030304" charset="0"/>
                        <a:ea typeface="宋体" panose="02010600030101010101" pitchFamily="2" charset="-122"/>
                        <a:cs typeface="Book Antiqua" panose="02040602050305030304" charset="0"/>
                      </a:endParaRPr>
                    </a:p>
                  </a:txBody>
                  <a:tcPr marL="0" marR="0" marT="0" marB="0" vert="horz" anchor="ctr" anchorCtr="0">
                    <a:lnL w="12700" cap="flat" cmpd="sng">
                      <a:solidFill>
                        <a:srgbClr val="080000"/>
                      </a:solidFill>
                      <a:prstDash val="solid"/>
                      <a:headEnd type="none" w="med" len="med"/>
                      <a:tailEnd type="none" w="med" len="med"/>
                    </a:lnL>
                    <a:lnR>
                      <a:noFill/>
                    </a:lnR>
                    <a:lnT cap="flat">
                      <a:noFill/>
                    </a:lnT>
                    <a:lnB cap="flat">
                      <a:noFill/>
                    </a:lnB>
                    <a:lnTlToBr>
                      <a:noFill/>
                    </a:lnTlToBr>
                    <a:lnBlToTr>
                      <a:noFill/>
                    </a:lnBlToTr>
                    <a:noFill/>
                  </a:tcPr>
                </a:tc>
                <a:tc>
                  <a:txBody>
                    <a:bodyPr/>
                    <a:p>
                      <a:pPr indent="0" algn="ctr">
                        <a:buNone/>
                      </a:pPr>
                      <a:r>
                        <a:rPr lang="en-US" sz="2400" b="0">
                          <a:latin typeface="Book Antiqua" panose="02040602050305030304" charset="0"/>
                          <a:cs typeface="Book Antiqua" panose="02040602050305030304" charset="0"/>
                        </a:rPr>
                        <a:t>379 </a:t>
                      </a:r>
                      <a:endParaRPr lang="en-US" altLang="en-US" sz="2400" b="0">
                        <a:latin typeface="Book Antiqua" panose="02040602050305030304" charset="0"/>
                        <a:ea typeface="Times New Roman" panose="02020603050405020304" pitchFamily="18" charset="0"/>
                        <a:cs typeface="Book Antiqua" panose="02040602050305030304" charset="0"/>
                      </a:endParaRPr>
                    </a:p>
                  </a:txBody>
                  <a:tcPr marL="0" marR="0" marT="0" marB="0" vert="horz" anchor="ctr" anchorCtr="0">
                    <a:lnL>
                      <a:noFill/>
                    </a:lnL>
                    <a:lnR>
                      <a:noFill/>
                    </a:lnR>
                    <a:lnT cap="flat">
                      <a:noFill/>
                    </a:lnT>
                    <a:lnB cap="flat">
                      <a:noFill/>
                    </a:lnB>
                    <a:lnTlToBr>
                      <a:noFill/>
                    </a:lnTlToBr>
                    <a:lnBlToTr>
                      <a:noFill/>
                    </a:lnBlToTr>
                    <a:noFill/>
                  </a:tcPr>
                </a:tc>
                <a:tc>
                  <a:txBody>
                    <a:bodyPr/>
                    <a:p>
                      <a:pPr indent="0" algn="ctr">
                        <a:buNone/>
                      </a:pPr>
                      <a:r>
                        <a:rPr lang="en-US" sz="2400" b="0">
                          <a:latin typeface="Book Antiqua" panose="02040602050305030304" charset="0"/>
                          <a:cs typeface="Book Antiqua" panose="02040602050305030304" charset="0"/>
                        </a:rPr>
                        <a:t>65.1 </a:t>
                      </a:r>
                      <a:endParaRPr lang="en-US" altLang="en-US" sz="2400" b="0">
                        <a:latin typeface="Book Antiqua" panose="02040602050305030304" charset="0"/>
                        <a:ea typeface="Times New Roman" panose="02020603050405020304" pitchFamily="18" charset="0"/>
                        <a:cs typeface="Book Antiqua" panose="02040602050305030304" charset="0"/>
                      </a:endParaRPr>
                    </a:p>
                  </a:txBody>
                  <a:tcPr marL="0" marR="0" marT="0" marB="0" vert="horz" anchor="ctr" anchorCtr="0">
                    <a:lnL>
                      <a:noFill/>
                    </a:lnL>
                    <a:lnR cap="flat">
                      <a:noFill/>
                    </a:lnR>
                    <a:lnT cap="flat">
                      <a:noFill/>
                    </a:lnT>
                    <a:lnB cap="flat">
                      <a:noFill/>
                    </a:lnB>
                    <a:lnTlToBr>
                      <a:noFill/>
                    </a:lnTlToBr>
                    <a:lnBlToTr>
                      <a:noFill/>
                    </a:lnBlToTr>
                    <a:noFill/>
                  </a:tcPr>
                </a:tc>
              </a:tr>
              <a:tr h="583565">
                <a:tc>
                  <a:txBody>
                    <a:bodyPr/>
                    <a:p>
                      <a:pPr indent="0" algn="ctr">
                        <a:buNone/>
                      </a:pPr>
                      <a:r>
                        <a:rPr lang="en-US" sz="2400" b="0">
                          <a:latin typeface="Book Antiqua" panose="02040602050305030304" charset="0"/>
                          <a:ea typeface="宋体" panose="02010600030101010101" pitchFamily="2" charset="-122"/>
                          <a:cs typeface="Book Antiqua" panose="02040602050305030304" charset="0"/>
                        </a:rPr>
                        <a:t>Synapse</a:t>
                      </a:r>
                      <a:endParaRPr lang="en-US" altLang="en-US" sz="2400" b="0">
                        <a:latin typeface="Book Antiqua" panose="02040602050305030304" charset="0"/>
                        <a:ea typeface="宋体" panose="02010600030101010101" pitchFamily="2" charset="-122"/>
                        <a:cs typeface="Book Antiqua" panose="02040602050305030304" charset="0"/>
                      </a:endParaRPr>
                    </a:p>
                  </a:txBody>
                  <a:tcPr marL="0" marR="0" marT="0" marB="0" vert="horz" anchor="ctr" anchorCtr="0">
                    <a:lnL>
                      <a:noFill/>
                    </a:lnL>
                    <a:lnR w="12700" cap="flat" cmpd="sng">
                      <a:solidFill>
                        <a:srgbClr val="080000"/>
                      </a:solidFill>
                      <a:prstDash val="solid"/>
                      <a:headEnd type="none" w="med" len="med"/>
                      <a:tailEnd type="none" w="med" len="med"/>
                    </a:lnR>
                    <a:lnT cap="flat">
                      <a:noFill/>
                    </a:lnT>
                    <a:lnB cap="flat">
                      <a:noFill/>
                    </a:lnB>
                    <a:lnTlToBr>
                      <a:noFill/>
                    </a:lnTlToBr>
                    <a:lnBlToTr>
                      <a:noFill/>
                    </a:lnBlToTr>
                    <a:noFill/>
                  </a:tcPr>
                </a:tc>
                <a:tc>
                  <a:txBody>
                    <a:bodyPr/>
                    <a:p>
                      <a:pPr indent="0" algn="ctr">
                        <a:buNone/>
                      </a:pPr>
                      <a:r>
                        <a:rPr lang="en-US" sz="2400" b="0">
                          <a:latin typeface="Book Antiqua" panose="02040602050305030304" charset="0"/>
                          <a:ea typeface="宋体" panose="02010600030101010101" pitchFamily="2" charset="-122"/>
                          <a:cs typeface="Book Antiqua" panose="02040602050305030304" charset="0"/>
                        </a:rPr>
                        <a:t>1.1</a:t>
                      </a:r>
                      <a:endParaRPr lang="en-US" altLang="en-US" sz="2400" b="0">
                        <a:latin typeface="Book Antiqua" panose="02040602050305030304" charset="0"/>
                        <a:ea typeface="宋体" panose="02010600030101010101" pitchFamily="2" charset="-122"/>
                        <a:cs typeface="Book Antiqua" panose="02040602050305030304" charset="0"/>
                      </a:endParaRPr>
                    </a:p>
                  </a:txBody>
                  <a:tcPr marL="0" marR="0" marT="0" marB="0" vert="horz" anchor="ctr" anchorCtr="0">
                    <a:lnL w="12700" cap="flat" cmpd="sng">
                      <a:solidFill>
                        <a:srgbClr val="080000"/>
                      </a:solidFill>
                      <a:prstDash val="solid"/>
                      <a:headEnd type="none" w="med" len="med"/>
                      <a:tailEnd type="none" w="med" len="med"/>
                    </a:lnL>
                    <a:lnR>
                      <a:noFill/>
                    </a:lnR>
                    <a:lnT cap="flat">
                      <a:noFill/>
                    </a:lnT>
                    <a:lnB cap="flat">
                      <a:noFill/>
                    </a:lnB>
                    <a:lnTlToBr>
                      <a:noFill/>
                    </a:lnTlToBr>
                    <a:lnBlToTr>
                      <a:noFill/>
                    </a:lnBlToTr>
                    <a:noFill/>
                  </a:tcPr>
                </a:tc>
                <a:tc>
                  <a:txBody>
                    <a:bodyPr/>
                    <a:p>
                      <a:pPr indent="0" algn="ctr">
                        <a:buNone/>
                      </a:pPr>
                      <a:r>
                        <a:rPr lang="en-US" sz="2400" b="0">
                          <a:latin typeface="Book Antiqua" panose="02040602050305030304" charset="0"/>
                          <a:cs typeface="Book Antiqua" panose="02040602050305030304" charset="0"/>
                        </a:rPr>
                        <a:t>222 </a:t>
                      </a:r>
                      <a:endParaRPr lang="en-US" altLang="en-US" sz="2400" b="0">
                        <a:latin typeface="Book Antiqua" panose="02040602050305030304" charset="0"/>
                        <a:ea typeface="Times New Roman" panose="02020603050405020304" pitchFamily="18" charset="0"/>
                        <a:cs typeface="Book Antiqua" panose="02040602050305030304" charset="0"/>
                      </a:endParaRPr>
                    </a:p>
                  </a:txBody>
                  <a:tcPr marL="0" marR="0" marT="0" marB="0" vert="horz" anchor="ctr" anchorCtr="0">
                    <a:lnL>
                      <a:noFill/>
                    </a:lnL>
                    <a:lnR>
                      <a:noFill/>
                    </a:lnR>
                    <a:lnT cap="flat">
                      <a:noFill/>
                    </a:lnT>
                    <a:lnB cap="flat">
                      <a:noFill/>
                    </a:lnB>
                    <a:lnTlToBr>
                      <a:noFill/>
                    </a:lnTlToBr>
                    <a:lnBlToTr>
                      <a:noFill/>
                    </a:lnBlToTr>
                    <a:noFill/>
                  </a:tcPr>
                </a:tc>
                <a:tc>
                  <a:txBody>
                    <a:bodyPr/>
                    <a:p>
                      <a:pPr indent="0" algn="ctr">
                        <a:buNone/>
                      </a:pPr>
                      <a:r>
                        <a:rPr lang="en-US" sz="2400" b="0">
                          <a:latin typeface="Book Antiqua" panose="02040602050305030304" charset="0"/>
                          <a:cs typeface="Book Antiqua" panose="02040602050305030304" charset="0"/>
                        </a:rPr>
                        <a:t>27.0 </a:t>
                      </a:r>
                      <a:endParaRPr lang="en-US" altLang="en-US" sz="2400" b="0">
                        <a:latin typeface="Book Antiqua" panose="02040602050305030304" charset="0"/>
                        <a:ea typeface="Times New Roman" panose="02020603050405020304" pitchFamily="18" charset="0"/>
                        <a:cs typeface="Book Antiqua" panose="02040602050305030304" charset="0"/>
                      </a:endParaRPr>
                    </a:p>
                  </a:txBody>
                  <a:tcPr marL="0" marR="0" marT="0" marB="0" vert="horz" anchor="ctr" anchorCtr="0">
                    <a:lnL>
                      <a:noFill/>
                    </a:lnL>
                    <a:lnR cap="flat">
                      <a:noFill/>
                    </a:lnR>
                    <a:lnT cap="flat">
                      <a:noFill/>
                    </a:lnT>
                    <a:lnB cap="flat">
                      <a:noFill/>
                    </a:lnB>
                    <a:lnTlToBr>
                      <a:noFill/>
                    </a:lnTlToBr>
                    <a:lnBlToTr>
                      <a:noFill/>
                    </a:lnBlToTr>
                    <a:noFill/>
                  </a:tcPr>
                </a:tc>
              </a:tr>
              <a:tr h="583565">
                <a:tc>
                  <a:txBody>
                    <a:bodyPr/>
                    <a:p>
                      <a:pPr indent="0" algn="ctr">
                        <a:buNone/>
                      </a:pPr>
                      <a:r>
                        <a:rPr lang="en-US" sz="2400" b="0">
                          <a:latin typeface="Book Antiqua" panose="02040602050305030304" charset="0"/>
                          <a:ea typeface="宋体" panose="02010600030101010101" pitchFamily="2" charset="-122"/>
                          <a:cs typeface="Book Antiqua" panose="02040602050305030304" charset="0"/>
                        </a:rPr>
                        <a:t>Xalan</a:t>
                      </a:r>
                      <a:endParaRPr lang="en-US" altLang="en-US" sz="2400" b="0">
                        <a:latin typeface="Book Antiqua" panose="02040602050305030304" charset="0"/>
                        <a:ea typeface="宋体" panose="02010600030101010101" pitchFamily="2" charset="-122"/>
                        <a:cs typeface="Book Antiqua" panose="02040602050305030304" charset="0"/>
                      </a:endParaRPr>
                    </a:p>
                  </a:txBody>
                  <a:tcPr marL="0" marR="0" marT="0" marB="0" vert="horz" anchor="ctr" anchorCtr="0">
                    <a:lnL>
                      <a:noFill/>
                    </a:lnL>
                    <a:lnR w="12700" cap="flat" cmpd="sng">
                      <a:solidFill>
                        <a:srgbClr val="080000"/>
                      </a:solidFill>
                      <a:prstDash val="solid"/>
                      <a:headEnd type="none" w="med" len="med"/>
                      <a:tailEnd type="none" w="med" len="med"/>
                    </a:lnR>
                    <a:lnT cap="flat">
                      <a:noFill/>
                    </a:lnT>
                    <a:lnB cap="flat">
                      <a:noFill/>
                    </a:lnB>
                    <a:lnTlToBr>
                      <a:noFill/>
                    </a:lnTlToBr>
                    <a:lnBlToTr>
                      <a:noFill/>
                    </a:lnBlToTr>
                    <a:noFill/>
                  </a:tcPr>
                </a:tc>
                <a:tc>
                  <a:txBody>
                    <a:bodyPr/>
                    <a:p>
                      <a:pPr indent="0" algn="ctr">
                        <a:buNone/>
                      </a:pPr>
                      <a:r>
                        <a:rPr lang="en-US" sz="2400" b="0">
                          <a:latin typeface="Book Antiqua" panose="02040602050305030304" charset="0"/>
                          <a:ea typeface="宋体" panose="02010600030101010101" pitchFamily="2" charset="-122"/>
                          <a:cs typeface="Book Antiqua" panose="02040602050305030304" charset="0"/>
                        </a:rPr>
                        <a:t>2.6</a:t>
                      </a:r>
                      <a:endParaRPr lang="en-US" altLang="en-US" sz="2400" b="0">
                        <a:latin typeface="Book Antiqua" panose="02040602050305030304" charset="0"/>
                        <a:ea typeface="宋体" panose="02010600030101010101" pitchFamily="2" charset="-122"/>
                        <a:cs typeface="Book Antiqua" panose="02040602050305030304" charset="0"/>
                      </a:endParaRPr>
                    </a:p>
                  </a:txBody>
                  <a:tcPr marL="0" marR="0" marT="0" marB="0" vert="horz" anchor="ctr" anchorCtr="0">
                    <a:lnL w="12700" cap="flat" cmpd="sng">
                      <a:solidFill>
                        <a:srgbClr val="080000"/>
                      </a:solidFill>
                      <a:prstDash val="solid"/>
                      <a:headEnd type="none" w="med" len="med"/>
                      <a:tailEnd type="none" w="med" len="med"/>
                    </a:lnL>
                    <a:lnR>
                      <a:noFill/>
                    </a:lnR>
                    <a:lnT cap="flat">
                      <a:noFill/>
                    </a:lnT>
                    <a:lnB cap="flat">
                      <a:noFill/>
                    </a:lnB>
                    <a:lnTlToBr>
                      <a:noFill/>
                    </a:lnTlToBr>
                    <a:lnBlToTr>
                      <a:noFill/>
                    </a:lnBlToTr>
                    <a:noFill/>
                  </a:tcPr>
                </a:tc>
                <a:tc>
                  <a:txBody>
                    <a:bodyPr/>
                    <a:p>
                      <a:pPr indent="0" algn="ctr">
                        <a:buNone/>
                      </a:pPr>
                      <a:r>
                        <a:rPr lang="en-US" sz="2400" b="0">
                          <a:latin typeface="Book Antiqua" panose="02040602050305030304" charset="0"/>
                          <a:cs typeface="Book Antiqua" panose="02040602050305030304" charset="0"/>
                        </a:rPr>
                        <a:t>875 </a:t>
                      </a:r>
                      <a:endParaRPr lang="en-US" altLang="en-US" sz="2400" b="0">
                        <a:latin typeface="Book Antiqua" panose="02040602050305030304" charset="0"/>
                        <a:ea typeface="Times New Roman" panose="02020603050405020304" pitchFamily="18" charset="0"/>
                        <a:cs typeface="Book Antiqua" panose="02040602050305030304" charset="0"/>
                      </a:endParaRPr>
                    </a:p>
                  </a:txBody>
                  <a:tcPr marL="0" marR="0" marT="0" marB="0" vert="horz" anchor="ctr" anchorCtr="0">
                    <a:lnL>
                      <a:noFill/>
                    </a:lnL>
                    <a:lnR>
                      <a:noFill/>
                    </a:lnR>
                    <a:lnT cap="flat">
                      <a:noFill/>
                    </a:lnT>
                    <a:lnB cap="flat">
                      <a:noFill/>
                    </a:lnB>
                    <a:lnTlToBr>
                      <a:noFill/>
                    </a:lnTlToBr>
                    <a:lnBlToTr>
                      <a:noFill/>
                    </a:lnBlToTr>
                    <a:noFill/>
                  </a:tcPr>
                </a:tc>
                <a:tc>
                  <a:txBody>
                    <a:bodyPr/>
                    <a:p>
                      <a:pPr indent="0" algn="ctr">
                        <a:buNone/>
                      </a:pPr>
                      <a:r>
                        <a:rPr lang="en-US" sz="2400" b="0">
                          <a:latin typeface="Book Antiqua" panose="02040602050305030304" charset="0"/>
                          <a:cs typeface="Book Antiqua" panose="02040602050305030304" charset="0"/>
                        </a:rPr>
                        <a:t>47.0 </a:t>
                      </a:r>
                      <a:endParaRPr lang="en-US" altLang="en-US" sz="2400" b="0">
                        <a:latin typeface="Book Antiqua" panose="02040602050305030304" charset="0"/>
                        <a:ea typeface="Times New Roman" panose="02020603050405020304" pitchFamily="18" charset="0"/>
                        <a:cs typeface="Book Antiqua" panose="02040602050305030304" charset="0"/>
                      </a:endParaRPr>
                    </a:p>
                  </a:txBody>
                  <a:tcPr marL="0" marR="0" marT="0" marB="0" vert="horz" anchor="ctr" anchorCtr="0">
                    <a:lnL>
                      <a:noFill/>
                    </a:lnL>
                    <a:lnR cap="flat">
                      <a:noFill/>
                    </a:lnR>
                    <a:lnT cap="flat">
                      <a:noFill/>
                    </a:lnT>
                    <a:lnB cap="flat">
                      <a:noFill/>
                    </a:lnB>
                    <a:lnTlToBr>
                      <a:noFill/>
                    </a:lnTlToBr>
                    <a:lnBlToTr>
                      <a:noFill/>
                    </a:lnBlToTr>
                    <a:noFill/>
                  </a:tcPr>
                </a:tc>
              </a:tr>
              <a:tr h="583565">
                <a:tc>
                  <a:txBody>
                    <a:bodyPr/>
                    <a:p>
                      <a:pPr indent="0" algn="ctr">
                        <a:buNone/>
                      </a:pPr>
                      <a:r>
                        <a:rPr lang="en-US" sz="2400" b="0">
                          <a:latin typeface="Book Antiqua" panose="02040602050305030304" charset="0"/>
                          <a:ea typeface="宋体" panose="02010600030101010101" pitchFamily="2" charset="-122"/>
                          <a:cs typeface="Book Antiqua" panose="02040602050305030304" charset="0"/>
                        </a:rPr>
                        <a:t>Xerces</a:t>
                      </a:r>
                      <a:endParaRPr lang="en-US" altLang="en-US" sz="2400" b="0">
                        <a:latin typeface="Book Antiqua" panose="02040602050305030304" charset="0"/>
                        <a:ea typeface="宋体" panose="02010600030101010101" pitchFamily="2" charset="-122"/>
                        <a:cs typeface="Book Antiqua" panose="02040602050305030304" charset="0"/>
                      </a:endParaRPr>
                    </a:p>
                  </a:txBody>
                  <a:tcPr marL="0" marR="0" marT="0" marB="0" vert="horz" anchor="ctr" anchorCtr="0">
                    <a:lnL>
                      <a:noFill/>
                    </a:lnL>
                    <a:lnR w="12700" cap="flat" cmpd="sng">
                      <a:solidFill>
                        <a:srgbClr val="080000"/>
                      </a:solidFill>
                      <a:prstDash val="solid"/>
                      <a:headEnd type="none" w="med" len="med"/>
                      <a:tailEnd type="none" w="med" len="med"/>
                    </a:lnR>
                    <a:lnT cap="flat">
                      <a:noFill/>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Book Antiqua" panose="02040602050305030304" charset="0"/>
                          <a:ea typeface="宋体" panose="02010600030101010101" pitchFamily="2" charset="-122"/>
                          <a:cs typeface="Book Antiqua" panose="02040602050305030304" charset="0"/>
                        </a:rPr>
                        <a:t>1.3</a:t>
                      </a:r>
                      <a:endParaRPr lang="en-US" altLang="en-US" sz="2400" b="0">
                        <a:latin typeface="Book Antiqua" panose="02040602050305030304" charset="0"/>
                        <a:ea typeface="宋体" panose="02010600030101010101" pitchFamily="2" charset="-122"/>
                        <a:cs typeface="Book Antiqua" panose="02040602050305030304" charset="0"/>
                      </a:endParaRPr>
                    </a:p>
                  </a:txBody>
                  <a:tcPr marL="0" marR="0" marT="0" marB="0" vert="horz" anchor="ctr" anchorCtr="0">
                    <a:lnL w="12700" cap="flat" cmpd="sng">
                      <a:solidFill>
                        <a:srgbClr val="080000"/>
                      </a:solidFill>
                      <a:prstDash val="solid"/>
                      <a:headEnd type="none" w="med" len="med"/>
                      <a:tailEnd type="none" w="med" len="med"/>
                    </a:lnL>
                    <a:lnR>
                      <a:noFill/>
                    </a:lnR>
                    <a:lnT cap="flat">
                      <a:noFill/>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Book Antiqua" panose="02040602050305030304" charset="0"/>
                          <a:cs typeface="Book Antiqua" panose="02040602050305030304" charset="0"/>
                        </a:rPr>
                        <a:t>446 </a:t>
                      </a:r>
                      <a:endParaRPr lang="en-US" altLang="en-US" sz="2400" b="0">
                        <a:latin typeface="Book Antiqua" panose="02040602050305030304" charset="0"/>
                        <a:ea typeface="Times New Roman" panose="02020603050405020304" pitchFamily="18" charset="0"/>
                        <a:cs typeface="Book Antiqua" panose="02040602050305030304" charset="0"/>
                      </a:endParaRPr>
                    </a:p>
                  </a:txBody>
                  <a:tcPr marL="0" marR="0" marT="0" marB="0" vert="horz" anchor="ctr" anchorCtr="0">
                    <a:lnL>
                      <a:noFill/>
                    </a:lnL>
                    <a:lnR>
                      <a:noFill/>
                    </a:lnR>
                    <a:lnT cap="flat">
                      <a:noFill/>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Book Antiqua" panose="02040602050305030304" charset="0"/>
                          <a:cs typeface="Book Antiqua" panose="02040602050305030304" charset="0"/>
                        </a:rPr>
                        <a:t>15.0 </a:t>
                      </a:r>
                      <a:endParaRPr lang="en-US" altLang="en-US" sz="2400" b="0">
                        <a:latin typeface="Book Antiqua" panose="02040602050305030304" charset="0"/>
                        <a:ea typeface="Times New Roman" panose="02020603050405020304" pitchFamily="18" charset="0"/>
                        <a:cs typeface="Book Antiqua" panose="02040602050305030304" charset="0"/>
                      </a:endParaRPr>
                    </a:p>
                  </a:txBody>
                  <a:tcPr marL="0" marR="0" marT="0" marB="0" vert="horz" anchor="ctr" anchorCtr="0">
                    <a:lnL>
                      <a:noFill/>
                    </a:lnL>
                    <a:lnR cap="flat">
                      <a:noFill/>
                    </a:lnR>
                    <a:lnT cap="flat">
                      <a:noFill/>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灯片编号占位符 3"/>
          <p:cNvSpPr txBox="1">
            <a:spLocks noGrp="1"/>
          </p:cNvSpPr>
          <p:nvPr>
            <p:ph type="sldNum" sz="quarter" idx="4"/>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a:fld id="{9A0DB2DC-4C9A-4742-B13C-FB6460FD3503}" type="slidenum">
              <a:rPr lang="en-US" altLang="zh-CN" sz="1000">
                <a:solidFill>
                  <a:srgbClr val="000000"/>
                </a:solidFill>
              </a:rPr>
            </a:fld>
            <a:endParaRPr lang="en-US" altLang="zh-CN" sz="1000">
              <a:solidFill>
                <a:srgbClr val="000000"/>
              </a:solidFill>
            </a:endParaRPr>
          </a:p>
        </p:txBody>
      </p:sp>
      <p:sp>
        <p:nvSpPr>
          <p:cNvPr id="10" name="文本框 9"/>
          <p:cNvSpPr txBox="1"/>
          <p:nvPr/>
        </p:nvSpPr>
        <p:spPr>
          <a:xfrm>
            <a:off x="3210560" y="1832610"/>
            <a:ext cx="8505825" cy="1076325"/>
          </a:xfrm>
          <a:prstGeom prst="rect">
            <a:avLst/>
          </a:prstGeom>
          <a:noFill/>
          <a:ln w="9525">
            <a:noFill/>
          </a:ln>
        </p:spPr>
        <p:txBody>
          <a:bodyPr wrap="square">
            <a:spAutoFit/>
          </a:bodyPr>
          <a:lstStyle/>
          <a:p>
            <a:r>
              <a:rPr lang="en-US" altLang="zh-CN" sz="3200" b="1">
                <a:solidFill>
                  <a:srgbClr val="027650"/>
                </a:solidFill>
                <a:latin typeface="Book Antiqua" panose="02040602050305030304" charset="0"/>
                <a:cs typeface="Book Antiqua" panose="02040602050305030304" charset="0"/>
              </a:rPr>
              <a:t>RQ1</a:t>
            </a:r>
            <a:r>
              <a:rPr lang="en-US" altLang="zh-CN" sz="3200" b="1">
                <a:solidFill>
                  <a:srgbClr val="000000"/>
                </a:solidFill>
                <a:latin typeface="Book Antiqua" panose="02040602050305030304" charset="0"/>
                <a:cs typeface="Book Antiqua" panose="02040602050305030304" charset="0"/>
              </a:rPr>
              <a:t>: Does data selection based on ALGoF and its variants of CPDP work well?</a:t>
            </a:r>
            <a:endParaRPr lang="en-US" altLang="zh-CN" sz="3200" b="1">
              <a:solidFill>
                <a:srgbClr val="000000"/>
              </a:solidFill>
              <a:latin typeface="Book Antiqua" panose="02040602050305030304" charset="0"/>
              <a:cs typeface="Book Antiqua" panose="02040602050305030304" charset="0"/>
            </a:endParaRPr>
          </a:p>
        </p:txBody>
      </p:sp>
      <p:sp>
        <p:nvSpPr>
          <p:cNvPr id="12" name="文本框 11"/>
          <p:cNvSpPr txBox="1"/>
          <p:nvPr/>
        </p:nvSpPr>
        <p:spPr>
          <a:xfrm>
            <a:off x="3789045" y="3940810"/>
            <a:ext cx="7941310" cy="1383665"/>
          </a:xfrm>
          <a:prstGeom prst="rect">
            <a:avLst/>
          </a:prstGeom>
          <a:noFill/>
          <a:ln w="9525">
            <a:noFill/>
          </a:ln>
        </p:spPr>
        <p:txBody>
          <a:bodyPr wrap="square">
            <a:spAutoFit/>
          </a:bodyPr>
          <a:lstStyle/>
          <a:p>
            <a:r>
              <a:rPr lang="en-US" altLang="zh-CN" sz="2800" b="1">
                <a:solidFill>
                  <a:srgbClr val="027650"/>
                </a:solidFill>
                <a:latin typeface="Book Antiqua" panose="02040602050305030304" charset="0"/>
                <a:cs typeface="Book Antiqua" panose="02040602050305030304" charset="0"/>
              </a:rPr>
              <a:t>RQ2</a:t>
            </a:r>
            <a:r>
              <a:rPr lang="en-US" altLang="zh-CN" sz="2800" b="1">
                <a:solidFill>
                  <a:srgbClr val="000000"/>
                </a:solidFill>
                <a:latin typeface="Book Antiqua" panose="02040602050305030304" charset="0"/>
                <a:cs typeface="Book Antiqua" panose="02040602050305030304" charset="0"/>
              </a:rPr>
              <a:t>:  For CPDP data selection, which is better: automatically learned features or traditional hand-crafted features?</a:t>
            </a:r>
            <a:endParaRPr lang="en-US" altLang="zh-CN" sz="2800" b="1">
              <a:solidFill>
                <a:srgbClr val="000000"/>
              </a:solidFill>
              <a:latin typeface="Book Antiqua" panose="02040602050305030304" charset="0"/>
              <a:cs typeface="Book Antiqua" panose="02040602050305030304" charset="0"/>
            </a:endParaRPr>
          </a:p>
        </p:txBody>
      </p:sp>
      <p:sp>
        <p:nvSpPr>
          <p:cNvPr id="6" name="椭圆 5"/>
          <p:cNvSpPr/>
          <p:nvPr/>
        </p:nvSpPr>
        <p:spPr>
          <a:xfrm>
            <a:off x="-2563812" y="1362075"/>
            <a:ext cx="5510213" cy="5329238"/>
          </a:xfrm>
          <a:prstGeom prst="ellipse">
            <a:avLst/>
          </a:prstGeom>
          <a:solidFill>
            <a:schemeClr val="bg1"/>
          </a:solidFill>
          <a:ln>
            <a:noFill/>
          </a:ln>
          <a:effectLst>
            <a:outerShdw blurRad="266700" dist="1778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1751" name="文本框 10"/>
          <p:cNvSpPr txBox="1"/>
          <p:nvPr/>
        </p:nvSpPr>
        <p:spPr>
          <a:xfrm>
            <a:off x="191135" y="3284855"/>
            <a:ext cx="2893695" cy="1322070"/>
          </a:xfrm>
          <a:prstGeom prst="rect">
            <a:avLst/>
          </a:prstGeom>
          <a:noFill/>
          <a:ln w="9525">
            <a:noFill/>
          </a:ln>
        </p:spPr>
        <p:txBody>
          <a:bodyPr wrap="square">
            <a:spAutoFit/>
          </a:bodyPr>
          <a:lstStyle/>
          <a:p>
            <a:r>
              <a:rPr lang="en-US" altLang="zh-CN" sz="4000" b="1">
                <a:solidFill>
                  <a:srgbClr val="027650"/>
                </a:solidFill>
                <a:latin typeface="Book Antiqua" panose="02040602050305030304" charset="0"/>
                <a:cs typeface="Book Antiqua" panose="02040602050305030304" charset="0"/>
              </a:rPr>
              <a:t>R</a:t>
            </a:r>
            <a:r>
              <a:rPr lang="en-US" altLang="zh-CN" sz="4000" b="1">
                <a:solidFill>
                  <a:srgbClr val="121212"/>
                </a:solidFill>
                <a:latin typeface="Book Antiqua" panose="02040602050305030304" charset="0"/>
                <a:cs typeface="Book Antiqua" panose="02040602050305030304" charset="0"/>
              </a:rPr>
              <a:t>esearch</a:t>
            </a:r>
            <a:endParaRPr lang="en-US" altLang="zh-CN" sz="4000" b="1">
              <a:solidFill>
                <a:srgbClr val="121212"/>
              </a:solidFill>
              <a:latin typeface="Book Antiqua" panose="02040602050305030304" charset="0"/>
              <a:cs typeface="Book Antiqua" panose="02040602050305030304" charset="0"/>
            </a:endParaRPr>
          </a:p>
          <a:p>
            <a:r>
              <a:rPr lang="en-US" altLang="zh-CN" sz="4000" b="1">
                <a:solidFill>
                  <a:srgbClr val="027650"/>
                </a:solidFill>
                <a:latin typeface="Book Antiqua" panose="02040602050305030304" charset="0"/>
                <a:cs typeface="Book Antiqua" panose="02040602050305030304" charset="0"/>
              </a:rPr>
              <a:t>Q</a:t>
            </a:r>
            <a:r>
              <a:rPr lang="en-US" altLang="zh-CN" sz="4000" b="1">
                <a:solidFill>
                  <a:srgbClr val="121212"/>
                </a:solidFill>
                <a:latin typeface="Book Antiqua" panose="02040602050305030304" charset="0"/>
                <a:cs typeface="Book Antiqua" panose="02040602050305030304" charset="0"/>
              </a:rPr>
              <a:t>uestion</a:t>
            </a:r>
            <a:endParaRPr lang="zh-CN" altLang="en-US" sz="4000">
              <a:latin typeface="Book Antiqua" panose="02040602050305030304" charset="0"/>
              <a:ea typeface="Arial" panose="020B0604020202020204" pitchFamily="34" charset="0"/>
              <a:cs typeface="Book Antiqua" panose="02040602050305030304" charset="0"/>
            </a:endParaRPr>
          </a:p>
        </p:txBody>
      </p:sp>
      <p:sp>
        <p:nvSpPr>
          <p:cNvPr id="2" name="标题 1"/>
          <p:cNvSpPr>
            <a:spLocks noGrp="1"/>
          </p:cNvSpPr>
          <p:nvPr>
            <p:custDataLst>
              <p:tags r:id="rId1"/>
            </p:custDataLst>
          </p:nvPr>
        </p:nvSpPr>
        <p:spPr>
          <a:xfrm>
            <a:off x="231144" y="323308"/>
            <a:ext cx="10969200" cy="705600"/>
          </a:xfrm>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buClrTx/>
              <a:buSzTx/>
              <a:buFontTx/>
            </a:pPr>
            <a:r>
              <a:rPr lang="en-US" altLang="zh-CN" dirty="0">
                <a:solidFill>
                  <a:srgbClr val="027650"/>
                </a:solidFill>
                <a:latin typeface="Book Antiqua" panose="02040602050305030304" charset="0"/>
                <a:cs typeface="Book Antiqua" panose="02040602050305030304" charset="0"/>
              </a:rPr>
              <a:t>Experiment Results</a:t>
            </a:r>
            <a:endParaRPr lang="en-US" altLang="zh-CN" dirty="0">
              <a:solidFill>
                <a:srgbClr val="027650"/>
              </a:solidFill>
              <a:latin typeface="Book Antiqua" panose="02040602050305030304" charset="0"/>
              <a:cs typeface="Book Antiqua" panose="02040602050305030304" charset="0"/>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p:tgtEl>
                                          <p:spTgt spid="10"/>
                                        </p:tgtEl>
                                        <p:attrNameLst>
                                          <p:attrName>ppt_x</p:attrName>
                                        </p:attrNameLst>
                                      </p:cBhvr>
                                      <p:tavLst>
                                        <p:tav tm="0">
                                          <p:val>
                                            <p:strVal val="#ppt_x-#ppt_w*1.125000"/>
                                          </p:val>
                                        </p:tav>
                                        <p:tav tm="100000">
                                          <p:val>
                                            <p:strVal val="#ppt_x"/>
                                          </p:val>
                                        </p:tav>
                                      </p:tavLst>
                                    </p:anim>
                                    <p:animEffect transition="in" filter="wipe(right)">
                                      <p:cBhvr>
                                        <p:cTn id="8" dur="500"/>
                                        <p:tgtEl>
                                          <p:spTgt spid="10"/>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p:tgtEl>
                                          <p:spTgt spid="12"/>
                                        </p:tgtEl>
                                        <p:attrNameLst>
                                          <p:attrName>ppt_x</p:attrName>
                                        </p:attrNameLst>
                                      </p:cBhvr>
                                      <p:tavLst>
                                        <p:tav tm="0">
                                          <p:val>
                                            <p:strVal val="#ppt_x-#ppt_w*1.125000"/>
                                          </p:val>
                                        </p:tav>
                                        <p:tav tm="100000">
                                          <p:val>
                                            <p:strVal val="#ppt_x"/>
                                          </p:val>
                                        </p:tav>
                                      </p:tavLst>
                                    </p:anim>
                                    <p:animEffect transition="in" filter="wipe(right)">
                                      <p:cBhvr>
                                        <p:cTn id="1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4"/>
          <p:cNvSpPr>
            <a:spLocks noGrp="1"/>
          </p:cNvSpPr>
          <p:nvPr>
            <p:ph type="sldNum" sz="quarter" idx="12"/>
          </p:nvPr>
        </p:nvSpPr>
        <p:spPr>
          <a:xfrm>
            <a:off x="8877600" y="6314400"/>
            <a:ext cx="2700000" cy="316800"/>
          </a:xfrm>
        </p:spPr>
        <p:txBody>
          <a:bodyPr/>
          <a:lstStyle/>
          <a:p>
            <a:fld id="{49AE70B2-8BF9-45C0-BB95-33D1B9D3A854}" type="slidenum">
              <a:rPr lang="zh-CN" altLang="en-US" smtClean="0"/>
            </a:fld>
            <a:endParaRPr lang="zh-CN" altLang="en-US"/>
          </a:p>
        </p:txBody>
      </p:sp>
      <p:sp>
        <p:nvSpPr>
          <p:cNvPr id="7" name="标题 1"/>
          <p:cNvSpPr>
            <a:spLocks noGrp="1"/>
          </p:cNvSpPr>
          <p:nvPr>
            <p:custDataLst>
              <p:tags r:id="rId1"/>
            </p:custDataLst>
          </p:nvPr>
        </p:nvSpPr>
        <p:spPr>
          <a:xfrm>
            <a:off x="231144" y="323308"/>
            <a:ext cx="10969200" cy="705600"/>
          </a:xfrm>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buClrTx/>
              <a:buSzTx/>
              <a:buFontTx/>
            </a:pPr>
            <a:r>
              <a:rPr lang="en-US" altLang="zh-CN" dirty="0">
                <a:solidFill>
                  <a:srgbClr val="027650"/>
                </a:solidFill>
                <a:latin typeface="Book Antiqua" panose="02040602050305030304" charset="0"/>
                <a:cs typeface="Book Antiqua" panose="02040602050305030304" charset="0"/>
                <a:sym typeface="+mn-ea"/>
              </a:rPr>
              <a:t>Four Scenarios</a:t>
            </a:r>
            <a:endParaRPr lang="en-US" altLang="zh-CN" dirty="0">
              <a:solidFill>
                <a:srgbClr val="027650"/>
              </a:solidFill>
              <a:latin typeface="Book Antiqua" panose="02040602050305030304" charset="0"/>
              <a:cs typeface="Book Antiqua" panose="02040602050305030304" charset="0"/>
            </a:endParaRPr>
          </a:p>
        </p:txBody>
      </p:sp>
      <p:sp>
        <p:nvSpPr>
          <p:cNvPr id="12" name="文本框 11"/>
          <p:cNvSpPr txBox="1"/>
          <p:nvPr/>
        </p:nvSpPr>
        <p:spPr>
          <a:xfrm>
            <a:off x="459105" y="1656715"/>
            <a:ext cx="11732895" cy="2799715"/>
          </a:xfrm>
          <a:prstGeom prst="rect">
            <a:avLst/>
          </a:prstGeom>
          <a:noFill/>
        </p:spPr>
        <p:txBody>
          <a:bodyPr wrap="square" rtlCol="0">
            <a:spAutoFit/>
          </a:bodyPr>
          <a:p>
            <a:pPr algn="l" fontAlgn="auto">
              <a:lnSpc>
                <a:spcPct val="150000"/>
              </a:lnSpc>
              <a:spcAft>
                <a:spcPts val="800"/>
              </a:spcAft>
              <a:buClrTx/>
              <a:buSzTx/>
              <a:buFontTx/>
              <a:buNone/>
            </a:pPr>
            <a:r>
              <a:rPr lang="en-US" altLang="zh-CN" sz="2600" b="1">
                <a:solidFill>
                  <a:srgbClr val="000000"/>
                </a:solidFill>
                <a:latin typeface="Book Antiqua" panose="02040602050305030304" charset="0"/>
                <a:cs typeface="Book Antiqua" panose="02040602050305030304" charset="0"/>
              </a:rPr>
              <a:t>(i)</a:t>
            </a:r>
            <a:r>
              <a:rPr lang="en-US" altLang="zh-CN" sz="2600" b="1">
                <a:solidFill>
                  <a:srgbClr val="027650"/>
                </a:solidFill>
                <a:latin typeface="Book Antiqua" panose="02040602050305030304" charset="0"/>
                <a:cs typeface="Book Antiqua" panose="02040602050305030304" charset="0"/>
              </a:rPr>
              <a:t>THC</a:t>
            </a:r>
            <a:r>
              <a:rPr lang="en-US" altLang="zh-CN" sz="2600" b="1">
                <a:solidFill>
                  <a:srgbClr val="000000"/>
                </a:solidFill>
                <a:latin typeface="Book Antiqua" panose="02040602050305030304" charset="0"/>
                <a:cs typeface="Book Antiqua" panose="02040602050305030304" charset="0"/>
              </a:rPr>
              <a:t> represents predictor based on the traditional hand-crafted features.</a:t>
            </a:r>
            <a:endParaRPr lang="en-US" altLang="zh-CN" sz="2600" b="1">
              <a:solidFill>
                <a:srgbClr val="000000"/>
              </a:solidFill>
              <a:latin typeface="Book Antiqua" panose="02040602050305030304" charset="0"/>
              <a:cs typeface="Book Antiqua" panose="02040602050305030304" charset="0"/>
            </a:endParaRPr>
          </a:p>
          <a:p>
            <a:pPr algn="l" fontAlgn="auto">
              <a:lnSpc>
                <a:spcPct val="150000"/>
              </a:lnSpc>
              <a:spcAft>
                <a:spcPts val="800"/>
              </a:spcAft>
              <a:buClrTx/>
              <a:buSzTx/>
              <a:buFontTx/>
              <a:buNone/>
            </a:pPr>
            <a:r>
              <a:rPr lang="en-US" altLang="zh-CN" sz="2600" b="1">
                <a:solidFill>
                  <a:srgbClr val="000000"/>
                </a:solidFill>
                <a:latin typeface="Book Antiqua" panose="02040602050305030304" charset="0"/>
                <a:cs typeface="Book Antiqua" panose="02040602050305030304" charset="0"/>
              </a:rPr>
              <a:t>(ii)</a:t>
            </a:r>
            <a:r>
              <a:rPr lang="en-US" altLang="zh-CN" sz="2600" b="1">
                <a:solidFill>
                  <a:srgbClr val="027650"/>
                </a:solidFill>
                <a:latin typeface="Book Antiqua" panose="02040602050305030304" charset="0"/>
                <a:cs typeface="Book Antiqua" panose="02040602050305030304" charset="0"/>
              </a:rPr>
              <a:t>ALoF</a:t>
            </a:r>
            <a:r>
              <a:rPr lang="en-US" altLang="zh-CN" sz="2600" b="1">
                <a:solidFill>
                  <a:srgbClr val="000000"/>
                </a:solidFill>
                <a:latin typeface="Book Antiqua" panose="02040602050305030304" charset="0"/>
                <a:cs typeface="Book Antiqua" panose="02040602050305030304" charset="0"/>
              </a:rPr>
              <a:t> represents predictor based only on the local semantic features.</a:t>
            </a:r>
            <a:endParaRPr lang="en-US" altLang="zh-CN" sz="2600" b="1">
              <a:solidFill>
                <a:srgbClr val="000000"/>
              </a:solidFill>
              <a:latin typeface="Book Antiqua" panose="02040602050305030304" charset="0"/>
              <a:cs typeface="Book Antiqua" panose="02040602050305030304" charset="0"/>
            </a:endParaRPr>
          </a:p>
          <a:p>
            <a:pPr algn="l" fontAlgn="auto">
              <a:lnSpc>
                <a:spcPct val="150000"/>
              </a:lnSpc>
              <a:spcAft>
                <a:spcPts val="800"/>
              </a:spcAft>
              <a:buClrTx/>
              <a:buSzTx/>
              <a:buFontTx/>
              <a:buNone/>
            </a:pPr>
            <a:r>
              <a:rPr lang="en-US" altLang="zh-CN" sz="2600" b="1">
                <a:solidFill>
                  <a:srgbClr val="000000"/>
                </a:solidFill>
                <a:latin typeface="Book Antiqua" panose="02040602050305030304" charset="0"/>
                <a:cs typeface="Book Antiqua" panose="02040602050305030304" charset="0"/>
              </a:rPr>
              <a:t>(iii)</a:t>
            </a:r>
            <a:r>
              <a:rPr lang="en-US" altLang="zh-CN" sz="2600" b="1">
                <a:solidFill>
                  <a:srgbClr val="027650"/>
                </a:solidFill>
                <a:latin typeface="Book Antiqua" panose="02040602050305030304" charset="0"/>
                <a:cs typeface="Book Antiqua" panose="02040602050305030304" charset="0"/>
              </a:rPr>
              <a:t>AGoF</a:t>
            </a:r>
            <a:r>
              <a:rPr lang="en-US" altLang="zh-CN" sz="2600" b="1">
                <a:solidFill>
                  <a:srgbClr val="000000"/>
                </a:solidFill>
                <a:latin typeface="Book Antiqua" panose="02040602050305030304" charset="0"/>
                <a:cs typeface="Book Antiqua" panose="02040602050305030304" charset="0"/>
              </a:rPr>
              <a:t> represents predictor based only on the global structural features.</a:t>
            </a:r>
            <a:endParaRPr lang="en-US" altLang="zh-CN" sz="2600" b="1">
              <a:solidFill>
                <a:srgbClr val="000000"/>
              </a:solidFill>
              <a:latin typeface="Book Antiqua" panose="02040602050305030304" charset="0"/>
              <a:cs typeface="Book Antiqua" panose="02040602050305030304" charset="0"/>
            </a:endParaRPr>
          </a:p>
          <a:p>
            <a:pPr algn="l" fontAlgn="auto">
              <a:lnSpc>
                <a:spcPct val="150000"/>
              </a:lnSpc>
              <a:spcAft>
                <a:spcPts val="800"/>
              </a:spcAft>
              <a:buClrTx/>
              <a:buSzTx/>
              <a:buFontTx/>
              <a:buNone/>
            </a:pPr>
            <a:r>
              <a:rPr lang="en-US" altLang="zh-CN" sz="2600" b="1">
                <a:solidFill>
                  <a:srgbClr val="000000"/>
                </a:solidFill>
                <a:latin typeface="Book Antiqua" panose="02040602050305030304" charset="0"/>
                <a:cs typeface="Book Antiqua" panose="02040602050305030304" charset="0"/>
              </a:rPr>
              <a:t>(iv)</a:t>
            </a:r>
            <a:r>
              <a:rPr lang="en-US" altLang="zh-CN" sz="2600" b="1">
                <a:solidFill>
                  <a:srgbClr val="027650"/>
                </a:solidFill>
                <a:latin typeface="Book Antiqua" panose="02040602050305030304" charset="0"/>
                <a:cs typeface="Book Antiqua" panose="02040602050305030304" charset="0"/>
              </a:rPr>
              <a:t>ALGoF</a:t>
            </a:r>
            <a:r>
              <a:rPr lang="en-US" altLang="zh-CN" sz="2600" b="1">
                <a:solidFill>
                  <a:srgbClr val="000000"/>
                </a:solidFill>
                <a:latin typeface="Book Antiqua" panose="02040602050305030304" charset="0"/>
                <a:cs typeface="Book Antiqua" panose="02040602050305030304" charset="0"/>
              </a:rPr>
              <a:t> represents predictor based on both the local and global features.</a:t>
            </a:r>
            <a:endParaRPr lang="en-US" altLang="zh-CN" sz="2600" b="1">
              <a:solidFill>
                <a:srgbClr val="000000"/>
              </a:solidFill>
              <a:latin typeface="Book Antiqua" panose="02040602050305030304" charset="0"/>
              <a:cs typeface="Book Antiqua" panose="0204060205030503030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custDataLst>
              <p:tags r:id="rId1"/>
            </p:custDataLst>
          </p:nvPr>
        </p:nvSpPr>
        <p:spPr>
          <a:xfrm>
            <a:off x="472212" y="1157903"/>
            <a:ext cx="11843004" cy="846400"/>
          </a:xfrm>
        </p:spPr>
        <p:txBody>
          <a:bodyPr>
            <a:normAutofit fontScale="80000"/>
          </a:bodyPr>
          <a:lstStyle/>
          <a:p>
            <a:pPr marL="0" indent="0">
              <a:buNone/>
            </a:pPr>
            <a:r>
              <a:rPr lang="en-US" altLang="zh-CN" sz="3000" b="1">
                <a:solidFill>
                  <a:srgbClr val="000000"/>
                </a:solidFill>
                <a:latin typeface="Book Antiqua" panose="02040602050305030304" charset="0"/>
                <a:cs typeface="Book Antiqua" panose="02040602050305030304" charset="0"/>
              </a:rPr>
              <a:t>RQ1: </a:t>
            </a:r>
            <a:r>
              <a:rPr lang="en-US" altLang="zh-CN" sz="3000" b="1">
                <a:solidFill>
                  <a:srgbClr val="000000"/>
                </a:solidFill>
                <a:latin typeface="Book Antiqua" panose="02040602050305030304" charset="0"/>
                <a:cs typeface="Book Antiqua" panose="02040602050305030304" charset="0"/>
                <a:sym typeface="+mn-ea"/>
              </a:rPr>
              <a:t>Does data selection based on ALGoF and its variants of CPDP work well?</a:t>
            </a:r>
            <a:r>
              <a:rPr lang="en-GB" altLang="zh-CN" sz="3000" i="1" dirty="0">
                <a:latin typeface="Times New Roman" panose="02020603050405020304" pitchFamily="18" charset="0"/>
                <a:cs typeface="Times New Roman" panose="02020603050405020304" pitchFamily="18" charset="0"/>
              </a:rPr>
              <a:t> </a:t>
            </a:r>
            <a:endParaRPr lang="en-GB" altLang="zh-CN" sz="3000" dirty="0">
              <a:latin typeface="Times New Roman" panose="02020603050405020304" pitchFamily="18" charset="0"/>
              <a:cs typeface="Times New Roman" panose="02020603050405020304" pitchFamily="18" charset="0"/>
            </a:endParaRPr>
          </a:p>
          <a:p>
            <a:endParaRPr lang="en-GB" altLang="zh-CN" sz="1800" dirty="0">
              <a:latin typeface="Times New Roman" panose="02020603050405020304" pitchFamily="18" charset="0"/>
              <a:cs typeface="Times New Roman" panose="02020603050405020304" pitchFamily="18" charset="0"/>
            </a:endParaRPr>
          </a:p>
          <a:p>
            <a:pPr marL="0" indent="0">
              <a:buNone/>
            </a:pPr>
            <a:endParaRPr lang="en-US" altLang="zh-CN" b="1" i="1" dirty="0">
              <a:solidFill>
                <a:schemeClr val="tx1"/>
              </a:solidFill>
              <a:cs typeface="Arial" panose="020B0604020202020204" pitchFamily="34" charset="0"/>
            </a:endParaRPr>
          </a:p>
        </p:txBody>
      </p:sp>
      <p:sp>
        <p:nvSpPr>
          <p:cNvPr id="4" name="灯片编号占位符 4"/>
          <p:cNvSpPr>
            <a:spLocks noGrp="1"/>
          </p:cNvSpPr>
          <p:nvPr>
            <p:ph type="sldNum" sz="quarter" idx="12"/>
          </p:nvPr>
        </p:nvSpPr>
        <p:spPr>
          <a:xfrm>
            <a:off x="8877600" y="6314400"/>
            <a:ext cx="2700000" cy="316800"/>
          </a:xfrm>
        </p:spPr>
        <p:txBody>
          <a:bodyPr/>
          <a:lstStyle/>
          <a:p>
            <a:fld id="{49AE70B2-8BF9-45C0-BB95-33D1B9D3A854}" type="slidenum">
              <a:rPr lang="zh-CN" altLang="en-US" smtClean="0"/>
            </a:fld>
            <a:endParaRPr lang="zh-CN" altLang="en-US"/>
          </a:p>
        </p:txBody>
      </p:sp>
      <p:sp>
        <p:nvSpPr>
          <p:cNvPr id="6" name="文本框 5"/>
          <p:cNvSpPr txBox="1"/>
          <p:nvPr/>
        </p:nvSpPr>
        <p:spPr>
          <a:xfrm>
            <a:off x="1139190" y="5882640"/>
            <a:ext cx="9559925" cy="645160"/>
          </a:xfrm>
          <a:prstGeom prst="rect">
            <a:avLst/>
          </a:prstGeom>
          <a:noFill/>
        </p:spPr>
        <p:txBody>
          <a:bodyPr wrap="square" rtlCol="0">
            <a:spAutoFit/>
          </a:bodyPr>
          <a:lstStyle/>
          <a:p>
            <a:pPr marL="285750" indent="-285750">
              <a:buFont typeface="Arial" panose="020B0604020202020204" pitchFamily="34" charset="0"/>
              <a:buChar char="•"/>
            </a:pPr>
            <a:r>
              <a:rPr lang="en-GB" altLang="zh-CN" dirty="0"/>
              <a:t> the initial source TDS without any selection is considered as a baseline, labeled as iTDS</a:t>
            </a:r>
            <a:endParaRPr lang="en-GB" altLang="zh-CN" dirty="0"/>
          </a:p>
          <a:p>
            <a:pPr marL="285750" indent="-285750">
              <a:buFont typeface="Arial" panose="020B0604020202020204" pitchFamily="34" charset="0"/>
              <a:buChar char="•"/>
            </a:pPr>
            <a:r>
              <a:rPr lang="en-GB" altLang="zh-CN" dirty="0"/>
              <a:t> label the case of TDS selection using the features learned in this paper as sTDS</a:t>
            </a:r>
            <a:endParaRPr lang="en-GB" altLang="zh-CN" dirty="0"/>
          </a:p>
        </p:txBody>
      </p:sp>
      <p:sp>
        <p:nvSpPr>
          <p:cNvPr id="7" name="标题 1"/>
          <p:cNvSpPr>
            <a:spLocks noGrp="1"/>
          </p:cNvSpPr>
          <p:nvPr>
            <p:custDataLst>
              <p:tags r:id="rId2"/>
            </p:custDataLst>
          </p:nvPr>
        </p:nvSpPr>
        <p:spPr>
          <a:xfrm>
            <a:off x="231144" y="323308"/>
            <a:ext cx="10969200" cy="705600"/>
          </a:xfrm>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buClrTx/>
              <a:buSzTx/>
              <a:buFontTx/>
            </a:pPr>
            <a:r>
              <a:rPr lang="en-US" altLang="zh-CN" dirty="0">
                <a:solidFill>
                  <a:srgbClr val="027650"/>
                </a:solidFill>
                <a:latin typeface="Book Antiqua" panose="02040602050305030304" charset="0"/>
                <a:cs typeface="Book Antiqua" panose="02040602050305030304" charset="0"/>
              </a:rPr>
              <a:t>Experiment Results</a:t>
            </a:r>
            <a:endParaRPr lang="en-US" altLang="zh-CN" dirty="0">
              <a:solidFill>
                <a:srgbClr val="027650"/>
              </a:solidFill>
              <a:latin typeface="Book Antiqua" panose="02040602050305030304" charset="0"/>
              <a:cs typeface="Book Antiqua" panose="02040602050305030304" charset="0"/>
            </a:endParaRPr>
          </a:p>
        </p:txBody>
      </p:sp>
      <p:pic>
        <p:nvPicPr>
          <p:cNvPr id="10" name="图片 2" descr="FIG41"/>
          <p:cNvPicPr/>
          <p:nvPr/>
        </p:nvPicPr>
        <p:blipFill>
          <a:blip r:embed="rId3"/>
          <a:srcRect r="32754" b="31906"/>
          <a:stretch>
            <a:fillRect/>
          </a:stretch>
        </p:blipFill>
        <p:spPr>
          <a:xfrm>
            <a:off x="490855" y="2491105"/>
            <a:ext cx="4451350" cy="3119755"/>
          </a:xfrm>
          <a:prstGeom prst="rect">
            <a:avLst/>
          </a:prstGeom>
        </p:spPr>
      </p:pic>
      <p:graphicFrame>
        <p:nvGraphicFramePr>
          <p:cNvPr id="11" name="表格 10"/>
          <p:cNvGraphicFramePr/>
          <p:nvPr>
            <p:custDataLst>
              <p:tags r:id="rId4"/>
            </p:custDataLst>
          </p:nvPr>
        </p:nvGraphicFramePr>
        <p:xfrm>
          <a:off x="5259070" y="2774950"/>
          <a:ext cx="6083300" cy="2336800"/>
        </p:xfrm>
        <a:graphic>
          <a:graphicData uri="http://schemas.openxmlformats.org/drawingml/2006/table">
            <a:tbl>
              <a:tblPr firstRow="1" bandRow="1">
                <a:tableStyleId>{5940675A-B579-460E-94D1-54222C63F5DA}</a:tableStyleId>
              </a:tblPr>
              <a:tblGrid>
                <a:gridCol w="1884045"/>
                <a:gridCol w="1371600"/>
                <a:gridCol w="1369060"/>
                <a:gridCol w="1458595"/>
              </a:tblGrid>
              <a:tr h="584200">
                <a:tc>
                  <a:txBody>
                    <a:bodyPr/>
                    <a:p>
                      <a:pPr indent="0" algn="ctr">
                        <a:buNone/>
                      </a:pPr>
                      <a:r>
                        <a:rPr lang="en-US" sz="2400" b="1">
                          <a:latin typeface="Book Antiqua" panose="02040602050305030304" charset="0"/>
                          <a:ea typeface="宋体" panose="02010600030101010101" pitchFamily="2" charset="-122"/>
                          <a:cs typeface="Book Antiqua" panose="02040602050305030304" charset="0"/>
                        </a:rPr>
                        <a:t>Model</a:t>
                      </a:r>
                      <a:endParaRPr lang="en-US" altLang="en-US" sz="2400" b="1">
                        <a:latin typeface="Book Antiqua" panose="02040602050305030304" charset="0"/>
                        <a:ea typeface="宋体" panose="02010600030101010101" pitchFamily="2" charset="-122"/>
                        <a:cs typeface="Book Antiqua" panose="02040602050305030304" charset="0"/>
                      </a:endParaRPr>
                    </a:p>
                  </a:txBody>
                  <a:tcPr marL="68580" marR="68580" marT="0" marB="0" vert="horz" anchor="ctr" anchorCtr="0">
                    <a:lnL>
                      <a:noFill/>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1">
                          <a:latin typeface="Book Antiqua" panose="02040602050305030304" charset="0"/>
                          <a:ea typeface="宋体" panose="02010600030101010101" pitchFamily="2" charset="-122"/>
                          <a:cs typeface="Book Antiqua" panose="02040602050305030304" charset="0"/>
                        </a:rPr>
                        <a:t>iTDS</a:t>
                      </a:r>
                      <a:endParaRPr lang="en-US" altLang="en-US" sz="2400" b="1">
                        <a:latin typeface="Book Antiqua" panose="02040602050305030304" charset="0"/>
                        <a:ea typeface="宋体" panose="02010600030101010101" pitchFamily="2" charset="-122"/>
                        <a:cs typeface="Book Antiqua" panose="02040602050305030304" charset="0"/>
                      </a:endParaRPr>
                    </a:p>
                  </a:txBody>
                  <a:tcPr marL="68580" marR="68580" marT="0" marB="0" vert="horz" anchor="ctr" anchorCtr="0">
                    <a:lnL w="12700" cap="flat" cmpd="sng">
                      <a:solidFill>
                        <a:srgbClr val="080000"/>
                      </a:solidFill>
                      <a:prstDash val="solid"/>
                      <a:headEnd type="none" w="med" len="med"/>
                      <a:tailEnd type="none" w="med" len="med"/>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1">
                          <a:latin typeface="Book Antiqua" panose="02040602050305030304" charset="0"/>
                          <a:ea typeface="宋体" panose="02010600030101010101" pitchFamily="2" charset="-122"/>
                          <a:cs typeface="Book Antiqua" panose="02040602050305030304" charset="0"/>
                        </a:rPr>
                        <a:t>sTDS</a:t>
                      </a:r>
                      <a:endParaRPr lang="en-US" altLang="en-US" sz="2400" b="1">
                        <a:latin typeface="Book Antiqua" panose="02040602050305030304" charset="0"/>
                        <a:ea typeface="宋体" panose="02010600030101010101" pitchFamily="2" charset="-122"/>
                        <a:cs typeface="Book Antiqua" panose="02040602050305030304" charset="0"/>
                      </a:endParaRPr>
                    </a:p>
                  </a:txBody>
                  <a:tcPr marL="68580" marR="68580" marT="0" marB="0" vert="horz" anchor="ctr" anchorCtr="0">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1">
                          <a:latin typeface="Book Antiqua" panose="02040602050305030304" charset="0"/>
                          <a:ea typeface="宋体" panose="02010600030101010101" pitchFamily="2" charset="-122"/>
                          <a:cs typeface="Book Antiqua" panose="02040602050305030304" charset="0"/>
                        </a:rPr>
                        <a:t>∆（%）</a:t>
                      </a:r>
                      <a:endParaRPr lang="en-US" altLang="en-US" sz="2400" b="1">
                        <a:latin typeface="Book Antiqua" panose="02040602050305030304" charset="0"/>
                        <a:ea typeface="宋体" panose="02010600030101010101" pitchFamily="2" charset="-122"/>
                        <a:cs typeface="Book Antiqua" panose="02040602050305030304" charset="0"/>
                      </a:endParaRPr>
                    </a:p>
                  </a:txBody>
                  <a:tcPr marL="68580" marR="68580" marT="0" marB="0" vert="horz" anchor="ctr" anchorCtr="0">
                    <a:lnL>
                      <a:noFill/>
                    </a:lnL>
                    <a:lnR cap="flat">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84200">
                <a:tc>
                  <a:txBody>
                    <a:bodyPr/>
                    <a:p>
                      <a:pPr indent="0" algn="ctr">
                        <a:buNone/>
                      </a:pPr>
                      <a:r>
                        <a:rPr lang="en-US" sz="2400" b="0">
                          <a:latin typeface="Book Antiqua" panose="02040602050305030304" charset="0"/>
                          <a:ea typeface="宋体" panose="02010600030101010101" pitchFamily="2" charset="-122"/>
                          <a:cs typeface="Book Antiqua" panose="02040602050305030304" charset="0"/>
                        </a:rPr>
                        <a:t>ALoF</a:t>
                      </a:r>
                      <a:endParaRPr lang="en-US" altLang="en-US" sz="2400" b="0">
                        <a:latin typeface="Book Antiqua" panose="02040602050305030304" charset="0"/>
                        <a:ea typeface="宋体" panose="02010600030101010101" pitchFamily="2" charset="-122"/>
                        <a:cs typeface="Book Antiqua" panose="02040602050305030304" charset="0"/>
                      </a:endParaRPr>
                    </a:p>
                  </a:txBody>
                  <a:tcPr marL="68580" marR="68580" marT="0" marB="0" vert="horz" anchor="ctr" anchorCtr="0">
                    <a:lnL>
                      <a:noFill/>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p>
                      <a:pPr indent="0" algn="ctr">
                        <a:buNone/>
                      </a:pPr>
                      <a:r>
                        <a:rPr lang="en-US" sz="2400" b="0">
                          <a:latin typeface="Book Antiqua" panose="02040602050305030304" charset="0"/>
                          <a:cs typeface="Book Antiqua" panose="02040602050305030304" charset="0"/>
                        </a:rPr>
                        <a:t>0.292 </a:t>
                      </a:r>
                      <a:endParaRPr lang="en-US" altLang="en-US" sz="2400" b="0">
                        <a:latin typeface="Book Antiqua" panose="02040602050305030304" charset="0"/>
                        <a:ea typeface="Times New Roman" panose="02020603050405020304" pitchFamily="18" charset="0"/>
                        <a:cs typeface="Book Antiqua" panose="02040602050305030304" charset="0"/>
                      </a:endParaRPr>
                    </a:p>
                  </a:txBody>
                  <a:tcPr marL="68580" marR="68580" marT="0" marB="0" vert="horz" anchor="ctr" anchorCtr="0">
                    <a:lnL w="12700" cap="flat" cmpd="sng">
                      <a:solidFill>
                        <a:srgbClr val="080000"/>
                      </a:solidFill>
                      <a:prstDash val="solid"/>
                      <a:headEnd type="none" w="med" len="med"/>
                      <a:tailEnd type="none" w="med" len="med"/>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p>
                      <a:pPr indent="0" algn="ctr">
                        <a:buNone/>
                      </a:pPr>
                      <a:r>
                        <a:rPr lang="en-US" sz="2400" b="0">
                          <a:latin typeface="Book Antiqua" panose="02040602050305030304" charset="0"/>
                          <a:cs typeface="Book Antiqua" panose="02040602050305030304" charset="0"/>
                        </a:rPr>
                        <a:t>0.352 </a:t>
                      </a:r>
                      <a:endParaRPr lang="en-US" altLang="en-US" sz="2400" b="0">
                        <a:latin typeface="Book Antiqua" panose="02040602050305030304" charset="0"/>
                        <a:ea typeface="Times New Roman" panose="02020603050405020304" pitchFamily="18" charset="0"/>
                        <a:cs typeface="Book Antiqua" panose="02040602050305030304" charset="0"/>
                      </a:endParaRPr>
                    </a:p>
                  </a:txBody>
                  <a:tcPr marL="68580" marR="68580" marT="0" marB="0" vert="horz" anchor="ctr" anchorCtr="0">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p>
                      <a:pPr indent="0" algn="ctr">
                        <a:buNone/>
                      </a:pPr>
                      <a:r>
                        <a:rPr lang="en-US" sz="2400" b="0">
                          <a:latin typeface="Book Antiqua" panose="02040602050305030304" charset="0"/>
                          <a:cs typeface="Book Antiqua" panose="02040602050305030304" charset="0"/>
                        </a:rPr>
                        <a:t>20.55%</a:t>
                      </a:r>
                      <a:endParaRPr lang="en-US" altLang="en-US" sz="2400" b="0">
                        <a:latin typeface="Book Antiqua" panose="02040602050305030304" charset="0"/>
                        <a:ea typeface="Times New Roman" panose="02020603050405020304" pitchFamily="18" charset="0"/>
                        <a:cs typeface="Book Antiqua" panose="02040602050305030304" charset="0"/>
                      </a:endParaRPr>
                    </a:p>
                  </a:txBody>
                  <a:tcPr marL="68580" marR="68580" marT="0" marB="0" vert="horz" anchor="ctr" anchorCtr="0">
                    <a:lnL>
                      <a:noFill/>
                    </a:lnL>
                    <a:lnR cap="flat">
                      <a:noFill/>
                    </a:lnR>
                    <a:lnT w="12700" cap="flat" cmpd="sng">
                      <a:solidFill>
                        <a:srgbClr val="080000"/>
                      </a:solidFill>
                      <a:prstDash val="solid"/>
                      <a:headEnd type="none" w="med" len="med"/>
                      <a:tailEnd type="none" w="med" len="med"/>
                    </a:lnT>
                    <a:lnB cap="flat">
                      <a:noFill/>
                    </a:lnB>
                    <a:lnTlToBr>
                      <a:noFill/>
                    </a:lnTlToBr>
                    <a:lnBlToTr>
                      <a:noFill/>
                    </a:lnBlToTr>
                    <a:noFill/>
                  </a:tcPr>
                </a:tc>
              </a:tr>
              <a:tr h="584200">
                <a:tc>
                  <a:txBody>
                    <a:bodyPr/>
                    <a:p>
                      <a:pPr indent="0" algn="ctr">
                        <a:buNone/>
                      </a:pPr>
                      <a:r>
                        <a:rPr lang="en-US" sz="2400" b="0">
                          <a:latin typeface="Book Antiqua" panose="02040602050305030304" charset="0"/>
                          <a:ea typeface="宋体" panose="02010600030101010101" pitchFamily="2" charset="-122"/>
                          <a:cs typeface="Book Antiqua" panose="02040602050305030304" charset="0"/>
                        </a:rPr>
                        <a:t>AGoF</a:t>
                      </a:r>
                      <a:endParaRPr lang="en-US" altLang="en-US" sz="2400" b="0">
                        <a:latin typeface="Book Antiqua" panose="02040602050305030304" charset="0"/>
                        <a:ea typeface="宋体" panose="02010600030101010101" pitchFamily="2" charset="-122"/>
                        <a:cs typeface="Book Antiqua" panose="02040602050305030304" charset="0"/>
                      </a:endParaRPr>
                    </a:p>
                  </a:txBody>
                  <a:tcPr marL="68580" marR="68580" marT="0" marB="0" vert="horz" anchor="ctr" anchorCtr="0">
                    <a:lnL>
                      <a:noFill/>
                    </a:lnL>
                    <a:lnR w="12700" cap="flat" cmpd="sng">
                      <a:solidFill>
                        <a:srgbClr val="080000"/>
                      </a:solidFill>
                      <a:prstDash val="solid"/>
                      <a:headEnd type="none" w="med" len="med"/>
                      <a:tailEnd type="none" w="med" len="med"/>
                    </a:lnR>
                    <a:lnT cap="flat">
                      <a:noFill/>
                    </a:lnT>
                    <a:lnB cap="flat">
                      <a:noFill/>
                    </a:lnB>
                    <a:lnTlToBr>
                      <a:noFill/>
                    </a:lnTlToBr>
                    <a:lnBlToTr>
                      <a:noFill/>
                    </a:lnBlToTr>
                    <a:noFill/>
                  </a:tcPr>
                </a:tc>
                <a:tc>
                  <a:txBody>
                    <a:bodyPr/>
                    <a:p>
                      <a:pPr indent="0" algn="ctr">
                        <a:buNone/>
                      </a:pPr>
                      <a:r>
                        <a:rPr lang="en-US" sz="2400" b="0">
                          <a:latin typeface="Book Antiqua" panose="02040602050305030304" charset="0"/>
                          <a:cs typeface="Book Antiqua" panose="02040602050305030304" charset="0"/>
                        </a:rPr>
                        <a:t>0.456 </a:t>
                      </a:r>
                      <a:endParaRPr lang="en-US" altLang="en-US" sz="2400" b="0">
                        <a:latin typeface="Book Antiqua" panose="02040602050305030304" charset="0"/>
                        <a:ea typeface="Times New Roman" panose="02020603050405020304" pitchFamily="18" charset="0"/>
                        <a:cs typeface="Book Antiqua" panose="02040602050305030304" charset="0"/>
                      </a:endParaRPr>
                    </a:p>
                  </a:txBody>
                  <a:tcPr marL="68580" marR="68580" marT="0" marB="0" vert="horz" anchor="ctr" anchorCtr="0">
                    <a:lnL w="12700" cap="flat" cmpd="sng">
                      <a:solidFill>
                        <a:srgbClr val="080000"/>
                      </a:solidFill>
                      <a:prstDash val="solid"/>
                      <a:headEnd type="none" w="med" len="med"/>
                      <a:tailEnd type="none" w="med" len="med"/>
                    </a:lnL>
                    <a:lnR>
                      <a:noFill/>
                    </a:lnR>
                    <a:lnT cap="flat">
                      <a:noFill/>
                    </a:lnT>
                    <a:lnB cap="flat">
                      <a:noFill/>
                    </a:lnB>
                    <a:lnTlToBr>
                      <a:noFill/>
                    </a:lnTlToBr>
                    <a:lnBlToTr>
                      <a:noFill/>
                    </a:lnBlToTr>
                    <a:noFill/>
                  </a:tcPr>
                </a:tc>
                <a:tc>
                  <a:txBody>
                    <a:bodyPr/>
                    <a:p>
                      <a:pPr indent="0" algn="ctr">
                        <a:buNone/>
                      </a:pPr>
                      <a:r>
                        <a:rPr lang="en-US" sz="2400" b="0">
                          <a:latin typeface="Book Antiqua" panose="02040602050305030304" charset="0"/>
                          <a:cs typeface="Book Antiqua" panose="02040602050305030304" charset="0"/>
                        </a:rPr>
                        <a:t>0.470 </a:t>
                      </a:r>
                      <a:endParaRPr lang="en-US" altLang="en-US" sz="2400" b="0">
                        <a:latin typeface="Book Antiqua" panose="02040602050305030304" charset="0"/>
                        <a:ea typeface="Times New Roman" panose="02020603050405020304" pitchFamily="18" charset="0"/>
                        <a:cs typeface="Book Antiqua" panose="02040602050305030304" charset="0"/>
                      </a:endParaRPr>
                    </a:p>
                  </a:txBody>
                  <a:tcPr marL="68580" marR="68580" marT="0" marB="0" vert="horz" anchor="ctr" anchorCtr="0">
                    <a:lnL>
                      <a:noFill/>
                    </a:lnL>
                    <a:lnR>
                      <a:noFill/>
                    </a:lnR>
                    <a:lnT cap="flat">
                      <a:noFill/>
                    </a:lnT>
                    <a:lnB cap="flat">
                      <a:noFill/>
                    </a:lnB>
                    <a:lnTlToBr>
                      <a:noFill/>
                    </a:lnTlToBr>
                    <a:lnBlToTr>
                      <a:noFill/>
                    </a:lnBlToTr>
                    <a:noFill/>
                  </a:tcPr>
                </a:tc>
                <a:tc>
                  <a:txBody>
                    <a:bodyPr/>
                    <a:p>
                      <a:pPr indent="0" algn="ctr">
                        <a:buNone/>
                      </a:pPr>
                      <a:r>
                        <a:rPr lang="en-US" sz="2400" b="0">
                          <a:latin typeface="Book Antiqua" panose="02040602050305030304" charset="0"/>
                          <a:cs typeface="Book Antiqua" panose="02040602050305030304" charset="0"/>
                        </a:rPr>
                        <a:t>3.07%</a:t>
                      </a:r>
                      <a:endParaRPr lang="en-US" altLang="en-US" sz="2400" b="0">
                        <a:latin typeface="Book Antiqua" panose="02040602050305030304" charset="0"/>
                        <a:ea typeface="Times New Roman" panose="02020603050405020304" pitchFamily="18" charset="0"/>
                        <a:cs typeface="Book Antiqua" panose="02040602050305030304" charset="0"/>
                      </a:endParaRPr>
                    </a:p>
                  </a:txBody>
                  <a:tcPr marL="68580" marR="68580" marT="0" marB="0" vert="horz" anchor="ctr" anchorCtr="0">
                    <a:lnL>
                      <a:noFill/>
                    </a:lnL>
                    <a:lnR cap="flat">
                      <a:noFill/>
                    </a:lnR>
                    <a:lnT cap="flat">
                      <a:noFill/>
                    </a:lnT>
                    <a:lnB cap="flat">
                      <a:noFill/>
                    </a:lnB>
                    <a:lnTlToBr>
                      <a:noFill/>
                    </a:lnTlToBr>
                    <a:lnBlToTr>
                      <a:noFill/>
                    </a:lnBlToTr>
                    <a:noFill/>
                  </a:tcPr>
                </a:tc>
              </a:tr>
              <a:tr h="584200">
                <a:tc>
                  <a:txBody>
                    <a:bodyPr/>
                    <a:p>
                      <a:pPr indent="0" algn="ctr">
                        <a:buNone/>
                      </a:pPr>
                      <a:r>
                        <a:rPr lang="en-US" sz="2400" b="0">
                          <a:latin typeface="Book Antiqua" panose="02040602050305030304" charset="0"/>
                          <a:ea typeface="宋体" panose="02010600030101010101" pitchFamily="2" charset="-122"/>
                          <a:cs typeface="Book Antiqua" panose="02040602050305030304" charset="0"/>
                        </a:rPr>
                        <a:t>ALGoF</a:t>
                      </a:r>
                      <a:endParaRPr lang="en-US" altLang="en-US" sz="2400" b="0">
                        <a:latin typeface="Book Antiqua" panose="02040602050305030304" charset="0"/>
                        <a:ea typeface="宋体" panose="02010600030101010101" pitchFamily="2" charset="-122"/>
                        <a:cs typeface="Book Antiqua" panose="02040602050305030304" charset="0"/>
                      </a:endParaRPr>
                    </a:p>
                  </a:txBody>
                  <a:tcPr marL="68580" marR="68580" marT="0" marB="0" vert="horz" anchor="ctr" anchorCtr="0">
                    <a:lnL>
                      <a:noFill/>
                    </a:lnL>
                    <a:lnR w="12700" cap="flat" cmpd="sng">
                      <a:solidFill>
                        <a:srgbClr val="080000"/>
                      </a:solidFill>
                      <a:prstDash val="solid"/>
                      <a:headEnd type="none" w="med" len="med"/>
                      <a:tailEnd type="none" w="med" len="med"/>
                    </a:lnR>
                    <a:lnT cap="flat">
                      <a:noFill/>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Book Antiqua" panose="02040602050305030304" charset="0"/>
                          <a:cs typeface="Book Antiqua" panose="02040602050305030304" charset="0"/>
                        </a:rPr>
                        <a:t>0.325 </a:t>
                      </a:r>
                      <a:endParaRPr lang="en-US" altLang="en-US" sz="2400" b="0">
                        <a:latin typeface="Book Antiqua" panose="02040602050305030304" charset="0"/>
                        <a:ea typeface="Times New Roman" panose="02020603050405020304" pitchFamily="18" charset="0"/>
                        <a:cs typeface="Book Antiqua" panose="02040602050305030304" charset="0"/>
                      </a:endParaRPr>
                    </a:p>
                  </a:txBody>
                  <a:tcPr marL="68580" marR="68580" marT="0" marB="0" vert="horz" anchor="ctr" anchorCtr="0">
                    <a:lnL w="12700" cap="flat" cmpd="sng">
                      <a:solidFill>
                        <a:srgbClr val="080000"/>
                      </a:solidFill>
                      <a:prstDash val="solid"/>
                      <a:headEnd type="none" w="med" len="med"/>
                      <a:tailEnd type="none" w="med" len="med"/>
                    </a:lnL>
                    <a:lnR>
                      <a:noFill/>
                    </a:lnR>
                    <a:lnT cap="flat">
                      <a:noFill/>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Book Antiqua" panose="02040602050305030304" charset="0"/>
                          <a:cs typeface="Book Antiqua" panose="02040602050305030304" charset="0"/>
                        </a:rPr>
                        <a:t>0.482 </a:t>
                      </a:r>
                      <a:endParaRPr lang="en-US" altLang="en-US" sz="2400" b="0">
                        <a:latin typeface="Book Antiqua" panose="02040602050305030304" charset="0"/>
                        <a:ea typeface="Times New Roman" panose="02020603050405020304" pitchFamily="18" charset="0"/>
                        <a:cs typeface="Book Antiqua" panose="02040602050305030304" charset="0"/>
                      </a:endParaRPr>
                    </a:p>
                  </a:txBody>
                  <a:tcPr marL="68580" marR="68580" marT="0" marB="0" vert="horz" anchor="ctr" anchorCtr="0">
                    <a:lnL>
                      <a:noFill/>
                    </a:lnL>
                    <a:lnR>
                      <a:noFill/>
                    </a:lnR>
                    <a:lnT cap="flat">
                      <a:noFill/>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Book Antiqua" panose="02040602050305030304" charset="0"/>
                          <a:cs typeface="Book Antiqua" panose="02040602050305030304" charset="0"/>
                        </a:rPr>
                        <a:t>48.31%</a:t>
                      </a:r>
                      <a:endParaRPr lang="en-US" altLang="en-US" sz="2400" b="0">
                        <a:latin typeface="Book Antiqua" panose="02040602050305030304" charset="0"/>
                        <a:ea typeface="Times New Roman" panose="02020603050405020304" pitchFamily="18" charset="0"/>
                        <a:cs typeface="Book Antiqua" panose="02040602050305030304" charset="0"/>
                      </a:endParaRPr>
                    </a:p>
                  </a:txBody>
                  <a:tcPr marL="68580" marR="68580" marT="0" marB="0" vert="horz" anchor="ctr" anchorCtr="0">
                    <a:lnL>
                      <a:noFill/>
                    </a:lnL>
                    <a:lnR cap="flat">
                      <a:noFill/>
                    </a:lnR>
                    <a:lnT cap="flat">
                      <a:noFill/>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12" name="文本框 11"/>
          <p:cNvSpPr txBox="1"/>
          <p:nvPr/>
        </p:nvSpPr>
        <p:spPr>
          <a:xfrm>
            <a:off x="1575435" y="1854835"/>
            <a:ext cx="9607550" cy="398780"/>
          </a:xfrm>
          <a:prstGeom prst="rect">
            <a:avLst/>
          </a:prstGeom>
          <a:noFill/>
        </p:spPr>
        <p:txBody>
          <a:bodyPr wrap="square" rtlCol="0">
            <a:spAutoFit/>
          </a:bodyPr>
          <a:p>
            <a:pPr marL="514350" indent="-514350" algn="l">
              <a:buFont typeface="+mj-lt"/>
              <a:buAutoNum type="romanUcPeriod"/>
            </a:pPr>
            <a:r>
              <a:rPr lang="zh-CN" altLang="en-US" sz="2000" b="1">
                <a:solidFill>
                  <a:schemeClr val="tx1"/>
                </a:solidFill>
                <a:latin typeface="Book Antiqua" panose="02040602050305030304" charset="0"/>
                <a:cs typeface="Book Antiqua" panose="02040602050305030304" charset="0"/>
              </a:rPr>
              <a:t>A comparison on F-measure of CPDP under the case of iTDS and sTDS</a:t>
            </a:r>
            <a:endParaRPr lang="zh-CN" altLang="en-US" sz="2000" b="1">
              <a:solidFill>
                <a:schemeClr val="tx1"/>
              </a:solidFill>
              <a:latin typeface="Book Antiqua" panose="02040602050305030304" charset="0"/>
              <a:cs typeface="Book Antiqua" panose="0204060205030503030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custDataLst>
              <p:tags r:id="rId1"/>
            </p:custDataLst>
          </p:nvPr>
        </p:nvSpPr>
        <p:spPr>
          <a:xfrm>
            <a:off x="472212" y="1157903"/>
            <a:ext cx="11843004" cy="846400"/>
          </a:xfrm>
        </p:spPr>
        <p:txBody>
          <a:bodyPr>
            <a:normAutofit fontScale="80000"/>
          </a:bodyPr>
          <a:lstStyle/>
          <a:p>
            <a:pPr marL="0" indent="0">
              <a:buNone/>
            </a:pPr>
            <a:r>
              <a:rPr lang="en-US" altLang="zh-CN" sz="3000" b="1">
                <a:solidFill>
                  <a:srgbClr val="000000"/>
                </a:solidFill>
                <a:latin typeface="Book Antiqua" panose="02040602050305030304" charset="0"/>
                <a:cs typeface="Book Antiqua" panose="02040602050305030304" charset="0"/>
              </a:rPr>
              <a:t>RQ1: </a:t>
            </a:r>
            <a:r>
              <a:rPr lang="en-US" altLang="zh-CN" sz="3000" b="1">
                <a:solidFill>
                  <a:srgbClr val="000000"/>
                </a:solidFill>
                <a:latin typeface="Book Antiqua" panose="02040602050305030304" charset="0"/>
                <a:cs typeface="Book Antiqua" panose="02040602050305030304" charset="0"/>
                <a:sym typeface="+mn-ea"/>
              </a:rPr>
              <a:t>Does data selection based on ALGoF and its variants of CPDP work well?</a:t>
            </a:r>
            <a:r>
              <a:rPr lang="en-GB" altLang="zh-CN" sz="3000" i="1" dirty="0">
                <a:latin typeface="Times New Roman" panose="02020603050405020304" pitchFamily="18" charset="0"/>
                <a:cs typeface="Times New Roman" panose="02020603050405020304" pitchFamily="18" charset="0"/>
              </a:rPr>
              <a:t> </a:t>
            </a:r>
            <a:endParaRPr lang="en-US" altLang="zh-CN" b="1" i="1" dirty="0">
              <a:solidFill>
                <a:schemeClr val="tx1"/>
              </a:solidFill>
              <a:cs typeface="Arial" panose="020B0604020202020204" pitchFamily="34" charset="0"/>
            </a:endParaRPr>
          </a:p>
        </p:txBody>
      </p:sp>
      <p:sp>
        <p:nvSpPr>
          <p:cNvPr id="4" name="灯片编号占位符 4"/>
          <p:cNvSpPr>
            <a:spLocks noGrp="1"/>
          </p:cNvSpPr>
          <p:nvPr>
            <p:ph type="sldNum" sz="quarter" idx="12"/>
          </p:nvPr>
        </p:nvSpPr>
        <p:spPr>
          <a:xfrm>
            <a:off x="8877600" y="6314400"/>
            <a:ext cx="2700000" cy="316800"/>
          </a:xfrm>
        </p:spPr>
        <p:txBody>
          <a:bodyPr/>
          <a:lstStyle/>
          <a:p>
            <a:fld id="{49AE70B2-8BF9-45C0-BB95-33D1B9D3A854}" type="slidenum">
              <a:rPr lang="zh-CN" altLang="en-US" smtClean="0"/>
            </a:fld>
            <a:endParaRPr lang="zh-CN" altLang="en-US"/>
          </a:p>
        </p:txBody>
      </p:sp>
      <p:sp>
        <p:nvSpPr>
          <p:cNvPr id="7" name="标题 1"/>
          <p:cNvSpPr>
            <a:spLocks noGrp="1"/>
          </p:cNvSpPr>
          <p:nvPr>
            <p:custDataLst>
              <p:tags r:id="rId2"/>
            </p:custDataLst>
          </p:nvPr>
        </p:nvSpPr>
        <p:spPr>
          <a:xfrm>
            <a:off x="231144" y="323308"/>
            <a:ext cx="10969200" cy="705600"/>
          </a:xfrm>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buClrTx/>
              <a:buSzTx/>
              <a:buFontTx/>
            </a:pPr>
            <a:r>
              <a:rPr lang="en-US" altLang="zh-CN" dirty="0">
                <a:solidFill>
                  <a:srgbClr val="027650"/>
                </a:solidFill>
                <a:latin typeface="Book Antiqua" panose="02040602050305030304" charset="0"/>
                <a:cs typeface="Book Antiqua" panose="02040602050305030304" charset="0"/>
              </a:rPr>
              <a:t>Experiment Results</a:t>
            </a:r>
            <a:endParaRPr lang="en-US" altLang="zh-CN" dirty="0">
              <a:solidFill>
                <a:srgbClr val="027650"/>
              </a:solidFill>
              <a:latin typeface="Book Antiqua" panose="02040602050305030304" charset="0"/>
              <a:cs typeface="Book Antiqua" panose="02040602050305030304" charset="0"/>
            </a:endParaRPr>
          </a:p>
        </p:txBody>
      </p:sp>
      <p:sp>
        <p:nvSpPr>
          <p:cNvPr id="12" name="文本框 11"/>
          <p:cNvSpPr txBox="1"/>
          <p:nvPr/>
        </p:nvSpPr>
        <p:spPr>
          <a:xfrm>
            <a:off x="1185545" y="1899285"/>
            <a:ext cx="10384155" cy="706755"/>
          </a:xfrm>
          <a:prstGeom prst="rect">
            <a:avLst/>
          </a:prstGeom>
          <a:noFill/>
        </p:spPr>
        <p:txBody>
          <a:bodyPr wrap="square" rtlCol="0">
            <a:spAutoFit/>
          </a:bodyPr>
          <a:p>
            <a:pPr marL="514350" indent="-514350">
              <a:buFont typeface="+mj-lt"/>
              <a:buAutoNum type="romanUcPeriod" startAt="2"/>
            </a:pPr>
            <a:r>
              <a:rPr lang="zh-CN" altLang="en-US" sz="2000" b="1">
                <a:latin typeface="Book Antiqua" panose="02040602050305030304" charset="0"/>
                <a:cs typeface="Book Antiqua" panose="02040602050305030304" charset="0"/>
              </a:rPr>
              <a:t>The Wilcoxon signed-rank test and Cliff's Delta (0.33≤|δ| &lt;0.474 means the medium effectiveness level, and |δ| ≥0.474 means the large effectiveness level ).</a:t>
            </a:r>
            <a:endParaRPr lang="zh-CN" altLang="en-US" sz="2000" b="1">
              <a:latin typeface="Book Antiqua" panose="02040602050305030304" charset="0"/>
              <a:cs typeface="Book Antiqua" panose="02040602050305030304" charset="0"/>
            </a:endParaRPr>
          </a:p>
        </p:txBody>
      </p:sp>
      <p:graphicFrame>
        <p:nvGraphicFramePr>
          <p:cNvPr id="2" name="表格 1"/>
          <p:cNvGraphicFramePr/>
          <p:nvPr>
            <p:custDataLst>
              <p:tags r:id="rId3"/>
            </p:custDataLst>
          </p:nvPr>
        </p:nvGraphicFramePr>
        <p:xfrm>
          <a:off x="926148" y="3002280"/>
          <a:ext cx="10339705" cy="3064510"/>
        </p:xfrm>
        <a:graphic>
          <a:graphicData uri="http://schemas.openxmlformats.org/drawingml/2006/table">
            <a:tbl>
              <a:tblPr firstRow="1" bandRow="1">
                <a:tableStyleId>{5940675A-B579-460E-94D1-54222C63F5DA}</a:tableStyleId>
              </a:tblPr>
              <a:tblGrid>
                <a:gridCol w="4284345"/>
                <a:gridCol w="3362325"/>
                <a:gridCol w="2693035"/>
              </a:tblGrid>
              <a:tr h="719455">
                <a:tc>
                  <a:txBody>
                    <a:bodyPr/>
                    <a:p>
                      <a:pPr indent="0" algn="ctr">
                        <a:buNone/>
                      </a:pPr>
                      <a:endParaRPr lang="en-US" altLang="en-US" sz="2400" b="1">
                        <a:latin typeface="Book Antiqua" panose="02040602050305030304" charset="0"/>
                        <a:ea typeface="Times New Roman" panose="02020603050405020304" pitchFamily="18" charset="0"/>
                        <a:cs typeface="Book Antiqua" panose="02040602050305030304" charset="0"/>
                      </a:endParaRPr>
                    </a:p>
                  </a:txBody>
                  <a:tcPr marL="68580" marR="68580" marT="0" marB="0" vert="horz" anchor="ctr" anchorCtr="0">
                    <a:lnL>
                      <a:noFill/>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FFFFF"/>
                    </a:solidFill>
                  </a:tcPr>
                </a:tc>
                <a:tc>
                  <a:txBody>
                    <a:bodyPr/>
                    <a:p>
                      <a:pPr indent="0" algn="ctr">
                        <a:buNone/>
                      </a:pPr>
                      <a:r>
                        <a:rPr lang="en-US" sz="2400" b="1">
                          <a:latin typeface="Book Antiqua" panose="02040602050305030304" charset="0"/>
                          <a:ea typeface="宋体" panose="02010600030101010101" pitchFamily="2" charset="-122"/>
                          <a:cs typeface="Book Antiqua" panose="02040602050305030304" charset="0"/>
                        </a:rPr>
                        <a:t>Sig. p-value (</a:t>
                      </a:r>
                      <a:r>
                        <a:rPr lang="en-US" sz="2400" b="1">
                          <a:latin typeface="Book Antiqua" panose="02040602050305030304" charset="0"/>
                          <a:cs typeface="Book Antiqua" panose="02040602050305030304" charset="0"/>
                        </a:rPr>
                        <a:t>0.05</a:t>
                      </a:r>
                      <a:r>
                        <a:rPr lang="en-US" sz="2400" b="1">
                          <a:latin typeface="Book Antiqua" panose="02040602050305030304" charset="0"/>
                          <a:ea typeface="宋体" panose="02010600030101010101" pitchFamily="2" charset="-122"/>
                          <a:cs typeface="Book Antiqua" panose="02040602050305030304" charset="0"/>
                        </a:rPr>
                        <a:t>)</a:t>
                      </a:r>
                      <a:endParaRPr lang="en-US" altLang="en-US" sz="2400" b="1">
                        <a:latin typeface="Book Antiqua" panose="02040602050305030304" charset="0"/>
                        <a:ea typeface="宋体" panose="02010600030101010101" pitchFamily="2" charset="-122"/>
                        <a:cs typeface="Book Antiqua" panose="02040602050305030304"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FFFFF"/>
                    </a:solidFill>
                  </a:tcPr>
                </a:tc>
                <a:tc>
                  <a:txBody>
                    <a:bodyPr/>
                    <a:p>
                      <a:pPr indent="0" algn="ctr">
                        <a:buNone/>
                      </a:pPr>
                      <a:r>
                        <a:rPr lang="en-US" sz="2400" b="1">
                          <a:latin typeface="Book Antiqua" panose="02040602050305030304" charset="0"/>
                          <a:cs typeface="Book Antiqua" panose="02040602050305030304" charset="0"/>
                        </a:rPr>
                        <a:t>cliff's </a:t>
                      </a:r>
                      <a:r>
                        <a:rPr lang="en-US" sz="2400" b="1">
                          <a:latin typeface="Book Antiqua" panose="02040602050305030304" charset="0"/>
                          <a:ea typeface="宋体" panose="02010600030101010101" pitchFamily="2" charset="-122"/>
                          <a:cs typeface="Book Antiqua" panose="02040602050305030304" charset="0"/>
                        </a:rPr>
                        <a:t>delta (</a:t>
                      </a:r>
                      <a:r>
                        <a:rPr lang="zh-CN" altLang="en-US" sz="2400" b="1">
                          <a:latin typeface="Book Antiqua" panose="02040602050305030304" charset="0"/>
                          <a:cs typeface="Book Antiqua" panose="02040602050305030304" charset="0"/>
                          <a:sym typeface="+mn-ea"/>
                        </a:rPr>
                        <a:t>δ</a:t>
                      </a:r>
                      <a:r>
                        <a:rPr lang="en-US" sz="2400" b="1">
                          <a:latin typeface="Book Antiqua" panose="02040602050305030304" charset="0"/>
                          <a:ea typeface="宋体" panose="02010600030101010101" pitchFamily="2" charset="-122"/>
                          <a:cs typeface="Book Antiqua" panose="02040602050305030304" charset="0"/>
                        </a:rPr>
                        <a:t>)</a:t>
                      </a:r>
                      <a:endParaRPr lang="en-US" altLang="en-US" sz="2400" b="1">
                        <a:latin typeface="Book Antiqua" panose="02040602050305030304" charset="0"/>
                        <a:ea typeface="Times New Roman" panose="02020603050405020304" pitchFamily="18" charset="0"/>
                        <a:cs typeface="Book Antiqua" panose="02040602050305030304" charset="0"/>
                      </a:endParaRPr>
                    </a:p>
                  </a:txBody>
                  <a:tcPr marL="68580" marR="68580" marT="0" marB="0" vert="horz" anchor="ctr" anchorCtr="0">
                    <a:lnL w="12700" cap="flat" cmpd="sng">
                      <a:solidFill>
                        <a:srgbClr val="080000"/>
                      </a:solidFill>
                      <a:prstDash val="solid"/>
                      <a:headEnd type="none" w="med" len="med"/>
                      <a:tailEnd type="none" w="med" len="med"/>
                    </a:lnL>
                    <a:lnR cap="flat">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FFFFF"/>
                    </a:solidFill>
                  </a:tcPr>
                </a:tc>
              </a:tr>
              <a:tr h="469265">
                <a:tc>
                  <a:txBody>
                    <a:bodyPr/>
                    <a:p>
                      <a:pPr indent="0" algn="ctr">
                        <a:buNone/>
                      </a:pPr>
                      <a:r>
                        <a:rPr lang="en-US" sz="2400" b="0">
                          <a:latin typeface="Book Antiqua" panose="02040602050305030304" charset="0"/>
                          <a:ea typeface="宋体" panose="02010600030101010101" pitchFamily="2" charset="-122"/>
                          <a:cs typeface="Book Antiqua" panose="02040602050305030304" charset="0"/>
                        </a:rPr>
                        <a:t>ALoF_iTDS-ALoF_sTDS</a:t>
                      </a:r>
                      <a:endParaRPr lang="en-US" altLang="en-US" sz="2400" b="0">
                        <a:latin typeface="Book Antiqua" panose="02040602050305030304" charset="0"/>
                        <a:ea typeface="宋体" panose="02010600030101010101" pitchFamily="2" charset="-122"/>
                        <a:cs typeface="Book Antiqua" panose="02040602050305030304" charset="0"/>
                      </a:endParaRPr>
                    </a:p>
                  </a:txBody>
                  <a:tcPr marL="68580" marR="68580" marT="0" marB="0" vert="horz" anchor="ctr" anchorCtr="0">
                    <a:lnL>
                      <a:noFill/>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cap="flat">
                      <a:noFill/>
                    </a:lnB>
                    <a:lnTlToBr>
                      <a:noFill/>
                    </a:lnTlToBr>
                    <a:lnBlToTr>
                      <a:noFill/>
                    </a:lnBlToTr>
                    <a:solidFill>
                      <a:srgbClr val="FFFFFF"/>
                    </a:solidFill>
                  </a:tcPr>
                </a:tc>
                <a:tc>
                  <a:txBody>
                    <a:bodyPr/>
                    <a:p>
                      <a:pPr indent="0" algn="ctr">
                        <a:buNone/>
                      </a:pPr>
                      <a:r>
                        <a:rPr lang="en-US" sz="2400" b="0">
                          <a:latin typeface="Book Antiqua" panose="02040602050305030304" charset="0"/>
                          <a:ea typeface="宋体" panose="02010600030101010101" pitchFamily="2" charset="-122"/>
                          <a:cs typeface="Book Antiqua" panose="02040602050305030304" charset="0"/>
                        </a:rPr>
                        <a:t>0.934</a:t>
                      </a:r>
                      <a:endParaRPr lang="en-US" altLang="en-US" sz="2400" b="0">
                        <a:latin typeface="Book Antiqua" panose="02040602050305030304" charset="0"/>
                        <a:ea typeface="宋体" panose="02010600030101010101" pitchFamily="2" charset="-122"/>
                        <a:cs typeface="Book Antiqua" panose="02040602050305030304"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cap="flat">
                      <a:noFill/>
                    </a:lnB>
                    <a:lnTlToBr>
                      <a:noFill/>
                    </a:lnTlToBr>
                    <a:lnBlToTr>
                      <a:noFill/>
                    </a:lnBlToTr>
                    <a:solidFill>
                      <a:srgbClr val="FFFFFF"/>
                    </a:solidFill>
                  </a:tcPr>
                </a:tc>
                <a:tc>
                  <a:txBody>
                    <a:bodyPr/>
                    <a:p>
                      <a:pPr indent="0" algn="ctr">
                        <a:buNone/>
                      </a:pPr>
                      <a:r>
                        <a:rPr lang="en-US" sz="2400" b="0">
                          <a:latin typeface="Book Antiqua" panose="02040602050305030304" charset="0"/>
                          <a:ea typeface="宋体" panose="02010600030101010101" pitchFamily="2" charset="-122"/>
                          <a:cs typeface="Book Antiqua" panose="02040602050305030304" charset="0"/>
                        </a:rPr>
                        <a:t>-</a:t>
                      </a:r>
                      <a:r>
                        <a:rPr lang="en-US" sz="2400" b="0">
                          <a:latin typeface="Book Antiqua" panose="02040602050305030304" charset="0"/>
                          <a:cs typeface="Book Antiqua" panose="02040602050305030304" charset="0"/>
                        </a:rPr>
                        <a:t>0.</a:t>
                      </a:r>
                      <a:r>
                        <a:rPr lang="en-US" sz="2400" b="0">
                          <a:latin typeface="Book Antiqua" panose="02040602050305030304" charset="0"/>
                          <a:ea typeface="宋体" panose="02010600030101010101" pitchFamily="2" charset="-122"/>
                          <a:cs typeface="Book Antiqua" panose="02040602050305030304" charset="0"/>
                        </a:rPr>
                        <a:t>028</a:t>
                      </a:r>
                      <a:endParaRPr lang="en-US" altLang="en-US" sz="2400" b="0">
                        <a:latin typeface="Book Antiqua" panose="02040602050305030304" charset="0"/>
                        <a:ea typeface="宋体" panose="02010600030101010101" pitchFamily="2" charset="-122"/>
                        <a:cs typeface="Book Antiqua" panose="02040602050305030304" charset="0"/>
                      </a:endParaRPr>
                    </a:p>
                  </a:txBody>
                  <a:tcPr marL="68580" marR="68580" marT="0" marB="0" vert="horz" anchor="ctr" anchorCtr="0">
                    <a:lnL w="12700" cap="flat" cmpd="sng">
                      <a:solidFill>
                        <a:srgbClr val="080000"/>
                      </a:solidFill>
                      <a:prstDash val="solid"/>
                      <a:headEnd type="none" w="med" len="med"/>
                      <a:tailEnd type="none" w="med" len="med"/>
                    </a:lnL>
                    <a:lnR cap="flat">
                      <a:noFill/>
                    </a:lnR>
                    <a:lnT w="12700" cap="flat" cmpd="sng">
                      <a:solidFill>
                        <a:srgbClr val="080000"/>
                      </a:solidFill>
                      <a:prstDash val="solid"/>
                      <a:headEnd type="none" w="med" len="med"/>
                      <a:tailEnd type="none" w="med" len="med"/>
                    </a:lnT>
                    <a:lnB cap="flat">
                      <a:noFill/>
                    </a:lnB>
                    <a:lnTlToBr>
                      <a:noFill/>
                    </a:lnTlToBr>
                    <a:lnBlToTr>
                      <a:noFill/>
                    </a:lnBlToTr>
                    <a:solidFill>
                      <a:srgbClr val="FFFFFF"/>
                    </a:solidFill>
                  </a:tcPr>
                </a:tc>
              </a:tr>
              <a:tr h="468630">
                <a:tc>
                  <a:txBody>
                    <a:bodyPr/>
                    <a:p>
                      <a:pPr indent="0" algn="ctr">
                        <a:buNone/>
                      </a:pPr>
                      <a:r>
                        <a:rPr lang="en-US" sz="2400" b="0">
                          <a:latin typeface="Book Antiqua" panose="02040602050305030304" charset="0"/>
                          <a:ea typeface="宋体" panose="02010600030101010101" pitchFamily="2" charset="-122"/>
                          <a:cs typeface="Book Antiqua" panose="02040602050305030304" charset="0"/>
                        </a:rPr>
                        <a:t>AGoF_iTDS-AGoF_sTDS</a:t>
                      </a:r>
                      <a:endParaRPr lang="en-US" altLang="en-US" sz="2400" b="0">
                        <a:latin typeface="Book Antiqua" panose="02040602050305030304" charset="0"/>
                        <a:ea typeface="宋体" panose="02010600030101010101" pitchFamily="2" charset="-122"/>
                        <a:cs typeface="Book Antiqua" panose="02040602050305030304" charset="0"/>
                      </a:endParaRPr>
                    </a:p>
                  </a:txBody>
                  <a:tcPr marL="68580" marR="68580" marT="0" marB="0" vert="horz" anchor="ctr" anchorCtr="0">
                    <a:lnL>
                      <a:noFill/>
                    </a:lnL>
                    <a:lnR w="12700" cap="flat" cmpd="sng">
                      <a:solidFill>
                        <a:srgbClr val="080000"/>
                      </a:solidFill>
                      <a:prstDash val="solid"/>
                      <a:headEnd type="none" w="med" len="med"/>
                      <a:tailEnd type="none" w="med" len="med"/>
                    </a:lnR>
                    <a:lnT cap="flat">
                      <a:noFill/>
                    </a:lnT>
                    <a:lnB cap="flat">
                      <a:noFill/>
                    </a:lnB>
                    <a:lnTlToBr>
                      <a:noFill/>
                    </a:lnTlToBr>
                    <a:lnBlToTr>
                      <a:noFill/>
                    </a:lnBlToTr>
                    <a:solidFill>
                      <a:srgbClr val="FFFFFF"/>
                    </a:solidFill>
                  </a:tcPr>
                </a:tc>
                <a:tc>
                  <a:txBody>
                    <a:bodyPr/>
                    <a:p>
                      <a:pPr indent="0" algn="ctr">
                        <a:buNone/>
                      </a:pPr>
                      <a:r>
                        <a:rPr lang="en-US" sz="2400" b="0">
                          <a:latin typeface="Book Antiqua" panose="02040602050305030304" charset="0"/>
                          <a:ea typeface="宋体" panose="02010600030101010101" pitchFamily="2" charset="-122"/>
                          <a:cs typeface="Book Antiqua" panose="02040602050305030304" charset="0"/>
                        </a:rPr>
                        <a:t>0.745</a:t>
                      </a:r>
                      <a:endParaRPr lang="en-US" altLang="en-US" sz="2400" b="0">
                        <a:latin typeface="Book Antiqua" panose="02040602050305030304" charset="0"/>
                        <a:ea typeface="宋体" panose="02010600030101010101" pitchFamily="2" charset="-122"/>
                        <a:cs typeface="Book Antiqua" panose="02040602050305030304"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cap="flat">
                      <a:noFill/>
                    </a:lnT>
                    <a:lnB cap="flat">
                      <a:noFill/>
                    </a:lnB>
                    <a:lnTlToBr>
                      <a:noFill/>
                    </a:lnTlToBr>
                    <a:lnBlToTr>
                      <a:noFill/>
                    </a:lnBlToTr>
                    <a:solidFill>
                      <a:srgbClr val="FFFFFF"/>
                    </a:solidFill>
                  </a:tcPr>
                </a:tc>
                <a:tc>
                  <a:txBody>
                    <a:bodyPr/>
                    <a:p>
                      <a:pPr indent="0" algn="ctr">
                        <a:buNone/>
                      </a:pPr>
                      <a:r>
                        <a:rPr lang="en-US" sz="2400" b="0">
                          <a:latin typeface="Book Antiqua" panose="02040602050305030304" charset="0"/>
                          <a:ea typeface="宋体" panose="02010600030101010101" pitchFamily="2" charset="-122"/>
                          <a:cs typeface="Book Antiqua" panose="02040602050305030304" charset="0"/>
                        </a:rPr>
                        <a:t>0.000</a:t>
                      </a:r>
                      <a:endParaRPr lang="en-US" altLang="en-US" sz="2400" b="0">
                        <a:latin typeface="Book Antiqua" panose="02040602050305030304" charset="0"/>
                        <a:ea typeface="宋体" panose="02010600030101010101" pitchFamily="2" charset="-122"/>
                        <a:cs typeface="Book Antiqua" panose="02040602050305030304" charset="0"/>
                      </a:endParaRPr>
                    </a:p>
                  </a:txBody>
                  <a:tcPr marL="68580" marR="68580" marT="0" marB="0" vert="horz" anchor="ctr" anchorCtr="0">
                    <a:lnL w="12700" cap="flat" cmpd="sng">
                      <a:solidFill>
                        <a:srgbClr val="080000"/>
                      </a:solidFill>
                      <a:prstDash val="solid"/>
                      <a:headEnd type="none" w="med" len="med"/>
                      <a:tailEnd type="none" w="med" len="med"/>
                    </a:lnL>
                    <a:lnR cap="flat">
                      <a:noFill/>
                    </a:lnR>
                    <a:lnT cap="flat">
                      <a:noFill/>
                    </a:lnT>
                    <a:lnB cap="flat">
                      <a:noFill/>
                    </a:lnB>
                    <a:lnTlToBr>
                      <a:noFill/>
                    </a:lnTlToBr>
                    <a:lnBlToTr>
                      <a:noFill/>
                    </a:lnBlToTr>
                    <a:solidFill>
                      <a:srgbClr val="FFFFFF"/>
                    </a:solidFill>
                  </a:tcPr>
                </a:tc>
              </a:tr>
              <a:tr h="469265">
                <a:tc>
                  <a:txBody>
                    <a:bodyPr/>
                    <a:p>
                      <a:pPr indent="0" algn="ctr">
                        <a:buNone/>
                      </a:pPr>
                      <a:r>
                        <a:rPr lang="en-US" sz="2400" b="0">
                          <a:latin typeface="Book Antiqua" panose="02040602050305030304" charset="0"/>
                          <a:ea typeface="宋体" panose="02010600030101010101" pitchFamily="2" charset="-122"/>
                          <a:cs typeface="Book Antiqua" panose="02040602050305030304" charset="0"/>
                        </a:rPr>
                        <a:t>ALGoF_iTDS-ALGoF_sTDS</a:t>
                      </a:r>
                      <a:endParaRPr lang="en-US" altLang="en-US" sz="2400" b="0">
                        <a:latin typeface="Book Antiqua" panose="02040602050305030304" charset="0"/>
                        <a:ea typeface="宋体" panose="02010600030101010101" pitchFamily="2" charset="-122"/>
                        <a:cs typeface="Book Antiqua" panose="02040602050305030304" charset="0"/>
                      </a:endParaRPr>
                    </a:p>
                  </a:txBody>
                  <a:tcPr marL="68580" marR="68580" marT="0" marB="0" vert="horz" anchor="ctr" anchorCtr="0">
                    <a:lnL>
                      <a:noFill/>
                    </a:lnL>
                    <a:lnR w="12700" cap="flat" cmpd="sng">
                      <a:solidFill>
                        <a:srgbClr val="080000"/>
                      </a:solidFill>
                      <a:prstDash val="solid"/>
                      <a:headEnd type="none" w="med" len="med"/>
                      <a:tailEnd type="none" w="med" len="med"/>
                    </a:lnR>
                    <a:lnT cap="flat">
                      <a:noFill/>
                    </a:lnT>
                    <a:lnB cap="flat">
                      <a:noFill/>
                    </a:lnB>
                    <a:lnTlToBr>
                      <a:noFill/>
                    </a:lnTlToBr>
                    <a:lnBlToTr>
                      <a:noFill/>
                    </a:lnBlToTr>
                    <a:solidFill>
                      <a:srgbClr val="FFFFFF"/>
                    </a:solidFill>
                  </a:tcPr>
                </a:tc>
                <a:tc>
                  <a:txBody>
                    <a:bodyPr/>
                    <a:p>
                      <a:pPr indent="0" algn="ctr">
                        <a:buNone/>
                      </a:pPr>
                      <a:r>
                        <a:rPr lang="en-US" sz="2400" b="0">
                          <a:latin typeface="Book Antiqua" panose="02040602050305030304" charset="0"/>
                          <a:ea typeface="宋体" panose="02010600030101010101" pitchFamily="2" charset="-122"/>
                          <a:cs typeface="Book Antiqua" panose="02040602050305030304" charset="0"/>
                        </a:rPr>
                        <a:t>0.116</a:t>
                      </a:r>
                      <a:endParaRPr lang="en-US" altLang="en-US" sz="2400" b="0">
                        <a:latin typeface="Book Antiqua" panose="02040602050305030304" charset="0"/>
                        <a:ea typeface="宋体" panose="02010600030101010101" pitchFamily="2" charset="-122"/>
                        <a:cs typeface="Book Antiqua" panose="02040602050305030304"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cap="flat">
                      <a:noFill/>
                    </a:lnT>
                    <a:lnB cap="flat">
                      <a:noFill/>
                    </a:lnB>
                    <a:lnTlToBr>
                      <a:noFill/>
                    </a:lnTlToBr>
                    <a:lnBlToTr>
                      <a:noFill/>
                    </a:lnBlToTr>
                    <a:solidFill>
                      <a:srgbClr val="FFFFFF"/>
                    </a:solidFill>
                  </a:tcPr>
                </a:tc>
                <a:tc>
                  <a:txBody>
                    <a:bodyPr/>
                    <a:p>
                      <a:pPr indent="0" algn="ctr">
                        <a:buNone/>
                      </a:pPr>
                      <a:r>
                        <a:rPr lang="en-US" sz="2400" b="0">
                          <a:latin typeface="Book Antiqua" panose="02040602050305030304" charset="0"/>
                          <a:ea typeface="宋体" panose="02010600030101010101" pitchFamily="2" charset="-122"/>
                          <a:cs typeface="Book Antiqua" panose="02040602050305030304" charset="0"/>
                        </a:rPr>
                        <a:t>-0.484</a:t>
                      </a:r>
                      <a:endParaRPr lang="en-US" altLang="en-US" sz="2400" b="0">
                        <a:latin typeface="Book Antiqua" panose="02040602050305030304" charset="0"/>
                        <a:ea typeface="宋体" panose="02010600030101010101" pitchFamily="2" charset="-122"/>
                        <a:cs typeface="Book Antiqua" panose="02040602050305030304" charset="0"/>
                      </a:endParaRPr>
                    </a:p>
                  </a:txBody>
                  <a:tcPr marL="68580" marR="68580" marT="0" marB="0" vert="horz" anchor="ctr" anchorCtr="0">
                    <a:lnL w="12700" cap="flat" cmpd="sng">
                      <a:solidFill>
                        <a:srgbClr val="080000"/>
                      </a:solidFill>
                      <a:prstDash val="solid"/>
                      <a:headEnd type="none" w="med" len="med"/>
                      <a:tailEnd type="none" w="med" len="med"/>
                    </a:lnL>
                    <a:lnR cap="flat">
                      <a:noFill/>
                    </a:lnR>
                    <a:lnT cap="flat">
                      <a:noFill/>
                    </a:lnT>
                    <a:lnB cap="flat">
                      <a:noFill/>
                    </a:lnB>
                    <a:lnTlToBr>
                      <a:noFill/>
                    </a:lnTlToBr>
                    <a:lnBlToTr>
                      <a:noFill/>
                    </a:lnBlToTr>
                    <a:solidFill>
                      <a:srgbClr val="FFFFFF"/>
                    </a:solidFill>
                  </a:tcPr>
                </a:tc>
              </a:tr>
              <a:tr h="468630">
                <a:tc>
                  <a:txBody>
                    <a:bodyPr/>
                    <a:p>
                      <a:pPr indent="0" algn="ctr">
                        <a:buNone/>
                      </a:pPr>
                      <a:r>
                        <a:rPr lang="en-US" sz="2400" b="0">
                          <a:latin typeface="Book Antiqua" panose="02040602050305030304" charset="0"/>
                          <a:ea typeface="宋体" panose="02010600030101010101" pitchFamily="2" charset="-122"/>
                          <a:cs typeface="Book Antiqua" panose="02040602050305030304" charset="0"/>
                        </a:rPr>
                        <a:t>ALoF_sTD-</a:t>
                      </a:r>
                      <a:r>
                        <a:rPr lang="en-US" sz="2400" b="0">
                          <a:latin typeface="Book Antiqua" panose="02040602050305030304" charset="0"/>
                          <a:ea typeface="宋体" panose="02010600030101010101" pitchFamily="2" charset="-122"/>
                          <a:cs typeface="Book Antiqua" panose="02040602050305030304" charset="0"/>
                        </a:rPr>
                        <a:t>ALGoF_sTDS</a:t>
                      </a:r>
                      <a:endParaRPr lang="en-US" altLang="en-US" sz="2400" b="0">
                        <a:latin typeface="Book Antiqua" panose="02040602050305030304" charset="0"/>
                        <a:ea typeface="宋体" panose="02010600030101010101" pitchFamily="2" charset="-122"/>
                        <a:cs typeface="Book Antiqua" panose="02040602050305030304" charset="0"/>
                      </a:endParaRPr>
                    </a:p>
                  </a:txBody>
                  <a:tcPr marL="68580" marR="68580" marT="0" marB="0" vert="horz" anchor="ctr" anchorCtr="0">
                    <a:lnL>
                      <a:noFill/>
                    </a:lnL>
                    <a:lnR w="12700" cap="flat" cmpd="sng">
                      <a:solidFill>
                        <a:srgbClr val="080000"/>
                      </a:solidFill>
                      <a:prstDash val="solid"/>
                      <a:headEnd type="none" w="med" len="med"/>
                      <a:tailEnd type="none" w="med" len="med"/>
                    </a:lnR>
                    <a:lnT cap="flat">
                      <a:noFill/>
                    </a:lnT>
                    <a:lnB cap="flat">
                      <a:noFill/>
                    </a:lnB>
                    <a:lnTlToBr>
                      <a:noFill/>
                    </a:lnTlToBr>
                    <a:lnBlToTr>
                      <a:noFill/>
                    </a:lnBlToTr>
                    <a:solidFill>
                      <a:srgbClr val="FFFFFF"/>
                    </a:solidFill>
                  </a:tcPr>
                </a:tc>
                <a:tc>
                  <a:txBody>
                    <a:bodyPr/>
                    <a:p>
                      <a:pPr indent="0" algn="ctr">
                        <a:buNone/>
                      </a:pPr>
                      <a:r>
                        <a:rPr lang="en-US" sz="2400" b="0">
                          <a:latin typeface="Book Antiqua" panose="02040602050305030304" charset="0"/>
                          <a:ea typeface="宋体" panose="02010600030101010101" pitchFamily="2" charset="-122"/>
                          <a:cs typeface="Book Antiqua" panose="02040602050305030304" charset="0"/>
                        </a:rPr>
                        <a:t>0.219</a:t>
                      </a:r>
                      <a:endParaRPr lang="en-US" altLang="en-US" sz="2400" b="0">
                        <a:latin typeface="Book Antiqua" panose="02040602050305030304" charset="0"/>
                        <a:ea typeface="宋体" panose="02010600030101010101" pitchFamily="2" charset="-122"/>
                        <a:cs typeface="Book Antiqua" panose="02040602050305030304"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cap="flat">
                      <a:noFill/>
                    </a:lnT>
                    <a:lnB cap="flat">
                      <a:noFill/>
                    </a:lnB>
                    <a:lnTlToBr>
                      <a:noFill/>
                    </a:lnTlToBr>
                    <a:lnBlToTr>
                      <a:noFill/>
                    </a:lnBlToTr>
                    <a:solidFill>
                      <a:srgbClr val="FFFFFF"/>
                    </a:solidFill>
                  </a:tcPr>
                </a:tc>
                <a:tc>
                  <a:txBody>
                    <a:bodyPr/>
                    <a:p>
                      <a:pPr indent="0" algn="ctr">
                        <a:buNone/>
                      </a:pPr>
                      <a:r>
                        <a:rPr lang="en-US" sz="2400" b="0">
                          <a:latin typeface="Book Antiqua" panose="02040602050305030304" charset="0"/>
                          <a:ea typeface="宋体" panose="02010600030101010101" pitchFamily="2" charset="-122"/>
                          <a:cs typeface="Book Antiqua" panose="02040602050305030304" charset="0"/>
                        </a:rPr>
                        <a:t>-0.389</a:t>
                      </a:r>
                      <a:endParaRPr lang="en-US" altLang="en-US" sz="2400" b="0">
                        <a:latin typeface="Book Antiqua" panose="02040602050305030304" charset="0"/>
                        <a:ea typeface="宋体" panose="02010600030101010101" pitchFamily="2" charset="-122"/>
                        <a:cs typeface="Book Antiqua" panose="02040602050305030304" charset="0"/>
                      </a:endParaRPr>
                    </a:p>
                  </a:txBody>
                  <a:tcPr marL="68580" marR="68580" marT="0" marB="0" vert="horz" anchor="ctr" anchorCtr="0">
                    <a:lnL w="12700" cap="flat" cmpd="sng">
                      <a:solidFill>
                        <a:srgbClr val="080000"/>
                      </a:solidFill>
                      <a:prstDash val="solid"/>
                      <a:headEnd type="none" w="med" len="med"/>
                      <a:tailEnd type="none" w="med" len="med"/>
                    </a:lnL>
                    <a:lnR cap="flat">
                      <a:noFill/>
                    </a:lnR>
                    <a:lnT cap="flat">
                      <a:noFill/>
                    </a:lnT>
                    <a:lnB cap="flat">
                      <a:noFill/>
                    </a:lnB>
                    <a:lnTlToBr>
                      <a:noFill/>
                    </a:lnTlToBr>
                    <a:lnBlToTr>
                      <a:noFill/>
                    </a:lnBlToTr>
                    <a:solidFill>
                      <a:srgbClr val="FFFFFF"/>
                    </a:solidFill>
                  </a:tcPr>
                </a:tc>
              </a:tr>
              <a:tr h="469265">
                <a:tc>
                  <a:txBody>
                    <a:bodyPr/>
                    <a:p>
                      <a:pPr indent="0" algn="ctr">
                        <a:buNone/>
                      </a:pPr>
                      <a:r>
                        <a:rPr lang="en-US" sz="2400" b="0">
                          <a:latin typeface="Book Antiqua" panose="02040602050305030304" charset="0"/>
                          <a:ea typeface="宋体" panose="02010600030101010101" pitchFamily="2" charset="-122"/>
                          <a:cs typeface="Book Antiqua" panose="02040602050305030304" charset="0"/>
                        </a:rPr>
                        <a:t>AGoF_sTD-ALGoF_sTDS</a:t>
                      </a:r>
                      <a:endParaRPr lang="en-US" altLang="en-US" sz="2400" b="0">
                        <a:latin typeface="Book Antiqua" panose="02040602050305030304" charset="0"/>
                        <a:ea typeface="宋体" panose="02010600030101010101" pitchFamily="2" charset="-122"/>
                        <a:cs typeface="Book Antiqua" panose="02040602050305030304" charset="0"/>
                      </a:endParaRPr>
                    </a:p>
                  </a:txBody>
                  <a:tcPr marL="68580" marR="68580" marT="0" marB="0" vert="horz" anchor="ctr" anchorCtr="0">
                    <a:lnL>
                      <a:noFill/>
                    </a:lnL>
                    <a:lnR w="12700" cap="flat" cmpd="sng">
                      <a:solidFill>
                        <a:srgbClr val="080000"/>
                      </a:solidFill>
                      <a:prstDash val="solid"/>
                      <a:headEnd type="none" w="med" len="med"/>
                      <a:tailEnd type="none" w="med" len="med"/>
                    </a:lnR>
                    <a:lnT cap="flat">
                      <a:noFill/>
                    </a:lnT>
                    <a:lnB w="12700" cap="flat" cmpd="sng">
                      <a:solidFill>
                        <a:srgbClr val="080000"/>
                      </a:solidFill>
                      <a:prstDash val="solid"/>
                      <a:headEnd type="none" w="med" len="med"/>
                      <a:tailEnd type="none" w="med" len="med"/>
                    </a:lnB>
                    <a:lnTlToBr>
                      <a:noFill/>
                    </a:lnTlToBr>
                    <a:lnBlToTr>
                      <a:noFill/>
                    </a:lnBlToTr>
                    <a:solidFill>
                      <a:srgbClr val="FFFFFF"/>
                    </a:solidFill>
                  </a:tcPr>
                </a:tc>
                <a:tc>
                  <a:txBody>
                    <a:bodyPr/>
                    <a:p>
                      <a:pPr indent="0" algn="ctr">
                        <a:buNone/>
                      </a:pPr>
                      <a:r>
                        <a:rPr lang="en-US" sz="2400" b="0">
                          <a:latin typeface="Book Antiqua" panose="02040602050305030304" charset="0"/>
                          <a:ea typeface="宋体" panose="02010600030101010101" pitchFamily="2" charset="-122"/>
                          <a:cs typeface="Book Antiqua" panose="02040602050305030304" charset="0"/>
                        </a:rPr>
                        <a:t>0.345</a:t>
                      </a:r>
                      <a:endParaRPr lang="en-US" altLang="en-US" sz="2400" b="0">
                        <a:latin typeface="Book Antiqua" panose="02040602050305030304" charset="0"/>
                        <a:ea typeface="宋体" panose="02010600030101010101" pitchFamily="2" charset="-122"/>
                        <a:cs typeface="Book Antiqua" panose="02040602050305030304"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cap="flat">
                      <a:noFill/>
                    </a:lnT>
                    <a:lnB w="12700" cap="flat" cmpd="sng">
                      <a:solidFill>
                        <a:srgbClr val="080000"/>
                      </a:solidFill>
                      <a:prstDash val="solid"/>
                      <a:headEnd type="none" w="med" len="med"/>
                      <a:tailEnd type="none" w="med" len="med"/>
                    </a:lnB>
                    <a:lnTlToBr>
                      <a:noFill/>
                    </a:lnTlToBr>
                    <a:lnBlToTr>
                      <a:noFill/>
                    </a:lnBlToTr>
                    <a:solidFill>
                      <a:srgbClr val="FFFFFF"/>
                    </a:solidFill>
                  </a:tcPr>
                </a:tc>
                <a:tc>
                  <a:txBody>
                    <a:bodyPr/>
                    <a:p>
                      <a:pPr indent="0" algn="ctr">
                        <a:buNone/>
                      </a:pPr>
                      <a:r>
                        <a:rPr lang="en-US" sz="2400" b="0">
                          <a:latin typeface="Book Antiqua" panose="02040602050305030304" charset="0"/>
                          <a:ea typeface="宋体" panose="02010600030101010101" pitchFamily="2" charset="-122"/>
                          <a:cs typeface="Book Antiqua" panose="02040602050305030304" charset="0"/>
                        </a:rPr>
                        <a:t>-0.083</a:t>
                      </a:r>
                      <a:endParaRPr lang="en-US" altLang="en-US" sz="2400" b="0">
                        <a:latin typeface="Book Antiqua" panose="02040602050305030304" charset="0"/>
                        <a:ea typeface="宋体" panose="02010600030101010101" pitchFamily="2" charset="-122"/>
                        <a:cs typeface="Book Antiqua" panose="02040602050305030304" charset="0"/>
                      </a:endParaRPr>
                    </a:p>
                  </a:txBody>
                  <a:tcPr marL="68580" marR="68580" marT="0" marB="0" vert="horz" anchor="ctr" anchorCtr="0">
                    <a:lnL w="12700" cap="flat" cmpd="sng">
                      <a:solidFill>
                        <a:srgbClr val="080000"/>
                      </a:solidFill>
                      <a:prstDash val="solid"/>
                      <a:headEnd type="none" w="med" len="med"/>
                      <a:tailEnd type="none" w="med" len="med"/>
                    </a:lnL>
                    <a:lnR cap="flat">
                      <a:noFill/>
                    </a:lnR>
                    <a:lnT cap="flat">
                      <a:noFill/>
                    </a:lnT>
                    <a:lnB w="12700" cap="flat" cmpd="sng">
                      <a:solidFill>
                        <a:srgbClr val="080000"/>
                      </a:solidFill>
                      <a:prstDash val="solid"/>
                      <a:headEnd type="none" w="med" len="med"/>
                      <a:tailEnd type="none" w="med" len="med"/>
                    </a:lnB>
                    <a:lnTlToBr>
                      <a:noFill/>
                    </a:lnTlToBr>
                    <a:lnBlToTr>
                      <a:noFill/>
                    </a:lnBlToTr>
                    <a:solidFill>
                      <a:srgbClr val="FFFFFF"/>
                    </a:solidFill>
                  </a:tcPr>
                </a:tc>
              </a:tr>
            </a:tbl>
          </a:graphicData>
        </a:graphic>
      </p:graphicFrame>
      <p:pic>
        <p:nvPicPr>
          <p:cNvPr id="5" name="图片 4"/>
          <p:cNvPicPr/>
          <p:nvPr/>
        </p:nvPicPr>
        <p:blipFill>
          <a:blip r:embed="rId4"/>
          <a:stretch>
            <a:fillRect/>
          </a:stretch>
        </p:blipFill>
        <p:spPr>
          <a:xfrm>
            <a:off x="6806247" y="3002280"/>
            <a:ext cx="28575" cy="57150"/>
          </a:xfrm>
          <a:prstGeom prst="rect">
            <a:avLst/>
          </a:prstGeom>
          <a:noFill/>
          <a:ln w="9525">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custDataLst>
              <p:tags r:id="rId1"/>
            </p:custDataLst>
          </p:nvPr>
        </p:nvSpPr>
        <p:spPr>
          <a:xfrm>
            <a:off x="472212" y="1157903"/>
            <a:ext cx="11843004" cy="846400"/>
          </a:xfrm>
        </p:spPr>
        <p:txBody>
          <a:bodyPr>
            <a:normAutofit fontScale="80000"/>
          </a:bodyPr>
          <a:lstStyle/>
          <a:p>
            <a:pPr marL="0" indent="0">
              <a:buNone/>
            </a:pPr>
            <a:r>
              <a:rPr lang="en-US" altLang="zh-CN" sz="3000" b="1">
                <a:solidFill>
                  <a:srgbClr val="000000"/>
                </a:solidFill>
                <a:latin typeface="Book Antiqua" panose="02040602050305030304" charset="0"/>
                <a:cs typeface="Book Antiqua" panose="02040602050305030304" charset="0"/>
              </a:rPr>
              <a:t>RQ2 : </a:t>
            </a:r>
            <a:r>
              <a:rPr lang="en-US" altLang="zh-CN" sz="3000" b="1">
                <a:solidFill>
                  <a:srgbClr val="000000"/>
                </a:solidFill>
                <a:latin typeface="Book Antiqua" panose="02040602050305030304" charset="0"/>
                <a:cs typeface="Book Antiqua" panose="02040602050305030304" charset="0"/>
                <a:sym typeface="+mn-ea"/>
              </a:rPr>
              <a:t>For CPDP data selection, which is better: automatically learned features or traditional hand-crafted features?</a:t>
            </a:r>
            <a:endParaRPr lang="en-GB" altLang="zh-CN" sz="3000" dirty="0">
              <a:latin typeface="Times New Roman" panose="02020603050405020304" pitchFamily="18" charset="0"/>
              <a:cs typeface="Times New Roman" panose="02020603050405020304" pitchFamily="18" charset="0"/>
            </a:endParaRPr>
          </a:p>
          <a:p>
            <a:endParaRPr lang="en-GB" altLang="zh-CN" sz="1800" dirty="0">
              <a:latin typeface="Times New Roman" panose="02020603050405020304" pitchFamily="18" charset="0"/>
              <a:cs typeface="Times New Roman" panose="02020603050405020304" pitchFamily="18" charset="0"/>
            </a:endParaRPr>
          </a:p>
          <a:p>
            <a:pPr marL="0" indent="0">
              <a:buNone/>
            </a:pPr>
            <a:endParaRPr lang="en-US" altLang="zh-CN" b="1" i="1" dirty="0">
              <a:solidFill>
                <a:schemeClr val="tx1"/>
              </a:solidFill>
              <a:cs typeface="Arial" panose="020B0604020202020204" pitchFamily="34" charset="0"/>
            </a:endParaRPr>
          </a:p>
        </p:txBody>
      </p:sp>
      <p:sp>
        <p:nvSpPr>
          <p:cNvPr id="4" name="灯片编号占位符 4"/>
          <p:cNvSpPr>
            <a:spLocks noGrp="1"/>
          </p:cNvSpPr>
          <p:nvPr>
            <p:ph type="sldNum" sz="quarter" idx="12"/>
          </p:nvPr>
        </p:nvSpPr>
        <p:spPr>
          <a:xfrm>
            <a:off x="8877600" y="6314400"/>
            <a:ext cx="2700000" cy="316800"/>
          </a:xfrm>
        </p:spPr>
        <p:txBody>
          <a:bodyPr/>
          <a:lstStyle/>
          <a:p>
            <a:fld id="{49AE70B2-8BF9-45C0-BB95-33D1B9D3A854}" type="slidenum">
              <a:rPr lang="zh-CN" altLang="en-US" smtClean="0"/>
            </a:fld>
            <a:endParaRPr lang="zh-CN" altLang="en-US"/>
          </a:p>
        </p:txBody>
      </p:sp>
      <p:sp>
        <p:nvSpPr>
          <p:cNvPr id="7" name="标题 1"/>
          <p:cNvSpPr>
            <a:spLocks noGrp="1"/>
          </p:cNvSpPr>
          <p:nvPr>
            <p:custDataLst>
              <p:tags r:id="rId2"/>
            </p:custDataLst>
          </p:nvPr>
        </p:nvSpPr>
        <p:spPr>
          <a:xfrm>
            <a:off x="231144" y="323308"/>
            <a:ext cx="10969200" cy="705600"/>
          </a:xfrm>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buClrTx/>
              <a:buSzTx/>
              <a:buFontTx/>
            </a:pPr>
            <a:r>
              <a:rPr lang="en-US" altLang="zh-CN" dirty="0">
                <a:solidFill>
                  <a:srgbClr val="027650"/>
                </a:solidFill>
                <a:latin typeface="Book Antiqua" panose="02040602050305030304" charset="0"/>
                <a:cs typeface="Book Antiqua" panose="02040602050305030304" charset="0"/>
              </a:rPr>
              <a:t>Experiment Results</a:t>
            </a:r>
            <a:endParaRPr lang="en-US" altLang="zh-CN" dirty="0">
              <a:solidFill>
                <a:srgbClr val="027650"/>
              </a:solidFill>
              <a:latin typeface="Book Antiqua" panose="02040602050305030304" charset="0"/>
              <a:cs typeface="Book Antiqua" panose="02040602050305030304" charset="0"/>
            </a:endParaRPr>
          </a:p>
        </p:txBody>
      </p:sp>
      <p:sp>
        <p:nvSpPr>
          <p:cNvPr id="12" name="文本框 11"/>
          <p:cNvSpPr txBox="1"/>
          <p:nvPr/>
        </p:nvSpPr>
        <p:spPr>
          <a:xfrm>
            <a:off x="801370" y="3201035"/>
            <a:ext cx="5524500" cy="1014730"/>
          </a:xfrm>
          <a:prstGeom prst="rect">
            <a:avLst/>
          </a:prstGeom>
          <a:noFill/>
        </p:spPr>
        <p:txBody>
          <a:bodyPr wrap="square" rtlCol="0">
            <a:spAutoFit/>
          </a:bodyPr>
          <a:p>
            <a:pPr marL="514350" indent="-514350">
              <a:buFont typeface="+mj-lt"/>
              <a:buAutoNum type="romanUcPeriod"/>
            </a:pPr>
            <a:r>
              <a:rPr lang="zh-CN" altLang="en-US" sz="2000" b="1">
                <a:latin typeface="Book Antiqua" panose="02040602050305030304" charset="0"/>
                <a:cs typeface="Book Antiqua" panose="02040602050305030304" charset="0"/>
              </a:rPr>
              <a:t>The improvement rate of F-measure values compared with THC scenario (with data selection).</a:t>
            </a:r>
            <a:endParaRPr lang="zh-CN" altLang="en-US" sz="2000" b="1">
              <a:latin typeface="Book Antiqua" panose="02040602050305030304" charset="0"/>
              <a:cs typeface="Book Antiqua" panose="02040602050305030304" charset="0"/>
            </a:endParaRPr>
          </a:p>
        </p:txBody>
      </p:sp>
      <p:pic>
        <p:nvPicPr>
          <p:cNvPr id="5" name="图片 4"/>
          <p:cNvPicPr/>
          <p:nvPr/>
        </p:nvPicPr>
        <p:blipFill>
          <a:blip r:embed="rId3"/>
          <a:stretch>
            <a:fillRect/>
          </a:stretch>
        </p:blipFill>
        <p:spPr>
          <a:xfrm>
            <a:off x="6806247" y="3002280"/>
            <a:ext cx="28575" cy="57150"/>
          </a:xfrm>
          <a:prstGeom prst="rect">
            <a:avLst/>
          </a:prstGeom>
          <a:noFill/>
          <a:ln w="9525">
            <a:noFill/>
          </a:ln>
        </p:spPr>
      </p:pic>
      <p:pic>
        <p:nvPicPr>
          <p:cNvPr id="9" name="图片 3" descr="FIG51"/>
          <p:cNvPicPr>
            <a:picLocks noChangeAspect="1"/>
          </p:cNvPicPr>
          <p:nvPr/>
        </p:nvPicPr>
        <p:blipFill>
          <a:blip r:embed="rId4"/>
          <a:srcRect r="32573" b="32077"/>
          <a:stretch>
            <a:fillRect/>
          </a:stretch>
        </p:blipFill>
        <p:spPr>
          <a:xfrm>
            <a:off x="5891530" y="2078990"/>
            <a:ext cx="5579745" cy="450215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4"/>
          <p:cNvSpPr>
            <a:spLocks noGrp="1"/>
          </p:cNvSpPr>
          <p:nvPr>
            <p:ph type="sldNum" sz="quarter" idx="12"/>
          </p:nvPr>
        </p:nvSpPr>
        <p:spPr>
          <a:xfrm>
            <a:off x="8877600" y="6314400"/>
            <a:ext cx="2700000" cy="316800"/>
          </a:xfrm>
        </p:spPr>
        <p:txBody>
          <a:bodyPr/>
          <a:lstStyle/>
          <a:p>
            <a:fld id="{49AE70B2-8BF9-45C0-BB95-33D1B9D3A854}" type="slidenum">
              <a:rPr lang="zh-CN" altLang="en-US" smtClean="0"/>
            </a:fld>
            <a:endParaRPr lang="zh-CN" altLang="en-US"/>
          </a:p>
        </p:txBody>
      </p:sp>
      <p:sp>
        <p:nvSpPr>
          <p:cNvPr id="7" name="标题 1"/>
          <p:cNvSpPr>
            <a:spLocks noGrp="1"/>
          </p:cNvSpPr>
          <p:nvPr>
            <p:custDataLst>
              <p:tags r:id="rId1"/>
            </p:custDataLst>
          </p:nvPr>
        </p:nvSpPr>
        <p:spPr>
          <a:xfrm>
            <a:off x="231144" y="323308"/>
            <a:ext cx="10969200" cy="705600"/>
          </a:xfrm>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buClrTx/>
              <a:buSzTx/>
              <a:buFontTx/>
            </a:pPr>
            <a:r>
              <a:rPr lang="en-US" altLang="zh-CN" dirty="0">
                <a:solidFill>
                  <a:srgbClr val="027650"/>
                </a:solidFill>
                <a:latin typeface="Book Antiqua" panose="02040602050305030304" charset="0"/>
                <a:cs typeface="Book Antiqua" panose="02040602050305030304" charset="0"/>
              </a:rPr>
              <a:t>Experiment Results</a:t>
            </a:r>
            <a:endParaRPr lang="en-US" altLang="zh-CN" dirty="0">
              <a:solidFill>
                <a:srgbClr val="027650"/>
              </a:solidFill>
              <a:latin typeface="Book Antiqua" panose="02040602050305030304" charset="0"/>
              <a:cs typeface="Book Antiqua" panose="02040602050305030304" charset="0"/>
            </a:endParaRPr>
          </a:p>
        </p:txBody>
      </p:sp>
      <p:sp>
        <p:nvSpPr>
          <p:cNvPr id="12" name="文本框 11"/>
          <p:cNvSpPr txBox="1"/>
          <p:nvPr/>
        </p:nvSpPr>
        <p:spPr>
          <a:xfrm>
            <a:off x="1185545" y="2128520"/>
            <a:ext cx="10384155" cy="706755"/>
          </a:xfrm>
          <a:prstGeom prst="rect">
            <a:avLst/>
          </a:prstGeom>
          <a:noFill/>
        </p:spPr>
        <p:txBody>
          <a:bodyPr wrap="square" rtlCol="0">
            <a:spAutoFit/>
          </a:bodyPr>
          <a:p>
            <a:pPr marL="514350" indent="-514350">
              <a:buFont typeface="+mj-lt"/>
              <a:buAutoNum type="romanUcPeriod" startAt="2"/>
            </a:pPr>
            <a:r>
              <a:rPr lang="zh-CN" altLang="en-US" sz="2000" b="1">
                <a:latin typeface="Book Antiqua" panose="02040602050305030304" charset="0"/>
                <a:cs typeface="Book Antiqua" panose="02040602050305030304" charset="0"/>
              </a:rPr>
              <a:t>Comparison of Wilcoxon signed-rank test and Cliff's effect size of the automatic extraction features with </a:t>
            </a:r>
            <a:r>
              <a:rPr lang="en-US" altLang="zh-CN" sz="2000" b="1">
                <a:latin typeface="Book Antiqua" panose="02040602050305030304" charset="0"/>
                <a:cs typeface="Book Antiqua" panose="02040602050305030304" charset="0"/>
              </a:rPr>
              <a:t>T</a:t>
            </a:r>
            <a:r>
              <a:rPr lang="zh-CN" altLang="en-US" sz="2000" b="1">
                <a:latin typeface="Book Antiqua" panose="02040602050305030304" charset="0"/>
                <a:cs typeface="Book Antiqua" panose="02040602050305030304" charset="0"/>
              </a:rPr>
              <a:t>HC</a:t>
            </a:r>
            <a:endParaRPr lang="zh-CN" altLang="en-US" sz="2000" b="1">
              <a:latin typeface="Book Antiqua" panose="02040602050305030304" charset="0"/>
              <a:cs typeface="Book Antiqua" panose="02040602050305030304" charset="0"/>
            </a:endParaRPr>
          </a:p>
        </p:txBody>
      </p:sp>
      <p:pic>
        <p:nvPicPr>
          <p:cNvPr id="5" name="图片 4"/>
          <p:cNvPicPr/>
          <p:nvPr/>
        </p:nvPicPr>
        <p:blipFill>
          <a:blip r:embed="rId2"/>
          <a:stretch>
            <a:fillRect/>
          </a:stretch>
        </p:blipFill>
        <p:spPr>
          <a:xfrm>
            <a:off x="6806247" y="3002280"/>
            <a:ext cx="28575" cy="57150"/>
          </a:xfrm>
          <a:prstGeom prst="rect">
            <a:avLst/>
          </a:prstGeom>
          <a:noFill/>
          <a:ln w="9525">
            <a:noFill/>
          </a:ln>
        </p:spPr>
      </p:pic>
      <p:graphicFrame>
        <p:nvGraphicFramePr>
          <p:cNvPr id="9" name="表格 8"/>
          <p:cNvGraphicFramePr/>
          <p:nvPr>
            <p:custDataLst>
              <p:tags r:id="rId3"/>
            </p:custDataLst>
          </p:nvPr>
        </p:nvGraphicFramePr>
        <p:xfrm>
          <a:off x="1489710" y="3124200"/>
          <a:ext cx="9064625" cy="2618740"/>
        </p:xfrm>
        <a:graphic>
          <a:graphicData uri="http://schemas.openxmlformats.org/drawingml/2006/table">
            <a:tbl>
              <a:tblPr firstRow="1" bandRow="1">
                <a:tableStyleId>{5940675A-B579-460E-94D1-54222C63F5DA}</a:tableStyleId>
              </a:tblPr>
              <a:tblGrid>
                <a:gridCol w="4509770"/>
                <a:gridCol w="2614295"/>
                <a:gridCol w="1940560"/>
              </a:tblGrid>
              <a:tr h="1047115">
                <a:tc>
                  <a:txBody>
                    <a:bodyPr/>
                    <a:p>
                      <a:pPr indent="0" algn="ctr">
                        <a:buNone/>
                      </a:pPr>
                      <a:endParaRPr lang="en-US" altLang="en-US" sz="2400" b="1">
                        <a:latin typeface="Book Antiqua" panose="02040602050305030304" charset="0"/>
                        <a:ea typeface="Times New Roman" panose="02020603050405020304" pitchFamily="18" charset="0"/>
                        <a:cs typeface="Book Antiqua" panose="02040602050305030304" charset="0"/>
                      </a:endParaRPr>
                    </a:p>
                  </a:txBody>
                  <a:tcPr marL="68580" marR="68580" marT="0" marB="0" vert="horz" anchor="ctr" anchorCtr="0">
                    <a:lnL>
                      <a:noFill/>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FFFFF"/>
                    </a:solidFill>
                  </a:tcPr>
                </a:tc>
                <a:tc>
                  <a:txBody>
                    <a:bodyPr/>
                    <a:p>
                      <a:pPr indent="0" algn="ctr">
                        <a:buNone/>
                      </a:pPr>
                      <a:r>
                        <a:rPr lang="en-US" sz="2400" b="1">
                          <a:latin typeface="Book Antiqua" panose="02040602050305030304" charset="0"/>
                          <a:ea typeface="宋体" panose="02010600030101010101" pitchFamily="2" charset="-122"/>
                          <a:cs typeface="Book Antiqua" panose="02040602050305030304" charset="0"/>
                        </a:rPr>
                        <a:t>Sig. p-value (</a:t>
                      </a:r>
                      <a:r>
                        <a:rPr lang="en-US" sz="2400" b="1">
                          <a:latin typeface="Book Antiqua" panose="02040602050305030304" charset="0"/>
                          <a:cs typeface="Book Antiqua" panose="02040602050305030304" charset="0"/>
                        </a:rPr>
                        <a:t>0.05</a:t>
                      </a:r>
                      <a:r>
                        <a:rPr lang="en-US" sz="2400" b="1">
                          <a:latin typeface="Book Antiqua" panose="02040602050305030304" charset="0"/>
                          <a:ea typeface="宋体" panose="02010600030101010101" pitchFamily="2" charset="-122"/>
                          <a:cs typeface="Book Antiqua" panose="02040602050305030304" charset="0"/>
                        </a:rPr>
                        <a:t>)</a:t>
                      </a:r>
                      <a:endParaRPr lang="en-US" altLang="en-US" sz="2400" b="1">
                        <a:latin typeface="Book Antiqua" panose="02040602050305030304" charset="0"/>
                        <a:ea typeface="宋体" panose="02010600030101010101" pitchFamily="2" charset="-122"/>
                        <a:cs typeface="Book Antiqua" panose="02040602050305030304"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FFFFF"/>
                    </a:solidFill>
                  </a:tcPr>
                </a:tc>
                <a:tc>
                  <a:txBody>
                    <a:bodyPr/>
                    <a:p>
                      <a:pPr indent="0" algn="ctr">
                        <a:buNone/>
                      </a:pPr>
                      <a:r>
                        <a:rPr lang="en-US" sz="2400" b="1">
                          <a:latin typeface="Book Antiqua" panose="02040602050305030304" charset="0"/>
                          <a:cs typeface="Book Antiqua" panose="02040602050305030304" charset="0"/>
                        </a:rPr>
                        <a:t>cliff's(</a:t>
                      </a:r>
                      <a:r>
                        <a:rPr lang="zh-CN" altLang="en-US" sz="2400" b="1">
                          <a:latin typeface="Book Antiqua" panose="02040602050305030304" charset="0"/>
                          <a:cs typeface="Book Antiqua" panose="02040602050305030304" charset="0"/>
                          <a:sym typeface="+mn-ea"/>
                        </a:rPr>
                        <a:t>δ</a:t>
                      </a:r>
                      <a:r>
                        <a:rPr lang="en-US" sz="2400" b="1">
                          <a:latin typeface="Book Antiqua" panose="02040602050305030304" charset="0"/>
                          <a:cs typeface="Book Antiqua" panose="02040602050305030304" charset="0"/>
                        </a:rPr>
                        <a:t>)</a:t>
                      </a:r>
                      <a:endParaRPr lang="en-US" altLang="en-US" sz="2400" b="1">
                        <a:latin typeface="Book Antiqua" panose="02040602050305030304" charset="0"/>
                        <a:ea typeface="Times New Roman" panose="02020603050405020304" pitchFamily="18" charset="0"/>
                        <a:cs typeface="Book Antiqua" panose="02040602050305030304" charset="0"/>
                      </a:endParaRPr>
                    </a:p>
                  </a:txBody>
                  <a:tcPr marL="68580" marR="68580" marT="0" marB="0" vert="horz" anchor="ctr" anchorCtr="0">
                    <a:lnL w="12700" cap="flat" cmpd="sng">
                      <a:solidFill>
                        <a:srgbClr val="080000"/>
                      </a:solidFill>
                      <a:prstDash val="solid"/>
                      <a:headEnd type="none" w="med" len="med"/>
                      <a:tailEnd type="none" w="med" len="med"/>
                    </a:lnL>
                    <a:lnR cap="flat">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FFFFF"/>
                    </a:solidFill>
                  </a:tcPr>
                </a:tc>
              </a:tr>
              <a:tr h="524510">
                <a:tc>
                  <a:txBody>
                    <a:bodyPr/>
                    <a:p>
                      <a:pPr indent="0" algn="ctr">
                        <a:buNone/>
                      </a:pPr>
                      <a:r>
                        <a:rPr lang="en-US" sz="2400" b="0">
                          <a:latin typeface="Book Antiqua" panose="02040602050305030304" charset="0"/>
                          <a:ea typeface="宋体" panose="02010600030101010101" pitchFamily="2" charset="-122"/>
                          <a:cs typeface="Book Antiqua" panose="02040602050305030304" charset="0"/>
                        </a:rPr>
                        <a:t>ALoF_sTDS-THC_sTDS</a:t>
                      </a:r>
                      <a:endParaRPr lang="en-US" altLang="en-US" sz="2400" b="0">
                        <a:latin typeface="Book Antiqua" panose="02040602050305030304" charset="0"/>
                        <a:ea typeface="宋体" panose="02010600030101010101" pitchFamily="2" charset="-122"/>
                        <a:cs typeface="Book Antiqua" panose="02040602050305030304" charset="0"/>
                      </a:endParaRPr>
                    </a:p>
                  </a:txBody>
                  <a:tcPr marL="68580" marR="68580" marT="0" marB="0" vert="horz" anchor="ctr" anchorCtr="0">
                    <a:lnL>
                      <a:noFill/>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cap="flat">
                      <a:noFill/>
                    </a:lnB>
                    <a:lnTlToBr>
                      <a:noFill/>
                    </a:lnTlToBr>
                    <a:lnBlToTr>
                      <a:noFill/>
                    </a:lnBlToTr>
                    <a:solidFill>
                      <a:srgbClr val="FFFFFF"/>
                    </a:solidFill>
                  </a:tcPr>
                </a:tc>
                <a:tc>
                  <a:txBody>
                    <a:bodyPr/>
                    <a:p>
                      <a:pPr indent="0" algn="ctr">
                        <a:buNone/>
                      </a:pPr>
                      <a:r>
                        <a:rPr lang="en-US" sz="2400" b="0">
                          <a:latin typeface="Book Antiqua" panose="02040602050305030304" charset="0"/>
                          <a:ea typeface="宋体" panose="02010600030101010101" pitchFamily="2" charset="-122"/>
                          <a:cs typeface="Book Antiqua" panose="02040602050305030304" charset="0"/>
                        </a:rPr>
                        <a:t>0.719</a:t>
                      </a:r>
                      <a:endParaRPr lang="en-US" altLang="en-US" sz="2400" b="0">
                        <a:latin typeface="Book Antiqua" panose="02040602050305030304" charset="0"/>
                        <a:ea typeface="宋体" panose="02010600030101010101" pitchFamily="2" charset="-122"/>
                        <a:cs typeface="Book Antiqua" panose="02040602050305030304"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cap="flat">
                      <a:noFill/>
                    </a:lnB>
                    <a:lnTlToBr>
                      <a:noFill/>
                    </a:lnTlToBr>
                    <a:lnBlToTr>
                      <a:noFill/>
                    </a:lnBlToTr>
                    <a:solidFill>
                      <a:srgbClr val="FFFFFF"/>
                    </a:solidFill>
                  </a:tcPr>
                </a:tc>
                <a:tc>
                  <a:txBody>
                    <a:bodyPr/>
                    <a:p>
                      <a:pPr indent="0" algn="ctr">
                        <a:buNone/>
                      </a:pPr>
                      <a:r>
                        <a:rPr lang="en-US" sz="2400" b="0">
                          <a:latin typeface="Book Antiqua" panose="02040602050305030304" charset="0"/>
                          <a:cs typeface="Book Antiqua" panose="02040602050305030304" charset="0"/>
                        </a:rPr>
                        <a:t>0.</a:t>
                      </a:r>
                      <a:r>
                        <a:rPr lang="en-US" sz="2400" b="0">
                          <a:latin typeface="Book Antiqua" panose="02040602050305030304" charset="0"/>
                          <a:ea typeface="宋体" panose="02010600030101010101" pitchFamily="2" charset="-122"/>
                          <a:cs typeface="Book Antiqua" panose="02040602050305030304" charset="0"/>
                        </a:rPr>
                        <a:t>111</a:t>
                      </a:r>
                      <a:endParaRPr lang="en-US" altLang="en-US" sz="2400" b="0">
                        <a:latin typeface="Book Antiqua" panose="02040602050305030304" charset="0"/>
                        <a:ea typeface="Times New Roman" panose="02020603050405020304" pitchFamily="18" charset="0"/>
                        <a:cs typeface="Book Antiqua" panose="02040602050305030304" charset="0"/>
                      </a:endParaRPr>
                    </a:p>
                  </a:txBody>
                  <a:tcPr marL="68580" marR="68580" marT="0" marB="0" vert="horz" anchor="ctr" anchorCtr="0">
                    <a:lnL w="12700" cap="flat" cmpd="sng">
                      <a:solidFill>
                        <a:srgbClr val="080000"/>
                      </a:solidFill>
                      <a:prstDash val="solid"/>
                      <a:headEnd type="none" w="med" len="med"/>
                      <a:tailEnd type="none" w="med" len="med"/>
                    </a:lnL>
                    <a:lnR cap="flat">
                      <a:noFill/>
                    </a:lnR>
                    <a:lnT w="12700" cap="flat" cmpd="sng">
                      <a:solidFill>
                        <a:srgbClr val="080000"/>
                      </a:solidFill>
                      <a:prstDash val="solid"/>
                      <a:headEnd type="none" w="med" len="med"/>
                      <a:tailEnd type="none" w="med" len="med"/>
                    </a:lnT>
                    <a:lnB cap="flat">
                      <a:noFill/>
                    </a:lnB>
                    <a:lnTlToBr>
                      <a:noFill/>
                    </a:lnTlToBr>
                    <a:lnBlToTr>
                      <a:noFill/>
                    </a:lnBlToTr>
                    <a:solidFill>
                      <a:srgbClr val="FFFFFF"/>
                    </a:solidFill>
                  </a:tcPr>
                </a:tc>
              </a:tr>
              <a:tr h="523240">
                <a:tc>
                  <a:txBody>
                    <a:bodyPr/>
                    <a:p>
                      <a:pPr indent="0" algn="ctr">
                        <a:buNone/>
                      </a:pPr>
                      <a:r>
                        <a:rPr lang="en-US" sz="2400" b="0">
                          <a:latin typeface="Book Antiqua" panose="02040602050305030304" charset="0"/>
                          <a:ea typeface="宋体" panose="02010600030101010101" pitchFamily="2" charset="-122"/>
                          <a:cs typeface="Book Antiqua" panose="02040602050305030304" charset="0"/>
                        </a:rPr>
                        <a:t>AGoF_sTDS-THC_sTDS</a:t>
                      </a:r>
                      <a:endParaRPr lang="en-US" altLang="en-US" sz="2400" b="0">
                        <a:latin typeface="Book Antiqua" panose="02040602050305030304" charset="0"/>
                        <a:ea typeface="宋体" panose="02010600030101010101" pitchFamily="2" charset="-122"/>
                        <a:cs typeface="Book Antiqua" panose="02040602050305030304" charset="0"/>
                      </a:endParaRPr>
                    </a:p>
                  </a:txBody>
                  <a:tcPr marL="68580" marR="68580" marT="0" marB="0" vert="horz" anchor="ctr" anchorCtr="0">
                    <a:lnL>
                      <a:noFill/>
                    </a:lnL>
                    <a:lnR w="12700" cap="flat" cmpd="sng">
                      <a:solidFill>
                        <a:srgbClr val="080000"/>
                      </a:solidFill>
                      <a:prstDash val="solid"/>
                      <a:headEnd type="none" w="med" len="med"/>
                      <a:tailEnd type="none" w="med" len="med"/>
                    </a:lnR>
                    <a:lnT cap="flat">
                      <a:noFill/>
                    </a:lnT>
                    <a:lnB cap="flat">
                      <a:noFill/>
                    </a:lnB>
                    <a:lnTlToBr>
                      <a:noFill/>
                    </a:lnTlToBr>
                    <a:lnBlToTr>
                      <a:noFill/>
                    </a:lnBlToTr>
                    <a:solidFill>
                      <a:srgbClr val="FFFFFF"/>
                    </a:solidFill>
                  </a:tcPr>
                </a:tc>
                <a:tc>
                  <a:txBody>
                    <a:bodyPr/>
                    <a:p>
                      <a:pPr indent="0" algn="ctr">
                        <a:buNone/>
                      </a:pPr>
                      <a:r>
                        <a:rPr lang="en-US" sz="2400" b="0">
                          <a:latin typeface="Book Antiqua" panose="02040602050305030304" charset="0"/>
                          <a:ea typeface="宋体" panose="02010600030101010101" pitchFamily="2" charset="-122"/>
                          <a:cs typeface="Book Antiqua" panose="02040602050305030304" charset="0"/>
                        </a:rPr>
                        <a:t>0.035</a:t>
                      </a:r>
                      <a:endParaRPr lang="en-US" altLang="en-US" sz="2400" b="0">
                        <a:latin typeface="Book Antiqua" panose="02040602050305030304" charset="0"/>
                        <a:ea typeface="宋体" panose="02010600030101010101" pitchFamily="2" charset="-122"/>
                        <a:cs typeface="Book Antiqua" panose="02040602050305030304"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cap="flat">
                      <a:noFill/>
                    </a:lnT>
                    <a:lnB cap="flat">
                      <a:noFill/>
                    </a:lnB>
                    <a:lnTlToBr>
                      <a:noFill/>
                    </a:lnTlToBr>
                    <a:lnBlToTr>
                      <a:noFill/>
                    </a:lnBlToTr>
                    <a:solidFill>
                      <a:srgbClr val="FFFFFF"/>
                    </a:solidFill>
                  </a:tcPr>
                </a:tc>
                <a:tc>
                  <a:txBody>
                    <a:bodyPr/>
                    <a:p>
                      <a:pPr indent="0" algn="ctr">
                        <a:buNone/>
                      </a:pPr>
                      <a:r>
                        <a:rPr lang="en-US" sz="2400" b="0">
                          <a:latin typeface="Book Antiqua" panose="02040602050305030304" charset="0"/>
                          <a:cs typeface="Book Antiqua" panose="02040602050305030304" charset="0"/>
                        </a:rPr>
                        <a:t>0.4</a:t>
                      </a:r>
                      <a:r>
                        <a:rPr lang="en-US" sz="2400" b="0">
                          <a:latin typeface="Book Antiqua" panose="02040602050305030304" charset="0"/>
                          <a:ea typeface="宋体" panose="02010600030101010101" pitchFamily="2" charset="-122"/>
                          <a:cs typeface="Book Antiqua" panose="02040602050305030304" charset="0"/>
                        </a:rPr>
                        <a:t>17</a:t>
                      </a:r>
                      <a:endParaRPr lang="en-US" altLang="en-US" sz="2400" b="0">
                        <a:latin typeface="Book Antiqua" panose="02040602050305030304" charset="0"/>
                        <a:ea typeface="Times New Roman" panose="02020603050405020304" pitchFamily="18" charset="0"/>
                        <a:cs typeface="Book Antiqua" panose="02040602050305030304" charset="0"/>
                      </a:endParaRPr>
                    </a:p>
                  </a:txBody>
                  <a:tcPr marL="68580" marR="68580" marT="0" marB="0" vert="horz" anchor="ctr" anchorCtr="0">
                    <a:lnL w="12700" cap="flat" cmpd="sng">
                      <a:solidFill>
                        <a:srgbClr val="080000"/>
                      </a:solidFill>
                      <a:prstDash val="solid"/>
                      <a:headEnd type="none" w="med" len="med"/>
                      <a:tailEnd type="none" w="med" len="med"/>
                    </a:lnL>
                    <a:lnR cap="flat">
                      <a:noFill/>
                    </a:lnR>
                    <a:lnT cap="flat">
                      <a:noFill/>
                    </a:lnT>
                    <a:lnB cap="flat">
                      <a:noFill/>
                    </a:lnB>
                    <a:lnTlToBr>
                      <a:noFill/>
                    </a:lnTlToBr>
                    <a:lnBlToTr>
                      <a:noFill/>
                    </a:lnBlToTr>
                    <a:solidFill>
                      <a:srgbClr val="FFFFFF"/>
                    </a:solidFill>
                  </a:tcPr>
                </a:tc>
              </a:tr>
              <a:tr h="523875">
                <a:tc>
                  <a:txBody>
                    <a:bodyPr/>
                    <a:p>
                      <a:pPr indent="0" algn="ctr">
                        <a:buNone/>
                      </a:pPr>
                      <a:r>
                        <a:rPr lang="en-US" sz="2400" b="0">
                          <a:latin typeface="Book Antiqua" panose="02040602050305030304" charset="0"/>
                          <a:ea typeface="宋体" panose="02010600030101010101" pitchFamily="2" charset="-122"/>
                          <a:cs typeface="Book Antiqua" panose="02040602050305030304" charset="0"/>
                        </a:rPr>
                        <a:t>ALGoF_sTDS-THC_sTDS</a:t>
                      </a:r>
                      <a:endParaRPr lang="en-US" altLang="en-US" sz="2400" b="0">
                        <a:latin typeface="Book Antiqua" panose="02040602050305030304" charset="0"/>
                        <a:ea typeface="宋体" panose="02010600030101010101" pitchFamily="2" charset="-122"/>
                        <a:cs typeface="Book Antiqua" panose="02040602050305030304" charset="0"/>
                      </a:endParaRPr>
                    </a:p>
                  </a:txBody>
                  <a:tcPr marL="68580" marR="68580" marT="0" marB="0" vert="horz" anchor="ctr" anchorCtr="0">
                    <a:lnL>
                      <a:noFill/>
                    </a:lnL>
                    <a:lnR w="12700" cap="flat" cmpd="sng">
                      <a:solidFill>
                        <a:srgbClr val="080000"/>
                      </a:solidFill>
                      <a:prstDash val="solid"/>
                      <a:headEnd type="none" w="med" len="med"/>
                      <a:tailEnd type="none" w="med" len="med"/>
                    </a:lnR>
                    <a:lnT cap="flat">
                      <a:noFill/>
                    </a:lnT>
                    <a:lnB w="12700" cap="flat" cmpd="sng">
                      <a:solidFill>
                        <a:srgbClr val="080000"/>
                      </a:solidFill>
                      <a:prstDash val="solid"/>
                      <a:headEnd type="none" w="med" len="med"/>
                      <a:tailEnd type="none" w="med" len="med"/>
                    </a:lnB>
                    <a:lnTlToBr>
                      <a:noFill/>
                    </a:lnTlToBr>
                    <a:lnBlToTr>
                      <a:noFill/>
                    </a:lnBlToTr>
                    <a:solidFill>
                      <a:srgbClr val="FFFFFF"/>
                    </a:solidFill>
                  </a:tcPr>
                </a:tc>
                <a:tc>
                  <a:txBody>
                    <a:bodyPr/>
                    <a:p>
                      <a:pPr indent="0" algn="ctr">
                        <a:buNone/>
                      </a:pPr>
                      <a:r>
                        <a:rPr lang="en-US" sz="2400" b="0">
                          <a:latin typeface="Book Antiqua" panose="02040602050305030304" charset="0"/>
                          <a:ea typeface="宋体" panose="02010600030101010101" pitchFamily="2" charset="-122"/>
                          <a:cs typeface="Book Antiqua" panose="02040602050305030304" charset="0"/>
                        </a:rPr>
                        <a:t>0.035</a:t>
                      </a:r>
                      <a:endParaRPr lang="en-US" altLang="en-US" sz="2400" b="0">
                        <a:latin typeface="Book Antiqua" panose="02040602050305030304" charset="0"/>
                        <a:ea typeface="宋体" panose="02010600030101010101" pitchFamily="2" charset="-122"/>
                        <a:cs typeface="Book Antiqua" panose="02040602050305030304"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cap="flat">
                      <a:noFill/>
                    </a:lnT>
                    <a:lnB w="12700" cap="flat" cmpd="sng">
                      <a:solidFill>
                        <a:srgbClr val="080000"/>
                      </a:solidFill>
                      <a:prstDash val="solid"/>
                      <a:headEnd type="none" w="med" len="med"/>
                      <a:tailEnd type="none" w="med" len="med"/>
                    </a:lnB>
                    <a:lnTlToBr>
                      <a:noFill/>
                    </a:lnTlToBr>
                    <a:lnBlToTr>
                      <a:noFill/>
                    </a:lnBlToTr>
                    <a:solidFill>
                      <a:srgbClr val="FFFFFF"/>
                    </a:solidFill>
                  </a:tcPr>
                </a:tc>
                <a:tc>
                  <a:txBody>
                    <a:bodyPr/>
                    <a:p>
                      <a:pPr indent="0" algn="ctr">
                        <a:buNone/>
                      </a:pPr>
                      <a:r>
                        <a:rPr lang="en-US" sz="2400" b="0">
                          <a:latin typeface="Book Antiqua" panose="02040602050305030304" charset="0"/>
                          <a:cs typeface="Book Antiqua" panose="02040602050305030304" charset="0"/>
                        </a:rPr>
                        <a:t>0.</a:t>
                      </a:r>
                      <a:r>
                        <a:rPr lang="en-US" sz="2400" b="0">
                          <a:latin typeface="Book Antiqua" panose="02040602050305030304" charset="0"/>
                          <a:ea typeface="宋体" panose="02010600030101010101" pitchFamily="2" charset="-122"/>
                          <a:cs typeface="Book Antiqua" panose="02040602050305030304" charset="0"/>
                        </a:rPr>
                        <a:t>667</a:t>
                      </a:r>
                      <a:endParaRPr lang="en-US" altLang="en-US" sz="2400" b="0">
                        <a:latin typeface="Book Antiqua" panose="02040602050305030304" charset="0"/>
                        <a:ea typeface="Times New Roman" panose="02020603050405020304" pitchFamily="18" charset="0"/>
                        <a:cs typeface="Book Antiqua" panose="02040602050305030304" charset="0"/>
                      </a:endParaRPr>
                    </a:p>
                  </a:txBody>
                  <a:tcPr marL="68580" marR="68580" marT="0" marB="0" vert="horz" anchor="ctr" anchorCtr="0">
                    <a:lnL w="12700" cap="flat" cmpd="sng">
                      <a:solidFill>
                        <a:srgbClr val="080000"/>
                      </a:solidFill>
                      <a:prstDash val="solid"/>
                      <a:headEnd type="none" w="med" len="med"/>
                      <a:tailEnd type="none" w="med" len="med"/>
                    </a:lnL>
                    <a:lnR cap="flat">
                      <a:noFill/>
                    </a:lnR>
                    <a:lnT cap="flat">
                      <a:noFill/>
                    </a:lnT>
                    <a:lnB w="12700" cap="flat" cmpd="sng">
                      <a:solidFill>
                        <a:srgbClr val="080000"/>
                      </a:solidFill>
                      <a:prstDash val="solid"/>
                      <a:headEnd type="none" w="med" len="med"/>
                      <a:tailEnd type="none" w="med" len="med"/>
                    </a:lnB>
                    <a:lnTlToBr>
                      <a:noFill/>
                    </a:lnTlToBr>
                    <a:lnBlToTr>
                      <a:noFill/>
                    </a:lnBlToTr>
                    <a:solidFill>
                      <a:srgbClr val="FFFFFF"/>
                    </a:solidFill>
                  </a:tcPr>
                </a:tc>
              </a:tr>
            </a:tbl>
          </a:graphicData>
        </a:graphic>
      </p:graphicFrame>
      <p:pic>
        <p:nvPicPr>
          <p:cNvPr id="10" name="图片 9"/>
          <p:cNvPicPr/>
          <p:nvPr/>
        </p:nvPicPr>
        <p:blipFill>
          <a:blip r:embed="rId4"/>
          <a:stretch>
            <a:fillRect/>
          </a:stretch>
        </p:blipFill>
        <p:spPr>
          <a:xfrm>
            <a:off x="6901814" y="3124200"/>
            <a:ext cx="28575" cy="57150"/>
          </a:xfrm>
          <a:prstGeom prst="rect">
            <a:avLst/>
          </a:prstGeom>
          <a:noFill/>
          <a:ln w="9525">
            <a:noFill/>
          </a:ln>
        </p:spPr>
      </p:pic>
      <p:graphicFrame>
        <p:nvGraphicFramePr>
          <p:cNvPr id="11" name="对象 10">
            <a:hlinkClick r:id="" action="ppaction://ole?verb="/>
          </p:cNvPr>
          <p:cNvGraphicFramePr>
            <a:graphicFrameLocks noChangeAspect="1"/>
          </p:cNvGraphicFramePr>
          <p:nvPr/>
        </p:nvGraphicFramePr>
        <p:xfrm>
          <a:off x="5638800" y="3321050"/>
          <a:ext cx="914400" cy="215900"/>
        </p:xfrm>
        <a:graphic>
          <a:graphicData uri="http://schemas.openxmlformats.org/presentationml/2006/ole">
            <mc:AlternateContent xmlns:mc="http://schemas.openxmlformats.org/markup-compatibility/2006">
              <mc:Choice xmlns:v="urn:schemas-microsoft-com:vml" Requires="v">
                <p:oleObj spid="_x0000_s1025" name="" r:id="rId5" imgW="914400" imgH="215900" progId="Equation.KSEE3">
                  <p:embed/>
                </p:oleObj>
              </mc:Choice>
              <mc:Fallback>
                <p:oleObj name="" r:id="rId5" imgW="914400" imgH="215900" progId="Equation.KSEE3">
                  <p:embed/>
                  <p:pic>
                    <p:nvPicPr>
                      <p:cNvPr id="0" name="图片 1024"/>
                      <p:cNvPicPr/>
                      <p:nvPr/>
                    </p:nvPicPr>
                    <p:blipFill>
                      <a:blip r:embed="rId6"/>
                      <a:stretch>
                        <a:fillRect/>
                      </a:stretch>
                    </p:blipFill>
                    <p:spPr>
                      <a:xfrm>
                        <a:off x="5638800" y="3321050"/>
                        <a:ext cx="914400" cy="215900"/>
                      </a:xfrm>
                      <a:prstGeom prst="rect">
                        <a:avLst/>
                      </a:prstGeom>
                    </p:spPr>
                  </p:pic>
                </p:oleObj>
              </mc:Fallback>
            </mc:AlternateContent>
          </a:graphicData>
        </a:graphic>
      </p:graphicFrame>
      <p:sp>
        <p:nvSpPr>
          <p:cNvPr id="14" name="内容占位符 13"/>
          <p:cNvSpPr>
            <a:spLocks noGrp="1"/>
          </p:cNvSpPr>
          <p:nvPr>
            <p:ph idx="1"/>
            <p:custDataLst>
              <p:tags r:id="rId7"/>
            </p:custDataLst>
          </p:nvPr>
        </p:nvSpPr>
        <p:spPr>
          <a:xfrm>
            <a:off x="472212" y="1157903"/>
            <a:ext cx="11843004" cy="846400"/>
          </a:xfrm>
        </p:spPr>
        <p:txBody>
          <a:bodyPr>
            <a:normAutofit fontScale="80000"/>
          </a:bodyPr>
          <a:p>
            <a:pPr marL="0" indent="0">
              <a:buNone/>
            </a:pPr>
            <a:r>
              <a:rPr lang="en-US" altLang="zh-CN" sz="3000" b="1">
                <a:solidFill>
                  <a:srgbClr val="000000"/>
                </a:solidFill>
                <a:latin typeface="Book Antiqua" panose="02040602050305030304" charset="0"/>
                <a:cs typeface="Book Antiqua" panose="02040602050305030304" charset="0"/>
              </a:rPr>
              <a:t>RQ2 : </a:t>
            </a:r>
            <a:r>
              <a:rPr lang="en-US" altLang="zh-CN" sz="3000" b="1">
                <a:solidFill>
                  <a:srgbClr val="000000"/>
                </a:solidFill>
                <a:latin typeface="Book Antiqua" panose="02040602050305030304" charset="0"/>
                <a:cs typeface="Book Antiqua" panose="02040602050305030304" charset="0"/>
                <a:sym typeface="+mn-ea"/>
              </a:rPr>
              <a:t>For CPDP data selection, which is better: automatically learned features or traditional hand-crafted features?</a:t>
            </a:r>
            <a:endParaRPr lang="en-US" altLang="zh-CN" b="1" i="1" dirty="0">
              <a:solidFill>
                <a:schemeClr val="tx1"/>
              </a:solidFill>
              <a:cs typeface="Arial" panose="020B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a:normAutofit/>
          </a:bodyPr>
          <a:lstStyle/>
          <a:p>
            <a:r>
              <a:rPr lang="en-US" altLang="zh-CN" dirty="0">
                <a:solidFill>
                  <a:srgbClr val="027650"/>
                </a:solidFill>
                <a:latin typeface="Book Antiqua" panose="02040602050305030304" charset="0"/>
                <a:cs typeface="Book Antiqua" panose="02040602050305030304" charset="0"/>
              </a:rPr>
              <a:t>Conclusion</a:t>
            </a:r>
            <a:endParaRPr lang="en-US" altLang="zh-CN" dirty="0">
              <a:solidFill>
                <a:srgbClr val="027650"/>
              </a:solidFill>
              <a:latin typeface="Book Antiqua" panose="02040602050305030304" charset="0"/>
              <a:cs typeface="Book Antiqua" panose="02040602050305030304" charset="0"/>
            </a:endParaRPr>
          </a:p>
        </p:txBody>
      </p:sp>
      <p:sp>
        <p:nvSpPr>
          <p:cNvPr id="3" name="内容占位符 2"/>
          <p:cNvSpPr>
            <a:spLocks noGrp="1"/>
          </p:cNvSpPr>
          <p:nvPr>
            <p:ph idx="1"/>
            <p:custDataLst>
              <p:tags r:id="rId2"/>
            </p:custDataLst>
          </p:nvPr>
        </p:nvSpPr>
        <p:spPr>
          <a:xfrm>
            <a:off x="532130" y="1490345"/>
            <a:ext cx="11466830" cy="4759325"/>
          </a:xfrm>
        </p:spPr>
        <p:txBody>
          <a:bodyPr>
            <a:normAutofit/>
          </a:bodyPr>
          <a:lstStyle/>
          <a:p>
            <a:pPr>
              <a:lnSpc>
                <a:spcPct val="100000"/>
              </a:lnSpc>
            </a:pPr>
            <a:r>
              <a:rPr dirty="0">
                <a:latin typeface="Times New Roman" panose="02020603050405020304" pitchFamily="18" charset="0"/>
                <a:cs typeface="Times New Roman" panose="02020603050405020304" pitchFamily="18" charset="0"/>
              </a:rPr>
              <a:t>The results indicate that features automatically learned from the source code (e.g., local semantic feature and global structural feature) are helpful to guide the training data selection for CPDP, and compared with the case of no data selection processing, the F-measure improvement rate of ALGoF is 48.31%.</a:t>
            </a:r>
            <a:endParaRPr dirty="0">
              <a:latin typeface="Times New Roman" panose="02020603050405020304" pitchFamily="18" charset="0"/>
              <a:cs typeface="Times New Roman" panose="02020603050405020304" pitchFamily="18" charset="0"/>
            </a:endParaRPr>
          </a:p>
          <a:p>
            <a:pPr>
              <a:lnSpc>
                <a:spcPct val="100000"/>
              </a:lnSpc>
            </a:pPr>
            <a:endParaRPr dirty="0">
              <a:latin typeface="Times New Roman" panose="02020603050405020304" pitchFamily="18" charset="0"/>
              <a:cs typeface="Times New Roman" panose="02020603050405020304" pitchFamily="18" charset="0"/>
            </a:endParaRPr>
          </a:p>
          <a:p>
            <a:pPr>
              <a:lnSpc>
                <a:spcPct val="100000"/>
              </a:lnSpc>
            </a:pPr>
            <a:r>
              <a:rPr lang="en-GB" altLang="zh-CN" dirty="0">
                <a:latin typeface="Times New Roman" panose="02020603050405020304" pitchFamily="18" charset="0"/>
                <a:cs typeface="Times New Roman" panose="02020603050405020304" pitchFamily="18" charset="0"/>
              </a:rPr>
              <a:t> </a:t>
            </a:r>
            <a:r>
              <a:rPr lang="en-US" altLang="en-GB" dirty="0">
                <a:latin typeface="Times New Roman" panose="02020603050405020304" pitchFamily="18" charset="0"/>
                <a:cs typeface="Times New Roman" panose="02020603050405020304" pitchFamily="18" charset="0"/>
              </a:rPr>
              <a:t>T</a:t>
            </a:r>
            <a:r>
              <a:rPr lang="en-GB" altLang="zh-CN" dirty="0">
                <a:latin typeface="Times New Roman" panose="02020603050405020304" pitchFamily="18" charset="0"/>
                <a:cs typeface="Times New Roman" panose="02020603050405020304" pitchFamily="18" charset="0"/>
              </a:rPr>
              <a:t>he results also show that our method is significant better than the traditional method, especially when using both the local semantic and global structural features as the representation of code files, and about 42.6% actually defective instances can be additionally predicted by our method. </a:t>
            </a:r>
            <a:endParaRPr lang="en-GB" altLang="zh-CN" dirty="0">
              <a:latin typeface="Times New Roman" panose="02020603050405020304" pitchFamily="18" charset="0"/>
              <a:cs typeface="Times New Roman" panose="02020603050405020304" pitchFamily="18" charset="0"/>
            </a:endParaRPr>
          </a:p>
        </p:txBody>
      </p:sp>
      <p:sp>
        <p:nvSpPr>
          <p:cNvPr id="4" name="灯片编号占位符 3"/>
          <p:cNvSpPr>
            <a:spLocks noGrp="1"/>
          </p:cNvSpPr>
          <p:nvPr>
            <p:ph type="sldNum" sz="quarter" idx="12"/>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816860" y="1973580"/>
            <a:ext cx="6958965" cy="2584450"/>
          </a:xfrm>
          <a:prstGeom prst="rect">
            <a:avLst/>
          </a:prstGeom>
          <a:noFill/>
        </p:spPr>
        <p:txBody>
          <a:bodyPr wrap="square" rtlCol="0">
            <a:spAutoFit/>
          </a:bodyPr>
          <a:lstStyle/>
          <a:p>
            <a:pPr algn="ctr"/>
            <a:r>
              <a:rPr lang="en-US" altLang="zh-CN" sz="5400" b="1" dirty="0">
                <a:solidFill>
                  <a:srgbClr val="027650"/>
                </a:solidFill>
                <a:latin typeface="Book Antiqua" panose="02040602050305030304" charset="0"/>
                <a:cs typeface="Book Antiqua" panose="02040602050305030304" charset="0"/>
              </a:rPr>
              <a:t>Thank You!</a:t>
            </a:r>
            <a:endParaRPr lang="en-US" altLang="zh-CN" sz="5400" b="1" dirty="0">
              <a:solidFill>
                <a:srgbClr val="027650"/>
              </a:solidFill>
              <a:latin typeface="Book Antiqua" panose="02040602050305030304" charset="0"/>
              <a:cs typeface="Book Antiqua" panose="02040602050305030304" charset="0"/>
            </a:endParaRPr>
          </a:p>
          <a:p>
            <a:pPr algn="ctr"/>
            <a:r>
              <a:rPr lang="en-US" altLang="zh-CN" sz="5400" b="1" dirty="0">
                <a:solidFill>
                  <a:srgbClr val="027650"/>
                </a:solidFill>
                <a:latin typeface="Book Antiqua" panose="02040602050305030304" charset="0"/>
                <a:cs typeface="Book Antiqua" panose="02040602050305030304" charset="0"/>
              </a:rPr>
              <a:t>Any Questions?</a:t>
            </a:r>
            <a:endParaRPr lang="en-US" altLang="zh-CN" sz="5400" b="1" dirty="0">
              <a:solidFill>
                <a:srgbClr val="027650"/>
              </a:solidFill>
              <a:latin typeface="Book Antiqua" panose="02040602050305030304" charset="0"/>
              <a:cs typeface="Book Antiqua" panose="02040602050305030304" charset="0"/>
            </a:endParaRPr>
          </a:p>
          <a:p>
            <a:pPr algn="ctr"/>
            <a:r>
              <a:rPr lang="en-US" altLang="zh-CN" sz="5400" b="1" dirty="0">
                <a:solidFill>
                  <a:srgbClr val="027650"/>
                </a:solidFill>
                <a:latin typeface="Book Antiqua" panose="02040602050305030304" charset="0"/>
                <a:cs typeface="Book Antiqua" panose="02040602050305030304" charset="0"/>
              </a:rPr>
              <a:t>xuan_deng@qq.com</a:t>
            </a:r>
            <a:endParaRPr lang="en-US" altLang="zh-CN" sz="5400" b="1" dirty="0">
              <a:solidFill>
                <a:srgbClr val="027650"/>
              </a:solidFill>
              <a:latin typeface="Book Antiqua" panose="02040602050305030304" charset="0"/>
              <a:cs typeface="Book Antiqua" panose="02040602050305030304" charset="0"/>
            </a:endParaRPr>
          </a:p>
        </p:txBody>
      </p:sp>
    </p:spTree>
  </p:cSld>
  <p:clrMapOvr>
    <a:masterClrMapping/>
  </p:clrMapOvr>
</p:sld>
</file>

<file path=ppt/tags/tag1.xml><?xml version="1.0" encoding="utf-8"?>
<p:tagLst xmlns:p="http://schemas.openxmlformats.org/presentationml/2006/main">
  <p:tag name="KSO_WM_UNIT_ISCONTENTSTITLE" val="0"/>
  <p:tag name="KSO_WM_UNIT_ISNUMDGMTITLE" val="0"/>
  <p:tag name="KSO_WM_UNIT_PRESET_TEXT" val="空白演示"/>
  <p:tag name="KSO_WM_UNIT_NOCLEAR" val="0"/>
  <p:tag name="KSO_WM_UNIT_SHOW_EDIT_AREA_INDICATION" val="1"/>
  <p:tag name="KSO_WM_UNIT_VALUE" val="28"/>
  <p:tag name="KSO_WM_UNIT_HIGHLIGHT" val="0"/>
  <p:tag name="KSO_WM_UNIT_COMPATIBLE" val="0"/>
  <p:tag name="KSO_WM_UNIT_DIAGRAM_ISNUMVISUAL" val="0"/>
  <p:tag name="KSO_WM_UNIT_DIAGRAM_ISREFERUNIT" val="0"/>
  <p:tag name="KSO_WM_UNIT_TYPE" val="a"/>
  <p:tag name="KSO_WM_UNIT_INDEX" val="1"/>
  <p:tag name="KSO_WM_UNIT_ID" val="custom20205081_1*a*1"/>
  <p:tag name="KSO_WM_TEMPLATE_CATEGORY" val="custom"/>
  <p:tag name="KSO_WM_TEMPLATE_INDEX" val="20205081"/>
  <p:tag name="KSO_WM_UNIT_LAYERLEVEL" val="1"/>
  <p:tag name="KSO_WM_TAG_VERSION" val="1.0"/>
  <p:tag name="KSO_WM_BEAUTIFY_FLAG" val="#wm#"/>
  <p:tag name="KSO_WM_FULL_TEXT_BEAUTIFY_COPY_ID" val="2"/>
</p:tagLst>
</file>

<file path=ppt/tags/tag2.xml><?xml version="1.0" encoding="utf-8"?>
<p:tagLst xmlns:p="http://schemas.openxmlformats.org/presentationml/2006/main">
  <p:tag name="KSO_WM_UNIT_ISCONTENTSTITLE" val="0"/>
  <p:tag name="KSO_WM_UNIT_ISNUMDGMTITLE" val="0"/>
  <p:tag name="KSO_WM_UNIT_PRESET_TEXT" val="单击输入您的封面副标题"/>
  <p:tag name="KSO_WM_UNIT_NOCLEAR" val="0"/>
  <p:tag name="KSO_WM_UNIT_SHOW_EDIT_AREA_INDICATION" val="1"/>
  <p:tag name="KSO_WM_UNIT_VALUE" val="111"/>
  <p:tag name="KSO_WM_UNIT_HIGHLIGHT" val="0"/>
  <p:tag name="KSO_WM_UNIT_COMPATIBLE" val="0"/>
  <p:tag name="KSO_WM_UNIT_DIAGRAM_ISNUMVISUAL" val="0"/>
  <p:tag name="KSO_WM_UNIT_DIAGRAM_ISREFERUNIT" val="0"/>
  <p:tag name="KSO_WM_UNIT_TYPE" val="b"/>
  <p:tag name="KSO_WM_UNIT_INDEX" val="1"/>
  <p:tag name="KSO_WM_UNIT_ID" val="custom20205081_1*b*1"/>
  <p:tag name="KSO_WM_TEMPLATE_CATEGORY" val="custom"/>
  <p:tag name="KSO_WM_TEMPLATE_INDEX" val="20205081"/>
  <p:tag name="KSO_WM_UNIT_LAYERLEVEL" val="1"/>
  <p:tag name="KSO_WM_TAG_VERSION" val="1.0"/>
  <p:tag name="KSO_WM_BEAUTIFY_FLAG" val="#wm#"/>
  <p:tag name="KSO_WM_FULL_TEXT_BEAUTIFY_COPY_ID" val="3"/>
</p:tagLst>
</file>

<file path=ppt/tags/tag3.xml><?xml version="1.0" encoding="utf-8"?>
<p:tagLst xmlns:p="http://schemas.openxmlformats.org/presentationml/2006/main">
  <p:tag name="KSO_WM_FULL_TEXT_BEAUTIFY_COPY_ID" val="2"/>
</p:tagLst>
</file>

<file path=ppt/tags/tag4.xml><?xml version="1.0" encoding="utf-8"?>
<p:tagLst xmlns:p="http://schemas.openxmlformats.org/presentationml/2006/main">
  <p:tag name="KSO_WM_FULL_TEXT_BEAUTIFY_COPY_ID" val="2"/>
</p:tagLst>
</file>

<file path=ppt/tags/tag5.xml><?xml version="1.0" encoding="utf-8"?>
<p:tagLst xmlns:p="http://schemas.openxmlformats.org/presentationml/2006/main">
  <p:tag name="KSO_WM_FULL_TEXT_BEAUTIFY_COPY_ID" val="2"/>
</p:tagLst>
</file>

<file path=ppt/tags/tag6.xml><?xml version="1.0" encoding="utf-8"?>
<p:tagLst xmlns:p="http://schemas.openxmlformats.org/presentationml/2006/main">
  <p:tag name="KSO_WM_UNIT_TABLE_BEAUTIFY" val="smartTable{a369e9fb-1242-4266-bcea-58fd073db313}"/>
  <p:tag name="TABLE_ENDDRAG_ORIGIN_RECT" val="724*321"/>
  <p:tag name="TABLE_ENDDRAG_RECT" val="71*103*724*321"/>
</p:tagLst>
</file>

<file path=ppt/tags/tag7.xml><?xml version="1.0" encoding="utf-8"?>
<p:tagLst xmlns:p="http://schemas.openxmlformats.org/presentationml/2006/main">
  <p:tag name="KSO_WM_FULL_TEXT_BEAUTIFY_COPY_ID" val="2"/>
</p:tagLst>
</file>

<file path=ppt/tags/tag8.xml><?xml version="1.0" encoding="utf-8"?>
<p:tagLst xmlns:p="http://schemas.openxmlformats.org/presentationml/2006/main">
  <p:tag name="KSO_WM_FULL_TEXT_BEAUTIFY_COPY_ID" val="2"/>
</p:tagLst>
</file>

<file path=ppt/tags/tag9.xml><?xml version="1.0" encoding="utf-8"?>
<p:tagLst xmlns:p="http://schemas.openxmlformats.org/presentationml/2006/main">
  <p:tag name="KSO_WM_FULL_TEXT_BEAUTIFY_COPY_ID" val="3"/>
</p:tagLst>
</file>

<file path=ppt/tags/tag10.xml><?xml version="1.0" encoding="utf-8"?>
<p:tagLst xmlns:p="http://schemas.openxmlformats.org/presentationml/2006/main">
  <p:tag name="KSO_WM_FULL_TEXT_BEAUTIFY_COPY_ID" val="2"/>
</p:tagLst>
</file>

<file path=ppt/tags/tag11.xml><?xml version="1.0" encoding="utf-8"?>
<p:tagLst xmlns:p="http://schemas.openxmlformats.org/presentationml/2006/main">
  <p:tag name="KSO_WM_UNIT_TABLE_BEAUTIFY" val="smartTable{602c7cc5-9d88-4da3-be8f-2270cf52a4d6}"/>
  <p:tag name="TABLE_ENDDRAG_ORIGIN_RECT" val="479*183"/>
  <p:tag name="TABLE_ENDDRAG_RECT" val="344*201*479*183"/>
</p:tagLst>
</file>

<file path=ppt/tags/tag12.xml><?xml version="1.0" encoding="utf-8"?>
<p:tagLst xmlns:p="http://schemas.openxmlformats.org/presentationml/2006/main">
  <p:tag name="KSO_WM_FULL_TEXT_BEAUTIFY_COPY_ID" val="3"/>
</p:tagLst>
</file>

<file path=ppt/tags/tag13.xml><?xml version="1.0" encoding="utf-8"?>
<p:tagLst xmlns:p="http://schemas.openxmlformats.org/presentationml/2006/main">
  <p:tag name="KSO_WM_FULL_TEXT_BEAUTIFY_COPY_ID" val="2"/>
</p:tagLst>
</file>

<file path=ppt/tags/tag14.xml><?xml version="1.0" encoding="utf-8"?>
<p:tagLst xmlns:p="http://schemas.openxmlformats.org/presentationml/2006/main">
  <p:tag name="KSO_WM_UNIT_TABLE_BEAUTIFY" val="smartTable{c60a96ab-0956-497f-9e7a-acb5166cb87d}"/>
  <p:tag name="TABLE_ENDDRAG_ORIGIN_RECT" val="814*258"/>
  <p:tag name="TABLE_ENDDRAG_RECT" val="94*236*814*258"/>
</p:tagLst>
</file>

<file path=ppt/tags/tag15.xml><?xml version="1.0" encoding="utf-8"?>
<p:tagLst xmlns:p="http://schemas.openxmlformats.org/presentationml/2006/main">
  <p:tag name="KSO_WM_FULL_TEXT_BEAUTIFY_COPY_ID" val="3"/>
</p:tagLst>
</file>

<file path=ppt/tags/tag16.xml><?xml version="1.0" encoding="utf-8"?>
<p:tagLst xmlns:p="http://schemas.openxmlformats.org/presentationml/2006/main">
  <p:tag name="KSO_WM_FULL_TEXT_BEAUTIFY_COPY_ID" val="2"/>
</p:tagLst>
</file>

<file path=ppt/tags/tag17.xml><?xml version="1.0" encoding="utf-8"?>
<p:tagLst xmlns:p="http://schemas.openxmlformats.org/presentationml/2006/main">
  <p:tag name="KSO_WM_FULL_TEXT_BEAUTIFY_COPY_ID" val="2"/>
</p:tagLst>
</file>

<file path=ppt/tags/tag18.xml><?xml version="1.0" encoding="utf-8"?>
<p:tagLst xmlns:p="http://schemas.openxmlformats.org/presentationml/2006/main">
  <p:tag name="KSO_WM_UNIT_TABLE_BEAUTIFY" val="smartTable{5ed1f29d-1b27-45f2-bde4-300879d9f424}"/>
  <p:tag name="TABLE_ENDDRAG_ORIGIN_RECT" val="696*189"/>
  <p:tag name="TABLE_ENDDRAG_RECT" val="117*246*696*189"/>
</p:tagLst>
</file>

<file path=ppt/tags/tag19.xml><?xml version="1.0" encoding="utf-8"?>
<p:tagLst xmlns:p="http://schemas.openxmlformats.org/presentationml/2006/main">
  <p:tag name="KSO_WM_FULL_TEXT_BEAUTIFY_COPY_ID" val="3"/>
</p:tagLst>
</file>

<file path=ppt/tags/tag20.xml><?xml version="1.0" encoding="utf-8"?>
<p:tagLst xmlns:p="http://schemas.openxmlformats.org/presentationml/2006/main">
  <p:tag name="KSO_WM_FULL_TEXT_BEAUTIFY_COPY_ID" val="2"/>
</p:tagLst>
</file>

<file path=ppt/tags/tag21.xml><?xml version="1.0" encoding="utf-8"?>
<p:tagLst xmlns:p="http://schemas.openxmlformats.org/presentationml/2006/main">
  <p:tag name="KSO_WM_FULL_TEXT_BEAUTIFY_COPY_ID" val="3"/>
</p:tagLst>
</file>

<file path=ppt/tags/tag22.xml><?xml version="1.0" encoding="utf-8"?>
<p:tagLst xmlns:p="http://schemas.openxmlformats.org/presentationml/2006/main">
  <p:tag name="COMMONDATA" val="eyJoZGlkIjoiZDg0YzYzZmRkMTI0N2Y4ZTJiYTQxYzFmODk2NDFkMDE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4862</Words>
  <Application>WPS 演示</Application>
  <PresentationFormat>宽屏</PresentationFormat>
  <Paragraphs>251</Paragraphs>
  <Slides>12</Slides>
  <Notes>1</Notes>
  <HiddenSlides>0</HiddenSlides>
  <MMClips>0</MMClips>
  <ScaleCrop>false</ScaleCrop>
  <HeadingPairs>
    <vt:vector size="8" baseType="variant">
      <vt:variant>
        <vt:lpstr>已用的字体</vt:lpstr>
      </vt:variant>
      <vt:variant>
        <vt:i4>13</vt:i4>
      </vt:variant>
      <vt:variant>
        <vt:lpstr>主题</vt:lpstr>
      </vt:variant>
      <vt:variant>
        <vt:i4>2</vt:i4>
      </vt:variant>
      <vt:variant>
        <vt:lpstr>嵌入 OLE 服务器</vt:lpstr>
      </vt:variant>
      <vt:variant>
        <vt:i4>2</vt:i4>
      </vt:variant>
      <vt:variant>
        <vt:lpstr>幻灯片标题</vt:lpstr>
      </vt:variant>
      <vt:variant>
        <vt:i4>12</vt:i4>
      </vt:variant>
    </vt:vector>
  </HeadingPairs>
  <TitlesOfParts>
    <vt:vector size="29" baseType="lpstr">
      <vt:lpstr>Arial</vt:lpstr>
      <vt:lpstr>宋体</vt:lpstr>
      <vt:lpstr>Wingdings</vt:lpstr>
      <vt:lpstr>Book Antiqua</vt:lpstr>
      <vt:lpstr>Microsoft YaHei UI</vt:lpstr>
      <vt:lpstr>Calibri</vt:lpstr>
      <vt:lpstr>Times New Roman</vt:lpstr>
      <vt:lpstr>等线</vt:lpstr>
      <vt:lpstr>微软雅黑</vt:lpstr>
      <vt:lpstr>等线 Light</vt:lpstr>
      <vt:lpstr>Arial Unicode MS</vt:lpstr>
      <vt:lpstr>book</vt:lpstr>
      <vt:lpstr>Segoe Print</vt:lpstr>
      <vt:lpstr>Office 主题​​</vt:lpstr>
      <vt:lpstr>1_Office 主题​​</vt:lpstr>
      <vt:lpstr>Visio.Drawing.15</vt:lpstr>
      <vt:lpstr>Equation.KSEE3</vt:lpstr>
      <vt:lpstr> Multi-Label Code Smell Detection with Hybrid Model based on Deep Learning</vt:lpstr>
      <vt:lpstr>Introduction</vt:lpstr>
      <vt:lpstr>Method-HMML</vt:lpstr>
      <vt:lpstr>Dataset</vt:lpstr>
      <vt:lpstr>PowerPoint 演示文稿</vt:lpstr>
      <vt:lpstr>Evaluation - Results</vt:lpstr>
      <vt:lpstr>PowerPoint 演示文稿</vt:lpstr>
      <vt:lpstr>PowerPoint 演示文稿</vt:lpstr>
      <vt:lpstr>PowerPoint 演示文稿</vt:lpstr>
      <vt:lpstr>PowerPoint 演示文稿</vt:lpstr>
      <vt:lpstr>Conclusion</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李 亦晨</dc:creator>
  <cp:lastModifiedBy>浅爱，深喜欢</cp:lastModifiedBy>
  <cp:revision>16</cp:revision>
  <dcterms:created xsi:type="dcterms:W3CDTF">2022-06-12T07:26:00Z</dcterms:created>
  <dcterms:modified xsi:type="dcterms:W3CDTF">2022-06-13T15:22:59Z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453194A69D34419AB6D7F5D956F2D8A7</vt:lpwstr>
  </property>
  <property fmtid="{D5CDD505-2E9C-101B-9397-08002B2CF9AE}" pid="3" name="KSOProductBuildVer">
    <vt:lpwstr>2052-11.1.0.11744</vt:lpwstr>
  </property>
</Properties>
</file>