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8" r:id="rId2"/>
    <p:sldId id="259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</p:sldIdLst>
  <p:sldSz cx="9144000" cy="5143500" type="screen16x9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C6FF"/>
    <a:srgbClr val="67F5F2"/>
    <a:srgbClr val="6CE8EE"/>
    <a:srgbClr val="C313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30" y="16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 showGuides="1">
      <p:cViewPr varScale="1">
        <p:scale>
          <a:sx n="65" d="100"/>
          <a:sy n="65" d="100"/>
        </p:scale>
        <p:origin x="2851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E9B0D-9B97-42AF-A594-280BB2E8D151}" type="datetimeFigureOut">
              <a:rPr lang="zh-CN" altLang="en-US" smtClean="0"/>
              <a:t>2022/7/1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AFE72C-F45D-4CB2-987E-87487811D1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21623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D9B237-5AB2-48CF-8032-32E9FB6EB4FF}" type="datetimeFigureOut">
              <a:rPr lang="zh-CN" altLang="en-US" smtClean="0"/>
              <a:t>2022/7/1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861678-F871-4BA5-BC3E-7CD7D2CF1E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3987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61678-F871-4BA5-BC3E-7CD7D2CF1E8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678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2022/7/1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2022/7/1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2022/7/1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2022/7/1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2022/7/1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2022/7/1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:a16="http://schemas.microsoft.com/office/drawing/2014/main" id="{4A866258-9C68-1007-AACE-CC159EC8705E}"/>
              </a:ext>
            </a:extLst>
          </p:cNvPr>
          <p:cNvSpPr txBox="1"/>
          <p:nvPr/>
        </p:nvSpPr>
        <p:spPr>
          <a:xfrm>
            <a:off x="1187624" y="987574"/>
            <a:ext cx="66967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>
                <a:solidFill>
                  <a:srgbClr val="000000"/>
                </a:solidFill>
                <a:effectLst/>
                <a:latin typeface="NimbusRomNo9L-Regu"/>
              </a:rPr>
              <a:t>Adaptive Prior-Knowledge-Assisted Function </a:t>
            </a:r>
            <a:endParaRPr lang="en-US" altLang="zh-CN" sz="2400"/>
          </a:p>
          <a:p>
            <a:pPr algn="ctr"/>
            <a:r>
              <a:rPr lang="en-US" altLang="zh-CN" sz="2400">
                <a:solidFill>
                  <a:srgbClr val="000000"/>
                </a:solidFill>
                <a:effectLst/>
                <a:latin typeface="NimbusRomNo9L-Regu"/>
              </a:rPr>
              <a:t>Naming Based on Multi-level Information Explorer</a:t>
            </a:r>
            <a:endParaRPr lang="zh-CN" altLang="en-US" sz="240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2772C92-3CA5-D541-7B76-303CCDB968C6}"/>
              </a:ext>
            </a:extLst>
          </p:cNvPr>
          <p:cNvSpPr txBox="1"/>
          <p:nvPr/>
        </p:nvSpPr>
        <p:spPr>
          <a:xfrm>
            <a:off x="611560" y="1923678"/>
            <a:ext cx="762207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>
                <a:solidFill>
                  <a:srgbClr val="000000"/>
                </a:solidFill>
                <a:effectLst/>
                <a:latin typeface="NimbusRomNo9L-Regu"/>
              </a:rPr>
              <a:t>Lancong Liu, Shizhan Chen, Sen Chen, Guodong Fan, Zhiyong Feng, Hongyue Wu </a:t>
            </a:r>
            <a:r>
              <a:rPr lang="en-US" altLang="zh-CN" sz="800" i="1">
                <a:solidFill>
                  <a:srgbClr val="000000"/>
                </a:solidFill>
                <a:effectLst/>
                <a:latin typeface="CMSY8"/>
              </a:rPr>
              <a:t>∗ </a:t>
            </a:r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1DFA41D-A6EF-20A6-D226-870167AD747B}"/>
              </a:ext>
            </a:extLst>
          </p:cNvPr>
          <p:cNvSpPr txBox="1"/>
          <p:nvPr/>
        </p:nvSpPr>
        <p:spPr>
          <a:xfrm>
            <a:off x="467544" y="2571750"/>
            <a:ext cx="76220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/>
              <a:t>Cognitive and Service Engineering Lab</a:t>
            </a:r>
            <a:endParaRPr lang="zh-CN" alt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2191C870-0072-460A-A507-1C87EB4CB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219822"/>
            <a:ext cx="1714897" cy="1537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98565BDB-30DD-1C30-E03E-9B0C1D0C0BE7}"/>
              </a:ext>
            </a:extLst>
          </p:cNvPr>
          <p:cNvSpPr txBox="1"/>
          <p:nvPr/>
        </p:nvSpPr>
        <p:spPr>
          <a:xfrm>
            <a:off x="3995936" y="3723878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Tianjin University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E2CDEFE-8911-5CA5-A35D-A88D05616FBB}"/>
              </a:ext>
            </a:extLst>
          </p:cNvPr>
          <p:cNvSpPr txBox="1"/>
          <p:nvPr/>
        </p:nvSpPr>
        <p:spPr>
          <a:xfrm>
            <a:off x="251520" y="195486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/>
              <a:t>Two problems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F3D61E1-FFA2-6BD9-AC9C-17F443299071}"/>
              </a:ext>
            </a:extLst>
          </p:cNvPr>
          <p:cNvSpPr txBox="1"/>
          <p:nvPr/>
        </p:nvSpPr>
        <p:spPr>
          <a:xfrm>
            <a:off x="755576" y="627534"/>
            <a:ext cx="7992888" cy="2814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/>
          </a:p>
          <a:p>
            <a:pPr>
              <a:lnSpc>
                <a:spcPct val="150000"/>
              </a:lnSpc>
            </a:pPr>
            <a:r>
              <a:rPr lang="en-US" altLang="zh-CN" sz="2000"/>
              <a:t>Comprehensibility of source code is strongly affected by identifier names</a:t>
            </a:r>
          </a:p>
          <a:p>
            <a:pPr>
              <a:lnSpc>
                <a:spcPct val="150000"/>
              </a:lnSpc>
            </a:pPr>
            <a:r>
              <a:rPr lang="en-US" altLang="zh-CN" sz="2000"/>
              <a:t>Inappropriate names may lead to software defects</a:t>
            </a:r>
          </a:p>
          <a:p>
            <a:pPr>
              <a:lnSpc>
                <a:spcPct val="150000"/>
              </a:lnSpc>
            </a:pPr>
            <a:endParaRPr lang="en-US" altLang="zh-CN" sz="2000"/>
          </a:p>
          <a:p>
            <a:pPr>
              <a:lnSpc>
                <a:spcPct val="150000"/>
              </a:lnSpc>
            </a:pPr>
            <a:r>
              <a:rPr lang="en-US" altLang="zh-CN" sz="2000">
                <a:solidFill>
                  <a:srgbClr val="000000"/>
                </a:solidFill>
                <a:effectLst/>
                <a:latin typeface="NimbusRomNo9L-Regu"/>
              </a:rPr>
              <a:t>Generating a function name that can directly reflect one’s intent is difficult </a:t>
            </a:r>
            <a:endParaRPr lang="zh-CN" altLang="en-US" sz="2000"/>
          </a:p>
          <a:p>
            <a:pPr>
              <a:lnSpc>
                <a:spcPct val="150000"/>
              </a:lnSpc>
            </a:pPr>
            <a:endParaRPr lang="zh-CN" altLang="en-US" sz="200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D79FE62-CFE2-B579-8178-7288CBA6EDA2}"/>
              </a:ext>
            </a:extLst>
          </p:cNvPr>
          <p:cNvSpPr/>
          <p:nvPr/>
        </p:nvSpPr>
        <p:spPr>
          <a:xfrm>
            <a:off x="539552" y="1347614"/>
            <a:ext cx="144016" cy="1440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E13FB8D-3B98-C09E-4708-B8DC38591A3C}"/>
              </a:ext>
            </a:extLst>
          </p:cNvPr>
          <p:cNvSpPr/>
          <p:nvPr/>
        </p:nvSpPr>
        <p:spPr>
          <a:xfrm>
            <a:off x="539552" y="2715766"/>
            <a:ext cx="144016" cy="1440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6254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3808D05-17CC-90B4-F4FC-017F7A862BBF}"/>
              </a:ext>
            </a:extLst>
          </p:cNvPr>
          <p:cNvSpPr txBox="1"/>
          <p:nvPr/>
        </p:nvSpPr>
        <p:spPr>
          <a:xfrm>
            <a:off x="251520" y="123478"/>
            <a:ext cx="83529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>
                <a:solidFill>
                  <a:srgbClr val="000000"/>
                </a:solidFill>
                <a:effectLst/>
                <a:latin typeface="NimbusRomNo9L-Regu"/>
              </a:rPr>
              <a:t>Current deep-learning approaches are based on the granularity of </a:t>
            </a:r>
          </a:p>
          <a:p>
            <a:pPr algn="ctr"/>
            <a:r>
              <a:rPr lang="en-US" altLang="zh-CN" sz="2400">
                <a:solidFill>
                  <a:srgbClr val="000000"/>
                </a:solidFill>
                <a:effectLst/>
                <a:latin typeface="NimbusRomNo9L-Regu"/>
              </a:rPr>
              <a:t>token or AST nodes</a:t>
            </a:r>
            <a:endParaRPr lang="zh-CN" altLang="en-US" sz="240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AF0941A-D662-7DC9-629C-CE71721BAA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275606"/>
            <a:ext cx="4856648" cy="86419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E853262-C791-A615-01ED-5CE8311D8931}"/>
              </a:ext>
            </a:extLst>
          </p:cNvPr>
          <p:cNvSpPr txBox="1"/>
          <p:nvPr/>
        </p:nvSpPr>
        <p:spPr>
          <a:xfrm>
            <a:off x="5724128" y="1059582"/>
            <a:ext cx="837807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altLang="zh-CN"/>
              <a:t>tokens</a:t>
            </a:r>
            <a:endParaRPr lang="zh-CN" alt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F4E5190-4959-04FB-59A7-CC796E7EA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499742"/>
            <a:ext cx="7020272" cy="2147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322CFF8A-EA55-F836-8F2D-76D3A931E439}"/>
              </a:ext>
            </a:extLst>
          </p:cNvPr>
          <p:cNvSpPr txBox="1"/>
          <p:nvPr/>
        </p:nvSpPr>
        <p:spPr>
          <a:xfrm>
            <a:off x="7308304" y="2355726"/>
            <a:ext cx="837807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altLang="zh-CN"/>
              <a:t>AST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3191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1808FEE-0352-7710-FA0C-FB670BF827F2}"/>
              </a:ext>
            </a:extLst>
          </p:cNvPr>
          <p:cNvSpPr txBox="1"/>
          <p:nvPr/>
        </p:nvSpPr>
        <p:spPr>
          <a:xfrm flipH="1">
            <a:off x="251520" y="195486"/>
            <a:ext cx="820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/>
              <a:t>Our approach</a:t>
            </a:r>
            <a:r>
              <a:rPr lang="zh-CN" altLang="en-US" sz="2400"/>
              <a:t>：</a:t>
            </a:r>
            <a:r>
              <a:rPr lang="en-US" altLang="zh-CN" sz="2000"/>
              <a:t>capture the function semantics based on statement-level and employ the prior knowledge to assist the model</a:t>
            </a:r>
            <a:endParaRPr lang="zh-CN" altLang="en-US" sz="20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C709801-BE4E-1332-F7CB-ECD6D897D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707654"/>
            <a:ext cx="4200216" cy="187220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F21869C-01C5-9ED7-F365-8670CC4DCF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059582"/>
            <a:ext cx="3858957" cy="368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21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830FA3F-D801-6DC6-F0FA-C7ED4356B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0"/>
            <a:ext cx="3385111" cy="51435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5776CFC8-B924-6487-DC5A-3B97833925FB}"/>
              </a:ext>
            </a:extLst>
          </p:cNvPr>
          <p:cNvSpPr txBox="1"/>
          <p:nvPr/>
        </p:nvSpPr>
        <p:spPr>
          <a:xfrm>
            <a:off x="4932040" y="483518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>
                <a:solidFill>
                  <a:srgbClr val="000000"/>
                </a:solidFill>
                <a:latin typeface="NimbusRomNo9L-ReguItal"/>
              </a:rPr>
              <a:t>function decomposion</a:t>
            </a:r>
            <a:endParaRPr lang="zh-CN" altLang="en-US" i="1">
              <a:solidFill>
                <a:srgbClr val="000000"/>
              </a:solidFill>
              <a:latin typeface="NimbusRomNo9L-ReguItal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6968D32-E963-2720-AB34-9913EC0DA7C0}"/>
              </a:ext>
            </a:extLst>
          </p:cNvPr>
          <p:cNvSpPr txBox="1"/>
          <p:nvPr/>
        </p:nvSpPr>
        <p:spPr>
          <a:xfrm>
            <a:off x="4788024" y="1563638"/>
            <a:ext cx="62464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i="1">
                <a:solidFill>
                  <a:srgbClr val="000000"/>
                </a:solidFill>
                <a:effectLst/>
                <a:latin typeface="NimbusRomNo9L-ReguItal"/>
              </a:rPr>
              <a:t>try to understand the meaning of </a:t>
            </a:r>
          </a:p>
          <a:p>
            <a:r>
              <a:rPr lang="en-US" altLang="zh-CN" sz="1800" i="1">
                <a:solidFill>
                  <a:srgbClr val="000000"/>
                </a:solidFill>
                <a:effectLst/>
                <a:latin typeface="NimbusRomNo9L-ReguItal"/>
              </a:rPr>
              <a:t>each statement</a:t>
            </a:r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5B50034-D7F5-6EE9-FB37-0CA838EC5AEC}"/>
              </a:ext>
            </a:extLst>
          </p:cNvPr>
          <p:cNvSpPr txBox="1"/>
          <p:nvPr/>
        </p:nvSpPr>
        <p:spPr>
          <a:xfrm>
            <a:off x="4716016" y="2715766"/>
            <a:ext cx="62955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i="1">
                <a:solidFill>
                  <a:srgbClr val="000000"/>
                </a:solidFill>
                <a:effectLst/>
                <a:latin typeface="NimbusRomNo9L-ReguItal"/>
                <a:ea typeface="宋体" panose="02010600030101010101" pitchFamily="2" charset="-122"/>
              </a:rPr>
              <a:t>comb their logical relations to understand </a:t>
            </a:r>
          </a:p>
          <a:p>
            <a:r>
              <a:rPr lang="en-US" altLang="zh-CN" sz="1800" i="1">
                <a:solidFill>
                  <a:srgbClr val="000000"/>
                </a:solidFill>
                <a:effectLst/>
                <a:latin typeface="NimbusRomNo9L-ReguItal"/>
                <a:ea typeface="宋体" panose="02010600030101010101" pitchFamily="2" charset="-122"/>
              </a:rPr>
              <a:t>the </a:t>
            </a:r>
            <a:r>
              <a:rPr lang="en-US" altLang="zh-CN" sz="1800" i="1">
                <a:solidFill>
                  <a:srgbClr val="000000"/>
                </a:solidFill>
                <a:effectLst/>
                <a:latin typeface="NimbusRomNo9L-ReguItal"/>
              </a:rPr>
              <a:t>whole function</a:t>
            </a:r>
            <a:endParaRPr lang="zh-CN" altLang="en-US"/>
          </a:p>
        </p:txBody>
      </p:sp>
      <p:sp>
        <p:nvSpPr>
          <p:cNvPr id="12" name="箭头: 右 11">
            <a:extLst>
              <a:ext uri="{FF2B5EF4-FFF2-40B4-BE49-F238E27FC236}">
                <a16:creationId xmlns:a16="http://schemas.microsoft.com/office/drawing/2014/main" id="{24F3918E-93ED-FDA6-1330-5D8357706BEE}"/>
              </a:ext>
            </a:extLst>
          </p:cNvPr>
          <p:cNvSpPr/>
          <p:nvPr/>
        </p:nvSpPr>
        <p:spPr>
          <a:xfrm>
            <a:off x="3995936" y="555526"/>
            <a:ext cx="648072" cy="21602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箭头: 右 12">
            <a:extLst>
              <a:ext uri="{FF2B5EF4-FFF2-40B4-BE49-F238E27FC236}">
                <a16:creationId xmlns:a16="http://schemas.microsoft.com/office/drawing/2014/main" id="{678A299D-EED6-680C-BE8C-222F06A4BA2A}"/>
              </a:ext>
            </a:extLst>
          </p:cNvPr>
          <p:cNvSpPr/>
          <p:nvPr/>
        </p:nvSpPr>
        <p:spPr>
          <a:xfrm>
            <a:off x="3995936" y="1779662"/>
            <a:ext cx="648072" cy="21602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箭头: 右 13">
            <a:extLst>
              <a:ext uri="{FF2B5EF4-FFF2-40B4-BE49-F238E27FC236}">
                <a16:creationId xmlns:a16="http://schemas.microsoft.com/office/drawing/2014/main" id="{415EC98F-00EA-8559-96BB-286B07E7473F}"/>
              </a:ext>
            </a:extLst>
          </p:cNvPr>
          <p:cNvSpPr/>
          <p:nvPr/>
        </p:nvSpPr>
        <p:spPr>
          <a:xfrm>
            <a:off x="3995936" y="2931790"/>
            <a:ext cx="648072" cy="21602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267FAC2-07C1-1686-77FB-4A882FADEF74}"/>
              </a:ext>
            </a:extLst>
          </p:cNvPr>
          <p:cNvSpPr txBox="1"/>
          <p:nvPr/>
        </p:nvSpPr>
        <p:spPr>
          <a:xfrm>
            <a:off x="4788024" y="3795886"/>
            <a:ext cx="6295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i="1">
                <a:solidFill>
                  <a:srgbClr val="000000"/>
                </a:solidFill>
                <a:latin typeface="NimbusRomNo9L-ReguItal"/>
                <a:ea typeface="宋体" panose="02010600030101010101" pitchFamily="2" charset="-122"/>
              </a:rPr>
              <a:t>employ the prior knowledge</a:t>
            </a:r>
            <a:endParaRPr lang="zh-CN" altLang="en-US"/>
          </a:p>
        </p:txBody>
      </p:sp>
      <p:sp>
        <p:nvSpPr>
          <p:cNvPr id="16" name="箭头: 右 15">
            <a:extLst>
              <a:ext uri="{FF2B5EF4-FFF2-40B4-BE49-F238E27FC236}">
                <a16:creationId xmlns:a16="http://schemas.microsoft.com/office/drawing/2014/main" id="{9D13AE68-D362-DE36-14DD-5EA9CA02374D}"/>
              </a:ext>
            </a:extLst>
          </p:cNvPr>
          <p:cNvSpPr/>
          <p:nvPr/>
        </p:nvSpPr>
        <p:spPr>
          <a:xfrm>
            <a:off x="3995936" y="3867894"/>
            <a:ext cx="648072" cy="21602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7551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D8F1476-CD08-6D8E-CA4E-25F095BC8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771550"/>
            <a:ext cx="3914804" cy="384812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E474123-A89A-B25F-011C-2014B28C6367}"/>
              </a:ext>
            </a:extLst>
          </p:cNvPr>
          <p:cNvSpPr txBox="1"/>
          <p:nvPr/>
        </p:nvSpPr>
        <p:spPr>
          <a:xfrm>
            <a:off x="251520" y="123478"/>
            <a:ext cx="63367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>
                <a:solidFill>
                  <a:srgbClr val="000000"/>
                </a:solidFill>
                <a:latin typeface="NimbusRomNo9L-ReguItal"/>
              </a:rPr>
              <a:t>U</a:t>
            </a:r>
            <a:r>
              <a:rPr lang="en-US" altLang="zh-CN" sz="2400">
                <a:solidFill>
                  <a:srgbClr val="000000"/>
                </a:solidFill>
                <a:effectLst/>
                <a:latin typeface="NimbusRomNo9L-ReguItal"/>
              </a:rPr>
              <a:t>nderstand the meaning of  each statement</a:t>
            </a:r>
            <a:endParaRPr lang="zh-CN" altLang="en-US" sz="240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B9A7E47-3E67-2C7F-1CA5-4DF60D31D1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851670"/>
            <a:ext cx="4081695" cy="1686099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AA6C9C09-7E82-F6E6-DA2D-32651D16C9DD}"/>
              </a:ext>
            </a:extLst>
          </p:cNvPr>
          <p:cNvSpPr/>
          <p:nvPr/>
        </p:nvSpPr>
        <p:spPr>
          <a:xfrm>
            <a:off x="2915816" y="915566"/>
            <a:ext cx="1512168" cy="2160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6A93FE03-29B0-9B8B-DA39-A64212B1F605}"/>
              </a:ext>
            </a:extLst>
          </p:cNvPr>
          <p:cNvCxnSpPr/>
          <p:nvPr/>
        </p:nvCxnSpPr>
        <p:spPr>
          <a:xfrm>
            <a:off x="4572000" y="1131590"/>
            <a:ext cx="360040" cy="64807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0C878D53-7A87-3E84-4B93-BF5633BFB47C}"/>
              </a:ext>
            </a:extLst>
          </p:cNvPr>
          <p:cNvSpPr/>
          <p:nvPr/>
        </p:nvSpPr>
        <p:spPr>
          <a:xfrm>
            <a:off x="539552" y="771550"/>
            <a:ext cx="8280920" cy="38884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B25C845B-70A8-7D4F-9901-3AB96A5215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-28674"/>
            <a:ext cx="2824183" cy="91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537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58109A2-28FD-D0D7-B74E-8E0A66D6C7C5}"/>
              </a:ext>
            </a:extLst>
          </p:cNvPr>
          <p:cNvSpPr txBox="1"/>
          <p:nvPr/>
        </p:nvSpPr>
        <p:spPr>
          <a:xfrm>
            <a:off x="107504" y="51470"/>
            <a:ext cx="806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>
                <a:solidFill>
                  <a:srgbClr val="000000"/>
                </a:solidFill>
                <a:latin typeface="NimbusRomNo9L-ReguItal"/>
                <a:ea typeface="宋体" panose="02010600030101010101" pitchFamily="2" charset="-122"/>
              </a:rPr>
              <a:t>C</a:t>
            </a:r>
            <a:r>
              <a:rPr lang="en-US" altLang="zh-CN" sz="2400">
                <a:solidFill>
                  <a:srgbClr val="000000"/>
                </a:solidFill>
                <a:effectLst/>
                <a:latin typeface="NimbusRomNo9L-ReguItal"/>
                <a:ea typeface="宋体" panose="02010600030101010101" pitchFamily="2" charset="-122"/>
              </a:rPr>
              <a:t>omb the logical relations to understand the </a:t>
            </a:r>
            <a:r>
              <a:rPr lang="en-US" altLang="zh-CN" sz="2400">
                <a:solidFill>
                  <a:srgbClr val="000000"/>
                </a:solidFill>
                <a:effectLst/>
                <a:latin typeface="NimbusRomNo9L-ReguItal"/>
              </a:rPr>
              <a:t>whole function</a:t>
            </a:r>
            <a:endParaRPr lang="zh-CN" altLang="en-US" sz="240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585C981-D378-F5B1-40C9-1F5BD07414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427734"/>
            <a:ext cx="6286656" cy="216024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93D316D-5BAE-DD21-C80F-26274BE82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1" y="555526"/>
            <a:ext cx="3157611" cy="1584176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F6BD4C32-1670-3839-9393-4F748B781D60}"/>
              </a:ext>
            </a:extLst>
          </p:cNvPr>
          <p:cNvSpPr/>
          <p:nvPr/>
        </p:nvSpPr>
        <p:spPr>
          <a:xfrm>
            <a:off x="539552" y="1563638"/>
            <a:ext cx="1584176" cy="57606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9A4B73CC-A859-ACDD-EBCB-F73223D4CBF0}"/>
              </a:ext>
            </a:extLst>
          </p:cNvPr>
          <p:cNvCxnSpPr/>
          <p:nvPr/>
        </p:nvCxnSpPr>
        <p:spPr>
          <a:xfrm>
            <a:off x="1043608" y="2283718"/>
            <a:ext cx="576064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3476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8E14AA1-31A4-F894-9620-4C44DB5147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27534"/>
            <a:ext cx="2958620" cy="165618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6625AAB-57E6-12C9-9C8E-CBBD14D8ACCD}"/>
              </a:ext>
            </a:extLst>
          </p:cNvPr>
          <p:cNvSpPr txBox="1"/>
          <p:nvPr/>
        </p:nvSpPr>
        <p:spPr>
          <a:xfrm>
            <a:off x="179512" y="13945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/>
              <a:t>Employ the prior knowledge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907C04A-D5B4-60A7-F3A7-5500F121F5FA}"/>
              </a:ext>
            </a:extLst>
          </p:cNvPr>
          <p:cNvSpPr txBox="1"/>
          <p:nvPr/>
        </p:nvSpPr>
        <p:spPr>
          <a:xfrm>
            <a:off x="467544" y="3939902"/>
            <a:ext cx="75608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rgbClr val="000000"/>
                </a:solidFill>
                <a:latin typeface="NimbusRomNo9L-Regu"/>
              </a:rPr>
              <a:t>T</a:t>
            </a:r>
            <a:r>
              <a:rPr lang="en-US" altLang="zh-CN" sz="1800">
                <a:solidFill>
                  <a:srgbClr val="000000"/>
                </a:solidFill>
                <a:effectLst/>
                <a:latin typeface="NimbusRomNo9L-Regu"/>
              </a:rPr>
              <a:t>he model should judge if the name token can be extracted or predicted at each time step.</a:t>
            </a:r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6B0C91B-56B8-64D7-A13D-D81F6916F7FF}"/>
              </a:ext>
            </a:extLst>
          </p:cNvPr>
          <p:cNvSpPr txBox="1"/>
          <p:nvPr/>
        </p:nvSpPr>
        <p:spPr>
          <a:xfrm>
            <a:off x="467544" y="3579862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why we design in such way?</a:t>
            </a:r>
            <a:endParaRPr lang="zh-CN" altLang="en-US">
              <a:solidFill>
                <a:srgbClr val="FF0000"/>
              </a:solidFill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795662FD-224B-85D9-C6D2-D0DCB528FCA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11"/>
          <a:stretch/>
        </p:blipFill>
        <p:spPr>
          <a:xfrm>
            <a:off x="3707904" y="1624338"/>
            <a:ext cx="2738458" cy="506042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8E13AD14-0C41-8A4C-923A-908F1B1B1592}"/>
              </a:ext>
            </a:extLst>
          </p:cNvPr>
          <p:cNvSpPr/>
          <p:nvPr/>
        </p:nvSpPr>
        <p:spPr>
          <a:xfrm>
            <a:off x="1619672" y="1347614"/>
            <a:ext cx="648072" cy="2880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881CAD24-79B3-7913-0429-6087882577AB}"/>
              </a:ext>
            </a:extLst>
          </p:cNvPr>
          <p:cNvCxnSpPr/>
          <p:nvPr/>
        </p:nvCxnSpPr>
        <p:spPr>
          <a:xfrm>
            <a:off x="2411760" y="1491630"/>
            <a:ext cx="1656184" cy="72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AD999E05-9A91-25A8-3CD0-88E5560F26A1}"/>
              </a:ext>
            </a:extLst>
          </p:cNvPr>
          <p:cNvSpPr txBox="1"/>
          <p:nvPr/>
        </p:nvSpPr>
        <p:spPr>
          <a:xfrm>
            <a:off x="467544" y="2787774"/>
            <a:ext cx="83529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Certain name tokens can be extracted directly from certain statements and such probability differs significantly in different types of statements.</a:t>
            </a:r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B285484-BFB7-016D-31AD-801AA5C4F369}"/>
              </a:ext>
            </a:extLst>
          </p:cNvPr>
          <p:cNvSpPr txBox="1"/>
          <p:nvPr/>
        </p:nvSpPr>
        <p:spPr>
          <a:xfrm>
            <a:off x="467544" y="242773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why we use the prior knowledge? </a:t>
            </a:r>
            <a:endParaRPr lang="zh-CN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973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279C104-8667-DAB0-2056-90F4BC9489D7}"/>
              </a:ext>
            </a:extLst>
          </p:cNvPr>
          <p:cNvSpPr txBox="1"/>
          <p:nvPr/>
        </p:nvSpPr>
        <p:spPr>
          <a:xfrm>
            <a:off x="107504" y="195486"/>
            <a:ext cx="2738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/>
              <a:t>Experimental results</a:t>
            </a:r>
            <a:endParaRPr lang="zh-CN" altLang="en-US" sz="240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846FDE5-A864-4088-E41E-B07DD627BB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843558"/>
            <a:ext cx="5418257" cy="216481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CCEF65C-A82A-61A1-9F00-0B05A59AE0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291830"/>
            <a:ext cx="4556606" cy="132497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4F9C33A-1C11-284E-428B-41B8C0118A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435846"/>
            <a:ext cx="2538431" cy="115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389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B760235-779B-CE0E-DB88-616CE2A30696}"/>
              </a:ext>
            </a:extLst>
          </p:cNvPr>
          <p:cNvSpPr txBox="1"/>
          <p:nvPr/>
        </p:nvSpPr>
        <p:spPr>
          <a:xfrm>
            <a:off x="107504" y="195486"/>
            <a:ext cx="1973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/>
              <a:t>Visual analysis</a:t>
            </a:r>
            <a:endParaRPr lang="zh-CN" altLang="en-US" sz="240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F323D31-6690-3BAF-B39B-0B12FD8AB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59582"/>
            <a:ext cx="8850619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4174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89EF8702-B7CE-4342-9B52-93611464B615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GCoCUs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BgqAlLu1C4NysDAACGDAAAJwAAAHVuaXZlcnNhbC9mbGFzaF9wdWJsaXNoaW5nX3NldHRpbmdzLnhtbNVX21IaMRi+5yky6XgpqxarMgtOKzBlVGCEtnrlhE1gM+aw3WRBvOrT9MH6JP2zAYTR2vXATHvBQP7D95//hPD4Vgo0YanhWtXwbnkHI6YiTbka1/CXQWv7ECNjiaJEaMVqWGmMjuulMMmGgpu4z6wFUYMARplqYms4tjapBsF0Oi1zk6SOq0VmAd+UIy2DJGWGKcvSIBFkBl92ljCD5wgFAOAjtZqr1UslhEKPdK5pJhjiFDxX3AVFREsQE+PAiw1JdDNOdaboiRY6Rel4WMPvWgeto9anhYyHanDJlMuJqQPRkW2VUMqdF0T0+R1DMePjGNw9qGA05dTGNbxXcSggHTxEybF96MShnGjIgbJzeMksocQSf/T2LLu1ZkHwJDpTRPJoABzk4q/hxuD681WveXHW7pxeD7rds0G7553IdYJ1nDBYNxSCQzpLI7a0ExJrSRSD36AzIsKwMFglLcRGWq05585oqAXkPteCNpJDRjtEspVq9G+4aoHkLkYjCETMavhjyonAiFsieLRUNtnQWG7zqrdWJRFgQXsydN7H9+Z9dqKYpIaturXgGJfzqP5NZ4Kimc6Q4DcMWY0g/kzCr5ih1eKgUaplToX2scgIDhYnnE0ZPc5zOgf8k6ErMCEz0IReTQSz3sL3jN+hIRvpFHAZmUBnA50bj19+FnBCjLkHJQsft/pn7Ubzut1pNC+3XICEToiKngkOBWcysRvBJzOktF3oQToikhmWF4VymvOKxFZ+eRkMl5nwZX7rYqxAb7Akm7HynML81YPCZmMyyQfRDVcODSPIoSQeExgRrAuuMlYUMCIKaSVmiESw1owb6wnXmQGKH2APbV7uoddHXOWnMaw2sJhSlhaC3Nnde1/Z/3BweFQtB79+/Nx+Umm+8HuCOHN+4588ufKXa//hNgwDt6UfX9o2zf7Nnd27aH4tktdO83JQqKTNfiG4bhGp7mkRqQt/yfRWLphCLsBSGvshg7UkuOSW0bdssRe0yavudt9jm2mTDcb8mtH4b0L2p+Uzce1dGAaPPlwdR3LFJSTCrcTla7e+X9mBl+ajrFIJ0Nb/O9RLvwFQSwMEFAACAAgAYKgJSzDzi8S5AgAAUQoAACEAAAB1bml2ZXJzYWwvZmxhc2hfc2tpbl9zZXR0aW5ncy54bWyVVttO4zAQfd+vqLrvpOyNRTKVoLQSErsgQLw7yTSx6tiRPSnbv187sYndNjR0hFTPnGOPx2emEL1hYv5lMiGZ5FI9AyIThbYe75uw/GqaNohSnGVSIAg8E1JVlE/nX1fthyQt8hRLbkGN5axpBv0xs9lidnk+huLO+HlhbYiQyaqmYncvC3mW0mxTKNmI/GRq5a4GxZnY2IwuLxbLwQM403iHUEU5LX9bG0epFWgNNqVfS2snWZymwP1Js/YzktMf9fHt92hbphm2tOtza0O0mhawV+SL1eXqZhgvzO6fJiD8QwP9/s3aIJTTHah48+XK2iBD1k39GY3USha2oDHn40d853BJc9N+hnA7s3aSYC9kDzr5Cq48P26tBSD3Nex7YttVSf5o67o3EOyjpxzmqBogiV91MV3Kt4cGTX/AfE25NoDQ1YMeTdKPtNF+m9jX457gjYk8ADlHj3iVvKlg0eUbAGN/j18sbtpREeb37gsSVLB1ziDD3tkj/5qyHiADZ4985iyHB8F3hxnshzqSf+Mb6l7z4/KbKAhqlr5gfuWj9qR727k6SNU5PKaSOcy1TeeFVWCfjSStr0spOciJCLplBUUmxR+LS3ftZTRJ9gJOaseFRZAhh2N6a3M0UzosV7uO5eiisR67X4X+ct16gmaIX00pIs3Kyvwq6enE8UyXmMJMk+MMOyYNHNSdWMuRnIqqDagXKfnYU4RECLHtzYbAsmutIThJghKQ5HiRidvkWPVFU6WglubRGHjVxL4OV7Ki5OYPXxm8QR4TBoIdE0uznaDsXZSBwykAqMpKL9lu0UWqhiPjsAXf+YGjvfDQzYg2Eh1S2zXewxpDvTnPKEG6QdELJcTFgSOEV5OXjEdOGBiheaSpbm8Wtb0fwf3O0VD2s8xKLxxj7dopKdrYxA8raJz2X8n/UEsDBBQAAgAIAGCoCUs1CTVsAQMAAJcLAAAmAAAAdW5pdmVyc2FsL2h0bWxfcHVibGlzaGluZ19zZXR0aW5ncy54bWzNlt1SGjEUgO95ikw6XsqqtVWZXZxWYGT8gRHa6pUTNoHNmE22SRbEqz5NH6xP0pMNIIyWro50esEsOcn5zl9ykvD4PhVozLThSkZ4t7qDEZOxolyOIvyl39o+xMhYIikRSrIIS4XRcb0SZvlAcJP0mLWw1CDASFPLbIQTa7NaEEwmkyo3mXazSuQW+KYaqzTINDNMWqaDTJApfOw0YwbPCCUA8EuVnKnVKxWEQk+6UDQXDHEKnkvugiLi1KYCB37VgMR3I61ySU+UUBrp0SDC71oHraPW5/kaT2rwlEmXElMHoRPbGqGUOyeI6PEHhhLGRwl4e7CP0YRTm0R4b99RYHXwlFKwfeTEUU4UpEDaGT5lllBiiR96e5bdWzMXeBGdSpLyuA8zyIUf4Ub/9vSm27w6b1+e3fY7nfN+u+udKHSCVU4YrBoKwSGV65gt7ITEWhIn4DfoDIkwLAyWRfNlQyVXnHNjNFACUl9oYTQET8U0wp80JwIjbong8WLWEj1itsUFxOB0d6tDafEj0McbJ0QbtmxoPmNcFuP6N5ULiqYqR4LfMWQVgojyFP4lDC2nGw21SgupIMYiIzhlaMzZhNHjIksz4J8M3YCJNAdN2HyZYNZb+J7zBzRgQ6WBy8gYtirIufH86ovAGTHmEUrmPm71ztuN5m37stG83nIBEjomMn4hHErI0sxuhE+mSCo714N0xCQ3rCgK5bSYKxNb9fVlMDzNhS/zWxdjCb3BkmzGyksK81cPSptNyLg4iO5wFWg4ghxK4pkwEcNx5zJnZYExkUhJMUUkhkZl3LEec5UbkPgD7NHm9R56fcRlMRrBzQEWNWW6FHJnd+/9/oePB4dHtWrw68fP7bVKsxbeFcSZ8z38ZG0TXzTyp90wDFzvfL4NW53/qy7cvWp+LZOpy+Z1v1SRmr1SuE6ZVZ2zMquu/LXRXboySrkAbWbkjw00GsFTbhl9y03zisKvv3/9tnijwm8wirXb9/8Nwo8Wz62V91UYPPsArIB89TFdr/wGUEsDBBQAAgAIAGCoCUtjqZVpowEAAC4GAAAfAAAAdW5pdmVyc2FsL2h0bWxfc2tpbl9zZXR0aW5ncy5qc42UTW/CMAyG7/wKlF0nVPbF2G2DIiFxmDRu0w6hmFKRxlESOhjiv68uA5o2HcSX5u2T17WreNdq54tFrP3S3hXPxf7d3RcakGb1Gm5dXTToKenMiGQO0yQFkUhgFSQ7Hj3J+zPhM2ayMJ1tP8jWlPwY0psFF6aMK4+F9mjGo2Ue7dujbXyJf05iq1TWoaRSn2dra1F2IpQWpO1I1CkvGHYzKla5wgqMGegL6IJH4JgGwSDod5vIs+Njj6LMRZgqLrcTjLEz49Eq1riW86b8y60Cnf/x1V/afm8QOnYiMXZsIa0mDp8pmkmlwRj4y/sUUnhhwWcgSr5Bsf5BHeN6QRU6S0xij/Rrl6JMKx5DvUu9UX/05mIy97qWs7CxB+L+jsIhBN+CrlmFIwoHRLVWV/xApTGmjtTQes9PqEA+T2R84IYBhZejjyXbpu6dC30YUjDnCmHlCi09VzJtmhxXXHvrzKRjVlPJOvFdeuETfXnRoynf4cw/Rmx1jND+s824tTxapvl0yEcjdRxM/gx6LBdIQsr1CvQUUeT1fF368mry1v4XUEsDBBQAAgAIAGCoCUs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GCoCUsiQHYtXgAAAGIAAAAcAAAAdW5pdmVyc2FsL2xvY2FsX3NldHRpbmdzLnhtbA3KKw6AMAwAUM8pmno+cwgGDokBDtBAQ0i6lrCFwO2Ze+J1wxsEHr7jaerRVQ0C62b7qYfHdRnLFiEm0p3ElD2qIQx90YltJDOnlGOES+jje+GQkXiikKdzDuu++AFQSwMEFAACAAgA95JT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YKgJSwwbaZ/oCQAA80EAACkAAAB1bml2ZXJzYWwvc2tpbl9jdXN0b21pemF0aW9uX3NldHRpbmdzLnhtbO1c3W7byBW+36cYyFigBQrr/69QWPBnZBORKa3I2EmLQqClsUWYIrUkpcQLXex1+wy92JuiL1Bg7/ouxWKBvkXPDEmJpChp6CTdoKswNsKZ851z5sz54fAQ6flPliOv/MBdWN+ZgeU6OgkCy3n0ha8Q6k1d2/VGHvFJwAbSQ8gxF+RVqVqtlpAfmM7M9GavSg+m7ZNSSB3TIwsm7ldB4DqXU9cJiBNcOq63MO0SWpv2Crj02Z9S+TTQXROvAOzBnJKsMLnSrZ7EpOQ02/TKxUzdxdJ0ngfuo3t5b06fHj135cx4NJw/L4lnW87TlrjblnG+FNvyAzUgixzdcIdeHKglbJtPdqq1ML2OA23znthpeRUeRFbWETNkkGvLt4IEUqzSKxe5NB9Jrs3b/W5fOgBxQMZLMAH5EGyp6zV65VPb5jPx8kTgPr3yQe5ytSzoPkvPfaRWzoMd2dotzHbNGYT6FqNU6HUcQxdHxfHsTspgDYVeMV2vnMgjLNWUs7kmZHRnOTP3veo8uBEwTjQynfWFCgoNhDptsaN04K4hNWqo3cA13EEKbsow160r3boMc0qtKvfKGRYhX49MIbnkc+2VU7P7ANXxiReozox8EOpp6uRUegVXHpgf6Hyh1aDXJpa6YaZqoEYVcg7e1MR6vd5CclOpKpVNu91ti1WEK41mpb6ROtQPUbXZrHZbm2q71qzDXb/bAi4N3G2hRrvRqCmbGq4BGomipNTkTbverVZFkIY7XXnT70vtSgVBGq83lE2zVe9LFQTUdeAh1jvUgHWlLtVbG1ESq5066st9qd/YYAW35Cbq1HCrUtk0JKleqeyMu1td0ly7Ue7lxOY8wTB3C3Jnd96Wdq7edOV5QGyQBXh5QBLlrRzN0zoZT28LYmp0GwYULPz8jx9+/tu/emV2kwqQZJnlrJTCRegekfI8SJa2hYsK+8OBS9ZK4aIhNpqNJi8sktXvn5J1oF7yLG9XMGFRrFYeo84pmcJFWCz5YXEdEy7ClMqFTBRNuqyaXJML4HYiT1vkQO0ULsK8fAyaLZ7CRUek13FMpnqCjm16nQaxasDji/v1U7gIM+JRVLaA8lgvr4LybPReCQUNWfHkAm1rKM8uRWbryG2pLWUIo9tsLuktQApsbjK5REOM5UiayMObkai9mwyGV8OJpF6VBDmMSkTD8je1VudDtdn6ba8c4Tg56TfiYJDmhRizZoWPl2aMh4MJMMSDiYbfGiXhpx//+tOP3//nh38Wxg/fGANVwyUh+kdhBqMxvqUK/IVfgTfjMdaMiT5QFTxR9Yk2NJiFBtjASkl4567Q3FwTFLhobZH3KJgTBIna8gjybWvGJmjytpwV4ZCnDG9EVZuMsW6MVdlQh1pJ0F3Pe/4d42yugjm40dz00czyzXubzJhYcBY2TxMNSGfnPgR/g7kFlO7CtJxLHulj8U7VribGcDjQJ1hT4pGSgJ0ZUjyTSirOaCzqeAw8PBOK9svgE+aHjAMSbbswk2v16noAPwZV5Np6nNvwE7xAmxGGLRkRhwMIjoPH4Hq6fjccK9SGIBCZaGn6/nvXm6WcJrl1HLxVTR6Ca8pGgr9B2cS8YeMtZwquQ6YBB78brOviFZ5Iw7fg4yVBGxYEDV9DXL4uCHqHdYghrHPANPFWvRJpRNAwjAMkjsGpSf3dfkbmdAo4as215a58GKEWhjBh0ehfFpak42/ewEaq4uBAtIeMwdjs7tFaE1DFm0HB45AFGUnGCvWub96of5z0RXWAlQm4mzK8mxgsX1KhC/MZOW6AzNnadKYE3ZOpuYJIeIa5mTVjc3TnmQrfrqzvkBlE+efrKHVpCn779QtUSiW8HM3gYRmEwQPLMjglnZotWsELFaG+flALHgO8WAVdxpo4VoefZot8a7Gywyz9KTZqq1zRzTqpx8fbi3/bPoMyepiCJRUymmS5hUAYKjEtOVA87UJAVeuDuFGYzyHh0+NoIQbaMOKhuegj2NyC5VKK3IJFi7G4w5KuGvDEdUfu6TmEA8xiNdy1/P2mp0WbwGl8G6r35MGF5yWbmOvwQQZqF9t+nl1OPCqlSouhGgNQXAOej6FTAVfbWtDTFB/bNzc4NkVYDVLruXNX9oxFt209sYoAdl4tyP5z2IPnLtiobfqxX4dF6Q8fqUi4xHEod1TsAWIboNx7lYjPj9oxHYtj+Xoii5qM6dmCxrPNj4PooDYZGPpkIEqUA4TJwgymc6jCD/TEx88rPBYouC8Cv3Dx5ZOgjPRwFEWjv+cXHiIg1GmOxFt+f9LcgPh/5uBjiFIaym44gdEZKoIeWbWhgvt9kgOJGRadhbugr7J49KQOHm2SaBiifH0DMaAf13YHuRHHryGJsed2XgwzIS/x7kC6CmzLIQWX9NElg67MUEcTUVHYcR2CybamT2GdnMFJI3ozh2w4txfgJ1+LGqTRDEsys4LiPFkVitMLxG54v4vcdW5R2g7s3oHYJiTbIPVKxQk81x7Rl1H7b1+BgL47A48UAo+eveO7JIU/d99HeyewNmevnBzKko5AhxF9qotYpsey1GMaBrMEaTSQpbt1bcjfcriaBHl6PIuSZYm9q03qvR3bUxyOQ9FUQvPdYJZeIx+CPfrEYJZep7l/COevPVB2JomM359Jppcc59k5oCEOSzcRTXyXpqEaDOh7VD+hUjSQply4MyKwEmZYCxIFMx1LKlw+oHHP2T5l3FDM/TNbtk/7BKmJnfOWj3tvL7ACmxx2bbYOCMDksuhtnvtHDpLn/+Hr/qwtwlEUPC/JqxIcF8zpnGZsv4QiHq9KVGwyS+7jlnEyo7ksgQy/JjgKXZjeE/EM17WLiXRo4SyEcMNAP65er7xnpl752P70IraHt89ZLe6Jh8EDLBK7ZnosST2PX1fdsqfGNOzAZBIfzIG1A8eYGJMYSDkVMb3pPHap8CY5D49/gWWTNYmzVGIgYZrjq+/5EBnHHVsMBuQhSCa2aCQ3AhJkeyEQpbmdIyap0xMHYezUlIsLZ4pVnMC899nqczJVXHZ2MZ1TiOIMTX09qVU4kHLbHFlAe8j8vXKywkKCymmDHu2NVqvVX7wxyo1LN0YrFfoBUcHGaPgF0bkxumuMnm4FfimN0fDboOKNUS5Q1OELvygq2hgNPyn6FTdGw++K/keN0a++pM4o/f1LNUXp73M/9NwPPfdDz/3Qcz/03A8990PP/dBzP/TcDz33Q3/l/VBBZy8C//3934t2Nv+/OqQFzldfYMeUBoW78qa0J1GISaqHKtywN/OIvZovyChsrAps6wpCz23Wc5v13GbNaaYmdDr3WT9vn/VYl+nLbLSeRn6qPitHS/fcaD03WvkaranEearPeiTiPm2jNZGeP3+fNTsGUOB38P91+C9QSwMEFAACAAgAYKgJS5x/CczCDgAAyiMAABcAAAB1bml2ZXJzYWwvdW5pdmVyc2FsLnBuZ+1afTjTbftfpfeQuySEupXuuzdS8rJGIfLkJYS8To1k2eRlG4Z1u4u7xCp3KcyOUt7fIqavGLmRFqsMMbPkZWw2t9aMse35Tj3P7/kdx++P3/H87Y/v93uc53F9ruu8rs95Xed5fo/r5llne+UNWhsgEIiyw2lbNwhEyRECWRWxbg2okVkfsAc/K6Lc7K0h5V07JkFBKeSk00kI5Dlx4+KF1aC8/upp7ygIRKVF8axoDy8MgkD04Q62J8/FBPBZ8IownH/7jHBT/Jq5TUbDjTHEwwF3TltnbbeuUPJBH3BwvfuT1sD1NzPwVT4v1Lac9jjdsAJ5YmvoxvydTvpK17O0iEXWUW4+v/AjRutpFVISfb6L2iB2FOdKfTr2V9NLay51+hwBv+JSk4WPF7UC4iaftUbRYZSY2f4Q4nHhuyOggZC1od+IyF09tuPD9wO/LgrplCOrQK2fUo9d29WtjgExwzew1qDiWupTrQ5Xo5dYvg90BSg3nTpXNupGKuhOUwKluj+K7/sBcSIk9CdQ+vxzsWdkkbai2dW76w0Uo5w0UkjrktaD7xObHRWqpMCV4Huz0hZF7zsfKlRKzYrOdq5bhixDliHLkGXIMmQZsgxZhixDliHLkGXIMmQZsgxZhixDliHLkP83xE8ys9HwkEIRc/+/7jdd3bH8uDivFU9duN/qRIRVxrBa9OB+khRaiDOrAiBgrHgyLA9EN7UaT9OxC/c4p1jyr13hCRElCUNZteOaQhwlIYAhZY9ZynubR329CJVzNwgApaE6xIPFBtgsieKH6eHjX1v2h8zayDMKE4Z8KGhSiElnLJPMtoXlZ5fKa2tVDEytZvpnVXIxGGq9yLyIOs900ZtseyaWzU4faBSPEgavSq2sFt98IcrmXNIXW6WE2JYYLCebaDXztlY+yJHLgAjhiFt358gl0cO0yVwZWy/AFO1HnRwBpswjtWjnTVkpgkb8WFwuw++ry4hV0YjuKaynYC0EsuCh94TctkCt5nrJRc3YhhATJ9PpXYXtsy9U//xk8TCnT8tDXO9LzijUoZu+Gla2hz5mzX2bpbAjWzDqvlzJgLlheFx3xQ7/8egpO9TChj01neF4cT38poH6njaEa6L0YLi3Vj2yESiNvQIcLs/VUN+FHJyLzaV0w+ydEZol+SWYMmYFJzKNzIEerLc0LkPjM+DpIWOJEEglXNTcy6NKbs7CBndN9ib0dkad5h627FQ9TFExYJEsDAGReflAc6lOH1Cq8x6d5c0Pw0GrMbbNrzJ8KDUd/IjIGhZn7qy917ndReQj+87tKGkvTix/Y6JbrebXFi2K326/w+PaQ+Ka2BFt9ie7zAv9UaN1tELMdquKrPLe2ONknLrjbETQgIH9XdL9hRWQpsSeD00sPMWmu2yhNJvznoFglS1ErDNoP+rs/+noVYaK+FV3/W19x9kC3Yz4qX0HGMHJpZLYHVJXV4RS6gZVRJZxrqq6/tfLdyXi4nbs98HIvFgADag5j/OcmYeI3O1ITVZVyPfJW4lY21gLtTaMMvnSaAsz3RLLLc2j19u6rpiiPcmf6eS/cci9CTtamwQYImudgaYql3NbJdjR6jZzKh+usfsBuMDAbacCX5zc+QkeJrCmTHmb0g9F09ZAAuXcb7dtZEP3GKjfQd2uYvcoQMR+EBhpjeDUaJvSdHq9+bv7Yp4HUYF2Qc0mAxZfozkoCjSNdbz+/UFtyDUpdNTQnB/NDAQ5KeS67MUxA7WTOtankfrQg2cLvA9k5190SMDZilnqU54kzyP2xfNQR64kYsDpEbUlyLOb6O7zdi7xLoAe7K3kQh09f1iKL/u9owImw6W6yOk4DXj8eFFr+CKTwwztnXwA443330D3QyBTfe25ca8SKrBvAL4Rb9w8iAx85WOhYVyTjQbmYRaC3aBXFDklObTeCSaU12Bft2eiVF7q09AMbPlVI93suAN2W4t2uhLPrC5Tq7E7UURT2zYey8WOb3a9ezF3b15rGCtq1IxWyBk7Jh6r2WBA/VZD9YmX9hcQZEhCbAxbrBda4F/gO1uaHUIKFj9LFkg+Lq1Hvwhuf7wEQB1WWCTaYdYBf77V0bkQa9mePmEca/GXkXOrAw9N7HZnAs6xv+rfuR2h/mtbnUUxws+KMMn741cEMP9cOyKvvILmcfiJrlggiRwMZqDS11V3JHiro5yL8bAHktWzUj24dH5/QsS3KNz1DhR7/uOHOiCxhxC/xAyNEcltZLxPg2MTJh8oQ5pkOaMu6/rWXipKT9YdIcwME+Gm5UMlsq99csnE700YijsXxq9LE7zhAmVaXpnmaBLa9x0Q21u04MYzg5sKEGX20vrePBmraKZGyuXEQh8ALKBxCE8XPh0JSx3ezQ75+SEE2tegS1v3kwnD8DU6y62A+66FDI/9kiy/8w/Q2ZypjlLrxPFW8mJ8qKksMcsQyqpaAflElAhuCWAD+Q+U9bUY+NZgm4ZwfxxUpFvXRhRnz//22UwS99cfqGgmorezumv7+GXXaRaHNy4WmTPm4qYDbMqE59m39prc5j9Hnq+pqLw5kki+Gbhyyk8cV7oBlrxhJ+toS9UuQgSWltvZne9h42wKxwLBqyCVeDJe0jEr7T+G3A6deWbdEQ9uGSH+wy3tkTeTahbIh+F7e/CftcbzTJFDWvuy3nWji5kG1ehcTNtZnmm57zbHtrmuhwW99U861tlpJrfN+tfw0/NytVnHvE8ZrcCW42HpeXZcjXBPUf8vdEQhvFREq90vAHkxl4b1GLXhMklLvjsUuuiRoxUZkrBD5GqFa366KHMn6vhb/WytXIKVtLtqRO3QjMiHeoRsYR17hBGWHlFFkIhbHN9+SkdIBpODvZqf/q8RH8sQk22qea+IFzxQ04odoumpjIjH9S/RL8BMd9Z62DRwSnXExtanE656jXB0JAPDhuaddST0Q/1ms33BOWjLpNfFqlu9Jms7FB6thfTnNfZIetZm0pIcVDRhdruLL1heDK4tCXQDUFW3Aqte42RSfCpROkk+yKUZhWD803jjK9CMBt329x5j3ml68J9MktHAx4P43s4jpVptc4KqbsX2YPGGslFX+o0aK6On3hM/udrcuG6RFGe5Ic4PDpVVz0/cVfPhRuakVwuiRR4Aypg37l2QDLARDVdgmaszYmFnEs0syLfcRzgRvwd+PfJjk0+e21RkFMlDUQ4KGjm5rWO0zAphc73AZ3EcOhRxNO3qSh6mov3wqOGH4DaCgUn0yJml468SuX2knuZMCYNAsNOYzlAmE5zh6yDb3y6AhqnK7I6/EdeYlDInydRNmJz0DILDJe3vVLi3nCdGfMNJ65Ofo9qonHkLYei8yTs22/g2Hz/wb17WW8WMc79Q0FTpL7cGCXLpGRaOnWDfzXhh4oLzbaIBfSNzz4Cps6+OqriU0tDxkz9IM2fF/yCNJRylvpim17q2FJNEmwyCX3l1Uu9VdzjL45++zZ9Oy/wXUW1x7+z/YFQ6GWkSvj3OJ9l8MNMJ/eRhVMSxozh5qjm+HrOaa2nVwQ1+sLvn7OQrjKasflWKh3UR9oTI6PlHCDNXvB6noPtB/+6a+zNwk7BuZjriuwWJg98+reLjXzj1VCJDGjYajERnadnZFj6G7tkbjt/h7daSbw837EYRwbW0MHknjk0Mz20OCmh/nHQaRR7YFpxTe7QXarWZdQo0xZYC61VzNGDHL97Mc0cBRlVvO03Zr+behVhWz7WZNjabC5tWqR5AN4g8Pefe2DvrQoA+xKMrkqrLbtQ79q3lNA/4tR6FJ1U7Sp/o0vhthvWNS8HLSpGvIQihyCIdkcfwk5UnnDIIHfkrT/hbDfX10mnvhB4ntvcRH171Y80+VDAn3k+xJ2W59xHzbJCL51POdTOOFZGFLfQIqDD0NGIh96iussiv8F/mioLLRaQ9mra6cROPWzOpi2P6oqh0edNay8oY+QKbLbgTNYu5ew10rkxUdEW7G3WT/Z+Fj7mRUmOdNvN0xHmcZciSo+0T0WoSvXEjyIlyw6Vjj0yHSYMWLPnvMcyLYNScsMSMMfm1n/66ss0xYCNL8m5ovhx30FLygRigYaMb/3ezNraSB8Rm4acbcDO9lEZR8qSZHnCiSQT00Y6BfnRWPSFH+DKssNBYRez7bCkgaSydc/BpqcBrQIxMKWWqgPzaYIVbyChKS75SRgcz/OUYsNkN0Jm6190w3xmOLhiZ4q1c0ccLMGROBBCrLe7lqdCzXT4UPZb5p3xBxV2++J8pQ4C8x+XFdJ+KB0X5Eut4SrFsX1eES6umUsbNwMjDmN/+vST+E/8RrNmUctlnW3ZI5NCPZEF3fvg+VjvMxuhRdMEoA/dgVAWbSLzpHtlFObT5aoNAVJWWsLjXgwb2Ad0vXgVG1qLpyokhis4TtBSMcSkTCBfYULm8VinDQRr7WXAGTv37huGrqih/K86c5GOfRPha6GzGsddYVxcgjuu3I0E/NRi4dBtw9uZ+T+H4Iwmfvd9/T+ByxhdmwIwjFpYTmuGSoDfP7dtGGcIylU8GkSgNfFSqS+LXDH6XWQgzj2g5sGZlAGaBT6GAc5ySnAVzDx87ylS/90s9xSTBsuF9Ywp0q4ikw4qjI7PQQzauxAjKUHsNxsi8Ihjd/fZb/fRCQ+vaaaBEWZ8EVg2T6I0xHiSbulT5U+4xirnVTOmgKgQyy3tPpQdlJAzZWH68pKEXgNZx7BrJCMtWFpPlIrY9OziSQ8LV/hZUN924kJ5fFHolV1ALVhdmUO6qcpvbBtkCoS7yaDFmoDUl03dtRlWJy2XcsBlZ4gkpmj7yUgqb9vZrjJ9PPv91WJUwN8EgZdkdAOsaM6uubtmUQS2L0zDBo6YhVmekfkmFS9pbwYJhYYKuTOcCWn2diusjOYT/o346JH36cul6yJNiz8jJAsNGRvr/3B3B8uUDdxWNNVxr7p1JJSunGyvqsJj5iXta6UkOyoaN0WWkzUuXSwqPGSd7KVT+9bUxwwXpxxQND6UrLrEE6GxLla99oqn1SO15or6iO4dTzrbl1oFJ/wRQSwMEFAACAAgAYKgJS5XukX5LAAAAawAAABsAAAB1bml2ZXJzYWwvdW5pdmVyc2FsLnBuZy54bWyzsa/IzVEoSy0qzszPs1Uy1DNQsrfj5bIpKEoty0wtV6gAigEFIUBJoRLINUJwyzNTSjKAQgbmZgjBjNTM9IwSWyULA3O4oD7QTABQSwECAAAUAAIACABgqAlLFQ6tKGQEAAAHEQAAHQAAAAAAAAABAAAAAAAAAAAAdW5pdmVyc2FsL2NvbW1vbl9tZXNzYWdlcy5sbmdQSwECAAAUAAIACABgqAlLu1C4NysDAACGDAAAJwAAAAAAAAABAAAAAACfBAAAdW5pdmVyc2FsL2ZsYXNoX3B1Ymxpc2hpbmdfc2V0dGluZ3MueG1sUEsBAgAAFAACAAgAYKgJSzDzi8S5AgAAUQoAACEAAAAAAAAAAQAAAAAADwgAAHVuaXZlcnNhbC9mbGFzaF9za2luX3NldHRpbmdzLnhtbFBLAQIAABQAAgAIAGCoCUs1CTVsAQMAAJcLAAAmAAAAAAAAAAEAAAAAAAcLAAB1bml2ZXJzYWwvaHRtbF9wdWJsaXNoaW5nX3NldHRpbmdzLnhtbFBLAQIAABQAAgAIAGCoCUtjqZVpowEAAC4GAAAfAAAAAAAAAAEAAAAAAEwOAAB1bml2ZXJzYWwvaHRtbF9za2luX3NldHRpbmdzLmpzUEsBAgAAFAACAAgAYKgJSz08L9HBAAAA5QEAABoAAAAAAAAAAQAAAAAALBAAAHVuaXZlcnNhbC9pMThuX3ByZXNldHMueG1sUEsBAgAAFAACAAgAYKgJSyJAdi1eAAAAYgAAABwAAAAAAAAAAQAAAAAAJREAAHVuaXZlcnNhbC9sb2NhbF9zZXR0aW5ncy54bWxQSwECAAAUAAIACAD3klNHI7RO+/sCAACwCAAAFAAAAAAAAAABAAAAAAC9EQAAdW5pdmVyc2FsL3BsYXllci54bWxQSwECAAAUAAIACABgqAlLDBtpn+gJAADzQQAAKQAAAAAAAAABAAAAAADqFAAAdW5pdmVyc2FsL3NraW5fY3VzdG9taXphdGlvbl9zZXR0aW5ncy54bWxQSwECAAAUAAIACABgqAlLnH8JzMIOAADKIwAAFwAAAAAAAAAAAAAAAAAZHwAAdW5pdmVyc2FsL3VuaXZlcnNhbC5wbmdQSwECAAAUAAIACABgqAlLle6RfksAAABrAAAAGwAAAAAAAAABAAAAAAAQLgAAdW5pdmVyc2FsL3VuaXZlcnNhbC5wbmcueG1sUEsFBgAAAAALAAsASQMAAJQuAAAAAA=="/>
  <p:tag name="ISPRING_PRESENTATION_TITLE" val="GZ0049 大气年度工作汇报总结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199</Words>
  <Application>Microsoft Office PowerPoint</Application>
  <PresentationFormat>全屏显示(16:9)</PresentationFormat>
  <Paragraphs>32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6" baseType="lpstr">
      <vt:lpstr>CMSY8</vt:lpstr>
      <vt:lpstr>NimbusRomNo9L-Regu</vt:lpstr>
      <vt:lpstr>NimbusRomNo9L-ReguItal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GZ0049 大气年度工作汇报总结PPT模板</dc:title>
  <dc:creator>GZ</dc:creator>
  <cp:lastModifiedBy>250927016@qq.com</cp:lastModifiedBy>
  <cp:revision>46</cp:revision>
  <dcterms:created xsi:type="dcterms:W3CDTF">2015-12-18T02:53:00Z</dcterms:created>
  <dcterms:modified xsi:type="dcterms:W3CDTF">2022-07-01T12:58:26Z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2052-10.1.0.5850</vt:lpwstr>
  </property>
</Properties>
</file>