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7" r:id="rId2"/>
    <p:sldId id="340" r:id="rId3"/>
    <p:sldId id="258" r:id="rId4"/>
    <p:sldId id="288" r:id="rId5"/>
    <p:sldId id="322" r:id="rId6"/>
    <p:sldId id="323" r:id="rId7"/>
    <p:sldId id="324" r:id="rId8"/>
    <p:sldId id="325" r:id="rId9"/>
    <p:sldId id="326" r:id="rId10"/>
    <p:sldId id="327" r:id="rId11"/>
    <p:sldId id="332" r:id="rId12"/>
    <p:sldId id="328" r:id="rId13"/>
    <p:sldId id="330" r:id="rId14"/>
    <p:sldId id="329" r:id="rId15"/>
    <p:sldId id="331" r:id="rId16"/>
    <p:sldId id="333" r:id="rId17"/>
    <p:sldId id="334" r:id="rId18"/>
    <p:sldId id="335" r:id="rId19"/>
    <p:sldId id="336" r:id="rId20"/>
    <p:sldId id="337" r:id="rId21"/>
    <p:sldId id="338" r:id="rId22"/>
    <p:sldId id="339" r:id="rId23"/>
    <p:sldId id="311" r:id="rId2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3589">
          <p15:clr>
            <a:srgbClr val="A4A3A4"/>
          </p15:clr>
        </p15:guide>
        <p15:guide id="3" orient="horz" pos="1049">
          <p15:clr>
            <a:srgbClr val="A4A3A4"/>
          </p15:clr>
        </p15:guide>
        <p15:guide id="4" orient="horz" pos="1570">
          <p15:clr>
            <a:srgbClr val="A4A3A4"/>
          </p15:clr>
        </p15:guide>
        <p15:guide id="5" orient="horz" pos="2455">
          <p15:clr>
            <a:srgbClr val="A4A3A4"/>
          </p15:clr>
        </p15:guide>
        <p15:guide id="6" pos="3817">
          <p15:clr>
            <a:srgbClr val="A4A3A4"/>
          </p15:clr>
        </p15:guide>
        <p15:guide id="7" pos="1255">
          <p15:clr>
            <a:srgbClr val="A4A3A4"/>
          </p15:clr>
        </p15:guide>
        <p15:guide id="8" pos="6425">
          <p15:clr>
            <a:srgbClr val="A4A3A4"/>
          </p15:clr>
        </p15:guide>
        <p15:guide id="9" pos="2842">
          <p15:clr>
            <a:srgbClr val="A4A3A4"/>
          </p15:clr>
        </p15:guide>
        <p15:guide id="10" pos="483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D9D"/>
    <a:srgbClr val="F7F7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950"/>
    <p:restoredTop sz="84021" autoAdjust="0"/>
  </p:normalViewPr>
  <p:slideViewPr>
    <p:cSldViewPr snapToGrid="0" showGuides="1">
      <p:cViewPr varScale="1">
        <p:scale>
          <a:sx n="109" d="100"/>
          <a:sy n="109" d="100"/>
        </p:scale>
        <p:origin x="1328" y="184"/>
      </p:cViewPr>
      <p:guideLst>
        <p:guide orient="horz" pos="2160"/>
        <p:guide orient="horz" pos="3589"/>
        <p:guide orient="horz" pos="1049"/>
        <p:guide orient="horz" pos="1570"/>
        <p:guide orient="horz" pos="2455"/>
        <p:guide pos="3817"/>
        <p:guide pos="1255"/>
        <p:guide pos="6425"/>
        <p:guide pos="2842"/>
        <p:guide pos="483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0A6138-7E00-4D99-A34D-5D4B30A9516A}" type="datetimeFigureOut">
              <a:rPr lang="zh-CN" altLang="en-US" smtClean="0"/>
              <a:t>2022/7/2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C68A64-069C-4FC3-A227-B9F541D15B3C}" type="slidenum">
              <a:rPr lang="zh-CN" altLang="en-US" smtClean="0"/>
              <a:t>‹#›</a:t>
            </a:fld>
            <a:endParaRPr lang="zh-CN" altLang="en-US"/>
          </a:p>
        </p:txBody>
      </p:sp>
    </p:spTree>
    <p:extLst>
      <p:ext uri="{BB962C8B-B14F-4D97-AF65-F5344CB8AC3E}">
        <p14:creationId xmlns:p14="http://schemas.microsoft.com/office/powerpoint/2010/main" val="1873092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dirty="0"/>
              <a:t>Good</a:t>
            </a:r>
            <a:r>
              <a:rPr kumimoji="1" lang="zh-CN" altLang="en-US" dirty="0"/>
              <a:t> </a:t>
            </a:r>
            <a:r>
              <a:rPr kumimoji="1" lang="en-US" altLang="zh-CN" dirty="0"/>
              <a:t>evening, ladies</a:t>
            </a:r>
            <a:r>
              <a:rPr kumimoji="1" lang="zh-CN" altLang="en-US" dirty="0"/>
              <a:t> </a:t>
            </a:r>
            <a:r>
              <a:rPr kumimoji="1" lang="en-US" altLang="zh-CN" dirty="0"/>
              <a:t>and</a:t>
            </a:r>
            <a:r>
              <a:rPr kumimoji="1" lang="zh-CN" altLang="en-US" dirty="0"/>
              <a:t> </a:t>
            </a:r>
            <a:r>
              <a:rPr kumimoji="1" lang="en-US" altLang="zh-CN" dirty="0"/>
              <a:t>gentleman. My name is </a:t>
            </a:r>
            <a:r>
              <a:rPr kumimoji="1" lang="en-US" altLang="zh-CN" dirty="0" err="1"/>
              <a:t>Zhaowei</a:t>
            </a:r>
            <a:r>
              <a:rPr kumimoji="1" lang="en-US" altLang="zh-CN" dirty="0"/>
              <a:t>, and I’m from the school of software engineering, Tongji University. It’s my great honor to be here to address you on this special occasion.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dirty="0"/>
              <a:t>The title of my paper is “</a:t>
            </a:r>
            <a:r>
              <a:rPr lang="en" altLang="zh-CN" sz="1200" b="1" dirty="0">
                <a:ln w="0"/>
                <a:effectLst>
                  <a:outerShdw blurRad="38100" dist="19050" dir="2700000" algn="tl" rotWithShape="0">
                    <a:schemeClr val="dk1">
                      <a:alpha val="40000"/>
                    </a:schemeClr>
                  </a:outerShdw>
                </a:effectLst>
                <a:cs typeface="+mn-ea"/>
              </a:rPr>
              <a:t>Utilizing Edge Attention in Graph-Based Code Search</a:t>
            </a:r>
            <a:r>
              <a:rPr kumimoji="1" lang="en-US" altLang="zh-CN" sz="1200" b="1" dirty="0">
                <a:ln w="0"/>
                <a:effectLst>
                  <a:outerShdw blurRad="38100" dist="19050" dir="2700000" algn="tl" rotWithShape="0">
                    <a:schemeClr val="dk1">
                      <a:alpha val="40000"/>
                    </a:schemeClr>
                  </a:outerShdw>
                </a:effectLst>
                <a:cs typeface="+mn-ea"/>
              </a:rPr>
              <a:t>”</a:t>
            </a:r>
            <a:endParaRPr lang="zh-CN" altLang="zh-CN" sz="1200" b="1" dirty="0">
              <a:ln w="0"/>
              <a:effectLst>
                <a:outerShdw blurRad="38100" dist="19050" dir="2700000" algn="tl" rotWithShape="0">
                  <a:schemeClr val="dk1">
                    <a:alpha val="40000"/>
                  </a:schemeClr>
                </a:outerShdw>
              </a:effectLst>
              <a:cs typeface="+mn-ea"/>
            </a:endParaRPr>
          </a:p>
        </p:txBody>
      </p:sp>
      <p:sp>
        <p:nvSpPr>
          <p:cNvPr id="4" name="幻灯片编号占位符 3"/>
          <p:cNvSpPr>
            <a:spLocks noGrp="1"/>
          </p:cNvSpPr>
          <p:nvPr>
            <p:ph type="sldNum" sz="quarter" idx="10"/>
          </p:nvPr>
        </p:nvSpPr>
        <p:spPr/>
        <p:txBody>
          <a:bodyPr/>
          <a:lstStyle/>
          <a:p>
            <a:fld id="{D6C68A64-069C-4FC3-A227-B9F541D15B3C}" type="slidenum">
              <a:rPr lang="zh-CN" altLang="en-US" smtClean="0"/>
              <a:t>1</a:t>
            </a:fld>
            <a:endParaRPr lang="zh-CN" altLang="en-US"/>
          </a:p>
        </p:txBody>
      </p:sp>
    </p:spTree>
    <p:extLst>
      <p:ext uri="{BB962C8B-B14F-4D97-AF65-F5344CB8AC3E}">
        <p14:creationId xmlns:p14="http://schemas.microsoft.com/office/powerpoint/2010/main" val="2700468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 altLang="zh-CN" dirty="0"/>
              <a:t>Now I will introduce my paper from four aspects</a:t>
            </a:r>
            <a:r>
              <a:rPr kumimoji="1" lang="en-US" altLang="zh-CN" dirty="0"/>
              <a:t>.</a:t>
            </a:r>
          </a:p>
        </p:txBody>
      </p:sp>
      <p:sp>
        <p:nvSpPr>
          <p:cNvPr id="4" name="幻灯片编号占位符 3"/>
          <p:cNvSpPr>
            <a:spLocks noGrp="1"/>
          </p:cNvSpPr>
          <p:nvPr>
            <p:ph type="sldNum" sz="quarter" idx="10"/>
          </p:nvPr>
        </p:nvSpPr>
        <p:spPr/>
        <p:txBody>
          <a:bodyPr/>
          <a:lstStyle/>
          <a:p>
            <a:fld id="{D6C68A64-069C-4FC3-A227-B9F541D15B3C}" type="slidenum">
              <a:rPr lang="zh-CN" altLang="en-US" smtClean="0"/>
              <a:t>2</a:t>
            </a:fld>
            <a:endParaRPr lang="zh-CN" altLang="en-US"/>
          </a:p>
        </p:txBody>
      </p:sp>
    </p:spTree>
    <p:extLst>
      <p:ext uri="{BB962C8B-B14F-4D97-AF65-F5344CB8AC3E}">
        <p14:creationId xmlns:p14="http://schemas.microsoft.com/office/powerpoint/2010/main" val="31056611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The</a:t>
            </a:r>
            <a:r>
              <a:rPr kumimoji="1" lang="zh-CN" altLang="en-US" dirty="0"/>
              <a:t> </a:t>
            </a:r>
            <a:r>
              <a:rPr kumimoji="1" lang="en-US" altLang="zh-CN" dirty="0"/>
              <a:t>first</a:t>
            </a:r>
            <a:r>
              <a:rPr kumimoji="1" lang="zh-CN" altLang="en-US" dirty="0"/>
              <a:t> </a:t>
            </a:r>
            <a:r>
              <a:rPr kumimoji="1" lang="en-US" altLang="zh-CN" dirty="0"/>
              <a:t>part</a:t>
            </a:r>
            <a:r>
              <a:rPr kumimoji="1" lang="zh-CN" altLang="en-US" dirty="0"/>
              <a:t> </a:t>
            </a:r>
            <a:r>
              <a:rPr kumimoji="1" lang="en-US" altLang="zh-CN" dirty="0"/>
              <a:t>is</a:t>
            </a:r>
            <a:r>
              <a:rPr kumimoji="1" lang="zh-CN" altLang="en-US" dirty="0"/>
              <a:t> </a:t>
            </a:r>
            <a:r>
              <a:rPr kumimoji="1" lang="en-US" altLang="zh-CN" dirty="0"/>
              <a:t>the</a:t>
            </a:r>
            <a:r>
              <a:rPr kumimoji="1" lang="zh-CN" altLang="en-US" dirty="0"/>
              <a:t> </a:t>
            </a:r>
            <a:r>
              <a:rPr kumimoji="1" lang="en-US" altLang="zh-CN" dirty="0"/>
              <a:t>introduction</a:t>
            </a:r>
            <a:r>
              <a:rPr kumimoji="1" lang="zh-CN" altLang="en-US" dirty="0"/>
              <a:t> </a:t>
            </a:r>
            <a:r>
              <a:rPr kumimoji="1" lang="en-US" altLang="zh-CN" dirty="0"/>
              <a:t>of</a:t>
            </a:r>
            <a:r>
              <a:rPr kumimoji="1" lang="zh-CN" altLang="en-US" dirty="0"/>
              <a:t> </a:t>
            </a:r>
            <a:r>
              <a:rPr kumimoji="1" lang="en-US" altLang="zh-CN" dirty="0"/>
              <a:t>my</a:t>
            </a:r>
            <a:r>
              <a:rPr kumimoji="1" lang="zh-CN" altLang="en-US" dirty="0"/>
              <a:t> </a:t>
            </a:r>
            <a:r>
              <a:rPr kumimoji="1" lang="en-US" altLang="zh-CN" dirty="0"/>
              <a:t>paper.</a:t>
            </a:r>
            <a:endParaRPr kumimoji="1" lang="zh-CN" altLang="en-US" dirty="0"/>
          </a:p>
        </p:txBody>
      </p:sp>
      <p:sp>
        <p:nvSpPr>
          <p:cNvPr id="4" name="幻灯片编号占位符 3"/>
          <p:cNvSpPr>
            <a:spLocks noGrp="1"/>
          </p:cNvSpPr>
          <p:nvPr>
            <p:ph type="sldNum" sz="quarter" idx="10"/>
          </p:nvPr>
        </p:nvSpPr>
        <p:spPr/>
        <p:txBody>
          <a:bodyPr/>
          <a:lstStyle/>
          <a:p>
            <a:fld id="{D6C68A64-069C-4FC3-A227-B9F541D15B3C}" type="slidenum">
              <a:rPr lang="zh-CN" altLang="en-US" smtClean="0"/>
              <a:t>3</a:t>
            </a:fld>
            <a:endParaRPr lang="zh-CN" altLang="en-US"/>
          </a:p>
        </p:txBody>
      </p:sp>
    </p:spTree>
    <p:extLst>
      <p:ext uri="{BB962C8B-B14F-4D97-AF65-F5344CB8AC3E}">
        <p14:creationId xmlns:p14="http://schemas.microsoft.com/office/powerpoint/2010/main" val="991662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 altLang="zh-CN" sz="1200" dirty="0">
                <a:latin typeface="Times" pitchFamily="2" charset="0"/>
                <a:ea typeface="SimSun" charset="-122"/>
              </a:rPr>
              <a:t>Code</a:t>
            </a:r>
            <a:r>
              <a:rPr lang="zh-CN" altLang="en-US" sz="1200" dirty="0">
                <a:latin typeface="Times" pitchFamily="2" charset="0"/>
                <a:ea typeface="SimSun" charset="-122"/>
              </a:rPr>
              <a:t> </a:t>
            </a:r>
            <a:r>
              <a:rPr lang="en-US" altLang="zh-CN" sz="1200" dirty="0">
                <a:latin typeface="Times" pitchFamily="2" charset="0"/>
                <a:ea typeface="SimSun" charset="-122"/>
              </a:rPr>
              <a:t>search</a:t>
            </a:r>
            <a:r>
              <a:rPr lang="zh-CN" altLang="en-US" sz="1200" dirty="0">
                <a:latin typeface="Times" pitchFamily="2" charset="0"/>
                <a:ea typeface="SimSun" charset="-122"/>
              </a:rPr>
              <a:t> </a:t>
            </a:r>
            <a:r>
              <a:rPr lang="en-US" altLang="zh-CN" sz="1200" dirty="0">
                <a:latin typeface="Times" pitchFamily="2" charset="0"/>
                <a:ea typeface="SimSun" charset="-122"/>
              </a:rPr>
              <a:t>refers</a:t>
            </a:r>
            <a:r>
              <a:rPr lang="zh-CN" altLang="en-US" sz="1200" dirty="0">
                <a:latin typeface="Times" pitchFamily="2" charset="0"/>
                <a:ea typeface="SimSun" charset="-122"/>
              </a:rPr>
              <a:t> </a:t>
            </a:r>
            <a:r>
              <a:rPr lang="en-US" altLang="zh-CN" sz="1200" dirty="0">
                <a:latin typeface="Times" pitchFamily="2" charset="0"/>
                <a:ea typeface="SimSun" charset="-122"/>
              </a:rPr>
              <a:t>to</a:t>
            </a:r>
            <a:r>
              <a:rPr lang="zh-CN" altLang="en-US" sz="1200" dirty="0">
                <a:latin typeface="Times" pitchFamily="2" charset="0"/>
                <a:ea typeface="SimSun" charset="-122"/>
              </a:rPr>
              <a:t> </a:t>
            </a:r>
            <a:r>
              <a:rPr lang="en" altLang="zh-CN" sz="1200" dirty="0">
                <a:latin typeface="Times" pitchFamily="2" charset="0"/>
                <a:ea typeface="SimSun" charset="-122"/>
              </a:rPr>
              <a:t>searching for code snippets with specific functions in large code bases. It is a common activity in the software development process. </a:t>
            </a:r>
          </a:p>
          <a:p>
            <a:r>
              <a:rPr lang="en" altLang="zh-CN" sz="1200" dirty="0">
                <a:latin typeface="Times" pitchFamily="2" charset="0"/>
                <a:ea typeface="SimSun" charset="-122"/>
              </a:rPr>
              <a:t>According to statistics, developers usually spend </a:t>
            </a:r>
            <a:r>
              <a:rPr lang="en" altLang="zh-CN" sz="1200" dirty="0">
                <a:solidFill>
                  <a:srgbClr val="FF0000"/>
                </a:solidFill>
                <a:latin typeface="Times" pitchFamily="2" charset="0"/>
                <a:ea typeface="SimSun" charset="-122"/>
              </a:rPr>
              <a:t>19%</a:t>
            </a:r>
            <a:r>
              <a:rPr lang="en" altLang="zh-CN" sz="1200" dirty="0">
                <a:latin typeface="Times" pitchFamily="2" charset="0"/>
                <a:ea typeface="SimSun" charset="-122"/>
              </a:rPr>
              <a:t> of the project time looking for reusable code function fragments.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200" dirty="0">
                <a:latin typeface="Times" pitchFamily="2" charset="0"/>
                <a:ea typeface="SimSun" charset="-122"/>
              </a:rPr>
              <a:t>Accurate search results can be reused with only slight reconstruction and help quickly realize specific project functions to boost developers’ productivity. </a:t>
            </a:r>
          </a:p>
        </p:txBody>
      </p:sp>
      <p:sp>
        <p:nvSpPr>
          <p:cNvPr id="4" name="灯片编号占位符 3"/>
          <p:cNvSpPr>
            <a:spLocks noGrp="1"/>
          </p:cNvSpPr>
          <p:nvPr>
            <p:ph type="sldNum" sz="quarter" idx="10"/>
          </p:nvPr>
        </p:nvSpPr>
        <p:spPr/>
        <p:txBody>
          <a:bodyPr/>
          <a:lstStyle/>
          <a:p>
            <a:fld id="{D6C68A64-069C-4FC3-A227-B9F541D15B3C}" type="slidenum">
              <a:rPr lang="zh-CN" altLang="en-US" smtClean="0"/>
              <a:t>4</a:t>
            </a:fld>
            <a:endParaRPr lang="zh-CN" altLang="en-US"/>
          </a:p>
        </p:txBody>
      </p:sp>
    </p:spTree>
    <p:extLst>
      <p:ext uri="{BB962C8B-B14F-4D97-AF65-F5344CB8AC3E}">
        <p14:creationId xmlns:p14="http://schemas.microsoft.com/office/powerpoint/2010/main" val="2471339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 altLang="zh-CN" dirty="0"/>
              <a:t>If</a:t>
            </a:r>
            <a:r>
              <a:rPr lang="zh-CN" altLang="en-US" dirty="0"/>
              <a:t> </a:t>
            </a:r>
            <a:r>
              <a:rPr lang="en-US" altLang="zh-CN" dirty="0"/>
              <a:t>you</a:t>
            </a:r>
            <a:r>
              <a:rPr lang="zh-CN" altLang="en-US" dirty="0"/>
              <a:t> </a:t>
            </a:r>
            <a:r>
              <a:rPr lang="en-US" altLang="zh-CN" dirty="0"/>
              <a:t>search</a:t>
            </a:r>
            <a:r>
              <a:rPr lang="zh-CN" altLang="en-US" dirty="0"/>
              <a:t>“ </a:t>
            </a:r>
            <a:r>
              <a:rPr lang="zh-CN" altLang="en-US" dirty="0">
                <a:latin typeface="Times" pitchFamily="2" charset="0"/>
                <a:ea typeface="SimSun" charset="-122"/>
              </a:rPr>
              <a:t>use hash map to store the count of each element in nums</a:t>
            </a:r>
            <a:r>
              <a:rPr lang="en-US" altLang="zh-CN" dirty="0">
                <a:latin typeface="Times" pitchFamily="2" charset="0"/>
                <a:ea typeface="SimSun" charset="-122"/>
              </a:rPr>
              <a:t>”in GitHub</a:t>
            </a:r>
            <a:r>
              <a:rPr lang="zh-CN" altLang="en-US" dirty="0">
                <a:latin typeface="Times" pitchFamily="2" charset="0"/>
                <a:ea typeface="SimSun" charset="-122"/>
              </a:rPr>
              <a:t>，</a:t>
            </a:r>
            <a:r>
              <a:rPr lang="zh-CN" altLang="en-US" dirty="0"/>
              <a:t> </a:t>
            </a:r>
            <a:r>
              <a:rPr lang="en" altLang="zh-CN" dirty="0"/>
              <a:t>you can get the return results</a:t>
            </a:r>
            <a:r>
              <a:rPr lang="zh-CN" altLang="en-US" dirty="0"/>
              <a:t> </a:t>
            </a:r>
            <a:r>
              <a:rPr lang="en" altLang="zh-CN" dirty="0"/>
              <a:t>as shown in the left figure. </a:t>
            </a:r>
          </a:p>
          <a:p>
            <a:r>
              <a:rPr lang="en" altLang="zh-CN" dirty="0"/>
              <a:t>By observation</a:t>
            </a:r>
            <a:r>
              <a:rPr lang="en-US" altLang="zh-CN" dirty="0"/>
              <a:t>, most of the first few search results do not meet the expected results. </a:t>
            </a:r>
          </a:p>
          <a:p>
            <a:r>
              <a:rPr lang="en-US" altLang="zh-CN" dirty="0"/>
              <a:t>That’s because </a:t>
            </a:r>
            <a:r>
              <a:rPr lang="en" altLang="zh-CN" dirty="0"/>
              <a:t>the existing</a:t>
            </a:r>
            <a:r>
              <a:rPr lang="zh-CN" altLang="en-US" dirty="0"/>
              <a:t> </a:t>
            </a:r>
            <a:r>
              <a:rPr lang="en-US" altLang="zh-CN" dirty="0"/>
              <a:t>code</a:t>
            </a:r>
            <a:r>
              <a:rPr lang="en" altLang="zh-CN" dirty="0"/>
              <a:t> search engines are mainly based on keyword matching</a:t>
            </a:r>
            <a:r>
              <a:rPr lang="en-US" altLang="zh-CN" dirty="0"/>
              <a:t>, which is</a:t>
            </a:r>
            <a:r>
              <a:rPr lang="zh-CN" altLang="en-US" dirty="0"/>
              <a:t> </a:t>
            </a:r>
            <a:r>
              <a:rPr lang="en" altLang="zh-CN" dirty="0"/>
              <a:t>unfortunately lack of semantic</a:t>
            </a:r>
            <a:r>
              <a:rPr lang="zh-CN" altLang="en-US" dirty="0"/>
              <a:t> </a:t>
            </a:r>
            <a:r>
              <a:rPr lang="en-US" altLang="zh-CN" dirty="0"/>
              <a:t>understanding</a:t>
            </a:r>
            <a:r>
              <a:rPr lang="zh-CN" altLang="en-US" dirty="0"/>
              <a:t> </a:t>
            </a:r>
            <a:r>
              <a:rPr lang="en-US" altLang="zh-CN" dirty="0"/>
              <a:t>of</a:t>
            </a:r>
            <a:r>
              <a:rPr lang="zh-CN" altLang="en-US" dirty="0"/>
              <a:t> </a:t>
            </a:r>
            <a:r>
              <a:rPr lang="en-US" altLang="zh-CN" dirty="0"/>
              <a:t>natural</a:t>
            </a:r>
            <a:r>
              <a:rPr lang="zh-CN" altLang="en-US" dirty="0"/>
              <a:t> </a:t>
            </a:r>
            <a:r>
              <a:rPr lang="en-US" altLang="zh-CN" dirty="0"/>
              <a:t>language</a:t>
            </a:r>
            <a:r>
              <a:rPr lang="zh-CN" altLang="en-US" dirty="0"/>
              <a:t> </a:t>
            </a:r>
            <a:r>
              <a:rPr lang="en-US" altLang="zh-CN" dirty="0"/>
              <a:t>and source</a:t>
            </a:r>
            <a:r>
              <a:rPr lang="zh-CN" altLang="en-US" dirty="0"/>
              <a:t> </a:t>
            </a:r>
            <a:r>
              <a:rPr lang="en-US" altLang="zh-CN" dirty="0"/>
              <a:t>code.</a:t>
            </a:r>
          </a:p>
          <a:p>
            <a:r>
              <a:rPr lang="en" altLang="zh-CN" dirty="0">
                <a:solidFill>
                  <a:schemeClr val="tx1">
                    <a:lumMod val="75000"/>
                    <a:lumOff val="25000"/>
                  </a:schemeClr>
                </a:solidFill>
                <a:latin typeface="Times" pitchFamily="2" charset="0"/>
                <a:ea typeface="SimSun" charset="-122"/>
              </a:rPr>
              <a:t>And m</a:t>
            </a:r>
            <a:r>
              <a:rPr lang="en" altLang="zh-CN" dirty="0">
                <a:solidFill>
                  <a:schemeClr val="tx1">
                    <a:lumMod val="75000"/>
                    <a:lumOff val="25000"/>
                  </a:schemeClr>
                </a:solidFill>
                <a:latin typeface="Times" pitchFamily="2" charset="0"/>
                <a:ea typeface="SimSun" charset="-122"/>
                <a:cs typeface="SimSun" charset="-122"/>
              </a:rPr>
              <a:t>ultiple attempts are required while the input does not meet the expected results, so</a:t>
            </a:r>
            <a:r>
              <a:rPr lang="en" altLang="zh-CN" dirty="0">
                <a:solidFill>
                  <a:srgbClr val="FF0000"/>
                </a:solidFill>
                <a:latin typeface="Times" pitchFamily="2" charset="0"/>
                <a:ea typeface="SimSun" charset="-122"/>
                <a:cs typeface="SimSun" charset="-122"/>
              </a:rPr>
              <a:t> users need to have rich experience to give accurate query words</a:t>
            </a:r>
            <a:endParaRPr lang="en-US" altLang="zh-CN" dirty="0">
              <a:solidFill>
                <a:srgbClr val="FF0000"/>
              </a:solidFill>
              <a:latin typeface="Times" pitchFamily="2" charset="0"/>
              <a:ea typeface="SimSun" charset="-122"/>
              <a:cs typeface="SimSun" charset="-122"/>
            </a:endParaRPr>
          </a:p>
          <a:p>
            <a:r>
              <a:rPr lang="en" altLang="zh-CN" dirty="0">
                <a:solidFill>
                  <a:schemeClr val="tx1">
                    <a:lumMod val="75000"/>
                    <a:lumOff val="25000"/>
                  </a:schemeClr>
                </a:solidFill>
                <a:latin typeface="Times" pitchFamily="2" charset="0"/>
                <a:ea typeface="SimSun" charset="-122"/>
                <a:cs typeface="SimSun" charset="-122"/>
              </a:rPr>
              <a:t>Valid search results rank lower in the returned result list, so</a:t>
            </a:r>
            <a:r>
              <a:rPr lang="en" altLang="zh-CN" dirty="0">
                <a:solidFill>
                  <a:srgbClr val="FF0000"/>
                </a:solidFill>
                <a:latin typeface="Times" pitchFamily="2" charset="0"/>
                <a:ea typeface="SimSun" charset="-122"/>
                <a:cs typeface="SimSun" charset="-122"/>
              </a:rPr>
              <a:t> more accurate results are preferred</a:t>
            </a:r>
            <a:endParaRPr lang="zh-CN" altLang="zh-CN" dirty="0">
              <a:solidFill>
                <a:srgbClr val="FF0000"/>
              </a:solidFill>
              <a:latin typeface="Times" pitchFamily="2" charset="0"/>
              <a:ea typeface="SimSun" charset="-122"/>
              <a:cs typeface="SimSun" charset="-122"/>
            </a:endParaRPr>
          </a:p>
        </p:txBody>
      </p:sp>
      <p:sp>
        <p:nvSpPr>
          <p:cNvPr id="4" name="灯片编号占位符 3"/>
          <p:cNvSpPr>
            <a:spLocks noGrp="1"/>
          </p:cNvSpPr>
          <p:nvPr>
            <p:ph type="sldNum" sz="quarter" idx="10"/>
          </p:nvPr>
        </p:nvSpPr>
        <p:spPr/>
        <p:txBody>
          <a:bodyPr/>
          <a:lstStyle/>
          <a:p>
            <a:fld id="{D6C68A64-069C-4FC3-A227-B9F541D15B3C}" type="slidenum">
              <a:rPr lang="zh-CN" altLang="en-US" smtClean="0"/>
              <a:t>5</a:t>
            </a:fld>
            <a:endParaRPr lang="zh-CN" altLang="en-US"/>
          </a:p>
        </p:txBody>
      </p:sp>
    </p:spTree>
    <p:extLst>
      <p:ext uri="{BB962C8B-B14F-4D97-AF65-F5344CB8AC3E}">
        <p14:creationId xmlns:p14="http://schemas.microsoft.com/office/powerpoint/2010/main" val="30789220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200" kern="1200" dirty="0">
                <a:solidFill>
                  <a:schemeClr val="tx1"/>
                </a:solidFill>
                <a:effectLst/>
                <a:latin typeface="+mn-lt"/>
                <a:ea typeface="+mn-ea"/>
                <a:cs typeface="+mn-cs"/>
              </a:rPr>
              <a:t>To solve above problems</a:t>
            </a:r>
            <a:r>
              <a:rPr lang="en-US" altLang="zh-CN" sz="1200" kern="1200" dirty="0">
                <a:solidFill>
                  <a:schemeClr val="tx1"/>
                </a:solidFill>
                <a:effectLst/>
                <a:latin typeface="+mn-lt"/>
                <a:ea typeface="+mn-ea"/>
                <a:cs typeface="+mn-cs"/>
              </a:rPr>
              <a:t>, </a:t>
            </a:r>
            <a:r>
              <a:rPr lang="en" altLang="zh-CN" sz="1200" b="1" kern="1200" dirty="0">
                <a:solidFill>
                  <a:schemeClr val="tx1"/>
                </a:solidFill>
                <a:effectLst/>
                <a:latin typeface="+mn-lt"/>
                <a:ea typeface="+mn-ea"/>
                <a:cs typeface="+mn-cs"/>
              </a:rPr>
              <a:t>there has been an ample increase in the number of deep learning-based approaches</a:t>
            </a:r>
            <a:r>
              <a:rPr lang="en-US" altLang="zh-CN" sz="1200" b="1" kern="1200" dirty="0">
                <a:solidFill>
                  <a:schemeClr val="tx1"/>
                </a:solidFill>
                <a:effectLst/>
                <a:latin typeface="+mn-lt"/>
                <a:ea typeface="+mn-ea"/>
                <a:cs typeface="+mn-cs"/>
              </a:rPr>
              <a:t>.which can </a:t>
            </a:r>
            <a:r>
              <a:rPr lang="en" altLang="zh-CN" sz="2000" dirty="0">
                <a:latin typeface="Times" pitchFamily="2" charset="0"/>
              </a:rPr>
              <a:t>bridge the semantic gap between source code and query statements</a:t>
            </a:r>
            <a:r>
              <a:rPr lang="en-US" altLang="zh-CN" sz="2000" dirty="0">
                <a:latin typeface="Times" pitchFamily="2" charset="0"/>
              </a:rPr>
              <a:t>.</a:t>
            </a:r>
            <a:endParaRPr lang="en" altLang="zh-CN" sz="2000" dirty="0">
              <a:latin typeface="Time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2000" dirty="0">
                <a:latin typeface="Times" pitchFamily="2" charset="0"/>
              </a:rPr>
              <a:t>These</a:t>
            </a:r>
            <a:r>
              <a:rPr lang="zh-CN" altLang="en-US" sz="2000" dirty="0">
                <a:latin typeface="Times" pitchFamily="2" charset="0"/>
              </a:rPr>
              <a:t> </a:t>
            </a:r>
            <a:r>
              <a:rPr lang="en-US" altLang="zh-CN" sz="2000" dirty="0">
                <a:latin typeface="Times" pitchFamily="2" charset="0"/>
              </a:rPr>
              <a:t>approaches</a:t>
            </a:r>
            <a:r>
              <a:rPr lang="zh-CN" altLang="en-US" sz="2000" dirty="0">
                <a:latin typeface="Times" pitchFamily="2" charset="0"/>
              </a:rPr>
              <a:t> </a:t>
            </a:r>
            <a:r>
              <a:rPr lang="en" altLang="zh-CN" sz="2000" dirty="0">
                <a:latin typeface="Times" pitchFamily="2" charset="0"/>
              </a:rPr>
              <a:t>embed code snippets into unified vectors to represent the code, which can reduce the interference of noisy keywords</a:t>
            </a:r>
            <a:r>
              <a:rPr lang="zh-CN" altLang="en-US" sz="2000" dirty="0">
                <a:latin typeface="Times" pitchFamily="2" charset="0"/>
              </a:rPr>
              <a:t> </a:t>
            </a:r>
            <a:r>
              <a:rPr lang="en-US" altLang="zh-CN" sz="2000" dirty="0">
                <a:latin typeface="Times" pitchFamily="2" charset="0"/>
              </a:rPr>
              <a:t>and recognize semantically related words.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000" b="1" kern="1200" dirty="0">
                <a:solidFill>
                  <a:schemeClr val="tx1"/>
                </a:solidFill>
                <a:effectLst/>
                <a:latin typeface="Times" pitchFamily="2" charset="0"/>
                <a:ea typeface="+mn-ea"/>
                <a:cs typeface="+mn-cs"/>
              </a:rPr>
              <a:t>However, </a:t>
            </a:r>
            <a:r>
              <a:rPr lang="en" altLang="zh-CN" sz="2000" b="1" dirty="0"/>
              <a:t>how to mine and utilize deep code semantics is still the key challenge, and </a:t>
            </a:r>
            <a:r>
              <a:rPr lang="en" altLang="zh-CN" sz="2000" dirty="0">
                <a:latin typeface="Times" pitchFamily="2" charset="0"/>
              </a:rPr>
              <a:t>the basic code representation method has a far-reaching impact on the expression of code semantics, which will further affect search performance.</a:t>
            </a:r>
            <a:endParaRPr lang="en" altLang="zh-CN" dirty="0"/>
          </a:p>
        </p:txBody>
      </p:sp>
      <p:sp>
        <p:nvSpPr>
          <p:cNvPr id="4" name="灯片编号占位符 3"/>
          <p:cNvSpPr>
            <a:spLocks noGrp="1"/>
          </p:cNvSpPr>
          <p:nvPr>
            <p:ph type="sldNum" sz="quarter" idx="10"/>
          </p:nvPr>
        </p:nvSpPr>
        <p:spPr/>
        <p:txBody>
          <a:bodyPr/>
          <a:lstStyle/>
          <a:p>
            <a:fld id="{D6C68A64-069C-4FC3-A227-B9F541D15B3C}" type="slidenum">
              <a:rPr lang="zh-CN" altLang="en-US" smtClean="0"/>
              <a:t>6</a:t>
            </a:fld>
            <a:endParaRPr lang="zh-CN" altLang="en-US"/>
          </a:p>
        </p:txBody>
      </p:sp>
    </p:spTree>
    <p:extLst>
      <p:ext uri="{BB962C8B-B14F-4D97-AF65-F5344CB8AC3E}">
        <p14:creationId xmlns:p14="http://schemas.microsoft.com/office/powerpoint/2010/main" val="1767295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200" kern="1200" dirty="0">
                <a:solidFill>
                  <a:schemeClr val="tx1"/>
                </a:solidFill>
                <a:effectLst/>
                <a:latin typeface="+mn-lt"/>
                <a:ea typeface="+mn-ea"/>
                <a:cs typeface="+mn-cs"/>
              </a:rPr>
              <a:t>As code is structural and has unique language-specific semantics, the graph is a natural and effective representation of code. </a:t>
            </a:r>
          </a:p>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200" kern="1200" dirty="0">
                <a:solidFill>
                  <a:schemeClr val="tx1"/>
                </a:solidFill>
                <a:effectLst/>
                <a:latin typeface="+mn-lt"/>
                <a:ea typeface="+mn-ea"/>
                <a:cs typeface="+mn-cs"/>
              </a:rPr>
              <a:t>Taking Java as an example, there are a series of implicit relationships between code elements, such as the order of method calls, variable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flow</a:t>
            </a:r>
            <a:r>
              <a:rPr lang="en" altLang="zh-CN" sz="1200" kern="1200" dirty="0">
                <a:solidFill>
                  <a:schemeClr val="tx1"/>
                </a:solidFill>
                <a:effectLst/>
                <a:latin typeface="+mn-lt"/>
                <a:ea typeface="+mn-ea"/>
                <a:cs typeface="+mn-cs"/>
              </a:rPr>
              <a:t>, and these relationships can reveal the potential code semantics</a:t>
            </a:r>
            <a:r>
              <a:rPr lang="en-US" altLang="zh-CN" sz="1200" kern="1200" dirty="0">
                <a:solidFill>
                  <a:schemeClr val="tx1"/>
                </a:solidFill>
                <a:effectLst/>
                <a:latin typeface="+mn-lt"/>
                <a:ea typeface="+mn-ea"/>
                <a:cs typeface="+mn-cs"/>
              </a:rPr>
              <a:t>.</a:t>
            </a:r>
            <a:r>
              <a:rPr lang="en" altLang="zh-CN"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200" kern="1200" dirty="0">
                <a:solidFill>
                  <a:schemeClr val="tx1"/>
                </a:solidFill>
                <a:effectLst/>
                <a:latin typeface="+mn-lt"/>
                <a:ea typeface="+mn-ea"/>
                <a:cs typeface="+mn-cs"/>
              </a:rPr>
              <a:t>AST</a:t>
            </a:r>
            <a:r>
              <a:rPr lang="zh-CN" altLang="en-US" sz="1200" kern="1200" dirty="0">
                <a:solidFill>
                  <a:schemeClr val="tx1"/>
                </a:solidFill>
                <a:effectLst/>
                <a:latin typeface="+mn-lt"/>
                <a:ea typeface="+mn-ea"/>
                <a:cs typeface="+mn-cs"/>
              </a:rPr>
              <a:t> </a:t>
            </a:r>
            <a:r>
              <a:rPr lang="en" altLang="zh-CN" sz="1200" kern="1200" dirty="0">
                <a:solidFill>
                  <a:schemeClr val="tx1"/>
                </a:solidFill>
                <a:effectLst/>
                <a:latin typeface="+mn-lt"/>
                <a:ea typeface="+mn-ea"/>
                <a:cs typeface="+mn-cs"/>
              </a:rPr>
              <a:t>is one of the most common graphical representations of code</a:t>
            </a:r>
            <a:r>
              <a:rPr lang="en-US" altLang="zh-CN" sz="1200" kern="1200" dirty="0">
                <a:solidFill>
                  <a:schemeClr val="tx1"/>
                </a:solidFill>
                <a:effectLst/>
                <a:latin typeface="+mn-lt"/>
                <a:ea typeface="+mn-ea"/>
                <a:cs typeface="+mn-cs"/>
              </a:rPr>
              <a:t>,</a:t>
            </a:r>
            <a:r>
              <a:rPr lang="en" altLang="zh-CN" sz="1200" kern="1200" dirty="0">
                <a:solidFill>
                  <a:schemeClr val="tx1"/>
                </a:solidFill>
                <a:effectLst/>
                <a:latin typeface="+mn-lt"/>
                <a:ea typeface="+mn-ea"/>
                <a:cs typeface="+mn-cs"/>
              </a:rPr>
              <a:t> however, code with different syntax structures may express the same functionality, as shown in this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page</a:t>
            </a:r>
            <a:r>
              <a:rPr lang="en" altLang="zh-CN" sz="1200" kern="1200" dirty="0">
                <a:solidFill>
                  <a:schemeClr val="tx1"/>
                </a:solidFill>
                <a:effectLst/>
                <a:latin typeface="+mn-lt"/>
                <a:ea typeface="+mn-ea"/>
                <a:cs typeface="+mn-cs"/>
              </a:rPr>
              <a:t>, which indicates that simply using AST to represent code is not enough to accurately express the deep code semantics. </a:t>
            </a:r>
          </a:p>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200" kern="1200" dirty="0">
                <a:solidFill>
                  <a:schemeClr val="tx1"/>
                </a:solidFill>
                <a:effectLst/>
                <a:latin typeface="+mn-lt"/>
                <a:ea typeface="+mn-ea"/>
                <a:cs typeface="+mn-cs"/>
              </a:rPr>
              <a:t>So we need to break through the current limitations of sequential data and enhance code semantics via utilizing the rich structural information behind programs. </a:t>
            </a:r>
            <a:endParaRPr lang="en"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 altLang="zh-CN" dirty="0"/>
          </a:p>
          <a:p>
            <a:endParaRPr lang="en-US" altLang="zh-CN" dirty="0"/>
          </a:p>
        </p:txBody>
      </p:sp>
      <p:sp>
        <p:nvSpPr>
          <p:cNvPr id="4" name="灯片编号占位符 3"/>
          <p:cNvSpPr>
            <a:spLocks noGrp="1"/>
          </p:cNvSpPr>
          <p:nvPr>
            <p:ph type="sldNum" sz="quarter" idx="10"/>
          </p:nvPr>
        </p:nvSpPr>
        <p:spPr/>
        <p:txBody>
          <a:bodyPr/>
          <a:lstStyle/>
          <a:p>
            <a:fld id="{D6C68A64-069C-4FC3-A227-B9F541D15B3C}" type="slidenum">
              <a:rPr lang="zh-CN" altLang="en-US" smtClean="0"/>
              <a:t>7</a:t>
            </a:fld>
            <a:endParaRPr lang="zh-CN" altLang="en-US"/>
          </a:p>
        </p:txBody>
      </p:sp>
    </p:spTree>
    <p:extLst>
      <p:ext uri="{BB962C8B-B14F-4D97-AF65-F5344CB8AC3E}">
        <p14:creationId xmlns:p14="http://schemas.microsoft.com/office/powerpoint/2010/main" val="28957889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 altLang="zh-CN" sz="1200" kern="1200" dirty="0">
                <a:solidFill>
                  <a:schemeClr val="tx1"/>
                </a:solidFill>
                <a:effectLst/>
                <a:latin typeface="+mn-lt"/>
                <a:ea typeface="+mn-ea"/>
                <a:cs typeface="+mn-cs"/>
              </a:rPr>
              <a:t>Based on the aforementioned </a:t>
            </a:r>
            <a:r>
              <a:rPr lang="en" altLang="zh-CN" sz="1200" kern="1200" dirty="0" err="1">
                <a:solidFill>
                  <a:schemeClr val="tx1"/>
                </a:solidFill>
                <a:effectLst/>
                <a:latin typeface="+mn-lt"/>
                <a:ea typeface="+mn-ea"/>
                <a:cs typeface="+mn-cs"/>
              </a:rPr>
              <a:t>background,the</a:t>
            </a:r>
            <a:r>
              <a:rPr lang="en" altLang="zh-CN" sz="1200" kern="1200" dirty="0">
                <a:solidFill>
                  <a:schemeClr val="tx1"/>
                </a:solidFill>
                <a:effectLst/>
                <a:latin typeface="+mn-lt"/>
                <a:ea typeface="+mn-ea"/>
                <a:cs typeface="+mn-cs"/>
              </a:rPr>
              <a:t> main contributions of this paper are as follows: </a:t>
            </a:r>
            <a:endParaRPr lang="en" altLang="zh-CN" dirty="0"/>
          </a:p>
          <a:p>
            <a:r>
              <a:rPr lang="en" altLang="zh-CN" sz="1200" kern="1200" dirty="0">
                <a:solidFill>
                  <a:schemeClr val="tx1"/>
                </a:solidFill>
                <a:effectLst/>
                <a:latin typeface="+mn-lt"/>
                <a:ea typeface="+mn-ea"/>
                <a:cs typeface="+mn-cs"/>
              </a:rPr>
              <a:t>We introduce a novel statement-level code representation method called APDG, which optimizes the traditional PDG and strengthens both data and control dependence information to enrich the edge semantics. </a:t>
            </a:r>
          </a:p>
          <a:p>
            <a:r>
              <a:rPr lang="en" altLang="zh-CN" sz="1200" kern="1200" dirty="0">
                <a:solidFill>
                  <a:schemeClr val="tx1"/>
                </a:solidFill>
                <a:effectLst/>
                <a:latin typeface="+mn-lt"/>
                <a:ea typeface="+mn-ea"/>
                <a:cs typeface="+mn-cs"/>
              </a:rPr>
              <a:t>We propose EAGCS, a graph-based code search approach that enhances the GGNN via an edge attention mechanism to improve the expression of code semantics in APDG. </a:t>
            </a:r>
          </a:p>
          <a:p>
            <a:r>
              <a:rPr lang="en" altLang="zh-CN" sz="1200" kern="1200" dirty="0">
                <a:solidFill>
                  <a:schemeClr val="tx1"/>
                </a:solidFill>
                <a:effectLst/>
                <a:latin typeface="+mn-lt"/>
                <a:ea typeface="+mn-ea"/>
                <a:cs typeface="+mn-cs"/>
              </a:rPr>
              <a:t>We conduct experiments on our model and other start-of- the-art models and the results have shown that our model outperforms the others. Besides, we also explore the impact of different edges on the model performance. </a:t>
            </a:r>
          </a:p>
          <a:p>
            <a:endParaRPr lang="en-US" altLang="zh-CN" dirty="0"/>
          </a:p>
        </p:txBody>
      </p:sp>
      <p:sp>
        <p:nvSpPr>
          <p:cNvPr id="4" name="灯片编号占位符 3"/>
          <p:cNvSpPr>
            <a:spLocks noGrp="1"/>
          </p:cNvSpPr>
          <p:nvPr>
            <p:ph type="sldNum" sz="quarter" idx="10"/>
          </p:nvPr>
        </p:nvSpPr>
        <p:spPr/>
        <p:txBody>
          <a:bodyPr/>
          <a:lstStyle/>
          <a:p>
            <a:fld id="{D6C68A64-069C-4FC3-A227-B9F541D15B3C}" type="slidenum">
              <a:rPr lang="zh-CN" altLang="en-US" smtClean="0"/>
              <a:t>8</a:t>
            </a:fld>
            <a:endParaRPr lang="zh-CN" altLang="en-US"/>
          </a:p>
        </p:txBody>
      </p:sp>
    </p:spTree>
    <p:extLst>
      <p:ext uri="{BB962C8B-B14F-4D97-AF65-F5344CB8AC3E}">
        <p14:creationId xmlns:p14="http://schemas.microsoft.com/office/powerpoint/2010/main" val="26436638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dirty="0"/>
              <a:t>Second part I will introduce our proposed method EAGCS</a:t>
            </a:r>
            <a:endParaRPr kumimoji="1" lang="zh-CN" altLang="en-US" dirty="0"/>
          </a:p>
        </p:txBody>
      </p:sp>
      <p:sp>
        <p:nvSpPr>
          <p:cNvPr id="4" name="幻灯片编号占位符 3"/>
          <p:cNvSpPr>
            <a:spLocks noGrp="1"/>
          </p:cNvSpPr>
          <p:nvPr>
            <p:ph type="sldNum" sz="quarter" idx="10"/>
          </p:nvPr>
        </p:nvSpPr>
        <p:spPr/>
        <p:txBody>
          <a:bodyPr/>
          <a:lstStyle/>
          <a:p>
            <a:fld id="{D6C68A64-069C-4FC3-A227-B9F541D15B3C}" type="slidenum">
              <a:rPr lang="zh-CN" altLang="en-US" smtClean="0"/>
              <a:t>9</a:t>
            </a:fld>
            <a:endParaRPr lang="zh-CN" altLang="en-US"/>
          </a:p>
        </p:txBody>
      </p:sp>
    </p:spTree>
    <p:extLst>
      <p:ext uri="{BB962C8B-B14F-4D97-AF65-F5344CB8AC3E}">
        <p14:creationId xmlns:p14="http://schemas.microsoft.com/office/powerpoint/2010/main" val="36908115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200" kern="1200" dirty="0">
                <a:solidFill>
                  <a:schemeClr val="tx1"/>
                </a:solidFill>
                <a:effectLst/>
                <a:latin typeface="+mn-lt"/>
                <a:ea typeface="+mn-ea"/>
                <a:cs typeface="+mn-cs"/>
              </a:rPr>
              <a:t>This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figure</a:t>
            </a:r>
            <a:r>
              <a:rPr lang="zh-CN" altLang="en-US" sz="1200" kern="1200" dirty="0">
                <a:solidFill>
                  <a:schemeClr val="tx1"/>
                </a:solidFill>
                <a:effectLst/>
                <a:latin typeface="+mn-lt"/>
                <a:ea typeface="+mn-ea"/>
                <a:cs typeface="+mn-cs"/>
              </a:rPr>
              <a:t> </a:t>
            </a:r>
            <a:r>
              <a:rPr lang="en" altLang="zh-CN" sz="1200" kern="1200" dirty="0">
                <a:solidFill>
                  <a:schemeClr val="tx1"/>
                </a:solidFill>
                <a:effectLst/>
                <a:latin typeface="+mn-lt"/>
                <a:ea typeface="+mn-ea"/>
                <a:cs typeface="+mn-cs"/>
              </a:rPr>
              <a:t>shows the overall structure of EAGCS</a:t>
            </a:r>
            <a:endParaRPr lang="en" altLang="zh-CN" dirty="0"/>
          </a:p>
          <a:p>
            <a:endParaRPr lang="en-US" altLang="zh-CN" dirty="0"/>
          </a:p>
        </p:txBody>
      </p:sp>
      <p:sp>
        <p:nvSpPr>
          <p:cNvPr id="4" name="灯片编号占位符 3"/>
          <p:cNvSpPr>
            <a:spLocks noGrp="1"/>
          </p:cNvSpPr>
          <p:nvPr>
            <p:ph type="sldNum" sz="quarter" idx="10"/>
          </p:nvPr>
        </p:nvSpPr>
        <p:spPr/>
        <p:txBody>
          <a:bodyPr/>
          <a:lstStyle/>
          <a:p>
            <a:fld id="{D6C68A64-069C-4FC3-A227-B9F541D15B3C}" type="slidenum">
              <a:rPr lang="zh-CN" altLang="en-US" smtClean="0"/>
              <a:t>10</a:t>
            </a:fld>
            <a:endParaRPr lang="zh-CN" altLang="en-US"/>
          </a:p>
        </p:txBody>
      </p:sp>
    </p:spTree>
    <p:extLst>
      <p:ext uri="{BB962C8B-B14F-4D97-AF65-F5344CB8AC3E}">
        <p14:creationId xmlns:p14="http://schemas.microsoft.com/office/powerpoint/2010/main" val="19458547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Detail</a:t>
            </a:r>
            <a:r>
              <a:rPr lang="zh-CN" altLang="en-US" dirty="0"/>
              <a:t> </a:t>
            </a:r>
            <a:r>
              <a:rPr lang="en-US" altLang="zh-CN" dirty="0"/>
              <a:t>information</a:t>
            </a:r>
            <a:r>
              <a:rPr lang="zh-CN" altLang="en-US" dirty="0"/>
              <a:t> </a:t>
            </a:r>
            <a:r>
              <a:rPr lang="en" altLang="zh-CN" dirty="0"/>
              <a:t>are shown on this page.</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chemeClr val="tx1"/>
                </a:solidFill>
                <a:effectLst/>
                <a:latin typeface="+mn-lt"/>
                <a:ea typeface="+mn-ea"/>
                <a:cs typeface="+mn-cs"/>
              </a:rPr>
              <a:t>After</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query</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processing</a:t>
            </a:r>
            <a:r>
              <a:rPr lang="zh-CN" altLang="en-US"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tokenization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and</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description embedding</a:t>
            </a:r>
            <a:r>
              <a:rPr lang="zh-CN" altLang="en-US"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we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can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get</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the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description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vector.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1" kern="1200" dirty="0">
                <a:solidFill>
                  <a:schemeClr val="tx1"/>
                </a:solidFill>
                <a:effectLst/>
                <a:latin typeface="+mn-lt"/>
                <a:ea typeface="+mn-ea"/>
                <a:cs typeface="+mn-cs"/>
              </a:rPr>
              <a:t>By</a:t>
            </a:r>
            <a:r>
              <a:rPr lang="zh-CN" altLang="en-US" sz="1200" b="1" kern="1200" dirty="0">
                <a:solidFill>
                  <a:schemeClr val="tx1"/>
                </a:solidFill>
                <a:effectLst/>
                <a:latin typeface="+mn-lt"/>
                <a:ea typeface="+mn-ea"/>
                <a:cs typeface="+mn-cs"/>
              </a:rPr>
              <a:t> </a:t>
            </a:r>
            <a:r>
              <a:rPr lang="en-US" altLang="zh-CN" sz="1200" b="1" kern="1200" dirty="0">
                <a:solidFill>
                  <a:schemeClr val="tx1"/>
                </a:solidFill>
                <a:effectLst/>
                <a:latin typeface="+mn-lt"/>
                <a:ea typeface="+mn-ea"/>
                <a:cs typeface="+mn-cs"/>
              </a:rPr>
              <a:t>code</a:t>
            </a:r>
            <a:r>
              <a:rPr lang="zh-CN" altLang="en-US" sz="1200" b="1" kern="1200" dirty="0">
                <a:solidFill>
                  <a:schemeClr val="tx1"/>
                </a:solidFill>
                <a:effectLst/>
                <a:latin typeface="+mn-lt"/>
                <a:ea typeface="+mn-ea"/>
                <a:cs typeface="+mn-cs"/>
              </a:rPr>
              <a:t> </a:t>
            </a:r>
            <a:r>
              <a:rPr lang="en-US" altLang="zh-CN" sz="1200" b="1" kern="1200" dirty="0">
                <a:solidFill>
                  <a:schemeClr val="tx1"/>
                </a:solidFill>
                <a:effectLst/>
                <a:latin typeface="+mn-lt"/>
                <a:ea typeface="+mn-ea"/>
                <a:cs typeface="+mn-cs"/>
              </a:rPr>
              <a:t>processing</a:t>
            </a:r>
            <a:r>
              <a:rPr lang="zh-CN" altLang="en-US" sz="1200" b="1" kern="1200" dirty="0">
                <a:solidFill>
                  <a:schemeClr val="tx1"/>
                </a:solidFill>
                <a:effectLst/>
                <a:latin typeface="+mn-lt"/>
                <a:ea typeface="+mn-ea"/>
                <a:cs typeface="+mn-cs"/>
              </a:rPr>
              <a:t>、</a:t>
            </a:r>
            <a:r>
              <a:rPr lang="en-US" altLang="zh-CN" sz="1200" b="1" kern="1200" dirty="0">
                <a:solidFill>
                  <a:schemeClr val="tx1"/>
                </a:solidFill>
                <a:effectLst/>
                <a:latin typeface="+mn-lt"/>
                <a:ea typeface="+mn-ea"/>
                <a:cs typeface="+mn-cs"/>
              </a:rPr>
              <a:t>code graph generation</a:t>
            </a:r>
            <a:r>
              <a:rPr lang="zh-CN" altLang="en-US" sz="1200" b="1" kern="1200" dirty="0">
                <a:solidFill>
                  <a:schemeClr val="tx1"/>
                </a:solidFill>
                <a:effectLst/>
                <a:latin typeface="+mn-lt"/>
                <a:ea typeface="+mn-ea"/>
                <a:cs typeface="+mn-cs"/>
              </a:rPr>
              <a:t>、</a:t>
            </a:r>
            <a:r>
              <a:rPr lang="en-US" altLang="zh-CN" sz="1200" b="1" kern="1200" dirty="0">
                <a:solidFill>
                  <a:schemeClr val="tx1"/>
                </a:solidFill>
                <a:effectLst/>
                <a:latin typeface="+mn-lt"/>
                <a:ea typeface="+mn-ea"/>
                <a:cs typeface="+mn-cs"/>
              </a:rPr>
              <a:t>tokenization</a:t>
            </a:r>
            <a:r>
              <a:rPr lang="zh-CN" altLang="en-US" sz="1200" b="1" kern="1200" dirty="0">
                <a:solidFill>
                  <a:schemeClr val="tx1"/>
                </a:solidFill>
                <a:effectLst/>
                <a:latin typeface="+mn-lt"/>
                <a:ea typeface="+mn-ea"/>
                <a:cs typeface="+mn-cs"/>
              </a:rPr>
              <a:t> </a:t>
            </a:r>
            <a:r>
              <a:rPr lang="en-US" altLang="zh-CN" sz="1200" b="1" kern="1200" dirty="0">
                <a:solidFill>
                  <a:schemeClr val="tx1"/>
                </a:solidFill>
                <a:effectLst/>
                <a:latin typeface="+mn-lt"/>
                <a:ea typeface="+mn-ea"/>
                <a:cs typeface="+mn-cs"/>
              </a:rPr>
              <a:t>and</a:t>
            </a:r>
            <a:r>
              <a:rPr lang="zh-CN" altLang="en-US" sz="1200" b="1" kern="1200" dirty="0">
                <a:solidFill>
                  <a:schemeClr val="tx1"/>
                </a:solidFill>
                <a:effectLst/>
                <a:latin typeface="+mn-lt"/>
                <a:ea typeface="+mn-ea"/>
                <a:cs typeface="+mn-cs"/>
              </a:rPr>
              <a:t> </a:t>
            </a:r>
            <a:r>
              <a:rPr lang="en-US" altLang="zh-CN" sz="1200" b="1" kern="1200" dirty="0">
                <a:solidFill>
                  <a:schemeClr val="tx1"/>
                </a:solidFill>
                <a:effectLst/>
                <a:latin typeface="+mn-lt"/>
                <a:ea typeface="+mn-ea"/>
                <a:cs typeface="+mn-cs"/>
              </a:rPr>
              <a:t>code</a:t>
            </a:r>
            <a:r>
              <a:rPr lang="zh-CN" altLang="en-US" sz="1200" b="1" kern="1200" dirty="0">
                <a:solidFill>
                  <a:schemeClr val="tx1"/>
                </a:solidFill>
                <a:effectLst/>
                <a:latin typeface="+mn-lt"/>
                <a:ea typeface="+mn-ea"/>
                <a:cs typeface="+mn-cs"/>
              </a:rPr>
              <a:t> </a:t>
            </a:r>
            <a:r>
              <a:rPr lang="en-US" altLang="zh-CN" sz="1200" b="1" kern="1200" dirty="0">
                <a:solidFill>
                  <a:schemeClr val="tx1"/>
                </a:solidFill>
                <a:effectLst/>
                <a:latin typeface="+mn-lt"/>
                <a:ea typeface="+mn-ea"/>
                <a:cs typeface="+mn-cs"/>
              </a:rPr>
              <a:t>graph</a:t>
            </a:r>
            <a:r>
              <a:rPr lang="zh-CN" altLang="en-US" sz="1200" b="1" kern="1200" dirty="0">
                <a:solidFill>
                  <a:schemeClr val="tx1"/>
                </a:solidFill>
                <a:effectLst/>
                <a:latin typeface="+mn-lt"/>
                <a:ea typeface="+mn-ea"/>
                <a:cs typeface="+mn-cs"/>
              </a:rPr>
              <a:t> </a:t>
            </a:r>
            <a:r>
              <a:rPr lang="en-US" altLang="zh-CN" sz="1200" b="1" kern="1200" dirty="0">
                <a:solidFill>
                  <a:schemeClr val="tx1"/>
                </a:solidFill>
                <a:effectLst/>
                <a:latin typeface="+mn-lt"/>
                <a:ea typeface="+mn-ea"/>
                <a:cs typeface="+mn-cs"/>
              </a:rPr>
              <a:t>embedding</a:t>
            </a:r>
            <a:r>
              <a:rPr lang="zh-CN" altLang="en-US" sz="1200" b="1" kern="1200" dirty="0">
                <a:solidFill>
                  <a:schemeClr val="tx1"/>
                </a:solidFill>
                <a:effectLst/>
                <a:latin typeface="+mn-lt"/>
                <a:ea typeface="+mn-ea"/>
                <a:cs typeface="+mn-cs"/>
              </a:rPr>
              <a:t>，</a:t>
            </a:r>
            <a:r>
              <a:rPr lang="en-US" altLang="zh-CN" sz="1200" b="1" kern="1200" dirty="0">
                <a:solidFill>
                  <a:schemeClr val="tx1"/>
                </a:solidFill>
                <a:effectLst/>
                <a:latin typeface="+mn-lt"/>
                <a:ea typeface="+mn-ea"/>
                <a:cs typeface="+mn-cs"/>
              </a:rPr>
              <a:t>we can also get a vector to represent code.</a:t>
            </a:r>
          </a:p>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200" kern="1200" dirty="0">
                <a:solidFill>
                  <a:schemeClr val="tx1"/>
                </a:solidFill>
                <a:effectLst/>
                <a:latin typeface="+mn-lt"/>
                <a:ea typeface="+mn-ea"/>
                <a:cs typeface="+mn-cs"/>
              </a:rPr>
              <a:t>After embedding both descriptions and code snippets into unified vectors, the model can recommend code snippets with higher cosine similarity according to the given user query.</a:t>
            </a:r>
          </a:p>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dirty="0"/>
              <a:t>Now we will introduce two important modules in detail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p:txBody>
      </p:sp>
      <p:sp>
        <p:nvSpPr>
          <p:cNvPr id="4" name="灯片编号占位符 3"/>
          <p:cNvSpPr>
            <a:spLocks noGrp="1"/>
          </p:cNvSpPr>
          <p:nvPr>
            <p:ph type="sldNum" sz="quarter" idx="10"/>
          </p:nvPr>
        </p:nvSpPr>
        <p:spPr/>
        <p:txBody>
          <a:bodyPr/>
          <a:lstStyle/>
          <a:p>
            <a:fld id="{D6C68A64-069C-4FC3-A227-B9F541D15B3C}" type="slidenum">
              <a:rPr lang="zh-CN" altLang="en-US" smtClean="0"/>
              <a:t>11</a:t>
            </a:fld>
            <a:endParaRPr lang="zh-CN" altLang="en-US"/>
          </a:p>
        </p:txBody>
      </p:sp>
    </p:spTree>
    <p:extLst>
      <p:ext uri="{BB962C8B-B14F-4D97-AF65-F5344CB8AC3E}">
        <p14:creationId xmlns:p14="http://schemas.microsoft.com/office/powerpoint/2010/main" val="49483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First</a:t>
            </a:r>
            <a:r>
              <a:rPr lang="zh-CN" altLang="en-US" dirty="0"/>
              <a:t> </a:t>
            </a:r>
            <a:r>
              <a:rPr lang="en-US" altLang="zh-CN" dirty="0"/>
              <a:t>one</a:t>
            </a:r>
            <a:r>
              <a:rPr lang="zh-CN" altLang="en-US" dirty="0"/>
              <a:t> </a:t>
            </a:r>
            <a:r>
              <a:rPr lang="en-US" altLang="zh-CN" dirty="0"/>
              <a:t>is</a:t>
            </a:r>
            <a:r>
              <a:rPr lang="zh-CN" altLang="en-US" dirty="0"/>
              <a:t> </a:t>
            </a:r>
            <a:r>
              <a:rPr lang="en-US" altLang="zh-CN" dirty="0"/>
              <a:t>code</a:t>
            </a:r>
            <a:r>
              <a:rPr lang="zh-CN" altLang="en-US" dirty="0"/>
              <a:t> </a:t>
            </a:r>
            <a:r>
              <a:rPr lang="en-US" altLang="zh-CN" dirty="0"/>
              <a:t>graph</a:t>
            </a:r>
            <a:r>
              <a:rPr lang="zh-CN" altLang="en-US" dirty="0"/>
              <a:t> </a:t>
            </a:r>
            <a:r>
              <a:rPr lang="en-US" altLang="zh-CN" dirty="0"/>
              <a:t>generation.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200" kern="1200" dirty="0">
                <a:solidFill>
                  <a:schemeClr val="tx1"/>
                </a:solidFill>
                <a:effectLst/>
                <a:latin typeface="+mn-lt"/>
                <a:ea typeface="+mn-ea"/>
                <a:cs typeface="+mn-cs"/>
              </a:rPr>
              <a:t>Program dependence graph (PDG) is one of the most widely used directed code graphs, where the nodes represent program statements and the edges represent the interdependence between program statements,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200" kern="1200" dirty="0">
                <a:solidFill>
                  <a:schemeClr val="tx1"/>
                </a:solidFill>
                <a:effectLst/>
                <a:latin typeface="+mn-lt"/>
                <a:ea typeface="+mn-ea"/>
                <a:cs typeface="+mn-cs"/>
              </a:rPr>
              <a:t> but it fails to reflect the order in which statements are executed </a:t>
            </a:r>
            <a:r>
              <a:rPr lang="en" altLang="zh-CN" sz="1200" dirty="0"/>
              <a:t>and the implicit control logic</a:t>
            </a:r>
            <a:r>
              <a:rPr lang="en-US" altLang="zh-CN" sz="1200" dirty="0"/>
              <a:t>.</a:t>
            </a:r>
            <a:endParaRPr lang="en" altLang="zh-CN" sz="1200" kern="1200" dirty="0">
              <a:solidFill>
                <a:schemeClr val="tx1"/>
              </a:solidFill>
              <a:effectLst/>
              <a:latin typeface="+mn-lt"/>
              <a:ea typeface="+mn-ea"/>
              <a:cs typeface="+mn-cs"/>
            </a:endParaRPr>
          </a:p>
          <a:p>
            <a:r>
              <a:rPr lang="en" altLang="zh-CN" sz="1200" kern="1200" dirty="0">
                <a:solidFill>
                  <a:schemeClr val="tx1"/>
                </a:solidFill>
                <a:effectLst/>
                <a:latin typeface="+mn-lt"/>
                <a:ea typeface="+mn-ea"/>
                <a:cs typeface="+mn-cs"/>
              </a:rPr>
              <a:t>In our work, we construct a statement-level advanced program dependence graph (APDG)</a:t>
            </a:r>
          </a:p>
          <a:p>
            <a:r>
              <a:rPr lang="en" altLang="zh-CN" sz="1200" kern="1200" dirty="0">
                <a:solidFill>
                  <a:schemeClr val="tx1"/>
                </a:solidFill>
                <a:effectLst/>
                <a:latin typeface="+mn-lt"/>
                <a:ea typeface="+mn-ea"/>
                <a:cs typeface="+mn-cs"/>
              </a:rPr>
              <a:t>We</a:t>
            </a:r>
            <a:r>
              <a:rPr lang="zh-CN" altLang="en-US" sz="1200" kern="1200" dirty="0">
                <a:solidFill>
                  <a:schemeClr val="tx1"/>
                </a:solidFill>
                <a:effectLst/>
                <a:latin typeface="+mn-lt"/>
                <a:ea typeface="+mn-ea"/>
                <a:cs typeface="+mn-cs"/>
              </a:rPr>
              <a:t> </a:t>
            </a:r>
            <a:r>
              <a:rPr lang="en" altLang="zh-CN" sz="1200" kern="1200" dirty="0">
                <a:solidFill>
                  <a:schemeClr val="tx1"/>
                </a:solidFill>
                <a:effectLst/>
                <a:latin typeface="+mn-lt"/>
                <a:ea typeface="+mn-ea"/>
                <a:cs typeface="+mn-cs"/>
              </a:rPr>
              <a:t>first traverse the AST</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and</a:t>
            </a:r>
            <a:r>
              <a:rPr lang="zh-CN" altLang="en-US" sz="1200" kern="1200" dirty="0">
                <a:solidFill>
                  <a:schemeClr val="tx1"/>
                </a:solidFill>
                <a:effectLst/>
                <a:latin typeface="+mn-lt"/>
                <a:ea typeface="+mn-ea"/>
                <a:cs typeface="+mn-cs"/>
              </a:rPr>
              <a:t> </a:t>
            </a:r>
            <a:r>
              <a:rPr lang="en" altLang="zh-CN" sz="1200" kern="1200" dirty="0">
                <a:solidFill>
                  <a:schemeClr val="tx1"/>
                </a:solidFill>
                <a:effectLst/>
                <a:latin typeface="+mn-lt"/>
                <a:ea typeface="+mn-ea"/>
                <a:cs typeface="+mn-cs"/>
              </a:rPr>
              <a:t>consider 12 types of node</a:t>
            </a:r>
            <a:r>
              <a:rPr lang="en-US" altLang="zh-CN" sz="1200" kern="1200" dirty="0">
                <a:solidFill>
                  <a:schemeClr val="tx1"/>
                </a:solidFill>
                <a:effectLst/>
                <a:latin typeface="+mn-lt"/>
                <a:ea typeface="+mn-ea"/>
                <a:cs typeface="+mn-cs"/>
              </a:rPr>
              <a:t>.</a:t>
            </a:r>
          </a:p>
          <a:p>
            <a:r>
              <a:rPr lang="en-US" altLang="zh-CN" sz="1200" kern="1200" dirty="0">
                <a:solidFill>
                  <a:schemeClr val="tx1"/>
                </a:solidFill>
                <a:effectLst/>
                <a:latin typeface="+mn-lt"/>
                <a:ea typeface="+mn-ea"/>
                <a:cs typeface="+mn-cs"/>
              </a:rPr>
              <a:t>And then </a:t>
            </a:r>
            <a:r>
              <a:rPr lang="en" altLang="zh-CN" sz="1200" kern="1200" dirty="0">
                <a:solidFill>
                  <a:schemeClr val="tx1"/>
                </a:solidFill>
                <a:effectLst/>
                <a:latin typeface="+mn-lt"/>
                <a:ea typeface="+mn-ea"/>
                <a:cs typeface="+mn-cs"/>
              </a:rPr>
              <a:t>add control and data edges to improve the awareness of neighbors. </a:t>
            </a:r>
          </a:p>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200" kern="1200" dirty="0">
                <a:solidFill>
                  <a:schemeClr val="tx1"/>
                </a:solidFill>
                <a:effectLst/>
                <a:latin typeface="+mn-lt"/>
                <a:ea typeface="+mn-ea"/>
                <a:cs typeface="+mn-cs"/>
              </a:rPr>
              <a:t>control dependence defines the constraint relationship of statement execution, which can reflect the syntax, execution order, and control information.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200" kern="1200" dirty="0">
                <a:solidFill>
                  <a:schemeClr val="tx1"/>
                </a:solidFill>
                <a:effectLst/>
                <a:latin typeface="+mn-lt"/>
                <a:ea typeface="+mn-ea"/>
                <a:cs typeface="+mn-cs"/>
              </a:rPr>
              <a:t>data dependence defines the constraint relationship of variables between statements. </a:t>
            </a:r>
            <a:endParaRPr lang="en"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 altLang="zh-CN" dirty="0"/>
          </a:p>
          <a:p>
            <a:endParaRPr lang="e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D6C68A64-069C-4FC3-A227-B9F541D15B3C}" type="slidenum">
              <a:rPr lang="zh-CN" altLang="en-US" smtClean="0"/>
              <a:t>12</a:t>
            </a:fld>
            <a:endParaRPr lang="zh-CN" altLang="en-US"/>
          </a:p>
        </p:txBody>
      </p:sp>
    </p:spTree>
    <p:extLst>
      <p:ext uri="{BB962C8B-B14F-4D97-AF65-F5344CB8AC3E}">
        <p14:creationId xmlns:p14="http://schemas.microsoft.com/office/powerpoint/2010/main" val="12217665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200" kern="1200" dirty="0">
                <a:solidFill>
                  <a:schemeClr val="tx1"/>
                </a:solidFill>
                <a:effectLst/>
                <a:latin typeface="+mn-lt"/>
                <a:ea typeface="+mn-ea"/>
                <a:cs typeface="+mn-cs"/>
              </a:rPr>
              <a:t>There are three edge types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which</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represent</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code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control</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dependence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information</a:t>
            </a:r>
          </a:p>
          <a:p>
            <a:pPr marL="742950" lvl="1" indent="-285750">
              <a:lnSpc>
                <a:spcPct val="125000"/>
              </a:lnSpc>
              <a:buFont typeface="Arial" panose="020B0604020202020204" pitchFamily="34" charset="0"/>
              <a:buChar char="•"/>
            </a:pPr>
            <a:r>
              <a:rPr lang="en" altLang="zh-CN" sz="1600" b="1" dirty="0"/>
              <a:t>Child Edge</a:t>
            </a:r>
            <a:r>
              <a:rPr lang="en-US" altLang="zh-CN" sz="1600" dirty="0"/>
              <a:t>: </a:t>
            </a:r>
            <a:r>
              <a:rPr lang="en" altLang="zh-CN" sz="1600" dirty="0"/>
              <a:t>connect parent and child nodes in AST and point from parent node to child node which can reflect the control dependence of statements at the syntactic level </a:t>
            </a:r>
          </a:p>
          <a:p>
            <a:pPr marL="742950" lvl="1" indent="-285750">
              <a:lnSpc>
                <a:spcPct val="125000"/>
              </a:lnSpc>
              <a:buFont typeface="Arial" panose="020B0604020202020204" pitchFamily="34" charset="0"/>
              <a:buChar char="•"/>
            </a:pPr>
            <a:r>
              <a:rPr lang="en" altLang="zh-CN" sz="1600" b="1" dirty="0" err="1"/>
              <a:t>NextStatement</a:t>
            </a:r>
            <a:r>
              <a:rPr lang="en" altLang="zh-CN" sz="1600" b="1" dirty="0"/>
              <a:t> Edge: </a:t>
            </a:r>
            <a:r>
              <a:rPr lang="en" altLang="zh-CN" sz="1600" dirty="0"/>
              <a:t>concatenate statements inside a block according to the context, indicating the order of statement execution. </a:t>
            </a:r>
          </a:p>
          <a:p>
            <a:pPr marL="742950" lvl="1" indent="-285750">
              <a:lnSpc>
                <a:spcPct val="125000"/>
              </a:lnSpc>
              <a:buFont typeface="Arial" panose="020B0604020202020204" pitchFamily="34" charset="0"/>
              <a:buChar char="•"/>
            </a:pPr>
            <a:r>
              <a:rPr lang="en" altLang="zh-CN" sz="1600" b="1" dirty="0"/>
              <a:t>Judge Edge: </a:t>
            </a:r>
            <a:r>
              <a:rPr lang="en" altLang="zh-CN" sz="1600" dirty="0"/>
              <a:t>transform three common control statements in AST and add Judge edges to uncover the control logic.</a:t>
            </a:r>
          </a:p>
        </p:txBody>
      </p:sp>
      <p:sp>
        <p:nvSpPr>
          <p:cNvPr id="4" name="灯片编号占位符 3"/>
          <p:cNvSpPr>
            <a:spLocks noGrp="1"/>
          </p:cNvSpPr>
          <p:nvPr>
            <p:ph type="sldNum" sz="quarter" idx="10"/>
          </p:nvPr>
        </p:nvSpPr>
        <p:spPr/>
        <p:txBody>
          <a:bodyPr/>
          <a:lstStyle/>
          <a:p>
            <a:fld id="{D6C68A64-069C-4FC3-A227-B9F541D15B3C}" type="slidenum">
              <a:rPr lang="zh-CN" altLang="en-US" smtClean="0"/>
              <a:t>13</a:t>
            </a:fld>
            <a:endParaRPr lang="zh-CN" altLang="en-US"/>
          </a:p>
        </p:txBody>
      </p:sp>
    </p:spTree>
    <p:extLst>
      <p:ext uri="{BB962C8B-B14F-4D97-AF65-F5344CB8AC3E}">
        <p14:creationId xmlns:p14="http://schemas.microsoft.com/office/powerpoint/2010/main" val="23296627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As for data dependence, We also defined its build rules.</a:t>
            </a:r>
          </a:p>
        </p:txBody>
      </p:sp>
      <p:sp>
        <p:nvSpPr>
          <p:cNvPr id="4" name="灯片编号占位符 3"/>
          <p:cNvSpPr>
            <a:spLocks noGrp="1"/>
          </p:cNvSpPr>
          <p:nvPr>
            <p:ph type="sldNum" sz="quarter" idx="10"/>
          </p:nvPr>
        </p:nvSpPr>
        <p:spPr/>
        <p:txBody>
          <a:bodyPr/>
          <a:lstStyle/>
          <a:p>
            <a:fld id="{D6C68A64-069C-4FC3-A227-B9F541D15B3C}" type="slidenum">
              <a:rPr lang="zh-CN" altLang="en-US" smtClean="0"/>
              <a:t>14</a:t>
            </a:fld>
            <a:endParaRPr lang="zh-CN" altLang="en-US"/>
          </a:p>
        </p:txBody>
      </p:sp>
    </p:spTree>
    <p:extLst>
      <p:ext uri="{BB962C8B-B14F-4D97-AF65-F5344CB8AC3E}">
        <p14:creationId xmlns:p14="http://schemas.microsoft.com/office/powerpoint/2010/main" val="22658843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200" kern="1200" dirty="0">
                <a:solidFill>
                  <a:schemeClr val="tx1"/>
                </a:solidFill>
                <a:effectLst/>
                <a:latin typeface="+mn-lt"/>
                <a:ea typeface="+mn-ea"/>
                <a:cs typeface="+mn-cs"/>
              </a:rPr>
              <a:t>As shown in this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page</a:t>
            </a:r>
            <a:r>
              <a:rPr lang="en" altLang="zh-CN" sz="1200" kern="1200" dirty="0">
                <a:solidFill>
                  <a:schemeClr val="tx1"/>
                </a:solidFill>
                <a:effectLst/>
                <a:latin typeface="+mn-lt"/>
                <a:ea typeface="+mn-ea"/>
                <a:cs typeface="+mn-cs"/>
              </a:rPr>
              <a:t>, we constructed APDG for the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left</a:t>
            </a:r>
            <a:r>
              <a:rPr lang="en" altLang="zh-CN" sz="1200" kern="1200" dirty="0">
                <a:solidFill>
                  <a:schemeClr val="tx1"/>
                </a:solidFill>
                <a:effectLst/>
                <a:latin typeface="+mn-lt"/>
                <a:ea typeface="+mn-ea"/>
                <a:cs typeface="+mn-cs"/>
              </a:rPr>
              <a:t> code snippet</a:t>
            </a:r>
            <a:r>
              <a:rPr lang="en-US" altLang="zh-CN" sz="1200" kern="1200" dirty="0">
                <a:solidFill>
                  <a:schemeClr val="tx1"/>
                </a:solidFill>
                <a:effectLst/>
                <a:latin typeface="+mn-lt"/>
                <a:ea typeface="+mn-ea"/>
                <a:cs typeface="+mn-cs"/>
              </a:rPr>
              <a:t>, </a:t>
            </a:r>
            <a:r>
              <a:rPr lang="en" altLang="zh-CN" sz="1200" kern="1200" dirty="0">
                <a:solidFill>
                  <a:schemeClr val="tx1"/>
                </a:solidFill>
                <a:effectLst/>
                <a:latin typeface="+mn-lt"/>
                <a:ea typeface="+mn-ea"/>
                <a:cs typeface="+mn-cs"/>
              </a:rPr>
              <a:t>and latent code semantics can be expressed through node contents and multiple edges. </a:t>
            </a:r>
            <a:endParaRPr lang="en" altLang="zh-CN" dirty="0"/>
          </a:p>
        </p:txBody>
      </p:sp>
      <p:sp>
        <p:nvSpPr>
          <p:cNvPr id="4" name="灯片编号占位符 3"/>
          <p:cNvSpPr>
            <a:spLocks noGrp="1"/>
          </p:cNvSpPr>
          <p:nvPr>
            <p:ph type="sldNum" sz="quarter" idx="10"/>
          </p:nvPr>
        </p:nvSpPr>
        <p:spPr/>
        <p:txBody>
          <a:bodyPr/>
          <a:lstStyle/>
          <a:p>
            <a:fld id="{D6C68A64-069C-4FC3-A227-B9F541D15B3C}" type="slidenum">
              <a:rPr lang="zh-CN" altLang="en-US" smtClean="0"/>
              <a:t>15</a:t>
            </a:fld>
            <a:endParaRPr lang="zh-CN" altLang="en-US"/>
          </a:p>
        </p:txBody>
      </p:sp>
    </p:spTree>
    <p:extLst>
      <p:ext uri="{BB962C8B-B14F-4D97-AF65-F5344CB8AC3E}">
        <p14:creationId xmlns:p14="http://schemas.microsoft.com/office/powerpoint/2010/main" val="32019151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 altLang="zh-CN" sz="1200" kern="1200" dirty="0">
                <a:solidFill>
                  <a:schemeClr val="tx1"/>
                </a:solidFill>
                <a:effectLst/>
                <a:latin typeface="+mn-lt"/>
                <a:ea typeface="+mn-ea"/>
                <a:cs typeface="+mn-cs"/>
              </a:rPr>
              <a:t>As for embedding, we use a Bidirectional-LSTM to extract semantic information of query description.</a:t>
            </a:r>
            <a:endParaRPr lang="en" altLang="zh-CN" dirty="0"/>
          </a:p>
        </p:txBody>
      </p:sp>
      <p:sp>
        <p:nvSpPr>
          <p:cNvPr id="4" name="灯片编号占位符 3"/>
          <p:cNvSpPr>
            <a:spLocks noGrp="1"/>
          </p:cNvSpPr>
          <p:nvPr>
            <p:ph type="sldNum" sz="quarter" idx="10"/>
          </p:nvPr>
        </p:nvSpPr>
        <p:spPr/>
        <p:txBody>
          <a:bodyPr/>
          <a:lstStyle/>
          <a:p>
            <a:fld id="{D6C68A64-069C-4FC3-A227-B9F541D15B3C}" type="slidenum">
              <a:rPr lang="zh-CN" altLang="en-US" smtClean="0"/>
              <a:t>16</a:t>
            </a:fld>
            <a:endParaRPr lang="zh-CN" altLang="en-US"/>
          </a:p>
        </p:txBody>
      </p:sp>
    </p:spTree>
    <p:extLst>
      <p:ext uri="{BB962C8B-B14F-4D97-AF65-F5344CB8AC3E}">
        <p14:creationId xmlns:p14="http://schemas.microsoft.com/office/powerpoint/2010/main" val="36858380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As for code graph embedding</a:t>
            </a:r>
            <a:r>
              <a:rPr lang="en" altLang="zh-CN"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200" kern="1200" dirty="0">
                <a:solidFill>
                  <a:schemeClr val="tx1"/>
                </a:solidFill>
                <a:effectLst/>
                <a:latin typeface="+mn-lt"/>
                <a:ea typeface="+mn-ea"/>
                <a:cs typeface="+mn-cs"/>
              </a:rPr>
              <a:t>as we have already enriched edge semantics in APDG, we propose EAGGNN which enhances the ordinary GGNN via an edge attention mechanism to deal with different types of edges to focus on both data and control dependence information for each iteration. </a:t>
            </a:r>
            <a:endParaRPr lang="en" altLang="zh-CN" dirty="0"/>
          </a:p>
          <a:p>
            <a:endParaRPr lang="en-US" altLang="zh-CN" dirty="0"/>
          </a:p>
        </p:txBody>
      </p:sp>
      <p:sp>
        <p:nvSpPr>
          <p:cNvPr id="4" name="灯片编号占位符 3"/>
          <p:cNvSpPr>
            <a:spLocks noGrp="1"/>
          </p:cNvSpPr>
          <p:nvPr>
            <p:ph type="sldNum" sz="quarter" idx="10"/>
          </p:nvPr>
        </p:nvSpPr>
        <p:spPr/>
        <p:txBody>
          <a:bodyPr/>
          <a:lstStyle/>
          <a:p>
            <a:fld id="{D6C68A64-069C-4FC3-A227-B9F541D15B3C}" type="slidenum">
              <a:rPr lang="zh-CN" altLang="en-US" smtClean="0"/>
              <a:t>17</a:t>
            </a:fld>
            <a:endParaRPr lang="zh-CN" altLang="en-US"/>
          </a:p>
        </p:txBody>
      </p:sp>
    </p:spTree>
    <p:extLst>
      <p:ext uri="{BB962C8B-B14F-4D97-AF65-F5344CB8AC3E}">
        <p14:creationId xmlns:p14="http://schemas.microsoft.com/office/powerpoint/2010/main" val="31873207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 altLang="zh-CN" dirty="0"/>
              <a:t>Then we designed some experiments to evaluate our code search methods</a:t>
            </a:r>
            <a:endParaRPr kumimoji="1" lang="zh-CN" altLang="en-US" dirty="0"/>
          </a:p>
        </p:txBody>
      </p:sp>
      <p:sp>
        <p:nvSpPr>
          <p:cNvPr id="4" name="幻灯片编号占位符 3"/>
          <p:cNvSpPr>
            <a:spLocks noGrp="1"/>
          </p:cNvSpPr>
          <p:nvPr>
            <p:ph type="sldNum" sz="quarter" idx="10"/>
          </p:nvPr>
        </p:nvSpPr>
        <p:spPr/>
        <p:txBody>
          <a:bodyPr/>
          <a:lstStyle/>
          <a:p>
            <a:fld id="{D6C68A64-069C-4FC3-A227-B9F541D15B3C}" type="slidenum">
              <a:rPr lang="zh-CN" altLang="en-US" smtClean="0"/>
              <a:t>18</a:t>
            </a:fld>
            <a:endParaRPr lang="zh-CN" altLang="en-US"/>
          </a:p>
        </p:txBody>
      </p:sp>
    </p:spTree>
    <p:extLst>
      <p:ext uri="{BB962C8B-B14F-4D97-AF65-F5344CB8AC3E}">
        <p14:creationId xmlns:p14="http://schemas.microsoft.com/office/powerpoint/2010/main" val="17893865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As</a:t>
            </a:r>
            <a:r>
              <a:rPr lang="zh-CN" altLang="en-US" dirty="0"/>
              <a:t> </a:t>
            </a:r>
            <a:r>
              <a:rPr lang="en-US" altLang="zh-CN" dirty="0"/>
              <a:t>for</a:t>
            </a:r>
            <a:r>
              <a:rPr lang="zh-CN" altLang="en-US" dirty="0"/>
              <a:t> </a:t>
            </a:r>
            <a:r>
              <a:rPr lang="en-US" altLang="zh-CN" dirty="0"/>
              <a:t>evaluation</a:t>
            </a:r>
            <a:r>
              <a:rPr lang="zh-CN" altLang="en-US" dirty="0"/>
              <a:t> </a:t>
            </a:r>
            <a:r>
              <a:rPr lang="en-US" altLang="zh-CN" dirty="0"/>
              <a:t>method, we took automatic evaluation to </a:t>
            </a:r>
            <a:r>
              <a:rPr lang="en" altLang="zh-CN" sz="1200" kern="1200" dirty="0">
                <a:solidFill>
                  <a:schemeClr val="tx1"/>
                </a:solidFill>
                <a:effectLst/>
                <a:latin typeface="+mn-lt"/>
                <a:ea typeface="+mn-ea"/>
                <a:cs typeface="+mn-cs"/>
              </a:rPr>
              <a:t>avoid the bias caused by manual ranking</a:t>
            </a:r>
            <a:r>
              <a:rPr lang="en-US" altLang="zh-CN" sz="120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chemeClr val="tx1"/>
                </a:solidFill>
                <a:effectLst/>
                <a:latin typeface="+mn-lt"/>
                <a:ea typeface="+mn-ea"/>
                <a:cs typeface="+mn-cs"/>
              </a:rPr>
              <a:t>Then we took experiments on baseline models and evaluated the two common evaluation metrics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based</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on</a:t>
            </a:r>
            <a:r>
              <a:rPr lang="zh-CN" altLang="en-US" sz="1200" kern="1200" dirty="0">
                <a:solidFill>
                  <a:schemeClr val="tx1"/>
                </a:solidFill>
                <a:effectLst/>
                <a:latin typeface="+mn-lt"/>
                <a:ea typeface="+mn-ea"/>
                <a:cs typeface="+mn-cs"/>
              </a:rPr>
              <a:t> </a:t>
            </a:r>
            <a:r>
              <a:rPr lang="en" altLang="zh-CN" sz="1200" kern="1200" dirty="0">
                <a:solidFill>
                  <a:schemeClr val="tx1"/>
                </a:solidFill>
                <a:effectLst/>
                <a:latin typeface="+mn-lt"/>
                <a:ea typeface="+mn-ea"/>
                <a:cs typeface="+mn-cs"/>
              </a:rPr>
              <a:t>the data set we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have</a:t>
            </a:r>
            <a:r>
              <a:rPr lang="en" altLang="zh-CN" sz="1200" kern="1200" dirty="0">
                <a:solidFill>
                  <a:schemeClr val="tx1"/>
                </a:solidFill>
                <a:effectLst/>
                <a:latin typeface="+mn-lt"/>
                <a:ea typeface="+mn-ea"/>
                <a:cs typeface="+mn-cs"/>
              </a:rPr>
              <a:t> processed</a:t>
            </a:r>
            <a:r>
              <a:rPr lang="en-US" altLang="zh-CN" sz="1200" kern="1200" dirty="0">
                <a:solidFill>
                  <a:schemeClr val="tx1"/>
                </a:solidFill>
                <a:effectLst/>
                <a:latin typeface="+mn-lt"/>
                <a:ea typeface="+mn-ea"/>
                <a:cs typeface="+mn-cs"/>
              </a:rPr>
              <a:t>.</a:t>
            </a:r>
            <a:endParaRPr lang="en" altLang="zh-CN" dirty="0">
              <a:effectLst/>
            </a:endParaRPr>
          </a:p>
        </p:txBody>
      </p:sp>
      <p:sp>
        <p:nvSpPr>
          <p:cNvPr id="4" name="灯片编号占位符 3"/>
          <p:cNvSpPr>
            <a:spLocks noGrp="1"/>
          </p:cNvSpPr>
          <p:nvPr>
            <p:ph type="sldNum" sz="quarter" idx="10"/>
          </p:nvPr>
        </p:nvSpPr>
        <p:spPr/>
        <p:txBody>
          <a:bodyPr/>
          <a:lstStyle/>
          <a:p>
            <a:fld id="{D6C68A64-069C-4FC3-A227-B9F541D15B3C}" type="slidenum">
              <a:rPr lang="zh-CN" altLang="en-US" smtClean="0"/>
              <a:t>19</a:t>
            </a:fld>
            <a:endParaRPr lang="zh-CN" altLang="en-US"/>
          </a:p>
        </p:txBody>
      </p:sp>
    </p:spTree>
    <p:extLst>
      <p:ext uri="{BB962C8B-B14F-4D97-AF65-F5344CB8AC3E}">
        <p14:creationId xmlns:p14="http://schemas.microsoft.com/office/powerpoint/2010/main" val="31609283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The results are shown in this page.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Which </a:t>
            </a:r>
            <a:r>
              <a:rPr lang="en" altLang="zh-CN" sz="1200" kern="1200" dirty="0">
                <a:solidFill>
                  <a:schemeClr val="tx1"/>
                </a:solidFill>
                <a:effectLst/>
                <a:latin typeface="+mn-lt"/>
                <a:ea typeface="+mn-ea"/>
                <a:cs typeface="+mn-cs"/>
              </a:rPr>
              <a:t>indicates the edge attention mechanism can effectively aggregate the edge information. </a:t>
            </a:r>
            <a:endParaRPr lang="en"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200" kern="1200" dirty="0">
                <a:solidFill>
                  <a:schemeClr val="tx1"/>
                </a:solidFill>
                <a:effectLst/>
                <a:latin typeface="+mn-lt"/>
                <a:ea typeface="+mn-ea"/>
                <a:cs typeface="+mn-cs"/>
              </a:rPr>
              <a:t>Results also show that data dependence has a slightly greater weight than control dependence for that all metrics are higher. </a:t>
            </a:r>
            <a:endParaRPr lang="en" altLang="zh-CN" dirty="0"/>
          </a:p>
        </p:txBody>
      </p:sp>
      <p:sp>
        <p:nvSpPr>
          <p:cNvPr id="4" name="灯片编号占位符 3"/>
          <p:cNvSpPr>
            <a:spLocks noGrp="1"/>
          </p:cNvSpPr>
          <p:nvPr>
            <p:ph type="sldNum" sz="quarter" idx="10"/>
          </p:nvPr>
        </p:nvSpPr>
        <p:spPr/>
        <p:txBody>
          <a:bodyPr/>
          <a:lstStyle/>
          <a:p>
            <a:fld id="{D6C68A64-069C-4FC3-A227-B9F541D15B3C}" type="slidenum">
              <a:rPr lang="zh-CN" altLang="en-US" smtClean="0"/>
              <a:t>20</a:t>
            </a:fld>
            <a:endParaRPr lang="zh-CN" altLang="en-US"/>
          </a:p>
        </p:txBody>
      </p:sp>
    </p:spTree>
    <p:extLst>
      <p:ext uri="{BB962C8B-B14F-4D97-AF65-F5344CB8AC3E}">
        <p14:creationId xmlns:p14="http://schemas.microsoft.com/office/powerpoint/2010/main" val="28656757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Last part is our conclusion</a:t>
            </a:r>
            <a:endParaRPr kumimoji="1" lang="zh-CN" altLang="en-US" dirty="0"/>
          </a:p>
        </p:txBody>
      </p:sp>
      <p:sp>
        <p:nvSpPr>
          <p:cNvPr id="4" name="幻灯片编号占位符 3"/>
          <p:cNvSpPr>
            <a:spLocks noGrp="1"/>
          </p:cNvSpPr>
          <p:nvPr>
            <p:ph type="sldNum" sz="quarter" idx="10"/>
          </p:nvPr>
        </p:nvSpPr>
        <p:spPr/>
        <p:txBody>
          <a:bodyPr/>
          <a:lstStyle/>
          <a:p>
            <a:fld id="{D6C68A64-069C-4FC3-A227-B9F541D15B3C}" type="slidenum">
              <a:rPr lang="zh-CN" altLang="en-US" smtClean="0"/>
              <a:t>21</a:t>
            </a:fld>
            <a:endParaRPr lang="zh-CN" altLang="en-US"/>
          </a:p>
        </p:txBody>
      </p:sp>
    </p:spTree>
    <p:extLst>
      <p:ext uri="{BB962C8B-B14F-4D97-AF65-F5344CB8AC3E}">
        <p14:creationId xmlns:p14="http://schemas.microsoft.com/office/powerpoint/2010/main" val="35226117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dirty="0">
                <a:latin typeface="TimesNewRomanPSMT"/>
              </a:rPr>
              <a:t>In this paper, we propose a novel graph-based code search method called EAGCS, which mines latent code semantics by enhancing edge information in APDG and embeds the APDG into graph- level vector via edge attention-based GGNN to boost the semantic expression. </a:t>
            </a:r>
          </a:p>
          <a:p>
            <a:pPr marL="742950" lvl="1" indent="-285750">
              <a:lnSpc>
                <a:spcPct val="150000"/>
              </a:lnSpc>
              <a:buFont typeface="Arial" panose="020B0604020202020204" pitchFamily="34" charset="0"/>
              <a:buChar char="•"/>
            </a:pPr>
            <a:r>
              <a:rPr lang="en-US" altLang="zh-CN" dirty="0"/>
              <a:t>In the </a:t>
            </a:r>
            <a:r>
              <a:rPr lang="en-US" altLang="zh-CN" dirty="0" err="1"/>
              <a:t>furture</a:t>
            </a:r>
            <a:r>
              <a:rPr lang="en-US" altLang="zh-CN" dirty="0"/>
              <a:t> ,we will </a:t>
            </a:r>
            <a:r>
              <a:rPr lang="en" altLang="zh-CN" dirty="0">
                <a:latin typeface="TimesNewRomanPSMT"/>
              </a:rPr>
              <a:t>optimize the code graph structure and model architecture to improve search performance</a:t>
            </a:r>
            <a:endParaRPr lang="en-US" altLang="zh-CN" sz="1200" kern="1200" dirty="0">
              <a:solidFill>
                <a:schemeClr val="tx1"/>
              </a:solidFill>
              <a:effectLst/>
              <a:latin typeface="TimesNewRomanPSMT"/>
              <a:ea typeface="+mn-ea"/>
              <a:cs typeface="+mn-cs"/>
            </a:endParaRPr>
          </a:p>
          <a:p>
            <a:pPr marL="742950" lvl="1" indent="-285750">
              <a:lnSpc>
                <a:spcPct val="150000"/>
              </a:lnSpc>
              <a:buFont typeface="Arial" panose="020B0604020202020204" pitchFamily="34" charset="0"/>
              <a:buChar char="•"/>
            </a:pPr>
            <a:r>
              <a:rPr lang="en" altLang="zh-CN" sz="1200" kern="1200" dirty="0">
                <a:solidFill>
                  <a:schemeClr val="tx1"/>
                </a:solidFill>
                <a:effectLst/>
                <a:latin typeface="+mn-lt"/>
                <a:ea typeface="+mn-ea"/>
                <a:cs typeface="+mn-cs"/>
              </a:rPr>
              <a:t>We also plan to investigate the influence of the number of nodes in APDG and the length of query statements on the search results.</a:t>
            </a:r>
          </a:p>
          <a:p>
            <a:pPr marL="742950" lvl="1" indent="-285750">
              <a:lnSpc>
                <a:spcPct val="150000"/>
              </a:lnSpc>
              <a:buFont typeface="Arial" panose="020B0604020202020204" pitchFamily="34" charset="0"/>
              <a:buChar char="•"/>
            </a:pPr>
            <a:r>
              <a:rPr lang="en" altLang="zh-CN" sz="1200" kern="1200" dirty="0">
                <a:solidFill>
                  <a:schemeClr val="tx1"/>
                </a:solidFill>
                <a:effectLst/>
                <a:latin typeface="+mn-lt"/>
                <a:ea typeface="+mn-ea"/>
                <a:cs typeface="+mn-cs"/>
              </a:rPr>
              <a:t>Query reinforcement is another research field worth studying </a:t>
            </a:r>
            <a:endParaRPr lang="en" altLang="zh-CN" dirty="0"/>
          </a:p>
        </p:txBody>
      </p:sp>
      <p:sp>
        <p:nvSpPr>
          <p:cNvPr id="4" name="灯片编号占位符 3"/>
          <p:cNvSpPr>
            <a:spLocks noGrp="1"/>
          </p:cNvSpPr>
          <p:nvPr>
            <p:ph type="sldNum" sz="quarter" idx="10"/>
          </p:nvPr>
        </p:nvSpPr>
        <p:spPr/>
        <p:txBody>
          <a:bodyPr/>
          <a:lstStyle/>
          <a:p>
            <a:fld id="{D6C68A64-069C-4FC3-A227-B9F541D15B3C}" type="slidenum">
              <a:rPr lang="zh-CN" altLang="en-US" smtClean="0"/>
              <a:t>22</a:t>
            </a:fld>
            <a:endParaRPr lang="zh-CN" altLang="en-US"/>
          </a:p>
        </p:txBody>
      </p:sp>
    </p:spTree>
    <p:extLst>
      <p:ext uri="{BB962C8B-B14F-4D97-AF65-F5344CB8AC3E}">
        <p14:creationId xmlns:p14="http://schemas.microsoft.com/office/powerpoint/2010/main" val="7479324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dirty="0"/>
              <a:t>That’s all. Thank you for your listening.</a:t>
            </a:r>
            <a:endParaRPr kumimoji="1" lang="zh-CN" altLang="en-US" dirty="0"/>
          </a:p>
          <a:p>
            <a:endParaRPr kumimoji="1" lang="zh-CN" altLang="en-US" dirty="0"/>
          </a:p>
        </p:txBody>
      </p:sp>
      <p:sp>
        <p:nvSpPr>
          <p:cNvPr id="4" name="幻灯片编号占位符 3"/>
          <p:cNvSpPr>
            <a:spLocks noGrp="1"/>
          </p:cNvSpPr>
          <p:nvPr>
            <p:ph type="sldNum" sz="quarter" idx="10"/>
          </p:nvPr>
        </p:nvSpPr>
        <p:spPr/>
        <p:txBody>
          <a:bodyPr/>
          <a:lstStyle/>
          <a:p>
            <a:fld id="{D6C68A64-069C-4FC3-A227-B9F541D15B3C}" type="slidenum">
              <a:rPr lang="zh-CN" altLang="en-US" smtClean="0"/>
              <a:t>23</a:t>
            </a:fld>
            <a:endParaRPr lang="zh-CN" altLang="en-US"/>
          </a:p>
        </p:txBody>
      </p:sp>
    </p:spTree>
    <p:extLst>
      <p:ext uri="{BB962C8B-B14F-4D97-AF65-F5344CB8AC3E}">
        <p14:creationId xmlns:p14="http://schemas.microsoft.com/office/powerpoint/2010/main" val="13463452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5504C0B-AA42-4349-AEC0-B1308C9518C5}" type="datetimeFigureOut">
              <a:rPr lang="zh-CN" altLang="en-US" smtClean="0"/>
              <a:t>2022/7/2</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34D15DCF-B6C0-436A-B323-0F6F8456F113}"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5504C0B-AA42-4349-AEC0-B1308C9518C5}" type="datetimeFigureOut">
              <a:rPr lang="zh-CN" altLang="en-US" smtClean="0"/>
              <a:t>2022/7/2</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34D15DCF-B6C0-436A-B323-0F6F8456F113}"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5504C0B-AA42-4349-AEC0-B1308C9518C5}" type="datetimeFigureOut">
              <a:rPr lang="zh-CN" altLang="en-US" smtClean="0"/>
              <a:t>2022/7/2</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34D15DCF-B6C0-436A-B323-0F6F8456F113}"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05504C0B-AA42-4349-AEC0-B1308C9518C5}" type="datetimeFigureOut">
              <a:rPr lang="zh-CN" altLang="en-US" smtClean="0"/>
              <a:t>2022/7/2</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34D15DCF-B6C0-436A-B323-0F6F8456F113}"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05504C0B-AA42-4349-AEC0-B1308C9518C5}" type="datetimeFigureOut">
              <a:rPr lang="zh-CN" altLang="en-US" smtClean="0"/>
              <a:t>2022/7/2</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34D15DCF-B6C0-436A-B323-0F6F8456F113}"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05504C0B-AA42-4349-AEC0-B1308C9518C5}" type="datetimeFigureOut">
              <a:rPr lang="zh-CN" altLang="en-US" smtClean="0"/>
              <a:t>2022/7/2</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34D15DCF-B6C0-436A-B323-0F6F8456F113}"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05504C0B-AA42-4349-AEC0-B1308C9518C5}" type="datetimeFigureOut">
              <a:rPr lang="zh-CN" altLang="en-US" smtClean="0"/>
              <a:t>2022/7/2</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34D15DCF-B6C0-436A-B323-0F6F8456F113}"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05504C0B-AA42-4349-AEC0-B1308C9518C5}" type="datetimeFigureOut">
              <a:rPr lang="zh-CN" altLang="en-US" smtClean="0"/>
              <a:t>2022/7/2</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34D15DCF-B6C0-436A-B323-0F6F8456F113}"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05504C0B-AA42-4349-AEC0-B1308C9518C5}" type="datetimeFigureOut">
              <a:rPr lang="zh-CN" altLang="en-US" smtClean="0"/>
              <a:t>2022/7/2</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34D15DCF-B6C0-436A-B323-0F6F8456F113}"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5504C0B-AA42-4349-AEC0-B1308C9518C5}" type="datetimeFigureOut">
              <a:rPr lang="zh-CN" altLang="en-US" smtClean="0"/>
              <a:t>2022/7/2</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34D15DCF-B6C0-436A-B323-0F6F8456F113}"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5504C0B-AA42-4349-AEC0-B1308C9518C5}" type="datetimeFigureOut">
              <a:rPr lang="zh-CN" altLang="en-US" smtClean="0"/>
              <a:t>2022/7/2</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34D15DCF-B6C0-436A-B323-0F6F8456F113}"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597573" y="2636832"/>
            <a:ext cx="11239167" cy="646331"/>
          </a:xfrm>
          <a:prstGeom prst="rect">
            <a:avLst/>
          </a:prstGeom>
        </p:spPr>
        <p:txBody>
          <a:bodyPr wrap="none">
            <a:spAutoFit/>
          </a:bodyPr>
          <a:lstStyle/>
          <a:p>
            <a:pPr algn="ctr"/>
            <a:r>
              <a:rPr lang="en" altLang="zh-CN" sz="3600" dirty="0">
                <a:ln w="0"/>
                <a:effectLst>
                  <a:outerShdw blurRad="38100" dist="19050" dir="2700000" algn="tl" rotWithShape="0">
                    <a:schemeClr val="dk1">
                      <a:alpha val="40000"/>
                    </a:schemeClr>
                  </a:outerShdw>
                </a:effectLst>
                <a:cs typeface="+mn-ea"/>
              </a:rPr>
              <a:t>Utilizing Edge Attention in Graph-Based Code Search </a:t>
            </a:r>
          </a:p>
        </p:txBody>
      </p:sp>
      <p:cxnSp>
        <p:nvCxnSpPr>
          <p:cNvPr id="56" name="直接连接符 55"/>
          <p:cNvCxnSpPr/>
          <p:nvPr/>
        </p:nvCxnSpPr>
        <p:spPr>
          <a:xfrm>
            <a:off x="1992313" y="4243955"/>
            <a:ext cx="8449689"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6789616" y="1438797"/>
            <a:ext cx="3662484"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1992313" y="1438797"/>
            <a:ext cx="3417447"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grpSp>
        <p:nvGrpSpPr>
          <p:cNvPr id="11" name="Group 5"/>
          <p:cNvGrpSpPr/>
          <p:nvPr/>
        </p:nvGrpSpPr>
        <p:grpSpPr>
          <a:xfrm>
            <a:off x="9435994" y="5984837"/>
            <a:ext cx="2426795" cy="799674"/>
            <a:chOff x="3397405" y="222397"/>
            <a:chExt cx="2426795" cy="799674"/>
          </a:xfrm>
        </p:grpSpPr>
        <p:pic>
          <p:nvPicPr>
            <p:cNvPr id="12"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7405" y="222397"/>
              <a:ext cx="830129" cy="799674"/>
            </a:xfrm>
            <a:prstGeom prst="rect">
              <a:avLst/>
            </a:prstGeom>
          </p:spPr>
        </p:pic>
        <p:pic>
          <p:nvPicPr>
            <p:cNvPr id="13"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53081" y="306134"/>
              <a:ext cx="1575878" cy="494252"/>
            </a:xfrm>
            <a:prstGeom prst="rect">
              <a:avLst/>
            </a:prstGeom>
          </p:spPr>
        </p:pic>
        <p:sp>
          <p:nvSpPr>
            <p:cNvPr id="14" name="Rectangle 4"/>
            <p:cNvSpPr/>
            <p:nvPr/>
          </p:nvSpPr>
          <p:spPr>
            <a:xfrm>
              <a:off x="4050049" y="664455"/>
              <a:ext cx="1774151" cy="276999"/>
            </a:xfrm>
            <a:prstGeom prst="rect">
              <a:avLst/>
            </a:prstGeom>
            <a:noFill/>
          </p:spPr>
          <p:txBody>
            <a:bodyPr wrap="square" lIns="91440" tIns="45720" rIns="91440" bIns="45720">
              <a:spAutoFit/>
            </a:bodyPr>
            <a:lstStyle/>
            <a:p>
              <a:pPr algn="ctr"/>
              <a:r>
                <a:rPr lang="en-US" sz="1200" b="0" cap="none" spc="0" dirty="0">
                  <a:ln w="0"/>
                  <a:solidFill>
                    <a:srgbClr val="004F8A"/>
                  </a:solidFill>
                  <a:effectLst>
                    <a:outerShdw blurRad="38100" dist="19050" dir="2700000" algn="tl" rotWithShape="0">
                      <a:schemeClr val="dk1">
                        <a:alpha val="40000"/>
                      </a:schemeClr>
                    </a:outerShdw>
                  </a:effectLst>
                  <a:latin typeface="Times New Roman" charset="0"/>
                  <a:ea typeface="Times New Roman" charset="0"/>
                  <a:cs typeface="Times New Roman" charset="0"/>
                </a:rPr>
                <a:t>TONGJI UNIVERSITY</a:t>
              </a:r>
            </a:p>
          </p:txBody>
        </p:sp>
      </p:grpSp>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07216" y="707157"/>
            <a:ext cx="1382400" cy="1382400"/>
          </a:xfrm>
          <a:prstGeom prst="rect">
            <a:avLst/>
          </a:prstGeom>
        </p:spPr>
      </p:pic>
      <p:sp>
        <p:nvSpPr>
          <p:cNvPr id="2" name="矩形 1">
            <a:extLst>
              <a:ext uri="{FF2B5EF4-FFF2-40B4-BE49-F238E27FC236}">
                <a16:creationId xmlns:a16="http://schemas.microsoft.com/office/drawing/2014/main" id="{698C68C5-2A81-AFC3-2E1C-AD4848F9B9A0}"/>
              </a:ext>
            </a:extLst>
          </p:cNvPr>
          <p:cNvSpPr/>
          <p:nvPr/>
        </p:nvSpPr>
        <p:spPr>
          <a:xfrm>
            <a:off x="1655359" y="4558417"/>
            <a:ext cx="4091354" cy="1292662"/>
          </a:xfrm>
          <a:prstGeom prst="rect">
            <a:avLst/>
          </a:prstGeom>
        </p:spPr>
        <p:txBody>
          <a:bodyPr wrap="square">
            <a:spAutoFit/>
          </a:bodyPr>
          <a:lstStyle/>
          <a:p>
            <a:pPr algn="ctr"/>
            <a:r>
              <a:rPr lang="en" altLang="zh-CN" sz="2400" dirty="0">
                <a:latin typeface="TimesNewRomanPSMT"/>
              </a:rPr>
              <a:t>Wei Zhao </a:t>
            </a:r>
            <a:endParaRPr lang="en" altLang="zh-CN" dirty="0"/>
          </a:p>
          <a:p>
            <a:pPr algn="ctr"/>
            <a:r>
              <a:rPr lang="en" altLang="zh-CN" dirty="0">
                <a:latin typeface="TimesNewRomanPSMT"/>
              </a:rPr>
              <a:t>School of Software Engineering </a:t>
            </a:r>
          </a:p>
          <a:p>
            <a:pPr algn="ctr"/>
            <a:r>
              <a:rPr lang="en" altLang="zh-CN" dirty="0">
                <a:latin typeface="TimesNewRomanPSMT"/>
              </a:rPr>
              <a:t>Tongji University Shanghai, China </a:t>
            </a:r>
          </a:p>
          <a:p>
            <a:pPr algn="ctr"/>
            <a:r>
              <a:rPr lang="en" altLang="zh-CN" dirty="0">
                <a:latin typeface="TimesNewRomanPSMT"/>
              </a:rPr>
              <a:t>2031569@tongji.edu.cn </a:t>
            </a:r>
            <a:endParaRPr lang="en" altLang="zh-CN" dirty="0"/>
          </a:p>
        </p:txBody>
      </p:sp>
      <p:sp>
        <p:nvSpPr>
          <p:cNvPr id="4" name="矩形 3">
            <a:extLst>
              <a:ext uri="{FF2B5EF4-FFF2-40B4-BE49-F238E27FC236}">
                <a16:creationId xmlns:a16="http://schemas.microsoft.com/office/drawing/2014/main" id="{B70D66A6-13CA-BD5A-B579-E4D483C75489}"/>
              </a:ext>
            </a:extLst>
          </p:cNvPr>
          <p:cNvSpPr/>
          <p:nvPr/>
        </p:nvSpPr>
        <p:spPr>
          <a:xfrm>
            <a:off x="6445289" y="4562342"/>
            <a:ext cx="3907352" cy="1292662"/>
          </a:xfrm>
          <a:prstGeom prst="rect">
            <a:avLst/>
          </a:prstGeom>
        </p:spPr>
        <p:txBody>
          <a:bodyPr wrap="square">
            <a:spAutoFit/>
          </a:bodyPr>
          <a:lstStyle/>
          <a:p>
            <a:pPr algn="ctr"/>
            <a:r>
              <a:rPr lang="en" altLang="zh-CN" sz="2400" dirty="0">
                <a:latin typeface="TimesNewRomanPSMT"/>
              </a:rPr>
              <a:t>Yan Liu</a:t>
            </a:r>
            <a:r>
              <a:rPr lang="en" altLang="zh-CN" sz="3000" baseline="30000" dirty="0">
                <a:latin typeface="TimesNewRomanPSMT"/>
              </a:rPr>
              <a:t>*</a:t>
            </a:r>
            <a:r>
              <a:rPr lang="en" altLang="zh-CN" sz="800" dirty="0">
                <a:latin typeface="TimesNewRomanPSMT"/>
              </a:rPr>
              <a:t> </a:t>
            </a:r>
            <a:endParaRPr lang="en" altLang="zh-CN" dirty="0"/>
          </a:p>
          <a:p>
            <a:pPr algn="ctr"/>
            <a:r>
              <a:rPr lang="en" altLang="zh-CN" dirty="0">
                <a:latin typeface="TimesNewRomanPSMT"/>
              </a:rPr>
              <a:t>School of Software Engineering </a:t>
            </a:r>
          </a:p>
          <a:p>
            <a:pPr algn="ctr"/>
            <a:r>
              <a:rPr lang="en" altLang="zh-CN" dirty="0">
                <a:latin typeface="TimesNewRomanPSMT"/>
              </a:rPr>
              <a:t>Tongji University Shanghai, China </a:t>
            </a:r>
          </a:p>
          <a:p>
            <a:pPr algn="ctr"/>
            <a:r>
              <a:rPr lang="en" altLang="zh-CN" dirty="0" err="1">
                <a:latin typeface="TimesNewRomanPSMT"/>
              </a:rPr>
              <a:t>yanliu.sse@tongji.edu.cn</a:t>
            </a:r>
            <a:r>
              <a:rPr lang="en" altLang="zh-CN" dirty="0">
                <a:latin typeface="TimesNewRomanPSMT"/>
              </a:rPr>
              <a:t> </a:t>
            </a:r>
            <a:endParaRPr lang="en" altLang="zh-CN" dirty="0"/>
          </a:p>
        </p:txBody>
      </p:sp>
    </p:spTree>
  </p:cSld>
  <p:clrMapOvr>
    <a:masterClrMapping/>
  </p:clrMapOvr>
  <p:transition spd="med">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876211" y="2461823"/>
            <a:ext cx="860919" cy="461665"/>
          </a:xfrm>
          <a:prstGeom prst="rect">
            <a:avLst/>
          </a:prstGeom>
          <a:noFill/>
        </p:spPr>
        <p:txBody>
          <a:bodyPr wrap="square" rtlCol="0">
            <a:spAutoFit/>
          </a:bodyPr>
          <a:lstStyle/>
          <a:p>
            <a:r>
              <a:rPr lang="en-US" altLang="zh-CN" sz="2400" b="1" dirty="0">
                <a:solidFill>
                  <a:schemeClr val="tx1">
                    <a:lumMod val="65000"/>
                    <a:lumOff val="35000"/>
                  </a:schemeClr>
                </a:solidFill>
                <a:latin typeface="Broadway" panose="04040905080B02020502" pitchFamily="82" charset="0"/>
                <a:cs typeface="+mn-ea"/>
                <a:sym typeface="+mn-lt"/>
              </a:rPr>
              <a:t>01</a:t>
            </a:r>
            <a:endParaRPr lang="zh-CN" altLang="en-US" sz="2400" b="1" dirty="0">
              <a:solidFill>
                <a:schemeClr val="tx1">
                  <a:lumMod val="65000"/>
                  <a:lumOff val="35000"/>
                </a:schemeClr>
              </a:solidFill>
              <a:latin typeface="Broadway" panose="04040905080B02020502" pitchFamily="82" charset="0"/>
              <a:cs typeface="+mn-ea"/>
              <a:sym typeface="+mn-lt"/>
            </a:endParaRPr>
          </a:p>
        </p:txBody>
      </p:sp>
      <p:sp>
        <p:nvSpPr>
          <p:cNvPr id="36" name="文本框 35"/>
          <p:cNvSpPr txBox="1"/>
          <p:nvPr/>
        </p:nvSpPr>
        <p:spPr>
          <a:xfrm>
            <a:off x="1474225" y="2538768"/>
            <a:ext cx="3475631" cy="769441"/>
          </a:xfrm>
          <a:prstGeom prst="rect">
            <a:avLst/>
          </a:prstGeom>
          <a:noFill/>
        </p:spPr>
        <p:txBody>
          <a:bodyPr wrap="none" rtlCol="0">
            <a:spAutoFit/>
          </a:bodyPr>
          <a:lstStyle/>
          <a:p>
            <a:pPr algn="ctr"/>
            <a:r>
              <a:rPr lang="en-US" altLang="zh-CN" sz="4400" b="1" dirty="0">
                <a:solidFill>
                  <a:schemeClr val="tx1">
                    <a:lumMod val="65000"/>
                    <a:lumOff val="35000"/>
                  </a:schemeClr>
                </a:solidFill>
              </a:rPr>
              <a:t>Introduction</a:t>
            </a:r>
            <a:endParaRPr lang="zh-CN" altLang="en-US" sz="4400" b="1" dirty="0">
              <a:solidFill>
                <a:schemeClr val="tx1">
                  <a:lumMod val="65000"/>
                  <a:lumOff val="35000"/>
                </a:schemeClr>
              </a:solidFill>
            </a:endParaRPr>
          </a:p>
        </p:txBody>
      </p:sp>
      <p:grpSp>
        <p:nvGrpSpPr>
          <p:cNvPr id="56" name="组合 221"/>
          <p:cNvGrpSpPr/>
          <p:nvPr/>
        </p:nvGrpSpPr>
        <p:grpSpPr bwMode="auto">
          <a:xfrm>
            <a:off x="773634" y="2873345"/>
            <a:ext cx="736049" cy="418772"/>
            <a:chOff x="165605" y="4160117"/>
            <a:chExt cx="962026" cy="631825"/>
          </a:xfrm>
          <a:solidFill>
            <a:srgbClr val="005D9D"/>
          </a:solidFill>
        </p:grpSpPr>
        <p:sp>
          <p:nvSpPr>
            <p:cNvPr id="57" name="Freeform 113"/>
            <p:cNvSpPr/>
            <p:nvPr/>
          </p:nvSpPr>
          <p:spPr bwMode="auto">
            <a:xfrm>
              <a:off x="171329" y="4674430"/>
              <a:ext cx="956844" cy="117404"/>
            </a:xfrm>
            <a:custGeom>
              <a:avLst/>
              <a:gdLst>
                <a:gd name="T0" fmla="*/ 145 w 255"/>
                <a:gd name="T1" fmla="*/ 26 h 31"/>
                <a:gd name="T2" fmla="*/ 145 w 255"/>
                <a:gd name="T3" fmla="*/ 22 h 31"/>
                <a:gd name="T4" fmla="*/ 253 w 255"/>
                <a:gd name="T5" fmla="*/ 22 h 31"/>
                <a:gd name="T6" fmla="*/ 251 w 255"/>
                <a:gd name="T7" fmla="*/ 17 h 31"/>
                <a:gd name="T8" fmla="*/ 157 w 255"/>
                <a:gd name="T9" fmla="*/ 17 h 31"/>
                <a:gd name="T10" fmla="*/ 157 w 255"/>
                <a:gd name="T11" fmla="*/ 12 h 31"/>
                <a:gd name="T12" fmla="*/ 248 w 255"/>
                <a:gd name="T13" fmla="*/ 12 h 31"/>
                <a:gd name="T14" fmla="*/ 193 w 255"/>
                <a:gd name="T15" fmla="*/ 2 h 31"/>
                <a:gd name="T16" fmla="*/ 136 w 255"/>
                <a:gd name="T17" fmla="*/ 13 h 31"/>
                <a:gd name="T18" fmla="*/ 136 w 255"/>
                <a:gd name="T19" fmla="*/ 17 h 31"/>
                <a:gd name="T20" fmla="*/ 127 w 255"/>
                <a:gd name="T21" fmla="*/ 17 h 31"/>
                <a:gd name="T22" fmla="*/ 119 w 255"/>
                <a:gd name="T23" fmla="*/ 17 h 31"/>
                <a:gd name="T24" fmla="*/ 119 w 255"/>
                <a:gd name="T25" fmla="*/ 14 h 31"/>
                <a:gd name="T26" fmla="*/ 61 w 255"/>
                <a:gd name="T27" fmla="*/ 0 h 31"/>
                <a:gd name="T28" fmla="*/ 6 w 255"/>
                <a:gd name="T29" fmla="*/ 10 h 31"/>
                <a:gd name="T30" fmla="*/ 97 w 255"/>
                <a:gd name="T31" fmla="*/ 10 h 31"/>
                <a:gd name="T32" fmla="*/ 97 w 255"/>
                <a:gd name="T33" fmla="*/ 14 h 31"/>
                <a:gd name="T34" fmla="*/ 2 w 255"/>
                <a:gd name="T35" fmla="*/ 14 h 31"/>
                <a:gd name="T36" fmla="*/ 2 w 255"/>
                <a:gd name="T37" fmla="*/ 19 h 31"/>
                <a:gd name="T38" fmla="*/ 109 w 255"/>
                <a:gd name="T39" fmla="*/ 19 h 31"/>
                <a:gd name="T40" fmla="*/ 109 w 255"/>
                <a:gd name="T41" fmla="*/ 24 h 31"/>
                <a:gd name="T42" fmla="*/ 1 w 255"/>
                <a:gd name="T43" fmla="*/ 24 h 31"/>
                <a:gd name="T44" fmla="*/ 0 w 255"/>
                <a:gd name="T45" fmla="*/ 31 h 31"/>
                <a:gd name="T46" fmla="*/ 255 w 255"/>
                <a:gd name="T47" fmla="*/ 31 h 31"/>
                <a:gd name="T48" fmla="*/ 254 w 255"/>
                <a:gd name="T49" fmla="*/ 26 h 31"/>
                <a:gd name="T50" fmla="*/ 145 w 255"/>
                <a:gd name="T51" fmla="*/ 2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5" h="31">
                  <a:moveTo>
                    <a:pt x="145" y="26"/>
                  </a:moveTo>
                  <a:cubicBezTo>
                    <a:pt x="145" y="22"/>
                    <a:pt x="145" y="22"/>
                    <a:pt x="145" y="22"/>
                  </a:cubicBezTo>
                  <a:cubicBezTo>
                    <a:pt x="253" y="22"/>
                    <a:pt x="253" y="22"/>
                    <a:pt x="253" y="22"/>
                  </a:cubicBezTo>
                  <a:cubicBezTo>
                    <a:pt x="251" y="17"/>
                    <a:pt x="251" y="17"/>
                    <a:pt x="251" y="17"/>
                  </a:cubicBezTo>
                  <a:cubicBezTo>
                    <a:pt x="157" y="17"/>
                    <a:pt x="157" y="17"/>
                    <a:pt x="157" y="17"/>
                  </a:cubicBezTo>
                  <a:cubicBezTo>
                    <a:pt x="157" y="12"/>
                    <a:pt x="157" y="12"/>
                    <a:pt x="157" y="12"/>
                  </a:cubicBezTo>
                  <a:cubicBezTo>
                    <a:pt x="248" y="12"/>
                    <a:pt x="248" y="12"/>
                    <a:pt x="248" y="12"/>
                  </a:cubicBezTo>
                  <a:cubicBezTo>
                    <a:pt x="242" y="8"/>
                    <a:pt x="223" y="2"/>
                    <a:pt x="193" y="2"/>
                  </a:cubicBezTo>
                  <a:cubicBezTo>
                    <a:pt x="163" y="2"/>
                    <a:pt x="142" y="8"/>
                    <a:pt x="136" y="13"/>
                  </a:cubicBezTo>
                  <a:cubicBezTo>
                    <a:pt x="136" y="17"/>
                    <a:pt x="136" y="17"/>
                    <a:pt x="136" y="17"/>
                  </a:cubicBezTo>
                  <a:cubicBezTo>
                    <a:pt x="127" y="17"/>
                    <a:pt x="127" y="17"/>
                    <a:pt x="127" y="17"/>
                  </a:cubicBezTo>
                  <a:cubicBezTo>
                    <a:pt x="119" y="17"/>
                    <a:pt x="119" y="17"/>
                    <a:pt x="119" y="17"/>
                  </a:cubicBezTo>
                  <a:cubicBezTo>
                    <a:pt x="119" y="14"/>
                    <a:pt x="119" y="14"/>
                    <a:pt x="119" y="14"/>
                  </a:cubicBezTo>
                  <a:cubicBezTo>
                    <a:pt x="119" y="9"/>
                    <a:pt x="99" y="0"/>
                    <a:pt x="61" y="0"/>
                  </a:cubicBezTo>
                  <a:cubicBezTo>
                    <a:pt x="33" y="0"/>
                    <a:pt x="14" y="5"/>
                    <a:pt x="6" y="10"/>
                  </a:cubicBezTo>
                  <a:cubicBezTo>
                    <a:pt x="97" y="10"/>
                    <a:pt x="97" y="10"/>
                    <a:pt x="97" y="10"/>
                  </a:cubicBezTo>
                  <a:cubicBezTo>
                    <a:pt x="97" y="14"/>
                    <a:pt x="97" y="14"/>
                    <a:pt x="97" y="14"/>
                  </a:cubicBezTo>
                  <a:cubicBezTo>
                    <a:pt x="2" y="14"/>
                    <a:pt x="2" y="14"/>
                    <a:pt x="2" y="14"/>
                  </a:cubicBezTo>
                  <a:cubicBezTo>
                    <a:pt x="2" y="19"/>
                    <a:pt x="2" y="19"/>
                    <a:pt x="2" y="19"/>
                  </a:cubicBezTo>
                  <a:cubicBezTo>
                    <a:pt x="109" y="19"/>
                    <a:pt x="109" y="19"/>
                    <a:pt x="109" y="19"/>
                  </a:cubicBezTo>
                  <a:cubicBezTo>
                    <a:pt x="109" y="24"/>
                    <a:pt x="109" y="24"/>
                    <a:pt x="109" y="24"/>
                  </a:cubicBezTo>
                  <a:cubicBezTo>
                    <a:pt x="1" y="24"/>
                    <a:pt x="1" y="24"/>
                    <a:pt x="1" y="24"/>
                  </a:cubicBezTo>
                  <a:cubicBezTo>
                    <a:pt x="0" y="31"/>
                    <a:pt x="0" y="31"/>
                    <a:pt x="0" y="31"/>
                  </a:cubicBezTo>
                  <a:cubicBezTo>
                    <a:pt x="255" y="31"/>
                    <a:pt x="255" y="31"/>
                    <a:pt x="255" y="31"/>
                  </a:cubicBezTo>
                  <a:cubicBezTo>
                    <a:pt x="254" y="26"/>
                    <a:pt x="254" y="26"/>
                    <a:pt x="254" y="26"/>
                  </a:cubicBezTo>
                  <a:lnTo>
                    <a:pt x="145" y="26"/>
                  </a:lnTo>
                  <a:close/>
                </a:path>
              </a:pathLst>
            </a:custGeom>
            <a:grpFill/>
            <a:ln>
              <a:noFill/>
            </a:ln>
          </p:spPr>
          <p:txBody>
            <a:bodyPr/>
            <a:lstStyle/>
            <a:p>
              <a:pPr eaLnBrk="1" fontAlgn="auto" hangingPunct="1">
                <a:spcBef>
                  <a:spcPts val="0"/>
                </a:spcBef>
                <a:spcAft>
                  <a:spcPts val="0"/>
                </a:spcAft>
                <a:defRPr/>
              </a:pPr>
              <a:endParaRPr lang="zh-CN" altLang="en-US" sz="1350">
                <a:solidFill>
                  <a:schemeClr val="tx1">
                    <a:lumMod val="65000"/>
                    <a:lumOff val="35000"/>
                  </a:schemeClr>
                </a:solidFill>
                <a:latin typeface="+mn-lt"/>
                <a:ea typeface="+mn-ea"/>
              </a:endParaRPr>
            </a:p>
          </p:txBody>
        </p:sp>
        <p:sp>
          <p:nvSpPr>
            <p:cNvPr id="58" name="Freeform 114"/>
            <p:cNvSpPr>
              <a:spLocks noEditPoints="1"/>
            </p:cNvSpPr>
            <p:nvPr/>
          </p:nvSpPr>
          <p:spPr bwMode="auto">
            <a:xfrm>
              <a:off x="165311" y="4159666"/>
              <a:ext cx="466385" cy="568950"/>
            </a:xfrm>
            <a:custGeom>
              <a:avLst/>
              <a:gdLst>
                <a:gd name="T0" fmla="*/ 62 w 124"/>
                <a:gd name="T1" fmla="*/ 134 h 151"/>
                <a:gd name="T2" fmla="*/ 124 w 124"/>
                <a:gd name="T3" fmla="*/ 151 h 151"/>
                <a:gd name="T4" fmla="*/ 124 w 124"/>
                <a:gd name="T5" fmla="*/ 151 h 151"/>
                <a:gd name="T6" fmla="*/ 124 w 124"/>
                <a:gd name="T7" fmla="*/ 17 h 151"/>
                <a:gd name="T8" fmla="*/ 124 w 124"/>
                <a:gd name="T9" fmla="*/ 17 h 151"/>
                <a:gd name="T10" fmla="*/ 62 w 124"/>
                <a:gd name="T11" fmla="*/ 0 h 151"/>
                <a:gd name="T12" fmla="*/ 1 w 124"/>
                <a:gd name="T13" fmla="*/ 17 h 151"/>
                <a:gd name="T14" fmla="*/ 0 w 124"/>
                <a:gd name="T15" fmla="*/ 17 h 151"/>
                <a:gd name="T16" fmla="*/ 0 w 124"/>
                <a:gd name="T17" fmla="*/ 149 h 151"/>
                <a:gd name="T18" fmla="*/ 62 w 124"/>
                <a:gd name="T19" fmla="*/ 134 h 151"/>
                <a:gd name="T20" fmla="*/ 111 w 124"/>
                <a:gd name="T21" fmla="*/ 75 h 151"/>
                <a:gd name="T22" fmla="*/ 61 w 124"/>
                <a:gd name="T23" fmla="*/ 67 h 151"/>
                <a:gd name="T24" fmla="*/ 12 w 124"/>
                <a:gd name="T25" fmla="*/ 75 h 151"/>
                <a:gd name="T26" fmla="*/ 12 w 124"/>
                <a:gd name="T27" fmla="*/ 69 h 151"/>
                <a:gd name="T28" fmla="*/ 61 w 124"/>
                <a:gd name="T29" fmla="*/ 61 h 151"/>
                <a:gd name="T30" fmla="*/ 111 w 124"/>
                <a:gd name="T31" fmla="*/ 69 h 151"/>
                <a:gd name="T32" fmla="*/ 111 w 124"/>
                <a:gd name="T33" fmla="*/ 75 h 151"/>
                <a:gd name="T34" fmla="*/ 12 w 124"/>
                <a:gd name="T35" fmla="*/ 31 h 151"/>
                <a:gd name="T36" fmla="*/ 61 w 124"/>
                <a:gd name="T37" fmla="*/ 23 h 151"/>
                <a:gd name="T38" fmla="*/ 111 w 124"/>
                <a:gd name="T39" fmla="*/ 31 h 151"/>
                <a:gd name="T40" fmla="*/ 111 w 124"/>
                <a:gd name="T41" fmla="*/ 37 h 151"/>
                <a:gd name="T42" fmla="*/ 61 w 124"/>
                <a:gd name="T43" fmla="*/ 29 h 151"/>
                <a:gd name="T44" fmla="*/ 12 w 124"/>
                <a:gd name="T45" fmla="*/ 37 h 151"/>
                <a:gd name="T46" fmla="*/ 12 w 124"/>
                <a:gd name="T47" fmla="*/ 31 h 151"/>
                <a:gd name="T48" fmla="*/ 12 w 124"/>
                <a:gd name="T49" fmla="*/ 50 h 151"/>
                <a:gd name="T50" fmla="*/ 61 w 124"/>
                <a:gd name="T51" fmla="*/ 43 h 151"/>
                <a:gd name="T52" fmla="*/ 111 w 124"/>
                <a:gd name="T53" fmla="*/ 50 h 151"/>
                <a:gd name="T54" fmla="*/ 111 w 124"/>
                <a:gd name="T55" fmla="*/ 56 h 151"/>
                <a:gd name="T56" fmla="*/ 61 w 124"/>
                <a:gd name="T57" fmla="*/ 49 h 151"/>
                <a:gd name="T58" fmla="*/ 12 w 124"/>
                <a:gd name="T59" fmla="*/ 56 h 151"/>
                <a:gd name="T60" fmla="*/ 12 w 124"/>
                <a:gd name="T61" fmla="*/ 50 h 151"/>
                <a:gd name="T62" fmla="*/ 12 w 124"/>
                <a:gd name="T63" fmla="*/ 88 h 151"/>
                <a:gd name="T64" fmla="*/ 61 w 124"/>
                <a:gd name="T65" fmla="*/ 80 h 151"/>
                <a:gd name="T66" fmla="*/ 111 w 124"/>
                <a:gd name="T67" fmla="*/ 88 h 151"/>
                <a:gd name="T68" fmla="*/ 111 w 124"/>
                <a:gd name="T69" fmla="*/ 94 h 151"/>
                <a:gd name="T70" fmla="*/ 61 w 124"/>
                <a:gd name="T71" fmla="*/ 87 h 151"/>
                <a:gd name="T72" fmla="*/ 12 w 124"/>
                <a:gd name="T73" fmla="*/ 94 h 151"/>
                <a:gd name="T74" fmla="*/ 12 w 124"/>
                <a:gd name="T75" fmla="*/ 88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51">
                  <a:moveTo>
                    <a:pt x="62" y="134"/>
                  </a:moveTo>
                  <a:cubicBezTo>
                    <a:pt x="96" y="134"/>
                    <a:pt x="124" y="141"/>
                    <a:pt x="124" y="151"/>
                  </a:cubicBezTo>
                  <a:cubicBezTo>
                    <a:pt x="124" y="151"/>
                    <a:pt x="124" y="151"/>
                    <a:pt x="124" y="151"/>
                  </a:cubicBezTo>
                  <a:cubicBezTo>
                    <a:pt x="124" y="17"/>
                    <a:pt x="124" y="17"/>
                    <a:pt x="124" y="17"/>
                  </a:cubicBezTo>
                  <a:cubicBezTo>
                    <a:pt x="124" y="17"/>
                    <a:pt x="124" y="17"/>
                    <a:pt x="124" y="17"/>
                  </a:cubicBezTo>
                  <a:cubicBezTo>
                    <a:pt x="122" y="8"/>
                    <a:pt x="95" y="0"/>
                    <a:pt x="62" y="0"/>
                  </a:cubicBezTo>
                  <a:cubicBezTo>
                    <a:pt x="29" y="0"/>
                    <a:pt x="2" y="8"/>
                    <a:pt x="1" y="17"/>
                  </a:cubicBezTo>
                  <a:cubicBezTo>
                    <a:pt x="0" y="17"/>
                    <a:pt x="0" y="17"/>
                    <a:pt x="0" y="17"/>
                  </a:cubicBezTo>
                  <a:cubicBezTo>
                    <a:pt x="0" y="149"/>
                    <a:pt x="0" y="149"/>
                    <a:pt x="0" y="149"/>
                  </a:cubicBezTo>
                  <a:cubicBezTo>
                    <a:pt x="4" y="140"/>
                    <a:pt x="30" y="134"/>
                    <a:pt x="62" y="134"/>
                  </a:cubicBezTo>
                  <a:close/>
                  <a:moveTo>
                    <a:pt x="111" y="75"/>
                  </a:moveTo>
                  <a:cubicBezTo>
                    <a:pt x="103" y="71"/>
                    <a:pt x="86" y="67"/>
                    <a:pt x="61" y="67"/>
                  </a:cubicBezTo>
                  <a:cubicBezTo>
                    <a:pt x="37" y="67"/>
                    <a:pt x="20" y="71"/>
                    <a:pt x="12" y="75"/>
                  </a:cubicBezTo>
                  <a:cubicBezTo>
                    <a:pt x="12" y="69"/>
                    <a:pt x="12" y="69"/>
                    <a:pt x="12" y="69"/>
                  </a:cubicBezTo>
                  <a:cubicBezTo>
                    <a:pt x="17" y="66"/>
                    <a:pt x="35" y="61"/>
                    <a:pt x="61" y="61"/>
                  </a:cubicBezTo>
                  <a:cubicBezTo>
                    <a:pt x="88" y="61"/>
                    <a:pt x="105" y="66"/>
                    <a:pt x="111" y="69"/>
                  </a:cubicBezTo>
                  <a:lnTo>
                    <a:pt x="111" y="75"/>
                  </a:lnTo>
                  <a:close/>
                  <a:moveTo>
                    <a:pt x="12" y="31"/>
                  </a:moveTo>
                  <a:cubicBezTo>
                    <a:pt x="17" y="28"/>
                    <a:pt x="35" y="23"/>
                    <a:pt x="61" y="23"/>
                  </a:cubicBezTo>
                  <a:cubicBezTo>
                    <a:pt x="88" y="23"/>
                    <a:pt x="105" y="28"/>
                    <a:pt x="111" y="31"/>
                  </a:cubicBezTo>
                  <a:cubicBezTo>
                    <a:pt x="111" y="37"/>
                    <a:pt x="111" y="37"/>
                    <a:pt x="111" y="37"/>
                  </a:cubicBezTo>
                  <a:cubicBezTo>
                    <a:pt x="103" y="33"/>
                    <a:pt x="86" y="29"/>
                    <a:pt x="61" y="29"/>
                  </a:cubicBezTo>
                  <a:cubicBezTo>
                    <a:pt x="37" y="29"/>
                    <a:pt x="20" y="33"/>
                    <a:pt x="12" y="37"/>
                  </a:cubicBezTo>
                  <a:lnTo>
                    <a:pt x="12" y="31"/>
                  </a:lnTo>
                  <a:close/>
                  <a:moveTo>
                    <a:pt x="12" y="50"/>
                  </a:moveTo>
                  <a:cubicBezTo>
                    <a:pt x="17" y="48"/>
                    <a:pt x="34" y="43"/>
                    <a:pt x="61" y="43"/>
                  </a:cubicBezTo>
                  <a:cubicBezTo>
                    <a:pt x="88" y="43"/>
                    <a:pt x="105" y="48"/>
                    <a:pt x="111" y="50"/>
                  </a:cubicBezTo>
                  <a:cubicBezTo>
                    <a:pt x="111" y="56"/>
                    <a:pt x="111" y="56"/>
                    <a:pt x="111" y="56"/>
                  </a:cubicBezTo>
                  <a:cubicBezTo>
                    <a:pt x="103" y="53"/>
                    <a:pt x="86" y="49"/>
                    <a:pt x="61" y="49"/>
                  </a:cubicBezTo>
                  <a:cubicBezTo>
                    <a:pt x="37" y="49"/>
                    <a:pt x="20" y="53"/>
                    <a:pt x="12" y="56"/>
                  </a:cubicBezTo>
                  <a:lnTo>
                    <a:pt x="12" y="50"/>
                  </a:lnTo>
                  <a:close/>
                  <a:moveTo>
                    <a:pt x="12" y="88"/>
                  </a:moveTo>
                  <a:cubicBezTo>
                    <a:pt x="17" y="85"/>
                    <a:pt x="34" y="80"/>
                    <a:pt x="61" y="80"/>
                  </a:cubicBezTo>
                  <a:cubicBezTo>
                    <a:pt x="88" y="80"/>
                    <a:pt x="105" y="85"/>
                    <a:pt x="111" y="88"/>
                  </a:cubicBezTo>
                  <a:cubicBezTo>
                    <a:pt x="111" y="94"/>
                    <a:pt x="111" y="94"/>
                    <a:pt x="111" y="94"/>
                  </a:cubicBezTo>
                  <a:cubicBezTo>
                    <a:pt x="103" y="91"/>
                    <a:pt x="86" y="87"/>
                    <a:pt x="61" y="87"/>
                  </a:cubicBezTo>
                  <a:cubicBezTo>
                    <a:pt x="37" y="87"/>
                    <a:pt x="20" y="91"/>
                    <a:pt x="12" y="94"/>
                  </a:cubicBezTo>
                  <a:lnTo>
                    <a:pt x="12" y="88"/>
                  </a:lnTo>
                  <a:close/>
                </a:path>
              </a:pathLst>
            </a:custGeom>
            <a:grpFill/>
            <a:ln>
              <a:noFill/>
            </a:ln>
          </p:spPr>
          <p:txBody>
            <a:bodyPr/>
            <a:lstStyle/>
            <a:p>
              <a:pPr eaLnBrk="1" fontAlgn="auto" hangingPunct="1">
                <a:spcBef>
                  <a:spcPts val="0"/>
                </a:spcBef>
                <a:spcAft>
                  <a:spcPts val="0"/>
                </a:spcAft>
                <a:defRPr/>
              </a:pPr>
              <a:endParaRPr lang="zh-CN" altLang="en-US" sz="1350">
                <a:solidFill>
                  <a:schemeClr val="tx1">
                    <a:lumMod val="65000"/>
                    <a:lumOff val="35000"/>
                  </a:schemeClr>
                </a:solidFill>
                <a:latin typeface="+mn-lt"/>
                <a:ea typeface="+mn-ea"/>
              </a:endParaRPr>
            </a:p>
          </p:txBody>
        </p:sp>
        <p:sp>
          <p:nvSpPr>
            <p:cNvPr id="59" name="Freeform 115"/>
            <p:cNvSpPr/>
            <p:nvPr/>
          </p:nvSpPr>
          <p:spPr bwMode="auto">
            <a:xfrm>
              <a:off x="926573" y="4237934"/>
              <a:ext cx="132394" cy="135464"/>
            </a:xfrm>
            <a:custGeom>
              <a:avLst/>
              <a:gdLst>
                <a:gd name="T0" fmla="*/ 35 w 35"/>
                <a:gd name="T1" fmla="*/ 36 h 36"/>
                <a:gd name="T2" fmla="*/ 35 w 35"/>
                <a:gd name="T3" fmla="*/ 6 h 36"/>
                <a:gd name="T4" fmla="*/ 0 w 35"/>
                <a:gd name="T5" fmla="*/ 0 h 36"/>
                <a:gd name="T6" fmla="*/ 0 w 35"/>
                <a:gd name="T7" fmla="*/ 31 h 36"/>
                <a:gd name="T8" fmla="*/ 35 w 35"/>
                <a:gd name="T9" fmla="*/ 36 h 36"/>
              </a:gdLst>
              <a:ahLst/>
              <a:cxnLst>
                <a:cxn ang="0">
                  <a:pos x="T0" y="T1"/>
                </a:cxn>
                <a:cxn ang="0">
                  <a:pos x="T2" y="T3"/>
                </a:cxn>
                <a:cxn ang="0">
                  <a:pos x="T4" y="T5"/>
                </a:cxn>
                <a:cxn ang="0">
                  <a:pos x="T6" y="T7"/>
                </a:cxn>
                <a:cxn ang="0">
                  <a:pos x="T8" y="T9"/>
                </a:cxn>
              </a:cxnLst>
              <a:rect l="0" t="0" r="r" b="b"/>
              <a:pathLst>
                <a:path w="35" h="36">
                  <a:moveTo>
                    <a:pt x="35" y="36"/>
                  </a:moveTo>
                  <a:cubicBezTo>
                    <a:pt x="35" y="6"/>
                    <a:pt x="35" y="6"/>
                    <a:pt x="35" y="6"/>
                  </a:cubicBezTo>
                  <a:cubicBezTo>
                    <a:pt x="29" y="4"/>
                    <a:pt x="17" y="1"/>
                    <a:pt x="0" y="0"/>
                  </a:cubicBezTo>
                  <a:cubicBezTo>
                    <a:pt x="0" y="31"/>
                    <a:pt x="0" y="31"/>
                    <a:pt x="0" y="31"/>
                  </a:cubicBezTo>
                  <a:cubicBezTo>
                    <a:pt x="15" y="32"/>
                    <a:pt x="26" y="34"/>
                    <a:pt x="35" y="36"/>
                  </a:cubicBezTo>
                  <a:close/>
                </a:path>
              </a:pathLst>
            </a:custGeom>
            <a:grpFill/>
            <a:ln>
              <a:noFill/>
            </a:ln>
          </p:spPr>
          <p:txBody>
            <a:bodyPr/>
            <a:lstStyle/>
            <a:p>
              <a:pPr eaLnBrk="1" fontAlgn="auto" hangingPunct="1">
                <a:spcBef>
                  <a:spcPts val="0"/>
                </a:spcBef>
                <a:spcAft>
                  <a:spcPts val="0"/>
                </a:spcAft>
                <a:defRPr/>
              </a:pPr>
              <a:endParaRPr lang="zh-CN" altLang="en-US" sz="1350">
                <a:solidFill>
                  <a:schemeClr val="tx1">
                    <a:lumMod val="65000"/>
                    <a:lumOff val="35000"/>
                  </a:schemeClr>
                </a:solidFill>
                <a:latin typeface="+mn-lt"/>
                <a:ea typeface="+mn-ea"/>
              </a:endParaRPr>
            </a:p>
          </p:txBody>
        </p:sp>
        <p:sp>
          <p:nvSpPr>
            <p:cNvPr id="60" name="Freeform 116"/>
            <p:cNvSpPr>
              <a:spLocks noEditPoints="1"/>
            </p:cNvSpPr>
            <p:nvPr/>
          </p:nvSpPr>
          <p:spPr bwMode="auto">
            <a:xfrm>
              <a:off x="661786" y="4168696"/>
              <a:ext cx="466387" cy="568952"/>
            </a:xfrm>
            <a:custGeom>
              <a:avLst/>
              <a:gdLst>
                <a:gd name="T0" fmla="*/ 124 w 124"/>
                <a:gd name="T1" fmla="*/ 17 h 151"/>
                <a:gd name="T2" fmla="*/ 62 w 124"/>
                <a:gd name="T3" fmla="*/ 0 h 151"/>
                <a:gd name="T4" fmla="*/ 1 w 124"/>
                <a:gd name="T5" fmla="*/ 17 h 151"/>
                <a:gd name="T6" fmla="*/ 0 w 124"/>
                <a:gd name="T7" fmla="*/ 17 h 151"/>
                <a:gd name="T8" fmla="*/ 0 w 124"/>
                <a:gd name="T9" fmla="*/ 148 h 151"/>
                <a:gd name="T10" fmla="*/ 62 w 124"/>
                <a:gd name="T11" fmla="*/ 133 h 151"/>
                <a:gd name="T12" fmla="*/ 124 w 124"/>
                <a:gd name="T13" fmla="*/ 151 h 151"/>
                <a:gd name="T14" fmla="*/ 124 w 124"/>
                <a:gd name="T15" fmla="*/ 151 h 151"/>
                <a:gd name="T16" fmla="*/ 124 w 124"/>
                <a:gd name="T17" fmla="*/ 17 h 151"/>
                <a:gd name="T18" fmla="*/ 112 w 124"/>
                <a:gd name="T19" fmla="*/ 76 h 151"/>
                <a:gd name="T20" fmla="*/ 112 w 124"/>
                <a:gd name="T21" fmla="*/ 82 h 151"/>
                <a:gd name="T22" fmla="*/ 62 w 124"/>
                <a:gd name="T23" fmla="*/ 74 h 151"/>
                <a:gd name="T24" fmla="*/ 13 w 124"/>
                <a:gd name="T25" fmla="*/ 82 h 151"/>
                <a:gd name="T26" fmla="*/ 13 w 124"/>
                <a:gd name="T27" fmla="*/ 76 h 151"/>
                <a:gd name="T28" fmla="*/ 62 w 124"/>
                <a:gd name="T29" fmla="*/ 68 h 151"/>
                <a:gd name="T30" fmla="*/ 112 w 124"/>
                <a:gd name="T31" fmla="*/ 76 h 151"/>
                <a:gd name="T32" fmla="*/ 13 w 124"/>
                <a:gd name="T33" fmla="*/ 30 h 151"/>
                <a:gd name="T34" fmla="*/ 55 w 124"/>
                <a:gd name="T35" fmla="*/ 22 h 151"/>
                <a:gd name="T36" fmla="*/ 55 w 124"/>
                <a:gd name="T37" fmla="*/ 28 h 151"/>
                <a:gd name="T38" fmla="*/ 13 w 124"/>
                <a:gd name="T39" fmla="*/ 36 h 151"/>
                <a:gd name="T40" fmla="*/ 13 w 124"/>
                <a:gd name="T41" fmla="*/ 30 h 151"/>
                <a:gd name="T42" fmla="*/ 13 w 124"/>
                <a:gd name="T43" fmla="*/ 49 h 151"/>
                <a:gd name="T44" fmla="*/ 55 w 124"/>
                <a:gd name="T45" fmla="*/ 42 h 151"/>
                <a:gd name="T46" fmla="*/ 55 w 124"/>
                <a:gd name="T47" fmla="*/ 48 h 151"/>
                <a:gd name="T48" fmla="*/ 13 w 124"/>
                <a:gd name="T49" fmla="*/ 55 h 151"/>
                <a:gd name="T50" fmla="*/ 13 w 124"/>
                <a:gd name="T51" fmla="*/ 49 h 151"/>
                <a:gd name="T52" fmla="*/ 112 w 124"/>
                <a:gd name="T53" fmla="*/ 119 h 151"/>
                <a:gd name="T54" fmla="*/ 62 w 124"/>
                <a:gd name="T55" fmla="*/ 112 h 151"/>
                <a:gd name="T56" fmla="*/ 13 w 124"/>
                <a:gd name="T57" fmla="*/ 119 h 151"/>
                <a:gd name="T58" fmla="*/ 13 w 124"/>
                <a:gd name="T59" fmla="*/ 114 h 151"/>
                <a:gd name="T60" fmla="*/ 62 w 124"/>
                <a:gd name="T61" fmla="*/ 106 h 151"/>
                <a:gd name="T62" fmla="*/ 112 w 124"/>
                <a:gd name="T63" fmla="*/ 114 h 151"/>
                <a:gd name="T64" fmla="*/ 112 w 124"/>
                <a:gd name="T65" fmla="*/ 119 h 151"/>
                <a:gd name="T66" fmla="*/ 112 w 124"/>
                <a:gd name="T67" fmla="*/ 100 h 151"/>
                <a:gd name="T68" fmla="*/ 62 w 124"/>
                <a:gd name="T69" fmla="*/ 92 h 151"/>
                <a:gd name="T70" fmla="*/ 13 w 124"/>
                <a:gd name="T71" fmla="*/ 100 h 151"/>
                <a:gd name="T72" fmla="*/ 13 w 124"/>
                <a:gd name="T73" fmla="*/ 94 h 151"/>
                <a:gd name="T74" fmla="*/ 62 w 124"/>
                <a:gd name="T75" fmla="*/ 86 h 151"/>
                <a:gd name="T76" fmla="*/ 112 w 124"/>
                <a:gd name="T77" fmla="*/ 94 h 151"/>
                <a:gd name="T78" fmla="*/ 112 w 124"/>
                <a:gd name="T79" fmla="*/ 100 h 151"/>
                <a:gd name="T80" fmla="*/ 112 w 124"/>
                <a:gd name="T81" fmla="*/ 65 h 151"/>
                <a:gd name="T82" fmla="*/ 65 w 124"/>
                <a:gd name="T83" fmla="*/ 57 h 151"/>
                <a:gd name="T84" fmla="*/ 65 w 124"/>
                <a:gd name="T85" fmla="*/ 12 h 151"/>
                <a:gd name="T86" fmla="*/ 112 w 124"/>
                <a:gd name="T87" fmla="*/ 21 h 151"/>
                <a:gd name="T88" fmla="*/ 112 w 124"/>
                <a:gd name="T89" fmla="*/ 6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4" h="151">
                  <a:moveTo>
                    <a:pt x="124" y="17"/>
                  </a:moveTo>
                  <a:cubicBezTo>
                    <a:pt x="123" y="7"/>
                    <a:pt x="96" y="0"/>
                    <a:pt x="62" y="0"/>
                  </a:cubicBezTo>
                  <a:cubicBezTo>
                    <a:pt x="29" y="0"/>
                    <a:pt x="2" y="7"/>
                    <a:pt x="1" y="17"/>
                  </a:cubicBezTo>
                  <a:cubicBezTo>
                    <a:pt x="0" y="17"/>
                    <a:pt x="0" y="17"/>
                    <a:pt x="0" y="17"/>
                  </a:cubicBezTo>
                  <a:cubicBezTo>
                    <a:pt x="0" y="148"/>
                    <a:pt x="0" y="148"/>
                    <a:pt x="0" y="148"/>
                  </a:cubicBezTo>
                  <a:cubicBezTo>
                    <a:pt x="4" y="140"/>
                    <a:pt x="30" y="133"/>
                    <a:pt x="62" y="133"/>
                  </a:cubicBezTo>
                  <a:cubicBezTo>
                    <a:pt x="96" y="133"/>
                    <a:pt x="124" y="141"/>
                    <a:pt x="124" y="151"/>
                  </a:cubicBezTo>
                  <a:cubicBezTo>
                    <a:pt x="124" y="151"/>
                    <a:pt x="124" y="151"/>
                    <a:pt x="124" y="151"/>
                  </a:cubicBezTo>
                  <a:cubicBezTo>
                    <a:pt x="124" y="17"/>
                    <a:pt x="124" y="17"/>
                    <a:pt x="124" y="17"/>
                  </a:cubicBezTo>
                  <a:close/>
                  <a:moveTo>
                    <a:pt x="112" y="76"/>
                  </a:moveTo>
                  <a:cubicBezTo>
                    <a:pt x="112" y="82"/>
                    <a:pt x="112" y="82"/>
                    <a:pt x="112" y="82"/>
                  </a:cubicBezTo>
                  <a:cubicBezTo>
                    <a:pt x="104" y="78"/>
                    <a:pt x="87" y="74"/>
                    <a:pt x="62" y="74"/>
                  </a:cubicBezTo>
                  <a:cubicBezTo>
                    <a:pt x="38" y="74"/>
                    <a:pt x="21" y="78"/>
                    <a:pt x="13" y="82"/>
                  </a:cubicBezTo>
                  <a:cubicBezTo>
                    <a:pt x="13" y="76"/>
                    <a:pt x="13" y="76"/>
                    <a:pt x="13" y="76"/>
                  </a:cubicBezTo>
                  <a:cubicBezTo>
                    <a:pt x="18" y="73"/>
                    <a:pt x="35" y="68"/>
                    <a:pt x="62" y="68"/>
                  </a:cubicBezTo>
                  <a:cubicBezTo>
                    <a:pt x="89" y="68"/>
                    <a:pt x="106" y="73"/>
                    <a:pt x="112" y="76"/>
                  </a:cubicBezTo>
                  <a:close/>
                  <a:moveTo>
                    <a:pt x="13" y="30"/>
                  </a:moveTo>
                  <a:cubicBezTo>
                    <a:pt x="18" y="27"/>
                    <a:pt x="32" y="23"/>
                    <a:pt x="55" y="22"/>
                  </a:cubicBezTo>
                  <a:cubicBezTo>
                    <a:pt x="55" y="28"/>
                    <a:pt x="55" y="28"/>
                    <a:pt x="55" y="28"/>
                  </a:cubicBezTo>
                  <a:cubicBezTo>
                    <a:pt x="34" y="29"/>
                    <a:pt x="20" y="33"/>
                    <a:pt x="13" y="36"/>
                  </a:cubicBezTo>
                  <a:lnTo>
                    <a:pt x="13" y="30"/>
                  </a:lnTo>
                  <a:close/>
                  <a:moveTo>
                    <a:pt x="13" y="49"/>
                  </a:moveTo>
                  <a:cubicBezTo>
                    <a:pt x="18" y="47"/>
                    <a:pt x="32" y="42"/>
                    <a:pt x="55" y="42"/>
                  </a:cubicBezTo>
                  <a:cubicBezTo>
                    <a:pt x="55" y="48"/>
                    <a:pt x="55" y="48"/>
                    <a:pt x="55" y="48"/>
                  </a:cubicBezTo>
                  <a:cubicBezTo>
                    <a:pt x="34" y="49"/>
                    <a:pt x="20" y="52"/>
                    <a:pt x="13" y="55"/>
                  </a:cubicBezTo>
                  <a:lnTo>
                    <a:pt x="13" y="49"/>
                  </a:lnTo>
                  <a:close/>
                  <a:moveTo>
                    <a:pt x="112" y="119"/>
                  </a:moveTo>
                  <a:cubicBezTo>
                    <a:pt x="104" y="116"/>
                    <a:pt x="87" y="112"/>
                    <a:pt x="62" y="112"/>
                  </a:cubicBezTo>
                  <a:cubicBezTo>
                    <a:pt x="38" y="112"/>
                    <a:pt x="21" y="116"/>
                    <a:pt x="13" y="119"/>
                  </a:cubicBezTo>
                  <a:cubicBezTo>
                    <a:pt x="13" y="114"/>
                    <a:pt x="13" y="114"/>
                    <a:pt x="13" y="114"/>
                  </a:cubicBezTo>
                  <a:cubicBezTo>
                    <a:pt x="18" y="111"/>
                    <a:pt x="35" y="106"/>
                    <a:pt x="62" y="106"/>
                  </a:cubicBezTo>
                  <a:cubicBezTo>
                    <a:pt x="89" y="106"/>
                    <a:pt x="106" y="111"/>
                    <a:pt x="112" y="114"/>
                  </a:cubicBezTo>
                  <a:lnTo>
                    <a:pt x="112" y="119"/>
                  </a:lnTo>
                  <a:close/>
                  <a:moveTo>
                    <a:pt x="112" y="100"/>
                  </a:moveTo>
                  <a:cubicBezTo>
                    <a:pt x="104" y="97"/>
                    <a:pt x="87" y="92"/>
                    <a:pt x="62" y="92"/>
                  </a:cubicBezTo>
                  <a:cubicBezTo>
                    <a:pt x="38" y="92"/>
                    <a:pt x="21" y="97"/>
                    <a:pt x="13" y="100"/>
                  </a:cubicBezTo>
                  <a:cubicBezTo>
                    <a:pt x="13" y="94"/>
                    <a:pt x="13" y="94"/>
                    <a:pt x="13" y="94"/>
                  </a:cubicBezTo>
                  <a:cubicBezTo>
                    <a:pt x="18" y="91"/>
                    <a:pt x="36" y="86"/>
                    <a:pt x="62" y="86"/>
                  </a:cubicBezTo>
                  <a:cubicBezTo>
                    <a:pt x="89" y="86"/>
                    <a:pt x="106" y="91"/>
                    <a:pt x="112" y="94"/>
                  </a:cubicBezTo>
                  <a:lnTo>
                    <a:pt x="112" y="100"/>
                  </a:lnTo>
                  <a:close/>
                  <a:moveTo>
                    <a:pt x="112" y="65"/>
                  </a:moveTo>
                  <a:cubicBezTo>
                    <a:pt x="106" y="62"/>
                    <a:pt x="90" y="57"/>
                    <a:pt x="65" y="57"/>
                  </a:cubicBezTo>
                  <a:cubicBezTo>
                    <a:pt x="65" y="12"/>
                    <a:pt x="65" y="12"/>
                    <a:pt x="65" y="12"/>
                  </a:cubicBezTo>
                  <a:cubicBezTo>
                    <a:pt x="90" y="13"/>
                    <a:pt x="107" y="18"/>
                    <a:pt x="112" y="21"/>
                  </a:cubicBezTo>
                  <a:lnTo>
                    <a:pt x="112" y="65"/>
                  </a:lnTo>
                  <a:close/>
                </a:path>
              </a:pathLst>
            </a:custGeom>
            <a:grpFill/>
            <a:ln>
              <a:noFill/>
            </a:ln>
          </p:spPr>
          <p:txBody>
            <a:bodyPr/>
            <a:lstStyle/>
            <a:p>
              <a:pPr eaLnBrk="1" fontAlgn="auto" hangingPunct="1">
                <a:spcBef>
                  <a:spcPts val="0"/>
                </a:spcBef>
                <a:spcAft>
                  <a:spcPts val="0"/>
                </a:spcAft>
                <a:defRPr/>
              </a:pPr>
              <a:endParaRPr lang="zh-CN" altLang="en-US" sz="1350">
                <a:solidFill>
                  <a:schemeClr val="tx1">
                    <a:lumMod val="65000"/>
                    <a:lumOff val="35000"/>
                  </a:schemeClr>
                </a:solidFill>
                <a:latin typeface="+mn-lt"/>
                <a:ea typeface="+mn-ea"/>
              </a:endParaRPr>
            </a:p>
          </p:txBody>
        </p:sp>
      </p:grpSp>
      <p:cxnSp>
        <p:nvCxnSpPr>
          <p:cNvPr id="78" name="直接连接符 54"/>
          <p:cNvCxnSpPr/>
          <p:nvPr/>
        </p:nvCxnSpPr>
        <p:spPr>
          <a:xfrm>
            <a:off x="6789616" y="1438797"/>
            <a:ext cx="3662484"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cxnSp>
        <p:nvCxnSpPr>
          <p:cNvPr id="79" name="直接连接符 59"/>
          <p:cNvCxnSpPr/>
          <p:nvPr/>
        </p:nvCxnSpPr>
        <p:spPr>
          <a:xfrm>
            <a:off x="1992313" y="1438797"/>
            <a:ext cx="3417447"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pic>
        <p:nvPicPr>
          <p:cNvPr id="80" name="图片 7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7216" y="707157"/>
            <a:ext cx="1382400" cy="1382400"/>
          </a:xfrm>
          <a:prstGeom prst="rect">
            <a:avLst/>
          </a:prstGeom>
        </p:spPr>
      </p:pic>
      <p:grpSp>
        <p:nvGrpSpPr>
          <p:cNvPr id="81" name="Group 5"/>
          <p:cNvGrpSpPr/>
          <p:nvPr/>
        </p:nvGrpSpPr>
        <p:grpSpPr>
          <a:xfrm>
            <a:off x="9435994" y="5984837"/>
            <a:ext cx="2426795" cy="799674"/>
            <a:chOff x="3397405" y="222397"/>
            <a:chExt cx="2426795" cy="799674"/>
          </a:xfrm>
        </p:grpSpPr>
        <p:pic>
          <p:nvPicPr>
            <p:cNvPr id="82"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7405" y="222397"/>
              <a:ext cx="830129" cy="799674"/>
            </a:xfrm>
            <a:prstGeom prst="rect">
              <a:avLst/>
            </a:prstGeom>
          </p:spPr>
        </p:pic>
        <p:pic>
          <p:nvPicPr>
            <p:cNvPr id="83"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53081" y="306134"/>
              <a:ext cx="1575878" cy="494252"/>
            </a:xfrm>
            <a:prstGeom prst="rect">
              <a:avLst/>
            </a:prstGeom>
          </p:spPr>
        </p:pic>
        <p:sp>
          <p:nvSpPr>
            <p:cNvPr id="84" name="Rectangle 4"/>
            <p:cNvSpPr/>
            <p:nvPr/>
          </p:nvSpPr>
          <p:spPr>
            <a:xfrm>
              <a:off x="4050049" y="664455"/>
              <a:ext cx="1774151" cy="276999"/>
            </a:xfrm>
            <a:prstGeom prst="rect">
              <a:avLst/>
            </a:prstGeom>
            <a:noFill/>
          </p:spPr>
          <p:txBody>
            <a:bodyPr wrap="square" lIns="91440" tIns="45720" rIns="91440" bIns="45720">
              <a:spAutoFit/>
            </a:bodyPr>
            <a:lstStyle/>
            <a:p>
              <a:pPr algn="ctr"/>
              <a:r>
                <a:rPr lang="en-US" sz="1200" b="0" cap="none" spc="0" dirty="0">
                  <a:ln w="0"/>
                  <a:solidFill>
                    <a:srgbClr val="004F8A"/>
                  </a:solidFill>
                  <a:effectLst>
                    <a:outerShdw blurRad="38100" dist="19050" dir="2700000" algn="tl" rotWithShape="0">
                      <a:schemeClr val="dk1">
                        <a:alpha val="40000"/>
                      </a:schemeClr>
                    </a:outerShdw>
                  </a:effectLst>
                  <a:latin typeface="Times New Roman" charset="0"/>
                  <a:ea typeface="Times New Roman" charset="0"/>
                  <a:cs typeface="Times New Roman" charset="0"/>
                </a:rPr>
                <a:t>TONGJI UNIVERSITY</a:t>
              </a:r>
            </a:p>
          </p:txBody>
        </p:sp>
      </p:grpSp>
      <p:sp>
        <p:nvSpPr>
          <p:cNvPr id="32" name="文本框 31">
            <a:extLst>
              <a:ext uri="{FF2B5EF4-FFF2-40B4-BE49-F238E27FC236}">
                <a16:creationId xmlns:a16="http://schemas.microsoft.com/office/drawing/2014/main" id="{112FEADA-463D-F725-9E6E-3D90D4E0CADB}"/>
              </a:ext>
            </a:extLst>
          </p:cNvPr>
          <p:cNvSpPr txBox="1"/>
          <p:nvPr/>
        </p:nvSpPr>
        <p:spPr>
          <a:xfrm>
            <a:off x="2288797" y="4183953"/>
            <a:ext cx="860919" cy="461665"/>
          </a:xfrm>
          <a:prstGeom prst="rect">
            <a:avLst/>
          </a:prstGeom>
          <a:noFill/>
        </p:spPr>
        <p:txBody>
          <a:bodyPr wrap="square" rtlCol="0">
            <a:spAutoFit/>
          </a:bodyPr>
          <a:lstStyle/>
          <a:p>
            <a:r>
              <a:rPr lang="en-US" altLang="zh-CN" sz="2400" b="1" dirty="0">
                <a:solidFill>
                  <a:schemeClr val="tx1">
                    <a:lumMod val="65000"/>
                    <a:lumOff val="35000"/>
                  </a:schemeClr>
                </a:solidFill>
                <a:latin typeface="Broadway" panose="04040905080B02020502" pitchFamily="82" charset="0"/>
                <a:cs typeface="+mn-ea"/>
                <a:sym typeface="+mn-lt"/>
              </a:rPr>
              <a:t>02</a:t>
            </a:r>
            <a:endParaRPr lang="zh-CN" altLang="en-US" sz="2400" b="1" dirty="0">
              <a:solidFill>
                <a:schemeClr val="tx1">
                  <a:lumMod val="65000"/>
                  <a:lumOff val="35000"/>
                </a:schemeClr>
              </a:solidFill>
              <a:latin typeface="Broadway" panose="04040905080B02020502" pitchFamily="82" charset="0"/>
              <a:cs typeface="+mn-ea"/>
              <a:sym typeface="+mn-lt"/>
            </a:endParaRPr>
          </a:p>
        </p:txBody>
      </p:sp>
      <p:sp>
        <p:nvSpPr>
          <p:cNvPr id="33" name="文本框 32">
            <a:extLst>
              <a:ext uri="{FF2B5EF4-FFF2-40B4-BE49-F238E27FC236}">
                <a16:creationId xmlns:a16="http://schemas.microsoft.com/office/drawing/2014/main" id="{4BB87E4D-DAC9-33E6-DA43-C75C9D548CF4}"/>
              </a:ext>
            </a:extLst>
          </p:cNvPr>
          <p:cNvSpPr txBox="1"/>
          <p:nvPr/>
        </p:nvSpPr>
        <p:spPr>
          <a:xfrm>
            <a:off x="2941688" y="4284939"/>
            <a:ext cx="2191626" cy="769441"/>
          </a:xfrm>
          <a:prstGeom prst="rect">
            <a:avLst/>
          </a:prstGeom>
          <a:noFill/>
        </p:spPr>
        <p:txBody>
          <a:bodyPr wrap="none" rtlCol="0">
            <a:spAutoFit/>
          </a:bodyPr>
          <a:lstStyle/>
          <a:p>
            <a:pPr algn="ctr"/>
            <a:r>
              <a:rPr lang="en-US" altLang="zh-CN" sz="4400" b="1" dirty="0">
                <a:solidFill>
                  <a:schemeClr val="tx1">
                    <a:lumMod val="65000"/>
                    <a:lumOff val="35000"/>
                  </a:schemeClr>
                </a:solidFill>
              </a:rPr>
              <a:t>EAGCS</a:t>
            </a:r>
          </a:p>
        </p:txBody>
      </p:sp>
      <p:grpSp>
        <p:nvGrpSpPr>
          <p:cNvPr id="34" name="组合 221">
            <a:extLst>
              <a:ext uri="{FF2B5EF4-FFF2-40B4-BE49-F238E27FC236}">
                <a16:creationId xmlns:a16="http://schemas.microsoft.com/office/drawing/2014/main" id="{450E8F52-733B-A4ED-F8A2-7E2DAF7D8C3D}"/>
              </a:ext>
            </a:extLst>
          </p:cNvPr>
          <p:cNvGrpSpPr/>
          <p:nvPr/>
        </p:nvGrpSpPr>
        <p:grpSpPr bwMode="auto">
          <a:xfrm>
            <a:off x="2186220" y="4595475"/>
            <a:ext cx="736049" cy="418772"/>
            <a:chOff x="165605" y="4160117"/>
            <a:chExt cx="962026" cy="631825"/>
          </a:xfrm>
          <a:solidFill>
            <a:srgbClr val="005D9D"/>
          </a:solidFill>
        </p:grpSpPr>
        <p:sp>
          <p:nvSpPr>
            <p:cNvPr id="35" name="Freeform 113">
              <a:extLst>
                <a:ext uri="{FF2B5EF4-FFF2-40B4-BE49-F238E27FC236}">
                  <a16:creationId xmlns:a16="http://schemas.microsoft.com/office/drawing/2014/main" id="{0C90DF79-B68C-08C7-F3E6-1332849744F1}"/>
                </a:ext>
              </a:extLst>
            </p:cNvPr>
            <p:cNvSpPr/>
            <p:nvPr/>
          </p:nvSpPr>
          <p:spPr bwMode="auto">
            <a:xfrm>
              <a:off x="171329" y="4674430"/>
              <a:ext cx="956844" cy="117404"/>
            </a:xfrm>
            <a:custGeom>
              <a:avLst/>
              <a:gdLst>
                <a:gd name="T0" fmla="*/ 145 w 255"/>
                <a:gd name="T1" fmla="*/ 26 h 31"/>
                <a:gd name="T2" fmla="*/ 145 w 255"/>
                <a:gd name="T3" fmla="*/ 22 h 31"/>
                <a:gd name="T4" fmla="*/ 253 w 255"/>
                <a:gd name="T5" fmla="*/ 22 h 31"/>
                <a:gd name="T6" fmla="*/ 251 w 255"/>
                <a:gd name="T7" fmla="*/ 17 h 31"/>
                <a:gd name="T8" fmla="*/ 157 w 255"/>
                <a:gd name="T9" fmla="*/ 17 h 31"/>
                <a:gd name="T10" fmla="*/ 157 w 255"/>
                <a:gd name="T11" fmla="*/ 12 h 31"/>
                <a:gd name="T12" fmla="*/ 248 w 255"/>
                <a:gd name="T13" fmla="*/ 12 h 31"/>
                <a:gd name="T14" fmla="*/ 193 w 255"/>
                <a:gd name="T15" fmla="*/ 2 h 31"/>
                <a:gd name="T16" fmla="*/ 136 w 255"/>
                <a:gd name="T17" fmla="*/ 13 h 31"/>
                <a:gd name="T18" fmla="*/ 136 w 255"/>
                <a:gd name="T19" fmla="*/ 17 h 31"/>
                <a:gd name="T20" fmla="*/ 127 w 255"/>
                <a:gd name="T21" fmla="*/ 17 h 31"/>
                <a:gd name="T22" fmla="*/ 119 w 255"/>
                <a:gd name="T23" fmla="*/ 17 h 31"/>
                <a:gd name="T24" fmla="*/ 119 w 255"/>
                <a:gd name="T25" fmla="*/ 14 h 31"/>
                <a:gd name="T26" fmla="*/ 61 w 255"/>
                <a:gd name="T27" fmla="*/ 0 h 31"/>
                <a:gd name="T28" fmla="*/ 6 w 255"/>
                <a:gd name="T29" fmla="*/ 10 h 31"/>
                <a:gd name="T30" fmla="*/ 97 w 255"/>
                <a:gd name="T31" fmla="*/ 10 h 31"/>
                <a:gd name="T32" fmla="*/ 97 w 255"/>
                <a:gd name="T33" fmla="*/ 14 h 31"/>
                <a:gd name="T34" fmla="*/ 2 w 255"/>
                <a:gd name="T35" fmla="*/ 14 h 31"/>
                <a:gd name="T36" fmla="*/ 2 w 255"/>
                <a:gd name="T37" fmla="*/ 19 h 31"/>
                <a:gd name="T38" fmla="*/ 109 w 255"/>
                <a:gd name="T39" fmla="*/ 19 h 31"/>
                <a:gd name="T40" fmla="*/ 109 w 255"/>
                <a:gd name="T41" fmla="*/ 24 h 31"/>
                <a:gd name="T42" fmla="*/ 1 w 255"/>
                <a:gd name="T43" fmla="*/ 24 h 31"/>
                <a:gd name="T44" fmla="*/ 0 w 255"/>
                <a:gd name="T45" fmla="*/ 31 h 31"/>
                <a:gd name="T46" fmla="*/ 255 w 255"/>
                <a:gd name="T47" fmla="*/ 31 h 31"/>
                <a:gd name="T48" fmla="*/ 254 w 255"/>
                <a:gd name="T49" fmla="*/ 26 h 31"/>
                <a:gd name="T50" fmla="*/ 145 w 255"/>
                <a:gd name="T51" fmla="*/ 2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5" h="31">
                  <a:moveTo>
                    <a:pt x="145" y="26"/>
                  </a:moveTo>
                  <a:cubicBezTo>
                    <a:pt x="145" y="22"/>
                    <a:pt x="145" y="22"/>
                    <a:pt x="145" y="22"/>
                  </a:cubicBezTo>
                  <a:cubicBezTo>
                    <a:pt x="253" y="22"/>
                    <a:pt x="253" y="22"/>
                    <a:pt x="253" y="22"/>
                  </a:cubicBezTo>
                  <a:cubicBezTo>
                    <a:pt x="251" y="17"/>
                    <a:pt x="251" y="17"/>
                    <a:pt x="251" y="17"/>
                  </a:cubicBezTo>
                  <a:cubicBezTo>
                    <a:pt x="157" y="17"/>
                    <a:pt x="157" y="17"/>
                    <a:pt x="157" y="17"/>
                  </a:cubicBezTo>
                  <a:cubicBezTo>
                    <a:pt x="157" y="12"/>
                    <a:pt x="157" y="12"/>
                    <a:pt x="157" y="12"/>
                  </a:cubicBezTo>
                  <a:cubicBezTo>
                    <a:pt x="248" y="12"/>
                    <a:pt x="248" y="12"/>
                    <a:pt x="248" y="12"/>
                  </a:cubicBezTo>
                  <a:cubicBezTo>
                    <a:pt x="242" y="8"/>
                    <a:pt x="223" y="2"/>
                    <a:pt x="193" y="2"/>
                  </a:cubicBezTo>
                  <a:cubicBezTo>
                    <a:pt x="163" y="2"/>
                    <a:pt x="142" y="8"/>
                    <a:pt x="136" y="13"/>
                  </a:cubicBezTo>
                  <a:cubicBezTo>
                    <a:pt x="136" y="17"/>
                    <a:pt x="136" y="17"/>
                    <a:pt x="136" y="17"/>
                  </a:cubicBezTo>
                  <a:cubicBezTo>
                    <a:pt x="127" y="17"/>
                    <a:pt x="127" y="17"/>
                    <a:pt x="127" y="17"/>
                  </a:cubicBezTo>
                  <a:cubicBezTo>
                    <a:pt x="119" y="17"/>
                    <a:pt x="119" y="17"/>
                    <a:pt x="119" y="17"/>
                  </a:cubicBezTo>
                  <a:cubicBezTo>
                    <a:pt x="119" y="14"/>
                    <a:pt x="119" y="14"/>
                    <a:pt x="119" y="14"/>
                  </a:cubicBezTo>
                  <a:cubicBezTo>
                    <a:pt x="119" y="9"/>
                    <a:pt x="99" y="0"/>
                    <a:pt x="61" y="0"/>
                  </a:cubicBezTo>
                  <a:cubicBezTo>
                    <a:pt x="33" y="0"/>
                    <a:pt x="14" y="5"/>
                    <a:pt x="6" y="10"/>
                  </a:cubicBezTo>
                  <a:cubicBezTo>
                    <a:pt x="97" y="10"/>
                    <a:pt x="97" y="10"/>
                    <a:pt x="97" y="10"/>
                  </a:cubicBezTo>
                  <a:cubicBezTo>
                    <a:pt x="97" y="14"/>
                    <a:pt x="97" y="14"/>
                    <a:pt x="97" y="14"/>
                  </a:cubicBezTo>
                  <a:cubicBezTo>
                    <a:pt x="2" y="14"/>
                    <a:pt x="2" y="14"/>
                    <a:pt x="2" y="14"/>
                  </a:cubicBezTo>
                  <a:cubicBezTo>
                    <a:pt x="2" y="19"/>
                    <a:pt x="2" y="19"/>
                    <a:pt x="2" y="19"/>
                  </a:cubicBezTo>
                  <a:cubicBezTo>
                    <a:pt x="109" y="19"/>
                    <a:pt x="109" y="19"/>
                    <a:pt x="109" y="19"/>
                  </a:cubicBezTo>
                  <a:cubicBezTo>
                    <a:pt x="109" y="24"/>
                    <a:pt x="109" y="24"/>
                    <a:pt x="109" y="24"/>
                  </a:cubicBezTo>
                  <a:cubicBezTo>
                    <a:pt x="1" y="24"/>
                    <a:pt x="1" y="24"/>
                    <a:pt x="1" y="24"/>
                  </a:cubicBezTo>
                  <a:cubicBezTo>
                    <a:pt x="0" y="31"/>
                    <a:pt x="0" y="31"/>
                    <a:pt x="0" y="31"/>
                  </a:cubicBezTo>
                  <a:cubicBezTo>
                    <a:pt x="255" y="31"/>
                    <a:pt x="255" y="31"/>
                    <a:pt x="255" y="31"/>
                  </a:cubicBezTo>
                  <a:cubicBezTo>
                    <a:pt x="254" y="26"/>
                    <a:pt x="254" y="26"/>
                    <a:pt x="254" y="26"/>
                  </a:cubicBezTo>
                  <a:lnTo>
                    <a:pt x="145" y="26"/>
                  </a:lnTo>
                  <a:close/>
                </a:path>
              </a:pathLst>
            </a:custGeom>
            <a:grpFill/>
            <a:ln>
              <a:noFill/>
            </a:ln>
          </p:spPr>
          <p:txBody>
            <a:bodyPr/>
            <a:lstStyle/>
            <a:p>
              <a:pPr eaLnBrk="1" fontAlgn="auto" hangingPunct="1">
                <a:spcBef>
                  <a:spcPts val="0"/>
                </a:spcBef>
                <a:spcAft>
                  <a:spcPts val="0"/>
                </a:spcAft>
                <a:defRPr/>
              </a:pPr>
              <a:endParaRPr lang="zh-CN" altLang="en-US" sz="1350">
                <a:solidFill>
                  <a:schemeClr val="tx1">
                    <a:lumMod val="65000"/>
                    <a:lumOff val="35000"/>
                  </a:schemeClr>
                </a:solidFill>
                <a:latin typeface="+mn-lt"/>
                <a:ea typeface="+mn-ea"/>
              </a:endParaRPr>
            </a:p>
          </p:txBody>
        </p:sp>
        <p:sp>
          <p:nvSpPr>
            <p:cNvPr id="37" name="Freeform 114">
              <a:extLst>
                <a:ext uri="{FF2B5EF4-FFF2-40B4-BE49-F238E27FC236}">
                  <a16:creationId xmlns:a16="http://schemas.microsoft.com/office/drawing/2014/main" id="{EC4A1FB6-C7AE-D496-441C-6EC5EBC3F0EA}"/>
                </a:ext>
              </a:extLst>
            </p:cNvPr>
            <p:cNvSpPr>
              <a:spLocks noEditPoints="1"/>
            </p:cNvSpPr>
            <p:nvPr/>
          </p:nvSpPr>
          <p:spPr bwMode="auto">
            <a:xfrm>
              <a:off x="165311" y="4159666"/>
              <a:ext cx="466385" cy="568950"/>
            </a:xfrm>
            <a:custGeom>
              <a:avLst/>
              <a:gdLst>
                <a:gd name="T0" fmla="*/ 62 w 124"/>
                <a:gd name="T1" fmla="*/ 134 h 151"/>
                <a:gd name="T2" fmla="*/ 124 w 124"/>
                <a:gd name="T3" fmla="*/ 151 h 151"/>
                <a:gd name="T4" fmla="*/ 124 w 124"/>
                <a:gd name="T5" fmla="*/ 151 h 151"/>
                <a:gd name="T6" fmla="*/ 124 w 124"/>
                <a:gd name="T7" fmla="*/ 17 h 151"/>
                <a:gd name="T8" fmla="*/ 124 w 124"/>
                <a:gd name="T9" fmla="*/ 17 h 151"/>
                <a:gd name="T10" fmla="*/ 62 w 124"/>
                <a:gd name="T11" fmla="*/ 0 h 151"/>
                <a:gd name="T12" fmla="*/ 1 w 124"/>
                <a:gd name="T13" fmla="*/ 17 h 151"/>
                <a:gd name="T14" fmla="*/ 0 w 124"/>
                <a:gd name="T15" fmla="*/ 17 h 151"/>
                <a:gd name="T16" fmla="*/ 0 w 124"/>
                <a:gd name="T17" fmla="*/ 149 h 151"/>
                <a:gd name="T18" fmla="*/ 62 w 124"/>
                <a:gd name="T19" fmla="*/ 134 h 151"/>
                <a:gd name="T20" fmla="*/ 111 w 124"/>
                <a:gd name="T21" fmla="*/ 75 h 151"/>
                <a:gd name="T22" fmla="*/ 61 w 124"/>
                <a:gd name="T23" fmla="*/ 67 h 151"/>
                <a:gd name="T24" fmla="*/ 12 w 124"/>
                <a:gd name="T25" fmla="*/ 75 h 151"/>
                <a:gd name="T26" fmla="*/ 12 w 124"/>
                <a:gd name="T27" fmla="*/ 69 h 151"/>
                <a:gd name="T28" fmla="*/ 61 w 124"/>
                <a:gd name="T29" fmla="*/ 61 h 151"/>
                <a:gd name="T30" fmla="*/ 111 w 124"/>
                <a:gd name="T31" fmla="*/ 69 h 151"/>
                <a:gd name="T32" fmla="*/ 111 w 124"/>
                <a:gd name="T33" fmla="*/ 75 h 151"/>
                <a:gd name="T34" fmla="*/ 12 w 124"/>
                <a:gd name="T35" fmla="*/ 31 h 151"/>
                <a:gd name="T36" fmla="*/ 61 w 124"/>
                <a:gd name="T37" fmla="*/ 23 h 151"/>
                <a:gd name="T38" fmla="*/ 111 w 124"/>
                <a:gd name="T39" fmla="*/ 31 h 151"/>
                <a:gd name="T40" fmla="*/ 111 w 124"/>
                <a:gd name="T41" fmla="*/ 37 h 151"/>
                <a:gd name="T42" fmla="*/ 61 w 124"/>
                <a:gd name="T43" fmla="*/ 29 h 151"/>
                <a:gd name="T44" fmla="*/ 12 w 124"/>
                <a:gd name="T45" fmla="*/ 37 h 151"/>
                <a:gd name="T46" fmla="*/ 12 w 124"/>
                <a:gd name="T47" fmla="*/ 31 h 151"/>
                <a:gd name="T48" fmla="*/ 12 w 124"/>
                <a:gd name="T49" fmla="*/ 50 h 151"/>
                <a:gd name="T50" fmla="*/ 61 w 124"/>
                <a:gd name="T51" fmla="*/ 43 h 151"/>
                <a:gd name="T52" fmla="*/ 111 w 124"/>
                <a:gd name="T53" fmla="*/ 50 h 151"/>
                <a:gd name="T54" fmla="*/ 111 w 124"/>
                <a:gd name="T55" fmla="*/ 56 h 151"/>
                <a:gd name="T56" fmla="*/ 61 w 124"/>
                <a:gd name="T57" fmla="*/ 49 h 151"/>
                <a:gd name="T58" fmla="*/ 12 w 124"/>
                <a:gd name="T59" fmla="*/ 56 h 151"/>
                <a:gd name="T60" fmla="*/ 12 w 124"/>
                <a:gd name="T61" fmla="*/ 50 h 151"/>
                <a:gd name="T62" fmla="*/ 12 w 124"/>
                <a:gd name="T63" fmla="*/ 88 h 151"/>
                <a:gd name="T64" fmla="*/ 61 w 124"/>
                <a:gd name="T65" fmla="*/ 80 h 151"/>
                <a:gd name="T66" fmla="*/ 111 w 124"/>
                <a:gd name="T67" fmla="*/ 88 h 151"/>
                <a:gd name="T68" fmla="*/ 111 w 124"/>
                <a:gd name="T69" fmla="*/ 94 h 151"/>
                <a:gd name="T70" fmla="*/ 61 w 124"/>
                <a:gd name="T71" fmla="*/ 87 h 151"/>
                <a:gd name="T72" fmla="*/ 12 w 124"/>
                <a:gd name="T73" fmla="*/ 94 h 151"/>
                <a:gd name="T74" fmla="*/ 12 w 124"/>
                <a:gd name="T75" fmla="*/ 88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51">
                  <a:moveTo>
                    <a:pt x="62" y="134"/>
                  </a:moveTo>
                  <a:cubicBezTo>
                    <a:pt x="96" y="134"/>
                    <a:pt x="124" y="141"/>
                    <a:pt x="124" y="151"/>
                  </a:cubicBezTo>
                  <a:cubicBezTo>
                    <a:pt x="124" y="151"/>
                    <a:pt x="124" y="151"/>
                    <a:pt x="124" y="151"/>
                  </a:cubicBezTo>
                  <a:cubicBezTo>
                    <a:pt x="124" y="17"/>
                    <a:pt x="124" y="17"/>
                    <a:pt x="124" y="17"/>
                  </a:cubicBezTo>
                  <a:cubicBezTo>
                    <a:pt x="124" y="17"/>
                    <a:pt x="124" y="17"/>
                    <a:pt x="124" y="17"/>
                  </a:cubicBezTo>
                  <a:cubicBezTo>
                    <a:pt x="122" y="8"/>
                    <a:pt x="95" y="0"/>
                    <a:pt x="62" y="0"/>
                  </a:cubicBezTo>
                  <a:cubicBezTo>
                    <a:pt x="29" y="0"/>
                    <a:pt x="2" y="8"/>
                    <a:pt x="1" y="17"/>
                  </a:cubicBezTo>
                  <a:cubicBezTo>
                    <a:pt x="0" y="17"/>
                    <a:pt x="0" y="17"/>
                    <a:pt x="0" y="17"/>
                  </a:cubicBezTo>
                  <a:cubicBezTo>
                    <a:pt x="0" y="149"/>
                    <a:pt x="0" y="149"/>
                    <a:pt x="0" y="149"/>
                  </a:cubicBezTo>
                  <a:cubicBezTo>
                    <a:pt x="4" y="140"/>
                    <a:pt x="30" y="134"/>
                    <a:pt x="62" y="134"/>
                  </a:cubicBezTo>
                  <a:close/>
                  <a:moveTo>
                    <a:pt x="111" y="75"/>
                  </a:moveTo>
                  <a:cubicBezTo>
                    <a:pt x="103" y="71"/>
                    <a:pt x="86" y="67"/>
                    <a:pt x="61" y="67"/>
                  </a:cubicBezTo>
                  <a:cubicBezTo>
                    <a:pt x="37" y="67"/>
                    <a:pt x="20" y="71"/>
                    <a:pt x="12" y="75"/>
                  </a:cubicBezTo>
                  <a:cubicBezTo>
                    <a:pt x="12" y="69"/>
                    <a:pt x="12" y="69"/>
                    <a:pt x="12" y="69"/>
                  </a:cubicBezTo>
                  <a:cubicBezTo>
                    <a:pt x="17" y="66"/>
                    <a:pt x="35" y="61"/>
                    <a:pt x="61" y="61"/>
                  </a:cubicBezTo>
                  <a:cubicBezTo>
                    <a:pt x="88" y="61"/>
                    <a:pt x="105" y="66"/>
                    <a:pt x="111" y="69"/>
                  </a:cubicBezTo>
                  <a:lnTo>
                    <a:pt x="111" y="75"/>
                  </a:lnTo>
                  <a:close/>
                  <a:moveTo>
                    <a:pt x="12" y="31"/>
                  </a:moveTo>
                  <a:cubicBezTo>
                    <a:pt x="17" y="28"/>
                    <a:pt x="35" y="23"/>
                    <a:pt x="61" y="23"/>
                  </a:cubicBezTo>
                  <a:cubicBezTo>
                    <a:pt x="88" y="23"/>
                    <a:pt x="105" y="28"/>
                    <a:pt x="111" y="31"/>
                  </a:cubicBezTo>
                  <a:cubicBezTo>
                    <a:pt x="111" y="37"/>
                    <a:pt x="111" y="37"/>
                    <a:pt x="111" y="37"/>
                  </a:cubicBezTo>
                  <a:cubicBezTo>
                    <a:pt x="103" y="33"/>
                    <a:pt x="86" y="29"/>
                    <a:pt x="61" y="29"/>
                  </a:cubicBezTo>
                  <a:cubicBezTo>
                    <a:pt x="37" y="29"/>
                    <a:pt x="20" y="33"/>
                    <a:pt x="12" y="37"/>
                  </a:cubicBezTo>
                  <a:lnTo>
                    <a:pt x="12" y="31"/>
                  </a:lnTo>
                  <a:close/>
                  <a:moveTo>
                    <a:pt x="12" y="50"/>
                  </a:moveTo>
                  <a:cubicBezTo>
                    <a:pt x="17" y="48"/>
                    <a:pt x="34" y="43"/>
                    <a:pt x="61" y="43"/>
                  </a:cubicBezTo>
                  <a:cubicBezTo>
                    <a:pt x="88" y="43"/>
                    <a:pt x="105" y="48"/>
                    <a:pt x="111" y="50"/>
                  </a:cubicBezTo>
                  <a:cubicBezTo>
                    <a:pt x="111" y="56"/>
                    <a:pt x="111" y="56"/>
                    <a:pt x="111" y="56"/>
                  </a:cubicBezTo>
                  <a:cubicBezTo>
                    <a:pt x="103" y="53"/>
                    <a:pt x="86" y="49"/>
                    <a:pt x="61" y="49"/>
                  </a:cubicBezTo>
                  <a:cubicBezTo>
                    <a:pt x="37" y="49"/>
                    <a:pt x="20" y="53"/>
                    <a:pt x="12" y="56"/>
                  </a:cubicBezTo>
                  <a:lnTo>
                    <a:pt x="12" y="50"/>
                  </a:lnTo>
                  <a:close/>
                  <a:moveTo>
                    <a:pt x="12" y="88"/>
                  </a:moveTo>
                  <a:cubicBezTo>
                    <a:pt x="17" y="85"/>
                    <a:pt x="34" y="80"/>
                    <a:pt x="61" y="80"/>
                  </a:cubicBezTo>
                  <a:cubicBezTo>
                    <a:pt x="88" y="80"/>
                    <a:pt x="105" y="85"/>
                    <a:pt x="111" y="88"/>
                  </a:cubicBezTo>
                  <a:cubicBezTo>
                    <a:pt x="111" y="94"/>
                    <a:pt x="111" y="94"/>
                    <a:pt x="111" y="94"/>
                  </a:cubicBezTo>
                  <a:cubicBezTo>
                    <a:pt x="103" y="91"/>
                    <a:pt x="86" y="87"/>
                    <a:pt x="61" y="87"/>
                  </a:cubicBezTo>
                  <a:cubicBezTo>
                    <a:pt x="37" y="87"/>
                    <a:pt x="20" y="91"/>
                    <a:pt x="12" y="94"/>
                  </a:cubicBezTo>
                  <a:lnTo>
                    <a:pt x="12" y="88"/>
                  </a:lnTo>
                  <a:close/>
                </a:path>
              </a:pathLst>
            </a:custGeom>
            <a:grpFill/>
            <a:ln>
              <a:noFill/>
            </a:ln>
          </p:spPr>
          <p:txBody>
            <a:bodyPr/>
            <a:lstStyle/>
            <a:p>
              <a:pPr eaLnBrk="1" fontAlgn="auto" hangingPunct="1">
                <a:spcBef>
                  <a:spcPts val="0"/>
                </a:spcBef>
                <a:spcAft>
                  <a:spcPts val="0"/>
                </a:spcAft>
                <a:defRPr/>
              </a:pPr>
              <a:endParaRPr lang="zh-CN" altLang="en-US" sz="1350">
                <a:solidFill>
                  <a:schemeClr val="tx1">
                    <a:lumMod val="65000"/>
                    <a:lumOff val="35000"/>
                  </a:schemeClr>
                </a:solidFill>
                <a:latin typeface="+mn-lt"/>
                <a:ea typeface="+mn-ea"/>
              </a:endParaRPr>
            </a:p>
          </p:txBody>
        </p:sp>
        <p:sp>
          <p:nvSpPr>
            <p:cNvPr id="38" name="Freeform 115">
              <a:extLst>
                <a:ext uri="{FF2B5EF4-FFF2-40B4-BE49-F238E27FC236}">
                  <a16:creationId xmlns:a16="http://schemas.microsoft.com/office/drawing/2014/main" id="{3C4CA7A0-FE58-FCE5-1DB0-09B2E52702F2}"/>
                </a:ext>
              </a:extLst>
            </p:cNvPr>
            <p:cNvSpPr/>
            <p:nvPr/>
          </p:nvSpPr>
          <p:spPr bwMode="auto">
            <a:xfrm>
              <a:off x="926573" y="4237934"/>
              <a:ext cx="132394" cy="135464"/>
            </a:xfrm>
            <a:custGeom>
              <a:avLst/>
              <a:gdLst>
                <a:gd name="T0" fmla="*/ 35 w 35"/>
                <a:gd name="T1" fmla="*/ 36 h 36"/>
                <a:gd name="T2" fmla="*/ 35 w 35"/>
                <a:gd name="T3" fmla="*/ 6 h 36"/>
                <a:gd name="T4" fmla="*/ 0 w 35"/>
                <a:gd name="T5" fmla="*/ 0 h 36"/>
                <a:gd name="T6" fmla="*/ 0 w 35"/>
                <a:gd name="T7" fmla="*/ 31 h 36"/>
                <a:gd name="T8" fmla="*/ 35 w 35"/>
                <a:gd name="T9" fmla="*/ 36 h 36"/>
              </a:gdLst>
              <a:ahLst/>
              <a:cxnLst>
                <a:cxn ang="0">
                  <a:pos x="T0" y="T1"/>
                </a:cxn>
                <a:cxn ang="0">
                  <a:pos x="T2" y="T3"/>
                </a:cxn>
                <a:cxn ang="0">
                  <a:pos x="T4" y="T5"/>
                </a:cxn>
                <a:cxn ang="0">
                  <a:pos x="T6" y="T7"/>
                </a:cxn>
                <a:cxn ang="0">
                  <a:pos x="T8" y="T9"/>
                </a:cxn>
              </a:cxnLst>
              <a:rect l="0" t="0" r="r" b="b"/>
              <a:pathLst>
                <a:path w="35" h="36">
                  <a:moveTo>
                    <a:pt x="35" y="36"/>
                  </a:moveTo>
                  <a:cubicBezTo>
                    <a:pt x="35" y="6"/>
                    <a:pt x="35" y="6"/>
                    <a:pt x="35" y="6"/>
                  </a:cubicBezTo>
                  <a:cubicBezTo>
                    <a:pt x="29" y="4"/>
                    <a:pt x="17" y="1"/>
                    <a:pt x="0" y="0"/>
                  </a:cubicBezTo>
                  <a:cubicBezTo>
                    <a:pt x="0" y="31"/>
                    <a:pt x="0" y="31"/>
                    <a:pt x="0" y="31"/>
                  </a:cubicBezTo>
                  <a:cubicBezTo>
                    <a:pt x="15" y="32"/>
                    <a:pt x="26" y="34"/>
                    <a:pt x="35" y="36"/>
                  </a:cubicBezTo>
                  <a:close/>
                </a:path>
              </a:pathLst>
            </a:custGeom>
            <a:grpFill/>
            <a:ln>
              <a:noFill/>
            </a:ln>
          </p:spPr>
          <p:txBody>
            <a:bodyPr/>
            <a:lstStyle/>
            <a:p>
              <a:pPr eaLnBrk="1" fontAlgn="auto" hangingPunct="1">
                <a:spcBef>
                  <a:spcPts val="0"/>
                </a:spcBef>
                <a:spcAft>
                  <a:spcPts val="0"/>
                </a:spcAft>
                <a:defRPr/>
              </a:pPr>
              <a:endParaRPr lang="zh-CN" altLang="en-US" sz="1350">
                <a:solidFill>
                  <a:schemeClr val="tx1">
                    <a:lumMod val="65000"/>
                    <a:lumOff val="35000"/>
                  </a:schemeClr>
                </a:solidFill>
                <a:latin typeface="+mn-lt"/>
                <a:ea typeface="+mn-ea"/>
              </a:endParaRPr>
            </a:p>
          </p:txBody>
        </p:sp>
        <p:sp>
          <p:nvSpPr>
            <p:cNvPr id="39" name="Freeform 116">
              <a:extLst>
                <a:ext uri="{FF2B5EF4-FFF2-40B4-BE49-F238E27FC236}">
                  <a16:creationId xmlns:a16="http://schemas.microsoft.com/office/drawing/2014/main" id="{0CC8616F-2315-A663-5E90-A4FF8D1E9F06}"/>
                </a:ext>
              </a:extLst>
            </p:cNvPr>
            <p:cNvSpPr>
              <a:spLocks noEditPoints="1"/>
            </p:cNvSpPr>
            <p:nvPr/>
          </p:nvSpPr>
          <p:spPr bwMode="auto">
            <a:xfrm>
              <a:off x="661786" y="4168696"/>
              <a:ext cx="466387" cy="568952"/>
            </a:xfrm>
            <a:custGeom>
              <a:avLst/>
              <a:gdLst>
                <a:gd name="T0" fmla="*/ 124 w 124"/>
                <a:gd name="T1" fmla="*/ 17 h 151"/>
                <a:gd name="T2" fmla="*/ 62 w 124"/>
                <a:gd name="T3" fmla="*/ 0 h 151"/>
                <a:gd name="T4" fmla="*/ 1 w 124"/>
                <a:gd name="T5" fmla="*/ 17 h 151"/>
                <a:gd name="T6" fmla="*/ 0 w 124"/>
                <a:gd name="T7" fmla="*/ 17 h 151"/>
                <a:gd name="T8" fmla="*/ 0 w 124"/>
                <a:gd name="T9" fmla="*/ 148 h 151"/>
                <a:gd name="T10" fmla="*/ 62 w 124"/>
                <a:gd name="T11" fmla="*/ 133 h 151"/>
                <a:gd name="T12" fmla="*/ 124 w 124"/>
                <a:gd name="T13" fmla="*/ 151 h 151"/>
                <a:gd name="T14" fmla="*/ 124 w 124"/>
                <a:gd name="T15" fmla="*/ 151 h 151"/>
                <a:gd name="T16" fmla="*/ 124 w 124"/>
                <a:gd name="T17" fmla="*/ 17 h 151"/>
                <a:gd name="T18" fmla="*/ 112 w 124"/>
                <a:gd name="T19" fmla="*/ 76 h 151"/>
                <a:gd name="T20" fmla="*/ 112 w 124"/>
                <a:gd name="T21" fmla="*/ 82 h 151"/>
                <a:gd name="T22" fmla="*/ 62 w 124"/>
                <a:gd name="T23" fmla="*/ 74 h 151"/>
                <a:gd name="T24" fmla="*/ 13 w 124"/>
                <a:gd name="T25" fmla="*/ 82 h 151"/>
                <a:gd name="T26" fmla="*/ 13 w 124"/>
                <a:gd name="T27" fmla="*/ 76 h 151"/>
                <a:gd name="T28" fmla="*/ 62 w 124"/>
                <a:gd name="T29" fmla="*/ 68 h 151"/>
                <a:gd name="T30" fmla="*/ 112 w 124"/>
                <a:gd name="T31" fmla="*/ 76 h 151"/>
                <a:gd name="T32" fmla="*/ 13 w 124"/>
                <a:gd name="T33" fmla="*/ 30 h 151"/>
                <a:gd name="T34" fmla="*/ 55 w 124"/>
                <a:gd name="T35" fmla="*/ 22 h 151"/>
                <a:gd name="T36" fmla="*/ 55 w 124"/>
                <a:gd name="T37" fmla="*/ 28 h 151"/>
                <a:gd name="T38" fmla="*/ 13 w 124"/>
                <a:gd name="T39" fmla="*/ 36 h 151"/>
                <a:gd name="T40" fmla="*/ 13 w 124"/>
                <a:gd name="T41" fmla="*/ 30 h 151"/>
                <a:gd name="T42" fmla="*/ 13 w 124"/>
                <a:gd name="T43" fmla="*/ 49 h 151"/>
                <a:gd name="T44" fmla="*/ 55 w 124"/>
                <a:gd name="T45" fmla="*/ 42 h 151"/>
                <a:gd name="T46" fmla="*/ 55 w 124"/>
                <a:gd name="T47" fmla="*/ 48 h 151"/>
                <a:gd name="T48" fmla="*/ 13 w 124"/>
                <a:gd name="T49" fmla="*/ 55 h 151"/>
                <a:gd name="T50" fmla="*/ 13 w 124"/>
                <a:gd name="T51" fmla="*/ 49 h 151"/>
                <a:gd name="T52" fmla="*/ 112 w 124"/>
                <a:gd name="T53" fmla="*/ 119 h 151"/>
                <a:gd name="T54" fmla="*/ 62 w 124"/>
                <a:gd name="T55" fmla="*/ 112 h 151"/>
                <a:gd name="T56" fmla="*/ 13 w 124"/>
                <a:gd name="T57" fmla="*/ 119 h 151"/>
                <a:gd name="T58" fmla="*/ 13 w 124"/>
                <a:gd name="T59" fmla="*/ 114 h 151"/>
                <a:gd name="T60" fmla="*/ 62 w 124"/>
                <a:gd name="T61" fmla="*/ 106 h 151"/>
                <a:gd name="T62" fmla="*/ 112 w 124"/>
                <a:gd name="T63" fmla="*/ 114 h 151"/>
                <a:gd name="T64" fmla="*/ 112 w 124"/>
                <a:gd name="T65" fmla="*/ 119 h 151"/>
                <a:gd name="T66" fmla="*/ 112 w 124"/>
                <a:gd name="T67" fmla="*/ 100 h 151"/>
                <a:gd name="T68" fmla="*/ 62 w 124"/>
                <a:gd name="T69" fmla="*/ 92 h 151"/>
                <a:gd name="T70" fmla="*/ 13 w 124"/>
                <a:gd name="T71" fmla="*/ 100 h 151"/>
                <a:gd name="T72" fmla="*/ 13 w 124"/>
                <a:gd name="T73" fmla="*/ 94 h 151"/>
                <a:gd name="T74" fmla="*/ 62 w 124"/>
                <a:gd name="T75" fmla="*/ 86 h 151"/>
                <a:gd name="T76" fmla="*/ 112 w 124"/>
                <a:gd name="T77" fmla="*/ 94 h 151"/>
                <a:gd name="T78" fmla="*/ 112 w 124"/>
                <a:gd name="T79" fmla="*/ 100 h 151"/>
                <a:gd name="T80" fmla="*/ 112 w 124"/>
                <a:gd name="T81" fmla="*/ 65 h 151"/>
                <a:gd name="T82" fmla="*/ 65 w 124"/>
                <a:gd name="T83" fmla="*/ 57 h 151"/>
                <a:gd name="T84" fmla="*/ 65 w 124"/>
                <a:gd name="T85" fmla="*/ 12 h 151"/>
                <a:gd name="T86" fmla="*/ 112 w 124"/>
                <a:gd name="T87" fmla="*/ 21 h 151"/>
                <a:gd name="T88" fmla="*/ 112 w 124"/>
                <a:gd name="T89" fmla="*/ 6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4" h="151">
                  <a:moveTo>
                    <a:pt x="124" y="17"/>
                  </a:moveTo>
                  <a:cubicBezTo>
                    <a:pt x="123" y="7"/>
                    <a:pt x="96" y="0"/>
                    <a:pt x="62" y="0"/>
                  </a:cubicBezTo>
                  <a:cubicBezTo>
                    <a:pt x="29" y="0"/>
                    <a:pt x="2" y="7"/>
                    <a:pt x="1" y="17"/>
                  </a:cubicBezTo>
                  <a:cubicBezTo>
                    <a:pt x="0" y="17"/>
                    <a:pt x="0" y="17"/>
                    <a:pt x="0" y="17"/>
                  </a:cubicBezTo>
                  <a:cubicBezTo>
                    <a:pt x="0" y="148"/>
                    <a:pt x="0" y="148"/>
                    <a:pt x="0" y="148"/>
                  </a:cubicBezTo>
                  <a:cubicBezTo>
                    <a:pt x="4" y="140"/>
                    <a:pt x="30" y="133"/>
                    <a:pt x="62" y="133"/>
                  </a:cubicBezTo>
                  <a:cubicBezTo>
                    <a:pt x="96" y="133"/>
                    <a:pt x="124" y="141"/>
                    <a:pt x="124" y="151"/>
                  </a:cubicBezTo>
                  <a:cubicBezTo>
                    <a:pt x="124" y="151"/>
                    <a:pt x="124" y="151"/>
                    <a:pt x="124" y="151"/>
                  </a:cubicBezTo>
                  <a:cubicBezTo>
                    <a:pt x="124" y="17"/>
                    <a:pt x="124" y="17"/>
                    <a:pt x="124" y="17"/>
                  </a:cubicBezTo>
                  <a:close/>
                  <a:moveTo>
                    <a:pt x="112" y="76"/>
                  </a:moveTo>
                  <a:cubicBezTo>
                    <a:pt x="112" y="82"/>
                    <a:pt x="112" y="82"/>
                    <a:pt x="112" y="82"/>
                  </a:cubicBezTo>
                  <a:cubicBezTo>
                    <a:pt x="104" y="78"/>
                    <a:pt x="87" y="74"/>
                    <a:pt x="62" y="74"/>
                  </a:cubicBezTo>
                  <a:cubicBezTo>
                    <a:pt x="38" y="74"/>
                    <a:pt x="21" y="78"/>
                    <a:pt x="13" y="82"/>
                  </a:cubicBezTo>
                  <a:cubicBezTo>
                    <a:pt x="13" y="76"/>
                    <a:pt x="13" y="76"/>
                    <a:pt x="13" y="76"/>
                  </a:cubicBezTo>
                  <a:cubicBezTo>
                    <a:pt x="18" y="73"/>
                    <a:pt x="35" y="68"/>
                    <a:pt x="62" y="68"/>
                  </a:cubicBezTo>
                  <a:cubicBezTo>
                    <a:pt x="89" y="68"/>
                    <a:pt x="106" y="73"/>
                    <a:pt x="112" y="76"/>
                  </a:cubicBezTo>
                  <a:close/>
                  <a:moveTo>
                    <a:pt x="13" y="30"/>
                  </a:moveTo>
                  <a:cubicBezTo>
                    <a:pt x="18" y="27"/>
                    <a:pt x="32" y="23"/>
                    <a:pt x="55" y="22"/>
                  </a:cubicBezTo>
                  <a:cubicBezTo>
                    <a:pt x="55" y="28"/>
                    <a:pt x="55" y="28"/>
                    <a:pt x="55" y="28"/>
                  </a:cubicBezTo>
                  <a:cubicBezTo>
                    <a:pt x="34" y="29"/>
                    <a:pt x="20" y="33"/>
                    <a:pt x="13" y="36"/>
                  </a:cubicBezTo>
                  <a:lnTo>
                    <a:pt x="13" y="30"/>
                  </a:lnTo>
                  <a:close/>
                  <a:moveTo>
                    <a:pt x="13" y="49"/>
                  </a:moveTo>
                  <a:cubicBezTo>
                    <a:pt x="18" y="47"/>
                    <a:pt x="32" y="42"/>
                    <a:pt x="55" y="42"/>
                  </a:cubicBezTo>
                  <a:cubicBezTo>
                    <a:pt x="55" y="48"/>
                    <a:pt x="55" y="48"/>
                    <a:pt x="55" y="48"/>
                  </a:cubicBezTo>
                  <a:cubicBezTo>
                    <a:pt x="34" y="49"/>
                    <a:pt x="20" y="52"/>
                    <a:pt x="13" y="55"/>
                  </a:cubicBezTo>
                  <a:lnTo>
                    <a:pt x="13" y="49"/>
                  </a:lnTo>
                  <a:close/>
                  <a:moveTo>
                    <a:pt x="112" y="119"/>
                  </a:moveTo>
                  <a:cubicBezTo>
                    <a:pt x="104" y="116"/>
                    <a:pt x="87" y="112"/>
                    <a:pt x="62" y="112"/>
                  </a:cubicBezTo>
                  <a:cubicBezTo>
                    <a:pt x="38" y="112"/>
                    <a:pt x="21" y="116"/>
                    <a:pt x="13" y="119"/>
                  </a:cubicBezTo>
                  <a:cubicBezTo>
                    <a:pt x="13" y="114"/>
                    <a:pt x="13" y="114"/>
                    <a:pt x="13" y="114"/>
                  </a:cubicBezTo>
                  <a:cubicBezTo>
                    <a:pt x="18" y="111"/>
                    <a:pt x="35" y="106"/>
                    <a:pt x="62" y="106"/>
                  </a:cubicBezTo>
                  <a:cubicBezTo>
                    <a:pt x="89" y="106"/>
                    <a:pt x="106" y="111"/>
                    <a:pt x="112" y="114"/>
                  </a:cubicBezTo>
                  <a:lnTo>
                    <a:pt x="112" y="119"/>
                  </a:lnTo>
                  <a:close/>
                  <a:moveTo>
                    <a:pt x="112" y="100"/>
                  </a:moveTo>
                  <a:cubicBezTo>
                    <a:pt x="104" y="97"/>
                    <a:pt x="87" y="92"/>
                    <a:pt x="62" y="92"/>
                  </a:cubicBezTo>
                  <a:cubicBezTo>
                    <a:pt x="38" y="92"/>
                    <a:pt x="21" y="97"/>
                    <a:pt x="13" y="100"/>
                  </a:cubicBezTo>
                  <a:cubicBezTo>
                    <a:pt x="13" y="94"/>
                    <a:pt x="13" y="94"/>
                    <a:pt x="13" y="94"/>
                  </a:cubicBezTo>
                  <a:cubicBezTo>
                    <a:pt x="18" y="91"/>
                    <a:pt x="36" y="86"/>
                    <a:pt x="62" y="86"/>
                  </a:cubicBezTo>
                  <a:cubicBezTo>
                    <a:pt x="89" y="86"/>
                    <a:pt x="106" y="91"/>
                    <a:pt x="112" y="94"/>
                  </a:cubicBezTo>
                  <a:lnTo>
                    <a:pt x="112" y="100"/>
                  </a:lnTo>
                  <a:close/>
                  <a:moveTo>
                    <a:pt x="112" y="65"/>
                  </a:moveTo>
                  <a:cubicBezTo>
                    <a:pt x="106" y="62"/>
                    <a:pt x="90" y="57"/>
                    <a:pt x="65" y="57"/>
                  </a:cubicBezTo>
                  <a:cubicBezTo>
                    <a:pt x="65" y="12"/>
                    <a:pt x="65" y="12"/>
                    <a:pt x="65" y="12"/>
                  </a:cubicBezTo>
                  <a:cubicBezTo>
                    <a:pt x="90" y="13"/>
                    <a:pt x="107" y="18"/>
                    <a:pt x="112" y="21"/>
                  </a:cubicBezTo>
                  <a:lnTo>
                    <a:pt x="112" y="65"/>
                  </a:lnTo>
                  <a:close/>
                </a:path>
              </a:pathLst>
            </a:custGeom>
            <a:grpFill/>
            <a:ln>
              <a:noFill/>
            </a:ln>
          </p:spPr>
          <p:txBody>
            <a:bodyPr/>
            <a:lstStyle/>
            <a:p>
              <a:pPr eaLnBrk="1" fontAlgn="auto" hangingPunct="1">
                <a:spcBef>
                  <a:spcPts val="0"/>
                </a:spcBef>
                <a:spcAft>
                  <a:spcPts val="0"/>
                </a:spcAft>
                <a:defRPr/>
              </a:pPr>
              <a:endParaRPr lang="zh-CN" altLang="en-US" sz="1350">
                <a:solidFill>
                  <a:schemeClr val="tx1">
                    <a:lumMod val="65000"/>
                    <a:lumOff val="35000"/>
                  </a:schemeClr>
                </a:solidFill>
                <a:latin typeface="+mn-lt"/>
                <a:ea typeface="+mn-ea"/>
              </a:endParaRPr>
            </a:p>
          </p:txBody>
        </p:sp>
      </p:grpSp>
      <p:sp>
        <p:nvSpPr>
          <p:cNvPr id="40" name="文本框 39">
            <a:extLst>
              <a:ext uri="{FF2B5EF4-FFF2-40B4-BE49-F238E27FC236}">
                <a16:creationId xmlns:a16="http://schemas.microsoft.com/office/drawing/2014/main" id="{B626A917-80A7-086B-91C0-5482B3191C29}"/>
              </a:ext>
            </a:extLst>
          </p:cNvPr>
          <p:cNvSpPr txBox="1"/>
          <p:nvPr/>
        </p:nvSpPr>
        <p:spPr>
          <a:xfrm>
            <a:off x="5939039" y="2457134"/>
            <a:ext cx="860919" cy="461665"/>
          </a:xfrm>
          <a:prstGeom prst="rect">
            <a:avLst/>
          </a:prstGeom>
          <a:noFill/>
        </p:spPr>
        <p:txBody>
          <a:bodyPr wrap="square" rtlCol="0">
            <a:spAutoFit/>
          </a:bodyPr>
          <a:lstStyle/>
          <a:p>
            <a:r>
              <a:rPr lang="en-US" altLang="zh-CN" sz="2400" b="1" dirty="0">
                <a:solidFill>
                  <a:schemeClr val="tx1">
                    <a:lumMod val="65000"/>
                    <a:lumOff val="35000"/>
                  </a:schemeClr>
                </a:solidFill>
                <a:latin typeface="Broadway" panose="04040905080B02020502" pitchFamily="82" charset="0"/>
                <a:cs typeface="+mn-ea"/>
                <a:sym typeface="+mn-lt"/>
              </a:rPr>
              <a:t>03</a:t>
            </a:r>
            <a:endParaRPr lang="zh-CN" altLang="en-US" sz="2400" b="1" dirty="0">
              <a:solidFill>
                <a:schemeClr val="tx1">
                  <a:lumMod val="65000"/>
                  <a:lumOff val="35000"/>
                </a:schemeClr>
              </a:solidFill>
              <a:latin typeface="Broadway" panose="04040905080B02020502" pitchFamily="82" charset="0"/>
              <a:cs typeface="+mn-ea"/>
              <a:sym typeface="+mn-lt"/>
            </a:endParaRPr>
          </a:p>
        </p:txBody>
      </p:sp>
      <p:sp>
        <p:nvSpPr>
          <p:cNvPr id="41" name="文本框 40">
            <a:extLst>
              <a:ext uri="{FF2B5EF4-FFF2-40B4-BE49-F238E27FC236}">
                <a16:creationId xmlns:a16="http://schemas.microsoft.com/office/drawing/2014/main" id="{9871BBDA-060D-EABC-1C82-4567D6767406}"/>
              </a:ext>
            </a:extLst>
          </p:cNvPr>
          <p:cNvSpPr txBox="1"/>
          <p:nvPr/>
        </p:nvSpPr>
        <p:spPr>
          <a:xfrm>
            <a:off x="6595947" y="2522581"/>
            <a:ext cx="3039615" cy="769441"/>
          </a:xfrm>
          <a:prstGeom prst="rect">
            <a:avLst/>
          </a:prstGeom>
          <a:noFill/>
        </p:spPr>
        <p:txBody>
          <a:bodyPr wrap="none" rtlCol="0">
            <a:spAutoFit/>
          </a:bodyPr>
          <a:lstStyle/>
          <a:p>
            <a:pPr algn="ctr"/>
            <a:r>
              <a:rPr lang="en-US" altLang="zh-CN" sz="4400" b="1" dirty="0">
                <a:solidFill>
                  <a:schemeClr val="tx1">
                    <a:lumMod val="65000"/>
                    <a:lumOff val="35000"/>
                  </a:schemeClr>
                </a:solidFill>
              </a:rPr>
              <a:t>Evaluation</a:t>
            </a:r>
          </a:p>
        </p:txBody>
      </p:sp>
      <p:grpSp>
        <p:nvGrpSpPr>
          <p:cNvPr id="42" name="组合 221">
            <a:extLst>
              <a:ext uri="{FF2B5EF4-FFF2-40B4-BE49-F238E27FC236}">
                <a16:creationId xmlns:a16="http://schemas.microsoft.com/office/drawing/2014/main" id="{04BA1900-D817-5B5B-A106-98137B389CA3}"/>
              </a:ext>
            </a:extLst>
          </p:cNvPr>
          <p:cNvGrpSpPr/>
          <p:nvPr/>
        </p:nvGrpSpPr>
        <p:grpSpPr bwMode="auto">
          <a:xfrm>
            <a:off x="5836462" y="2868656"/>
            <a:ext cx="736049" cy="418772"/>
            <a:chOff x="165605" y="4160117"/>
            <a:chExt cx="962026" cy="631825"/>
          </a:xfrm>
          <a:solidFill>
            <a:srgbClr val="005D9D"/>
          </a:solidFill>
        </p:grpSpPr>
        <p:sp>
          <p:nvSpPr>
            <p:cNvPr id="43" name="Freeform 113">
              <a:extLst>
                <a:ext uri="{FF2B5EF4-FFF2-40B4-BE49-F238E27FC236}">
                  <a16:creationId xmlns:a16="http://schemas.microsoft.com/office/drawing/2014/main" id="{10BCBC36-7D04-290F-C5CB-8D3A0511A351}"/>
                </a:ext>
              </a:extLst>
            </p:cNvPr>
            <p:cNvSpPr/>
            <p:nvPr/>
          </p:nvSpPr>
          <p:spPr bwMode="auto">
            <a:xfrm>
              <a:off x="171329" y="4674430"/>
              <a:ext cx="956844" cy="117404"/>
            </a:xfrm>
            <a:custGeom>
              <a:avLst/>
              <a:gdLst>
                <a:gd name="T0" fmla="*/ 145 w 255"/>
                <a:gd name="T1" fmla="*/ 26 h 31"/>
                <a:gd name="T2" fmla="*/ 145 w 255"/>
                <a:gd name="T3" fmla="*/ 22 h 31"/>
                <a:gd name="T4" fmla="*/ 253 w 255"/>
                <a:gd name="T5" fmla="*/ 22 h 31"/>
                <a:gd name="T6" fmla="*/ 251 w 255"/>
                <a:gd name="T7" fmla="*/ 17 h 31"/>
                <a:gd name="T8" fmla="*/ 157 w 255"/>
                <a:gd name="T9" fmla="*/ 17 h 31"/>
                <a:gd name="T10" fmla="*/ 157 w 255"/>
                <a:gd name="T11" fmla="*/ 12 h 31"/>
                <a:gd name="T12" fmla="*/ 248 w 255"/>
                <a:gd name="T13" fmla="*/ 12 h 31"/>
                <a:gd name="T14" fmla="*/ 193 w 255"/>
                <a:gd name="T15" fmla="*/ 2 h 31"/>
                <a:gd name="T16" fmla="*/ 136 w 255"/>
                <a:gd name="T17" fmla="*/ 13 h 31"/>
                <a:gd name="T18" fmla="*/ 136 w 255"/>
                <a:gd name="T19" fmla="*/ 17 h 31"/>
                <a:gd name="T20" fmla="*/ 127 w 255"/>
                <a:gd name="T21" fmla="*/ 17 h 31"/>
                <a:gd name="T22" fmla="*/ 119 w 255"/>
                <a:gd name="T23" fmla="*/ 17 h 31"/>
                <a:gd name="T24" fmla="*/ 119 w 255"/>
                <a:gd name="T25" fmla="*/ 14 h 31"/>
                <a:gd name="T26" fmla="*/ 61 w 255"/>
                <a:gd name="T27" fmla="*/ 0 h 31"/>
                <a:gd name="T28" fmla="*/ 6 w 255"/>
                <a:gd name="T29" fmla="*/ 10 h 31"/>
                <a:gd name="T30" fmla="*/ 97 w 255"/>
                <a:gd name="T31" fmla="*/ 10 h 31"/>
                <a:gd name="T32" fmla="*/ 97 w 255"/>
                <a:gd name="T33" fmla="*/ 14 h 31"/>
                <a:gd name="T34" fmla="*/ 2 w 255"/>
                <a:gd name="T35" fmla="*/ 14 h 31"/>
                <a:gd name="T36" fmla="*/ 2 w 255"/>
                <a:gd name="T37" fmla="*/ 19 h 31"/>
                <a:gd name="T38" fmla="*/ 109 w 255"/>
                <a:gd name="T39" fmla="*/ 19 h 31"/>
                <a:gd name="T40" fmla="*/ 109 w 255"/>
                <a:gd name="T41" fmla="*/ 24 h 31"/>
                <a:gd name="T42" fmla="*/ 1 w 255"/>
                <a:gd name="T43" fmla="*/ 24 h 31"/>
                <a:gd name="T44" fmla="*/ 0 w 255"/>
                <a:gd name="T45" fmla="*/ 31 h 31"/>
                <a:gd name="T46" fmla="*/ 255 w 255"/>
                <a:gd name="T47" fmla="*/ 31 h 31"/>
                <a:gd name="T48" fmla="*/ 254 w 255"/>
                <a:gd name="T49" fmla="*/ 26 h 31"/>
                <a:gd name="T50" fmla="*/ 145 w 255"/>
                <a:gd name="T51" fmla="*/ 2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5" h="31">
                  <a:moveTo>
                    <a:pt x="145" y="26"/>
                  </a:moveTo>
                  <a:cubicBezTo>
                    <a:pt x="145" y="22"/>
                    <a:pt x="145" y="22"/>
                    <a:pt x="145" y="22"/>
                  </a:cubicBezTo>
                  <a:cubicBezTo>
                    <a:pt x="253" y="22"/>
                    <a:pt x="253" y="22"/>
                    <a:pt x="253" y="22"/>
                  </a:cubicBezTo>
                  <a:cubicBezTo>
                    <a:pt x="251" y="17"/>
                    <a:pt x="251" y="17"/>
                    <a:pt x="251" y="17"/>
                  </a:cubicBezTo>
                  <a:cubicBezTo>
                    <a:pt x="157" y="17"/>
                    <a:pt x="157" y="17"/>
                    <a:pt x="157" y="17"/>
                  </a:cubicBezTo>
                  <a:cubicBezTo>
                    <a:pt x="157" y="12"/>
                    <a:pt x="157" y="12"/>
                    <a:pt x="157" y="12"/>
                  </a:cubicBezTo>
                  <a:cubicBezTo>
                    <a:pt x="248" y="12"/>
                    <a:pt x="248" y="12"/>
                    <a:pt x="248" y="12"/>
                  </a:cubicBezTo>
                  <a:cubicBezTo>
                    <a:pt x="242" y="8"/>
                    <a:pt x="223" y="2"/>
                    <a:pt x="193" y="2"/>
                  </a:cubicBezTo>
                  <a:cubicBezTo>
                    <a:pt x="163" y="2"/>
                    <a:pt x="142" y="8"/>
                    <a:pt x="136" y="13"/>
                  </a:cubicBezTo>
                  <a:cubicBezTo>
                    <a:pt x="136" y="17"/>
                    <a:pt x="136" y="17"/>
                    <a:pt x="136" y="17"/>
                  </a:cubicBezTo>
                  <a:cubicBezTo>
                    <a:pt x="127" y="17"/>
                    <a:pt x="127" y="17"/>
                    <a:pt x="127" y="17"/>
                  </a:cubicBezTo>
                  <a:cubicBezTo>
                    <a:pt x="119" y="17"/>
                    <a:pt x="119" y="17"/>
                    <a:pt x="119" y="17"/>
                  </a:cubicBezTo>
                  <a:cubicBezTo>
                    <a:pt x="119" y="14"/>
                    <a:pt x="119" y="14"/>
                    <a:pt x="119" y="14"/>
                  </a:cubicBezTo>
                  <a:cubicBezTo>
                    <a:pt x="119" y="9"/>
                    <a:pt x="99" y="0"/>
                    <a:pt x="61" y="0"/>
                  </a:cubicBezTo>
                  <a:cubicBezTo>
                    <a:pt x="33" y="0"/>
                    <a:pt x="14" y="5"/>
                    <a:pt x="6" y="10"/>
                  </a:cubicBezTo>
                  <a:cubicBezTo>
                    <a:pt x="97" y="10"/>
                    <a:pt x="97" y="10"/>
                    <a:pt x="97" y="10"/>
                  </a:cubicBezTo>
                  <a:cubicBezTo>
                    <a:pt x="97" y="14"/>
                    <a:pt x="97" y="14"/>
                    <a:pt x="97" y="14"/>
                  </a:cubicBezTo>
                  <a:cubicBezTo>
                    <a:pt x="2" y="14"/>
                    <a:pt x="2" y="14"/>
                    <a:pt x="2" y="14"/>
                  </a:cubicBezTo>
                  <a:cubicBezTo>
                    <a:pt x="2" y="19"/>
                    <a:pt x="2" y="19"/>
                    <a:pt x="2" y="19"/>
                  </a:cubicBezTo>
                  <a:cubicBezTo>
                    <a:pt x="109" y="19"/>
                    <a:pt x="109" y="19"/>
                    <a:pt x="109" y="19"/>
                  </a:cubicBezTo>
                  <a:cubicBezTo>
                    <a:pt x="109" y="24"/>
                    <a:pt x="109" y="24"/>
                    <a:pt x="109" y="24"/>
                  </a:cubicBezTo>
                  <a:cubicBezTo>
                    <a:pt x="1" y="24"/>
                    <a:pt x="1" y="24"/>
                    <a:pt x="1" y="24"/>
                  </a:cubicBezTo>
                  <a:cubicBezTo>
                    <a:pt x="0" y="31"/>
                    <a:pt x="0" y="31"/>
                    <a:pt x="0" y="31"/>
                  </a:cubicBezTo>
                  <a:cubicBezTo>
                    <a:pt x="255" y="31"/>
                    <a:pt x="255" y="31"/>
                    <a:pt x="255" y="31"/>
                  </a:cubicBezTo>
                  <a:cubicBezTo>
                    <a:pt x="254" y="26"/>
                    <a:pt x="254" y="26"/>
                    <a:pt x="254" y="26"/>
                  </a:cubicBezTo>
                  <a:lnTo>
                    <a:pt x="145" y="26"/>
                  </a:lnTo>
                  <a:close/>
                </a:path>
              </a:pathLst>
            </a:custGeom>
            <a:grpFill/>
            <a:ln>
              <a:noFill/>
            </a:ln>
          </p:spPr>
          <p:txBody>
            <a:bodyPr/>
            <a:lstStyle/>
            <a:p>
              <a:pPr eaLnBrk="1" fontAlgn="auto" hangingPunct="1">
                <a:spcBef>
                  <a:spcPts val="0"/>
                </a:spcBef>
                <a:spcAft>
                  <a:spcPts val="0"/>
                </a:spcAft>
                <a:defRPr/>
              </a:pPr>
              <a:endParaRPr lang="zh-CN" altLang="en-US" sz="1350">
                <a:solidFill>
                  <a:schemeClr val="tx1">
                    <a:lumMod val="65000"/>
                    <a:lumOff val="35000"/>
                  </a:schemeClr>
                </a:solidFill>
                <a:latin typeface="+mn-lt"/>
                <a:ea typeface="+mn-ea"/>
              </a:endParaRPr>
            </a:p>
          </p:txBody>
        </p:sp>
        <p:sp>
          <p:nvSpPr>
            <p:cNvPr id="44" name="Freeform 114">
              <a:extLst>
                <a:ext uri="{FF2B5EF4-FFF2-40B4-BE49-F238E27FC236}">
                  <a16:creationId xmlns:a16="http://schemas.microsoft.com/office/drawing/2014/main" id="{9B6E2DA6-5536-ED0D-16D4-46334EFAE5BF}"/>
                </a:ext>
              </a:extLst>
            </p:cNvPr>
            <p:cNvSpPr>
              <a:spLocks noEditPoints="1"/>
            </p:cNvSpPr>
            <p:nvPr/>
          </p:nvSpPr>
          <p:spPr bwMode="auto">
            <a:xfrm>
              <a:off x="165311" y="4159666"/>
              <a:ext cx="466385" cy="568950"/>
            </a:xfrm>
            <a:custGeom>
              <a:avLst/>
              <a:gdLst>
                <a:gd name="T0" fmla="*/ 62 w 124"/>
                <a:gd name="T1" fmla="*/ 134 h 151"/>
                <a:gd name="T2" fmla="*/ 124 w 124"/>
                <a:gd name="T3" fmla="*/ 151 h 151"/>
                <a:gd name="T4" fmla="*/ 124 w 124"/>
                <a:gd name="T5" fmla="*/ 151 h 151"/>
                <a:gd name="T6" fmla="*/ 124 w 124"/>
                <a:gd name="T7" fmla="*/ 17 h 151"/>
                <a:gd name="T8" fmla="*/ 124 w 124"/>
                <a:gd name="T9" fmla="*/ 17 h 151"/>
                <a:gd name="T10" fmla="*/ 62 w 124"/>
                <a:gd name="T11" fmla="*/ 0 h 151"/>
                <a:gd name="T12" fmla="*/ 1 w 124"/>
                <a:gd name="T13" fmla="*/ 17 h 151"/>
                <a:gd name="T14" fmla="*/ 0 w 124"/>
                <a:gd name="T15" fmla="*/ 17 h 151"/>
                <a:gd name="T16" fmla="*/ 0 w 124"/>
                <a:gd name="T17" fmla="*/ 149 h 151"/>
                <a:gd name="T18" fmla="*/ 62 w 124"/>
                <a:gd name="T19" fmla="*/ 134 h 151"/>
                <a:gd name="T20" fmla="*/ 111 w 124"/>
                <a:gd name="T21" fmla="*/ 75 h 151"/>
                <a:gd name="T22" fmla="*/ 61 w 124"/>
                <a:gd name="T23" fmla="*/ 67 h 151"/>
                <a:gd name="T24" fmla="*/ 12 w 124"/>
                <a:gd name="T25" fmla="*/ 75 h 151"/>
                <a:gd name="T26" fmla="*/ 12 w 124"/>
                <a:gd name="T27" fmla="*/ 69 h 151"/>
                <a:gd name="T28" fmla="*/ 61 w 124"/>
                <a:gd name="T29" fmla="*/ 61 h 151"/>
                <a:gd name="T30" fmla="*/ 111 w 124"/>
                <a:gd name="T31" fmla="*/ 69 h 151"/>
                <a:gd name="T32" fmla="*/ 111 w 124"/>
                <a:gd name="T33" fmla="*/ 75 h 151"/>
                <a:gd name="T34" fmla="*/ 12 w 124"/>
                <a:gd name="T35" fmla="*/ 31 h 151"/>
                <a:gd name="T36" fmla="*/ 61 w 124"/>
                <a:gd name="T37" fmla="*/ 23 h 151"/>
                <a:gd name="T38" fmla="*/ 111 w 124"/>
                <a:gd name="T39" fmla="*/ 31 h 151"/>
                <a:gd name="T40" fmla="*/ 111 w 124"/>
                <a:gd name="T41" fmla="*/ 37 h 151"/>
                <a:gd name="T42" fmla="*/ 61 w 124"/>
                <a:gd name="T43" fmla="*/ 29 h 151"/>
                <a:gd name="T44" fmla="*/ 12 w 124"/>
                <a:gd name="T45" fmla="*/ 37 h 151"/>
                <a:gd name="T46" fmla="*/ 12 w 124"/>
                <a:gd name="T47" fmla="*/ 31 h 151"/>
                <a:gd name="T48" fmla="*/ 12 w 124"/>
                <a:gd name="T49" fmla="*/ 50 h 151"/>
                <a:gd name="T50" fmla="*/ 61 w 124"/>
                <a:gd name="T51" fmla="*/ 43 h 151"/>
                <a:gd name="T52" fmla="*/ 111 w 124"/>
                <a:gd name="T53" fmla="*/ 50 h 151"/>
                <a:gd name="T54" fmla="*/ 111 w 124"/>
                <a:gd name="T55" fmla="*/ 56 h 151"/>
                <a:gd name="T56" fmla="*/ 61 w 124"/>
                <a:gd name="T57" fmla="*/ 49 h 151"/>
                <a:gd name="T58" fmla="*/ 12 w 124"/>
                <a:gd name="T59" fmla="*/ 56 h 151"/>
                <a:gd name="T60" fmla="*/ 12 w 124"/>
                <a:gd name="T61" fmla="*/ 50 h 151"/>
                <a:gd name="T62" fmla="*/ 12 w 124"/>
                <a:gd name="T63" fmla="*/ 88 h 151"/>
                <a:gd name="T64" fmla="*/ 61 w 124"/>
                <a:gd name="T65" fmla="*/ 80 h 151"/>
                <a:gd name="T66" fmla="*/ 111 w 124"/>
                <a:gd name="T67" fmla="*/ 88 h 151"/>
                <a:gd name="T68" fmla="*/ 111 w 124"/>
                <a:gd name="T69" fmla="*/ 94 h 151"/>
                <a:gd name="T70" fmla="*/ 61 w 124"/>
                <a:gd name="T71" fmla="*/ 87 h 151"/>
                <a:gd name="T72" fmla="*/ 12 w 124"/>
                <a:gd name="T73" fmla="*/ 94 h 151"/>
                <a:gd name="T74" fmla="*/ 12 w 124"/>
                <a:gd name="T75" fmla="*/ 88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51">
                  <a:moveTo>
                    <a:pt x="62" y="134"/>
                  </a:moveTo>
                  <a:cubicBezTo>
                    <a:pt x="96" y="134"/>
                    <a:pt x="124" y="141"/>
                    <a:pt x="124" y="151"/>
                  </a:cubicBezTo>
                  <a:cubicBezTo>
                    <a:pt x="124" y="151"/>
                    <a:pt x="124" y="151"/>
                    <a:pt x="124" y="151"/>
                  </a:cubicBezTo>
                  <a:cubicBezTo>
                    <a:pt x="124" y="17"/>
                    <a:pt x="124" y="17"/>
                    <a:pt x="124" y="17"/>
                  </a:cubicBezTo>
                  <a:cubicBezTo>
                    <a:pt x="124" y="17"/>
                    <a:pt x="124" y="17"/>
                    <a:pt x="124" y="17"/>
                  </a:cubicBezTo>
                  <a:cubicBezTo>
                    <a:pt x="122" y="8"/>
                    <a:pt x="95" y="0"/>
                    <a:pt x="62" y="0"/>
                  </a:cubicBezTo>
                  <a:cubicBezTo>
                    <a:pt x="29" y="0"/>
                    <a:pt x="2" y="8"/>
                    <a:pt x="1" y="17"/>
                  </a:cubicBezTo>
                  <a:cubicBezTo>
                    <a:pt x="0" y="17"/>
                    <a:pt x="0" y="17"/>
                    <a:pt x="0" y="17"/>
                  </a:cubicBezTo>
                  <a:cubicBezTo>
                    <a:pt x="0" y="149"/>
                    <a:pt x="0" y="149"/>
                    <a:pt x="0" y="149"/>
                  </a:cubicBezTo>
                  <a:cubicBezTo>
                    <a:pt x="4" y="140"/>
                    <a:pt x="30" y="134"/>
                    <a:pt x="62" y="134"/>
                  </a:cubicBezTo>
                  <a:close/>
                  <a:moveTo>
                    <a:pt x="111" y="75"/>
                  </a:moveTo>
                  <a:cubicBezTo>
                    <a:pt x="103" y="71"/>
                    <a:pt x="86" y="67"/>
                    <a:pt x="61" y="67"/>
                  </a:cubicBezTo>
                  <a:cubicBezTo>
                    <a:pt x="37" y="67"/>
                    <a:pt x="20" y="71"/>
                    <a:pt x="12" y="75"/>
                  </a:cubicBezTo>
                  <a:cubicBezTo>
                    <a:pt x="12" y="69"/>
                    <a:pt x="12" y="69"/>
                    <a:pt x="12" y="69"/>
                  </a:cubicBezTo>
                  <a:cubicBezTo>
                    <a:pt x="17" y="66"/>
                    <a:pt x="35" y="61"/>
                    <a:pt x="61" y="61"/>
                  </a:cubicBezTo>
                  <a:cubicBezTo>
                    <a:pt x="88" y="61"/>
                    <a:pt x="105" y="66"/>
                    <a:pt x="111" y="69"/>
                  </a:cubicBezTo>
                  <a:lnTo>
                    <a:pt x="111" y="75"/>
                  </a:lnTo>
                  <a:close/>
                  <a:moveTo>
                    <a:pt x="12" y="31"/>
                  </a:moveTo>
                  <a:cubicBezTo>
                    <a:pt x="17" y="28"/>
                    <a:pt x="35" y="23"/>
                    <a:pt x="61" y="23"/>
                  </a:cubicBezTo>
                  <a:cubicBezTo>
                    <a:pt x="88" y="23"/>
                    <a:pt x="105" y="28"/>
                    <a:pt x="111" y="31"/>
                  </a:cubicBezTo>
                  <a:cubicBezTo>
                    <a:pt x="111" y="37"/>
                    <a:pt x="111" y="37"/>
                    <a:pt x="111" y="37"/>
                  </a:cubicBezTo>
                  <a:cubicBezTo>
                    <a:pt x="103" y="33"/>
                    <a:pt x="86" y="29"/>
                    <a:pt x="61" y="29"/>
                  </a:cubicBezTo>
                  <a:cubicBezTo>
                    <a:pt x="37" y="29"/>
                    <a:pt x="20" y="33"/>
                    <a:pt x="12" y="37"/>
                  </a:cubicBezTo>
                  <a:lnTo>
                    <a:pt x="12" y="31"/>
                  </a:lnTo>
                  <a:close/>
                  <a:moveTo>
                    <a:pt x="12" y="50"/>
                  </a:moveTo>
                  <a:cubicBezTo>
                    <a:pt x="17" y="48"/>
                    <a:pt x="34" y="43"/>
                    <a:pt x="61" y="43"/>
                  </a:cubicBezTo>
                  <a:cubicBezTo>
                    <a:pt x="88" y="43"/>
                    <a:pt x="105" y="48"/>
                    <a:pt x="111" y="50"/>
                  </a:cubicBezTo>
                  <a:cubicBezTo>
                    <a:pt x="111" y="56"/>
                    <a:pt x="111" y="56"/>
                    <a:pt x="111" y="56"/>
                  </a:cubicBezTo>
                  <a:cubicBezTo>
                    <a:pt x="103" y="53"/>
                    <a:pt x="86" y="49"/>
                    <a:pt x="61" y="49"/>
                  </a:cubicBezTo>
                  <a:cubicBezTo>
                    <a:pt x="37" y="49"/>
                    <a:pt x="20" y="53"/>
                    <a:pt x="12" y="56"/>
                  </a:cubicBezTo>
                  <a:lnTo>
                    <a:pt x="12" y="50"/>
                  </a:lnTo>
                  <a:close/>
                  <a:moveTo>
                    <a:pt x="12" y="88"/>
                  </a:moveTo>
                  <a:cubicBezTo>
                    <a:pt x="17" y="85"/>
                    <a:pt x="34" y="80"/>
                    <a:pt x="61" y="80"/>
                  </a:cubicBezTo>
                  <a:cubicBezTo>
                    <a:pt x="88" y="80"/>
                    <a:pt x="105" y="85"/>
                    <a:pt x="111" y="88"/>
                  </a:cubicBezTo>
                  <a:cubicBezTo>
                    <a:pt x="111" y="94"/>
                    <a:pt x="111" y="94"/>
                    <a:pt x="111" y="94"/>
                  </a:cubicBezTo>
                  <a:cubicBezTo>
                    <a:pt x="103" y="91"/>
                    <a:pt x="86" y="87"/>
                    <a:pt x="61" y="87"/>
                  </a:cubicBezTo>
                  <a:cubicBezTo>
                    <a:pt x="37" y="87"/>
                    <a:pt x="20" y="91"/>
                    <a:pt x="12" y="94"/>
                  </a:cubicBezTo>
                  <a:lnTo>
                    <a:pt x="12" y="88"/>
                  </a:lnTo>
                  <a:close/>
                </a:path>
              </a:pathLst>
            </a:custGeom>
            <a:grpFill/>
            <a:ln>
              <a:noFill/>
            </a:ln>
          </p:spPr>
          <p:txBody>
            <a:bodyPr/>
            <a:lstStyle/>
            <a:p>
              <a:pPr eaLnBrk="1" fontAlgn="auto" hangingPunct="1">
                <a:spcBef>
                  <a:spcPts val="0"/>
                </a:spcBef>
                <a:spcAft>
                  <a:spcPts val="0"/>
                </a:spcAft>
                <a:defRPr/>
              </a:pPr>
              <a:endParaRPr lang="zh-CN" altLang="en-US" sz="1350">
                <a:solidFill>
                  <a:schemeClr val="tx1">
                    <a:lumMod val="65000"/>
                    <a:lumOff val="35000"/>
                  </a:schemeClr>
                </a:solidFill>
                <a:latin typeface="+mn-lt"/>
                <a:ea typeface="+mn-ea"/>
              </a:endParaRPr>
            </a:p>
          </p:txBody>
        </p:sp>
        <p:sp>
          <p:nvSpPr>
            <p:cNvPr id="45" name="Freeform 115">
              <a:extLst>
                <a:ext uri="{FF2B5EF4-FFF2-40B4-BE49-F238E27FC236}">
                  <a16:creationId xmlns:a16="http://schemas.microsoft.com/office/drawing/2014/main" id="{88D5FDA9-5B10-260F-D93E-EF180CE99D01}"/>
                </a:ext>
              </a:extLst>
            </p:cNvPr>
            <p:cNvSpPr/>
            <p:nvPr/>
          </p:nvSpPr>
          <p:spPr bwMode="auto">
            <a:xfrm>
              <a:off x="926573" y="4237934"/>
              <a:ext cx="132394" cy="135464"/>
            </a:xfrm>
            <a:custGeom>
              <a:avLst/>
              <a:gdLst>
                <a:gd name="T0" fmla="*/ 35 w 35"/>
                <a:gd name="T1" fmla="*/ 36 h 36"/>
                <a:gd name="T2" fmla="*/ 35 w 35"/>
                <a:gd name="T3" fmla="*/ 6 h 36"/>
                <a:gd name="T4" fmla="*/ 0 w 35"/>
                <a:gd name="T5" fmla="*/ 0 h 36"/>
                <a:gd name="T6" fmla="*/ 0 w 35"/>
                <a:gd name="T7" fmla="*/ 31 h 36"/>
                <a:gd name="T8" fmla="*/ 35 w 35"/>
                <a:gd name="T9" fmla="*/ 36 h 36"/>
              </a:gdLst>
              <a:ahLst/>
              <a:cxnLst>
                <a:cxn ang="0">
                  <a:pos x="T0" y="T1"/>
                </a:cxn>
                <a:cxn ang="0">
                  <a:pos x="T2" y="T3"/>
                </a:cxn>
                <a:cxn ang="0">
                  <a:pos x="T4" y="T5"/>
                </a:cxn>
                <a:cxn ang="0">
                  <a:pos x="T6" y="T7"/>
                </a:cxn>
                <a:cxn ang="0">
                  <a:pos x="T8" y="T9"/>
                </a:cxn>
              </a:cxnLst>
              <a:rect l="0" t="0" r="r" b="b"/>
              <a:pathLst>
                <a:path w="35" h="36">
                  <a:moveTo>
                    <a:pt x="35" y="36"/>
                  </a:moveTo>
                  <a:cubicBezTo>
                    <a:pt x="35" y="6"/>
                    <a:pt x="35" y="6"/>
                    <a:pt x="35" y="6"/>
                  </a:cubicBezTo>
                  <a:cubicBezTo>
                    <a:pt x="29" y="4"/>
                    <a:pt x="17" y="1"/>
                    <a:pt x="0" y="0"/>
                  </a:cubicBezTo>
                  <a:cubicBezTo>
                    <a:pt x="0" y="31"/>
                    <a:pt x="0" y="31"/>
                    <a:pt x="0" y="31"/>
                  </a:cubicBezTo>
                  <a:cubicBezTo>
                    <a:pt x="15" y="32"/>
                    <a:pt x="26" y="34"/>
                    <a:pt x="35" y="36"/>
                  </a:cubicBezTo>
                  <a:close/>
                </a:path>
              </a:pathLst>
            </a:custGeom>
            <a:grpFill/>
            <a:ln>
              <a:noFill/>
            </a:ln>
          </p:spPr>
          <p:txBody>
            <a:bodyPr/>
            <a:lstStyle/>
            <a:p>
              <a:pPr eaLnBrk="1" fontAlgn="auto" hangingPunct="1">
                <a:spcBef>
                  <a:spcPts val="0"/>
                </a:spcBef>
                <a:spcAft>
                  <a:spcPts val="0"/>
                </a:spcAft>
                <a:defRPr/>
              </a:pPr>
              <a:endParaRPr lang="zh-CN" altLang="en-US" sz="1350">
                <a:solidFill>
                  <a:schemeClr val="tx1">
                    <a:lumMod val="65000"/>
                    <a:lumOff val="35000"/>
                  </a:schemeClr>
                </a:solidFill>
                <a:latin typeface="+mn-lt"/>
                <a:ea typeface="+mn-ea"/>
              </a:endParaRPr>
            </a:p>
          </p:txBody>
        </p:sp>
        <p:sp>
          <p:nvSpPr>
            <p:cNvPr id="46" name="Freeform 116">
              <a:extLst>
                <a:ext uri="{FF2B5EF4-FFF2-40B4-BE49-F238E27FC236}">
                  <a16:creationId xmlns:a16="http://schemas.microsoft.com/office/drawing/2014/main" id="{5A4197D4-B9D2-EAB0-822D-5D183AEDAC2B}"/>
                </a:ext>
              </a:extLst>
            </p:cNvPr>
            <p:cNvSpPr>
              <a:spLocks noEditPoints="1"/>
            </p:cNvSpPr>
            <p:nvPr/>
          </p:nvSpPr>
          <p:spPr bwMode="auto">
            <a:xfrm>
              <a:off x="661786" y="4168696"/>
              <a:ext cx="466387" cy="568952"/>
            </a:xfrm>
            <a:custGeom>
              <a:avLst/>
              <a:gdLst>
                <a:gd name="T0" fmla="*/ 124 w 124"/>
                <a:gd name="T1" fmla="*/ 17 h 151"/>
                <a:gd name="T2" fmla="*/ 62 w 124"/>
                <a:gd name="T3" fmla="*/ 0 h 151"/>
                <a:gd name="T4" fmla="*/ 1 w 124"/>
                <a:gd name="T5" fmla="*/ 17 h 151"/>
                <a:gd name="T6" fmla="*/ 0 w 124"/>
                <a:gd name="T7" fmla="*/ 17 h 151"/>
                <a:gd name="T8" fmla="*/ 0 w 124"/>
                <a:gd name="T9" fmla="*/ 148 h 151"/>
                <a:gd name="T10" fmla="*/ 62 w 124"/>
                <a:gd name="T11" fmla="*/ 133 h 151"/>
                <a:gd name="T12" fmla="*/ 124 w 124"/>
                <a:gd name="T13" fmla="*/ 151 h 151"/>
                <a:gd name="T14" fmla="*/ 124 w 124"/>
                <a:gd name="T15" fmla="*/ 151 h 151"/>
                <a:gd name="T16" fmla="*/ 124 w 124"/>
                <a:gd name="T17" fmla="*/ 17 h 151"/>
                <a:gd name="T18" fmla="*/ 112 w 124"/>
                <a:gd name="T19" fmla="*/ 76 h 151"/>
                <a:gd name="T20" fmla="*/ 112 w 124"/>
                <a:gd name="T21" fmla="*/ 82 h 151"/>
                <a:gd name="T22" fmla="*/ 62 w 124"/>
                <a:gd name="T23" fmla="*/ 74 h 151"/>
                <a:gd name="T24" fmla="*/ 13 w 124"/>
                <a:gd name="T25" fmla="*/ 82 h 151"/>
                <a:gd name="T26" fmla="*/ 13 w 124"/>
                <a:gd name="T27" fmla="*/ 76 h 151"/>
                <a:gd name="T28" fmla="*/ 62 w 124"/>
                <a:gd name="T29" fmla="*/ 68 h 151"/>
                <a:gd name="T30" fmla="*/ 112 w 124"/>
                <a:gd name="T31" fmla="*/ 76 h 151"/>
                <a:gd name="T32" fmla="*/ 13 w 124"/>
                <a:gd name="T33" fmla="*/ 30 h 151"/>
                <a:gd name="T34" fmla="*/ 55 w 124"/>
                <a:gd name="T35" fmla="*/ 22 h 151"/>
                <a:gd name="T36" fmla="*/ 55 w 124"/>
                <a:gd name="T37" fmla="*/ 28 h 151"/>
                <a:gd name="T38" fmla="*/ 13 w 124"/>
                <a:gd name="T39" fmla="*/ 36 h 151"/>
                <a:gd name="T40" fmla="*/ 13 w 124"/>
                <a:gd name="T41" fmla="*/ 30 h 151"/>
                <a:gd name="T42" fmla="*/ 13 w 124"/>
                <a:gd name="T43" fmla="*/ 49 h 151"/>
                <a:gd name="T44" fmla="*/ 55 w 124"/>
                <a:gd name="T45" fmla="*/ 42 h 151"/>
                <a:gd name="T46" fmla="*/ 55 w 124"/>
                <a:gd name="T47" fmla="*/ 48 h 151"/>
                <a:gd name="T48" fmla="*/ 13 w 124"/>
                <a:gd name="T49" fmla="*/ 55 h 151"/>
                <a:gd name="T50" fmla="*/ 13 w 124"/>
                <a:gd name="T51" fmla="*/ 49 h 151"/>
                <a:gd name="T52" fmla="*/ 112 w 124"/>
                <a:gd name="T53" fmla="*/ 119 h 151"/>
                <a:gd name="T54" fmla="*/ 62 w 124"/>
                <a:gd name="T55" fmla="*/ 112 h 151"/>
                <a:gd name="T56" fmla="*/ 13 w 124"/>
                <a:gd name="T57" fmla="*/ 119 h 151"/>
                <a:gd name="T58" fmla="*/ 13 w 124"/>
                <a:gd name="T59" fmla="*/ 114 h 151"/>
                <a:gd name="T60" fmla="*/ 62 w 124"/>
                <a:gd name="T61" fmla="*/ 106 h 151"/>
                <a:gd name="T62" fmla="*/ 112 w 124"/>
                <a:gd name="T63" fmla="*/ 114 h 151"/>
                <a:gd name="T64" fmla="*/ 112 w 124"/>
                <a:gd name="T65" fmla="*/ 119 h 151"/>
                <a:gd name="T66" fmla="*/ 112 w 124"/>
                <a:gd name="T67" fmla="*/ 100 h 151"/>
                <a:gd name="T68" fmla="*/ 62 w 124"/>
                <a:gd name="T69" fmla="*/ 92 h 151"/>
                <a:gd name="T70" fmla="*/ 13 w 124"/>
                <a:gd name="T71" fmla="*/ 100 h 151"/>
                <a:gd name="T72" fmla="*/ 13 w 124"/>
                <a:gd name="T73" fmla="*/ 94 h 151"/>
                <a:gd name="T74" fmla="*/ 62 w 124"/>
                <a:gd name="T75" fmla="*/ 86 h 151"/>
                <a:gd name="T76" fmla="*/ 112 w 124"/>
                <a:gd name="T77" fmla="*/ 94 h 151"/>
                <a:gd name="T78" fmla="*/ 112 w 124"/>
                <a:gd name="T79" fmla="*/ 100 h 151"/>
                <a:gd name="T80" fmla="*/ 112 w 124"/>
                <a:gd name="T81" fmla="*/ 65 h 151"/>
                <a:gd name="T82" fmla="*/ 65 w 124"/>
                <a:gd name="T83" fmla="*/ 57 h 151"/>
                <a:gd name="T84" fmla="*/ 65 w 124"/>
                <a:gd name="T85" fmla="*/ 12 h 151"/>
                <a:gd name="T86" fmla="*/ 112 w 124"/>
                <a:gd name="T87" fmla="*/ 21 h 151"/>
                <a:gd name="T88" fmla="*/ 112 w 124"/>
                <a:gd name="T89" fmla="*/ 6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4" h="151">
                  <a:moveTo>
                    <a:pt x="124" y="17"/>
                  </a:moveTo>
                  <a:cubicBezTo>
                    <a:pt x="123" y="7"/>
                    <a:pt x="96" y="0"/>
                    <a:pt x="62" y="0"/>
                  </a:cubicBezTo>
                  <a:cubicBezTo>
                    <a:pt x="29" y="0"/>
                    <a:pt x="2" y="7"/>
                    <a:pt x="1" y="17"/>
                  </a:cubicBezTo>
                  <a:cubicBezTo>
                    <a:pt x="0" y="17"/>
                    <a:pt x="0" y="17"/>
                    <a:pt x="0" y="17"/>
                  </a:cubicBezTo>
                  <a:cubicBezTo>
                    <a:pt x="0" y="148"/>
                    <a:pt x="0" y="148"/>
                    <a:pt x="0" y="148"/>
                  </a:cubicBezTo>
                  <a:cubicBezTo>
                    <a:pt x="4" y="140"/>
                    <a:pt x="30" y="133"/>
                    <a:pt x="62" y="133"/>
                  </a:cubicBezTo>
                  <a:cubicBezTo>
                    <a:pt x="96" y="133"/>
                    <a:pt x="124" y="141"/>
                    <a:pt x="124" y="151"/>
                  </a:cubicBezTo>
                  <a:cubicBezTo>
                    <a:pt x="124" y="151"/>
                    <a:pt x="124" y="151"/>
                    <a:pt x="124" y="151"/>
                  </a:cubicBezTo>
                  <a:cubicBezTo>
                    <a:pt x="124" y="17"/>
                    <a:pt x="124" y="17"/>
                    <a:pt x="124" y="17"/>
                  </a:cubicBezTo>
                  <a:close/>
                  <a:moveTo>
                    <a:pt x="112" y="76"/>
                  </a:moveTo>
                  <a:cubicBezTo>
                    <a:pt x="112" y="82"/>
                    <a:pt x="112" y="82"/>
                    <a:pt x="112" y="82"/>
                  </a:cubicBezTo>
                  <a:cubicBezTo>
                    <a:pt x="104" y="78"/>
                    <a:pt x="87" y="74"/>
                    <a:pt x="62" y="74"/>
                  </a:cubicBezTo>
                  <a:cubicBezTo>
                    <a:pt x="38" y="74"/>
                    <a:pt x="21" y="78"/>
                    <a:pt x="13" y="82"/>
                  </a:cubicBezTo>
                  <a:cubicBezTo>
                    <a:pt x="13" y="76"/>
                    <a:pt x="13" y="76"/>
                    <a:pt x="13" y="76"/>
                  </a:cubicBezTo>
                  <a:cubicBezTo>
                    <a:pt x="18" y="73"/>
                    <a:pt x="35" y="68"/>
                    <a:pt x="62" y="68"/>
                  </a:cubicBezTo>
                  <a:cubicBezTo>
                    <a:pt x="89" y="68"/>
                    <a:pt x="106" y="73"/>
                    <a:pt x="112" y="76"/>
                  </a:cubicBezTo>
                  <a:close/>
                  <a:moveTo>
                    <a:pt x="13" y="30"/>
                  </a:moveTo>
                  <a:cubicBezTo>
                    <a:pt x="18" y="27"/>
                    <a:pt x="32" y="23"/>
                    <a:pt x="55" y="22"/>
                  </a:cubicBezTo>
                  <a:cubicBezTo>
                    <a:pt x="55" y="28"/>
                    <a:pt x="55" y="28"/>
                    <a:pt x="55" y="28"/>
                  </a:cubicBezTo>
                  <a:cubicBezTo>
                    <a:pt x="34" y="29"/>
                    <a:pt x="20" y="33"/>
                    <a:pt x="13" y="36"/>
                  </a:cubicBezTo>
                  <a:lnTo>
                    <a:pt x="13" y="30"/>
                  </a:lnTo>
                  <a:close/>
                  <a:moveTo>
                    <a:pt x="13" y="49"/>
                  </a:moveTo>
                  <a:cubicBezTo>
                    <a:pt x="18" y="47"/>
                    <a:pt x="32" y="42"/>
                    <a:pt x="55" y="42"/>
                  </a:cubicBezTo>
                  <a:cubicBezTo>
                    <a:pt x="55" y="48"/>
                    <a:pt x="55" y="48"/>
                    <a:pt x="55" y="48"/>
                  </a:cubicBezTo>
                  <a:cubicBezTo>
                    <a:pt x="34" y="49"/>
                    <a:pt x="20" y="52"/>
                    <a:pt x="13" y="55"/>
                  </a:cubicBezTo>
                  <a:lnTo>
                    <a:pt x="13" y="49"/>
                  </a:lnTo>
                  <a:close/>
                  <a:moveTo>
                    <a:pt x="112" y="119"/>
                  </a:moveTo>
                  <a:cubicBezTo>
                    <a:pt x="104" y="116"/>
                    <a:pt x="87" y="112"/>
                    <a:pt x="62" y="112"/>
                  </a:cubicBezTo>
                  <a:cubicBezTo>
                    <a:pt x="38" y="112"/>
                    <a:pt x="21" y="116"/>
                    <a:pt x="13" y="119"/>
                  </a:cubicBezTo>
                  <a:cubicBezTo>
                    <a:pt x="13" y="114"/>
                    <a:pt x="13" y="114"/>
                    <a:pt x="13" y="114"/>
                  </a:cubicBezTo>
                  <a:cubicBezTo>
                    <a:pt x="18" y="111"/>
                    <a:pt x="35" y="106"/>
                    <a:pt x="62" y="106"/>
                  </a:cubicBezTo>
                  <a:cubicBezTo>
                    <a:pt x="89" y="106"/>
                    <a:pt x="106" y="111"/>
                    <a:pt x="112" y="114"/>
                  </a:cubicBezTo>
                  <a:lnTo>
                    <a:pt x="112" y="119"/>
                  </a:lnTo>
                  <a:close/>
                  <a:moveTo>
                    <a:pt x="112" y="100"/>
                  </a:moveTo>
                  <a:cubicBezTo>
                    <a:pt x="104" y="97"/>
                    <a:pt x="87" y="92"/>
                    <a:pt x="62" y="92"/>
                  </a:cubicBezTo>
                  <a:cubicBezTo>
                    <a:pt x="38" y="92"/>
                    <a:pt x="21" y="97"/>
                    <a:pt x="13" y="100"/>
                  </a:cubicBezTo>
                  <a:cubicBezTo>
                    <a:pt x="13" y="94"/>
                    <a:pt x="13" y="94"/>
                    <a:pt x="13" y="94"/>
                  </a:cubicBezTo>
                  <a:cubicBezTo>
                    <a:pt x="18" y="91"/>
                    <a:pt x="36" y="86"/>
                    <a:pt x="62" y="86"/>
                  </a:cubicBezTo>
                  <a:cubicBezTo>
                    <a:pt x="89" y="86"/>
                    <a:pt x="106" y="91"/>
                    <a:pt x="112" y="94"/>
                  </a:cubicBezTo>
                  <a:lnTo>
                    <a:pt x="112" y="100"/>
                  </a:lnTo>
                  <a:close/>
                  <a:moveTo>
                    <a:pt x="112" y="65"/>
                  </a:moveTo>
                  <a:cubicBezTo>
                    <a:pt x="106" y="62"/>
                    <a:pt x="90" y="57"/>
                    <a:pt x="65" y="57"/>
                  </a:cubicBezTo>
                  <a:cubicBezTo>
                    <a:pt x="65" y="12"/>
                    <a:pt x="65" y="12"/>
                    <a:pt x="65" y="12"/>
                  </a:cubicBezTo>
                  <a:cubicBezTo>
                    <a:pt x="90" y="13"/>
                    <a:pt x="107" y="18"/>
                    <a:pt x="112" y="21"/>
                  </a:cubicBezTo>
                  <a:lnTo>
                    <a:pt x="112" y="65"/>
                  </a:lnTo>
                  <a:close/>
                </a:path>
              </a:pathLst>
            </a:custGeom>
            <a:grpFill/>
            <a:ln>
              <a:noFill/>
            </a:ln>
          </p:spPr>
          <p:txBody>
            <a:bodyPr/>
            <a:lstStyle/>
            <a:p>
              <a:pPr eaLnBrk="1" fontAlgn="auto" hangingPunct="1">
                <a:spcBef>
                  <a:spcPts val="0"/>
                </a:spcBef>
                <a:spcAft>
                  <a:spcPts val="0"/>
                </a:spcAft>
                <a:defRPr/>
              </a:pPr>
              <a:endParaRPr lang="zh-CN" altLang="en-US" sz="1350">
                <a:solidFill>
                  <a:schemeClr val="tx1">
                    <a:lumMod val="65000"/>
                    <a:lumOff val="35000"/>
                  </a:schemeClr>
                </a:solidFill>
                <a:latin typeface="+mn-lt"/>
                <a:ea typeface="+mn-ea"/>
              </a:endParaRPr>
            </a:p>
          </p:txBody>
        </p:sp>
      </p:grpSp>
      <p:sp>
        <p:nvSpPr>
          <p:cNvPr id="47" name="文本框 46">
            <a:extLst>
              <a:ext uri="{FF2B5EF4-FFF2-40B4-BE49-F238E27FC236}">
                <a16:creationId xmlns:a16="http://schemas.microsoft.com/office/drawing/2014/main" id="{7EB0FBC2-AB3A-DA40-9EC3-1279FAB32417}"/>
              </a:ext>
            </a:extLst>
          </p:cNvPr>
          <p:cNvSpPr txBox="1"/>
          <p:nvPr/>
        </p:nvSpPr>
        <p:spPr>
          <a:xfrm>
            <a:off x="7368056" y="4183953"/>
            <a:ext cx="860919" cy="461665"/>
          </a:xfrm>
          <a:prstGeom prst="rect">
            <a:avLst/>
          </a:prstGeom>
          <a:noFill/>
        </p:spPr>
        <p:txBody>
          <a:bodyPr wrap="square" rtlCol="0">
            <a:spAutoFit/>
          </a:bodyPr>
          <a:lstStyle/>
          <a:p>
            <a:r>
              <a:rPr lang="en-US" altLang="zh-CN" sz="2400" b="1" dirty="0">
                <a:solidFill>
                  <a:schemeClr val="tx1">
                    <a:lumMod val="65000"/>
                    <a:lumOff val="35000"/>
                  </a:schemeClr>
                </a:solidFill>
                <a:latin typeface="Broadway" panose="04040905080B02020502" pitchFamily="82" charset="0"/>
                <a:cs typeface="+mn-ea"/>
                <a:sym typeface="+mn-lt"/>
              </a:rPr>
              <a:t>04</a:t>
            </a:r>
            <a:endParaRPr lang="zh-CN" altLang="en-US" sz="2400" b="1" dirty="0">
              <a:solidFill>
                <a:schemeClr val="tx1">
                  <a:lumMod val="65000"/>
                  <a:lumOff val="35000"/>
                </a:schemeClr>
              </a:solidFill>
              <a:latin typeface="Broadway" panose="04040905080B02020502" pitchFamily="82" charset="0"/>
              <a:cs typeface="+mn-ea"/>
              <a:sym typeface="+mn-lt"/>
            </a:endParaRPr>
          </a:p>
        </p:txBody>
      </p:sp>
      <p:sp>
        <p:nvSpPr>
          <p:cNvPr id="48" name="文本框 47">
            <a:extLst>
              <a:ext uri="{FF2B5EF4-FFF2-40B4-BE49-F238E27FC236}">
                <a16:creationId xmlns:a16="http://schemas.microsoft.com/office/drawing/2014/main" id="{20CB5B71-2E5A-3EF8-78E0-EEC19087F62B}"/>
              </a:ext>
            </a:extLst>
          </p:cNvPr>
          <p:cNvSpPr txBox="1"/>
          <p:nvPr/>
        </p:nvSpPr>
        <p:spPr>
          <a:xfrm>
            <a:off x="7997338" y="4284939"/>
            <a:ext cx="3257623" cy="769441"/>
          </a:xfrm>
          <a:prstGeom prst="rect">
            <a:avLst/>
          </a:prstGeom>
          <a:noFill/>
        </p:spPr>
        <p:txBody>
          <a:bodyPr wrap="none" rtlCol="0">
            <a:spAutoFit/>
          </a:bodyPr>
          <a:lstStyle/>
          <a:p>
            <a:pPr algn="ctr"/>
            <a:r>
              <a:rPr lang="en-US" altLang="zh-CN" sz="4400" b="1" dirty="0">
                <a:solidFill>
                  <a:schemeClr val="tx1">
                    <a:lumMod val="65000"/>
                    <a:lumOff val="35000"/>
                  </a:schemeClr>
                </a:solidFill>
              </a:rPr>
              <a:t>Conclusion</a:t>
            </a:r>
          </a:p>
        </p:txBody>
      </p:sp>
      <p:grpSp>
        <p:nvGrpSpPr>
          <p:cNvPr id="49" name="组合 221">
            <a:extLst>
              <a:ext uri="{FF2B5EF4-FFF2-40B4-BE49-F238E27FC236}">
                <a16:creationId xmlns:a16="http://schemas.microsoft.com/office/drawing/2014/main" id="{18B35953-6DBC-7CA2-7C27-6BB8EE3F7027}"/>
              </a:ext>
            </a:extLst>
          </p:cNvPr>
          <p:cNvGrpSpPr/>
          <p:nvPr/>
        </p:nvGrpSpPr>
        <p:grpSpPr bwMode="auto">
          <a:xfrm>
            <a:off x="7265479" y="4595475"/>
            <a:ext cx="736049" cy="418772"/>
            <a:chOff x="165605" y="4160117"/>
            <a:chExt cx="962026" cy="631825"/>
          </a:xfrm>
          <a:solidFill>
            <a:srgbClr val="005D9D"/>
          </a:solidFill>
        </p:grpSpPr>
        <p:sp>
          <p:nvSpPr>
            <p:cNvPr id="50" name="Freeform 113">
              <a:extLst>
                <a:ext uri="{FF2B5EF4-FFF2-40B4-BE49-F238E27FC236}">
                  <a16:creationId xmlns:a16="http://schemas.microsoft.com/office/drawing/2014/main" id="{0F8A0BD5-A3B4-2409-FA47-1AC4AC522FFE}"/>
                </a:ext>
              </a:extLst>
            </p:cNvPr>
            <p:cNvSpPr/>
            <p:nvPr/>
          </p:nvSpPr>
          <p:spPr bwMode="auto">
            <a:xfrm>
              <a:off x="171329" y="4674430"/>
              <a:ext cx="956844" cy="117404"/>
            </a:xfrm>
            <a:custGeom>
              <a:avLst/>
              <a:gdLst>
                <a:gd name="T0" fmla="*/ 145 w 255"/>
                <a:gd name="T1" fmla="*/ 26 h 31"/>
                <a:gd name="T2" fmla="*/ 145 w 255"/>
                <a:gd name="T3" fmla="*/ 22 h 31"/>
                <a:gd name="T4" fmla="*/ 253 w 255"/>
                <a:gd name="T5" fmla="*/ 22 h 31"/>
                <a:gd name="T6" fmla="*/ 251 w 255"/>
                <a:gd name="T7" fmla="*/ 17 h 31"/>
                <a:gd name="T8" fmla="*/ 157 w 255"/>
                <a:gd name="T9" fmla="*/ 17 h 31"/>
                <a:gd name="T10" fmla="*/ 157 w 255"/>
                <a:gd name="T11" fmla="*/ 12 h 31"/>
                <a:gd name="T12" fmla="*/ 248 w 255"/>
                <a:gd name="T13" fmla="*/ 12 h 31"/>
                <a:gd name="T14" fmla="*/ 193 w 255"/>
                <a:gd name="T15" fmla="*/ 2 h 31"/>
                <a:gd name="T16" fmla="*/ 136 w 255"/>
                <a:gd name="T17" fmla="*/ 13 h 31"/>
                <a:gd name="T18" fmla="*/ 136 w 255"/>
                <a:gd name="T19" fmla="*/ 17 h 31"/>
                <a:gd name="T20" fmla="*/ 127 w 255"/>
                <a:gd name="T21" fmla="*/ 17 h 31"/>
                <a:gd name="T22" fmla="*/ 119 w 255"/>
                <a:gd name="T23" fmla="*/ 17 h 31"/>
                <a:gd name="T24" fmla="*/ 119 w 255"/>
                <a:gd name="T25" fmla="*/ 14 h 31"/>
                <a:gd name="T26" fmla="*/ 61 w 255"/>
                <a:gd name="T27" fmla="*/ 0 h 31"/>
                <a:gd name="T28" fmla="*/ 6 w 255"/>
                <a:gd name="T29" fmla="*/ 10 h 31"/>
                <a:gd name="T30" fmla="*/ 97 w 255"/>
                <a:gd name="T31" fmla="*/ 10 h 31"/>
                <a:gd name="T32" fmla="*/ 97 w 255"/>
                <a:gd name="T33" fmla="*/ 14 h 31"/>
                <a:gd name="T34" fmla="*/ 2 w 255"/>
                <a:gd name="T35" fmla="*/ 14 h 31"/>
                <a:gd name="T36" fmla="*/ 2 w 255"/>
                <a:gd name="T37" fmla="*/ 19 h 31"/>
                <a:gd name="T38" fmla="*/ 109 w 255"/>
                <a:gd name="T39" fmla="*/ 19 h 31"/>
                <a:gd name="T40" fmla="*/ 109 w 255"/>
                <a:gd name="T41" fmla="*/ 24 h 31"/>
                <a:gd name="T42" fmla="*/ 1 w 255"/>
                <a:gd name="T43" fmla="*/ 24 h 31"/>
                <a:gd name="T44" fmla="*/ 0 w 255"/>
                <a:gd name="T45" fmla="*/ 31 h 31"/>
                <a:gd name="T46" fmla="*/ 255 w 255"/>
                <a:gd name="T47" fmla="*/ 31 h 31"/>
                <a:gd name="T48" fmla="*/ 254 w 255"/>
                <a:gd name="T49" fmla="*/ 26 h 31"/>
                <a:gd name="T50" fmla="*/ 145 w 255"/>
                <a:gd name="T51" fmla="*/ 2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5" h="31">
                  <a:moveTo>
                    <a:pt x="145" y="26"/>
                  </a:moveTo>
                  <a:cubicBezTo>
                    <a:pt x="145" y="22"/>
                    <a:pt x="145" y="22"/>
                    <a:pt x="145" y="22"/>
                  </a:cubicBezTo>
                  <a:cubicBezTo>
                    <a:pt x="253" y="22"/>
                    <a:pt x="253" y="22"/>
                    <a:pt x="253" y="22"/>
                  </a:cubicBezTo>
                  <a:cubicBezTo>
                    <a:pt x="251" y="17"/>
                    <a:pt x="251" y="17"/>
                    <a:pt x="251" y="17"/>
                  </a:cubicBezTo>
                  <a:cubicBezTo>
                    <a:pt x="157" y="17"/>
                    <a:pt x="157" y="17"/>
                    <a:pt x="157" y="17"/>
                  </a:cubicBezTo>
                  <a:cubicBezTo>
                    <a:pt x="157" y="12"/>
                    <a:pt x="157" y="12"/>
                    <a:pt x="157" y="12"/>
                  </a:cubicBezTo>
                  <a:cubicBezTo>
                    <a:pt x="248" y="12"/>
                    <a:pt x="248" y="12"/>
                    <a:pt x="248" y="12"/>
                  </a:cubicBezTo>
                  <a:cubicBezTo>
                    <a:pt x="242" y="8"/>
                    <a:pt x="223" y="2"/>
                    <a:pt x="193" y="2"/>
                  </a:cubicBezTo>
                  <a:cubicBezTo>
                    <a:pt x="163" y="2"/>
                    <a:pt x="142" y="8"/>
                    <a:pt x="136" y="13"/>
                  </a:cubicBezTo>
                  <a:cubicBezTo>
                    <a:pt x="136" y="17"/>
                    <a:pt x="136" y="17"/>
                    <a:pt x="136" y="17"/>
                  </a:cubicBezTo>
                  <a:cubicBezTo>
                    <a:pt x="127" y="17"/>
                    <a:pt x="127" y="17"/>
                    <a:pt x="127" y="17"/>
                  </a:cubicBezTo>
                  <a:cubicBezTo>
                    <a:pt x="119" y="17"/>
                    <a:pt x="119" y="17"/>
                    <a:pt x="119" y="17"/>
                  </a:cubicBezTo>
                  <a:cubicBezTo>
                    <a:pt x="119" y="14"/>
                    <a:pt x="119" y="14"/>
                    <a:pt x="119" y="14"/>
                  </a:cubicBezTo>
                  <a:cubicBezTo>
                    <a:pt x="119" y="9"/>
                    <a:pt x="99" y="0"/>
                    <a:pt x="61" y="0"/>
                  </a:cubicBezTo>
                  <a:cubicBezTo>
                    <a:pt x="33" y="0"/>
                    <a:pt x="14" y="5"/>
                    <a:pt x="6" y="10"/>
                  </a:cubicBezTo>
                  <a:cubicBezTo>
                    <a:pt x="97" y="10"/>
                    <a:pt x="97" y="10"/>
                    <a:pt x="97" y="10"/>
                  </a:cubicBezTo>
                  <a:cubicBezTo>
                    <a:pt x="97" y="14"/>
                    <a:pt x="97" y="14"/>
                    <a:pt x="97" y="14"/>
                  </a:cubicBezTo>
                  <a:cubicBezTo>
                    <a:pt x="2" y="14"/>
                    <a:pt x="2" y="14"/>
                    <a:pt x="2" y="14"/>
                  </a:cubicBezTo>
                  <a:cubicBezTo>
                    <a:pt x="2" y="19"/>
                    <a:pt x="2" y="19"/>
                    <a:pt x="2" y="19"/>
                  </a:cubicBezTo>
                  <a:cubicBezTo>
                    <a:pt x="109" y="19"/>
                    <a:pt x="109" y="19"/>
                    <a:pt x="109" y="19"/>
                  </a:cubicBezTo>
                  <a:cubicBezTo>
                    <a:pt x="109" y="24"/>
                    <a:pt x="109" y="24"/>
                    <a:pt x="109" y="24"/>
                  </a:cubicBezTo>
                  <a:cubicBezTo>
                    <a:pt x="1" y="24"/>
                    <a:pt x="1" y="24"/>
                    <a:pt x="1" y="24"/>
                  </a:cubicBezTo>
                  <a:cubicBezTo>
                    <a:pt x="0" y="31"/>
                    <a:pt x="0" y="31"/>
                    <a:pt x="0" y="31"/>
                  </a:cubicBezTo>
                  <a:cubicBezTo>
                    <a:pt x="255" y="31"/>
                    <a:pt x="255" y="31"/>
                    <a:pt x="255" y="31"/>
                  </a:cubicBezTo>
                  <a:cubicBezTo>
                    <a:pt x="254" y="26"/>
                    <a:pt x="254" y="26"/>
                    <a:pt x="254" y="26"/>
                  </a:cubicBezTo>
                  <a:lnTo>
                    <a:pt x="145" y="26"/>
                  </a:lnTo>
                  <a:close/>
                </a:path>
              </a:pathLst>
            </a:custGeom>
            <a:grpFill/>
            <a:ln>
              <a:noFill/>
            </a:ln>
          </p:spPr>
          <p:txBody>
            <a:bodyPr/>
            <a:lstStyle/>
            <a:p>
              <a:pPr eaLnBrk="1" fontAlgn="auto" hangingPunct="1">
                <a:spcBef>
                  <a:spcPts val="0"/>
                </a:spcBef>
                <a:spcAft>
                  <a:spcPts val="0"/>
                </a:spcAft>
                <a:defRPr/>
              </a:pPr>
              <a:endParaRPr lang="zh-CN" altLang="en-US" sz="1350">
                <a:solidFill>
                  <a:schemeClr val="tx1">
                    <a:lumMod val="65000"/>
                    <a:lumOff val="35000"/>
                  </a:schemeClr>
                </a:solidFill>
                <a:latin typeface="+mn-lt"/>
                <a:ea typeface="+mn-ea"/>
              </a:endParaRPr>
            </a:p>
          </p:txBody>
        </p:sp>
        <p:sp>
          <p:nvSpPr>
            <p:cNvPr id="51" name="Freeform 114">
              <a:extLst>
                <a:ext uri="{FF2B5EF4-FFF2-40B4-BE49-F238E27FC236}">
                  <a16:creationId xmlns:a16="http://schemas.microsoft.com/office/drawing/2014/main" id="{C1DC5577-6015-62C8-C670-6AD94CE3F5F9}"/>
                </a:ext>
              </a:extLst>
            </p:cNvPr>
            <p:cNvSpPr>
              <a:spLocks noEditPoints="1"/>
            </p:cNvSpPr>
            <p:nvPr/>
          </p:nvSpPr>
          <p:spPr bwMode="auto">
            <a:xfrm>
              <a:off x="165311" y="4159666"/>
              <a:ext cx="466385" cy="568950"/>
            </a:xfrm>
            <a:custGeom>
              <a:avLst/>
              <a:gdLst>
                <a:gd name="T0" fmla="*/ 62 w 124"/>
                <a:gd name="T1" fmla="*/ 134 h 151"/>
                <a:gd name="T2" fmla="*/ 124 w 124"/>
                <a:gd name="T3" fmla="*/ 151 h 151"/>
                <a:gd name="T4" fmla="*/ 124 w 124"/>
                <a:gd name="T5" fmla="*/ 151 h 151"/>
                <a:gd name="T6" fmla="*/ 124 w 124"/>
                <a:gd name="T7" fmla="*/ 17 h 151"/>
                <a:gd name="T8" fmla="*/ 124 w 124"/>
                <a:gd name="T9" fmla="*/ 17 h 151"/>
                <a:gd name="T10" fmla="*/ 62 w 124"/>
                <a:gd name="T11" fmla="*/ 0 h 151"/>
                <a:gd name="T12" fmla="*/ 1 w 124"/>
                <a:gd name="T13" fmla="*/ 17 h 151"/>
                <a:gd name="T14" fmla="*/ 0 w 124"/>
                <a:gd name="T15" fmla="*/ 17 h 151"/>
                <a:gd name="T16" fmla="*/ 0 w 124"/>
                <a:gd name="T17" fmla="*/ 149 h 151"/>
                <a:gd name="T18" fmla="*/ 62 w 124"/>
                <a:gd name="T19" fmla="*/ 134 h 151"/>
                <a:gd name="T20" fmla="*/ 111 w 124"/>
                <a:gd name="T21" fmla="*/ 75 h 151"/>
                <a:gd name="T22" fmla="*/ 61 w 124"/>
                <a:gd name="T23" fmla="*/ 67 h 151"/>
                <a:gd name="T24" fmla="*/ 12 w 124"/>
                <a:gd name="T25" fmla="*/ 75 h 151"/>
                <a:gd name="T26" fmla="*/ 12 w 124"/>
                <a:gd name="T27" fmla="*/ 69 h 151"/>
                <a:gd name="T28" fmla="*/ 61 w 124"/>
                <a:gd name="T29" fmla="*/ 61 h 151"/>
                <a:gd name="T30" fmla="*/ 111 w 124"/>
                <a:gd name="T31" fmla="*/ 69 h 151"/>
                <a:gd name="T32" fmla="*/ 111 w 124"/>
                <a:gd name="T33" fmla="*/ 75 h 151"/>
                <a:gd name="T34" fmla="*/ 12 w 124"/>
                <a:gd name="T35" fmla="*/ 31 h 151"/>
                <a:gd name="T36" fmla="*/ 61 w 124"/>
                <a:gd name="T37" fmla="*/ 23 h 151"/>
                <a:gd name="T38" fmla="*/ 111 w 124"/>
                <a:gd name="T39" fmla="*/ 31 h 151"/>
                <a:gd name="T40" fmla="*/ 111 w 124"/>
                <a:gd name="T41" fmla="*/ 37 h 151"/>
                <a:gd name="T42" fmla="*/ 61 w 124"/>
                <a:gd name="T43" fmla="*/ 29 h 151"/>
                <a:gd name="T44" fmla="*/ 12 w 124"/>
                <a:gd name="T45" fmla="*/ 37 h 151"/>
                <a:gd name="T46" fmla="*/ 12 w 124"/>
                <a:gd name="T47" fmla="*/ 31 h 151"/>
                <a:gd name="T48" fmla="*/ 12 w 124"/>
                <a:gd name="T49" fmla="*/ 50 h 151"/>
                <a:gd name="T50" fmla="*/ 61 w 124"/>
                <a:gd name="T51" fmla="*/ 43 h 151"/>
                <a:gd name="T52" fmla="*/ 111 w 124"/>
                <a:gd name="T53" fmla="*/ 50 h 151"/>
                <a:gd name="T54" fmla="*/ 111 w 124"/>
                <a:gd name="T55" fmla="*/ 56 h 151"/>
                <a:gd name="T56" fmla="*/ 61 w 124"/>
                <a:gd name="T57" fmla="*/ 49 h 151"/>
                <a:gd name="T58" fmla="*/ 12 w 124"/>
                <a:gd name="T59" fmla="*/ 56 h 151"/>
                <a:gd name="T60" fmla="*/ 12 w 124"/>
                <a:gd name="T61" fmla="*/ 50 h 151"/>
                <a:gd name="T62" fmla="*/ 12 w 124"/>
                <a:gd name="T63" fmla="*/ 88 h 151"/>
                <a:gd name="T64" fmla="*/ 61 w 124"/>
                <a:gd name="T65" fmla="*/ 80 h 151"/>
                <a:gd name="T66" fmla="*/ 111 w 124"/>
                <a:gd name="T67" fmla="*/ 88 h 151"/>
                <a:gd name="T68" fmla="*/ 111 w 124"/>
                <a:gd name="T69" fmla="*/ 94 h 151"/>
                <a:gd name="T70" fmla="*/ 61 w 124"/>
                <a:gd name="T71" fmla="*/ 87 h 151"/>
                <a:gd name="T72" fmla="*/ 12 w 124"/>
                <a:gd name="T73" fmla="*/ 94 h 151"/>
                <a:gd name="T74" fmla="*/ 12 w 124"/>
                <a:gd name="T75" fmla="*/ 88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51">
                  <a:moveTo>
                    <a:pt x="62" y="134"/>
                  </a:moveTo>
                  <a:cubicBezTo>
                    <a:pt x="96" y="134"/>
                    <a:pt x="124" y="141"/>
                    <a:pt x="124" y="151"/>
                  </a:cubicBezTo>
                  <a:cubicBezTo>
                    <a:pt x="124" y="151"/>
                    <a:pt x="124" y="151"/>
                    <a:pt x="124" y="151"/>
                  </a:cubicBezTo>
                  <a:cubicBezTo>
                    <a:pt x="124" y="17"/>
                    <a:pt x="124" y="17"/>
                    <a:pt x="124" y="17"/>
                  </a:cubicBezTo>
                  <a:cubicBezTo>
                    <a:pt x="124" y="17"/>
                    <a:pt x="124" y="17"/>
                    <a:pt x="124" y="17"/>
                  </a:cubicBezTo>
                  <a:cubicBezTo>
                    <a:pt x="122" y="8"/>
                    <a:pt x="95" y="0"/>
                    <a:pt x="62" y="0"/>
                  </a:cubicBezTo>
                  <a:cubicBezTo>
                    <a:pt x="29" y="0"/>
                    <a:pt x="2" y="8"/>
                    <a:pt x="1" y="17"/>
                  </a:cubicBezTo>
                  <a:cubicBezTo>
                    <a:pt x="0" y="17"/>
                    <a:pt x="0" y="17"/>
                    <a:pt x="0" y="17"/>
                  </a:cubicBezTo>
                  <a:cubicBezTo>
                    <a:pt x="0" y="149"/>
                    <a:pt x="0" y="149"/>
                    <a:pt x="0" y="149"/>
                  </a:cubicBezTo>
                  <a:cubicBezTo>
                    <a:pt x="4" y="140"/>
                    <a:pt x="30" y="134"/>
                    <a:pt x="62" y="134"/>
                  </a:cubicBezTo>
                  <a:close/>
                  <a:moveTo>
                    <a:pt x="111" y="75"/>
                  </a:moveTo>
                  <a:cubicBezTo>
                    <a:pt x="103" y="71"/>
                    <a:pt x="86" y="67"/>
                    <a:pt x="61" y="67"/>
                  </a:cubicBezTo>
                  <a:cubicBezTo>
                    <a:pt x="37" y="67"/>
                    <a:pt x="20" y="71"/>
                    <a:pt x="12" y="75"/>
                  </a:cubicBezTo>
                  <a:cubicBezTo>
                    <a:pt x="12" y="69"/>
                    <a:pt x="12" y="69"/>
                    <a:pt x="12" y="69"/>
                  </a:cubicBezTo>
                  <a:cubicBezTo>
                    <a:pt x="17" y="66"/>
                    <a:pt x="35" y="61"/>
                    <a:pt x="61" y="61"/>
                  </a:cubicBezTo>
                  <a:cubicBezTo>
                    <a:pt x="88" y="61"/>
                    <a:pt x="105" y="66"/>
                    <a:pt x="111" y="69"/>
                  </a:cubicBezTo>
                  <a:lnTo>
                    <a:pt x="111" y="75"/>
                  </a:lnTo>
                  <a:close/>
                  <a:moveTo>
                    <a:pt x="12" y="31"/>
                  </a:moveTo>
                  <a:cubicBezTo>
                    <a:pt x="17" y="28"/>
                    <a:pt x="35" y="23"/>
                    <a:pt x="61" y="23"/>
                  </a:cubicBezTo>
                  <a:cubicBezTo>
                    <a:pt x="88" y="23"/>
                    <a:pt x="105" y="28"/>
                    <a:pt x="111" y="31"/>
                  </a:cubicBezTo>
                  <a:cubicBezTo>
                    <a:pt x="111" y="37"/>
                    <a:pt x="111" y="37"/>
                    <a:pt x="111" y="37"/>
                  </a:cubicBezTo>
                  <a:cubicBezTo>
                    <a:pt x="103" y="33"/>
                    <a:pt x="86" y="29"/>
                    <a:pt x="61" y="29"/>
                  </a:cubicBezTo>
                  <a:cubicBezTo>
                    <a:pt x="37" y="29"/>
                    <a:pt x="20" y="33"/>
                    <a:pt x="12" y="37"/>
                  </a:cubicBezTo>
                  <a:lnTo>
                    <a:pt x="12" y="31"/>
                  </a:lnTo>
                  <a:close/>
                  <a:moveTo>
                    <a:pt x="12" y="50"/>
                  </a:moveTo>
                  <a:cubicBezTo>
                    <a:pt x="17" y="48"/>
                    <a:pt x="34" y="43"/>
                    <a:pt x="61" y="43"/>
                  </a:cubicBezTo>
                  <a:cubicBezTo>
                    <a:pt x="88" y="43"/>
                    <a:pt x="105" y="48"/>
                    <a:pt x="111" y="50"/>
                  </a:cubicBezTo>
                  <a:cubicBezTo>
                    <a:pt x="111" y="56"/>
                    <a:pt x="111" y="56"/>
                    <a:pt x="111" y="56"/>
                  </a:cubicBezTo>
                  <a:cubicBezTo>
                    <a:pt x="103" y="53"/>
                    <a:pt x="86" y="49"/>
                    <a:pt x="61" y="49"/>
                  </a:cubicBezTo>
                  <a:cubicBezTo>
                    <a:pt x="37" y="49"/>
                    <a:pt x="20" y="53"/>
                    <a:pt x="12" y="56"/>
                  </a:cubicBezTo>
                  <a:lnTo>
                    <a:pt x="12" y="50"/>
                  </a:lnTo>
                  <a:close/>
                  <a:moveTo>
                    <a:pt x="12" y="88"/>
                  </a:moveTo>
                  <a:cubicBezTo>
                    <a:pt x="17" y="85"/>
                    <a:pt x="34" y="80"/>
                    <a:pt x="61" y="80"/>
                  </a:cubicBezTo>
                  <a:cubicBezTo>
                    <a:pt x="88" y="80"/>
                    <a:pt x="105" y="85"/>
                    <a:pt x="111" y="88"/>
                  </a:cubicBezTo>
                  <a:cubicBezTo>
                    <a:pt x="111" y="94"/>
                    <a:pt x="111" y="94"/>
                    <a:pt x="111" y="94"/>
                  </a:cubicBezTo>
                  <a:cubicBezTo>
                    <a:pt x="103" y="91"/>
                    <a:pt x="86" y="87"/>
                    <a:pt x="61" y="87"/>
                  </a:cubicBezTo>
                  <a:cubicBezTo>
                    <a:pt x="37" y="87"/>
                    <a:pt x="20" y="91"/>
                    <a:pt x="12" y="94"/>
                  </a:cubicBezTo>
                  <a:lnTo>
                    <a:pt x="12" y="88"/>
                  </a:lnTo>
                  <a:close/>
                </a:path>
              </a:pathLst>
            </a:custGeom>
            <a:grpFill/>
            <a:ln>
              <a:noFill/>
            </a:ln>
          </p:spPr>
          <p:txBody>
            <a:bodyPr/>
            <a:lstStyle/>
            <a:p>
              <a:pPr eaLnBrk="1" fontAlgn="auto" hangingPunct="1">
                <a:spcBef>
                  <a:spcPts val="0"/>
                </a:spcBef>
                <a:spcAft>
                  <a:spcPts val="0"/>
                </a:spcAft>
                <a:defRPr/>
              </a:pPr>
              <a:endParaRPr lang="zh-CN" altLang="en-US" sz="1350">
                <a:solidFill>
                  <a:schemeClr val="tx1">
                    <a:lumMod val="65000"/>
                    <a:lumOff val="35000"/>
                  </a:schemeClr>
                </a:solidFill>
                <a:latin typeface="+mn-lt"/>
                <a:ea typeface="+mn-ea"/>
              </a:endParaRPr>
            </a:p>
          </p:txBody>
        </p:sp>
        <p:sp>
          <p:nvSpPr>
            <p:cNvPr id="52" name="Freeform 115">
              <a:extLst>
                <a:ext uri="{FF2B5EF4-FFF2-40B4-BE49-F238E27FC236}">
                  <a16:creationId xmlns:a16="http://schemas.microsoft.com/office/drawing/2014/main" id="{91BF1BEF-C68F-B7DE-B3FA-A96A8AA6E7E5}"/>
                </a:ext>
              </a:extLst>
            </p:cNvPr>
            <p:cNvSpPr/>
            <p:nvPr/>
          </p:nvSpPr>
          <p:spPr bwMode="auto">
            <a:xfrm>
              <a:off x="926573" y="4237934"/>
              <a:ext cx="132394" cy="135464"/>
            </a:xfrm>
            <a:custGeom>
              <a:avLst/>
              <a:gdLst>
                <a:gd name="T0" fmla="*/ 35 w 35"/>
                <a:gd name="T1" fmla="*/ 36 h 36"/>
                <a:gd name="T2" fmla="*/ 35 w 35"/>
                <a:gd name="T3" fmla="*/ 6 h 36"/>
                <a:gd name="T4" fmla="*/ 0 w 35"/>
                <a:gd name="T5" fmla="*/ 0 h 36"/>
                <a:gd name="T6" fmla="*/ 0 w 35"/>
                <a:gd name="T7" fmla="*/ 31 h 36"/>
                <a:gd name="T8" fmla="*/ 35 w 35"/>
                <a:gd name="T9" fmla="*/ 36 h 36"/>
              </a:gdLst>
              <a:ahLst/>
              <a:cxnLst>
                <a:cxn ang="0">
                  <a:pos x="T0" y="T1"/>
                </a:cxn>
                <a:cxn ang="0">
                  <a:pos x="T2" y="T3"/>
                </a:cxn>
                <a:cxn ang="0">
                  <a:pos x="T4" y="T5"/>
                </a:cxn>
                <a:cxn ang="0">
                  <a:pos x="T6" y="T7"/>
                </a:cxn>
                <a:cxn ang="0">
                  <a:pos x="T8" y="T9"/>
                </a:cxn>
              </a:cxnLst>
              <a:rect l="0" t="0" r="r" b="b"/>
              <a:pathLst>
                <a:path w="35" h="36">
                  <a:moveTo>
                    <a:pt x="35" y="36"/>
                  </a:moveTo>
                  <a:cubicBezTo>
                    <a:pt x="35" y="6"/>
                    <a:pt x="35" y="6"/>
                    <a:pt x="35" y="6"/>
                  </a:cubicBezTo>
                  <a:cubicBezTo>
                    <a:pt x="29" y="4"/>
                    <a:pt x="17" y="1"/>
                    <a:pt x="0" y="0"/>
                  </a:cubicBezTo>
                  <a:cubicBezTo>
                    <a:pt x="0" y="31"/>
                    <a:pt x="0" y="31"/>
                    <a:pt x="0" y="31"/>
                  </a:cubicBezTo>
                  <a:cubicBezTo>
                    <a:pt x="15" y="32"/>
                    <a:pt x="26" y="34"/>
                    <a:pt x="35" y="36"/>
                  </a:cubicBezTo>
                  <a:close/>
                </a:path>
              </a:pathLst>
            </a:custGeom>
            <a:grpFill/>
            <a:ln>
              <a:noFill/>
            </a:ln>
          </p:spPr>
          <p:txBody>
            <a:bodyPr/>
            <a:lstStyle/>
            <a:p>
              <a:pPr eaLnBrk="1" fontAlgn="auto" hangingPunct="1">
                <a:spcBef>
                  <a:spcPts val="0"/>
                </a:spcBef>
                <a:spcAft>
                  <a:spcPts val="0"/>
                </a:spcAft>
                <a:defRPr/>
              </a:pPr>
              <a:endParaRPr lang="zh-CN" altLang="en-US" sz="1350">
                <a:solidFill>
                  <a:schemeClr val="tx1">
                    <a:lumMod val="65000"/>
                    <a:lumOff val="35000"/>
                  </a:schemeClr>
                </a:solidFill>
                <a:latin typeface="+mn-lt"/>
                <a:ea typeface="+mn-ea"/>
              </a:endParaRPr>
            </a:p>
          </p:txBody>
        </p:sp>
        <p:sp>
          <p:nvSpPr>
            <p:cNvPr id="53" name="Freeform 116">
              <a:extLst>
                <a:ext uri="{FF2B5EF4-FFF2-40B4-BE49-F238E27FC236}">
                  <a16:creationId xmlns:a16="http://schemas.microsoft.com/office/drawing/2014/main" id="{D2879462-7851-2076-B349-38D40E9AC826}"/>
                </a:ext>
              </a:extLst>
            </p:cNvPr>
            <p:cNvSpPr>
              <a:spLocks noEditPoints="1"/>
            </p:cNvSpPr>
            <p:nvPr/>
          </p:nvSpPr>
          <p:spPr bwMode="auto">
            <a:xfrm>
              <a:off x="661786" y="4168696"/>
              <a:ext cx="466387" cy="568952"/>
            </a:xfrm>
            <a:custGeom>
              <a:avLst/>
              <a:gdLst>
                <a:gd name="T0" fmla="*/ 124 w 124"/>
                <a:gd name="T1" fmla="*/ 17 h 151"/>
                <a:gd name="T2" fmla="*/ 62 w 124"/>
                <a:gd name="T3" fmla="*/ 0 h 151"/>
                <a:gd name="T4" fmla="*/ 1 w 124"/>
                <a:gd name="T5" fmla="*/ 17 h 151"/>
                <a:gd name="T6" fmla="*/ 0 w 124"/>
                <a:gd name="T7" fmla="*/ 17 h 151"/>
                <a:gd name="T8" fmla="*/ 0 w 124"/>
                <a:gd name="T9" fmla="*/ 148 h 151"/>
                <a:gd name="T10" fmla="*/ 62 w 124"/>
                <a:gd name="T11" fmla="*/ 133 h 151"/>
                <a:gd name="T12" fmla="*/ 124 w 124"/>
                <a:gd name="T13" fmla="*/ 151 h 151"/>
                <a:gd name="T14" fmla="*/ 124 w 124"/>
                <a:gd name="T15" fmla="*/ 151 h 151"/>
                <a:gd name="T16" fmla="*/ 124 w 124"/>
                <a:gd name="T17" fmla="*/ 17 h 151"/>
                <a:gd name="T18" fmla="*/ 112 w 124"/>
                <a:gd name="T19" fmla="*/ 76 h 151"/>
                <a:gd name="T20" fmla="*/ 112 w 124"/>
                <a:gd name="T21" fmla="*/ 82 h 151"/>
                <a:gd name="T22" fmla="*/ 62 w 124"/>
                <a:gd name="T23" fmla="*/ 74 h 151"/>
                <a:gd name="T24" fmla="*/ 13 w 124"/>
                <a:gd name="T25" fmla="*/ 82 h 151"/>
                <a:gd name="T26" fmla="*/ 13 w 124"/>
                <a:gd name="T27" fmla="*/ 76 h 151"/>
                <a:gd name="T28" fmla="*/ 62 w 124"/>
                <a:gd name="T29" fmla="*/ 68 h 151"/>
                <a:gd name="T30" fmla="*/ 112 w 124"/>
                <a:gd name="T31" fmla="*/ 76 h 151"/>
                <a:gd name="T32" fmla="*/ 13 w 124"/>
                <a:gd name="T33" fmla="*/ 30 h 151"/>
                <a:gd name="T34" fmla="*/ 55 w 124"/>
                <a:gd name="T35" fmla="*/ 22 h 151"/>
                <a:gd name="T36" fmla="*/ 55 w 124"/>
                <a:gd name="T37" fmla="*/ 28 h 151"/>
                <a:gd name="T38" fmla="*/ 13 w 124"/>
                <a:gd name="T39" fmla="*/ 36 h 151"/>
                <a:gd name="T40" fmla="*/ 13 w 124"/>
                <a:gd name="T41" fmla="*/ 30 h 151"/>
                <a:gd name="T42" fmla="*/ 13 w 124"/>
                <a:gd name="T43" fmla="*/ 49 h 151"/>
                <a:gd name="T44" fmla="*/ 55 w 124"/>
                <a:gd name="T45" fmla="*/ 42 h 151"/>
                <a:gd name="T46" fmla="*/ 55 w 124"/>
                <a:gd name="T47" fmla="*/ 48 h 151"/>
                <a:gd name="T48" fmla="*/ 13 w 124"/>
                <a:gd name="T49" fmla="*/ 55 h 151"/>
                <a:gd name="T50" fmla="*/ 13 w 124"/>
                <a:gd name="T51" fmla="*/ 49 h 151"/>
                <a:gd name="T52" fmla="*/ 112 w 124"/>
                <a:gd name="T53" fmla="*/ 119 h 151"/>
                <a:gd name="T54" fmla="*/ 62 w 124"/>
                <a:gd name="T55" fmla="*/ 112 h 151"/>
                <a:gd name="T56" fmla="*/ 13 w 124"/>
                <a:gd name="T57" fmla="*/ 119 h 151"/>
                <a:gd name="T58" fmla="*/ 13 w 124"/>
                <a:gd name="T59" fmla="*/ 114 h 151"/>
                <a:gd name="T60" fmla="*/ 62 w 124"/>
                <a:gd name="T61" fmla="*/ 106 h 151"/>
                <a:gd name="T62" fmla="*/ 112 w 124"/>
                <a:gd name="T63" fmla="*/ 114 h 151"/>
                <a:gd name="T64" fmla="*/ 112 w 124"/>
                <a:gd name="T65" fmla="*/ 119 h 151"/>
                <a:gd name="T66" fmla="*/ 112 w 124"/>
                <a:gd name="T67" fmla="*/ 100 h 151"/>
                <a:gd name="T68" fmla="*/ 62 w 124"/>
                <a:gd name="T69" fmla="*/ 92 h 151"/>
                <a:gd name="T70" fmla="*/ 13 w 124"/>
                <a:gd name="T71" fmla="*/ 100 h 151"/>
                <a:gd name="T72" fmla="*/ 13 w 124"/>
                <a:gd name="T73" fmla="*/ 94 h 151"/>
                <a:gd name="T74" fmla="*/ 62 w 124"/>
                <a:gd name="T75" fmla="*/ 86 h 151"/>
                <a:gd name="T76" fmla="*/ 112 w 124"/>
                <a:gd name="T77" fmla="*/ 94 h 151"/>
                <a:gd name="T78" fmla="*/ 112 w 124"/>
                <a:gd name="T79" fmla="*/ 100 h 151"/>
                <a:gd name="T80" fmla="*/ 112 w 124"/>
                <a:gd name="T81" fmla="*/ 65 h 151"/>
                <a:gd name="T82" fmla="*/ 65 w 124"/>
                <a:gd name="T83" fmla="*/ 57 h 151"/>
                <a:gd name="T84" fmla="*/ 65 w 124"/>
                <a:gd name="T85" fmla="*/ 12 h 151"/>
                <a:gd name="T86" fmla="*/ 112 w 124"/>
                <a:gd name="T87" fmla="*/ 21 h 151"/>
                <a:gd name="T88" fmla="*/ 112 w 124"/>
                <a:gd name="T89" fmla="*/ 6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4" h="151">
                  <a:moveTo>
                    <a:pt x="124" y="17"/>
                  </a:moveTo>
                  <a:cubicBezTo>
                    <a:pt x="123" y="7"/>
                    <a:pt x="96" y="0"/>
                    <a:pt x="62" y="0"/>
                  </a:cubicBezTo>
                  <a:cubicBezTo>
                    <a:pt x="29" y="0"/>
                    <a:pt x="2" y="7"/>
                    <a:pt x="1" y="17"/>
                  </a:cubicBezTo>
                  <a:cubicBezTo>
                    <a:pt x="0" y="17"/>
                    <a:pt x="0" y="17"/>
                    <a:pt x="0" y="17"/>
                  </a:cubicBezTo>
                  <a:cubicBezTo>
                    <a:pt x="0" y="148"/>
                    <a:pt x="0" y="148"/>
                    <a:pt x="0" y="148"/>
                  </a:cubicBezTo>
                  <a:cubicBezTo>
                    <a:pt x="4" y="140"/>
                    <a:pt x="30" y="133"/>
                    <a:pt x="62" y="133"/>
                  </a:cubicBezTo>
                  <a:cubicBezTo>
                    <a:pt x="96" y="133"/>
                    <a:pt x="124" y="141"/>
                    <a:pt x="124" y="151"/>
                  </a:cubicBezTo>
                  <a:cubicBezTo>
                    <a:pt x="124" y="151"/>
                    <a:pt x="124" y="151"/>
                    <a:pt x="124" y="151"/>
                  </a:cubicBezTo>
                  <a:cubicBezTo>
                    <a:pt x="124" y="17"/>
                    <a:pt x="124" y="17"/>
                    <a:pt x="124" y="17"/>
                  </a:cubicBezTo>
                  <a:close/>
                  <a:moveTo>
                    <a:pt x="112" y="76"/>
                  </a:moveTo>
                  <a:cubicBezTo>
                    <a:pt x="112" y="82"/>
                    <a:pt x="112" y="82"/>
                    <a:pt x="112" y="82"/>
                  </a:cubicBezTo>
                  <a:cubicBezTo>
                    <a:pt x="104" y="78"/>
                    <a:pt x="87" y="74"/>
                    <a:pt x="62" y="74"/>
                  </a:cubicBezTo>
                  <a:cubicBezTo>
                    <a:pt x="38" y="74"/>
                    <a:pt x="21" y="78"/>
                    <a:pt x="13" y="82"/>
                  </a:cubicBezTo>
                  <a:cubicBezTo>
                    <a:pt x="13" y="76"/>
                    <a:pt x="13" y="76"/>
                    <a:pt x="13" y="76"/>
                  </a:cubicBezTo>
                  <a:cubicBezTo>
                    <a:pt x="18" y="73"/>
                    <a:pt x="35" y="68"/>
                    <a:pt x="62" y="68"/>
                  </a:cubicBezTo>
                  <a:cubicBezTo>
                    <a:pt x="89" y="68"/>
                    <a:pt x="106" y="73"/>
                    <a:pt x="112" y="76"/>
                  </a:cubicBezTo>
                  <a:close/>
                  <a:moveTo>
                    <a:pt x="13" y="30"/>
                  </a:moveTo>
                  <a:cubicBezTo>
                    <a:pt x="18" y="27"/>
                    <a:pt x="32" y="23"/>
                    <a:pt x="55" y="22"/>
                  </a:cubicBezTo>
                  <a:cubicBezTo>
                    <a:pt x="55" y="28"/>
                    <a:pt x="55" y="28"/>
                    <a:pt x="55" y="28"/>
                  </a:cubicBezTo>
                  <a:cubicBezTo>
                    <a:pt x="34" y="29"/>
                    <a:pt x="20" y="33"/>
                    <a:pt x="13" y="36"/>
                  </a:cubicBezTo>
                  <a:lnTo>
                    <a:pt x="13" y="30"/>
                  </a:lnTo>
                  <a:close/>
                  <a:moveTo>
                    <a:pt x="13" y="49"/>
                  </a:moveTo>
                  <a:cubicBezTo>
                    <a:pt x="18" y="47"/>
                    <a:pt x="32" y="42"/>
                    <a:pt x="55" y="42"/>
                  </a:cubicBezTo>
                  <a:cubicBezTo>
                    <a:pt x="55" y="48"/>
                    <a:pt x="55" y="48"/>
                    <a:pt x="55" y="48"/>
                  </a:cubicBezTo>
                  <a:cubicBezTo>
                    <a:pt x="34" y="49"/>
                    <a:pt x="20" y="52"/>
                    <a:pt x="13" y="55"/>
                  </a:cubicBezTo>
                  <a:lnTo>
                    <a:pt x="13" y="49"/>
                  </a:lnTo>
                  <a:close/>
                  <a:moveTo>
                    <a:pt x="112" y="119"/>
                  </a:moveTo>
                  <a:cubicBezTo>
                    <a:pt x="104" y="116"/>
                    <a:pt x="87" y="112"/>
                    <a:pt x="62" y="112"/>
                  </a:cubicBezTo>
                  <a:cubicBezTo>
                    <a:pt x="38" y="112"/>
                    <a:pt x="21" y="116"/>
                    <a:pt x="13" y="119"/>
                  </a:cubicBezTo>
                  <a:cubicBezTo>
                    <a:pt x="13" y="114"/>
                    <a:pt x="13" y="114"/>
                    <a:pt x="13" y="114"/>
                  </a:cubicBezTo>
                  <a:cubicBezTo>
                    <a:pt x="18" y="111"/>
                    <a:pt x="35" y="106"/>
                    <a:pt x="62" y="106"/>
                  </a:cubicBezTo>
                  <a:cubicBezTo>
                    <a:pt x="89" y="106"/>
                    <a:pt x="106" y="111"/>
                    <a:pt x="112" y="114"/>
                  </a:cubicBezTo>
                  <a:lnTo>
                    <a:pt x="112" y="119"/>
                  </a:lnTo>
                  <a:close/>
                  <a:moveTo>
                    <a:pt x="112" y="100"/>
                  </a:moveTo>
                  <a:cubicBezTo>
                    <a:pt x="104" y="97"/>
                    <a:pt x="87" y="92"/>
                    <a:pt x="62" y="92"/>
                  </a:cubicBezTo>
                  <a:cubicBezTo>
                    <a:pt x="38" y="92"/>
                    <a:pt x="21" y="97"/>
                    <a:pt x="13" y="100"/>
                  </a:cubicBezTo>
                  <a:cubicBezTo>
                    <a:pt x="13" y="94"/>
                    <a:pt x="13" y="94"/>
                    <a:pt x="13" y="94"/>
                  </a:cubicBezTo>
                  <a:cubicBezTo>
                    <a:pt x="18" y="91"/>
                    <a:pt x="36" y="86"/>
                    <a:pt x="62" y="86"/>
                  </a:cubicBezTo>
                  <a:cubicBezTo>
                    <a:pt x="89" y="86"/>
                    <a:pt x="106" y="91"/>
                    <a:pt x="112" y="94"/>
                  </a:cubicBezTo>
                  <a:lnTo>
                    <a:pt x="112" y="100"/>
                  </a:lnTo>
                  <a:close/>
                  <a:moveTo>
                    <a:pt x="112" y="65"/>
                  </a:moveTo>
                  <a:cubicBezTo>
                    <a:pt x="106" y="62"/>
                    <a:pt x="90" y="57"/>
                    <a:pt x="65" y="57"/>
                  </a:cubicBezTo>
                  <a:cubicBezTo>
                    <a:pt x="65" y="12"/>
                    <a:pt x="65" y="12"/>
                    <a:pt x="65" y="12"/>
                  </a:cubicBezTo>
                  <a:cubicBezTo>
                    <a:pt x="90" y="13"/>
                    <a:pt x="107" y="18"/>
                    <a:pt x="112" y="21"/>
                  </a:cubicBezTo>
                  <a:lnTo>
                    <a:pt x="112" y="65"/>
                  </a:lnTo>
                  <a:close/>
                </a:path>
              </a:pathLst>
            </a:custGeom>
            <a:grpFill/>
            <a:ln>
              <a:noFill/>
            </a:ln>
          </p:spPr>
          <p:txBody>
            <a:bodyPr/>
            <a:lstStyle/>
            <a:p>
              <a:pPr eaLnBrk="1" fontAlgn="auto" hangingPunct="1">
                <a:spcBef>
                  <a:spcPts val="0"/>
                </a:spcBef>
                <a:spcAft>
                  <a:spcPts val="0"/>
                </a:spcAft>
                <a:defRPr/>
              </a:pPr>
              <a:endParaRPr lang="zh-CN" altLang="en-US" sz="1350">
                <a:solidFill>
                  <a:schemeClr val="tx1">
                    <a:lumMod val="65000"/>
                    <a:lumOff val="35000"/>
                  </a:schemeClr>
                </a:solidFill>
                <a:latin typeface="+mn-lt"/>
                <a:ea typeface="+mn-ea"/>
              </a:endParaRPr>
            </a:p>
          </p:txBody>
        </p:sp>
      </p:grpSp>
    </p:spTree>
    <p:extLst>
      <p:ext uri="{BB962C8B-B14F-4D97-AF65-F5344CB8AC3E}">
        <p14:creationId xmlns:p14="http://schemas.microsoft.com/office/powerpoint/2010/main" val="338865862"/>
      </p:ext>
    </p:extLst>
  </p:cSld>
  <p:clrMapOvr>
    <a:masterClrMapping/>
  </p:clrMapOvr>
  <p:transition spd="med">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3554715" y="2722358"/>
            <a:ext cx="860919" cy="584775"/>
          </a:xfrm>
          <a:prstGeom prst="rect">
            <a:avLst/>
          </a:prstGeom>
          <a:noFill/>
        </p:spPr>
        <p:txBody>
          <a:bodyPr wrap="square" rtlCol="0">
            <a:spAutoFit/>
          </a:bodyPr>
          <a:lstStyle/>
          <a:p>
            <a:r>
              <a:rPr lang="en-US" altLang="zh-CN" sz="3200" b="1" dirty="0">
                <a:solidFill>
                  <a:schemeClr val="tx1">
                    <a:lumMod val="65000"/>
                    <a:lumOff val="35000"/>
                  </a:schemeClr>
                </a:solidFill>
                <a:latin typeface="Broadway" panose="04040905080B02020502" pitchFamily="82" charset="0"/>
                <a:cs typeface="+mn-ea"/>
                <a:sym typeface="+mn-lt"/>
              </a:rPr>
              <a:t>01</a:t>
            </a:r>
            <a:endParaRPr lang="zh-CN" altLang="en-US" sz="3200" b="1" dirty="0">
              <a:solidFill>
                <a:schemeClr val="tx1">
                  <a:lumMod val="65000"/>
                  <a:lumOff val="35000"/>
                </a:schemeClr>
              </a:solidFill>
              <a:latin typeface="Broadway" panose="04040905080B02020502" pitchFamily="82" charset="0"/>
              <a:cs typeface="+mn-ea"/>
              <a:sym typeface="+mn-lt"/>
            </a:endParaRPr>
          </a:p>
        </p:txBody>
      </p:sp>
      <p:sp>
        <p:nvSpPr>
          <p:cNvPr id="36" name="文本框 35"/>
          <p:cNvSpPr txBox="1"/>
          <p:nvPr/>
        </p:nvSpPr>
        <p:spPr>
          <a:xfrm>
            <a:off x="4367541" y="2828086"/>
            <a:ext cx="4669868" cy="1015663"/>
          </a:xfrm>
          <a:prstGeom prst="rect">
            <a:avLst/>
          </a:prstGeom>
          <a:noFill/>
        </p:spPr>
        <p:txBody>
          <a:bodyPr wrap="none" rtlCol="0">
            <a:spAutoFit/>
          </a:bodyPr>
          <a:lstStyle/>
          <a:p>
            <a:pPr algn="ctr"/>
            <a:r>
              <a:rPr lang="en-US" altLang="zh-CN" sz="6000" b="1" dirty="0">
                <a:solidFill>
                  <a:schemeClr val="tx1">
                    <a:lumMod val="65000"/>
                    <a:lumOff val="35000"/>
                  </a:schemeClr>
                </a:solidFill>
              </a:rPr>
              <a:t>Introduction</a:t>
            </a:r>
            <a:endParaRPr lang="zh-CN" altLang="en-US" sz="6000" b="1" dirty="0">
              <a:solidFill>
                <a:schemeClr val="tx1">
                  <a:lumMod val="65000"/>
                  <a:lumOff val="35000"/>
                </a:schemeClr>
              </a:solidFill>
            </a:endParaRPr>
          </a:p>
        </p:txBody>
      </p:sp>
      <p:grpSp>
        <p:nvGrpSpPr>
          <p:cNvPr id="56" name="组合 221"/>
          <p:cNvGrpSpPr/>
          <p:nvPr/>
        </p:nvGrpSpPr>
        <p:grpSpPr bwMode="auto">
          <a:xfrm>
            <a:off x="3506622" y="3250106"/>
            <a:ext cx="860919" cy="506904"/>
            <a:chOff x="165605" y="4160117"/>
            <a:chExt cx="962026" cy="631825"/>
          </a:xfrm>
          <a:solidFill>
            <a:srgbClr val="005D9D"/>
          </a:solidFill>
        </p:grpSpPr>
        <p:sp>
          <p:nvSpPr>
            <p:cNvPr id="57" name="Freeform 113"/>
            <p:cNvSpPr/>
            <p:nvPr/>
          </p:nvSpPr>
          <p:spPr bwMode="auto">
            <a:xfrm>
              <a:off x="171329" y="4674430"/>
              <a:ext cx="956844" cy="117404"/>
            </a:xfrm>
            <a:custGeom>
              <a:avLst/>
              <a:gdLst>
                <a:gd name="T0" fmla="*/ 145 w 255"/>
                <a:gd name="T1" fmla="*/ 26 h 31"/>
                <a:gd name="T2" fmla="*/ 145 w 255"/>
                <a:gd name="T3" fmla="*/ 22 h 31"/>
                <a:gd name="T4" fmla="*/ 253 w 255"/>
                <a:gd name="T5" fmla="*/ 22 h 31"/>
                <a:gd name="T6" fmla="*/ 251 w 255"/>
                <a:gd name="T7" fmla="*/ 17 h 31"/>
                <a:gd name="T8" fmla="*/ 157 w 255"/>
                <a:gd name="T9" fmla="*/ 17 h 31"/>
                <a:gd name="T10" fmla="*/ 157 w 255"/>
                <a:gd name="T11" fmla="*/ 12 h 31"/>
                <a:gd name="T12" fmla="*/ 248 w 255"/>
                <a:gd name="T13" fmla="*/ 12 h 31"/>
                <a:gd name="T14" fmla="*/ 193 w 255"/>
                <a:gd name="T15" fmla="*/ 2 h 31"/>
                <a:gd name="T16" fmla="*/ 136 w 255"/>
                <a:gd name="T17" fmla="*/ 13 h 31"/>
                <a:gd name="T18" fmla="*/ 136 w 255"/>
                <a:gd name="T19" fmla="*/ 17 h 31"/>
                <a:gd name="T20" fmla="*/ 127 w 255"/>
                <a:gd name="T21" fmla="*/ 17 h 31"/>
                <a:gd name="T22" fmla="*/ 119 w 255"/>
                <a:gd name="T23" fmla="*/ 17 h 31"/>
                <a:gd name="T24" fmla="*/ 119 w 255"/>
                <a:gd name="T25" fmla="*/ 14 h 31"/>
                <a:gd name="T26" fmla="*/ 61 w 255"/>
                <a:gd name="T27" fmla="*/ 0 h 31"/>
                <a:gd name="T28" fmla="*/ 6 w 255"/>
                <a:gd name="T29" fmla="*/ 10 h 31"/>
                <a:gd name="T30" fmla="*/ 97 w 255"/>
                <a:gd name="T31" fmla="*/ 10 h 31"/>
                <a:gd name="T32" fmla="*/ 97 w 255"/>
                <a:gd name="T33" fmla="*/ 14 h 31"/>
                <a:gd name="T34" fmla="*/ 2 w 255"/>
                <a:gd name="T35" fmla="*/ 14 h 31"/>
                <a:gd name="T36" fmla="*/ 2 w 255"/>
                <a:gd name="T37" fmla="*/ 19 h 31"/>
                <a:gd name="T38" fmla="*/ 109 w 255"/>
                <a:gd name="T39" fmla="*/ 19 h 31"/>
                <a:gd name="T40" fmla="*/ 109 w 255"/>
                <a:gd name="T41" fmla="*/ 24 h 31"/>
                <a:gd name="T42" fmla="*/ 1 w 255"/>
                <a:gd name="T43" fmla="*/ 24 h 31"/>
                <a:gd name="T44" fmla="*/ 0 w 255"/>
                <a:gd name="T45" fmla="*/ 31 h 31"/>
                <a:gd name="T46" fmla="*/ 255 w 255"/>
                <a:gd name="T47" fmla="*/ 31 h 31"/>
                <a:gd name="T48" fmla="*/ 254 w 255"/>
                <a:gd name="T49" fmla="*/ 26 h 31"/>
                <a:gd name="T50" fmla="*/ 145 w 255"/>
                <a:gd name="T51" fmla="*/ 2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5" h="31">
                  <a:moveTo>
                    <a:pt x="145" y="26"/>
                  </a:moveTo>
                  <a:cubicBezTo>
                    <a:pt x="145" y="22"/>
                    <a:pt x="145" y="22"/>
                    <a:pt x="145" y="22"/>
                  </a:cubicBezTo>
                  <a:cubicBezTo>
                    <a:pt x="253" y="22"/>
                    <a:pt x="253" y="22"/>
                    <a:pt x="253" y="22"/>
                  </a:cubicBezTo>
                  <a:cubicBezTo>
                    <a:pt x="251" y="17"/>
                    <a:pt x="251" y="17"/>
                    <a:pt x="251" y="17"/>
                  </a:cubicBezTo>
                  <a:cubicBezTo>
                    <a:pt x="157" y="17"/>
                    <a:pt x="157" y="17"/>
                    <a:pt x="157" y="17"/>
                  </a:cubicBezTo>
                  <a:cubicBezTo>
                    <a:pt x="157" y="12"/>
                    <a:pt x="157" y="12"/>
                    <a:pt x="157" y="12"/>
                  </a:cubicBezTo>
                  <a:cubicBezTo>
                    <a:pt x="248" y="12"/>
                    <a:pt x="248" y="12"/>
                    <a:pt x="248" y="12"/>
                  </a:cubicBezTo>
                  <a:cubicBezTo>
                    <a:pt x="242" y="8"/>
                    <a:pt x="223" y="2"/>
                    <a:pt x="193" y="2"/>
                  </a:cubicBezTo>
                  <a:cubicBezTo>
                    <a:pt x="163" y="2"/>
                    <a:pt x="142" y="8"/>
                    <a:pt x="136" y="13"/>
                  </a:cubicBezTo>
                  <a:cubicBezTo>
                    <a:pt x="136" y="17"/>
                    <a:pt x="136" y="17"/>
                    <a:pt x="136" y="17"/>
                  </a:cubicBezTo>
                  <a:cubicBezTo>
                    <a:pt x="127" y="17"/>
                    <a:pt x="127" y="17"/>
                    <a:pt x="127" y="17"/>
                  </a:cubicBezTo>
                  <a:cubicBezTo>
                    <a:pt x="119" y="17"/>
                    <a:pt x="119" y="17"/>
                    <a:pt x="119" y="17"/>
                  </a:cubicBezTo>
                  <a:cubicBezTo>
                    <a:pt x="119" y="14"/>
                    <a:pt x="119" y="14"/>
                    <a:pt x="119" y="14"/>
                  </a:cubicBezTo>
                  <a:cubicBezTo>
                    <a:pt x="119" y="9"/>
                    <a:pt x="99" y="0"/>
                    <a:pt x="61" y="0"/>
                  </a:cubicBezTo>
                  <a:cubicBezTo>
                    <a:pt x="33" y="0"/>
                    <a:pt x="14" y="5"/>
                    <a:pt x="6" y="10"/>
                  </a:cubicBezTo>
                  <a:cubicBezTo>
                    <a:pt x="97" y="10"/>
                    <a:pt x="97" y="10"/>
                    <a:pt x="97" y="10"/>
                  </a:cubicBezTo>
                  <a:cubicBezTo>
                    <a:pt x="97" y="14"/>
                    <a:pt x="97" y="14"/>
                    <a:pt x="97" y="14"/>
                  </a:cubicBezTo>
                  <a:cubicBezTo>
                    <a:pt x="2" y="14"/>
                    <a:pt x="2" y="14"/>
                    <a:pt x="2" y="14"/>
                  </a:cubicBezTo>
                  <a:cubicBezTo>
                    <a:pt x="2" y="19"/>
                    <a:pt x="2" y="19"/>
                    <a:pt x="2" y="19"/>
                  </a:cubicBezTo>
                  <a:cubicBezTo>
                    <a:pt x="109" y="19"/>
                    <a:pt x="109" y="19"/>
                    <a:pt x="109" y="19"/>
                  </a:cubicBezTo>
                  <a:cubicBezTo>
                    <a:pt x="109" y="24"/>
                    <a:pt x="109" y="24"/>
                    <a:pt x="109" y="24"/>
                  </a:cubicBezTo>
                  <a:cubicBezTo>
                    <a:pt x="1" y="24"/>
                    <a:pt x="1" y="24"/>
                    <a:pt x="1" y="24"/>
                  </a:cubicBezTo>
                  <a:cubicBezTo>
                    <a:pt x="0" y="31"/>
                    <a:pt x="0" y="31"/>
                    <a:pt x="0" y="31"/>
                  </a:cubicBezTo>
                  <a:cubicBezTo>
                    <a:pt x="255" y="31"/>
                    <a:pt x="255" y="31"/>
                    <a:pt x="255" y="31"/>
                  </a:cubicBezTo>
                  <a:cubicBezTo>
                    <a:pt x="254" y="26"/>
                    <a:pt x="254" y="26"/>
                    <a:pt x="254" y="26"/>
                  </a:cubicBezTo>
                  <a:lnTo>
                    <a:pt x="145" y="26"/>
                  </a:lnTo>
                  <a:close/>
                </a:path>
              </a:pathLst>
            </a:custGeom>
            <a:grpFill/>
            <a:ln>
              <a:noFill/>
            </a:ln>
          </p:spPr>
          <p:txBody>
            <a:bodyPr/>
            <a:lstStyle/>
            <a:p>
              <a:pPr eaLnBrk="1" fontAlgn="auto" hangingPunct="1">
                <a:spcBef>
                  <a:spcPts val="0"/>
                </a:spcBef>
                <a:spcAft>
                  <a:spcPts val="0"/>
                </a:spcAft>
                <a:defRPr/>
              </a:pPr>
              <a:endParaRPr lang="zh-CN" altLang="en-US" sz="1350">
                <a:solidFill>
                  <a:schemeClr val="tx1">
                    <a:lumMod val="65000"/>
                    <a:lumOff val="35000"/>
                  </a:schemeClr>
                </a:solidFill>
                <a:latin typeface="+mn-lt"/>
                <a:ea typeface="+mn-ea"/>
              </a:endParaRPr>
            </a:p>
          </p:txBody>
        </p:sp>
        <p:sp>
          <p:nvSpPr>
            <p:cNvPr id="58" name="Freeform 114"/>
            <p:cNvSpPr>
              <a:spLocks noEditPoints="1"/>
            </p:cNvSpPr>
            <p:nvPr/>
          </p:nvSpPr>
          <p:spPr bwMode="auto">
            <a:xfrm>
              <a:off x="165311" y="4159666"/>
              <a:ext cx="466385" cy="568950"/>
            </a:xfrm>
            <a:custGeom>
              <a:avLst/>
              <a:gdLst>
                <a:gd name="T0" fmla="*/ 62 w 124"/>
                <a:gd name="T1" fmla="*/ 134 h 151"/>
                <a:gd name="T2" fmla="*/ 124 w 124"/>
                <a:gd name="T3" fmla="*/ 151 h 151"/>
                <a:gd name="T4" fmla="*/ 124 w 124"/>
                <a:gd name="T5" fmla="*/ 151 h 151"/>
                <a:gd name="T6" fmla="*/ 124 w 124"/>
                <a:gd name="T7" fmla="*/ 17 h 151"/>
                <a:gd name="T8" fmla="*/ 124 w 124"/>
                <a:gd name="T9" fmla="*/ 17 h 151"/>
                <a:gd name="T10" fmla="*/ 62 w 124"/>
                <a:gd name="T11" fmla="*/ 0 h 151"/>
                <a:gd name="T12" fmla="*/ 1 w 124"/>
                <a:gd name="T13" fmla="*/ 17 h 151"/>
                <a:gd name="T14" fmla="*/ 0 w 124"/>
                <a:gd name="T15" fmla="*/ 17 h 151"/>
                <a:gd name="T16" fmla="*/ 0 w 124"/>
                <a:gd name="T17" fmla="*/ 149 h 151"/>
                <a:gd name="T18" fmla="*/ 62 w 124"/>
                <a:gd name="T19" fmla="*/ 134 h 151"/>
                <a:gd name="T20" fmla="*/ 111 w 124"/>
                <a:gd name="T21" fmla="*/ 75 h 151"/>
                <a:gd name="T22" fmla="*/ 61 w 124"/>
                <a:gd name="T23" fmla="*/ 67 h 151"/>
                <a:gd name="T24" fmla="*/ 12 w 124"/>
                <a:gd name="T25" fmla="*/ 75 h 151"/>
                <a:gd name="T26" fmla="*/ 12 w 124"/>
                <a:gd name="T27" fmla="*/ 69 h 151"/>
                <a:gd name="T28" fmla="*/ 61 w 124"/>
                <a:gd name="T29" fmla="*/ 61 h 151"/>
                <a:gd name="T30" fmla="*/ 111 w 124"/>
                <a:gd name="T31" fmla="*/ 69 h 151"/>
                <a:gd name="T32" fmla="*/ 111 w 124"/>
                <a:gd name="T33" fmla="*/ 75 h 151"/>
                <a:gd name="T34" fmla="*/ 12 w 124"/>
                <a:gd name="T35" fmla="*/ 31 h 151"/>
                <a:gd name="T36" fmla="*/ 61 w 124"/>
                <a:gd name="T37" fmla="*/ 23 h 151"/>
                <a:gd name="T38" fmla="*/ 111 w 124"/>
                <a:gd name="T39" fmla="*/ 31 h 151"/>
                <a:gd name="T40" fmla="*/ 111 w 124"/>
                <a:gd name="T41" fmla="*/ 37 h 151"/>
                <a:gd name="T42" fmla="*/ 61 w 124"/>
                <a:gd name="T43" fmla="*/ 29 h 151"/>
                <a:gd name="T44" fmla="*/ 12 w 124"/>
                <a:gd name="T45" fmla="*/ 37 h 151"/>
                <a:gd name="T46" fmla="*/ 12 w 124"/>
                <a:gd name="T47" fmla="*/ 31 h 151"/>
                <a:gd name="T48" fmla="*/ 12 w 124"/>
                <a:gd name="T49" fmla="*/ 50 h 151"/>
                <a:gd name="T50" fmla="*/ 61 w 124"/>
                <a:gd name="T51" fmla="*/ 43 h 151"/>
                <a:gd name="T52" fmla="*/ 111 w 124"/>
                <a:gd name="T53" fmla="*/ 50 h 151"/>
                <a:gd name="T54" fmla="*/ 111 w 124"/>
                <a:gd name="T55" fmla="*/ 56 h 151"/>
                <a:gd name="T56" fmla="*/ 61 w 124"/>
                <a:gd name="T57" fmla="*/ 49 h 151"/>
                <a:gd name="T58" fmla="*/ 12 w 124"/>
                <a:gd name="T59" fmla="*/ 56 h 151"/>
                <a:gd name="T60" fmla="*/ 12 w 124"/>
                <a:gd name="T61" fmla="*/ 50 h 151"/>
                <a:gd name="T62" fmla="*/ 12 w 124"/>
                <a:gd name="T63" fmla="*/ 88 h 151"/>
                <a:gd name="T64" fmla="*/ 61 w 124"/>
                <a:gd name="T65" fmla="*/ 80 h 151"/>
                <a:gd name="T66" fmla="*/ 111 w 124"/>
                <a:gd name="T67" fmla="*/ 88 h 151"/>
                <a:gd name="T68" fmla="*/ 111 w 124"/>
                <a:gd name="T69" fmla="*/ 94 h 151"/>
                <a:gd name="T70" fmla="*/ 61 w 124"/>
                <a:gd name="T71" fmla="*/ 87 h 151"/>
                <a:gd name="T72" fmla="*/ 12 w 124"/>
                <a:gd name="T73" fmla="*/ 94 h 151"/>
                <a:gd name="T74" fmla="*/ 12 w 124"/>
                <a:gd name="T75" fmla="*/ 88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51">
                  <a:moveTo>
                    <a:pt x="62" y="134"/>
                  </a:moveTo>
                  <a:cubicBezTo>
                    <a:pt x="96" y="134"/>
                    <a:pt x="124" y="141"/>
                    <a:pt x="124" y="151"/>
                  </a:cubicBezTo>
                  <a:cubicBezTo>
                    <a:pt x="124" y="151"/>
                    <a:pt x="124" y="151"/>
                    <a:pt x="124" y="151"/>
                  </a:cubicBezTo>
                  <a:cubicBezTo>
                    <a:pt x="124" y="17"/>
                    <a:pt x="124" y="17"/>
                    <a:pt x="124" y="17"/>
                  </a:cubicBezTo>
                  <a:cubicBezTo>
                    <a:pt x="124" y="17"/>
                    <a:pt x="124" y="17"/>
                    <a:pt x="124" y="17"/>
                  </a:cubicBezTo>
                  <a:cubicBezTo>
                    <a:pt x="122" y="8"/>
                    <a:pt x="95" y="0"/>
                    <a:pt x="62" y="0"/>
                  </a:cubicBezTo>
                  <a:cubicBezTo>
                    <a:pt x="29" y="0"/>
                    <a:pt x="2" y="8"/>
                    <a:pt x="1" y="17"/>
                  </a:cubicBezTo>
                  <a:cubicBezTo>
                    <a:pt x="0" y="17"/>
                    <a:pt x="0" y="17"/>
                    <a:pt x="0" y="17"/>
                  </a:cubicBezTo>
                  <a:cubicBezTo>
                    <a:pt x="0" y="149"/>
                    <a:pt x="0" y="149"/>
                    <a:pt x="0" y="149"/>
                  </a:cubicBezTo>
                  <a:cubicBezTo>
                    <a:pt x="4" y="140"/>
                    <a:pt x="30" y="134"/>
                    <a:pt x="62" y="134"/>
                  </a:cubicBezTo>
                  <a:close/>
                  <a:moveTo>
                    <a:pt x="111" y="75"/>
                  </a:moveTo>
                  <a:cubicBezTo>
                    <a:pt x="103" y="71"/>
                    <a:pt x="86" y="67"/>
                    <a:pt x="61" y="67"/>
                  </a:cubicBezTo>
                  <a:cubicBezTo>
                    <a:pt x="37" y="67"/>
                    <a:pt x="20" y="71"/>
                    <a:pt x="12" y="75"/>
                  </a:cubicBezTo>
                  <a:cubicBezTo>
                    <a:pt x="12" y="69"/>
                    <a:pt x="12" y="69"/>
                    <a:pt x="12" y="69"/>
                  </a:cubicBezTo>
                  <a:cubicBezTo>
                    <a:pt x="17" y="66"/>
                    <a:pt x="35" y="61"/>
                    <a:pt x="61" y="61"/>
                  </a:cubicBezTo>
                  <a:cubicBezTo>
                    <a:pt x="88" y="61"/>
                    <a:pt x="105" y="66"/>
                    <a:pt x="111" y="69"/>
                  </a:cubicBezTo>
                  <a:lnTo>
                    <a:pt x="111" y="75"/>
                  </a:lnTo>
                  <a:close/>
                  <a:moveTo>
                    <a:pt x="12" y="31"/>
                  </a:moveTo>
                  <a:cubicBezTo>
                    <a:pt x="17" y="28"/>
                    <a:pt x="35" y="23"/>
                    <a:pt x="61" y="23"/>
                  </a:cubicBezTo>
                  <a:cubicBezTo>
                    <a:pt x="88" y="23"/>
                    <a:pt x="105" y="28"/>
                    <a:pt x="111" y="31"/>
                  </a:cubicBezTo>
                  <a:cubicBezTo>
                    <a:pt x="111" y="37"/>
                    <a:pt x="111" y="37"/>
                    <a:pt x="111" y="37"/>
                  </a:cubicBezTo>
                  <a:cubicBezTo>
                    <a:pt x="103" y="33"/>
                    <a:pt x="86" y="29"/>
                    <a:pt x="61" y="29"/>
                  </a:cubicBezTo>
                  <a:cubicBezTo>
                    <a:pt x="37" y="29"/>
                    <a:pt x="20" y="33"/>
                    <a:pt x="12" y="37"/>
                  </a:cubicBezTo>
                  <a:lnTo>
                    <a:pt x="12" y="31"/>
                  </a:lnTo>
                  <a:close/>
                  <a:moveTo>
                    <a:pt x="12" y="50"/>
                  </a:moveTo>
                  <a:cubicBezTo>
                    <a:pt x="17" y="48"/>
                    <a:pt x="34" y="43"/>
                    <a:pt x="61" y="43"/>
                  </a:cubicBezTo>
                  <a:cubicBezTo>
                    <a:pt x="88" y="43"/>
                    <a:pt x="105" y="48"/>
                    <a:pt x="111" y="50"/>
                  </a:cubicBezTo>
                  <a:cubicBezTo>
                    <a:pt x="111" y="56"/>
                    <a:pt x="111" y="56"/>
                    <a:pt x="111" y="56"/>
                  </a:cubicBezTo>
                  <a:cubicBezTo>
                    <a:pt x="103" y="53"/>
                    <a:pt x="86" y="49"/>
                    <a:pt x="61" y="49"/>
                  </a:cubicBezTo>
                  <a:cubicBezTo>
                    <a:pt x="37" y="49"/>
                    <a:pt x="20" y="53"/>
                    <a:pt x="12" y="56"/>
                  </a:cubicBezTo>
                  <a:lnTo>
                    <a:pt x="12" y="50"/>
                  </a:lnTo>
                  <a:close/>
                  <a:moveTo>
                    <a:pt x="12" y="88"/>
                  </a:moveTo>
                  <a:cubicBezTo>
                    <a:pt x="17" y="85"/>
                    <a:pt x="34" y="80"/>
                    <a:pt x="61" y="80"/>
                  </a:cubicBezTo>
                  <a:cubicBezTo>
                    <a:pt x="88" y="80"/>
                    <a:pt x="105" y="85"/>
                    <a:pt x="111" y="88"/>
                  </a:cubicBezTo>
                  <a:cubicBezTo>
                    <a:pt x="111" y="94"/>
                    <a:pt x="111" y="94"/>
                    <a:pt x="111" y="94"/>
                  </a:cubicBezTo>
                  <a:cubicBezTo>
                    <a:pt x="103" y="91"/>
                    <a:pt x="86" y="87"/>
                    <a:pt x="61" y="87"/>
                  </a:cubicBezTo>
                  <a:cubicBezTo>
                    <a:pt x="37" y="87"/>
                    <a:pt x="20" y="91"/>
                    <a:pt x="12" y="94"/>
                  </a:cubicBezTo>
                  <a:lnTo>
                    <a:pt x="12" y="88"/>
                  </a:lnTo>
                  <a:close/>
                </a:path>
              </a:pathLst>
            </a:custGeom>
            <a:grpFill/>
            <a:ln>
              <a:noFill/>
            </a:ln>
          </p:spPr>
          <p:txBody>
            <a:bodyPr/>
            <a:lstStyle/>
            <a:p>
              <a:pPr eaLnBrk="1" fontAlgn="auto" hangingPunct="1">
                <a:spcBef>
                  <a:spcPts val="0"/>
                </a:spcBef>
                <a:spcAft>
                  <a:spcPts val="0"/>
                </a:spcAft>
                <a:defRPr/>
              </a:pPr>
              <a:endParaRPr lang="zh-CN" altLang="en-US" sz="1350">
                <a:solidFill>
                  <a:schemeClr val="tx1">
                    <a:lumMod val="65000"/>
                    <a:lumOff val="35000"/>
                  </a:schemeClr>
                </a:solidFill>
                <a:latin typeface="+mn-lt"/>
                <a:ea typeface="+mn-ea"/>
              </a:endParaRPr>
            </a:p>
          </p:txBody>
        </p:sp>
        <p:sp>
          <p:nvSpPr>
            <p:cNvPr id="59" name="Freeform 115"/>
            <p:cNvSpPr/>
            <p:nvPr/>
          </p:nvSpPr>
          <p:spPr bwMode="auto">
            <a:xfrm>
              <a:off x="926573" y="4237934"/>
              <a:ext cx="132394" cy="135464"/>
            </a:xfrm>
            <a:custGeom>
              <a:avLst/>
              <a:gdLst>
                <a:gd name="T0" fmla="*/ 35 w 35"/>
                <a:gd name="T1" fmla="*/ 36 h 36"/>
                <a:gd name="T2" fmla="*/ 35 w 35"/>
                <a:gd name="T3" fmla="*/ 6 h 36"/>
                <a:gd name="T4" fmla="*/ 0 w 35"/>
                <a:gd name="T5" fmla="*/ 0 h 36"/>
                <a:gd name="T6" fmla="*/ 0 w 35"/>
                <a:gd name="T7" fmla="*/ 31 h 36"/>
                <a:gd name="T8" fmla="*/ 35 w 35"/>
                <a:gd name="T9" fmla="*/ 36 h 36"/>
              </a:gdLst>
              <a:ahLst/>
              <a:cxnLst>
                <a:cxn ang="0">
                  <a:pos x="T0" y="T1"/>
                </a:cxn>
                <a:cxn ang="0">
                  <a:pos x="T2" y="T3"/>
                </a:cxn>
                <a:cxn ang="0">
                  <a:pos x="T4" y="T5"/>
                </a:cxn>
                <a:cxn ang="0">
                  <a:pos x="T6" y="T7"/>
                </a:cxn>
                <a:cxn ang="0">
                  <a:pos x="T8" y="T9"/>
                </a:cxn>
              </a:cxnLst>
              <a:rect l="0" t="0" r="r" b="b"/>
              <a:pathLst>
                <a:path w="35" h="36">
                  <a:moveTo>
                    <a:pt x="35" y="36"/>
                  </a:moveTo>
                  <a:cubicBezTo>
                    <a:pt x="35" y="6"/>
                    <a:pt x="35" y="6"/>
                    <a:pt x="35" y="6"/>
                  </a:cubicBezTo>
                  <a:cubicBezTo>
                    <a:pt x="29" y="4"/>
                    <a:pt x="17" y="1"/>
                    <a:pt x="0" y="0"/>
                  </a:cubicBezTo>
                  <a:cubicBezTo>
                    <a:pt x="0" y="31"/>
                    <a:pt x="0" y="31"/>
                    <a:pt x="0" y="31"/>
                  </a:cubicBezTo>
                  <a:cubicBezTo>
                    <a:pt x="15" y="32"/>
                    <a:pt x="26" y="34"/>
                    <a:pt x="35" y="36"/>
                  </a:cubicBezTo>
                  <a:close/>
                </a:path>
              </a:pathLst>
            </a:custGeom>
            <a:grpFill/>
            <a:ln>
              <a:noFill/>
            </a:ln>
          </p:spPr>
          <p:txBody>
            <a:bodyPr/>
            <a:lstStyle/>
            <a:p>
              <a:pPr eaLnBrk="1" fontAlgn="auto" hangingPunct="1">
                <a:spcBef>
                  <a:spcPts val="0"/>
                </a:spcBef>
                <a:spcAft>
                  <a:spcPts val="0"/>
                </a:spcAft>
                <a:defRPr/>
              </a:pPr>
              <a:endParaRPr lang="zh-CN" altLang="en-US" sz="1350">
                <a:solidFill>
                  <a:schemeClr val="tx1">
                    <a:lumMod val="65000"/>
                    <a:lumOff val="35000"/>
                  </a:schemeClr>
                </a:solidFill>
                <a:latin typeface="+mn-lt"/>
                <a:ea typeface="+mn-ea"/>
              </a:endParaRPr>
            </a:p>
          </p:txBody>
        </p:sp>
        <p:sp>
          <p:nvSpPr>
            <p:cNvPr id="60" name="Freeform 116"/>
            <p:cNvSpPr>
              <a:spLocks noEditPoints="1"/>
            </p:cNvSpPr>
            <p:nvPr/>
          </p:nvSpPr>
          <p:spPr bwMode="auto">
            <a:xfrm>
              <a:off x="661786" y="4168696"/>
              <a:ext cx="466387" cy="568952"/>
            </a:xfrm>
            <a:custGeom>
              <a:avLst/>
              <a:gdLst>
                <a:gd name="T0" fmla="*/ 124 w 124"/>
                <a:gd name="T1" fmla="*/ 17 h 151"/>
                <a:gd name="T2" fmla="*/ 62 w 124"/>
                <a:gd name="T3" fmla="*/ 0 h 151"/>
                <a:gd name="T4" fmla="*/ 1 w 124"/>
                <a:gd name="T5" fmla="*/ 17 h 151"/>
                <a:gd name="T6" fmla="*/ 0 w 124"/>
                <a:gd name="T7" fmla="*/ 17 h 151"/>
                <a:gd name="T8" fmla="*/ 0 w 124"/>
                <a:gd name="T9" fmla="*/ 148 h 151"/>
                <a:gd name="T10" fmla="*/ 62 w 124"/>
                <a:gd name="T11" fmla="*/ 133 h 151"/>
                <a:gd name="T12" fmla="*/ 124 w 124"/>
                <a:gd name="T13" fmla="*/ 151 h 151"/>
                <a:gd name="T14" fmla="*/ 124 w 124"/>
                <a:gd name="T15" fmla="*/ 151 h 151"/>
                <a:gd name="T16" fmla="*/ 124 w 124"/>
                <a:gd name="T17" fmla="*/ 17 h 151"/>
                <a:gd name="T18" fmla="*/ 112 w 124"/>
                <a:gd name="T19" fmla="*/ 76 h 151"/>
                <a:gd name="T20" fmla="*/ 112 w 124"/>
                <a:gd name="T21" fmla="*/ 82 h 151"/>
                <a:gd name="T22" fmla="*/ 62 w 124"/>
                <a:gd name="T23" fmla="*/ 74 h 151"/>
                <a:gd name="T24" fmla="*/ 13 w 124"/>
                <a:gd name="T25" fmla="*/ 82 h 151"/>
                <a:gd name="T26" fmla="*/ 13 w 124"/>
                <a:gd name="T27" fmla="*/ 76 h 151"/>
                <a:gd name="T28" fmla="*/ 62 w 124"/>
                <a:gd name="T29" fmla="*/ 68 h 151"/>
                <a:gd name="T30" fmla="*/ 112 w 124"/>
                <a:gd name="T31" fmla="*/ 76 h 151"/>
                <a:gd name="T32" fmla="*/ 13 w 124"/>
                <a:gd name="T33" fmla="*/ 30 h 151"/>
                <a:gd name="T34" fmla="*/ 55 w 124"/>
                <a:gd name="T35" fmla="*/ 22 h 151"/>
                <a:gd name="T36" fmla="*/ 55 w 124"/>
                <a:gd name="T37" fmla="*/ 28 h 151"/>
                <a:gd name="T38" fmla="*/ 13 w 124"/>
                <a:gd name="T39" fmla="*/ 36 h 151"/>
                <a:gd name="T40" fmla="*/ 13 w 124"/>
                <a:gd name="T41" fmla="*/ 30 h 151"/>
                <a:gd name="T42" fmla="*/ 13 w 124"/>
                <a:gd name="T43" fmla="*/ 49 h 151"/>
                <a:gd name="T44" fmla="*/ 55 w 124"/>
                <a:gd name="T45" fmla="*/ 42 h 151"/>
                <a:gd name="T46" fmla="*/ 55 w 124"/>
                <a:gd name="T47" fmla="*/ 48 h 151"/>
                <a:gd name="T48" fmla="*/ 13 w 124"/>
                <a:gd name="T49" fmla="*/ 55 h 151"/>
                <a:gd name="T50" fmla="*/ 13 w 124"/>
                <a:gd name="T51" fmla="*/ 49 h 151"/>
                <a:gd name="T52" fmla="*/ 112 w 124"/>
                <a:gd name="T53" fmla="*/ 119 h 151"/>
                <a:gd name="T54" fmla="*/ 62 w 124"/>
                <a:gd name="T55" fmla="*/ 112 h 151"/>
                <a:gd name="T56" fmla="*/ 13 w 124"/>
                <a:gd name="T57" fmla="*/ 119 h 151"/>
                <a:gd name="T58" fmla="*/ 13 w 124"/>
                <a:gd name="T59" fmla="*/ 114 h 151"/>
                <a:gd name="T60" fmla="*/ 62 w 124"/>
                <a:gd name="T61" fmla="*/ 106 h 151"/>
                <a:gd name="T62" fmla="*/ 112 w 124"/>
                <a:gd name="T63" fmla="*/ 114 h 151"/>
                <a:gd name="T64" fmla="*/ 112 w 124"/>
                <a:gd name="T65" fmla="*/ 119 h 151"/>
                <a:gd name="T66" fmla="*/ 112 w 124"/>
                <a:gd name="T67" fmla="*/ 100 h 151"/>
                <a:gd name="T68" fmla="*/ 62 w 124"/>
                <a:gd name="T69" fmla="*/ 92 h 151"/>
                <a:gd name="T70" fmla="*/ 13 w 124"/>
                <a:gd name="T71" fmla="*/ 100 h 151"/>
                <a:gd name="T72" fmla="*/ 13 w 124"/>
                <a:gd name="T73" fmla="*/ 94 h 151"/>
                <a:gd name="T74" fmla="*/ 62 w 124"/>
                <a:gd name="T75" fmla="*/ 86 h 151"/>
                <a:gd name="T76" fmla="*/ 112 w 124"/>
                <a:gd name="T77" fmla="*/ 94 h 151"/>
                <a:gd name="T78" fmla="*/ 112 w 124"/>
                <a:gd name="T79" fmla="*/ 100 h 151"/>
                <a:gd name="T80" fmla="*/ 112 w 124"/>
                <a:gd name="T81" fmla="*/ 65 h 151"/>
                <a:gd name="T82" fmla="*/ 65 w 124"/>
                <a:gd name="T83" fmla="*/ 57 h 151"/>
                <a:gd name="T84" fmla="*/ 65 w 124"/>
                <a:gd name="T85" fmla="*/ 12 h 151"/>
                <a:gd name="T86" fmla="*/ 112 w 124"/>
                <a:gd name="T87" fmla="*/ 21 h 151"/>
                <a:gd name="T88" fmla="*/ 112 w 124"/>
                <a:gd name="T89" fmla="*/ 6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4" h="151">
                  <a:moveTo>
                    <a:pt x="124" y="17"/>
                  </a:moveTo>
                  <a:cubicBezTo>
                    <a:pt x="123" y="7"/>
                    <a:pt x="96" y="0"/>
                    <a:pt x="62" y="0"/>
                  </a:cubicBezTo>
                  <a:cubicBezTo>
                    <a:pt x="29" y="0"/>
                    <a:pt x="2" y="7"/>
                    <a:pt x="1" y="17"/>
                  </a:cubicBezTo>
                  <a:cubicBezTo>
                    <a:pt x="0" y="17"/>
                    <a:pt x="0" y="17"/>
                    <a:pt x="0" y="17"/>
                  </a:cubicBezTo>
                  <a:cubicBezTo>
                    <a:pt x="0" y="148"/>
                    <a:pt x="0" y="148"/>
                    <a:pt x="0" y="148"/>
                  </a:cubicBezTo>
                  <a:cubicBezTo>
                    <a:pt x="4" y="140"/>
                    <a:pt x="30" y="133"/>
                    <a:pt x="62" y="133"/>
                  </a:cubicBezTo>
                  <a:cubicBezTo>
                    <a:pt x="96" y="133"/>
                    <a:pt x="124" y="141"/>
                    <a:pt x="124" y="151"/>
                  </a:cubicBezTo>
                  <a:cubicBezTo>
                    <a:pt x="124" y="151"/>
                    <a:pt x="124" y="151"/>
                    <a:pt x="124" y="151"/>
                  </a:cubicBezTo>
                  <a:cubicBezTo>
                    <a:pt x="124" y="17"/>
                    <a:pt x="124" y="17"/>
                    <a:pt x="124" y="17"/>
                  </a:cubicBezTo>
                  <a:close/>
                  <a:moveTo>
                    <a:pt x="112" y="76"/>
                  </a:moveTo>
                  <a:cubicBezTo>
                    <a:pt x="112" y="82"/>
                    <a:pt x="112" y="82"/>
                    <a:pt x="112" y="82"/>
                  </a:cubicBezTo>
                  <a:cubicBezTo>
                    <a:pt x="104" y="78"/>
                    <a:pt x="87" y="74"/>
                    <a:pt x="62" y="74"/>
                  </a:cubicBezTo>
                  <a:cubicBezTo>
                    <a:pt x="38" y="74"/>
                    <a:pt x="21" y="78"/>
                    <a:pt x="13" y="82"/>
                  </a:cubicBezTo>
                  <a:cubicBezTo>
                    <a:pt x="13" y="76"/>
                    <a:pt x="13" y="76"/>
                    <a:pt x="13" y="76"/>
                  </a:cubicBezTo>
                  <a:cubicBezTo>
                    <a:pt x="18" y="73"/>
                    <a:pt x="35" y="68"/>
                    <a:pt x="62" y="68"/>
                  </a:cubicBezTo>
                  <a:cubicBezTo>
                    <a:pt x="89" y="68"/>
                    <a:pt x="106" y="73"/>
                    <a:pt x="112" y="76"/>
                  </a:cubicBezTo>
                  <a:close/>
                  <a:moveTo>
                    <a:pt x="13" y="30"/>
                  </a:moveTo>
                  <a:cubicBezTo>
                    <a:pt x="18" y="27"/>
                    <a:pt x="32" y="23"/>
                    <a:pt x="55" y="22"/>
                  </a:cubicBezTo>
                  <a:cubicBezTo>
                    <a:pt x="55" y="28"/>
                    <a:pt x="55" y="28"/>
                    <a:pt x="55" y="28"/>
                  </a:cubicBezTo>
                  <a:cubicBezTo>
                    <a:pt x="34" y="29"/>
                    <a:pt x="20" y="33"/>
                    <a:pt x="13" y="36"/>
                  </a:cubicBezTo>
                  <a:lnTo>
                    <a:pt x="13" y="30"/>
                  </a:lnTo>
                  <a:close/>
                  <a:moveTo>
                    <a:pt x="13" y="49"/>
                  </a:moveTo>
                  <a:cubicBezTo>
                    <a:pt x="18" y="47"/>
                    <a:pt x="32" y="42"/>
                    <a:pt x="55" y="42"/>
                  </a:cubicBezTo>
                  <a:cubicBezTo>
                    <a:pt x="55" y="48"/>
                    <a:pt x="55" y="48"/>
                    <a:pt x="55" y="48"/>
                  </a:cubicBezTo>
                  <a:cubicBezTo>
                    <a:pt x="34" y="49"/>
                    <a:pt x="20" y="52"/>
                    <a:pt x="13" y="55"/>
                  </a:cubicBezTo>
                  <a:lnTo>
                    <a:pt x="13" y="49"/>
                  </a:lnTo>
                  <a:close/>
                  <a:moveTo>
                    <a:pt x="112" y="119"/>
                  </a:moveTo>
                  <a:cubicBezTo>
                    <a:pt x="104" y="116"/>
                    <a:pt x="87" y="112"/>
                    <a:pt x="62" y="112"/>
                  </a:cubicBezTo>
                  <a:cubicBezTo>
                    <a:pt x="38" y="112"/>
                    <a:pt x="21" y="116"/>
                    <a:pt x="13" y="119"/>
                  </a:cubicBezTo>
                  <a:cubicBezTo>
                    <a:pt x="13" y="114"/>
                    <a:pt x="13" y="114"/>
                    <a:pt x="13" y="114"/>
                  </a:cubicBezTo>
                  <a:cubicBezTo>
                    <a:pt x="18" y="111"/>
                    <a:pt x="35" y="106"/>
                    <a:pt x="62" y="106"/>
                  </a:cubicBezTo>
                  <a:cubicBezTo>
                    <a:pt x="89" y="106"/>
                    <a:pt x="106" y="111"/>
                    <a:pt x="112" y="114"/>
                  </a:cubicBezTo>
                  <a:lnTo>
                    <a:pt x="112" y="119"/>
                  </a:lnTo>
                  <a:close/>
                  <a:moveTo>
                    <a:pt x="112" y="100"/>
                  </a:moveTo>
                  <a:cubicBezTo>
                    <a:pt x="104" y="97"/>
                    <a:pt x="87" y="92"/>
                    <a:pt x="62" y="92"/>
                  </a:cubicBezTo>
                  <a:cubicBezTo>
                    <a:pt x="38" y="92"/>
                    <a:pt x="21" y="97"/>
                    <a:pt x="13" y="100"/>
                  </a:cubicBezTo>
                  <a:cubicBezTo>
                    <a:pt x="13" y="94"/>
                    <a:pt x="13" y="94"/>
                    <a:pt x="13" y="94"/>
                  </a:cubicBezTo>
                  <a:cubicBezTo>
                    <a:pt x="18" y="91"/>
                    <a:pt x="36" y="86"/>
                    <a:pt x="62" y="86"/>
                  </a:cubicBezTo>
                  <a:cubicBezTo>
                    <a:pt x="89" y="86"/>
                    <a:pt x="106" y="91"/>
                    <a:pt x="112" y="94"/>
                  </a:cubicBezTo>
                  <a:lnTo>
                    <a:pt x="112" y="100"/>
                  </a:lnTo>
                  <a:close/>
                  <a:moveTo>
                    <a:pt x="112" y="65"/>
                  </a:moveTo>
                  <a:cubicBezTo>
                    <a:pt x="106" y="62"/>
                    <a:pt x="90" y="57"/>
                    <a:pt x="65" y="57"/>
                  </a:cubicBezTo>
                  <a:cubicBezTo>
                    <a:pt x="65" y="12"/>
                    <a:pt x="65" y="12"/>
                    <a:pt x="65" y="12"/>
                  </a:cubicBezTo>
                  <a:cubicBezTo>
                    <a:pt x="90" y="13"/>
                    <a:pt x="107" y="18"/>
                    <a:pt x="112" y="21"/>
                  </a:cubicBezTo>
                  <a:lnTo>
                    <a:pt x="112" y="65"/>
                  </a:lnTo>
                  <a:close/>
                </a:path>
              </a:pathLst>
            </a:custGeom>
            <a:grpFill/>
            <a:ln>
              <a:noFill/>
            </a:ln>
          </p:spPr>
          <p:txBody>
            <a:bodyPr/>
            <a:lstStyle/>
            <a:p>
              <a:pPr eaLnBrk="1" fontAlgn="auto" hangingPunct="1">
                <a:spcBef>
                  <a:spcPts val="0"/>
                </a:spcBef>
                <a:spcAft>
                  <a:spcPts val="0"/>
                </a:spcAft>
                <a:defRPr/>
              </a:pPr>
              <a:endParaRPr lang="zh-CN" altLang="en-US" sz="1350">
                <a:solidFill>
                  <a:schemeClr val="tx1">
                    <a:lumMod val="65000"/>
                    <a:lumOff val="35000"/>
                  </a:schemeClr>
                </a:solidFill>
                <a:latin typeface="+mn-lt"/>
                <a:ea typeface="+mn-ea"/>
              </a:endParaRPr>
            </a:p>
          </p:txBody>
        </p:sp>
      </p:grpSp>
      <p:cxnSp>
        <p:nvCxnSpPr>
          <p:cNvPr id="78" name="直接连接符 54"/>
          <p:cNvCxnSpPr/>
          <p:nvPr/>
        </p:nvCxnSpPr>
        <p:spPr>
          <a:xfrm>
            <a:off x="6789616" y="1438797"/>
            <a:ext cx="3662484"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cxnSp>
        <p:nvCxnSpPr>
          <p:cNvPr id="79" name="直接连接符 59"/>
          <p:cNvCxnSpPr/>
          <p:nvPr/>
        </p:nvCxnSpPr>
        <p:spPr>
          <a:xfrm>
            <a:off x="1992313" y="1438797"/>
            <a:ext cx="3417447"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pic>
        <p:nvPicPr>
          <p:cNvPr id="80" name="图片 7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7216" y="707157"/>
            <a:ext cx="1382400" cy="1382400"/>
          </a:xfrm>
          <a:prstGeom prst="rect">
            <a:avLst/>
          </a:prstGeom>
        </p:spPr>
      </p:pic>
      <p:grpSp>
        <p:nvGrpSpPr>
          <p:cNvPr id="81" name="Group 5"/>
          <p:cNvGrpSpPr/>
          <p:nvPr/>
        </p:nvGrpSpPr>
        <p:grpSpPr>
          <a:xfrm>
            <a:off x="9435994" y="5984837"/>
            <a:ext cx="2426795" cy="799674"/>
            <a:chOff x="3397405" y="222397"/>
            <a:chExt cx="2426795" cy="799674"/>
          </a:xfrm>
        </p:grpSpPr>
        <p:pic>
          <p:nvPicPr>
            <p:cNvPr id="82"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7405" y="222397"/>
              <a:ext cx="830129" cy="799674"/>
            </a:xfrm>
            <a:prstGeom prst="rect">
              <a:avLst/>
            </a:prstGeom>
          </p:spPr>
        </p:pic>
        <p:pic>
          <p:nvPicPr>
            <p:cNvPr id="83"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53081" y="306134"/>
              <a:ext cx="1575878" cy="494252"/>
            </a:xfrm>
            <a:prstGeom prst="rect">
              <a:avLst/>
            </a:prstGeom>
          </p:spPr>
        </p:pic>
        <p:sp>
          <p:nvSpPr>
            <p:cNvPr id="84" name="Rectangle 4"/>
            <p:cNvSpPr/>
            <p:nvPr/>
          </p:nvSpPr>
          <p:spPr>
            <a:xfrm>
              <a:off x="4050049" y="664455"/>
              <a:ext cx="1774151" cy="276999"/>
            </a:xfrm>
            <a:prstGeom prst="rect">
              <a:avLst/>
            </a:prstGeom>
            <a:noFill/>
          </p:spPr>
          <p:txBody>
            <a:bodyPr wrap="square" lIns="91440" tIns="45720" rIns="91440" bIns="45720">
              <a:spAutoFit/>
            </a:bodyPr>
            <a:lstStyle/>
            <a:p>
              <a:pPr algn="ctr"/>
              <a:r>
                <a:rPr lang="en-US" sz="1200" b="0" cap="none" spc="0" dirty="0">
                  <a:ln w="0"/>
                  <a:solidFill>
                    <a:srgbClr val="004F8A"/>
                  </a:solidFill>
                  <a:effectLst>
                    <a:outerShdw blurRad="38100" dist="19050" dir="2700000" algn="tl" rotWithShape="0">
                      <a:schemeClr val="dk1">
                        <a:alpha val="40000"/>
                      </a:schemeClr>
                    </a:outerShdw>
                  </a:effectLst>
                  <a:latin typeface="Times New Roman" charset="0"/>
                  <a:ea typeface="Times New Roman" charset="0"/>
                  <a:cs typeface="Times New Roman" charset="0"/>
                </a:rPr>
                <a:t>TONGJI UNIVERSITY</a:t>
              </a:r>
            </a:p>
          </p:txBody>
        </p:sp>
      </p:grpSp>
      <p:cxnSp>
        <p:nvCxnSpPr>
          <p:cNvPr id="75" name="直接连接符 55">
            <a:extLst>
              <a:ext uri="{FF2B5EF4-FFF2-40B4-BE49-F238E27FC236}">
                <a16:creationId xmlns:a16="http://schemas.microsoft.com/office/drawing/2014/main" id="{E6D655AC-6925-A67C-2A83-2C8727018F7B}"/>
              </a:ext>
            </a:extLst>
          </p:cNvPr>
          <p:cNvCxnSpPr/>
          <p:nvPr/>
        </p:nvCxnSpPr>
        <p:spPr>
          <a:xfrm>
            <a:off x="1992313" y="4642540"/>
            <a:ext cx="8449689"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967740" y="678180"/>
            <a:ext cx="3569091" cy="137160"/>
            <a:chOff x="1005840" y="678180"/>
            <a:chExt cx="4023360" cy="137160"/>
          </a:xfrm>
        </p:grpSpPr>
        <p:cxnSp>
          <p:nvCxnSpPr>
            <p:cNvPr id="4" name="直接连接符 3"/>
            <p:cNvCxnSpPr/>
            <p:nvPr/>
          </p:nvCxnSpPr>
          <p:spPr>
            <a:xfrm>
              <a:off x="1005840" y="746760"/>
              <a:ext cx="3886200"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4892040" y="678180"/>
              <a:ext cx="137160" cy="137160"/>
            </a:xfrm>
            <a:prstGeom prst="ellipse">
              <a:avLst/>
            </a:prstGeom>
            <a:solidFill>
              <a:srgbClr val="005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flipH="1">
            <a:off x="7580180" y="678180"/>
            <a:ext cx="3652970" cy="137160"/>
            <a:chOff x="1005840" y="678180"/>
            <a:chExt cx="4023360" cy="137160"/>
          </a:xfrm>
        </p:grpSpPr>
        <p:cxnSp>
          <p:nvCxnSpPr>
            <p:cNvPr id="8" name="直接连接符 7"/>
            <p:cNvCxnSpPr/>
            <p:nvPr/>
          </p:nvCxnSpPr>
          <p:spPr>
            <a:xfrm>
              <a:off x="1005840" y="746760"/>
              <a:ext cx="3886200"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4892040" y="678180"/>
              <a:ext cx="137160" cy="137160"/>
            </a:xfrm>
            <a:prstGeom prst="ellipse">
              <a:avLst/>
            </a:prstGeom>
            <a:solidFill>
              <a:srgbClr val="005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4583045" y="442644"/>
            <a:ext cx="3034805" cy="584775"/>
          </a:xfrm>
          <a:prstGeom prst="rect">
            <a:avLst/>
          </a:prstGeom>
          <a:noFill/>
        </p:spPr>
        <p:txBody>
          <a:bodyPr wrap="none" rtlCol="0">
            <a:spAutoFit/>
          </a:bodyPr>
          <a:lstStyle/>
          <a:p>
            <a:pPr algn="ctr"/>
            <a:r>
              <a:rPr lang="en-US" altLang="zh-CN" sz="3200" b="1" spc="300" dirty="0">
                <a:solidFill>
                  <a:schemeClr val="tx1">
                    <a:lumMod val="85000"/>
                    <a:lumOff val="15000"/>
                  </a:schemeClr>
                </a:solidFill>
              </a:rPr>
              <a:t>Introduction</a:t>
            </a:r>
            <a:endParaRPr lang="zh-CN" altLang="en-US" sz="3200" b="1" spc="300" dirty="0">
              <a:solidFill>
                <a:schemeClr val="tx1">
                  <a:lumMod val="85000"/>
                  <a:lumOff val="15000"/>
                </a:schemeClr>
              </a:solidFill>
            </a:endParaRPr>
          </a:p>
        </p:txBody>
      </p:sp>
      <p:sp>
        <p:nvSpPr>
          <p:cNvPr id="14" name="文本框 13"/>
          <p:cNvSpPr txBox="1"/>
          <p:nvPr/>
        </p:nvSpPr>
        <p:spPr>
          <a:xfrm>
            <a:off x="393521" y="952166"/>
            <a:ext cx="2514390" cy="523220"/>
          </a:xfrm>
          <a:prstGeom prst="rect">
            <a:avLst/>
          </a:prstGeom>
          <a:noFill/>
        </p:spPr>
        <p:txBody>
          <a:bodyPr wrap="square" rtlCol="0">
            <a:spAutoFit/>
          </a:bodyPr>
          <a:lstStyle/>
          <a:p>
            <a:r>
              <a:rPr lang="en-US" altLang="zh-CN" sz="2800" b="1" dirty="0">
                <a:solidFill>
                  <a:srgbClr val="0070C0"/>
                </a:solidFill>
                <a:latin typeface="Times" pitchFamily="2" charset="0"/>
              </a:rPr>
              <a:t>Code Search</a:t>
            </a:r>
            <a:endParaRPr lang="zh-CN" altLang="en-US" sz="2800" b="1" dirty="0">
              <a:solidFill>
                <a:srgbClr val="0070C0"/>
              </a:solidFill>
              <a:latin typeface="Times" pitchFamily="2" charset="0"/>
            </a:endParaRPr>
          </a:p>
        </p:txBody>
      </p:sp>
      <p:sp>
        <p:nvSpPr>
          <p:cNvPr id="25" name="矩形 24"/>
          <p:cNvSpPr/>
          <p:nvPr/>
        </p:nvSpPr>
        <p:spPr>
          <a:xfrm>
            <a:off x="737893" y="1923353"/>
            <a:ext cx="10716213" cy="3150863"/>
          </a:xfrm>
          <a:prstGeom prst="rect">
            <a:avLst/>
          </a:prstGeom>
        </p:spPr>
        <p:txBody>
          <a:bodyPr wrap="square">
            <a:spAutoFit/>
          </a:bodyPr>
          <a:lstStyle/>
          <a:p>
            <a:pPr lvl="0" indent="-285750">
              <a:lnSpc>
                <a:spcPct val="125000"/>
              </a:lnSpc>
              <a:buFont typeface="Arial" charset="0"/>
              <a:buChar char="•"/>
            </a:pPr>
            <a:r>
              <a:rPr lang="en" altLang="zh-CN" sz="2000" dirty="0">
                <a:latin typeface="Times" pitchFamily="2" charset="0"/>
                <a:ea typeface="SimSun" charset="-122"/>
              </a:rPr>
              <a:t>Search for code snippets with specific functions in large code bases (such as GitHub, stack overflow) by entering the query description.</a:t>
            </a:r>
          </a:p>
          <a:p>
            <a:pPr lvl="0" indent="-285750">
              <a:lnSpc>
                <a:spcPct val="125000"/>
              </a:lnSpc>
              <a:buFont typeface="Arial" charset="0"/>
              <a:buChar char="•"/>
            </a:pPr>
            <a:endParaRPr lang="en" altLang="zh-CN" sz="2000" dirty="0">
              <a:latin typeface="Times" pitchFamily="2" charset="0"/>
              <a:ea typeface="SimSun" charset="-122"/>
            </a:endParaRPr>
          </a:p>
          <a:p>
            <a:pPr lvl="0" indent="-285750">
              <a:lnSpc>
                <a:spcPct val="125000"/>
              </a:lnSpc>
              <a:buFont typeface="Arial" charset="0"/>
              <a:buChar char="•"/>
            </a:pPr>
            <a:r>
              <a:rPr lang="en" altLang="zh-CN" sz="2000" dirty="0">
                <a:latin typeface="Times" pitchFamily="2" charset="0"/>
                <a:ea typeface="SimSun" charset="-122"/>
              </a:rPr>
              <a:t>It is a common activity in the software development process. According to statistics, developers usually spend </a:t>
            </a:r>
            <a:r>
              <a:rPr lang="en" altLang="zh-CN" sz="2000" dirty="0">
                <a:solidFill>
                  <a:srgbClr val="FF0000"/>
                </a:solidFill>
                <a:latin typeface="Times" pitchFamily="2" charset="0"/>
                <a:ea typeface="SimSun" charset="-122"/>
              </a:rPr>
              <a:t>19%</a:t>
            </a:r>
            <a:r>
              <a:rPr lang="en" altLang="zh-CN" sz="2000" dirty="0">
                <a:latin typeface="Times" pitchFamily="2" charset="0"/>
                <a:ea typeface="SimSun" charset="-122"/>
              </a:rPr>
              <a:t> of the project time looking for reusable code function fragments.</a:t>
            </a:r>
          </a:p>
          <a:p>
            <a:pPr lvl="0" indent="-285750">
              <a:lnSpc>
                <a:spcPct val="125000"/>
              </a:lnSpc>
              <a:buFont typeface="Arial" charset="0"/>
              <a:buChar char="•"/>
            </a:pPr>
            <a:endParaRPr lang="en" altLang="zh-CN" sz="2000" dirty="0">
              <a:latin typeface="Times" pitchFamily="2" charset="0"/>
              <a:ea typeface="SimSun" charset="-122"/>
            </a:endParaRPr>
          </a:p>
          <a:p>
            <a:pPr indent="-285750">
              <a:lnSpc>
                <a:spcPct val="125000"/>
              </a:lnSpc>
              <a:buFont typeface="Arial" charset="0"/>
              <a:buChar char="•"/>
            </a:pPr>
            <a:r>
              <a:rPr lang="en" altLang="zh-CN" sz="2000" dirty="0">
                <a:latin typeface="Times" pitchFamily="2" charset="0"/>
                <a:ea typeface="SimSun" charset="-122"/>
              </a:rPr>
              <a:t>Accurate search results can be reused with only slight reconstruction and help quickly realize specific project functions to boost developers’ productivity. </a:t>
            </a:r>
          </a:p>
        </p:txBody>
      </p:sp>
    </p:spTree>
    <p:extLst>
      <p:ext uri="{BB962C8B-B14F-4D97-AF65-F5344CB8AC3E}">
        <p14:creationId xmlns:p14="http://schemas.microsoft.com/office/powerpoint/2010/main" val="1691475912"/>
      </p:ext>
    </p:extLst>
  </p:cSld>
  <p:clrMapOvr>
    <a:masterClrMapping/>
  </p:clrMapOvr>
  <p:transition spd="med">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967740" y="678180"/>
            <a:ext cx="3569091" cy="137160"/>
            <a:chOff x="1005840" y="678180"/>
            <a:chExt cx="4023360" cy="137160"/>
          </a:xfrm>
        </p:grpSpPr>
        <p:cxnSp>
          <p:nvCxnSpPr>
            <p:cNvPr id="4" name="直接连接符 3"/>
            <p:cNvCxnSpPr/>
            <p:nvPr/>
          </p:nvCxnSpPr>
          <p:spPr>
            <a:xfrm>
              <a:off x="1005840" y="746760"/>
              <a:ext cx="3886200"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4892040" y="678180"/>
              <a:ext cx="137160" cy="137160"/>
            </a:xfrm>
            <a:prstGeom prst="ellipse">
              <a:avLst/>
            </a:prstGeom>
            <a:solidFill>
              <a:srgbClr val="005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flipH="1">
            <a:off x="7580180" y="678180"/>
            <a:ext cx="3652970" cy="137160"/>
            <a:chOff x="1005840" y="678180"/>
            <a:chExt cx="4023360" cy="137160"/>
          </a:xfrm>
        </p:grpSpPr>
        <p:cxnSp>
          <p:nvCxnSpPr>
            <p:cNvPr id="8" name="直接连接符 7"/>
            <p:cNvCxnSpPr/>
            <p:nvPr/>
          </p:nvCxnSpPr>
          <p:spPr>
            <a:xfrm>
              <a:off x="1005840" y="746760"/>
              <a:ext cx="3886200"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4892040" y="678180"/>
              <a:ext cx="137160" cy="137160"/>
            </a:xfrm>
            <a:prstGeom prst="ellipse">
              <a:avLst/>
            </a:prstGeom>
            <a:solidFill>
              <a:srgbClr val="005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4583048" y="442644"/>
            <a:ext cx="3034805" cy="584775"/>
          </a:xfrm>
          <a:prstGeom prst="rect">
            <a:avLst/>
          </a:prstGeom>
          <a:noFill/>
        </p:spPr>
        <p:txBody>
          <a:bodyPr wrap="none" rtlCol="0">
            <a:spAutoFit/>
          </a:bodyPr>
          <a:lstStyle/>
          <a:p>
            <a:pPr algn="ctr"/>
            <a:r>
              <a:rPr lang="en-US" altLang="zh-CN" sz="3200" b="1" spc="300" dirty="0">
                <a:solidFill>
                  <a:schemeClr val="tx1">
                    <a:lumMod val="85000"/>
                    <a:lumOff val="15000"/>
                  </a:schemeClr>
                </a:solidFill>
              </a:rPr>
              <a:t>Introduction</a:t>
            </a:r>
            <a:endParaRPr lang="zh-CN" altLang="en-US" sz="3200" b="1" spc="300" dirty="0">
              <a:solidFill>
                <a:schemeClr val="tx1">
                  <a:lumMod val="85000"/>
                  <a:lumOff val="15000"/>
                </a:schemeClr>
              </a:solidFill>
            </a:endParaRPr>
          </a:p>
        </p:txBody>
      </p:sp>
      <p:sp>
        <p:nvSpPr>
          <p:cNvPr id="38" name="Freeform 28">
            <a:extLst>
              <a:ext uri="{FF2B5EF4-FFF2-40B4-BE49-F238E27FC236}">
                <a16:creationId xmlns:a16="http://schemas.microsoft.com/office/drawing/2014/main" id="{A6A87F45-CB67-9D26-03A5-F0BE399BE64A}"/>
              </a:ext>
            </a:extLst>
          </p:cNvPr>
          <p:cNvSpPr>
            <a:spLocks noEditPoints="1"/>
          </p:cNvSpPr>
          <p:nvPr/>
        </p:nvSpPr>
        <p:spPr bwMode="auto">
          <a:xfrm>
            <a:off x="6562076" y="1262955"/>
            <a:ext cx="577413" cy="593105"/>
          </a:xfrm>
          <a:custGeom>
            <a:avLst/>
            <a:gdLst>
              <a:gd name="T0" fmla="*/ 58 w 84"/>
              <a:gd name="T1" fmla="*/ 29 h 86"/>
              <a:gd name="T2" fmla="*/ 35 w 84"/>
              <a:gd name="T3" fmla="*/ 15 h 86"/>
              <a:gd name="T4" fmla="*/ 20 w 84"/>
              <a:gd name="T5" fmla="*/ 35 h 86"/>
              <a:gd name="T6" fmla="*/ 33 w 84"/>
              <a:gd name="T7" fmla="*/ 16 h 86"/>
              <a:gd name="T8" fmla="*/ 34 w 84"/>
              <a:gd name="T9" fmla="*/ 17 h 86"/>
              <a:gd name="T10" fmla="*/ 22 w 84"/>
              <a:gd name="T11" fmla="*/ 42 h 86"/>
              <a:gd name="T12" fmla="*/ 35 w 84"/>
              <a:gd name="T13" fmla="*/ 57 h 86"/>
              <a:gd name="T14" fmla="*/ 23 w 84"/>
              <a:gd name="T15" fmla="*/ 56 h 86"/>
              <a:gd name="T16" fmla="*/ 19 w 84"/>
              <a:gd name="T17" fmla="*/ 54 h 86"/>
              <a:gd name="T18" fmla="*/ 44 w 84"/>
              <a:gd name="T19" fmla="*/ 65 h 86"/>
              <a:gd name="T20" fmla="*/ 22 w 84"/>
              <a:gd name="T21" fmla="*/ 64 h 86"/>
              <a:gd name="T22" fmla="*/ 22 w 84"/>
              <a:gd name="T23" fmla="*/ 58 h 86"/>
              <a:gd name="T24" fmla="*/ 67 w 84"/>
              <a:gd name="T25" fmla="*/ 42 h 86"/>
              <a:gd name="T26" fmla="*/ 65 w 84"/>
              <a:gd name="T27" fmla="*/ 47 h 86"/>
              <a:gd name="T28" fmla="*/ 54 w 84"/>
              <a:gd name="T29" fmla="*/ 51 h 86"/>
              <a:gd name="T30" fmla="*/ 40 w 84"/>
              <a:gd name="T31" fmla="*/ 12 h 86"/>
              <a:gd name="T32" fmla="*/ 57 w 84"/>
              <a:gd name="T33" fmla="*/ 25 h 86"/>
              <a:gd name="T34" fmla="*/ 52 w 84"/>
              <a:gd name="T35" fmla="*/ 41 h 86"/>
              <a:gd name="T36" fmla="*/ 52 w 84"/>
              <a:gd name="T37" fmla="*/ 41 h 86"/>
              <a:gd name="T38" fmla="*/ 34 w 84"/>
              <a:gd name="T39" fmla="*/ 45 h 86"/>
              <a:gd name="T40" fmla="*/ 58 w 84"/>
              <a:gd name="T41" fmla="*/ 62 h 86"/>
              <a:gd name="T42" fmla="*/ 9 w 84"/>
              <a:gd name="T43" fmla="*/ 35 h 86"/>
              <a:gd name="T44" fmla="*/ 33 w 84"/>
              <a:gd name="T45" fmla="*/ 11 h 86"/>
              <a:gd name="T46" fmla="*/ 66 w 84"/>
              <a:gd name="T47" fmla="*/ 19 h 86"/>
              <a:gd name="T48" fmla="*/ 76 w 84"/>
              <a:gd name="T49" fmla="*/ 48 h 86"/>
              <a:gd name="T50" fmla="*/ 75 w 84"/>
              <a:gd name="T51" fmla="*/ 48 h 86"/>
              <a:gd name="T52" fmla="*/ 73 w 84"/>
              <a:gd name="T53" fmla="*/ 40 h 86"/>
              <a:gd name="T54" fmla="*/ 68 w 84"/>
              <a:gd name="T55" fmla="*/ 26 h 86"/>
              <a:gd name="T56" fmla="*/ 68 w 84"/>
              <a:gd name="T57" fmla="*/ 38 h 86"/>
              <a:gd name="T58" fmla="*/ 52 w 84"/>
              <a:gd name="T59" fmla="*/ 73 h 86"/>
              <a:gd name="T60" fmla="*/ 58 w 84"/>
              <a:gd name="T61" fmla="*/ 67 h 86"/>
              <a:gd name="T62" fmla="*/ 70 w 84"/>
              <a:gd name="T63" fmla="*/ 55 h 86"/>
              <a:gd name="T64" fmla="*/ 58 w 84"/>
              <a:gd name="T65" fmla="*/ 62 h 86"/>
              <a:gd name="T66" fmla="*/ 16 w 84"/>
              <a:gd name="T67" fmla="*/ 50 h 86"/>
              <a:gd name="T68" fmla="*/ 12 w 84"/>
              <a:gd name="T69" fmla="*/ 39 h 86"/>
              <a:gd name="T70" fmla="*/ 15 w 84"/>
              <a:gd name="T71" fmla="*/ 55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4" h="86">
                <a:moveTo>
                  <a:pt x="58" y="28"/>
                </a:moveTo>
                <a:cubicBezTo>
                  <a:pt x="58" y="28"/>
                  <a:pt x="58" y="29"/>
                  <a:pt x="58" y="29"/>
                </a:cubicBezTo>
                <a:cubicBezTo>
                  <a:pt x="58" y="30"/>
                  <a:pt x="58" y="30"/>
                  <a:pt x="57" y="30"/>
                </a:cubicBezTo>
                <a:cubicBezTo>
                  <a:pt x="51" y="23"/>
                  <a:pt x="43" y="18"/>
                  <a:pt x="35" y="15"/>
                </a:cubicBezTo>
                <a:cubicBezTo>
                  <a:pt x="21" y="11"/>
                  <a:pt x="12" y="20"/>
                  <a:pt x="19" y="35"/>
                </a:cubicBezTo>
                <a:cubicBezTo>
                  <a:pt x="19" y="36"/>
                  <a:pt x="20" y="36"/>
                  <a:pt x="20" y="35"/>
                </a:cubicBezTo>
                <a:cubicBezTo>
                  <a:pt x="22" y="29"/>
                  <a:pt x="25" y="23"/>
                  <a:pt x="29" y="17"/>
                </a:cubicBezTo>
                <a:cubicBezTo>
                  <a:pt x="30" y="16"/>
                  <a:pt x="32" y="16"/>
                  <a:pt x="33" y="16"/>
                </a:cubicBezTo>
                <a:cubicBezTo>
                  <a:pt x="33" y="16"/>
                  <a:pt x="33" y="16"/>
                  <a:pt x="33" y="16"/>
                </a:cubicBezTo>
                <a:cubicBezTo>
                  <a:pt x="34" y="16"/>
                  <a:pt x="34" y="17"/>
                  <a:pt x="34" y="17"/>
                </a:cubicBezTo>
                <a:cubicBezTo>
                  <a:pt x="28" y="23"/>
                  <a:pt x="24" y="32"/>
                  <a:pt x="22" y="39"/>
                </a:cubicBezTo>
                <a:cubicBezTo>
                  <a:pt x="22" y="40"/>
                  <a:pt x="22" y="41"/>
                  <a:pt x="22" y="42"/>
                </a:cubicBezTo>
                <a:cubicBezTo>
                  <a:pt x="26" y="47"/>
                  <a:pt x="30" y="52"/>
                  <a:pt x="35" y="56"/>
                </a:cubicBezTo>
                <a:cubicBezTo>
                  <a:pt x="35" y="56"/>
                  <a:pt x="35" y="57"/>
                  <a:pt x="35" y="57"/>
                </a:cubicBezTo>
                <a:cubicBezTo>
                  <a:pt x="31" y="57"/>
                  <a:pt x="28" y="57"/>
                  <a:pt x="25" y="57"/>
                </a:cubicBezTo>
                <a:cubicBezTo>
                  <a:pt x="24" y="57"/>
                  <a:pt x="24" y="57"/>
                  <a:pt x="23" y="56"/>
                </a:cubicBezTo>
                <a:cubicBezTo>
                  <a:pt x="22" y="55"/>
                  <a:pt x="21" y="54"/>
                  <a:pt x="21" y="53"/>
                </a:cubicBezTo>
                <a:cubicBezTo>
                  <a:pt x="20" y="53"/>
                  <a:pt x="19" y="53"/>
                  <a:pt x="19" y="54"/>
                </a:cubicBezTo>
                <a:cubicBezTo>
                  <a:pt x="18" y="73"/>
                  <a:pt x="32" y="80"/>
                  <a:pt x="45" y="67"/>
                </a:cubicBezTo>
                <a:cubicBezTo>
                  <a:pt x="45" y="66"/>
                  <a:pt x="45" y="65"/>
                  <a:pt x="44" y="65"/>
                </a:cubicBezTo>
                <a:cubicBezTo>
                  <a:pt x="37" y="67"/>
                  <a:pt x="30" y="67"/>
                  <a:pt x="25" y="66"/>
                </a:cubicBezTo>
                <a:cubicBezTo>
                  <a:pt x="23" y="66"/>
                  <a:pt x="22" y="65"/>
                  <a:pt x="22" y="64"/>
                </a:cubicBezTo>
                <a:cubicBezTo>
                  <a:pt x="21" y="62"/>
                  <a:pt x="21" y="60"/>
                  <a:pt x="21" y="59"/>
                </a:cubicBezTo>
                <a:cubicBezTo>
                  <a:pt x="21" y="58"/>
                  <a:pt x="21" y="58"/>
                  <a:pt x="22" y="58"/>
                </a:cubicBezTo>
                <a:cubicBezTo>
                  <a:pt x="36" y="61"/>
                  <a:pt x="59" y="55"/>
                  <a:pt x="69" y="45"/>
                </a:cubicBezTo>
                <a:cubicBezTo>
                  <a:pt x="68" y="44"/>
                  <a:pt x="68" y="43"/>
                  <a:pt x="67" y="42"/>
                </a:cubicBezTo>
                <a:cubicBezTo>
                  <a:pt x="67" y="42"/>
                  <a:pt x="66" y="42"/>
                  <a:pt x="66" y="43"/>
                </a:cubicBezTo>
                <a:cubicBezTo>
                  <a:pt x="66" y="44"/>
                  <a:pt x="65" y="45"/>
                  <a:pt x="65" y="47"/>
                </a:cubicBezTo>
                <a:cubicBezTo>
                  <a:pt x="62" y="49"/>
                  <a:pt x="59" y="51"/>
                  <a:pt x="55" y="52"/>
                </a:cubicBezTo>
                <a:cubicBezTo>
                  <a:pt x="55" y="52"/>
                  <a:pt x="54" y="52"/>
                  <a:pt x="54" y="51"/>
                </a:cubicBezTo>
                <a:cubicBezTo>
                  <a:pt x="55" y="50"/>
                  <a:pt x="55" y="49"/>
                  <a:pt x="56" y="47"/>
                </a:cubicBezTo>
                <a:cubicBezTo>
                  <a:pt x="67" y="18"/>
                  <a:pt x="54" y="3"/>
                  <a:pt x="40" y="12"/>
                </a:cubicBezTo>
                <a:cubicBezTo>
                  <a:pt x="39" y="12"/>
                  <a:pt x="39" y="13"/>
                  <a:pt x="40" y="13"/>
                </a:cubicBezTo>
                <a:cubicBezTo>
                  <a:pt x="46" y="16"/>
                  <a:pt x="52" y="20"/>
                  <a:pt x="57" y="25"/>
                </a:cubicBezTo>
                <a:cubicBezTo>
                  <a:pt x="58" y="26"/>
                  <a:pt x="58" y="27"/>
                  <a:pt x="58" y="28"/>
                </a:cubicBezTo>
                <a:close/>
                <a:moveTo>
                  <a:pt x="52" y="41"/>
                </a:moveTo>
                <a:cubicBezTo>
                  <a:pt x="53" y="56"/>
                  <a:pt x="31" y="56"/>
                  <a:pt x="31" y="42"/>
                </a:cubicBezTo>
                <a:cubicBezTo>
                  <a:pt x="30" y="29"/>
                  <a:pt x="51" y="28"/>
                  <a:pt x="52" y="41"/>
                </a:cubicBezTo>
                <a:close/>
                <a:moveTo>
                  <a:pt x="44" y="44"/>
                </a:moveTo>
                <a:cubicBezTo>
                  <a:pt x="44" y="51"/>
                  <a:pt x="34" y="51"/>
                  <a:pt x="34" y="45"/>
                </a:cubicBezTo>
                <a:cubicBezTo>
                  <a:pt x="34" y="38"/>
                  <a:pt x="43" y="38"/>
                  <a:pt x="44" y="44"/>
                </a:cubicBezTo>
                <a:close/>
                <a:moveTo>
                  <a:pt x="58" y="62"/>
                </a:moveTo>
                <a:cubicBezTo>
                  <a:pt x="44" y="86"/>
                  <a:pt x="22" y="84"/>
                  <a:pt x="17" y="64"/>
                </a:cubicBezTo>
                <a:cubicBezTo>
                  <a:pt x="3" y="59"/>
                  <a:pt x="0" y="46"/>
                  <a:pt x="9" y="35"/>
                </a:cubicBezTo>
                <a:cubicBezTo>
                  <a:pt x="10" y="34"/>
                  <a:pt x="10" y="33"/>
                  <a:pt x="10" y="32"/>
                </a:cubicBezTo>
                <a:cubicBezTo>
                  <a:pt x="7" y="17"/>
                  <a:pt x="18" y="8"/>
                  <a:pt x="33" y="11"/>
                </a:cubicBezTo>
                <a:cubicBezTo>
                  <a:pt x="34" y="11"/>
                  <a:pt x="35" y="11"/>
                  <a:pt x="36" y="10"/>
                </a:cubicBezTo>
                <a:cubicBezTo>
                  <a:pt x="48" y="0"/>
                  <a:pt x="62" y="5"/>
                  <a:pt x="66" y="19"/>
                </a:cubicBezTo>
                <a:cubicBezTo>
                  <a:pt x="67" y="20"/>
                  <a:pt x="67" y="20"/>
                  <a:pt x="68" y="21"/>
                </a:cubicBezTo>
                <a:cubicBezTo>
                  <a:pt x="80" y="26"/>
                  <a:pt x="84" y="38"/>
                  <a:pt x="76" y="48"/>
                </a:cubicBezTo>
                <a:cubicBezTo>
                  <a:pt x="76" y="49"/>
                  <a:pt x="76" y="49"/>
                  <a:pt x="75" y="49"/>
                </a:cubicBezTo>
                <a:cubicBezTo>
                  <a:pt x="75" y="49"/>
                  <a:pt x="75" y="48"/>
                  <a:pt x="75" y="48"/>
                </a:cubicBezTo>
                <a:cubicBezTo>
                  <a:pt x="74" y="46"/>
                  <a:pt x="73" y="45"/>
                  <a:pt x="73" y="43"/>
                </a:cubicBezTo>
                <a:cubicBezTo>
                  <a:pt x="72" y="42"/>
                  <a:pt x="72" y="41"/>
                  <a:pt x="73" y="40"/>
                </a:cubicBezTo>
                <a:cubicBezTo>
                  <a:pt x="76" y="34"/>
                  <a:pt x="74" y="29"/>
                  <a:pt x="69" y="25"/>
                </a:cubicBezTo>
                <a:cubicBezTo>
                  <a:pt x="68" y="25"/>
                  <a:pt x="68" y="25"/>
                  <a:pt x="68" y="26"/>
                </a:cubicBezTo>
                <a:cubicBezTo>
                  <a:pt x="68" y="28"/>
                  <a:pt x="68" y="31"/>
                  <a:pt x="67" y="35"/>
                </a:cubicBezTo>
                <a:cubicBezTo>
                  <a:pt x="67" y="36"/>
                  <a:pt x="68" y="37"/>
                  <a:pt x="68" y="38"/>
                </a:cubicBezTo>
                <a:cubicBezTo>
                  <a:pt x="82" y="59"/>
                  <a:pt x="72" y="77"/>
                  <a:pt x="52" y="74"/>
                </a:cubicBezTo>
                <a:cubicBezTo>
                  <a:pt x="52" y="74"/>
                  <a:pt x="51" y="73"/>
                  <a:pt x="52" y="73"/>
                </a:cubicBezTo>
                <a:cubicBezTo>
                  <a:pt x="53" y="71"/>
                  <a:pt x="54" y="70"/>
                  <a:pt x="55" y="68"/>
                </a:cubicBezTo>
                <a:cubicBezTo>
                  <a:pt x="56" y="67"/>
                  <a:pt x="57" y="67"/>
                  <a:pt x="58" y="67"/>
                </a:cubicBezTo>
                <a:cubicBezTo>
                  <a:pt x="66" y="67"/>
                  <a:pt x="71" y="62"/>
                  <a:pt x="71" y="55"/>
                </a:cubicBezTo>
                <a:cubicBezTo>
                  <a:pt x="71" y="55"/>
                  <a:pt x="70" y="54"/>
                  <a:pt x="70" y="55"/>
                </a:cubicBezTo>
                <a:cubicBezTo>
                  <a:pt x="67" y="57"/>
                  <a:pt x="64" y="59"/>
                  <a:pt x="60" y="60"/>
                </a:cubicBezTo>
                <a:cubicBezTo>
                  <a:pt x="59" y="61"/>
                  <a:pt x="58" y="61"/>
                  <a:pt x="58" y="62"/>
                </a:cubicBezTo>
                <a:close/>
                <a:moveTo>
                  <a:pt x="16" y="55"/>
                </a:moveTo>
                <a:cubicBezTo>
                  <a:pt x="16" y="53"/>
                  <a:pt x="16" y="51"/>
                  <a:pt x="16" y="50"/>
                </a:cubicBezTo>
                <a:cubicBezTo>
                  <a:pt x="17" y="49"/>
                  <a:pt x="16" y="48"/>
                  <a:pt x="16" y="47"/>
                </a:cubicBezTo>
                <a:cubicBezTo>
                  <a:pt x="14" y="44"/>
                  <a:pt x="13" y="42"/>
                  <a:pt x="12" y="39"/>
                </a:cubicBezTo>
                <a:cubicBezTo>
                  <a:pt x="11" y="39"/>
                  <a:pt x="11" y="38"/>
                  <a:pt x="10" y="39"/>
                </a:cubicBezTo>
                <a:cubicBezTo>
                  <a:pt x="7" y="45"/>
                  <a:pt x="9" y="52"/>
                  <a:pt x="15" y="55"/>
                </a:cubicBezTo>
                <a:cubicBezTo>
                  <a:pt x="15" y="56"/>
                  <a:pt x="16" y="55"/>
                  <a:pt x="16" y="55"/>
                </a:cubicBezTo>
                <a:close/>
              </a:path>
            </a:pathLst>
          </a:custGeom>
          <a:solidFill>
            <a:schemeClr val="tx1"/>
          </a:solidFill>
          <a:ln>
            <a:noFill/>
          </a:ln>
        </p:spPr>
        <p:txBody>
          <a:bodyPr/>
          <a:lstStyle/>
          <a:p>
            <a:endParaRPr lang="zh-CN" altLang="en-US"/>
          </a:p>
        </p:txBody>
      </p:sp>
      <p:sp>
        <p:nvSpPr>
          <p:cNvPr id="39" name="矩形 38">
            <a:extLst>
              <a:ext uri="{FF2B5EF4-FFF2-40B4-BE49-F238E27FC236}">
                <a16:creationId xmlns:a16="http://schemas.microsoft.com/office/drawing/2014/main" id="{D57C4E89-CB72-67FE-F75E-BA9AA37C6B65}"/>
              </a:ext>
            </a:extLst>
          </p:cNvPr>
          <p:cNvSpPr/>
          <p:nvPr/>
        </p:nvSpPr>
        <p:spPr>
          <a:xfrm>
            <a:off x="7139489" y="1297897"/>
            <a:ext cx="3534942" cy="523220"/>
          </a:xfrm>
          <a:prstGeom prst="rect">
            <a:avLst/>
          </a:prstGeom>
        </p:spPr>
        <p:txBody>
          <a:bodyPr wrap="none">
            <a:spAutoFit/>
          </a:bodyPr>
          <a:lstStyle/>
          <a:p>
            <a:r>
              <a:rPr lang="en" altLang="zh-CN" sz="2800" b="1" dirty="0">
                <a:latin typeface="Times" pitchFamily="2" charset="0"/>
              </a:rPr>
              <a:t>Information Retrieve </a:t>
            </a:r>
            <a:endParaRPr lang="en" altLang="zh-CN" sz="3200" b="1" dirty="0">
              <a:latin typeface="Times" pitchFamily="2" charset="0"/>
            </a:endParaRPr>
          </a:p>
        </p:txBody>
      </p:sp>
      <p:sp>
        <p:nvSpPr>
          <p:cNvPr id="40" name="文本框 39">
            <a:extLst>
              <a:ext uri="{FF2B5EF4-FFF2-40B4-BE49-F238E27FC236}">
                <a16:creationId xmlns:a16="http://schemas.microsoft.com/office/drawing/2014/main" id="{F949EC5C-291B-2A9C-DFC2-1E588E74FBCE}"/>
              </a:ext>
            </a:extLst>
          </p:cNvPr>
          <p:cNvSpPr txBox="1"/>
          <p:nvPr/>
        </p:nvSpPr>
        <p:spPr>
          <a:xfrm>
            <a:off x="6562076" y="1931719"/>
            <a:ext cx="5257213" cy="4905189"/>
          </a:xfrm>
          <a:prstGeom prst="rect">
            <a:avLst/>
          </a:prstGeom>
          <a:noFill/>
        </p:spPr>
        <p:txBody>
          <a:bodyPr wrap="square" rtlCol="0">
            <a:spAutoFit/>
          </a:bodyPr>
          <a:lstStyle/>
          <a:p>
            <a:pPr marL="285750" indent="-285750">
              <a:buFont typeface="Wingdings" pitchFamily="2" charset="2"/>
              <a:buChar char="l"/>
            </a:pPr>
            <a:r>
              <a:rPr lang="en" altLang="zh-CN" dirty="0">
                <a:latin typeface="Times" pitchFamily="2" charset="0"/>
              </a:rPr>
              <a:t>Mainly based on keyword matching</a:t>
            </a:r>
          </a:p>
          <a:p>
            <a:pPr marL="285750" indent="-285750">
              <a:lnSpc>
                <a:spcPct val="150000"/>
              </a:lnSpc>
              <a:buFont typeface="Wingdings" pitchFamily="2" charset="2"/>
              <a:buChar char="l"/>
            </a:pPr>
            <a:r>
              <a:rPr lang="en" altLang="zh-CN" dirty="0">
                <a:solidFill>
                  <a:srgbClr val="FF0000"/>
                </a:solidFill>
                <a:latin typeface="Times" pitchFamily="2" charset="0"/>
                <a:ea typeface="SimSun" charset="-122"/>
                <a:cs typeface="SimSun" charset="-122"/>
              </a:rPr>
              <a:t>Lack of semantic understanding of natural language and source code</a:t>
            </a:r>
            <a:endParaRPr lang="en-US" altLang="zh-CN" dirty="0">
              <a:solidFill>
                <a:schemeClr val="tx1">
                  <a:lumMod val="75000"/>
                  <a:lumOff val="25000"/>
                </a:schemeClr>
              </a:solidFill>
              <a:latin typeface="Times" pitchFamily="2" charset="0"/>
              <a:ea typeface="SimSun" charset="-122"/>
              <a:cs typeface="SimSun" charset="-122"/>
            </a:endParaRPr>
          </a:p>
          <a:p>
            <a:pPr marL="285750" indent="-285750">
              <a:lnSpc>
                <a:spcPct val="150000"/>
              </a:lnSpc>
              <a:buFont typeface="Wingdings" pitchFamily="2" charset="2"/>
              <a:buChar char="l"/>
            </a:pPr>
            <a:endParaRPr lang="en-US" altLang="zh-CN" dirty="0">
              <a:solidFill>
                <a:schemeClr val="tx1">
                  <a:lumMod val="75000"/>
                  <a:lumOff val="25000"/>
                </a:schemeClr>
              </a:solidFill>
              <a:latin typeface="Times" pitchFamily="2" charset="0"/>
              <a:ea typeface="SimSun" charset="-122"/>
              <a:cs typeface="SimSun" charset="-122"/>
            </a:endParaRPr>
          </a:p>
          <a:p>
            <a:pPr marL="285750" indent="-285750">
              <a:lnSpc>
                <a:spcPct val="150000"/>
              </a:lnSpc>
              <a:buFont typeface="Wingdings" pitchFamily="2" charset="2"/>
              <a:buChar char="l"/>
            </a:pPr>
            <a:r>
              <a:rPr lang="en" altLang="zh-CN" dirty="0">
                <a:solidFill>
                  <a:schemeClr val="tx1">
                    <a:lumMod val="75000"/>
                    <a:lumOff val="25000"/>
                  </a:schemeClr>
                </a:solidFill>
                <a:latin typeface="Times" pitchFamily="2" charset="0"/>
                <a:ea typeface="SimSun" charset="-122"/>
                <a:cs typeface="SimSun" charset="-122"/>
              </a:rPr>
              <a:t>Multiple attempts are required while the input does not meet the expected results</a:t>
            </a:r>
          </a:p>
          <a:p>
            <a:pPr marL="285750" indent="-285750">
              <a:lnSpc>
                <a:spcPct val="150000"/>
              </a:lnSpc>
              <a:buFont typeface="Wingdings" pitchFamily="2" charset="2"/>
              <a:buChar char="l"/>
            </a:pPr>
            <a:r>
              <a:rPr lang="en" altLang="zh-CN" dirty="0">
                <a:solidFill>
                  <a:srgbClr val="FF0000"/>
                </a:solidFill>
                <a:latin typeface="Times" pitchFamily="2" charset="0"/>
                <a:ea typeface="SimSun" charset="-122"/>
                <a:cs typeface="SimSun" charset="-122"/>
              </a:rPr>
              <a:t>Users need to have rich experience to give accurate query words</a:t>
            </a:r>
            <a:endParaRPr lang="en-US" altLang="zh-CN" dirty="0">
              <a:solidFill>
                <a:schemeClr val="tx1">
                  <a:lumMod val="75000"/>
                  <a:lumOff val="25000"/>
                </a:schemeClr>
              </a:solidFill>
              <a:latin typeface="Times" pitchFamily="2" charset="0"/>
              <a:ea typeface="SimSun" charset="-122"/>
              <a:cs typeface="SimSun" charset="-122"/>
            </a:endParaRPr>
          </a:p>
          <a:p>
            <a:pPr marL="285750" indent="-285750">
              <a:lnSpc>
                <a:spcPct val="150000"/>
              </a:lnSpc>
              <a:buFont typeface="Wingdings" pitchFamily="2" charset="2"/>
              <a:buChar char="l"/>
            </a:pPr>
            <a:endParaRPr lang="en-US" altLang="zh-CN" dirty="0">
              <a:solidFill>
                <a:schemeClr val="tx1">
                  <a:lumMod val="75000"/>
                  <a:lumOff val="25000"/>
                </a:schemeClr>
              </a:solidFill>
              <a:latin typeface="Times" pitchFamily="2" charset="0"/>
              <a:ea typeface="SimSun" charset="-122"/>
              <a:cs typeface="SimSun" charset="-122"/>
            </a:endParaRPr>
          </a:p>
          <a:p>
            <a:pPr marL="285750" indent="-285750">
              <a:lnSpc>
                <a:spcPct val="150000"/>
              </a:lnSpc>
              <a:buFont typeface="Wingdings" pitchFamily="2" charset="2"/>
              <a:buChar char="l"/>
            </a:pPr>
            <a:r>
              <a:rPr lang="en" altLang="zh-CN" dirty="0">
                <a:solidFill>
                  <a:schemeClr val="tx1">
                    <a:lumMod val="75000"/>
                    <a:lumOff val="25000"/>
                  </a:schemeClr>
                </a:solidFill>
                <a:latin typeface="Times" pitchFamily="2" charset="0"/>
                <a:ea typeface="SimSun" charset="-122"/>
                <a:cs typeface="SimSun" charset="-122"/>
              </a:rPr>
              <a:t>Valid search results rank lower in the returned result list</a:t>
            </a:r>
          </a:p>
          <a:p>
            <a:pPr marL="285750" indent="-285750">
              <a:lnSpc>
                <a:spcPct val="150000"/>
              </a:lnSpc>
              <a:buFont typeface="Wingdings" pitchFamily="2" charset="2"/>
              <a:buChar char="l"/>
            </a:pPr>
            <a:r>
              <a:rPr lang="en" altLang="zh-CN" dirty="0">
                <a:solidFill>
                  <a:srgbClr val="FF0000"/>
                </a:solidFill>
                <a:latin typeface="Times" pitchFamily="2" charset="0"/>
                <a:ea typeface="SimSun" charset="-122"/>
                <a:cs typeface="SimSun" charset="-122"/>
              </a:rPr>
              <a:t>More accurate results are preferred</a:t>
            </a:r>
            <a:endParaRPr lang="zh-CN" altLang="zh-CN" dirty="0">
              <a:solidFill>
                <a:srgbClr val="FF0000"/>
              </a:solidFill>
              <a:latin typeface="Times" pitchFamily="2" charset="0"/>
              <a:ea typeface="SimSun" charset="-122"/>
              <a:cs typeface="SimSun" charset="-122"/>
            </a:endParaRPr>
          </a:p>
        </p:txBody>
      </p:sp>
      <p:sp>
        <p:nvSpPr>
          <p:cNvPr id="41" name="矩形 40">
            <a:extLst>
              <a:ext uri="{FF2B5EF4-FFF2-40B4-BE49-F238E27FC236}">
                <a16:creationId xmlns:a16="http://schemas.microsoft.com/office/drawing/2014/main" id="{C9ED9E1D-3034-924E-4C5F-E63F58DCA8E1}"/>
              </a:ext>
            </a:extLst>
          </p:cNvPr>
          <p:cNvSpPr/>
          <p:nvPr/>
        </p:nvSpPr>
        <p:spPr>
          <a:xfrm>
            <a:off x="1452889" y="1294987"/>
            <a:ext cx="4405797" cy="646331"/>
          </a:xfrm>
          <a:prstGeom prst="rect">
            <a:avLst/>
          </a:prstGeom>
        </p:spPr>
        <p:txBody>
          <a:bodyPr wrap="square">
            <a:spAutoFit/>
          </a:bodyPr>
          <a:lstStyle/>
          <a:p>
            <a:r>
              <a:rPr lang="en-US" altLang="zh-CN" dirty="0">
                <a:latin typeface="Times" pitchFamily="2" charset="0"/>
                <a:ea typeface="SimSun" charset="-122"/>
                <a:cs typeface="SimSun" charset="-122"/>
              </a:rPr>
              <a:t>Search </a:t>
            </a:r>
            <a:r>
              <a:rPr lang="en-US" altLang="zh-CN" dirty="0">
                <a:latin typeface="Times" pitchFamily="2" charset="0"/>
                <a:ea typeface="SimSun" charset="-122"/>
              </a:rPr>
              <a:t>“</a:t>
            </a:r>
            <a:r>
              <a:rPr lang="zh-CN" altLang="en-US" dirty="0">
                <a:latin typeface="Times" pitchFamily="2" charset="0"/>
                <a:ea typeface="SimSun" charset="-122"/>
              </a:rPr>
              <a:t>use hash map to store the count of each element in nums</a:t>
            </a:r>
            <a:r>
              <a:rPr lang="en-US" altLang="zh-CN" dirty="0">
                <a:latin typeface="Times" pitchFamily="2" charset="0"/>
                <a:ea typeface="SimSun" charset="-122"/>
              </a:rPr>
              <a:t>” in GitHub</a:t>
            </a:r>
            <a:endParaRPr lang="zh-CN" altLang="en-US" dirty="0">
              <a:latin typeface="Times" pitchFamily="2" charset="0"/>
              <a:ea typeface="SimSun" charset="-122"/>
            </a:endParaRPr>
          </a:p>
        </p:txBody>
      </p:sp>
      <p:pic>
        <p:nvPicPr>
          <p:cNvPr id="42" name="Picture 2" descr="https://img2.baidu.com/it/u=1529409795,609160629&amp;fm=26&amp;fmt=auto">
            <a:extLst>
              <a:ext uri="{FF2B5EF4-FFF2-40B4-BE49-F238E27FC236}">
                <a16:creationId xmlns:a16="http://schemas.microsoft.com/office/drawing/2014/main" id="{F7286ABB-EB9D-96AA-3CB5-496562EF46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3649" y="1340886"/>
            <a:ext cx="498228" cy="498228"/>
          </a:xfrm>
          <a:prstGeom prst="rect">
            <a:avLst/>
          </a:prstGeom>
          <a:noFill/>
          <a:extLst>
            <a:ext uri="{909E8E84-426E-40DD-AFC4-6F175D3DCCD1}">
              <a14:hiddenFill xmlns:a14="http://schemas.microsoft.com/office/drawing/2010/main">
                <a:solidFill>
                  <a:srgbClr val="FFFFFF"/>
                </a:solidFill>
              </a14:hiddenFill>
            </a:ext>
          </a:extLst>
        </p:spPr>
      </p:pic>
      <p:pic>
        <p:nvPicPr>
          <p:cNvPr id="43" name="图片 42">
            <a:extLst>
              <a:ext uri="{FF2B5EF4-FFF2-40B4-BE49-F238E27FC236}">
                <a16:creationId xmlns:a16="http://schemas.microsoft.com/office/drawing/2014/main" id="{6903059F-674D-80D8-3B2E-76FA812D3462}"/>
              </a:ext>
            </a:extLst>
          </p:cNvPr>
          <p:cNvPicPr>
            <a:picLocks noChangeAspect="1"/>
          </p:cNvPicPr>
          <p:nvPr/>
        </p:nvPicPr>
        <p:blipFill>
          <a:blip r:embed="rId4"/>
          <a:stretch>
            <a:fillRect/>
          </a:stretch>
        </p:blipFill>
        <p:spPr>
          <a:xfrm>
            <a:off x="1162763" y="2030216"/>
            <a:ext cx="4986050" cy="4577432"/>
          </a:xfrm>
          <a:prstGeom prst="rect">
            <a:avLst/>
          </a:prstGeom>
        </p:spPr>
      </p:pic>
    </p:spTree>
    <p:extLst>
      <p:ext uri="{BB962C8B-B14F-4D97-AF65-F5344CB8AC3E}">
        <p14:creationId xmlns:p14="http://schemas.microsoft.com/office/powerpoint/2010/main" val="891167598"/>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40">
                                            <p:txEl>
                                              <p:pRg st="3" end="3"/>
                                            </p:txEl>
                                          </p:spTgt>
                                        </p:tgtEl>
                                        <p:attrNameLst>
                                          <p:attrName>style.visibility</p:attrName>
                                        </p:attrNameLst>
                                      </p:cBhvr>
                                      <p:to>
                                        <p:strVal val="visible"/>
                                      </p:to>
                                    </p:set>
                                    <p:anim calcmode="lin" valueType="num">
                                      <p:cBhvr additive="base">
                                        <p:cTn id="7" dur="500"/>
                                        <p:tgtEl>
                                          <p:spTgt spid="40">
                                            <p:txEl>
                                              <p:pRg st="3" end="3"/>
                                            </p:txEl>
                                          </p:spTgt>
                                        </p:tgtEl>
                                        <p:attrNameLst>
                                          <p:attrName>ppt_y</p:attrName>
                                        </p:attrNameLst>
                                      </p:cBhvr>
                                      <p:tavLst>
                                        <p:tav tm="0">
                                          <p:val>
                                            <p:strVal val="#ppt_y+#ppt_h*1.125000"/>
                                          </p:val>
                                        </p:tav>
                                        <p:tav tm="100000">
                                          <p:val>
                                            <p:strVal val="#ppt_y"/>
                                          </p:val>
                                        </p:tav>
                                      </p:tavLst>
                                    </p:anim>
                                    <p:animEffect transition="in" filter="wipe(up)">
                                      <p:cBhvr>
                                        <p:cTn id="8" dur="500"/>
                                        <p:tgtEl>
                                          <p:spTgt spid="40">
                                            <p:txEl>
                                              <p:pRg st="3" end="3"/>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40">
                                            <p:txEl>
                                              <p:pRg st="6" end="6"/>
                                            </p:txEl>
                                          </p:spTgt>
                                        </p:tgtEl>
                                        <p:attrNameLst>
                                          <p:attrName>style.visibility</p:attrName>
                                        </p:attrNameLst>
                                      </p:cBhvr>
                                      <p:to>
                                        <p:strVal val="visible"/>
                                      </p:to>
                                    </p:set>
                                    <p:anim calcmode="lin" valueType="num">
                                      <p:cBhvr additive="base">
                                        <p:cTn id="13" dur="500"/>
                                        <p:tgtEl>
                                          <p:spTgt spid="40">
                                            <p:txEl>
                                              <p:pRg st="6" end="6"/>
                                            </p:txEl>
                                          </p:spTgt>
                                        </p:tgtEl>
                                        <p:attrNameLst>
                                          <p:attrName>ppt_y</p:attrName>
                                        </p:attrNameLst>
                                      </p:cBhvr>
                                      <p:tavLst>
                                        <p:tav tm="0">
                                          <p:val>
                                            <p:strVal val="#ppt_y+#ppt_h*1.125000"/>
                                          </p:val>
                                        </p:tav>
                                        <p:tav tm="100000">
                                          <p:val>
                                            <p:strVal val="#ppt_y"/>
                                          </p:val>
                                        </p:tav>
                                      </p:tavLst>
                                    </p:anim>
                                    <p:animEffect transition="in" filter="wipe(up)">
                                      <p:cBhvr>
                                        <p:cTn id="14" dur="500"/>
                                        <p:tgtEl>
                                          <p:spTgt spid="4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967740" y="678180"/>
            <a:ext cx="3569091" cy="137160"/>
            <a:chOff x="1005840" y="678180"/>
            <a:chExt cx="4023360" cy="137160"/>
          </a:xfrm>
        </p:grpSpPr>
        <p:cxnSp>
          <p:nvCxnSpPr>
            <p:cNvPr id="4" name="直接连接符 3"/>
            <p:cNvCxnSpPr/>
            <p:nvPr/>
          </p:nvCxnSpPr>
          <p:spPr>
            <a:xfrm>
              <a:off x="1005840" y="746760"/>
              <a:ext cx="3886200"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4892040" y="678180"/>
              <a:ext cx="137160" cy="137160"/>
            </a:xfrm>
            <a:prstGeom prst="ellipse">
              <a:avLst/>
            </a:prstGeom>
            <a:solidFill>
              <a:srgbClr val="005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flipH="1">
            <a:off x="7580180" y="678180"/>
            <a:ext cx="3652970" cy="137160"/>
            <a:chOff x="1005840" y="678180"/>
            <a:chExt cx="4023360" cy="137160"/>
          </a:xfrm>
        </p:grpSpPr>
        <p:cxnSp>
          <p:nvCxnSpPr>
            <p:cNvPr id="8" name="直接连接符 7"/>
            <p:cNvCxnSpPr/>
            <p:nvPr/>
          </p:nvCxnSpPr>
          <p:spPr>
            <a:xfrm>
              <a:off x="1005840" y="746760"/>
              <a:ext cx="3886200"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4892040" y="678180"/>
              <a:ext cx="137160" cy="137160"/>
            </a:xfrm>
            <a:prstGeom prst="ellipse">
              <a:avLst/>
            </a:prstGeom>
            <a:solidFill>
              <a:srgbClr val="005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4583048" y="442644"/>
            <a:ext cx="3034805" cy="584775"/>
          </a:xfrm>
          <a:prstGeom prst="rect">
            <a:avLst/>
          </a:prstGeom>
          <a:noFill/>
        </p:spPr>
        <p:txBody>
          <a:bodyPr wrap="none" rtlCol="0">
            <a:spAutoFit/>
          </a:bodyPr>
          <a:lstStyle/>
          <a:p>
            <a:pPr algn="ctr"/>
            <a:r>
              <a:rPr lang="en-US" altLang="zh-CN" sz="3200" b="1" spc="300" dirty="0">
                <a:solidFill>
                  <a:schemeClr val="tx1">
                    <a:lumMod val="85000"/>
                    <a:lumOff val="15000"/>
                  </a:schemeClr>
                </a:solidFill>
              </a:rPr>
              <a:t>Introduction</a:t>
            </a:r>
            <a:endParaRPr lang="zh-CN" altLang="en-US" sz="3200" b="1" spc="300" dirty="0">
              <a:solidFill>
                <a:schemeClr val="tx1">
                  <a:lumMod val="85000"/>
                  <a:lumOff val="15000"/>
                </a:schemeClr>
              </a:solidFill>
            </a:endParaRPr>
          </a:p>
        </p:txBody>
      </p:sp>
      <p:sp>
        <p:nvSpPr>
          <p:cNvPr id="19" name="矩形 18">
            <a:extLst>
              <a:ext uri="{FF2B5EF4-FFF2-40B4-BE49-F238E27FC236}">
                <a16:creationId xmlns:a16="http://schemas.microsoft.com/office/drawing/2014/main" id="{A475916D-01EB-8DBD-2D93-1796F7A79416}"/>
              </a:ext>
            </a:extLst>
          </p:cNvPr>
          <p:cNvSpPr/>
          <p:nvPr/>
        </p:nvSpPr>
        <p:spPr>
          <a:xfrm>
            <a:off x="433247" y="928052"/>
            <a:ext cx="2467342" cy="523220"/>
          </a:xfrm>
          <a:prstGeom prst="rect">
            <a:avLst/>
          </a:prstGeom>
        </p:spPr>
        <p:txBody>
          <a:bodyPr wrap="none">
            <a:spAutoFit/>
          </a:bodyPr>
          <a:lstStyle/>
          <a:p>
            <a:r>
              <a:rPr lang="en" altLang="zh-CN" sz="2800" b="1" dirty="0">
                <a:solidFill>
                  <a:srgbClr val="0070C0"/>
                </a:solidFill>
                <a:latin typeface="Times" pitchFamily="2" charset="0"/>
              </a:rPr>
              <a:t>Deep</a:t>
            </a:r>
            <a:r>
              <a:rPr lang="zh-CN" altLang="en-US" sz="2800" b="1" dirty="0">
                <a:solidFill>
                  <a:srgbClr val="0070C0"/>
                </a:solidFill>
                <a:latin typeface="Times" pitchFamily="2" charset="0"/>
              </a:rPr>
              <a:t> </a:t>
            </a:r>
            <a:r>
              <a:rPr lang="en-US" altLang="zh-CN" sz="2800" b="1" dirty="0">
                <a:solidFill>
                  <a:srgbClr val="0070C0"/>
                </a:solidFill>
                <a:latin typeface="Times" pitchFamily="2" charset="0"/>
              </a:rPr>
              <a:t>Learning</a:t>
            </a:r>
            <a:endParaRPr lang="en" altLang="zh-CN" sz="3200" b="1" dirty="0">
              <a:solidFill>
                <a:srgbClr val="0070C0"/>
              </a:solidFill>
              <a:latin typeface="Times" pitchFamily="2" charset="0"/>
            </a:endParaRPr>
          </a:p>
        </p:txBody>
      </p:sp>
      <p:sp>
        <p:nvSpPr>
          <p:cNvPr id="2" name="矩形 1">
            <a:extLst>
              <a:ext uri="{FF2B5EF4-FFF2-40B4-BE49-F238E27FC236}">
                <a16:creationId xmlns:a16="http://schemas.microsoft.com/office/drawing/2014/main" id="{9339CF4C-C2FE-D9ED-0522-55B54D2A5CFE}"/>
              </a:ext>
            </a:extLst>
          </p:cNvPr>
          <p:cNvSpPr/>
          <p:nvPr/>
        </p:nvSpPr>
        <p:spPr>
          <a:xfrm>
            <a:off x="759555" y="2001377"/>
            <a:ext cx="10672888" cy="2978444"/>
          </a:xfrm>
          <a:prstGeom prst="rect">
            <a:avLst/>
          </a:prstGeom>
        </p:spPr>
        <p:txBody>
          <a:bodyPr wrap="square">
            <a:spAutoFit/>
          </a:bodyPr>
          <a:lstStyle/>
          <a:p>
            <a:pPr marL="285750" indent="-285750">
              <a:lnSpc>
                <a:spcPct val="125000"/>
              </a:lnSpc>
              <a:buFont typeface="Arial" panose="020B0604020202020204" pitchFamily="34" charset="0"/>
              <a:buChar char="•"/>
            </a:pPr>
            <a:r>
              <a:rPr lang="en" altLang="zh-CN" sz="2400" b="1" dirty="0">
                <a:latin typeface="Times" pitchFamily="2" charset="0"/>
              </a:rPr>
              <a:t>Strength</a:t>
            </a:r>
          </a:p>
          <a:p>
            <a:pPr marL="800100" lvl="1" indent="-342900">
              <a:lnSpc>
                <a:spcPct val="125000"/>
              </a:lnSpc>
              <a:buFont typeface="Wingdings" pitchFamily="2" charset="2"/>
              <a:buChar char="Ø"/>
            </a:pPr>
            <a:r>
              <a:rPr lang="en" altLang="zh-CN" sz="2000" dirty="0">
                <a:latin typeface="Times" pitchFamily="2" charset="0"/>
              </a:rPr>
              <a:t>bridge the semantic gap between source code and query statements</a:t>
            </a:r>
            <a:r>
              <a:rPr lang="en-US" altLang="zh-CN" sz="2000" dirty="0">
                <a:latin typeface="Times" pitchFamily="2" charset="0"/>
              </a:rPr>
              <a:t>.</a:t>
            </a:r>
            <a:endParaRPr lang="en" altLang="zh-CN" sz="2000" dirty="0">
              <a:latin typeface="Times" pitchFamily="2" charset="0"/>
            </a:endParaRPr>
          </a:p>
          <a:p>
            <a:pPr marL="800100" lvl="1" indent="-342900">
              <a:lnSpc>
                <a:spcPct val="125000"/>
              </a:lnSpc>
              <a:buFont typeface="Wingdings" pitchFamily="2" charset="2"/>
              <a:buChar char="Ø"/>
            </a:pPr>
            <a:r>
              <a:rPr lang="en" altLang="zh-CN" sz="2000" dirty="0">
                <a:latin typeface="Times" pitchFamily="2" charset="0"/>
              </a:rPr>
              <a:t>embed code snippets into unified vectors to represent the code, which can reduce the interference of noisy keywords</a:t>
            </a:r>
            <a:r>
              <a:rPr lang="zh-CN" altLang="en-US" sz="2000" dirty="0">
                <a:latin typeface="Times" pitchFamily="2" charset="0"/>
              </a:rPr>
              <a:t> </a:t>
            </a:r>
            <a:r>
              <a:rPr lang="en-US" altLang="zh-CN" sz="2000" dirty="0">
                <a:latin typeface="Times" pitchFamily="2" charset="0"/>
              </a:rPr>
              <a:t>and recognize semantically related words.</a:t>
            </a:r>
          </a:p>
          <a:p>
            <a:pPr marL="800100" lvl="1" indent="-342900">
              <a:lnSpc>
                <a:spcPct val="125000"/>
              </a:lnSpc>
              <a:buFont typeface="Wingdings" pitchFamily="2" charset="2"/>
              <a:buChar char="Ø"/>
            </a:pPr>
            <a:endParaRPr lang="en" altLang="zh-CN" sz="2400" b="1" dirty="0">
              <a:latin typeface="Times" pitchFamily="2" charset="0"/>
            </a:endParaRPr>
          </a:p>
          <a:p>
            <a:pPr marL="285750" indent="-285750">
              <a:lnSpc>
                <a:spcPct val="125000"/>
              </a:lnSpc>
              <a:buFont typeface="Arial" panose="020B0604020202020204" pitchFamily="34" charset="0"/>
              <a:buChar char="•"/>
            </a:pPr>
            <a:r>
              <a:rPr lang="en" altLang="zh-CN" sz="2400" b="1" dirty="0">
                <a:latin typeface="Times" pitchFamily="2" charset="0"/>
              </a:rPr>
              <a:t>Challenge</a:t>
            </a:r>
          </a:p>
          <a:p>
            <a:pPr marL="800100" lvl="1" indent="-342900">
              <a:lnSpc>
                <a:spcPct val="125000"/>
              </a:lnSpc>
              <a:buFont typeface="Wingdings" pitchFamily="2" charset="2"/>
              <a:buChar char="Ø"/>
            </a:pPr>
            <a:r>
              <a:rPr lang="en" altLang="zh-CN" sz="2000" b="1" dirty="0"/>
              <a:t>how to mine and utilize deep code semantics</a:t>
            </a:r>
            <a:r>
              <a:rPr lang="en-US" altLang="zh-CN" sz="2000" b="1" dirty="0"/>
              <a:t>.</a:t>
            </a:r>
            <a:endParaRPr lang="en" altLang="zh-CN" sz="2000" dirty="0"/>
          </a:p>
        </p:txBody>
      </p:sp>
    </p:spTree>
    <p:extLst>
      <p:ext uri="{BB962C8B-B14F-4D97-AF65-F5344CB8AC3E}">
        <p14:creationId xmlns:p14="http://schemas.microsoft.com/office/powerpoint/2010/main" val="1876465283"/>
      </p:ext>
    </p:extLst>
  </p:cSld>
  <p:clrMapOvr>
    <a:masterClrMapping/>
  </p:clrMapOvr>
  <p:transition spd="med">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967740" y="678180"/>
            <a:ext cx="3569091" cy="137160"/>
            <a:chOff x="1005840" y="678180"/>
            <a:chExt cx="4023360" cy="137160"/>
          </a:xfrm>
        </p:grpSpPr>
        <p:cxnSp>
          <p:nvCxnSpPr>
            <p:cNvPr id="4" name="直接连接符 3"/>
            <p:cNvCxnSpPr/>
            <p:nvPr/>
          </p:nvCxnSpPr>
          <p:spPr>
            <a:xfrm>
              <a:off x="1005840" y="746760"/>
              <a:ext cx="3886200"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4892040" y="678180"/>
              <a:ext cx="137160" cy="137160"/>
            </a:xfrm>
            <a:prstGeom prst="ellipse">
              <a:avLst/>
            </a:prstGeom>
            <a:solidFill>
              <a:srgbClr val="005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flipH="1">
            <a:off x="7580180" y="678180"/>
            <a:ext cx="3652970" cy="137160"/>
            <a:chOff x="1005840" y="678180"/>
            <a:chExt cx="4023360" cy="137160"/>
          </a:xfrm>
        </p:grpSpPr>
        <p:cxnSp>
          <p:nvCxnSpPr>
            <p:cNvPr id="8" name="直接连接符 7"/>
            <p:cNvCxnSpPr/>
            <p:nvPr/>
          </p:nvCxnSpPr>
          <p:spPr>
            <a:xfrm>
              <a:off x="1005840" y="746760"/>
              <a:ext cx="3886200"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4892040" y="678180"/>
              <a:ext cx="137160" cy="137160"/>
            </a:xfrm>
            <a:prstGeom prst="ellipse">
              <a:avLst/>
            </a:prstGeom>
            <a:solidFill>
              <a:srgbClr val="005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4583048" y="442644"/>
            <a:ext cx="3034805" cy="584775"/>
          </a:xfrm>
          <a:prstGeom prst="rect">
            <a:avLst/>
          </a:prstGeom>
          <a:noFill/>
        </p:spPr>
        <p:txBody>
          <a:bodyPr wrap="none" rtlCol="0">
            <a:spAutoFit/>
          </a:bodyPr>
          <a:lstStyle/>
          <a:p>
            <a:pPr algn="ctr"/>
            <a:r>
              <a:rPr lang="en-US" altLang="zh-CN" sz="3200" b="1" spc="300" dirty="0">
                <a:solidFill>
                  <a:schemeClr val="tx1">
                    <a:lumMod val="85000"/>
                    <a:lumOff val="15000"/>
                  </a:schemeClr>
                </a:solidFill>
              </a:rPr>
              <a:t>Introduction</a:t>
            </a:r>
            <a:endParaRPr lang="zh-CN" altLang="en-US" sz="3200" b="1" spc="300" dirty="0">
              <a:solidFill>
                <a:schemeClr val="tx1">
                  <a:lumMod val="85000"/>
                  <a:lumOff val="15000"/>
                </a:schemeClr>
              </a:solidFill>
            </a:endParaRPr>
          </a:p>
        </p:txBody>
      </p:sp>
      <p:pic>
        <p:nvPicPr>
          <p:cNvPr id="11" name="图片 10">
            <a:extLst>
              <a:ext uri="{FF2B5EF4-FFF2-40B4-BE49-F238E27FC236}">
                <a16:creationId xmlns:a16="http://schemas.microsoft.com/office/drawing/2014/main" id="{AFAD952E-AE2F-845A-A0A1-6AED65B6AE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8138" y="1985205"/>
            <a:ext cx="10427677" cy="4645454"/>
          </a:xfrm>
          <a:prstGeom prst="rect">
            <a:avLst/>
          </a:prstGeom>
        </p:spPr>
      </p:pic>
      <p:sp>
        <p:nvSpPr>
          <p:cNvPr id="12" name="矩形 11">
            <a:extLst>
              <a:ext uri="{FF2B5EF4-FFF2-40B4-BE49-F238E27FC236}">
                <a16:creationId xmlns:a16="http://schemas.microsoft.com/office/drawing/2014/main" id="{4C1D67DB-BB61-FD96-FA16-E9D8097C2ABE}"/>
              </a:ext>
            </a:extLst>
          </p:cNvPr>
          <p:cNvSpPr/>
          <p:nvPr/>
        </p:nvSpPr>
        <p:spPr>
          <a:xfrm>
            <a:off x="433247" y="928052"/>
            <a:ext cx="3436582" cy="523220"/>
          </a:xfrm>
          <a:prstGeom prst="rect">
            <a:avLst/>
          </a:prstGeom>
        </p:spPr>
        <p:txBody>
          <a:bodyPr wrap="none">
            <a:spAutoFit/>
          </a:bodyPr>
          <a:lstStyle/>
          <a:p>
            <a:r>
              <a:rPr lang="en-US" altLang="zh-CN" sz="2800" b="1" dirty="0">
                <a:solidFill>
                  <a:srgbClr val="0070C0"/>
                </a:solidFill>
                <a:latin typeface="Times" pitchFamily="2" charset="0"/>
              </a:rPr>
              <a:t>Abstract</a:t>
            </a:r>
            <a:r>
              <a:rPr lang="zh-CN" altLang="en-US" sz="2800" b="1" dirty="0">
                <a:solidFill>
                  <a:srgbClr val="0070C0"/>
                </a:solidFill>
                <a:latin typeface="Times" pitchFamily="2" charset="0"/>
              </a:rPr>
              <a:t> </a:t>
            </a:r>
            <a:r>
              <a:rPr lang="en-US" altLang="zh-CN" sz="2800" b="1" dirty="0">
                <a:solidFill>
                  <a:srgbClr val="0070C0"/>
                </a:solidFill>
                <a:latin typeface="Times" pitchFamily="2" charset="0"/>
              </a:rPr>
              <a:t>Syntax</a:t>
            </a:r>
            <a:r>
              <a:rPr lang="zh-CN" altLang="en-US" sz="2800" b="1" dirty="0">
                <a:solidFill>
                  <a:srgbClr val="0070C0"/>
                </a:solidFill>
                <a:latin typeface="Times" pitchFamily="2" charset="0"/>
              </a:rPr>
              <a:t> </a:t>
            </a:r>
            <a:r>
              <a:rPr lang="en-US" altLang="zh-CN" sz="2800" b="1" dirty="0">
                <a:solidFill>
                  <a:srgbClr val="0070C0"/>
                </a:solidFill>
                <a:latin typeface="Times" pitchFamily="2" charset="0"/>
              </a:rPr>
              <a:t>Tree</a:t>
            </a:r>
            <a:endParaRPr lang="en" altLang="zh-CN" sz="3200" b="1" dirty="0">
              <a:solidFill>
                <a:srgbClr val="0070C0"/>
              </a:solidFill>
              <a:latin typeface="Times" pitchFamily="2" charset="0"/>
            </a:endParaRPr>
          </a:p>
        </p:txBody>
      </p:sp>
    </p:spTree>
    <p:extLst>
      <p:ext uri="{BB962C8B-B14F-4D97-AF65-F5344CB8AC3E}">
        <p14:creationId xmlns:p14="http://schemas.microsoft.com/office/powerpoint/2010/main" val="1573970504"/>
      </p:ext>
    </p:extLst>
  </p:cSld>
  <p:clrMapOvr>
    <a:masterClrMapping/>
  </p:clrMapOvr>
  <p:transition spd="med">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967740" y="678180"/>
            <a:ext cx="3569091" cy="137160"/>
            <a:chOff x="1005840" y="678180"/>
            <a:chExt cx="4023360" cy="137160"/>
          </a:xfrm>
        </p:grpSpPr>
        <p:cxnSp>
          <p:nvCxnSpPr>
            <p:cNvPr id="4" name="直接连接符 3"/>
            <p:cNvCxnSpPr/>
            <p:nvPr/>
          </p:nvCxnSpPr>
          <p:spPr>
            <a:xfrm>
              <a:off x="1005840" y="746760"/>
              <a:ext cx="3886200"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4892040" y="678180"/>
              <a:ext cx="137160" cy="137160"/>
            </a:xfrm>
            <a:prstGeom prst="ellipse">
              <a:avLst/>
            </a:prstGeom>
            <a:solidFill>
              <a:srgbClr val="005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flipH="1">
            <a:off x="7580180" y="678180"/>
            <a:ext cx="3652970" cy="137160"/>
            <a:chOff x="1005840" y="678180"/>
            <a:chExt cx="4023360" cy="137160"/>
          </a:xfrm>
        </p:grpSpPr>
        <p:cxnSp>
          <p:nvCxnSpPr>
            <p:cNvPr id="8" name="直接连接符 7"/>
            <p:cNvCxnSpPr/>
            <p:nvPr/>
          </p:nvCxnSpPr>
          <p:spPr>
            <a:xfrm>
              <a:off x="1005840" y="746760"/>
              <a:ext cx="3886200"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4892040" y="678180"/>
              <a:ext cx="137160" cy="137160"/>
            </a:xfrm>
            <a:prstGeom prst="ellipse">
              <a:avLst/>
            </a:prstGeom>
            <a:solidFill>
              <a:srgbClr val="005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4583048" y="442644"/>
            <a:ext cx="3034805" cy="584775"/>
          </a:xfrm>
          <a:prstGeom prst="rect">
            <a:avLst/>
          </a:prstGeom>
          <a:noFill/>
        </p:spPr>
        <p:txBody>
          <a:bodyPr wrap="none" rtlCol="0">
            <a:spAutoFit/>
          </a:bodyPr>
          <a:lstStyle/>
          <a:p>
            <a:pPr algn="ctr"/>
            <a:r>
              <a:rPr lang="en-US" altLang="zh-CN" sz="3200" b="1" spc="300" dirty="0">
                <a:solidFill>
                  <a:schemeClr val="tx1">
                    <a:lumMod val="85000"/>
                    <a:lumOff val="15000"/>
                  </a:schemeClr>
                </a:solidFill>
              </a:rPr>
              <a:t>Introduction</a:t>
            </a:r>
            <a:endParaRPr lang="zh-CN" altLang="en-US" sz="3200" b="1" spc="300" dirty="0">
              <a:solidFill>
                <a:schemeClr val="tx1">
                  <a:lumMod val="85000"/>
                  <a:lumOff val="15000"/>
                </a:schemeClr>
              </a:solidFill>
            </a:endParaRPr>
          </a:p>
        </p:txBody>
      </p:sp>
      <p:sp>
        <p:nvSpPr>
          <p:cNvPr id="13" name="矩形 12">
            <a:extLst>
              <a:ext uri="{FF2B5EF4-FFF2-40B4-BE49-F238E27FC236}">
                <a16:creationId xmlns:a16="http://schemas.microsoft.com/office/drawing/2014/main" id="{CBCABFFD-DAEF-3D97-35EC-CC2E6FEADFF6}"/>
              </a:ext>
            </a:extLst>
          </p:cNvPr>
          <p:cNvSpPr/>
          <p:nvPr/>
        </p:nvSpPr>
        <p:spPr>
          <a:xfrm>
            <a:off x="379805" y="935985"/>
            <a:ext cx="2342308" cy="523220"/>
          </a:xfrm>
          <a:prstGeom prst="rect">
            <a:avLst/>
          </a:prstGeom>
        </p:spPr>
        <p:txBody>
          <a:bodyPr wrap="none">
            <a:spAutoFit/>
          </a:bodyPr>
          <a:lstStyle/>
          <a:p>
            <a:r>
              <a:rPr lang="en-US" altLang="zh-CN" sz="2800" b="1" dirty="0">
                <a:solidFill>
                  <a:srgbClr val="0070C0"/>
                </a:solidFill>
                <a:latin typeface="Times" pitchFamily="2" charset="0"/>
              </a:rPr>
              <a:t>Contributions</a:t>
            </a:r>
            <a:endParaRPr lang="en" altLang="zh-CN" sz="3200" b="1" dirty="0">
              <a:solidFill>
                <a:srgbClr val="0070C0"/>
              </a:solidFill>
              <a:latin typeface="Times" pitchFamily="2" charset="0"/>
            </a:endParaRPr>
          </a:p>
        </p:txBody>
      </p:sp>
      <p:sp>
        <p:nvSpPr>
          <p:cNvPr id="3" name="矩形 2">
            <a:extLst>
              <a:ext uri="{FF2B5EF4-FFF2-40B4-BE49-F238E27FC236}">
                <a16:creationId xmlns:a16="http://schemas.microsoft.com/office/drawing/2014/main" id="{5E978FE4-F9FF-E228-7498-1560E2EA31ED}"/>
              </a:ext>
            </a:extLst>
          </p:cNvPr>
          <p:cNvSpPr/>
          <p:nvPr/>
        </p:nvSpPr>
        <p:spPr>
          <a:xfrm>
            <a:off x="921619" y="1890990"/>
            <a:ext cx="10348761" cy="3447098"/>
          </a:xfrm>
          <a:prstGeom prst="rect">
            <a:avLst/>
          </a:prstGeom>
        </p:spPr>
        <p:txBody>
          <a:bodyPr wrap="square">
            <a:spAutoFit/>
          </a:bodyPr>
          <a:lstStyle/>
          <a:p>
            <a:pPr marL="285750" indent="-285750">
              <a:buFont typeface="Arial" panose="020B0604020202020204" pitchFamily="34" charset="0"/>
              <a:buChar char="•"/>
            </a:pPr>
            <a:r>
              <a:rPr lang="en" altLang="zh-CN" sz="2000" dirty="0">
                <a:latin typeface="Times" pitchFamily="2" charset="0"/>
                <a:ea typeface="SimSun" charset="-122"/>
              </a:rPr>
              <a:t>We introduce a novel statement-level code representation method called APDG, which optimizes the traditional PDG and strengthens both data and control dependence information to enrich the edge semantics. </a:t>
            </a:r>
          </a:p>
          <a:p>
            <a:pPr marL="285750" indent="-285750">
              <a:buFont typeface="Arial" panose="020B0604020202020204" pitchFamily="34" charset="0"/>
              <a:buChar char="•"/>
            </a:pPr>
            <a:endParaRPr lang="en" altLang="zh-CN" sz="2000" dirty="0">
              <a:latin typeface="Times" pitchFamily="2" charset="0"/>
              <a:ea typeface="SimSun" charset="-122"/>
            </a:endParaRPr>
          </a:p>
          <a:p>
            <a:pPr marL="285750" indent="-285750">
              <a:buFont typeface="Arial" panose="020B0604020202020204" pitchFamily="34" charset="0"/>
              <a:buChar char="•"/>
            </a:pPr>
            <a:r>
              <a:rPr lang="en" altLang="zh-CN" sz="2000" dirty="0">
                <a:latin typeface="Times" pitchFamily="2" charset="0"/>
                <a:ea typeface="SimSun" charset="-122"/>
              </a:rPr>
              <a:t>We propose EAGCS, a graph-based code search approach that enhances the GGNN via an edge attention mechanism to improve the expression of code semantics in APDG. </a:t>
            </a:r>
          </a:p>
          <a:p>
            <a:pPr marL="285750" indent="-285750">
              <a:buFont typeface="Arial" panose="020B0604020202020204" pitchFamily="34" charset="0"/>
              <a:buChar char="•"/>
            </a:pPr>
            <a:endParaRPr lang="en" altLang="zh-CN" sz="2000" dirty="0">
              <a:latin typeface="Times" pitchFamily="2" charset="0"/>
              <a:ea typeface="SimSun" charset="-122"/>
            </a:endParaRPr>
          </a:p>
          <a:p>
            <a:pPr marL="285750" indent="-285750">
              <a:buFont typeface="Arial" panose="020B0604020202020204" pitchFamily="34" charset="0"/>
              <a:buChar char="•"/>
            </a:pPr>
            <a:r>
              <a:rPr lang="en" altLang="zh-CN" sz="2000" dirty="0">
                <a:latin typeface="Times" pitchFamily="2" charset="0"/>
                <a:ea typeface="SimSun" charset="-122"/>
              </a:rPr>
              <a:t>We conduct experiments on our model and other start-of- the-art models and the results have shown that our model outperforms the others. Besides, we also explore the impact of different edges on the model performance. </a:t>
            </a:r>
          </a:p>
          <a:p>
            <a:pPr marL="285750" indent="-285750">
              <a:buFont typeface="Arial" panose="020B0604020202020204" pitchFamily="34" charset="0"/>
              <a:buChar char="•"/>
            </a:pPr>
            <a:endParaRPr lang="en" altLang="zh-CN" dirty="0"/>
          </a:p>
        </p:txBody>
      </p:sp>
    </p:spTree>
    <p:extLst>
      <p:ext uri="{BB962C8B-B14F-4D97-AF65-F5344CB8AC3E}">
        <p14:creationId xmlns:p14="http://schemas.microsoft.com/office/powerpoint/2010/main" val="3332581492"/>
      </p:ext>
    </p:extLst>
  </p:cSld>
  <p:clrMapOvr>
    <a:masterClrMapping/>
  </p:clrMapOvr>
  <p:transition spd="med">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4269823" y="2725207"/>
            <a:ext cx="860919" cy="584775"/>
          </a:xfrm>
          <a:prstGeom prst="rect">
            <a:avLst/>
          </a:prstGeom>
          <a:noFill/>
        </p:spPr>
        <p:txBody>
          <a:bodyPr wrap="square" rtlCol="0">
            <a:spAutoFit/>
          </a:bodyPr>
          <a:lstStyle/>
          <a:p>
            <a:r>
              <a:rPr lang="en-US" altLang="zh-CN" sz="3200" b="1" dirty="0">
                <a:solidFill>
                  <a:schemeClr val="tx1">
                    <a:lumMod val="65000"/>
                    <a:lumOff val="35000"/>
                  </a:schemeClr>
                </a:solidFill>
                <a:latin typeface="Broadway" panose="04040905080B02020502" pitchFamily="82" charset="0"/>
                <a:cs typeface="+mn-ea"/>
                <a:sym typeface="+mn-lt"/>
              </a:rPr>
              <a:t>02</a:t>
            </a:r>
            <a:endParaRPr lang="zh-CN" altLang="en-US" sz="3200" b="1" dirty="0">
              <a:solidFill>
                <a:schemeClr val="tx1">
                  <a:lumMod val="65000"/>
                  <a:lumOff val="35000"/>
                </a:schemeClr>
              </a:solidFill>
              <a:latin typeface="Broadway" panose="04040905080B02020502" pitchFamily="82" charset="0"/>
              <a:cs typeface="+mn-ea"/>
              <a:sym typeface="+mn-lt"/>
            </a:endParaRPr>
          </a:p>
        </p:txBody>
      </p:sp>
      <p:sp>
        <p:nvSpPr>
          <p:cNvPr id="36" name="文本框 35"/>
          <p:cNvSpPr txBox="1"/>
          <p:nvPr/>
        </p:nvSpPr>
        <p:spPr>
          <a:xfrm>
            <a:off x="5431917" y="2802004"/>
            <a:ext cx="2920992" cy="1015663"/>
          </a:xfrm>
          <a:prstGeom prst="rect">
            <a:avLst/>
          </a:prstGeom>
          <a:noFill/>
        </p:spPr>
        <p:txBody>
          <a:bodyPr wrap="none" rtlCol="0">
            <a:spAutoFit/>
          </a:bodyPr>
          <a:lstStyle/>
          <a:p>
            <a:pPr algn="ctr"/>
            <a:r>
              <a:rPr lang="en-US" altLang="zh-CN" sz="6000" b="1" dirty="0">
                <a:solidFill>
                  <a:schemeClr val="tx1">
                    <a:lumMod val="65000"/>
                    <a:lumOff val="35000"/>
                  </a:schemeClr>
                </a:solidFill>
              </a:rPr>
              <a:t>EAGCS</a:t>
            </a:r>
            <a:endParaRPr lang="zh-CN" altLang="en-US" sz="6000" b="1" dirty="0">
              <a:solidFill>
                <a:schemeClr val="tx1">
                  <a:lumMod val="65000"/>
                  <a:lumOff val="35000"/>
                </a:schemeClr>
              </a:solidFill>
            </a:endParaRPr>
          </a:p>
        </p:txBody>
      </p:sp>
      <p:grpSp>
        <p:nvGrpSpPr>
          <p:cNvPr id="56" name="组合 221"/>
          <p:cNvGrpSpPr/>
          <p:nvPr/>
        </p:nvGrpSpPr>
        <p:grpSpPr bwMode="auto">
          <a:xfrm>
            <a:off x="4221730" y="3252955"/>
            <a:ext cx="860919" cy="506904"/>
            <a:chOff x="165605" y="4160117"/>
            <a:chExt cx="962026" cy="631825"/>
          </a:xfrm>
          <a:solidFill>
            <a:srgbClr val="005D9D"/>
          </a:solidFill>
        </p:grpSpPr>
        <p:sp>
          <p:nvSpPr>
            <p:cNvPr id="57" name="Freeform 113"/>
            <p:cNvSpPr/>
            <p:nvPr/>
          </p:nvSpPr>
          <p:spPr bwMode="auto">
            <a:xfrm>
              <a:off x="171329" y="4674430"/>
              <a:ext cx="956844" cy="117404"/>
            </a:xfrm>
            <a:custGeom>
              <a:avLst/>
              <a:gdLst>
                <a:gd name="T0" fmla="*/ 145 w 255"/>
                <a:gd name="T1" fmla="*/ 26 h 31"/>
                <a:gd name="T2" fmla="*/ 145 w 255"/>
                <a:gd name="T3" fmla="*/ 22 h 31"/>
                <a:gd name="T4" fmla="*/ 253 w 255"/>
                <a:gd name="T5" fmla="*/ 22 h 31"/>
                <a:gd name="T6" fmla="*/ 251 w 255"/>
                <a:gd name="T7" fmla="*/ 17 h 31"/>
                <a:gd name="T8" fmla="*/ 157 w 255"/>
                <a:gd name="T9" fmla="*/ 17 h 31"/>
                <a:gd name="T10" fmla="*/ 157 w 255"/>
                <a:gd name="T11" fmla="*/ 12 h 31"/>
                <a:gd name="T12" fmla="*/ 248 w 255"/>
                <a:gd name="T13" fmla="*/ 12 h 31"/>
                <a:gd name="T14" fmla="*/ 193 w 255"/>
                <a:gd name="T15" fmla="*/ 2 h 31"/>
                <a:gd name="T16" fmla="*/ 136 w 255"/>
                <a:gd name="T17" fmla="*/ 13 h 31"/>
                <a:gd name="T18" fmla="*/ 136 w 255"/>
                <a:gd name="T19" fmla="*/ 17 h 31"/>
                <a:gd name="T20" fmla="*/ 127 w 255"/>
                <a:gd name="T21" fmla="*/ 17 h 31"/>
                <a:gd name="T22" fmla="*/ 119 w 255"/>
                <a:gd name="T23" fmla="*/ 17 h 31"/>
                <a:gd name="T24" fmla="*/ 119 w 255"/>
                <a:gd name="T25" fmla="*/ 14 h 31"/>
                <a:gd name="T26" fmla="*/ 61 w 255"/>
                <a:gd name="T27" fmla="*/ 0 h 31"/>
                <a:gd name="T28" fmla="*/ 6 w 255"/>
                <a:gd name="T29" fmla="*/ 10 h 31"/>
                <a:gd name="T30" fmla="*/ 97 w 255"/>
                <a:gd name="T31" fmla="*/ 10 h 31"/>
                <a:gd name="T32" fmla="*/ 97 w 255"/>
                <a:gd name="T33" fmla="*/ 14 h 31"/>
                <a:gd name="T34" fmla="*/ 2 w 255"/>
                <a:gd name="T35" fmla="*/ 14 h 31"/>
                <a:gd name="T36" fmla="*/ 2 w 255"/>
                <a:gd name="T37" fmla="*/ 19 h 31"/>
                <a:gd name="T38" fmla="*/ 109 w 255"/>
                <a:gd name="T39" fmla="*/ 19 h 31"/>
                <a:gd name="T40" fmla="*/ 109 w 255"/>
                <a:gd name="T41" fmla="*/ 24 h 31"/>
                <a:gd name="T42" fmla="*/ 1 w 255"/>
                <a:gd name="T43" fmla="*/ 24 h 31"/>
                <a:gd name="T44" fmla="*/ 0 w 255"/>
                <a:gd name="T45" fmla="*/ 31 h 31"/>
                <a:gd name="T46" fmla="*/ 255 w 255"/>
                <a:gd name="T47" fmla="*/ 31 h 31"/>
                <a:gd name="T48" fmla="*/ 254 w 255"/>
                <a:gd name="T49" fmla="*/ 26 h 31"/>
                <a:gd name="T50" fmla="*/ 145 w 255"/>
                <a:gd name="T51" fmla="*/ 2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5" h="31">
                  <a:moveTo>
                    <a:pt x="145" y="26"/>
                  </a:moveTo>
                  <a:cubicBezTo>
                    <a:pt x="145" y="22"/>
                    <a:pt x="145" y="22"/>
                    <a:pt x="145" y="22"/>
                  </a:cubicBezTo>
                  <a:cubicBezTo>
                    <a:pt x="253" y="22"/>
                    <a:pt x="253" y="22"/>
                    <a:pt x="253" y="22"/>
                  </a:cubicBezTo>
                  <a:cubicBezTo>
                    <a:pt x="251" y="17"/>
                    <a:pt x="251" y="17"/>
                    <a:pt x="251" y="17"/>
                  </a:cubicBezTo>
                  <a:cubicBezTo>
                    <a:pt x="157" y="17"/>
                    <a:pt x="157" y="17"/>
                    <a:pt x="157" y="17"/>
                  </a:cubicBezTo>
                  <a:cubicBezTo>
                    <a:pt x="157" y="12"/>
                    <a:pt x="157" y="12"/>
                    <a:pt x="157" y="12"/>
                  </a:cubicBezTo>
                  <a:cubicBezTo>
                    <a:pt x="248" y="12"/>
                    <a:pt x="248" y="12"/>
                    <a:pt x="248" y="12"/>
                  </a:cubicBezTo>
                  <a:cubicBezTo>
                    <a:pt x="242" y="8"/>
                    <a:pt x="223" y="2"/>
                    <a:pt x="193" y="2"/>
                  </a:cubicBezTo>
                  <a:cubicBezTo>
                    <a:pt x="163" y="2"/>
                    <a:pt x="142" y="8"/>
                    <a:pt x="136" y="13"/>
                  </a:cubicBezTo>
                  <a:cubicBezTo>
                    <a:pt x="136" y="17"/>
                    <a:pt x="136" y="17"/>
                    <a:pt x="136" y="17"/>
                  </a:cubicBezTo>
                  <a:cubicBezTo>
                    <a:pt x="127" y="17"/>
                    <a:pt x="127" y="17"/>
                    <a:pt x="127" y="17"/>
                  </a:cubicBezTo>
                  <a:cubicBezTo>
                    <a:pt x="119" y="17"/>
                    <a:pt x="119" y="17"/>
                    <a:pt x="119" y="17"/>
                  </a:cubicBezTo>
                  <a:cubicBezTo>
                    <a:pt x="119" y="14"/>
                    <a:pt x="119" y="14"/>
                    <a:pt x="119" y="14"/>
                  </a:cubicBezTo>
                  <a:cubicBezTo>
                    <a:pt x="119" y="9"/>
                    <a:pt x="99" y="0"/>
                    <a:pt x="61" y="0"/>
                  </a:cubicBezTo>
                  <a:cubicBezTo>
                    <a:pt x="33" y="0"/>
                    <a:pt x="14" y="5"/>
                    <a:pt x="6" y="10"/>
                  </a:cubicBezTo>
                  <a:cubicBezTo>
                    <a:pt x="97" y="10"/>
                    <a:pt x="97" y="10"/>
                    <a:pt x="97" y="10"/>
                  </a:cubicBezTo>
                  <a:cubicBezTo>
                    <a:pt x="97" y="14"/>
                    <a:pt x="97" y="14"/>
                    <a:pt x="97" y="14"/>
                  </a:cubicBezTo>
                  <a:cubicBezTo>
                    <a:pt x="2" y="14"/>
                    <a:pt x="2" y="14"/>
                    <a:pt x="2" y="14"/>
                  </a:cubicBezTo>
                  <a:cubicBezTo>
                    <a:pt x="2" y="19"/>
                    <a:pt x="2" y="19"/>
                    <a:pt x="2" y="19"/>
                  </a:cubicBezTo>
                  <a:cubicBezTo>
                    <a:pt x="109" y="19"/>
                    <a:pt x="109" y="19"/>
                    <a:pt x="109" y="19"/>
                  </a:cubicBezTo>
                  <a:cubicBezTo>
                    <a:pt x="109" y="24"/>
                    <a:pt x="109" y="24"/>
                    <a:pt x="109" y="24"/>
                  </a:cubicBezTo>
                  <a:cubicBezTo>
                    <a:pt x="1" y="24"/>
                    <a:pt x="1" y="24"/>
                    <a:pt x="1" y="24"/>
                  </a:cubicBezTo>
                  <a:cubicBezTo>
                    <a:pt x="0" y="31"/>
                    <a:pt x="0" y="31"/>
                    <a:pt x="0" y="31"/>
                  </a:cubicBezTo>
                  <a:cubicBezTo>
                    <a:pt x="255" y="31"/>
                    <a:pt x="255" y="31"/>
                    <a:pt x="255" y="31"/>
                  </a:cubicBezTo>
                  <a:cubicBezTo>
                    <a:pt x="254" y="26"/>
                    <a:pt x="254" y="26"/>
                    <a:pt x="254" y="26"/>
                  </a:cubicBezTo>
                  <a:lnTo>
                    <a:pt x="145" y="26"/>
                  </a:lnTo>
                  <a:close/>
                </a:path>
              </a:pathLst>
            </a:custGeom>
            <a:grpFill/>
            <a:ln>
              <a:noFill/>
            </a:ln>
          </p:spPr>
          <p:txBody>
            <a:bodyPr/>
            <a:lstStyle/>
            <a:p>
              <a:pPr eaLnBrk="1" fontAlgn="auto" hangingPunct="1">
                <a:spcBef>
                  <a:spcPts val="0"/>
                </a:spcBef>
                <a:spcAft>
                  <a:spcPts val="0"/>
                </a:spcAft>
                <a:defRPr/>
              </a:pPr>
              <a:endParaRPr lang="zh-CN" altLang="en-US" sz="1350">
                <a:solidFill>
                  <a:schemeClr val="tx1">
                    <a:lumMod val="65000"/>
                    <a:lumOff val="35000"/>
                  </a:schemeClr>
                </a:solidFill>
                <a:latin typeface="+mn-lt"/>
                <a:ea typeface="+mn-ea"/>
              </a:endParaRPr>
            </a:p>
          </p:txBody>
        </p:sp>
        <p:sp>
          <p:nvSpPr>
            <p:cNvPr id="58" name="Freeform 114"/>
            <p:cNvSpPr>
              <a:spLocks noEditPoints="1"/>
            </p:cNvSpPr>
            <p:nvPr/>
          </p:nvSpPr>
          <p:spPr bwMode="auto">
            <a:xfrm>
              <a:off x="165311" y="4159666"/>
              <a:ext cx="466385" cy="568950"/>
            </a:xfrm>
            <a:custGeom>
              <a:avLst/>
              <a:gdLst>
                <a:gd name="T0" fmla="*/ 62 w 124"/>
                <a:gd name="T1" fmla="*/ 134 h 151"/>
                <a:gd name="T2" fmla="*/ 124 w 124"/>
                <a:gd name="T3" fmla="*/ 151 h 151"/>
                <a:gd name="T4" fmla="*/ 124 w 124"/>
                <a:gd name="T5" fmla="*/ 151 h 151"/>
                <a:gd name="T6" fmla="*/ 124 w 124"/>
                <a:gd name="T7" fmla="*/ 17 h 151"/>
                <a:gd name="T8" fmla="*/ 124 w 124"/>
                <a:gd name="T9" fmla="*/ 17 h 151"/>
                <a:gd name="T10" fmla="*/ 62 w 124"/>
                <a:gd name="T11" fmla="*/ 0 h 151"/>
                <a:gd name="T12" fmla="*/ 1 w 124"/>
                <a:gd name="T13" fmla="*/ 17 h 151"/>
                <a:gd name="T14" fmla="*/ 0 w 124"/>
                <a:gd name="T15" fmla="*/ 17 h 151"/>
                <a:gd name="T16" fmla="*/ 0 w 124"/>
                <a:gd name="T17" fmla="*/ 149 h 151"/>
                <a:gd name="T18" fmla="*/ 62 w 124"/>
                <a:gd name="T19" fmla="*/ 134 h 151"/>
                <a:gd name="T20" fmla="*/ 111 w 124"/>
                <a:gd name="T21" fmla="*/ 75 h 151"/>
                <a:gd name="T22" fmla="*/ 61 w 124"/>
                <a:gd name="T23" fmla="*/ 67 h 151"/>
                <a:gd name="T24" fmla="*/ 12 w 124"/>
                <a:gd name="T25" fmla="*/ 75 h 151"/>
                <a:gd name="T26" fmla="*/ 12 w 124"/>
                <a:gd name="T27" fmla="*/ 69 h 151"/>
                <a:gd name="T28" fmla="*/ 61 w 124"/>
                <a:gd name="T29" fmla="*/ 61 h 151"/>
                <a:gd name="T30" fmla="*/ 111 w 124"/>
                <a:gd name="T31" fmla="*/ 69 h 151"/>
                <a:gd name="T32" fmla="*/ 111 w 124"/>
                <a:gd name="T33" fmla="*/ 75 h 151"/>
                <a:gd name="T34" fmla="*/ 12 w 124"/>
                <a:gd name="T35" fmla="*/ 31 h 151"/>
                <a:gd name="T36" fmla="*/ 61 w 124"/>
                <a:gd name="T37" fmla="*/ 23 h 151"/>
                <a:gd name="T38" fmla="*/ 111 w 124"/>
                <a:gd name="T39" fmla="*/ 31 h 151"/>
                <a:gd name="T40" fmla="*/ 111 w 124"/>
                <a:gd name="T41" fmla="*/ 37 h 151"/>
                <a:gd name="T42" fmla="*/ 61 w 124"/>
                <a:gd name="T43" fmla="*/ 29 h 151"/>
                <a:gd name="T44" fmla="*/ 12 w 124"/>
                <a:gd name="T45" fmla="*/ 37 h 151"/>
                <a:gd name="T46" fmla="*/ 12 w 124"/>
                <a:gd name="T47" fmla="*/ 31 h 151"/>
                <a:gd name="T48" fmla="*/ 12 w 124"/>
                <a:gd name="T49" fmla="*/ 50 h 151"/>
                <a:gd name="T50" fmla="*/ 61 w 124"/>
                <a:gd name="T51" fmla="*/ 43 h 151"/>
                <a:gd name="T52" fmla="*/ 111 w 124"/>
                <a:gd name="T53" fmla="*/ 50 h 151"/>
                <a:gd name="T54" fmla="*/ 111 w 124"/>
                <a:gd name="T55" fmla="*/ 56 h 151"/>
                <a:gd name="T56" fmla="*/ 61 w 124"/>
                <a:gd name="T57" fmla="*/ 49 h 151"/>
                <a:gd name="T58" fmla="*/ 12 w 124"/>
                <a:gd name="T59" fmla="*/ 56 h 151"/>
                <a:gd name="T60" fmla="*/ 12 w 124"/>
                <a:gd name="T61" fmla="*/ 50 h 151"/>
                <a:gd name="T62" fmla="*/ 12 w 124"/>
                <a:gd name="T63" fmla="*/ 88 h 151"/>
                <a:gd name="T64" fmla="*/ 61 w 124"/>
                <a:gd name="T65" fmla="*/ 80 h 151"/>
                <a:gd name="T66" fmla="*/ 111 w 124"/>
                <a:gd name="T67" fmla="*/ 88 h 151"/>
                <a:gd name="T68" fmla="*/ 111 w 124"/>
                <a:gd name="T69" fmla="*/ 94 h 151"/>
                <a:gd name="T70" fmla="*/ 61 w 124"/>
                <a:gd name="T71" fmla="*/ 87 h 151"/>
                <a:gd name="T72" fmla="*/ 12 w 124"/>
                <a:gd name="T73" fmla="*/ 94 h 151"/>
                <a:gd name="T74" fmla="*/ 12 w 124"/>
                <a:gd name="T75" fmla="*/ 88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51">
                  <a:moveTo>
                    <a:pt x="62" y="134"/>
                  </a:moveTo>
                  <a:cubicBezTo>
                    <a:pt x="96" y="134"/>
                    <a:pt x="124" y="141"/>
                    <a:pt x="124" y="151"/>
                  </a:cubicBezTo>
                  <a:cubicBezTo>
                    <a:pt x="124" y="151"/>
                    <a:pt x="124" y="151"/>
                    <a:pt x="124" y="151"/>
                  </a:cubicBezTo>
                  <a:cubicBezTo>
                    <a:pt x="124" y="17"/>
                    <a:pt x="124" y="17"/>
                    <a:pt x="124" y="17"/>
                  </a:cubicBezTo>
                  <a:cubicBezTo>
                    <a:pt x="124" y="17"/>
                    <a:pt x="124" y="17"/>
                    <a:pt x="124" y="17"/>
                  </a:cubicBezTo>
                  <a:cubicBezTo>
                    <a:pt x="122" y="8"/>
                    <a:pt x="95" y="0"/>
                    <a:pt x="62" y="0"/>
                  </a:cubicBezTo>
                  <a:cubicBezTo>
                    <a:pt x="29" y="0"/>
                    <a:pt x="2" y="8"/>
                    <a:pt x="1" y="17"/>
                  </a:cubicBezTo>
                  <a:cubicBezTo>
                    <a:pt x="0" y="17"/>
                    <a:pt x="0" y="17"/>
                    <a:pt x="0" y="17"/>
                  </a:cubicBezTo>
                  <a:cubicBezTo>
                    <a:pt x="0" y="149"/>
                    <a:pt x="0" y="149"/>
                    <a:pt x="0" y="149"/>
                  </a:cubicBezTo>
                  <a:cubicBezTo>
                    <a:pt x="4" y="140"/>
                    <a:pt x="30" y="134"/>
                    <a:pt x="62" y="134"/>
                  </a:cubicBezTo>
                  <a:close/>
                  <a:moveTo>
                    <a:pt x="111" y="75"/>
                  </a:moveTo>
                  <a:cubicBezTo>
                    <a:pt x="103" y="71"/>
                    <a:pt x="86" y="67"/>
                    <a:pt x="61" y="67"/>
                  </a:cubicBezTo>
                  <a:cubicBezTo>
                    <a:pt x="37" y="67"/>
                    <a:pt x="20" y="71"/>
                    <a:pt x="12" y="75"/>
                  </a:cubicBezTo>
                  <a:cubicBezTo>
                    <a:pt x="12" y="69"/>
                    <a:pt x="12" y="69"/>
                    <a:pt x="12" y="69"/>
                  </a:cubicBezTo>
                  <a:cubicBezTo>
                    <a:pt x="17" y="66"/>
                    <a:pt x="35" y="61"/>
                    <a:pt x="61" y="61"/>
                  </a:cubicBezTo>
                  <a:cubicBezTo>
                    <a:pt x="88" y="61"/>
                    <a:pt x="105" y="66"/>
                    <a:pt x="111" y="69"/>
                  </a:cubicBezTo>
                  <a:lnTo>
                    <a:pt x="111" y="75"/>
                  </a:lnTo>
                  <a:close/>
                  <a:moveTo>
                    <a:pt x="12" y="31"/>
                  </a:moveTo>
                  <a:cubicBezTo>
                    <a:pt x="17" y="28"/>
                    <a:pt x="35" y="23"/>
                    <a:pt x="61" y="23"/>
                  </a:cubicBezTo>
                  <a:cubicBezTo>
                    <a:pt x="88" y="23"/>
                    <a:pt x="105" y="28"/>
                    <a:pt x="111" y="31"/>
                  </a:cubicBezTo>
                  <a:cubicBezTo>
                    <a:pt x="111" y="37"/>
                    <a:pt x="111" y="37"/>
                    <a:pt x="111" y="37"/>
                  </a:cubicBezTo>
                  <a:cubicBezTo>
                    <a:pt x="103" y="33"/>
                    <a:pt x="86" y="29"/>
                    <a:pt x="61" y="29"/>
                  </a:cubicBezTo>
                  <a:cubicBezTo>
                    <a:pt x="37" y="29"/>
                    <a:pt x="20" y="33"/>
                    <a:pt x="12" y="37"/>
                  </a:cubicBezTo>
                  <a:lnTo>
                    <a:pt x="12" y="31"/>
                  </a:lnTo>
                  <a:close/>
                  <a:moveTo>
                    <a:pt x="12" y="50"/>
                  </a:moveTo>
                  <a:cubicBezTo>
                    <a:pt x="17" y="48"/>
                    <a:pt x="34" y="43"/>
                    <a:pt x="61" y="43"/>
                  </a:cubicBezTo>
                  <a:cubicBezTo>
                    <a:pt x="88" y="43"/>
                    <a:pt x="105" y="48"/>
                    <a:pt x="111" y="50"/>
                  </a:cubicBezTo>
                  <a:cubicBezTo>
                    <a:pt x="111" y="56"/>
                    <a:pt x="111" y="56"/>
                    <a:pt x="111" y="56"/>
                  </a:cubicBezTo>
                  <a:cubicBezTo>
                    <a:pt x="103" y="53"/>
                    <a:pt x="86" y="49"/>
                    <a:pt x="61" y="49"/>
                  </a:cubicBezTo>
                  <a:cubicBezTo>
                    <a:pt x="37" y="49"/>
                    <a:pt x="20" y="53"/>
                    <a:pt x="12" y="56"/>
                  </a:cubicBezTo>
                  <a:lnTo>
                    <a:pt x="12" y="50"/>
                  </a:lnTo>
                  <a:close/>
                  <a:moveTo>
                    <a:pt x="12" y="88"/>
                  </a:moveTo>
                  <a:cubicBezTo>
                    <a:pt x="17" y="85"/>
                    <a:pt x="34" y="80"/>
                    <a:pt x="61" y="80"/>
                  </a:cubicBezTo>
                  <a:cubicBezTo>
                    <a:pt x="88" y="80"/>
                    <a:pt x="105" y="85"/>
                    <a:pt x="111" y="88"/>
                  </a:cubicBezTo>
                  <a:cubicBezTo>
                    <a:pt x="111" y="94"/>
                    <a:pt x="111" y="94"/>
                    <a:pt x="111" y="94"/>
                  </a:cubicBezTo>
                  <a:cubicBezTo>
                    <a:pt x="103" y="91"/>
                    <a:pt x="86" y="87"/>
                    <a:pt x="61" y="87"/>
                  </a:cubicBezTo>
                  <a:cubicBezTo>
                    <a:pt x="37" y="87"/>
                    <a:pt x="20" y="91"/>
                    <a:pt x="12" y="94"/>
                  </a:cubicBezTo>
                  <a:lnTo>
                    <a:pt x="12" y="88"/>
                  </a:lnTo>
                  <a:close/>
                </a:path>
              </a:pathLst>
            </a:custGeom>
            <a:grpFill/>
            <a:ln>
              <a:noFill/>
            </a:ln>
          </p:spPr>
          <p:txBody>
            <a:bodyPr/>
            <a:lstStyle/>
            <a:p>
              <a:pPr eaLnBrk="1" fontAlgn="auto" hangingPunct="1">
                <a:spcBef>
                  <a:spcPts val="0"/>
                </a:spcBef>
                <a:spcAft>
                  <a:spcPts val="0"/>
                </a:spcAft>
                <a:defRPr/>
              </a:pPr>
              <a:endParaRPr lang="zh-CN" altLang="en-US" sz="1350">
                <a:solidFill>
                  <a:schemeClr val="tx1">
                    <a:lumMod val="65000"/>
                    <a:lumOff val="35000"/>
                  </a:schemeClr>
                </a:solidFill>
                <a:latin typeface="+mn-lt"/>
                <a:ea typeface="+mn-ea"/>
              </a:endParaRPr>
            </a:p>
          </p:txBody>
        </p:sp>
        <p:sp>
          <p:nvSpPr>
            <p:cNvPr id="59" name="Freeform 115"/>
            <p:cNvSpPr/>
            <p:nvPr/>
          </p:nvSpPr>
          <p:spPr bwMode="auto">
            <a:xfrm>
              <a:off x="926573" y="4237934"/>
              <a:ext cx="132394" cy="135464"/>
            </a:xfrm>
            <a:custGeom>
              <a:avLst/>
              <a:gdLst>
                <a:gd name="T0" fmla="*/ 35 w 35"/>
                <a:gd name="T1" fmla="*/ 36 h 36"/>
                <a:gd name="T2" fmla="*/ 35 w 35"/>
                <a:gd name="T3" fmla="*/ 6 h 36"/>
                <a:gd name="T4" fmla="*/ 0 w 35"/>
                <a:gd name="T5" fmla="*/ 0 h 36"/>
                <a:gd name="T6" fmla="*/ 0 w 35"/>
                <a:gd name="T7" fmla="*/ 31 h 36"/>
                <a:gd name="T8" fmla="*/ 35 w 35"/>
                <a:gd name="T9" fmla="*/ 36 h 36"/>
              </a:gdLst>
              <a:ahLst/>
              <a:cxnLst>
                <a:cxn ang="0">
                  <a:pos x="T0" y="T1"/>
                </a:cxn>
                <a:cxn ang="0">
                  <a:pos x="T2" y="T3"/>
                </a:cxn>
                <a:cxn ang="0">
                  <a:pos x="T4" y="T5"/>
                </a:cxn>
                <a:cxn ang="0">
                  <a:pos x="T6" y="T7"/>
                </a:cxn>
                <a:cxn ang="0">
                  <a:pos x="T8" y="T9"/>
                </a:cxn>
              </a:cxnLst>
              <a:rect l="0" t="0" r="r" b="b"/>
              <a:pathLst>
                <a:path w="35" h="36">
                  <a:moveTo>
                    <a:pt x="35" y="36"/>
                  </a:moveTo>
                  <a:cubicBezTo>
                    <a:pt x="35" y="6"/>
                    <a:pt x="35" y="6"/>
                    <a:pt x="35" y="6"/>
                  </a:cubicBezTo>
                  <a:cubicBezTo>
                    <a:pt x="29" y="4"/>
                    <a:pt x="17" y="1"/>
                    <a:pt x="0" y="0"/>
                  </a:cubicBezTo>
                  <a:cubicBezTo>
                    <a:pt x="0" y="31"/>
                    <a:pt x="0" y="31"/>
                    <a:pt x="0" y="31"/>
                  </a:cubicBezTo>
                  <a:cubicBezTo>
                    <a:pt x="15" y="32"/>
                    <a:pt x="26" y="34"/>
                    <a:pt x="35" y="36"/>
                  </a:cubicBezTo>
                  <a:close/>
                </a:path>
              </a:pathLst>
            </a:custGeom>
            <a:grpFill/>
            <a:ln>
              <a:noFill/>
            </a:ln>
          </p:spPr>
          <p:txBody>
            <a:bodyPr/>
            <a:lstStyle/>
            <a:p>
              <a:pPr eaLnBrk="1" fontAlgn="auto" hangingPunct="1">
                <a:spcBef>
                  <a:spcPts val="0"/>
                </a:spcBef>
                <a:spcAft>
                  <a:spcPts val="0"/>
                </a:spcAft>
                <a:defRPr/>
              </a:pPr>
              <a:endParaRPr lang="zh-CN" altLang="en-US" sz="1350">
                <a:solidFill>
                  <a:schemeClr val="tx1">
                    <a:lumMod val="65000"/>
                    <a:lumOff val="35000"/>
                  </a:schemeClr>
                </a:solidFill>
                <a:latin typeface="+mn-lt"/>
                <a:ea typeface="+mn-ea"/>
              </a:endParaRPr>
            </a:p>
          </p:txBody>
        </p:sp>
        <p:sp>
          <p:nvSpPr>
            <p:cNvPr id="60" name="Freeform 116"/>
            <p:cNvSpPr>
              <a:spLocks noEditPoints="1"/>
            </p:cNvSpPr>
            <p:nvPr/>
          </p:nvSpPr>
          <p:spPr bwMode="auto">
            <a:xfrm>
              <a:off x="661786" y="4168696"/>
              <a:ext cx="466387" cy="568952"/>
            </a:xfrm>
            <a:custGeom>
              <a:avLst/>
              <a:gdLst>
                <a:gd name="T0" fmla="*/ 124 w 124"/>
                <a:gd name="T1" fmla="*/ 17 h 151"/>
                <a:gd name="T2" fmla="*/ 62 w 124"/>
                <a:gd name="T3" fmla="*/ 0 h 151"/>
                <a:gd name="T4" fmla="*/ 1 w 124"/>
                <a:gd name="T5" fmla="*/ 17 h 151"/>
                <a:gd name="T6" fmla="*/ 0 w 124"/>
                <a:gd name="T7" fmla="*/ 17 h 151"/>
                <a:gd name="T8" fmla="*/ 0 w 124"/>
                <a:gd name="T9" fmla="*/ 148 h 151"/>
                <a:gd name="T10" fmla="*/ 62 w 124"/>
                <a:gd name="T11" fmla="*/ 133 h 151"/>
                <a:gd name="T12" fmla="*/ 124 w 124"/>
                <a:gd name="T13" fmla="*/ 151 h 151"/>
                <a:gd name="T14" fmla="*/ 124 w 124"/>
                <a:gd name="T15" fmla="*/ 151 h 151"/>
                <a:gd name="T16" fmla="*/ 124 w 124"/>
                <a:gd name="T17" fmla="*/ 17 h 151"/>
                <a:gd name="T18" fmla="*/ 112 w 124"/>
                <a:gd name="T19" fmla="*/ 76 h 151"/>
                <a:gd name="T20" fmla="*/ 112 w 124"/>
                <a:gd name="T21" fmla="*/ 82 h 151"/>
                <a:gd name="T22" fmla="*/ 62 w 124"/>
                <a:gd name="T23" fmla="*/ 74 h 151"/>
                <a:gd name="T24" fmla="*/ 13 w 124"/>
                <a:gd name="T25" fmla="*/ 82 h 151"/>
                <a:gd name="T26" fmla="*/ 13 w 124"/>
                <a:gd name="T27" fmla="*/ 76 h 151"/>
                <a:gd name="T28" fmla="*/ 62 w 124"/>
                <a:gd name="T29" fmla="*/ 68 h 151"/>
                <a:gd name="T30" fmla="*/ 112 w 124"/>
                <a:gd name="T31" fmla="*/ 76 h 151"/>
                <a:gd name="T32" fmla="*/ 13 w 124"/>
                <a:gd name="T33" fmla="*/ 30 h 151"/>
                <a:gd name="T34" fmla="*/ 55 w 124"/>
                <a:gd name="T35" fmla="*/ 22 h 151"/>
                <a:gd name="T36" fmla="*/ 55 w 124"/>
                <a:gd name="T37" fmla="*/ 28 h 151"/>
                <a:gd name="T38" fmla="*/ 13 w 124"/>
                <a:gd name="T39" fmla="*/ 36 h 151"/>
                <a:gd name="T40" fmla="*/ 13 w 124"/>
                <a:gd name="T41" fmla="*/ 30 h 151"/>
                <a:gd name="T42" fmla="*/ 13 w 124"/>
                <a:gd name="T43" fmla="*/ 49 h 151"/>
                <a:gd name="T44" fmla="*/ 55 w 124"/>
                <a:gd name="T45" fmla="*/ 42 h 151"/>
                <a:gd name="T46" fmla="*/ 55 w 124"/>
                <a:gd name="T47" fmla="*/ 48 h 151"/>
                <a:gd name="T48" fmla="*/ 13 w 124"/>
                <a:gd name="T49" fmla="*/ 55 h 151"/>
                <a:gd name="T50" fmla="*/ 13 w 124"/>
                <a:gd name="T51" fmla="*/ 49 h 151"/>
                <a:gd name="T52" fmla="*/ 112 w 124"/>
                <a:gd name="T53" fmla="*/ 119 h 151"/>
                <a:gd name="T54" fmla="*/ 62 w 124"/>
                <a:gd name="T55" fmla="*/ 112 h 151"/>
                <a:gd name="T56" fmla="*/ 13 w 124"/>
                <a:gd name="T57" fmla="*/ 119 h 151"/>
                <a:gd name="T58" fmla="*/ 13 w 124"/>
                <a:gd name="T59" fmla="*/ 114 h 151"/>
                <a:gd name="T60" fmla="*/ 62 w 124"/>
                <a:gd name="T61" fmla="*/ 106 h 151"/>
                <a:gd name="T62" fmla="*/ 112 w 124"/>
                <a:gd name="T63" fmla="*/ 114 h 151"/>
                <a:gd name="T64" fmla="*/ 112 w 124"/>
                <a:gd name="T65" fmla="*/ 119 h 151"/>
                <a:gd name="T66" fmla="*/ 112 w 124"/>
                <a:gd name="T67" fmla="*/ 100 h 151"/>
                <a:gd name="T68" fmla="*/ 62 w 124"/>
                <a:gd name="T69" fmla="*/ 92 h 151"/>
                <a:gd name="T70" fmla="*/ 13 w 124"/>
                <a:gd name="T71" fmla="*/ 100 h 151"/>
                <a:gd name="T72" fmla="*/ 13 w 124"/>
                <a:gd name="T73" fmla="*/ 94 h 151"/>
                <a:gd name="T74" fmla="*/ 62 w 124"/>
                <a:gd name="T75" fmla="*/ 86 h 151"/>
                <a:gd name="T76" fmla="*/ 112 w 124"/>
                <a:gd name="T77" fmla="*/ 94 h 151"/>
                <a:gd name="T78" fmla="*/ 112 w 124"/>
                <a:gd name="T79" fmla="*/ 100 h 151"/>
                <a:gd name="T80" fmla="*/ 112 w 124"/>
                <a:gd name="T81" fmla="*/ 65 h 151"/>
                <a:gd name="T82" fmla="*/ 65 w 124"/>
                <a:gd name="T83" fmla="*/ 57 h 151"/>
                <a:gd name="T84" fmla="*/ 65 w 124"/>
                <a:gd name="T85" fmla="*/ 12 h 151"/>
                <a:gd name="T86" fmla="*/ 112 w 124"/>
                <a:gd name="T87" fmla="*/ 21 h 151"/>
                <a:gd name="T88" fmla="*/ 112 w 124"/>
                <a:gd name="T89" fmla="*/ 6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4" h="151">
                  <a:moveTo>
                    <a:pt x="124" y="17"/>
                  </a:moveTo>
                  <a:cubicBezTo>
                    <a:pt x="123" y="7"/>
                    <a:pt x="96" y="0"/>
                    <a:pt x="62" y="0"/>
                  </a:cubicBezTo>
                  <a:cubicBezTo>
                    <a:pt x="29" y="0"/>
                    <a:pt x="2" y="7"/>
                    <a:pt x="1" y="17"/>
                  </a:cubicBezTo>
                  <a:cubicBezTo>
                    <a:pt x="0" y="17"/>
                    <a:pt x="0" y="17"/>
                    <a:pt x="0" y="17"/>
                  </a:cubicBezTo>
                  <a:cubicBezTo>
                    <a:pt x="0" y="148"/>
                    <a:pt x="0" y="148"/>
                    <a:pt x="0" y="148"/>
                  </a:cubicBezTo>
                  <a:cubicBezTo>
                    <a:pt x="4" y="140"/>
                    <a:pt x="30" y="133"/>
                    <a:pt x="62" y="133"/>
                  </a:cubicBezTo>
                  <a:cubicBezTo>
                    <a:pt x="96" y="133"/>
                    <a:pt x="124" y="141"/>
                    <a:pt x="124" y="151"/>
                  </a:cubicBezTo>
                  <a:cubicBezTo>
                    <a:pt x="124" y="151"/>
                    <a:pt x="124" y="151"/>
                    <a:pt x="124" y="151"/>
                  </a:cubicBezTo>
                  <a:cubicBezTo>
                    <a:pt x="124" y="17"/>
                    <a:pt x="124" y="17"/>
                    <a:pt x="124" y="17"/>
                  </a:cubicBezTo>
                  <a:close/>
                  <a:moveTo>
                    <a:pt x="112" y="76"/>
                  </a:moveTo>
                  <a:cubicBezTo>
                    <a:pt x="112" y="82"/>
                    <a:pt x="112" y="82"/>
                    <a:pt x="112" y="82"/>
                  </a:cubicBezTo>
                  <a:cubicBezTo>
                    <a:pt x="104" y="78"/>
                    <a:pt x="87" y="74"/>
                    <a:pt x="62" y="74"/>
                  </a:cubicBezTo>
                  <a:cubicBezTo>
                    <a:pt x="38" y="74"/>
                    <a:pt x="21" y="78"/>
                    <a:pt x="13" y="82"/>
                  </a:cubicBezTo>
                  <a:cubicBezTo>
                    <a:pt x="13" y="76"/>
                    <a:pt x="13" y="76"/>
                    <a:pt x="13" y="76"/>
                  </a:cubicBezTo>
                  <a:cubicBezTo>
                    <a:pt x="18" y="73"/>
                    <a:pt x="35" y="68"/>
                    <a:pt x="62" y="68"/>
                  </a:cubicBezTo>
                  <a:cubicBezTo>
                    <a:pt x="89" y="68"/>
                    <a:pt x="106" y="73"/>
                    <a:pt x="112" y="76"/>
                  </a:cubicBezTo>
                  <a:close/>
                  <a:moveTo>
                    <a:pt x="13" y="30"/>
                  </a:moveTo>
                  <a:cubicBezTo>
                    <a:pt x="18" y="27"/>
                    <a:pt x="32" y="23"/>
                    <a:pt x="55" y="22"/>
                  </a:cubicBezTo>
                  <a:cubicBezTo>
                    <a:pt x="55" y="28"/>
                    <a:pt x="55" y="28"/>
                    <a:pt x="55" y="28"/>
                  </a:cubicBezTo>
                  <a:cubicBezTo>
                    <a:pt x="34" y="29"/>
                    <a:pt x="20" y="33"/>
                    <a:pt x="13" y="36"/>
                  </a:cubicBezTo>
                  <a:lnTo>
                    <a:pt x="13" y="30"/>
                  </a:lnTo>
                  <a:close/>
                  <a:moveTo>
                    <a:pt x="13" y="49"/>
                  </a:moveTo>
                  <a:cubicBezTo>
                    <a:pt x="18" y="47"/>
                    <a:pt x="32" y="42"/>
                    <a:pt x="55" y="42"/>
                  </a:cubicBezTo>
                  <a:cubicBezTo>
                    <a:pt x="55" y="48"/>
                    <a:pt x="55" y="48"/>
                    <a:pt x="55" y="48"/>
                  </a:cubicBezTo>
                  <a:cubicBezTo>
                    <a:pt x="34" y="49"/>
                    <a:pt x="20" y="52"/>
                    <a:pt x="13" y="55"/>
                  </a:cubicBezTo>
                  <a:lnTo>
                    <a:pt x="13" y="49"/>
                  </a:lnTo>
                  <a:close/>
                  <a:moveTo>
                    <a:pt x="112" y="119"/>
                  </a:moveTo>
                  <a:cubicBezTo>
                    <a:pt x="104" y="116"/>
                    <a:pt x="87" y="112"/>
                    <a:pt x="62" y="112"/>
                  </a:cubicBezTo>
                  <a:cubicBezTo>
                    <a:pt x="38" y="112"/>
                    <a:pt x="21" y="116"/>
                    <a:pt x="13" y="119"/>
                  </a:cubicBezTo>
                  <a:cubicBezTo>
                    <a:pt x="13" y="114"/>
                    <a:pt x="13" y="114"/>
                    <a:pt x="13" y="114"/>
                  </a:cubicBezTo>
                  <a:cubicBezTo>
                    <a:pt x="18" y="111"/>
                    <a:pt x="35" y="106"/>
                    <a:pt x="62" y="106"/>
                  </a:cubicBezTo>
                  <a:cubicBezTo>
                    <a:pt x="89" y="106"/>
                    <a:pt x="106" y="111"/>
                    <a:pt x="112" y="114"/>
                  </a:cubicBezTo>
                  <a:lnTo>
                    <a:pt x="112" y="119"/>
                  </a:lnTo>
                  <a:close/>
                  <a:moveTo>
                    <a:pt x="112" y="100"/>
                  </a:moveTo>
                  <a:cubicBezTo>
                    <a:pt x="104" y="97"/>
                    <a:pt x="87" y="92"/>
                    <a:pt x="62" y="92"/>
                  </a:cubicBezTo>
                  <a:cubicBezTo>
                    <a:pt x="38" y="92"/>
                    <a:pt x="21" y="97"/>
                    <a:pt x="13" y="100"/>
                  </a:cubicBezTo>
                  <a:cubicBezTo>
                    <a:pt x="13" y="94"/>
                    <a:pt x="13" y="94"/>
                    <a:pt x="13" y="94"/>
                  </a:cubicBezTo>
                  <a:cubicBezTo>
                    <a:pt x="18" y="91"/>
                    <a:pt x="36" y="86"/>
                    <a:pt x="62" y="86"/>
                  </a:cubicBezTo>
                  <a:cubicBezTo>
                    <a:pt x="89" y="86"/>
                    <a:pt x="106" y="91"/>
                    <a:pt x="112" y="94"/>
                  </a:cubicBezTo>
                  <a:lnTo>
                    <a:pt x="112" y="100"/>
                  </a:lnTo>
                  <a:close/>
                  <a:moveTo>
                    <a:pt x="112" y="65"/>
                  </a:moveTo>
                  <a:cubicBezTo>
                    <a:pt x="106" y="62"/>
                    <a:pt x="90" y="57"/>
                    <a:pt x="65" y="57"/>
                  </a:cubicBezTo>
                  <a:cubicBezTo>
                    <a:pt x="65" y="12"/>
                    <a:pt x="65" y="12"/>
                    <a:pt x="65" y="12"/>
                  </a:cubicBezTo>
                  <a:cubicBezTo>
                    <a:pt x="90" y="13"/>
                    <a:pt x="107" y="18"/>
                    <a:pt x="112" y="21"/>
                  </a:cubicBezTo>
                  <a:lnTo>
                    <a:pt x="112" y="65"/>
                  </a:lnTo>
                  <a:close/>
                </a:path>
              </a:pathLst>
            </a:custGeom>
            <a:grpFill/>
            <a:ln>
              <a:noFill/>
            </a:ln>
          </p:spPr>
          <p:txBody>
            <a:bodyPr/>
            <a:lstStyle/>
            <a:p>
              <a:pPr eaLnBrk="1" fontAlgn="auto" hangingPunct="1">
                <a:spcBef>
                  <a:spcPts val="0"/>
                </a:spcBef>
                <a:spcAft>
                  <a:spcPts val="0"/>
                </a:spcAft>
                <a:defRPr/>
              </a:pPr>
              <a:endParaRPr lang="zh-CN" altLang="en-US" sz="1350">
                <a:solidFill>
                  <a:schemeClr val="tx1">
                    <a:lumMod val="65000"/>
                    <a:lumOff val="35000"/>
                  </a:schemeClr>
                </a:solidFill>
                <a:latin typeface="+mn-lt"/>
                <a:ea typeface="+mn-ea"/>
              </a:endParaRPr>
            </a:p>
          </p:txBody>
        </p:sp>
      </p:grpSp>
      <p:cxnSp>
        <p:nvCxnSpPr>
          <p:cNvPr id="78" name="直接连接符 54"/>
          <p:cNvCxnSpPr/>
          <p:nvPr/>
        </p:nvCxnSpPr>
        <p:spPr>
          <a:xfrm>
            <a:off x="6789616" y="1438797"/>
            <a:ext cx="3662484"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cxnSp>
        <p:nvCxnSpPr>
          <p:cNvPr id="79" name="直接连接符 59"/>
          <p:cNvCxnSpPr/>
          <p:nvPr/>
        </p:nvCxnSpPr>
        <p:spPr>
          <a:xfrm>
            <a:off x="1992313" y="1438797"/>
            <a:ext cx="3417447"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pic>
        <p:nvPicPr>
          <p:cNvPr id="80" name="图片 7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7216" y="707157"/>
            <a:ext cx="1382400" cy="1382400"/>
          </a:xfrm>
          <a:prstGeom prst="rect">
            <a:avLst/>
          </a:prstGeom>
        </p:spPr>
      </p:pic>
      <p:grpSp>
        <p:nvGrpSpPr>
          <p:cNvPr id="81" name="Group 5"/>
          <p:cNvGrpSpPr/>
          <p:nvPr/>
        </p:nvGrpSpPr>
        <p:grpSpPr>
          <a:xfrm>
            <a:off x="9435994" y="5984837"/>
            <a:ext cx="2426795" cy="799674"/>
            <a:chOff x="3397405" y="222397"/>
            <a:chExt cx="2426795" cy="799674"/>
          </a:xfrm>
        </p:grpSpPr>
        <p:pic>
          <p:nvPicPr>
            <p:cNvPr id="82"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7405" y="222397"/>
              <a:ext cx="830129" cy="799674"/>
            </a:xfrm>
            <a:prstGeom prst="rect">
              <a:avLst/>
            </a:prstGeom>
          </p:spPr>
        </p:pic>
        <p:pic>
          <p:nvPicPr>
            <p:cNvPr id="83"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53081" y="306134"/>
              <a:ext cx="1575878" cy="494252"/>
            </a:xfrm>
            <a:prstGeom prst="rect">
              <a:avLst/>
            </a:prstGeom>
          </p:spPr>
        </p:pic>
        <p:sp>
          <p:nvSpPr>
            <p:cNvPr id="84" name="Rectangle 4"/>
            <p:cNvSpPr/>
            <p:nvPr/>
          </p:nvSpPr>
          <p:spPr>
            <a:xfrm>
              <a:off x="4050049" y="664455"/>
              <a:ext cx="1774151" cy="276999"/>
            </a:xfrm>
            <a:prstGeom prst="rect">
              <a:avLst/>
            </a:prstGeom>
            <a:noFill/>
          </p:spPr>
          <p:txBody>
            <a:bodyPr wrap="square" lIns="91440" tIns="45720" rIns="91440" bIns="45720">
              <a:spAutoFit/>
            </a:bodyPr>
            <a:lstStyle/>
            <a:p>
              <a:pPr algn="ctr"/>
              <a:r>
                <a:rPr lang="en-US" sz="1200" b="0" cap="none" spc="0" dirty="0">
                  <a:ln w="0"/>
                  <a:solidFill>
                    <a:srgbClr val="004F8A"/>
                  </a:solidFill>
                  <a:effectLst>
                    <a:outerShdw blurRad="38100" dist="19050" dir="2700000" algn="tl" rotWithShape="0">
                      <a:schemeClr val="dk1">
                        <a:alpha val="40000"/>
                      </a:schemeClr>
                    </a:outerShdw>
                  </a:effectLst>
                  <a:latin typeface="Times New Roman" charset="0"/>
                  <a:ea typeface="Times New Roman" charset="0"/>
                  <a:cs typeface="Times New Roman" charset="0"/>
                </a:rPr>
                <a:t>TONGJI UNIVERSITY</a:t>
              </a:r>
            </a:p>
          </p:txBody>
        </p:sp>
      </p:grpSp>
      <p:cxnSp>
        <p:nvCxnSpPr>
          <p:cNvPr id="75" name="直接连接符 55">
            <a:extLst>
              <a:ext uri="{FF2B5EF4-FFF2-40B4-BE49-F238E27FC236}">
                <a16:creationId xmlns:a16="http://schemas.microsoft.com/office/drawing/2014/main" id="{E6D655AC-6925-A67C-2A83-2C8727018F7B}"/>
              </a:ext>
            </a:extLst>
          </p:cNvPr>
          <p:cNvCxnSpPr/>
          <p:nvPr/>
        </p:nvCxnSpPr>
        <p:spPr>
          <a:xfrm>
            <a:off x="1992313" y="4642540"/>
            <a:ext cx="8449689"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9316645"/>
      </p:ext>
    </p:extLst>
  </p:cSld>
  <p:clrMapOvr>
    <a:masterClrMapping/>
  </p:clrMapOvr>
  <p:transition spd="med">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967740" y="676444"/>
            <a:ext cx="3480657" cy="138896"/>
            <a:chOff x="1005840" y="678180"/>
            <a:chExt cx="4023360" cy="137160"/>
          </a:xfrm>
        </p:grpSpPr>
        <p:cxnSp>
          <p:nvCxnSpPr>
            <p:cNvPr id="4" name="直接连接符 3"/>
            <p:cNvCxnSpPr/>
            <p:nvPr/>
          </p:nvCxnSpPr>
          <p:spPr>
            <a:xfrm>
              <a:off x="1005840" y="746760"/>
              <a:ext cx="3886200"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4892040" y="678180"/>
              <a:ext cx="137160" cy="137160"/>
            </a:xfrm>
            <a:prstGeom prst="ellipse">
              <a:avLst/>
            </a:prstGeom>
            <a:solidFill>
              <a:srgbClr val="005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flipH="1">
            <a:off x="7752508" y="678180"/>
            <a:ext cx="3652970" cy="137160"/>
            <a:chOff x="1005840" y="678180"/>
            <a:chExt cx="4023360" cy="137160"/>
          </a:xfrm>
        </p:grpSpPr>
        <p:cxnSp>
          <p:nvCxnSpPr>
            <p:cNvPr id="8" name="直接连接符 7"/>
            <p:cNvCxnSpPr/>
            <p:nvPr/>
          </p:nvCxnSpPr>
          <p:spPr>
            <a:xfrm>
              <a:off x="1005840" y="746760"/>
              <a:ext cx="3886200"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4892040" y="678180"/>
              <a:ext cx="137160" cy="137160"/>
            </a:xfrm>
            <a:prstGeom prst="ellipse">
              <a:avLst/>
            </a:prstGeom>
            <a:solidFill>
              <a:srgbClr val="005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5181773" y="442644"/>
            <a:ext cx="1837362" cy="584775"/>
          </a:xfrm>
          <a:prstGeom prst="rect">
            <a:avLst/>
          </a:prstGeom>
          <a:noFill/>
        </p:spPr>
        <p:txBody>
          <a:bodyPr wrap="none" rtlCol="0">
            <a:spAutoFit/>
          </a:bodyPr>
          <a:lstStyle/>
          <a:p>
            <a:pPr algn="ctr"/>
            <a:r>
              <a:rPr lang="en-US" altLang="zh-CN" sz="3200" b="1" spc="300" dirty="0">
                <a:solidFill>
                  <a:schemeClr val="tx1">
                    <a:lumMod val="85000"/>
                    <a:lumOff val="15000"/>
                  </a:schemeClr>
                </a:solidFill>
              </a:rPr>
              <a:t>EAGCS</a:t>
            </a:r>
            <a:endParaRPr lang="zh-CN" altLang="en-US" sz="3200" b="1" spc="300" dirty="0">
              <a:solidFill>
                <a:schemeClr val="tx1">
                  <a:lumMod val="85000"/>
                  <a:lumOff val="15000"/>
                </a:schemeClr>
              </a:solidFill>
            </a:endParaRPr>
          </a:p>
        </p:txBody>
      </p:sp>
      <p:pic>
        <p:nvPicPr>
          <p:cNvPr id="99" name="图片 98">
            <a:extLst>
              <a:ext uri="{FF2B5EF4-FFF2-40B4-BE49-F238E27FC236}">
                <a16:creationId xmlns:a16="http://schemas.microsoft.com/office/drawing/2014/main" id="{BC34F4E9-F66B-C650-2738-4426F3C8A1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250" y="1198685"/>
            <a:ext cx="11747500" cy="5562600"/>
          </a:xfrm>
          <a:prstGeom prst="rect">
            <a:avLst/>
          </a:prstGeom>
        </p:spPr>
      </p:pic>
    </p:spTree>
    <p:extLst>
      <p:ext uri="{BB962C8B-B14F-4D97-AF65-F5344CB8AC3E}">
        <p14:creationId xmlns:p14="http://schemas.microsoft.com/office/powerpoint/2010/main" val="1434834939"/>
      </p:ext>
    </p:extLst>
  </p:cSld>
  <p:clrMapOvr>
    <a:masterClrMapping/>
  </p:clrMapOvr>
  <p:transition spd="med">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967741" y="678180"/>
            <a:ext cx="3147060" cy="137160"/>
            <a:chOff x="1005840" y="678180"/>
            <a:chExt cx="4023360" cy="137160"/>
          </a:xfrm>
        </p:grpSpPr>
        <p:cxnSp>
          <p:nvCxnSpPr>
            <p:cNvPr id="4" name="直接连接符 3"/>
            <p:cNvCxnSpPr/>
            <p:nvPr/>
          </p:nvCxnSpPr>
          <p:spPr>
            <a:xfrm>
              <a:off x="1005840" y="746760"/>
              <a:ext cx="3886200"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4892040" y="678180"/>
              <a:ext cx="137160" cy="137160"/>
            </a:xfrm>
            <a:prstGeom prst="ellipse">
              <a:avLst/>
            </a:prstGeom>
            <a:solidFill>
              <a:srgbClr val="005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flipH="1">
            <a:off x="7857412" y="678180"/>
            <a:ext cx="3548065" cy="137160"/>
            <a:chOff x="1005840" y="678180"/>
            <a:chExt cx="4023360" cy="137160"/>
          </a:xfrm>
        </p:grpSpPr>
        <p:cxnSp>
          <p:nvCxnSpPr>
            <p:cNvPr id="8" name="直接连接符 7"/>
            <p:cNvCxnSpPr/>
            <p:nvPr/>
          </p:nvCxnSpPr>
          <p:spPr>
            <a:xfrm>
              <a:off x="1005840" y="746760"/>
              <a:ext cx="3886200"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4892040" y="678180"/>
              <a:ext cx="137160" cy="137160"/>
            </a:xfrm>
            <a:prstGeom prst="ellipse">
              <a:avLst/>
            </a:prstGeom>
            <a:solidFill>
              <a:srgbClr val="005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5181782" y="442644"/>
            <a:ext cx="1837362" cy="584775"/>
          </a:xfrm>
          <a:prstGeom prst="rect">
            <a:avLst/>
          </a:prstGeom>
          <a:noFill/>
        </p:spPr>
        <p:txBody>
          <a:bodyPr wrap="none" rtlCol="0">
            <a:spAutoFit/>
          </a:bodyPr>
          <a:lstStyle/>
          <a:p>
            <a:pPr algn="ctr"/>
            <a:r>
              <a:rPr lang="en-US" altLang="zh-CN" sz="3200" b="1" spc="300" dirty="0">
                <a:solidFill>
                  <a:schemeClr val="tx1">
                    <a:lumMod val="85000"/>
                    <a:lumOff val="15000"/>
                  </a:schemeClr>
                </a:solidFill>
              </a:rPr>
              <a:t>EAGCS</a:t>
            </a:r>
            <a:endParaRPr lang="zh-CN" altLang="en-US" sz="3200" b="1" spc="300" dirty="0">
              <a:solidFill>
                <a:schemeClr val="tx1">
                  <a:lumMod val="85000"/>
                  <a:lumOff val="15000"/>
                </a:schemeClr>
              </a:solidFill>
            </a:endParaRPr>
          </a:p>
        </p:txBody>
      </p:sp>
      <p:sp>
        <p:nvSpPr>
          <p:cNvPr id="14" name="矩形 13">
            <a:extLst>
              <a:ext uri="{FF2B5EF4-FFF2-40B4-BE49-F238E27FC236}">
                <a16:creationId xmlns:a16="http://schemas.microsoft.com/office/drawing/2014/main" id="{F072757F-0548-EDD2-9BF1-63A0937960AC}"/>
              </a:ext>
            </a:extLst>
          </p:cNvPr>
          <p:cNvSpPr/>
          <p:nvPr/>
        </p:nvSpPr>
        <p:spPr>
          <a:xfrm>
            <a:off x="4115081" y="1888464"/>
            <a:ext cx="2016224" cy="646331"/>
          </a:xfrm>
          <a:prstGeom prst="rect">
            <a:avLst/>
          </a:prstGeom>
        </p:spPr>
        <p:txBody>
          <a:bodyPr wrap="square">
            <a:spAutoFit/>
          </a:bodyPr>
          <a:lstStyle/>
          <a:p>
            <a:pPr algn="ctr"/>
            <a:r>
              <a:rPr lang="en-US" altLang="zh-CN" b="1" dirty="0">
                <a:solidFill>
                  <a:srgbClr val="0070C0"/>
                </a:solidFill>
                <a:latin typeface="SimSun" charset="-122"/>
                <a:ea typeface="SimSun" charset="-122"/>
                <a:cs typeface="SimSun" charset="-122"/>
              </a:rPr>
              <a:t>Query</a:t>
            </a:r>
            <a:r>
              <a:rPr lang="zh-CN" altLang="en-US" b="1" dirty="0">
                <a:solidFill>
                  <a:srgbClr val="0070C0"/>
                </a:solidFill>
                <a:latin typeface="SimSun" charset="-122"/>
                <a:ea typeface="SimSun" charset="-122"/>
                <a:cs typeface="SimSun" charset="-122"/>
              </a:rPr>
              <a:t> </a:t>
            </a:r>
            <a:r>
              <a:rPr lang="en-US" altLang="zh-CN" b="1" dirty="0">
                <a:solidFill>
                  <a:srgbClr val="0070C0"/>
                </a:solidFill>
                <a:latin typeface="SimSun" charset="-122"/>
                <a:ea typeface="SimSun" charset="-122"/>
                <a:cs typeface="SimSun" charset="-122"/>
              </a:rPr>
              <a:t>Processing</a:t>
            </a:r>
            <a:endParaRPr lang="zh-CN" altLang="en-US" b="1" dirty="0">
              <a:solidFill>
                <a:srgbClr val="0070C0"/>
              </a:solidFill>
              <a:latin typeface="SimSun" charset="-122"/>
              <a:ea typeface="SimSun" charset="-122"/>
              <a:cs typeface="SimSun" charset="-122"/>
            </a:endParaRPr>
          </a:p>
        </p:txBody>
      </p:sp>
      <p:sp>
        <p:nvSpPr>
          <p:cNvPr id="16" name="矩形 15">
            <a:extLst>
              <a:ext uri="{FF2B5EF4-FFF2-40B4-BE49-F238E27FC236}">
                <a16:creationId xmlns:a16="http://schemas.microsoft.com/office/drawing/2014/main" id="{F09FF40E-D7E2-DCC0-60A8-F9A833D8B593}"/>
              </a:ext>
            </a:extLst>
          </p:cNvPr>
          <p:cNvSpPr/>
          <p:nvPr/>
        </p:nvSpPr>
        <p:spPr>
          <a:xfrm>
            <a:off x="6401621" y="1894671"/>
            <a:ext cx="1779659" cy="646331"/>
          </a:xfrm>
          <a:prstGeom prst="rect">
            <a:avLst/>
          </a:prstGeom>
        </p:spPr>
        <p:txBody>
          <a:bodyPr wrap="square">
            <a:spAutoFit/>
          </a:bodyPr>
          <a:lstStyle/>
          <a:p>
            <a:pPr algn="ctr"/>
            <a:r>
              <a:rPr lang="en-US" altLang="zh-CN" b="1" dirty="0">
                <a:solidFill>
                  <a:srgbClr val="0070C0"/>
                </a:solidFill>
                <a:latin typeface="SimSun" charset="-122"/>
                <a:ea typeface="SimSun" charset="-122"/>
                <a:cs typeface="SimSun" charset="-122"/>
              </a:rPr>
              <a:t>Code</a:t>
            </a:r>
            <a:r>
              <a:rPr lang="zh-CN" altLang="en-US" b="1" dirty="0">
                <a:solidFill>
                  <a:srgbClr val="0070C0"/>
                </a:solidFill>
                <a:latin typeface="SimSun" charset="-122"/>
                <a:ea typeface="SimSun" charset="-122"/>
                <a:cs typeface="SimSun" charset="-122"/>
              </a:rPr>
              <a:t> </a:t>
            </a:r>
            <a:r>
              <a:rPr lang="en-US" altLang="zh-CN" b="1" dirty="0">
                <a:solidFill>
                  <a:srgbClr val="0070C0"/>
                </a:solidFill>
                <a:latin typeface="SimSun" charset="-122"/>
                <a:ea typeface="SimSun" charset="-122"/>
                <a:cs typeface="SimSun" charset="-122"/>
              </a:rPr>
              <a:t>Processing</a:t>
            </a:r>
            <a:endParaRPr lang="zh-CN" altLang="en-US" b="1" dirty="0">
              <a:solidFill>
                <a:srgbClr val="0070C0"/>
              </a:solidFill>
              <a:latin typeface="SimSun" charset="-122"/>
              <a:ea typeface="SimSun" charset="-122"/>
              <a:cs typeface="SimSun" charset="-122"/>
            </a:endParaRPr>
          </a:p>
        </p:txBody>
      </p:sp>
      <p:sp>
        <p:nvSpPr>
          <p:cNvPr id="18" name="矩形 17">
            <a:extLst>
              <a:ext uri="{FF2B5EF4-FFF2-40B4-BE49-F238E27FC236}">
                <a16:creationId xmlns:a16="http://schemas.microsoft.com/office/drawing/2014/main" id="{6380B54B-B428-B1F6-DDD0-03B6AFC649B9}"/>
              </a:ext>
            </a:extLst>
          </p:cNvPr>
          <p:cNvSpPr/>
          <p:nvPr/>
        </p:nvSpPr>
        <p:spPr>
          <a:xfrm>
            <a:off x="4233364" y="3866721"/>
            <a:ext cx="1779659" cy="369332"/>
          </a:xfrm>
          <a:prstGeom prst="rect">
            <a:avLst/>
          </a:prstGeom>
        </p:spPr>
        <p:txBody>
          <a:bodyPr wrap="square">
            <a:spAutoFit/>
          </a:bodyPr>
          <a:lstStyle/>
          <a:p>
            <a:pPr algn="ctr"/>
            <a:r>
              <a:rPr lang="en-US" altLang="zh-CN" b="1" dirty="0">
                <a:solidFill>
                  <a:srgbClr val="0070C0"/>
                </a:solidFill>
                <a:latin typeface="SimSun" charset="-122"/>
                <a:ea typeface="SimSun" charset="-122"/>
                <a:cs typeface="SimSun" charset="-122"/>
              </a:rPr>
              <a:t>Tokenization</a:t>
            </a:r>
          </a:p>
        </p:txBody>
      </p:sp>
      <p:sp>
        <p:nvSpPr>
          <p:cNvPr id="20" name="矩形 19">
            <a:extLst>
              <a:ext uri="{FF2B5EF4-FFF2-40B4-BE49-F238E27FC236}">
                <a16:creationId xmlns:a16="http://schemas.microsoft.com/office/drawing/2014/main" id="{A31ED789-92E9-B4FC-90AE-1F7BEA3495DA}"/>
              </a:ext>
            </a:extLst>
          </p:cNvPr>
          <p:cNvSpPr/>
          <p:nvPr/>
        </p:nvSpPr>
        <p:spPr>
          <a:xfrm>
            <a:off x="4233364" y="5599071"/>
            <a:ext cx="1779659" cy="646331"/>
          </a:xfrm>
          <a:prstGeom prst="rect">
            <a:avLst/>
          </a:prstGeom>
        </p:spPr>
        <p:txBody>
          <a:bodyPr wrap="square">
            <a:spAutoFit/>
          </a:bodyPr>
          <a:lstStyle/>
          <a:p>
            <a:pPr algn="ctr"/>
            <a:r>
              <a:rPr lang="en-US" altLang="zh-CN" b="1" dirty="0">
                <a:solidFill>
                  <a:srgbClr val="0070C0"/>
                </a:solidFill>
                <a:latin typeface="SimSun" charset="-122"/>
                <a:ea typeface="SimSun" charset="-122"/>
                <a:cs typeface="SimSun" charset="-122"/>
              </a:rPr>
              <a:t>Description</a:t>
            </a:r>
          </a:p>
          <a:p>
            <a:pPr algn="ctr"/>
            <a:r>
              <a:rPr lang="en-US" altLang="zh-CN" b="1" dirty="0">
                <a:solidFill>
                  <a:srgbClr val="0070C0"/>
                </a:solidFill>
                <a:latin typeface="SimSun" charset="-122"/>
                <a:ea typeface="SimSun" charset="-122"/>
                <a:cs typeface="SimSun" charset="-122"/>
              </a:rPr>
              <a:t>Embedding</a:t>
            </a:r>
          </a:p>
        </p:txBody>
      </p:sp>
      <p:cxnSp>
        <p:nvCxnSpPr>
          <p:cNvPr id="23" name="直线箭头连接符 22">
            <a:extLst>
              <a:ext uri="{FF2B5EF4-FFF2-40B4-BE49-F238E27FC236}">
                <a16:creationId xmlns:a16="http://schemas.microsoft.com/office/drawing/2014/main" id="{F4988962-E311-25FC-E531-3A46AE3275F1}"/>
              </a:ext>
            </a:extLst>
          </p:cNvPr>
          <p:cNvCxnSpPr>
            <a:cxnSpLocks/>
          </p:cNvCxnSpPr>
          <p:nvPr/>
        </p:nvCxnSpPr>
        <p:spPr>
          <a:xfrm>
            <a:off x="6258898" y="1262955"/>
            <a:ext cx="0" cy="516720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8" name="矩形 37">
            <a:extLst>
              <a:ext uri="{FF2B5EF4-FFF2-40B4-BE49-F238E27FC236}">
                <a16:creationId xmlns:a16="http://schemas.microsoft.com/office/drawing/2014/main" id="{2B83E3F7-EA99-20C6-9BCE-F9BC11AA8021}"/>
              </a:ext>
            </a:extLst>
          </p:cNvPr>
          <p:cNvSpPr/>
          <p:nvPr/>
        </p:nvSpPr>
        <p:spPr>
          <a:xfrm>
            <a:off x="6425196" y="3199525"/>
            <a:ext cx="1779659" cy="646331"/>
          </a:xfrm>
          <a:prstGeom prst="rect">
            <a:avLst/>
          </a:prstGeom>
        </p:spPr>
        <p:txBody>
          <a:bodyPr wrap="square">
            <a:spAutoFit/>
          </a:bodyPr>
          <a:lstStyle/>
          <a:p>
            <a:pPr algn="ctr"/>
            <a:r>
              <a:rPr lang="en-US" altLang="zh-CN" b="1" dirty="0">
                <a:solidFill>
                  <a:srgbClr val="FF0000"/>
                </a:solidFill>
                <a:latin typeface="SimSun" charset="-122"/>
                <a:ea typeface="SimSun" charset="-122"/>
                <a:cs typeface="SimSun" charset="-122"/>
              </a:rPr>
              <a:t>Code</a:t>
            </a:r>
            <a:r>
              <a:rPr lang="zh-CN" altLang="en-US" b="1" dirty="0">
                <a:solidFill>
                  <a:srgbClr val="FF0000"/>
                </a:solidFill>
                <a:latin typeface="SimSun" charset="-122"/>
                <a:ea typeface="SimSun" charset="-122"/>
                <a:cs typeface="SimSun" charset="-122"/>
              </a:rPr>
              <a:t> </a:t>
            </a:r>
            <a:r>
              <a:rPr lang="en-US" altLang="zh-CN" b="1" dirty="0">
                <a:solidFill>
                  <a:srgbClr val="FF0000"/>
                </a:solidFill>
                <a:latin typeface="SimSun" charset="-122"/>
                <a:ea typeface="SimSun" charset="-122"/>
                <a:cs typeface="SimSun" charset="-122"/>
              </a:rPr>
              <a:t>Graph</a:t>
            </a:r>
          </a:p>
          <a:p>
            <a:pPr algn="ctr"/>
            <a:r>
              <a:rPr lang="en-US" altLang="zh-CN" b="1" dirty="0">
                <a:solidFill>
                  <a:srgbClr val="FF0000"/>
                </a:solidFill>
                <a:latin typeface="SimSun" charset="-122"/>
                <a:ea typeface="SimSun" charset="-122"/>
                <a:cs typeface="SimSun" charset="-122"/>
              </a:rPr>
              <a:t>Generation</a:t>
            </a:r>
            <a:endParaRPr lang="zh-CN" altLang="en-US" b="1" dirty="0">
              <a:solidFill>
                <a:srgbClr val="FF0000"/>
              </a:solidFill>
              <a:latin typeface="SimSun" charset="-122"/>
              <a:ea typeface="SimSun" charset="-122"/>
              <a:cs typeface="SimSun" charset="-122"/>
            </a:endParaRPr>
          </a:p>
        </p:txBody>
      </p:sp>
      <p:sp>
        <p:nvSpPr>
          <p:cNvPr id="40" name="矩形 39">
            <a:extLst>
              <a:ext uri="{FF2B5EF4-FFF2-40B4-BE49-F238E27FC236}">
                <a16:creationId xmlns:a16="http://schemas.microsoft.com/office/drawing/2014/main" id="{7B28AE99-7941-CA16-7FDB-705704A12B8C}"/>
              </a:ext>
            </a:extLst>
          </p:cNvPr>
          <p:cNvSpPr/>
          <p:nvPr/>
        </p:nvSpPr>
        <p:spPr>
          <a:xfrm>
            <a:off x="6453345" y="4568355"/>
            <a:ext cx="1779659" cy="369332"/>
          </a:xfrm>
          <a:prstGeom prst="rect">
            <a:avLst/>
          </a:prstGeom>
        </p:spPr>
        <p:txBody>
          <a:bodyPr wrap="square">
            <a:spAutoFit/>
          </a:bodyPr>
          <a:lstStyle/>
          <a:p>
            <a:pPr algn="ctr"/>
            <a:r>
              <a:rPr lang="en-US" altLang="zh-CN" b="1" dirty="0">
                <a:solidFill>
                  <a:srgbClr val="0070C0"/>
                </a:solidFill>
                <a:latin typeface="SimSun" charset="-122"/>
                <a:ea typeface="SimSun" charset="-122"/>
                <a:cs typeface="SimSun" charset="-122"/>
              </a:rPr>
              <a:t>Tokenization</a:t>
            </a:r>
          </a:p>
        </p:txBody>
      </p:sp>
      <p:sp>
        <p:nvSpPr>
          <p:cNvPr id="41" name="矩形 40">
            <a:extLst>
              <a:ext uri="{FF2B5EF4-FFF2-40B4-BE49-F238E27FC236}">
                <a16:creationId xmlns:a16="http://schemas.microsoft.com/office/drawing/2014/main" id="{9D0C25B0-4759-C7DB-C2DA-09ABD985BCEC}"/>
              </a:ext>
            </a:extLst>
          </p:cNvPr>
          <p:cNvSpPr/>
          <p:nvPr/>
        </p:nvSpPr>
        <p:spPr>
          <a:xfrm>
            <a:off x="6425196" y="5610055"/>
            <a:ext cx="1779659" cy="646331"/>
          </a:xfrm>
          <a:prstGeom prst="rect">
            <a:avLst/>
          </a:prstGeom>
        </p:spPr>
        <p:txBody>
          <a:bodyPr wrap="square">
            <a:spAutoFit/>
          </a:bodyPr>
          <a:lstStyle/>
          <a:p>
            <a:pPr algn="ctr"/>
            <a:r>
              <a:rPr lang="en-US" altLang="zh-CN" b="1" dirty="0">
                <a:solidFill>
                  <a:srgbClr val="FF0000"/>
                </a:solidFill>
                <a:latin typeface="SimSun" charset="-122"/>
                <a:ea typeface="SimSun" charset="-122"/>
                <a:cs typeface="SimSun" charset="-122"/>
              </a:rPr>
              <a:t>Code</a:t>
            </a:r>
            <a:r>
              <a:rPr lang="zh-CN" altLang="en-US" b="1" dirty="0">
                <a:solidFill>
                  <a:srgbClr val="FF0000"/>
                </a:solidFill>
                <a:latin typeface="SimSun" charset="-122"/>
                <a:ea typeface="SimSun" charset="-122"/>
                <a:cs typeface="SimSun" charset="-122"/>
              </a:rPr>
              <a:t> </a:t>
            </a:r>
            <a:r>
              <a:rPr lang="en-US" altLang="zh-CN" b="1" dirty="0">
                <a:solidFill>
                  <a:srgbClr val="FF0000"/>
                </a:solidFill>
                <a:latin typeface="SimSun" charset="-122"/>
                <a:ea typeface="SimSun" charset="-122"/>
                <a:cs typeface="SimSun" charset="-122"/>
              </a:rPr>
              <a:t>Graph</a:t>
            </a:r>
            <a:r>
              <a:rPr lang="zh-CN" altLang="en-US" b="1" dirty="0">
                <a:solidFill>
                  <a:srgbClr val="FF0000"/>
                </a:solidFill>
                <a:latin typeface="SimSun" charset="-122"/>
                <a:ea typeface="SimSun" charset="-122"/>
                <a:cs typeface="SimSun" charset="-122"/>
              </a:rPr>
              <a:t> </a:t>
            </a:r>
            <a:r>
              <a:rPr lang="en-US" altLang="zh-CN" b="1" dirty="0">
                <a:solidFill>
                  <a:srgbClr val="FF0000"/>
                </a:solidFill>
                <a:latin typeface="SimSun" charset="-122"/>
                <a:ea typeface="SimSun" charset="-122"/>
                <a:cs typeface="SimSun" charset="-122"/>
              </a:rPr>
              <a:t>Embedding</a:t>
            </a:r>
          </a:p>
        </p:txBody>
      </p:sp>
      <p:cxnSp>
        <p:nvCxnSpPr>
          <p:cNvPr id="45" name="直线连接符 44">
            <a:extLst>
              <a:ext uri="{FF2B5EF4-FFF2-40B4-BE49-F238E27FC236}">
                <a16:creationId xmlns:a16="http://schemas.microsoft.com/office/drawing/2014/main" id="{6968062A-CC83-9527-ACEF-152712D74BD9}"/>
              </a:ext>
            </a:extLst>
          </p:cNvPr>
          <p:cNvCxnSpPr>
            <a:cxnSpLocks/>
            <a:endCxn id="47" idx="1"/>
          </p:cNvCxnSpPr>
          <p:nvPr/>
        </p:nvCxnSpPr>
        <p:spPr>
          <a:xfrm flipV="1">
            <a:off x="5882294" y="2216685"/>
            <a:ext cx="703678" cy="9727"/>
          </a:xfrm>
          <a:prstGeom prst="line">
            <a:avLst/>
          </a:prstGeom>
          <a:ln w="25400">
            <a:prstDash val="solid"/>
          </a:ln>
        </p:spPr>
        <p:style>
          <a:lnRef idx="1">
            <a:schemeClr val="accent1"/>
          </a:lnRef>
          <a:fillRef idx="0">
            <a:schemeClr val="accent1"/>
          </a:fillRef>
          <a:effectRef idx="0">
            <a:schemeClr val="accent1"/>
          </a:effectRef>
          <a:fontRef idx="minor">
            <a:schemeClr val="tx1"/>
          </a:fontRef>
        </p:style>
      </p:cxnSp>
      <p:sp>
        <p:nvSpPr>
          <p:cNvPr id="46" name="圆角矩形 45">
            <a:extLst>
              <a:ext uri="{FF2B5EF4-FFF2-40B4-BE49-F238E27FC236}">
                <a16:creationId xmlns:a16="http://schemas.microsoft.com/office/drawing/2014/main" id="{12208A32-B5FB-60DD-D4DA-F695FE433730}"/>
              </a:ext>
            </a:extLst>
          </p:cNvPr>
          <p:cNvSpPr/>
          <p:nvPr/>
        </p:nvSpPr>
        <p:spPr>
          <a:xfrm>
            <a:off x="4320737" y="1862742"/>
            <a:ext cx="1561557" cy="707886"/>
          </a:xfrm>
          <a:prstGeom prst="roundRect">
            <a:avLst/>
          </a:prstGeom>
          <a:noFill/>
          <a:ln w="28575" cmpd="sng">
            <a:solidFill>
              <a:srgbClr val="0070C0"/>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47" name="圆角矩形 46">
            <a:extLst>
              <a:ext uri="{FF2B5EF4-FFF2-40B4-BE49-F238E27FC236}">
                <a16:creationId xmlns:a16="http://schemas.microsoft.com/office/drawing/2014/main" id="{6FA3BB37-39EB-3F77-C44D-676EA583C2B3}"/>
              </a:ext>
            </a:extLst>
          </p:cNvPr>
          <p:cNvSpPr/>
          <p:nvPr/>
        </p:nvSpPr>
        <p:spPr>
          <a:xfrm>
            <a:off x="6585972" y="1862742"/>
            <a:ext cx="1561557" cy="707886"/>
          </a:xfrm>
          <a:prstGeom prst="roundRect">
            <a:avLst/>
          </a:prstGeom>
          <a:noFill/>
          <a:ln w="28575" cmpd="sng">
            <a:solidFill>
              <a:srgbClr val="0070C0"/>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49" name="圆角矩形 48">
            <a:extLst>
              <a:ext uri="{FF2B5EF4-FFF2-40B4-BE49-F238E27FC236}">
                <a16:creationId xmlns:a16="http://schemas.microsoft.com/office/drawing/2014/main" id="{0BCC87BC-9161-B0C0-D656-123D4E8FF287}"/>
              </a:ext>
            </a:extLst>
          </p:cNvPr>
          <p:cNvSpPr/>
          <p:nvPr/>
        </p:nvSpPr>
        <p:spPr>
          <a:xfrm>
            <a:off x="4330828" y="3706581"/>
            <a:ext cx="1561557" cy="707886"/>
          </a:xfrm>
          <a:prstGeom prst="roundRect">
            <a:avLst/>
          </a:prstGeom>
          <a:noFill/>
          <a:ln w="28575" cmpd="sng">
            <a:solidFill>
              <a:srgbClr val="0070C0"/>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cxnSp>
        <p:nvCxnSpPr>
          <p:cNvPr id="50" name="直线连接符 49">
            <a:extLst>
              <a:ext uri="{FF2B5EF4-FFF2-40B4-BE49-F238E27FC236}">
                <a16:creationId xmlns:a16="http://schemas.microsoft.com/office/drawing/2014/main" id="{AA3F6C01-FBE4-ABA0-24BE-323C53623BF4}"/>
              </a:ext>
            </a:extLst>
          </p:cNvPr>
          <p:cNvCxnSpPr>
            <a:cxnSpLocks/>
          </p:cNvCxnSpPr>
          <p:nvPr/>
        </p:nvCxnSpPr>
        <p:spPr>
          <a:xfrm>
            <a:off x="5887383" y="4095547"/>
            <a:ext cx="392334" cy="0"/>
          </a:xfrm>
          <a:prstGeom prst="line">
            <a:avLst/>
          </a:prstGeom>
          <a:ln w="25400">
            <a:prstDash val="solid"/>
          </a:ln>
        </p:spPr>
        <p:style>
          <a:lnRef idx="1">
            <a:schemeClr val="accent1"/>
          </a:lnRef>
          <a:fillRef idx="0">
            <a:schemeClr val="accent1"/>
          </a:fillRef>
          <a:effectRef idx="0">
            <a:schemeClr val="accent1"/>
          </a:effectRef>
          <a:fontRef idx="minor">
            <a:schemeClr val="tx1"/>
          </a:fontRef>
        </p:style>
      </p:cxnSp>
      <p:sp>
        <p:nvSpPr>
          <p:cNvPr id="55" name="圆角矩形 54">
            <a:extLst>
              <a:ext uri="{FF2B5EF4-FFF2-40B4-BE49-F238E27FC236}">
                <a16:creationId xmlns:a16="http://schemas.microsoft.com/office/drawing/2014/main" id="{AAA9965B-FEDD-DE6C-8A98-B7020C402C96}"/>
              </a:ext>
            </a:extLst>
          </p:cNvPr>
          <p:cNvSpPr/>
          <p:nvPr/>
        </p:nvSpPr>
        <p:spPr>
          <a:xfrm>
            <a:off x="4315532" y="5550420"/>
            <a:ext cx="1561557" cy="707886"/>
          </a:xfrm>
          <a:prstGeom prst="roundRect">
            <a:avLst/>
          </a:prstGeom>
          <a:noFill/>
          <a:ln w="28575" cmpd="sng">
            <a:solidFill>
              <a:srgbClr val="0070C0"/>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cxnSp>
        <p:nvCxnSpPr>
          <p:cNvPr id="56" name="直线连接符 55">
            <a:extLst>
              <a:ext uri="{FF2B5EF4-FFF2-40B4-BE49-F238E27FC236}">
                <a16:creationId xmlns:a16="http://schemas.microsoft.com/office/drawing/2014/main" id="{A0A8C7BD-D082-E431-84C2-5FE5660DC337}"/>
              </a:ext>
            </a:extLst>
          </p:cNvPr>
          <p:cNvCxnSpPr>
            <a:cxnSpLocks/>
          </p:cNvCxnSpPr>
          <p:nvPr/>
        </p:nvCxnSpPr>
        <p:spPr>
          <a:xfrm>
            <a:off x="5872087" y="5939386"/>
            <a:ext cx="392334" cy="0"/>
          </a:xfrm>
          <a:prstGeom prst="line">
            <a:avLst/>
          </a:prstGeom>
          <a:ln w="25400">
            <a:prstDash val="solid"/>
          </a:ln>
        </p:spPr>
        <p:style>
          <a:lnRef idx="1">
            <a:schemeClr val="accent1"/>
          </a:lnRef>
          <a:fillRef idx="0">
            <a:schemeClr val="accent1"/>
          </a:fillRef>
          <a:effectRef idx="0">
            <a:schemeClr val="accent1"/>
          </a:effectRef>
          <a:fontRef idx="minor">
            <a:schemeClr val="tx1"/>
          </a:fontRef>
        </p:style>
      </p:cxnSp>
      <p:cxnSp>
        <p:nvCxnSpPr>
          <p:cNvPr id="57" name="直线连接符 56">
            <a:extLst>
              <a:ext uri="{FF2B5EF4-FFF2-40B4-BE49-F238E27FC236}">
                <a16:creationId xmlns:a16="http://schemas.microsoft.com/office/drawing/2014/main" id="{B22D1AD0-C049-6B16-CEDD-B8339D4660EF}"/>
              </a:ext>
            </a:extLst>
          </p:cNvPr>
          <p:cNvCxnSpPr>
            <a:cxnSpLocks/>
            <a:endCxn id="58" idx="1"/>
          </p:cNvCxnSpPr>
          <p:nvPr/>
        </p:nvCxnSpPr>
        <p:spPr>
          <a:xfrm>
            <a:off x="6264421" y="3523842"/>
            <a:ext cx="321550" cy="0"/>
          </a:xfrm>
          <a:prstGeom prst="line">
            <a:avLst/>
          </a:prstGeom>
          <a:ln w="25400">
            <a:prstDash val="solid"/>
          </a:ln>
        </p:spPr>
        <p:style>
          <a:lnRef idx="1">
            <a:schemeClr val="accent1"/>
          </a:lnRef>
          <a:fillRef idx="0">
            <a:schemeClr val="accent1"/>
          </a:fillRef>
          <a:effectRef idx="0">
            <a:schemeClr val="accent1"/>
          </a:effectRef>
          <a:fontRef idx="minor">
            <a:schemeClr val="tx1"/>
          </a:fontRef>
        </p:style>
      </p:cxnSp>
      <p:sp>
        <p:nvSpPr>
          <p:cNvPr id="58" name="圆角矩形 57">
            <a:extLst>
              <a:ext uri="{FF2B5EF4-FFF2-40B4-BE49-F238E27FC236}">
                <a16:creationId xmlns:a16="http://schemas.microsoft.com/office/drawing/2014/main" id="{4F1ADAF5-2BA1-D437-E82B-F48D64C7C547}"/>
              </a:ext>
            </a:extLst>
          </p:cNvPr>
          <p:cNvSpPr/>
          <p:nvPr/>
        </p:nvSpPr>
        <p:spPr>
          <a:xfrm>
            <a:off x="6585971" y="3169899"/>
            <a:ext cx="1561557" cy="707886"/>
          </a:xfrm>
          <a:prstGeom prst="roundRect">
            <a:avLst/>
          </a:prstGeom>
          <a:noFill/>
          <a:ln w="28575" cmpd="sng">
            <a:solidFill>
              <a:srgbClr val="0070C0"/>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cxnSp>
        <p:nvCxnSpPr>
          <p:cNvPr id="62" name="直线连接符 61">
            <a:extLst>
              <a:ext uri="{FF2B5EF4-FFF2-40B4-BE49-F238E27FC236}">
                <a16:creationId xmlns:a16="http://schemas.microsoft.com/office/drawing/2014/main" id="{3855BD81-71D6-5789-87AF-F2D7A31EA77B}"/>
              </a:ext>
            </a:extLst>
          </p:cNvPr>
          <p:cNvCxnSpPr>
            <a:cxnSpLocks/>
            <a:endCxn id="63" idx="1"/>
          </p:cNvCxnSpPr>
          <p:nvPr/>
        </p:nvCxnSpPr>
        <p:spPr>
          <a:xfrm>
            <a:off x="6240846" y="4768410"/>
            <a:ext cx="321550" cy="0"/>
          </a:xfrm>
          <a:prstGeom prst="line">
            <a:avLst/>
          </a:prstGeom>
          <a:ln w="25400">
            <a:prstDash val="solid"/>
          </a:ln>
        </p:spPr>
        <p:style>
          <a:lnRef idx="1">
            <a:schemeClr val="accent1"/>
          </a:lnRef>
          <a:fillRef idx="0">
            <a:schemeClr val="accent1"/>
          </a:fillRef>
          <a:effectRef idx="0">
            <a:schemeClr val="accent1"/>
          </a:effectRef>
          <a:fontRef idx="minor">
            <a:schemeClr val="tx1"/>
          </a:fontRef>
        </p:style>
      </p:cxnSp>
      <p:sp>
        <p:nvSpPr>
          <p:cNvPr id="63" name="圆角矩形 62">
            <a:extLst>
              <a:ext uri="{FF2B5EF4-FFF2-40B4-BE49-F238E27FC236}">
                <a16:creationId xmlns:a16="http://schemas.microsoft.com/office/drawing/2014/main" id="{B0BCB767-B3D9-2641-078C-16788357DBEB}"/>
              </a:ext>
            </a:extLst>
          </p:cNvPr>
          <p:cNvSpPr/>
          <p:nvPr/>
        </p:nvSpPr>
        <p:spPr>
          <a:xfrm>
            <a:off x="6562396" y="4414467"/>
            <a:ext cx="1561557" cy="707886"/>
          </a:xfrm>
          <a:prstGeom prst="roundRect">
            <a:avLst/>
          </a:prstGeom>
          <a:noFill/>
          <a:ln w="28575" cmpd="sng">
            <a:solidFill>
              <a:srgbClr val="0070C0"/>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cxnSp>
        <p:nvCxnSpPr>
          <p:cNvPr id="64" name="直线连接符 63">
            <a:extLst>
              <a:ext uri="{FF2B5EF4-FFF2-40B4-BE49-F238E27FC236}">
                <a16:creationId xmlns:a16="http://schemas.microsoft.com/office/drawing/2014/main" id="{43D8D053-8314-56AD-9642-AC4C550D6297}"/>
              </a:ext>
            </a:extLst>
          </p:cNvPr>
          <p:cNvCxnSpPr>
            <a:cxnSpLocks/>
            <a:endCxn id="65" idx="1"/>
          </p:cNvCxnSpPr>
          <p:nvPr/>
        </p:nvCxnSpPr>
        <p:spPr>
          <a:xfrm>
            <a:off x="6264421" y="5939386"/>
            <a:ext cx="321550" cy="0"/>
          </a:xfrm>
          <a:prstGeom prst="line">
            <a:avLst/>
          </a:prstGeom>
          <a:ln w="25400">
            <a:prstDash val="solid"/>
          </a:ln>
        </p:spPr>
        <p:style>
          <a:lnRef idx="1">
            <a:schemeClr val="accent1"/>
          </a:lnRef>
          <a:fillRef idx="0">
            <a:schemeClr val="accent1"/>
          </a:fillRef>
          <a:effectRef idx="0">
            <a:schemeClr val="accent1"/>
          </a:effectRef>
          <a:fontRef idx="minor">
            <a:schemeClr val="tx1"/>
          </a:fontRef>
        </p:style>
      </p:cxnSp>
      <p:sp>
        <p:nvSpPr>
          <p:cNvPr id="65" name="圆角矩形 64">
            <a:extLst>
              <a:ext uri="{FF2B5EF4-FFF2-40B4-BE49-F238E27FC236}">
                <a16:creationId xmlns:a16="http://schemas.microsoft.com/office/drawing/2014/main" id="{0A8378A8-86B5-2773-A898-D556083FAB34}"/>
              </a:ext>
            </a:extLst>
          </p:cNvPr>
          <p:cNvSpPr/>
          <p:nvPr/>
        </p:nvSpPr>
        <p:spPr>
          <a:xfrm>
            <a:off x="6585971" y="5585443"/>
            <a:ext cx="1561557" cy="707886"/>
          </a:xfrm>
          <a:prstGeom prst="roundRect">
            <a:avLst/>
          </a:prstGeom>
          <a:noFill/>
          <a:ln w="28575" cmpd="sng">
            <a:solidFill>
              <a:srgbClr val="0070C0"/>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66" name="矩形 65">
            <a:extLst>
              <a:ext uri="{FF2B5EF4-FFF2-40B4-BE49-F238E27FC236}">
                <a16:creationId xmlns:a16="http://schemas.microsoft.com/office/drawing/2014/main" id="{FF888086-06F0-08AE-0B9C-0244984A5DBA}"/>
              </a:ext>
            </a:extLst>
          </p:cNvPr>
          <p:cNvSpPr/>
          <p:nvPr/>
        </p:nvSpPr>
        <p:spPr>
          <a:xfrm>
            <a:off x="63715" y="1875295"/>
            <a:ext cx="4211409" cy="738664"/>
          </a:xfrm>
          <a:prstGeom prst="rect">
            <a:avLst/>
          </a:prstGeom>
        </p:spPr>
        <p:txBody>
          <a:bodyPr wrap="none">
            <a:spAutoFit/>
          </a:bodyPr>
          <a:lstStyle/>
          <a:p>
            <a:r>
              <a:rPr lang="en" altLang="zh-CN" sz="1400" b="1" dirty="0">
                <a:latin typeface="TimesNewRomanPSMT"/>
              </a:rPr>
              <a:t>Segment the comment according to the “.” character</a:t>
            </a:r>
          </a:p>
          <a:p>
            <a:endParaRPr lang="en" altLang="zh-CN" sz="1400" b="1" dirty="0">
              <a:latin typeface="TimesNewRomanPSMT"/>
            </a:endParaRPr>
          </a:p>
          <a:p>
            <a:r>
              <a:rPr lang="en" altLang="zh-CN" sz="1400" b="1" dirty="0">
                <a:latin typeface="TimesNewRomanPSMT"/>
              </a:rPr>
              <a:t>Remove non-English symbols and stop words </a:t>
            </a:r>
          </a:p>
        </p:txBody>
      </p:sp>
      <p:sp>
        <p:nvSpPr>
          <p:cNvPr id="67" name="左中括号 66">
            <a:extLst>
              <a:ext uri="{FF2B5EF4-FFF2-40B4-BE49-F238E27FC236}">
                <a16:creationId xmlns:a16="http://schemas.microsoft.com/office/drawing/2014/main" id="{40FA43E3-4980-0096-BA7E-668E84E23A4C}"/>
              </a:ext>
            </a:extLst>
          </p:cNvPr>
          <p:cNvSpPr/>
          <p:nvPr/>
        </p:nvSpPr>
        <p:spPr>
          <a:xfrm rot="10800000">
            <a:off x="4114801" y="1759483"/>
            <a:ext cx="58230" cy="970288"/>
          </a:xfrm>
          <a:prstGeom prst="leftBracket">
            <a:avLst/>
          </a:prstGeom>
          <a:ln w="3175">
            <a:solidFill>
              <a:srgbClr val="005D9D"/>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8" name="左中括号 67">
            <a:extLst>
              <a:ext uri="{FF2B5EF4-FFF2-40B4-BE49-F238E27FC236}">
                <a16:creationId xmlns:a16="http://schemas.microsoft.com/office/drawing/2014/main" id="{6D5A78A3-640A-3F24-55E4-8207E0D2925C}"/>
              </a:ext>
            </a:extLst>
          </p:cNvPr>
          <p:cNvSpPr/>
          <p:nvPr/>
        </p:nvSpPr>
        <p:spPr>
          <a:xfrm>
            <a:off x="8265772" y="1744095"/>
            <a:ext cx="58230" cy="970288"/>
          </a:xfrm>
          <a:prstGeom prst="leftBracket">
            <a:avLst/>
          </a:prstGeom>
          <a:ln w="3175">
            <a:solidFill>
              <a:srgbClr val="005D9D"/>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9" name="矩形 68">
            <a:extLst>
              <a:ext uri="{FF2B5EF4-FFF2-40B4-BE49-F238E27FC236}">
                <a16:creationId xmlns:a16="http://schemas.microsoft.com/office/drawing/2014/main" id="{692C1827-18EA-BF26-1562-FAAEA9B599CC}"/>
              </a:ext>
            </a:extLst>
          </p:cNvPr>
          <p:cNvSpPr/>
          <p:nvPr/>
        </p:nvSpPr>
        <p:spPr>
          <a:xfrm>
            <a:off x="8279347" y="2090739"/>
            <a:ext cx="2957861" cy="307777"/>
          </a:xfrm>
          <a:prstGeom prst="rect">
            <a:avLst/>
          </a:prstGeom>
        </p:spPr>
        <p:txBody>
          <a:bodyPr wrap="none">
            <a:spAutoFit/>
          </a:bodyPr>
          <a:lstStyle/>
          <a:p>
            <a:r>
              <a:rPr lang="en" altLang="zh-CN" sz="1400" b="1" dirty="0">
                <a:latin typeface="TimesNewRomanPSMT"/>
              </a:rPr>
              <a:t>Convert the code snippets into class </a:t>
            </a:r>
          </a:p>
        </p:txBody>
      </p:sp>
      <p:sp>
        <p:nvSpPr>
          <p:cNvPr id="71" name="矩形 70">
            <a:extLst>
              <a:ext uri="{FF2B5EF4-FFF2-40B4-BE49-F238E27FC236}">
                <a16:creationId xmlns:a16="http://schemas.microsoft.com/office/drawing/2014/main" id="{79DA7D9C-99D2-7E39-8412-1F7832BFE6E0}"/>
              </a:ext>
            </a:extLst>
          </p:cNvPr>
          <p:cNvSpPr/>
          <p:nvPr/>
        </p:nvSpPr>
        <p:spPr>
          <a:xfrm>
            <a:off x="183858" y="3798914"/>
            <a:ext cx="3980673" cy="523220"/>
          </a:xfrm>
          <a:prstGeom prst="rect">
            <a:avLst/>
          </a:prstGeom>
        </p:spPr>
        <p:txBody>
          <a:bodyPr wrap="square">
            <a:spAutoFit/>
          </a:bodyPr>
          <a:lstStyle/>
          <a:p>
            <a:r>
              <a:rPr lang="en" altLang="zh-CN" sz="1400" b="1" dirty="0">
                <a:latin typeface="TimesNewRomanPSMT"/>
              </a:rPr>
              <a:t>Transform the </a:t>
            </a:r>
            <a:r>
              <a:rPr lang="en" altLang="zh-CN" sz="1400" b="1" dirty="0">
                <a:solidFill>
                  <a:srgbClr val="FF0000"/>
                </a:solidFill>
                <a:latin typeface="TimesNewRomanPSMT"/>
              </a:rPr>
              <a:t>query statements </a:t>
            </a:r>
            <a:r>
              <a:rPr lang="en" altLang="zh-CN" sz="1400" b="1" dirty="0">
                <a:latin typeface="TimesNewRomanPSMT"/>
              </a:rPr>
              <a:t>into sequences of numerical tokens. </a:t>
            </a:r>
          </a:p>
        </p:txBody>
      </p:sp>
      <p:sp>
        <p:nvSpPr>
          <p:cNvPr id="72" name="矩形 71">
            <a:extLst>
              <a:ext uri="{FF2B5EF4-FFF2-40B4-BE49-F238E27FC236}">
                <a16:creationId xmlns:a16="http://schemas.microsoft.com/office/drawing/2014/main" id="{4BB60EE2-4C68-41AD-400B-DC8783631BF3}"/>
              </a:ext>
            </a:extLst>
          </p:cNvPr>
          <p:cNvSpPr/>
          <p:nvPr/>
        </p:nvSpPr>
        <p:spPr>
          <a:xfrm>
            <a:off x="8233004" y="4491411"/>
            <a:ext cx="3980673" cy="523220"/>
          </a:xfrm>
          <a:prstGeom prst="rect">
            <a:avLst/>
          </a:prstGeom>
        </p:spPr>
        <p:txBody>
          <a:bodyPr wrap="square">
            <a:spAutoFit/>
          </a:bodyPr>
          <a:lstStyle/>
          <a:p>
            <a:r>
              <a:rPr lang="en" altLang="zh-CN" sz="1400" b="1" dirty="0">
                <a:latin typeface="TimesNewRomanPSMT"/>
              </a:rPr>
              <a:t>Transform the </a:t>
            </a:r>
            <a:r>
              <a:rPr lang="en" altLang="zh-CN" sz="1400" b="1" dirty="0">
                <a:solidFill>
                  <a:srgbClr val="FF0000"/>
                </a:solidFill>
                <a:latin typeface="TimesNewRomanPSMT"/>
              </a:rPr>
              <a:t>node statements </a:t>
            </a:r>
            <a:r>
              <a:rPr lang="en" altLang="zh-CN" sz="1400" b="1" dirty="0">
                <a:latin typeface="TimesNewRomanPSMT"/>
              </a:rPr>
              <a:t>into sequences of numerical tokens. </a:t>
            </a:r>
          </a:p>
        </p:txBody>
      </p:sp>
      <p:sp>
        <p:nvSpPr>
          <p:cNvPr id="73" name="左中括号 72">
            <a:extLst>
              <a:ext uri="{FF2B5EF4-FFF2-40B4-BE49-F238E27FC236}">
                <a16:creationId xmlns:a16="http://schemas.microsoft.com/office/drawing/2014/main" id="{934ED9BC-9637-CE6F-BE6D-A4755B7D243C}"/>
              </a:ext>
            </a:extLst>
          </p:cNvPr>
          <p:cNvSpPr/>
          <p:nvPr/>
        </p:nvSpPr>
        <p:spPr>
          <a:xfrm rot="10800000">
            <a:off x="4114801" y="3598067"/>
            <a:ext cx="58230" cy="970288"/>
          </a:xfrm>
          <a:prstGeom prst="leftBracket">
            <a:avLst/>
          </a:prstGeom>
          <a:ln w="3175">
            <a:solidFill>
              <a:srgbClr val="005D9D"/>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4" name="左中括号 73">
            <a:extLst>
              <a:ext uri="{FF2B5EF4-FFF2-40B4-BE49-F238E27FC236}">
                <a16:creationId xmlns:a16="http://schemas.microsoft.com/office/drawing/2014/main" id="{A68ADBCE-091A-7397-B32F-FB652BFAD0D1}"/>
              </a:ext>
            </a:extLst>
          </p:cNvPr>
          <p:cNvSpPr/>
          <p:nvPr/>
        </p:nvSpPr>
        <p:spPr>
          <a:xfrm>
            <a:off x="8250232" y="4236053"/>
            <a:ext cx="58230" cy="970288"/>
          </a:xfrm>
          <a:prstGeom prst="leftBracket">
            <a:avLst/>
          </a:prstGeom>
          <a:ln w="3175">
            <a:solidFill>
              <a:srgbClr val="005D9D"/>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5" name="矩形 74">
            <a:extLst>
              <a:ext uri="{FF2B5EF4-FFF2-40B4-BE49-F238E27FC236}">
                <a16:creationId xmlns:a16="http://schemas.microsoft.com/office/drawing/2014/main" id="{6D28F3E6-CD41-33B3-3E6D-09101C40D992}"/>
              </a:ext>
            </a:extLst>
          </p:cNvPr>
          <p:cNvSpPr/>
          <p:nvPr/>
        </p:nvSpPr>
        <p:spPr>
          <a:xfrm>
            <a:off x="1250279" y="5679388"/>
            <a:ext cx="2962606" cy="307777"/>
          </a:xfrm>
          <a:prstGeom prst="rect">
            <a:avLst/>
          </a:prstGeom>
        </p:spPr>
        <p:txBody>
          <a:bodyPr wrap="none">
            <a:spAutoFit/>
          </a:bodyPr>
          <a:lstStyle/>
          <a:p>
            <a:r>
              <a:rPr lang="en" altLang="zh-CN" sz="1400" b="1" dirty="0">
                <a:latin typeface="TimesNewRomanPSMT"/>
              </a:rPr>
              <a:t>Embed the description into a vector </a:t>
            </a:r>
          </a:p>
        </p:txBody>
      </p:sp>
      <p:sp>
        <p:nvSpPr>
          <p:cNvPr id="76" name="左中括号 75">
            <a:extLst>
              <a:ext uri="{FF2B5EF4-FFF2-40B4-BE49-F238E27FC236}">
                <a16:creationId xmlns:a16="http://schemas.microsoft.com/office/drawing/2014/main" id="{839F8440-ABCD-C442-CF1A-A7DAA61E0D0A}"/>
              </a:ext>
            </a:extLst>
          </p:cNvPr>
          <p:cNvSpPr/>
          <p:nvPr/>
        </p:nvSpPr>
        <p:spPr>
          <a:xfrm rot="10800000">
            <a:off x="4091005" y="5433167"/>
            <a:ext cx="58230" cy="970288"/>
          </a:xfrm>
          <a:prstGeom prst="leftBracket">
            <a:avLst/>
          </a:prstGeom>
          <a:ln w="3175">
            <a:solidFill>
              <a:srgbClr val="005D9D"/>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Tree>
    <p:extLst>
      <p:ext uri="{BB962C8B-B14F-4D97-AF65-F5344CB8AC3E}">
        <p14:creationId xmlns:p14="http://schemas.microsoft.com/office/powerpoint/2010/main" val="550008262"/>
      </p:ext>
    </p:extLst>
  </p:cSld>
  <p:clrMapOvr>
    <a:masterClrMapping/>
  </p:clrMapOvr>
  <p:transition spd="med">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967740" y="676444"/>
            <a:ext cx="3480657" cy="138896"/>
            <a:chOff x="1005840" y="678180"/>
            <a:chExt cx="4023360" cy="137160"/>
          </a:xfrm>
        </p:grpSpPr>
        <p:cxnSp>
          <p:nvCxnSpPr>
            <p:cNvPr id="4" name="直接连接符 3"/>
            <p:cNvCxnSpPr/>
            <p:nvPr/>
          </p:nvCxnSpPr>
          <p:spPr>
            <a:xfrm>
              <a:off x="1005840" y="746760"/>
              <a:ext cx="3886200"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4892040" y="678180"/>
              <a:ext cx="137160" cy="137160"/>
            </a:xfrm>
            <a:prstGeom prst="ellipse">
              <a:avLst/>
            </a:prstGeom>
            <a:solidFill>
              <a:srgbClr val="005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flipH="1">
            <a:off x="7752508" y="678180"/>
            <a:ext cx="3652970" cy="137160"/>
            <a:chOff x="1005840" y="678180"/>
            <a:chExt cx="4023360" cy="137160"/>
          </a:xfrm>
        </p:grpSpPr>
        <p:cxnSp>
          <p:nvCxnSpPr>
            <p:cNvPr id="8" name="直接连接符 7"/>
            <p:cNvCxnSpPr/>
            <p:nvPr/>
          </p:nvCxnSpPr>
          <p:spPr>
            <a:xfrm>
              <a:off x="1005840" y="746760"/>
              <a:ext cx="3886200"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4892040" y="678180"/>
              <a:ext cx="137160" cy="137160"/>
            </a:xfrm>
            <a:prstGeom prst="ellipse">
              <a:avLst/>
            </a:prstGeom>
            <a:solidFill>
              <a:srgbClr val="005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5338067" y="442644"/>
            <a:ext cx="1524776" cy="584775"/>
          </a:xfrm>
          <a:prstGeom prst="rect">
            <a:avLst/>
          </a:prstGeom>
          <a:noFill/>
        </p:spPr>
        <p:txBody>
          <a:bodyPr wrap="none" rtlCol="0">
            <a:spAutoFit/>
          </a:bodyPr>
          <a:lstStyle/>
          <a:p>
            <a:pPr algn="ctr"/>
            <a:r>
              <a:rPr lang="en-US" altLang="zh-CN" sz="3200" b="1" spc="300" dirty="0">
                <a:solidFill>
                  <a:schemeClr val="tx1">
                    <a:lumMod val="85000"/>
                    <a:lumOff val="15000"/>
                  </a:schemeClr>
                </a:solidFill>
              </a:rPr>
              <a:t>APDG</a:t>
            </a:r>
            <a:endParaRPr lang="zh-CN" altLang="en-US" sz="3200" b="1" spc="300" dirty="0">
              <a:solidFill>
                <a:schemeClr val="tx1">
                  <a:lumMod val="85000"/>
                  <a:lumOff val="15000"/>
                </a:schemeClr>
              </a:solidFill>
            </a:endParaRPr>
          </a:p>
        </p:txBody>
      </p:sp>
      <p:sp>
        <p:nvSpPr>
          <p:cNvPr id="11" name="文本框 10">
            <a:extLst>
              <a:ext uri="{FF2B5EF4-FFF2-40B4-BE49-F238E27FC236}">
                <a16:creationId xmlns:a16="http://schemas.microsoft.com/office/drawing/2014/main" id="{85E5601F-E3D4-83FE-00D3-E8CC0BDAE202}"/>
              </a:ext>
            </a:extLst>
          </p:cNvPr>
          <p:cNvSpPr txBox="1"/>
          <p:nvPr/>
        </p:nvSpPr>
        <p:spPr>
          <a:xfrm>
            <a:off x="393521" y="1329645"/>
            <a:ext cx="2514390" cy="523220"/>
          </a:xfrm>
          <a:prstGeom prst="rect">
            <a:avLst/>
          </a:prstGeom>
          <a:noFill/>
        </p:spPr>
        <p:txBody>
          <a:bodyPr wrap="square" rtlCol="0">
            <a:spAutoFit/>
          </a:bodyPr>
          <a:lstStyle/>
          <a:p>
            <a:r>
              <a:rPr lang="en-US" altLang="zh-CN" sz="2800" b="1" dirty="0">
                <a:solidFill>
                  <a:srgbClr val="0070C0"/>
                </a:solidFill>
                <a:latin typeface="Times" pitchFamily="2" charset="0"/>
              </a:rPr>
              <a:t>PDG</a:t>
            </a:r>
            <a:endParaRPr lang="zh-CN" altLang="en-US" sz="2800" b="1" dirty="0">
              <a:solidFill>
                <a:srgbClr val="0070C0"/>
              </a:solidFill>
              <a:latin typeface="Times" pitchFamily="2" charset="0"/>
            </a:endParaRPr>
          </a:p>
        </p:txBody>
      </p:sp>
      <p:sp>
        <p:nvSpPr>
          <p:cNvPr id="2" name="矩形 1">
            <a:extLst>
              <a:ext uri="{FF2B5EF4-FFF2-40B4-BE49-F238E27FC236}">
                <a16:creationId xmlns:a16="http://schemas.microsoft.com/office/drawing/2014/main" id="{695FD58A-2402-A448-3B12-BB0A7F21F11E}"/>
              </a:ext>
            </a:extLst>
          </p:cNvPr>
          <p:cNvSpPr/>
          <p:nvPr/>
        </p:nvSpPr>
        <p:spPr>
          <a:xfrm>
            <a:off x="393521" y="2367171"/>
            <a:ext cx="5221833" cy="2123658"/>
          </a:xfrm>
          <a:prstGeom prst="rect">
            <a:avLst/>
          </a:prstGeom>
        </p:spPr>
        <p:txBody>
          <a:bodyPr wrap="square">
            <a:spAutoFit/>
          </a:bodyPr>
          <a:lstStyle/>
          <a:p>
            <a:pPr marL="285750" indent="-285750">
              <a:buFont typeface="Arial" panose="020B0604020202020204" pitchFamily="34" charset="0"/>
              <a:buChar char="•"/>
            </a:pPr>
            <a:r>
              <a:rPr lang="en" altLang="zh-CN" b="1" dirty="0"/>
              <a:t>Definition</a:t>
            </a:r>
          </a:p>
          <a:p>
            <a:pPr marL="742950" lvl="1" indent="-285750">
              <a:buFont typeface="Arial" panose="020B0604020202020204" pitchFamily="34" charset="0"/>
              <a:buChar char="•"/>
            </a:pPr>
            <a:r>
              <a:rPr lang="en" altLang="zh-CN" sz="1600" dirty="0"/>
              <a:t>the nodes represent program statements and the edges represent the interdependence between program statements</a:t>
            </a:r>
          </a:p>
          <a:p>
            <a:pPr marL="742950" lvl="1" indent="-285750">
              <a:buFont typeface="Arial" panose="020B0604020202020204" pitchFamily="34" charset="0"/>
              <a:buChar char="•"/>
            </a:pPr>
            <a:endParaRPr lang="en" altLang="zh-CN" sz="1600" b="1" dirty="0"/>
          </a:p>
          <a:p>
            <a:pPr marL="285750" indent="-285750">
              <a:buFont typeface="Arial" panose="020B0604020202020204" pitchFamily="34" charset="0"/>
              <a:buChar char="•"/>
            </a:pPr>
            <a:r>
              <a:rPr lang="en" altLang="zh-CN" b="1" dirty="0"/>
              <a:t>Weakness</a:t>
            </a:r>
          </a:p>
          <a:p>
            <a:pPr marL="742950" lvl="1" indent="-285750">
              <a:buFont typeface="Arial" panose="020B0604020202020204" pitchFamily="34" charset="0"/>
              <a:buChar char="•"/>
            </a:pPr>
            <a:r>
              <a:rPr lang="en" altLang="zh-CN" sz="1600" dirty="0"/>
              <a:t>fails to reflect the order in which statements are executed and the implicit control logic </a:t>
            </a:r>
          </a:p>
        </p:txBody>
      </p:sp>
      <p:sp>
        <p:nvSpPr>
          <p:cNvPr id="13" name="文本框 12">
            <a:extLst>
              <a:ext uri="{FF2B5EF4-FFF2-40B4-BE49-F238E27FC236}">
                <a16:creationId xmlns:a16="http://schemas.microsoft.com/office/drawing/2014/main" id="{2028D4DB-D08D-D458-C3CD-6F0B9E0348C6}"/>
              </a:ext>
            </a:extLst>
          </p:cNvPr>
          <p:cNvSpPr txBox="1"/>
          <p:nvPr/>
        </p:nvSpPr>
        <p:spPr>
          <a:xfrm>
            <a:off x="6096000" y="1329645"/>
            <a:ext cx="2514390" cy="523220"/>
          </a:xfrm>
          <a:prstGeom prst="rect">
            <a:avLst/>
          </a:prstGeom>
          <a:noFill/>
        </p:spPr>
        <p:txBody>
          <a:bodyPr wrap="square" rtlCol="0">
            <a:spAutoFit/>
          </a:bodyPr>
          <a:lstStyle/>
          <a:p>
            <a:r>
              <a:rPr lang="en-US" altLang="zh-CN" sz="2800" b="1" dirty="0">
                <a:solidFill>
                  <a:srgbClr val="0070C0"/>
                </a:solidFill>
                <a:latin typeface="Times" pitchFamily="2" charset="0"/>
              </a:rPr>
              <a:t>APDG</a:t>
            </a:r>
            <a:endParaRPr lang="zh-CN" altLang="en-US" sz="2800" b="1" dirty="0">
              <a:solidFill>
                <a:srgbClr val="0070C0"/>
              </a:solidFill>
              <a:latin typeface="Times" pitchFamily="2" charset="0"/>
            </a:endParaRPr>
          </a:p>
        </p:txBody>
      </p:sp>
      <p:cxnSp>
        <p:nvCxnSpPr>
          <p:cNvPr id="15" name="直接连接符 68">
            <a:extLst>
              <a:ext uri="{FF2B5EF4-FFF2-40B4-BE49-F238E27FC236}">
                <a16:creationId xmlns:a16="http://schemas.microsoft.com/office/drawing/2014/main" id="{6DE217EF-1DB5-43CB-B129-D982E3AC92E1}"/>
              </a:ext>
            </a:extLst>
          </p:cNvPr>
          <p:cNvCxnSpPr>
            <a:cxnSpLocks/>
          </p:cNvCxnSpPr>
          <p:nvPr/>
        </p:nvCxnSpPr>
        <p:spPr>
          <a:xfrm>
            <a:off x="5771863" y="1027419"/>
            <a:ext cx="0" cy="5335604"/>
          </a:xfrm>
          <a:prstGeom prst="line">
            <a:avLst/>
          </a:prstGeom>
          <a:ln w="3175">
            <a:solidFill>
              <a:srgbClr val="005D9D"/>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16" name="矩形 15">
            <a:extLst>
              <a:ext uri="{FF2B5EF4-FFF2-40B4-BE49-F238E27FC236}">
                <a16:creationId xmlns:a16="http://schemas.microsoft.com/office/drawing/2014/main" id="{10C86DD9-976D-9AFD-18D3-B659DA82C50A}"/>
              </a:ext>
            </a:extLst>
          </p:cNvPr>
          <p:cNvSpPr/>
          <p:nvPr/>
        </p:nvSpPr>
        <p:spPr>
          <a:xfrm>
            <a:off x="6096000" y="1852865"/>
            <a:ext cx="5802921" cy="3877985"/>
          </a:xfrm>
          <a:prstGeom prst="rect">
            <a:avLst/>
          </a:prstGeom>
        </p:spPr>
        <p:txBody>
          <a:bodyPr wrap="square">
            <a:spAutoFit/>
          </a:bodyPr>
          <a:lstStyle/>
          <a:p>
            <a:pPr marL="285750" indent="-285750">
              <a:buFont typeface="Arial" panose="020B0604020202020204" pitchFamily="34" charset="0"/>
              <a:buChar char="•"/>
              <a:defRPr/>
            </a:pPr>
            <a:r>
              <a:rPr lang="en" altLang="zh-CN" b="1" dirty="0"/>
              <a:t>Nodes</a:t>
            </a:r>
          </a:p>
          <a:p>
            <a:pPr marL="742950" lvl="1" indent="-285750">
              <a:buFont typeface="Arial" panose="020B0604020202020204" pitchFamily="34" charset="0"/>
              <a:buChar char="•"/>
              <a:defRPr/>
            </a:pPr>
            <a:r>
              <a:rPr lang="en" altLang="zh-CN" sz="1600" i="1" dirty="0"/>
              <a:t>Method Declaration, Parameter, Unary Expression, Variable Declaration Expression, Method Call Expression, Assign Expression, Construction Declaration, Try Statement, Class or Interface Declaration, Condition, Return Statement and Assert Statement</a:t>
            </a:r>
          </a:p>
          <a:p>
            <a:pPr marL="285750" lvl="0" indent="-285750">
              <a:buFont typeface="Arial" panose="020B0604020202020204" pitchFamily="34" charset="0"/>
              <a:buChar char="•"/>
              <a:defRPr/>
            </a:pPr>
            <a:r>
              <a:rPr lang="en" altLang="zh-CN" b="1" dirty="0"/>
              <a:t>Control</a:t>
            </a:r>
            <a:r>
              <a:rPr lang="zh-CN" altLang="en-US" b="1" dirty="0"/>
              <a:t> </a:t>
            </a:r>
            <a:r>
              <a:rPr lang="en-US" altLang="zh-CN" b="1" dirty="0"/>
              <a:t>Dependence</a:t>
            </a:r>
          </a:p>
          <a:p>
            <a:pPr marL="742950" lvl="1" indent="-285750">
              <a:buFont typeface="Arial" panose="020B0604020202020204" pitchFamily="34" charset="0"/>
              <a:buChar char="•"/>
              <a:defRPr/>
            </a:pPr>
            <a:r>
              <a:rPr lang="en" altLang="zh-CN" sz="1600" dirty="0"/>
              <a:t>defines the constraint relationship of statement execution, which can reflect the syntax, execution order, and control information. </a:t>
            </a:r>
            <a:endParaRPr lang="en" altLang="zh-CN" b="1" dirty="0"/>
          </a:p>
          <a:p>
            <a:pPr lvl="1"/>
            <a:r>
              <a:rPr lang="en" altLang="zh-CN" sz="1600" dirty="0"/>
              <a:t> </a:t>
            </a:r>
            <a:endParaRPr lang="en" altLang="zh-CN" sz="1600" b="1" dirty="0"/>
          </a:p>
          <a:p>
            <a:pPr marL="285750" indent="-285750">
              <a:buFont typeface="Arial" panose="020B0604020202020204" pitchFamily="34" charset="0"/>
              <a:buChar char="•"/>
            </a:pPr>
            <a:r>
              <a:rPr lang="en" altLang="zh-CN" b="1" dirty="0"/>
              <a:t>Data Dependence</a:t>
            </a:r>
            <a:endParaRPr lang="en-US" altLang="zh-CN" b="1" dirty="0"/>
          </a:p>
          <a:p>
            <a:pPr marL="742950" lvl="1" indent="-285750">
              <a:buFont typeface="Arial" panose="020B0604020202020204" pitchFamily="34" charset="0"/>
              <a:buChar char="•"/>
            </a:pPr>
            <a:r>
              <a:rPr lang="en" altLang="zh-CN" sz="1600" dirty="0"/>
              <a:t>defines the constraint relationship of variables between statements. </a:t>
            </a:r>
          </a:p>
        </p:txBody>
      </p:sp>
    </p:spTree>
    <p:extLst>
      <p:ext uri="{BB962C8B-B14F-4D97-AF65-F5344CB8AC3E}">
        <p14:creationId xmlns:p14="http://schemas.microsoft.com/office/powerpoint/2010/main" val="3779275481"/>
      </p:ext>
    </p:extLst>
  </p:cSld>
  <p:clrMapOvr>
    <a:masterClrMapping/>
  </p:clrMapOvr>
  <p:transition spd="med">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967740" y="676444"/>
            <a:ext cx="3480657" cy="138896"/>
            <a:chOff x="1005840" y="678180"/>
            <a:chExt cx="4023360" cy="137160"/>
          </a:xfrm>
        </p:grpSpPr>
        <p:cxnSp>
          <p:nvCxnSpPr>
            <p:cNvPr id="4" name="直接连接符 3"/>
            <p:cNvCxnSpPr/>
            <p:nvPr/>
          </p:nvCxnSpPr>
          <p:spPr>
            <a:xfrm>
              <a:off x="1005840" y="746760"/>
              <a:ext cx="3886200"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4892040" y="678180"/>
              <a:ext cx="137160" cy="137160"/>
            </a:xfrm>
            <a:prstGeom prst="ellipse">
              <a:avLst/>
            </a:prstGeom>
            <a:solidFill>
              <a:srgbClr val="005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flipH="1">
            <a:off x="7752508" y="678180"/>
            <a:ext cx="3652970" cy="137160"/>
            <a:chOff x="1005840" y="678180"/>
            <a:chExt cx="4023360" cy="137160"/>
          </a:xfrm>
        </p:grpSpPr>
        <p:cxnSp>
          <p:nvCxnSpPr>
            <p:cNvPr id="8" name="直接连接符 7"/>
            <p:cNvCxnSpPr/>
            <p:nvPr/>
          </p:nvCxnSpPr>
          <p:spPr>
            <a:xfrm>
              <a:off x="1005840" y="746760"/>
              <a:ext cx="3886200"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4892040" y="678180"/>
              <a:ext cx="137160" cy="137160"/>
            </a:xfrm>
            <a:prstGeom prst="ellipse">
              <a:avLst/>
            </a:prstGeom>
            <a:solidFill>
              <a:srgbClr val="005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5338066" y="442644"/>
            <a:ext cx="1524776" cy="584775"/>
          </a:xfrm>
          <a:prstGeom prst="rect">
            <a:avLst/>
          </a:prstGeom>
          <a:noFill/>
        </p:spPr>
        <p:txBody>
          <a:bodyPr wrap="none" rtlCol="0">
            <a:spAutoFit/>
          </a:bodyPr>
          <a:lstStyle/>
          <a:p>
            <a:pPr algn="ctr"/>
            <a:r>
              <a:rPr lang="en-US" altLang="zh-CN" sz="3200" b="1" spc="300" dirty="0">
                <a:solidFill>
                  <a:schemeClr val="tx1">
                    <a:lumMod val="85000"/>
                    <a:lumOff val="15000"/>
                  </a:schemeClr>
                </a:solidFill>
              </a:rPr>
              <a:t>APDG</a:t>
            </a:r>
            <a:endParaRPr lang="zh-CN" altLang="en-US" sz="3200" b="1" spc="300" dirty="0">
              <a:solidFill>
                <a:schemeClr val="tx1">
                  <a:lumMod val="85000"/>
                  <a:lumOff val="15000"/>
                </a:schemeClr>
              </a:solidFill>
            </a:endParaRPr>
          </a:p>
        </p:txBody>
      </p:sp>
      <p:pic>
        <p:nvPicPr>
          <p:cNvPr id="11" name="图片 10">
            <a:extLst>
              <a:ext uri="{FF2B5EF4-FFF2-40B4-BE49-F238E27FC236}">
                <a16:creationId xmlns:a16="http://schemas.microsoft.com/office/drawing/2014/main" id="{C04C16CE-787A-8434-FACC-79D368BC03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28033" y="2283101"/>
            <a:ext cx="6880305" cy="3828139"/>
          </a:xfrm>
          <a:prstGeom prst="rect">
            <a:avLst/>
          </a:prstGeom>
        </p:spPr>
      </p:pic>
      <p:sp>
        <p:nvSpPr>
          <p:cNvPr id="2" name="矩形 1">
            <a:extLst>
              <a:ext uri="{FF2B5EF4-FFF2-40B4-BE49-F238E27FC236}">
                <a16:creationId xmlns:a16="http://schemas.microsoft.com/office/drawing/2014/main" id="{E542B46A-286A-015C-C009-1CED96D9A318}"/>
              </a:ext>
            </a:extLst>
          </p:cNvPr>
          <p:cNvSpPr/>
          <p:nvPr/>
        </p:nvSpPr>
        <p:spPr>
          <a:xfrm>
            <a:off x="-323355" y="1555527"/>
            <a:ext cx="5250668" cy="3139834"/>
          </a:xfrm>
          <a:prstGeom prst="rect">
            <a:avLst/>
          </a:prstGeom>
        </p:spPr>
        <p:txBody>
          <a:bodyPr wrap="square">
            <a:spAutoFit/>
          </a:bodyPr>
          <a:lstStyle/>
          <a:p>
            <a:pPr marL="742950" lvl="1" indent="-285750" algn="just">
              <a:lnSpc>
                <a:spcPct val="125000"/>
              </a:lnSpc>
              <a:buFont typeface="Arial" panose="020B0604020202020204" pitchFamily="34" charset="0"/>
              <a:buChar char="•"/>
            </a:pPr>
            <a:r>
              <a:rPr lang="en" altLang="zh-CN" sz="1600" b="1" dirty="0"/>
              <a:t>Child Edge</a:t>
            </a:r>
            <a:r>
              <a:rPr lang="en-US" altLang="zh-CN" sz="1600" dirty="0"/>
              <a:t>: </a:t>
            </a:r>
            <a:r>
              <a:rPr lang="en" altLang="zh-CN" sz="1600" dirty="0"/>
              <a:t>connect parent and child nodes in AST and point from parent node to child node which can reflect the control dependence of statements at the syntactic level </a:t>
            </a:r>
          </a:p>
          <a:p>
            <a:pPr marL="742950" lvl="1" indent="-285750" algn="just">
              <a:lnSpc>
                <a:spcPct val="125000"/>
              </a:lnSpc>
              <a:buFont typeface="Arial" panose="020B0604020202020204" pitchFamily="34" charset="0"/>
              <a:buChar char="•"/>
            </a:pPr>
            <a:r>
              <a:rPr lang="en" altLang="zh-CN" sz="1600" b="1" dirty="0" err="1"/>
              <a:t>NextStatement</a:t>
            </a:r>
            <a:r>
              <a:rPr lang="en" altLang="zh-CN" sz="1600" b="1" dirty="0"/>
              <a:t> Edge: </a:t>
            </a:r>
            <a:r>
              <a:rPr lang="en" altLang="zh-CN" sz="1600" dirty="0"/>
              <a:t>concatenate statements inside a block according to the context, indicating the order of statement execution. </a:t>
            </a:r>
          </a:p>
          <a:p>
            <a:pPr marL="742950" lvl="1" indent="-285750" algn="just">
              <a:lnSpc>
                <a:spcPct val="125000"/>
              </a:lnSpc>
              <a:buFont typeface="Arial" panose="020B0604020202020204" pitchFamily="34" charset="0"/>
              <a:buChar char="•"/>
            </a:pPr>
            <a:r>
              <a:rPr lang="en" altLang="zh-CN" sz="1600" b="1" dirty="0"/>
              <a:t>Judge Edge: </a:t>
            </a:r>
            <a:r>
              <a:rPr lang="en" altLang="zh-CN" sz="1600" dirty="0"/>
              <a:t>transform three common control statements in AST and add Judge edges to uncover the control logic.</a:t>
            </a:r>
          </a:p>
        </p:txBody>
      </p:sp>
      <p:sp>
        <p:nvSpPr>
          <p:cNvPr id="12" name="文本框 11">
            <a:extLst>
              <a:ext uri="{FF2B5EF4-FFF2-40B4-BE49-F238E27FC236}">
                <a16:creationId xmlns:a16="http://schemas.microsoft.com/office/drawing/2014/main" id="{BBF73573-0B77-507A-39CE-4AD7F49CCAC9}"/>
              </a:ext>
            </a:extLst>
          </p:cNvPr>
          <p:cNvSpPr txBox="1"/>
          <p:nvPr/>
        </p:nvSpPr>
        <p:spPr>
          <a:xfrm>
            <a:off x="194731" y="868165"/>
            <a:ext cx="3361997" cy="523220"/>
          </a:xfrm>
          <a:prstGeom prst="rect">
            <a:avLst/>
          </a:prstGeom>
          <a:noFill/>
        </p:spPr>
        <p:txBody>
          <a:bodyPr wrap="square" rtlCol="0">
            <a:spAutoFit/>
          </a:bodyPr>
          <a:lstStyle/>
          <a:p>
            <a:r>
              <a:rPr lang="en-US" altLang="zh-CN" sz="2800" b="1" dirty="0">
                <a:solidFill>
                  <a:srgbClr val="0070C0"/>
                </a:solidFill>
                <a:latin typeface="Times" pitchFamily="2" charset="0"/>
              </a:rPr>
              <a:t>Control Dependence</a:t>
            </a:r>
            <a:endParaRPr lang="zh-CN" altLang="en-US" sz="2800" b="1" dirty="0">
              <a:solidFill>
                <a:srgbClr val="0070C0"/>
              </a:solidFill>
              <a:latin typeface="Times" pitchFamily="2" charset="0"/>
            </a:endParaRPr>
          </a:p>
        </p:txBody>
      </p:sp>
    </p:spTree>
    <p:extLst>
      <p:ext uri="{BB962C8B-B14F-4D97-AF65-F5344CB8AC3E}">
        <p14:creationId xmlns:p14="http://schemas.microsoft.com/office/powerpoint/2010/main" val="3058116044"/>
      </p:ext>
    </p:extLst>
  </p:cSld>
  <p:clrMapOvr>
    <a:masterClrMapping/>
  </p:clrMapOvr>
  <p:transition spd="med">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967740" y="676444"/>
            <a:ext cx="3480657" cy="138896"/>
            <a:chOff x="1005840" y="678180"/>
            <a:chExt cx="4023360" cy="137160"/>
          </a:xfrm>
        </p:grpSpPr>
        <p:cxnSp>
          <p:nvCxnSpPr>
            <p:cNvPr id="4" name="直接连接符 3"/>
            <p:cNvCxnSpPr/>
            <p:nvPr/>
          </p:nvCxnSpPr>
          <p:spPr>
            <a:xfrm>
              <a:off x="1005840" y="746760"/>
              <a:ext cx="3886200"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4892040" y="678180"/>
              <a:ext cx="137160" cy="137160"/>
            </a:xfrm>
            <a:prstGeom prst="ellipse">
              <a:avLst/>
            </a:prstGeom>
            <a:solidFill>
              <a:srgbClr val="005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flipH="1">
            <a:off x="7752508" y="678180"/>
            <a:ext cx="3652970" cy="137160"/>
            <a:chOff x="1005840" y="678180"/>
            <a:chExt cx="4023360" cy="137160"/>
          </a:xfrm>
        </p:grpSpPr>
        <p:cxnSp>
          <p:nvCxnSpPr>
            <p:cNvPr id="8" name="直接连接符 7"/>
            <p:cNvCxnSpPr/>
            <p:nvPr/>
          </p:nvCxnSpPr>
          <p:spPr>
            <a:xfrm>
              <a:off x="1005840" y="746760"/>
              <a:ext cx="3886200"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4892040" y="678180"/>
              <a:ext cx="137160" cy="137160"/>
            </a:xfrm>
            <a:prstGeom prst="ellipse">
              <a:avLst/>
            </a:prstGeom>
            <a:solidFill>
              <a:srgbClr val="005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5338066" y="442644"/>
            <a:ext cx="1524776" cy="584775"/>
          </a:xfrm>
          <a:prstGeom prst="rect">
            <a:avLst/>
          </a:prstGeom>
          <a:noFill/>
        </p:spPr>
        <p:txBody>
          <a:bodyPr wrap="none" rtlCol="0">
            <a:spAutoFit/>
          </a:bodyPr>
          <a:lstStyle/>
          <a:p>
            <a:pPr algn="ctr"/>
            <a:r>
              <a:rPr lang="en-US" altLang="zh-CN" sz="3200" b="1" spc="300" dirty="0">
                <a:solidFill>
                  <a:schemeClr val="tx1">
                    <a:lumMod val="85000"/>
                    <a:lumOff val="15000"/>
                  </a:schemeClr>
                </a:solidFill>
              </a:rPr>
              <a:t>APDG</a:t>
            </a:r>
            <a:endParaRPr lang="zh-CN" altLang="en-US" sz="3200" b="1" spc="300" dirty="0">
              <a:solidFill>
                <a:schemeClr val="tx1">
                  <a:lumMod val="85000"/>
                  <a:lumOff val="15000"/>
                </a:schemeClr>
              </a:solidFill>
            </a:endParaRPr>
          </a:p>
        </p:txBody>
      </p:sp>
      <p:sp>
        <p:nvSpPr>
          <p:cNvPr id="2" name="矩形 1">
            <a:extLst>
              <a:ext uri="{FF2B5EF4-FFF2-40B4-BE49-F238E27FC236}">
                <a16:creationId xmlns:a16="http://schemas.microsoft.com/office/drawing/2014/main" id="{BF8B5FF1-C31F-5B4F-1642-A8EC640AA4FF}"/>
              </a:ext>
            </a:extLst>
          </p:cNvPr>
          <p:cNvSpPr/>
          <p:nvPr/>
        </p:nvSpPr>
        <p:spPr>
          <a:xfrm>
            <a:off x="760518" y="1772814"/>
            <a:ext cx="10446744" cy="2618474"/>
          </a:xfrm>
          <a:prstGeom prst="rect">
            <a:avLst/>
          </a:prstGeom>
        </p:spPr>
        <p:txBody>
          <a:bodyPr wrap="square">
            <a:spAutoFit/>
          </a:bodyPr>
          <a:lstStyle/>
          <a:p>
            <a:pPr marL="285750" indent="-285750">
              <a:buFont typeface="Wingdings" pitchFamily="2" charset="2"/>
              <a:buChar char="l"/>
            </a:pPr>
            <a:r>
              <a:rPr lang="en" altLang="zh-CN" sz="2400" dirty="0">
                <a:latin typeface="TimesNewRomanPSMT"/>
              </a:rPr>
              <a:t>The data dependence rule of variable </a:t>
            </a:r>
            <a:r>
              <a:rPr lang="en" altLang="zh-CN" sz="2400" i="1" dirty="0">
                <a:latin typeface="TimesNewRomanPS"/>
              </a:rPr>
              <a:t>v </a:t>
            </a:r>
            <a:r>
              <a:rPr lang="en" altLang="zh-CN" sz="2400" dirty="0">
                <a:latin typeface="TimesNewRomanPSMT"/>
              </a:rPr>
              <a:t>from statements </a:t>
            </a:r>
            <a:r>
              <a:rPr lang="en" altLang="zh-CN" sz="2400" i="1" dirty="0">
                <a:latin typeface="TimesNewRomanPS"/>
              </a:rPr>
              <a:t>s</a:t>
            </a:r>
            <a:r>
              <a:rPr lang="en" altLang="zh-CN" sz="1000" i="1" dirty="0">
                <a:latin typeface="TimesNewRomanPS"/>
              </a:rPr>
              <a:t>1 </a:t>
            </a:r>
            <a:r>
              <a:rPr lang="en" altLang="zh-CN" sz="2400" dirty="0">
                <a:latin typeface="TimesNewRomanPSMT"/>
              </a:rPr>
              <a:t>to </a:t>
            </a:r>
            <a:r>
              <a:rPr lang="en" altLang="zh-CN" sz="2400" i="1" dirty="0">
                <a:latin typeface="TimesNewRomanPS"/>
              </a:rPr>
              <a:t>s</a:t>
            </a:r>
            <a:r>
              <a:rPr lang="en" altLang="zh-CN" sz="1000" i="1" dirty="0">
                <a:latin typeface="TimesNewRomanPS"/>
              </a:rPr>
              <a:t>2 </a:t>
            </a:r>
            <a:r>
              <a:rPr lang="en" altLang="zh-CN" sz="2400" dirty="0">
                <a:latin typeface="TimesNewRomanPSMT"/>
              </a:rPr>
              <a:t>can be described as</a:t>
            </a:r>
            <a:r>
              <a:rPr lang="en" altLang="zh-CN" sz="2400" dirty="0">
                <a:latin typeface="SimSun" panose="02010600030101010101" pitchFamily="2" charset="-122"/>
                <a:ea typeface="SimSun" panose="02010600030101010101" pitchFamily="2" charset="-122"/>
              </a:rPr>
              <a:t>: </a:t>
            </a:r>
            <a:endParaRPr lang="en" altLang="zh-CN" sz="2400" dirty="0"/>
          </a:p>
          <a:p>
            <a:pPr marL="742950" lvl="1" indent="-285750">
              <a:lnSpc>
                <a:spcPct val="150000"/>
              </a:lnSpc>
              <a:buFont typeface="Arial" panose="020B0604020202020204" pitchFamily="34" charset="0"/>
              <a:buChar char="•"/>
            </a:pPr>
            <a:r>
              <a:rPr lang="en" altLang="zh-CN" sz="2400" i="1" dirty="0">
                <a:latin typeface="TimesNewRomanPS"/>
              </a:rPr>
              <a:t>v </a:t>
            </a:r>
            <a:r>
              <a:rPr lang="en" altLang="zh-CN" sz="2400" dirty="0">
                <a:latin typeface="TimesNewRomanPSMT"/>
              </a:rPr>
              <a:t>is defined or assigned in statement </a:t>
            </a:r>
            <a:r>
              <a:rPr lang="en" altLang="zh-CN" sz="2400" i="1" dirty="0">
                <a:latin typeface="TimesNewRomanPS"/>
              </a:rPr>
              <a:t>s</a:t>
            </a:r>
            <a:r>
              <a:rPr lang="en" altLang="zh-CN" sz="1000" i="1" dirty="0">
                <a:latin typeface="TimesNewRomanPS"/>
              </a:rPr>
              <a:t>1</a:t>
            </a:r>
            <a:r>
              <a:rPr lang="en" altLang="zh-CN" sz="2400" i="1" dirty="0">
                <a:latin typeface="TimesNewRomanPS"/>
              </a:rPr>
              <a:t>. </a:t>
            </a:r>
            <a:endParaRPr lang="en" altLang="zh-CN" sz="2400" dirty="0">
              <a:latin typeface="SymbolMT"/>
            </a:endParaRPr>
          </a:p>
          <a:p>
            <a:pPr marL="742950" lvl="1" indent="-285750">
              <a:lnSpc>
                <a:spcPct val="150000"/>
              </a:lnSpc>
              <a:buFont typeface="Arial" panose="020B0604020202020204" pitchFamily="34" charset="0"/>
              <a:buChar char="•"/>
            </a:pPr>
            <a:r>
              <a:rPr lang="en" altLang="zh-CN" sz="2400" i="1" dirty="0">
                <a:latin typeface="TimesNewRomanPS"/>
              </a:rPr>
              <a:t>v </a:t>
            </a:r>
            <a:r>
              <a:rPr lang="en" altLang="zh-CN" sz="2400" dirty="0">
                <a:latin typeface="TimesNewRomanPSMT"/>
              </a:rPr>
              <a:t>is used in statement </a:t>
            </a:r>
            <a:r>
              <a:rPr lang="en" altLang="zh-CN" sz="2400" i="1" dirty="0">
                <a:latin typeface="TimesNewRomanPS"/>
              </a:rPr>
              <a:t>s</a:t>
            </a:r>
            <a:r>
              <a:rPr lang="en" altLang="zh-CN" sz="1000" i="1" dirty="0">
                <a:latin typeface="TimesNewRomanPS"/>
              </a:rPr>
              <a:t>2</a:t>
            </a:r>
            <a:r>
              <a:rPr lang="en" altLang="zh-CN" sz="2400" i="1" dirty="0">
                <a:latin typeface="TimesNewRomanPS"/>
              </a:rPr>
              <a:t>. </a:t>
            </a:r>
            <a:endParaRPr lang="en" altLang="zh-CN" sz="2400" i="1" dirty="0">
              <a:latin typeface="SymbolMT"/>
            </a:endParaRPr>
          </a:p>
          <a:p>
            <a:pPr marL="742950" lvl="1" indent="-285750">
              <a:lnSpc>
                <a:spcPct val="150000"/>
              </a:lnSpc>
              <a:buFont typeface="Arial" panose="020B0604020202020204" pitchFamily="34" charset="0"/>
              <a:buChar char="•"/>
            </a:pPr>
            <a:r>
              <a:rPr lang="en" altLang="zh-CN" sz="2400" dirty="0">
                <a:latin typeface="TimesNewRomanPSMT"/>
              </a:rPr>
              <a:t>The scope of </a:t>
            </a:r>
            <a:r>
              <a:rPr lang="en" altLang="zh-CN" sz="2400" i="1" dirty="0">
                <a:latin typeface="TimesNewRomanPS"/>
              </a:rPr>
              <a:t>s</a:t>
            </a:r>
            <a:r>
              <a:rPr lang="en" altLang="zh-CN" sz="1000" i="1" dirty="0">
                <a:latin typeface="TimesNewRomanPS"/>
              </a:rPr>
              <a:t>2 </a:t>
            </a:r>
            <a:r>
              <a:rPr lang="en" altLang="zh-CN" sz="2400" dirty="0">
                <a:latin typeface="TimesNewRomanPSMT"/>
              </a:rPr>
              <a:t>is inside the scope of </a:t>
            </a:r>
            <a:r>
              <a:rPr lang="en" altLang="zh-CN" sz="2400" i="1" dirty="0">
                <a:latin typeface="TimesNewRomanPS"/>
              </a:rPr>
              <a:t>s</a:t>
            </a:r>
            <a:r>
              <a:rPr lang="en" altLang="zh-CN" sz="1000" i="1" dirty="0">
                <a:latin typeface="TimesNewRomanPS"/>
              </a:rPr>
              <a:t>1</a:t>
            </a:r>
            <a:r>
              <a:rPr lang="en" altLang="zh-CN" sz="2400" dirty="0">
                <a:latin typeface="TimesNewRomanPSMT"/>
              </a:rPr>
              <a:t>. </a:t>
            </a:r>
            <a:endParaRPr lang="en" altLang="zh-CN" sz="2400" dirty="0">
              <a:latin typeface="SymbolMT"/>
            </a:endParaRPr>
          </a:p>
          <a:p>
            <a:pPr marL="742950" lvl="1" indent="-285750">
              <a:lnSpc>
                <a:spcPct val="150000"/>
              </a:lnSpc>
              <a:buFont typeface="Arial" panose="020B0604020202020204" pitchFamily="34" charset="0"/>
              <a:buChar char="•"/>
            </a:pPr>
            <a:r>
              <a:rPr lang="en" altLang="zh-CN" sz="2400" dirty="0">
                <a:latin typeface="TimesNewRomanPSMT"/>
              </a:rPr>
              <a:t>If </a:t>
            </a:r>
            <a:r>
              <a:rPr lang="en" altLang="zh-CN" sz="2400" i="1" dirty="0">
                <a:latin typeface="TimesNewRomanPS"/>
              </a:rPr>
              <a:t>s</a:t>
            </a:r>
            <a:r>
              <a:rPr lang="en" altLang="zh-CN" sz="1000" i="1" dirty="0">
                <a:latin typeface="TimesNewRomanPS"/>
              </a:rPr>
              <a:t>1 </a:t>
            </a:r>
            <a:r>
              <a:rPr lang="en" altLang="zh-CN" sz="2400" dirty="0">
                <a:latin typeface="TimesNewRomanPSMT"/>
              </a:rPr>
              <a:t>and </a:t>
            </a:r>
            <a:r>
              <a:rPr lang="en" altLang="zh-CN" sz="2400" i="1" dirty="0">
                <a:latin typeface="TimesNewRomanPS"/>
              </a:rPr>
              <a:t>s</a:t>
            </a:r>
            <a:r>
              <a:rPr lang="en" altLang="zh-CN" sz="1000" i="1" dirty="0">
                <a:latin typeface="TimesNewRomanPS"/>
              </a:rPr>
              <a:t>2 </a:t>
            </a:r>
            <a:r>
              <a:rPr lang="en" altLang="zh-CN" sz="2400" dirty="0">
                <a:latin typeface="TimesNewRomanPSMT"/>
              </a:rPr>
              <a:t>have the same scope level, a </a:t>
            </a:r>
            <a:r>
              <a:rPr lang="en" altLang="zh-CN" sz="2400" i="1" dirty="0" err="1">
                <a:latin typeface="TimesNewRomanPS"/>
              </a:rPr>
              <a:t>NextStatement</a:t>
            </a:r>
            <a:r>
              <a:rPr lang="en" altLang="zh-CN" sz="2400" i="1" dirty="0">
                <a:latin typeface="TimesNewRomanPS"/>
              </a:rPr>
              <a:t> </a:t>
            </a:r>
            <a:r>
              <a:rPr lang="en" altLang="zh-CN" sz="2400" dirty="0">
                <a:latin typeface="TimesNewRomanPSMT"/>
              </a:rPr>
              <a:t>path exists from </a:t>
            </a:r>
            <a:r>
              <a:rPr lang="en" altLang="zh-CN" sz="2400" i="1" dirty="0">
                <a:latin typeface="TimesNewRomanPS"/>
              </a:rPr>
              <a:t>s</a:t>
            </a:r>
            <a:r>
              <a:rPr lang="en" altLang="zh-CN" sz="1000" i="1" dirty="0">
                <a:latin typeface="TimesNewRomanPS"/>
              </a:rPr>
              <a:t>1 </a:t>
            </a:r>
            <a:r>
              <a:rPr lang="en" altLang="zh-CN" sz="2400" dirty="0">
                <a:latin typeface="TimesNewRomanPSMT"/>
              </a:rPr>
              <a:t>to </a:t>
            </a:r>
            <a:r>
              <a:rPr lang="en" altLang="zh-CN" sz="2400" i="1" dirty="0">
                <a:latin typeface="TimesNewRomanPS"/>
              </a:rPr>
              <a:t>s</a:t>
            </a:r>
            <a:r>
              <a:rPr lang="en" altLang="zh-CN" sz="1000" i="1" dirty="0">
                <a:latin typeface="TimesNewRomanPS"/>
              </a:rPr>
              <a:t>2</a:t>
            </a:r>
            <a:r>
              <a:rPr lang="en" altLang="zh-CN" sz="2400" dirty="0">
                <a:latin typeface="TimesNewRomanPSMT"/>
              </a:rPr>
              <a:t>. </a:t>
            </a:r>
            <a:endParaRPr lang="en" altLang="zh-CN" sz="2400" dirty="0">
              <a:latin typeface="SymbolMT"/>
            </a:endParaRPr>
          </a:p>
        </p:txBody>
      </p:sp>
      <p:sp>
        <p:nvSpPr>
          <p:cNvPr id="16" name="文本框 15">
            <a:extLst>
              <a:ext uri="{FF2B5EF4-FFF2-40B4-BE49-F238E27FC236}">
                <a16:creationId xmlns:a16="http://schemas.microsoft.com/office/drawing/2014/main" id="{CF134272-6611-E071-8237-7F9BFDBFC241}"/>
              </a:ext>
            </a:extLst>
          </p:cNvPr>
          <p:cNvSpPr txBox="1"/>
          <p:nvPr/>
        </p:nvSpPr>
        <p:spPr>
          <a:xfrm>
            <a:off x="194731" y="868165"/>
            <a:ext cx="3361997" cy="523220"/>
          </a:xfrm>
          <a:prstGeom prst="rect">
            <a:avLst/>
          </a:prstGeom>
          <a:noFill/>
        </p:spPr>
        <p:txBody>
          <a:bodyPr wrap="square" rtlCol="0">
            <a:spAutoFit/>
          </a:bodyPr>
          <a:lstStyle/>
          <a:p>
            <a:r>
              <a:rPr lang="en-US" altLang="zh-CN" sz="2800" b="1" dirty="0">
                <a:solidFill>
                  <a:srgbClr val="0070C0"/>
                </a:solidFill>
                <a:latin typeface="Times" pitchFamily="2" charset="0"/>
              </a:rPr>
              <a:t>Data Dependence</a:t>
            </a:r>
            <a:endParaRPr lang="zh-CN" altLang="en-US" sz="2800" b="1" dirty="0">
              <a:solidFill>
                <a:srgbClr val="0070C0"/>
              </a:solidFill>
              <a:latin typeface="Times" pitchFamily="2" charset="0"/>
            </a:endParaRPr>
          </a:p>
        </p:txBody>
      </p:sp>
    </p:spTree>
    <p:extLst>
      <p:ext uri="{BB962C8B-B14F-4D97-AF65-F5344CB8AC3E}">
        <p14:creationId xmlns:p14="http://schemas.microsoft.com/office/powerpoint/2010/main" val="4102035135"/>
      </p:ext>
    </p:extLst>
  </p:cSld>
  <p:clrMapOvr>
    <a:masterClrMapping/>
  </p:clrMapOvr>
  <p:transition spd="med">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967740" y="676444"/>
            <a:ext cx="3480657" cy="138896"/>
            <a:chOff x="1005840" y="678180"/>
            <a:chExt cx="4023360" cy="137160"/>
          </a:xfrm>
        </p:grpSpPr>
        <p:cxnSp>
          <p:nvCxnSpPr>
            <p:cNvPr id="4" name="直接连接符 3"/>
            <p:cNvCxnSpPr/>
            <p:nvPr/>
          </p:nvCxnSpPr>
          <p:spPr>
            <a:xfrm>
              <a:off x="1005840" y="746760"/>
              <a:ext cx="3886200"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4892040" y="678180"/>
              <a:ext cx="137160" cy="137160"/>
            </a:xfrm>
            <a:prstGeom prst="ellipse">
              <a:avLst/>
            </a:prstGeom>
            <a:solidFill>
              <a:srgbClr val="005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flipH="1">
            <a:off x="7752508" y="678180"/>
            <a:ext cx="3652970" cy="137160"/>
            <a:chOff x="1005840" y="678180"/>
            <a:chExt cx="4023360" cy="137160"/>
          </a:xfrm>
        </p:grpSpPr>
        <p:cxnSp>
          <p:nvCxnSpPr>
            <p:cNvPr id="8" name="直接连接符 7"/>
            <p:cNvCxnSpPr/>
            <p:nvPr/>
          </p:nvCxnSpPr>
          <p:spPr>
            <a:xfrm>
              <a:off x="1005840" y="746760"/>
              <a:ext cx="3886200"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4892040" y="678180"/>
              <a:ext cx="137160" cy="137160"/>
            </a:xfrm>
            <a:prstGeom prst="ellipse">
              <a:avLst/>
            </a:prstGeom>
            <a:solidFill>
              <a:srgbClr val="005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5338066" y="442644"/>
            <a:ext cx="1524776" cy="584775"/>
          </a:xfrm>
          <a:prstGeom prst="rect">
            <a:avLst/>
          </a:prstGeom>
          <a:noFill/>
        </p:spPr>
        <p:txBody>
          <a:bodyPr wrap="none" rtlCol="0">
            <a:spAutoFit/>
          </a:bodyPr>
          <a:lstStyle/>
          <a:p>
            <a:pPr algn="ctr"/>
            <a:r>
              <a:rPr lang="en-US" altLang="zh-CN" sz="3200" b="1" spc="300" dirty="0">
                <a:solidFill>
                  <a:schemeClr val="tx1">
                    <a:lumMod val="85000"/>
                    <a:lumOff val="15000"/>
                  </a:schemeClr>
                </a:solidFill>
              </a:rPr>
              <a:t>APDG</a:t>
            </a:r>
            <a:endParaRPr lang="zh-CN" altLang="en-US" sz="3200" b="1" spc="300" dirty="0">
              <a:solidFill>
                <a:schemeClr val="tx1">
                  <a:lumMod val="85000"/>
                  <a:lumOff val="15000"/>
                </a:schemeClr>
              </a:solidFill>
            </a:endParaRPr>
          </a:p>
        </p:txBody>
      </p:sp>
      <p:sp>
        <p:nvSpPr>
          <p:cNvPr id="12" name="矩形 11">
            <a:extLst>
              <a:ext uri="{FF2B5EF4-FFF2-40B4-BE49-F238E27FC236}">
                <a16:creationId xmlns:a16="http://schemas.microsoft.com/office/drawing/2014/main" id="{C12863EA-32C1-9813-6666-92C45F4CF23F}"/>
              </a:ext>
            </a:extLst>
          </p:cNvPr>
          <p:cNvSpPr/>
          <p:nvPr/>
        </p:nvSpPr>
        <p:spPr>
          <a:xfrm>
            <a:off x="726331" y="1634132"/>
            <a:ext cx="8523177" cy="3046988"/>
          </a:xfrm>
          <a:prstGeom prst="rect">
            <a:avLst/>
          </a:prstGeom>
        </p:spPr>
        <p:txBody>
          <a:bodyPr wrap="square">
            <a:spAutoFit/>
          </a:bodyPr>
          <a:lstStyle/>
          <a:p>
            <a:r>
              <a:rPr lang="en-US" altLang="zh-CN" sz="1600" dirty="0">
                <a:solidFill>
                  <a:schemeClr val="bg1">
                    <a:lumMod val="50000"/>
                  </a:schemeClr>
                </a:solidFill>
                <a:latin typeface="Consolas" panose="020B0609020204030204" pitchFamily="49" charset="0"/>
              </a:rPr>
              <a:t>//</a:t>
            </a:r>
            <a:r>
              <a:rPr lang="zh-CN" altLang="en-US" sz="1600" dirty="0">
                <a:solidFill>
                  <a:schemeClr val="bg1">
                    <a:lumMod val="50000"/>
                  </a:schemeClr>
                </a:solidFill>
                <a:latin typeface="Consolas" panose="020B0609020204030204" pitchFamily="49" charset="0"/>
              </a:rPr>
              <a:t>use hash map to store the count of each element in nums</a:t>
            </a:r>
            <a:endParaRPr lang="en" altLang="zh-CN" sz="1600" dirty="0">
              <a:solidFill>
                <a:schemeClr val="bg1">
                  <a:lumMod val="50000"/>
                </a:schemeClr>
              </a:solidFill>
              <a:latin typeface="Consolas" panose="020B0609020204030204" pitchFamily="49" charset="0"/>
            </a:endParaRPr>
          </a:p>
          <a:p>
            <a:pPr>
              <a:buFont typeface="+mj-lt"/>
              <a:buAutoNum type="arabicPeriod"/>
            </a:pPr>
            <a:r>
              <a:rPr lang="en" altLang="zh-CN" sz="1600" b="1" i="0" dirty="0">
                <a:solidFill>
                  <a:srgbClr val="006699"/>
                </a:solidFill>
                <a:effectLst/>
                <a:latin typeface="Consolas" panose="020B0609020204030204" pitchFamily="49" charset="0"/>
              </a:rPr>
              <a:t>public</a:t>
            </a:r>
            <a:r>
              <a:rPr lang="en" altLang="zh-CN" sz="1600" b="0" i="0" dirty="0">
                <a:solidFill>
                  <a:srgbClr val="000000"/>
                </a:solidFill>
                <a:effectLst/>
                <a:latin typeface="Consolas" panose="020B0609020204030204" pitchFamily="49" charset="0"/>
              </a:rPr>
              <a:t> </a:t>
            </a:r>
            <a:r>
              <a:rPr lang="en" altLang="zh-CN" sz="1600" b="1" i="0" dirty="0">
                <a:solidFill>
                  <a:srgbClr val="006699"/>
                </a:solidFill>
                <a:effectLst/>
                <a:latin typeface="Consolas" panose="020B0609020204030204" pitchFamily="49" charset="0"/>
              </a:rPr>
              <a:t>void</a:t>
            </a:r>
            <a:r>
              <a:rPr lang="en" altLang="zh-CN" sz="1600" b="0" i="0" dirty="0">
                <a:solidFill>
                  <a:srgbClr val="000000"/>
                </a:solidFill>
                <a:effectLst/>
                <a:latin typeface="Consolas" panose="020B0609020204030204" pitchFamily="49" charset="0"/>
              </a:rPr>
              <a:t> </a:t>
            </a:r>
            <a:r>
              <a:rPr lang="en" altLang="zh-CN" sz="1600" b="0" i="0" dirty="0" err="1">
                <a:solidFill>
                  <a:srgbClr val="000000"/>
                </a:solidFill>
                <a:effectLst/>
                <a:latin typeface="Consolas" panose="020B0609020204030204" pitchFamily="49" charset="0"/>
              </a:rPr>
              <a:t>singleNumberWithMap</a:t>
            </a:r>
            <a:r>
              <a:rPr lang="en" altLang="zh-CN" sz="1600" b="0" i="0" dirty="0">
                <a:solidFill>
                  <a:srgbClr val="000000"/>
                </a:solidFill>
                <a:effectLst/>
                <a:latin typeface="Consolas" panose="020B0609020204030204" pitchFamily="49" charset="0"/>
              </a:rPr>
              <a:t>(</a:t>
            </a:r>
            <a:r>
              <a:rPr lang="en" altLang="zh-CN" sz="1600" b="1" i="0" dirty="0">
                <a:solidFill>
                  <a:srgbClr val="006699"/>
                </a:solidFill>
                <a:effectLst/>
                <a:latin typeface="Consolas" panose="020B0609020204030204" pitchFamily="49" charset="0"/>
              </a:rPr>
              <a:t>int</a:t>
            </a:r>
            <a:r>
              <a:rPr lang="en" altLang="zh-CN" sz="1600" b="0" i="0" dirty="0">
                <a:solidFill>
                  <a:srgbClr val="000000"/>
                </a:solidFill>
                <a:effectLst/>
                <a:latin typeface="Consolas" panose="020B0609020204030204" pitchFamily="49" charset="0"/>
              </a:rPr>
              <a:t>[] </a:t>
            </a:r>
            <a:r>
              <a:rPr lang="en" altLang="zh-CN" sz="1600" b="0" i="0" dirty="0" err="1">
                <a:solidFill>
                  <a:srgbClr val="000000"/>
                </a:solidFill>
                <a:effectLst/>
                <a:latin typeface="Consolas" panose="020B0609020204030204" pitchFamily="49" charset="0"/>
              </a:rPr>
              <a:t>nums</a:t>
            </a:r>
            <a:r>
              <a:rPr lang="en" altLang="zh-CN" sz="1600" b="0" i="0" dirty="0">
                <a:solidFill>
                  <a:srgbClr val="000000"/>
                </a:solidFill>
                <a:effectLst/>
                <a:latin typeface="Consolas" panose="020B0609020204030204" pitchFamily="49" charset="0"/>
              </a:rPr>
              <a:t>) {  </a:t>
            </a:r>
            <a:endParaRPr lang="en" altLang="zh-CN" sz="1600" b="0" i="0" dirty="0">
              <a:solidFill>
                <a:srgbClr val="5C5C5C"/>
              </a:solidFill>
              <a:effectLst/>
              <a:latin typeface="Consolas" panose="020B0609020204030204" pitchFamily="49" charset="0"/>
            </a:endParaRPr>
          </a:p>
          <a:p>
            <a:pPr>
              <a:buFont typeface="+mj-lt"/>
              <a:buAutoNum type="arabicPeriod"/>
            </a:pPr>
            <a:r>
              <a:rPr lang="en" altLang="zh-CN" sz="1600" b="0" i="0" dirty="0">
                <a:solidFill>
                  <a:srgbClr val="000000"/>
                </a:solidFill>
                <a:effectLst/>
                <a:latin typeface="Consolas" panose="020B0609020204030204" pitchFamily="49" charset="0"/>
              </a:rPr>
              <a:t>    Map&lt;Integer, Integer&gt; map = </a:t>
            </a:r>
            <a:r>
              <a:rPr lang="en" altLang="zh-CN" sz="1600" b="1" i="0" dirty="0">
                <a:solidFill>
                  <a:srgbClr val="006699"/>
                </a:solidFill>
                <a:effectLst/>
                <a:latin typeface="Consolas" panose="020B0609020204030204" pitchFamily="49" charset="0"/>
              </a:rPr>
              <a:t>new</a:t>
            </a:r>
            <a:r>
              <a:rPr lang="en" altLang="zh-CN" sz="1600" b="0" i="0" dirty="0">
                <a:solidFill>
                  <a:srgbClr val="000000"/>
                </a:solidFill>
                <a:effectLst/>
                <a:latin typeface="Consolas" panose="020B0609020204030204" pitchFamily="49" charset="0"/>
              </a:rPr>
              <a:t> HashMap&lt;&gt;();  </a:t>
            </a:r>
            <a:endParaRPr lang="en" altLang="zh-CN" sz="1600" b="0" i="0" dirty="0">
              <a:solidFill>
                <a:srgbClr val="5C5C5C"/>
              </a:solidFill>
              <a:effectLst/>
              <a:latin typeface="Consolas" panose="020B0609020204030204" pitchFamily="49" charset="0"/>
            </a:endParaRPr>
          </a:p>
          <a:p>
            <a:pPr>
              <a:buFont typeface="+mj-lt"/>
              <a:buAutoNum type="arabicPeriod"/>
            </a:pPr>
            <a:r>
              <a:rPr lang="en" altLang="zh-CN" sz="1600" b="0" i="0" dirty="0">
                <a:solidFill>
                  <a:srgbClr val="000000"/>
                </a:solidFill>
                <a:effectLst/>
                <a:latin typeface="Consolas" panose="020B0609020204030204" pitchFamily="49" charset="0"/>
              </a:rPr>
              <a:t>    </a:t>
            </a:r>
            <a:r>
              <a:rPr lang="en" altLang="zh-CN" sz="1600" b="1" i="0" dirty="0">
                <a:solidFill>
                  <a:srgbClr val="006699"/>
                </a:solidFill>
                <a:effectLst/>
                <a:latin typeface="Consolas" panose="020B0609020204030204" pitchFamily="49" charset="0"/>
              </a:rPr>
              <a:t>for</a:t>
            </a:r>
            <a:r>
              <a:rPr lang="en" altLang="zh-CN" sz="1600" b="0" i="0" dirty="0">
                <a:solidFill>
                  <a:srgbClr val="000000"/>
                </a:solidFill>
                <a:effectLst/>
                <a:latin typeface="Consolas" panose="020B0609020204030204" pitchFamily="49" charset="0"/>
              </a:rPr>
              <a:t> (</a:t>
            </a:r>
            <a:r>
              <a:rPr lang="en" altLang="zh-CN" sz="1600" b="1" i="0" dirty="0">
                <a:solidFill>
                  <a:srgbClr val="006699"/>
                </a:solidFill>
                <a:effectLst/>
                <a:latin typeface="Consolas" panose="020B0609020204030204" pitchFamily="49" charset="0"/>
              </a:rPr>
              <a:t>int</a:t>
            </a:r>
            <a:r>
              <a:rPr lang="en" altLang="zh-CN" sz="1600" b="0" i="0" dirty="0">
                <a:solidFill>
                  <a:srgbClr val="000000"/>
                </a:solidFill>
                <a:effectLst/>
                <a:latin typeface="Consolas" panose="020B0609020204030204" pitchFamily="49" charset="0"/>
              </a:rPr>
              <a:t> </a:t>
            </a:r>
            <a:r>
              <a:rPr lang="en" altLang="zh-CN" sz="1600" b="0" i="0" dirty="0" err="1">
                <a:solidFill>
                  <a:srgbClr val="000000"/>
                </a:solidFill>
                <a:effectLst/>
                <a:latin typeface="Consolas" panose="020B0609020204030204" pitchFamily="49" charset="0"/>
              </a:rPr>
              <a:t>i</a:t>
            </a:r>
            <a:r>
              <a:rPr lang="en" altLang="zh-CN" sz="1600" b="0" i="0" dirty="0">
                <a:solidFill>
                  <a:srgbClr val="000000"/>
                </a:solidFill>
                <a:effectLst/>
                <a:latin typeface="Consolas" panose="020B0609020204030204" pitchFamily="49" charset="0"/>
              </a:rPr>
              <a:t> = </a:t>
            </a:r>
            <a:r>
              <a:rPr lang="en" altLang="zh-CN" sz="1600" b="0" i="0" dirty="0">
                <a:solidFill>
                  <a:srgbClr val="C00000"/>
                </a:solidFill>
                <a:effectLst/>
                <a:latin typeface="Consolas" panose="020B0609020204030204" pitchFamily="49" charset="0"/>
              </a:rPr>
              <a:t>0</a:t>
            </a:r>
            <a:r>
              <a:rPr lang="en" altLang="zh-CN" sz="1600" b="0" i="0" dirty="0">
                <a:solidFill>
                  <a:srgbClr val="000000"/>
                </a:solidFill>
                <a:effectLst/>
                <a:latin typeface="Consolas" panose="020B0609020204030204" pitchFamily="49" charset="0"/>
              </a:rPr>
              <a:t>; </a:t>
            </a:r>
            <a:r>
              <a:rPr lang="en" altLang="zh-CN" sz="1600" b="0" i="0" dirty="0" err="1">
                <a:solidFill>
                  <a:srgbClr val="000000"/>
                </a:solidFill>
                <a:effectLst/>
                <a:latin typeface="Consolas" panose="020B0609020204030204" pitchFamily="49" charset="0"/>
              </a:rPr>
              <a:t>i</a:t>
            </a:r>
            <a:r>
              <a:rPr lang="en" altLang="zh-CN" sz="1600" b="0" i="0" dirty="0">
                <a:solidFill>
                  <a:srgbClr val="000000"/>
                </a:solidFill>
                <a:effectLst/>
                <a:latin typeface="Consolas" panose="020B0609020204030204" pitchFamily="49" charset="0"/>
              </a:rPr>
              <a:t> &lt; </a:t>
            </a:r>
            <a:r>
              <a:rPr lang="en" altLang="zh-CN" sz="1600" b="0" i="0" dirty="0" err="1">
                <a:solidFill>
                  <a:srgbClr val="000000"/>
                </a:solidFill>
                <a:effectLst/>
                <a:latin typeface="Consolas" panose="020B0609020204030204" pitchFamily="49" charset="0"/>
              </a:rPr>
              <a:t>nums.length</a:t>
            </a:r>
            <a:r>
              <a:rPr lang="en" altLang="zh-CN" sz="1600" b="0" i="0" dirty="0">
                <a:solidFill>
                  <a:srgbClr val="000000"/>
                </a:solidFill>
                <a:effectLst/>
                <a:latin typeface="Consolas" panose="020B0609020204030204" pitchFamily="49" charset="0"/>
              </a:rPr>
              <a:t>; </a:t>
            </a:r>
            <a:r>
              <a:rPr lang="en" altLang="zh-CN" sz="1600" b="0" i="0" dirty="0" err="1">
                <a:solidFill>
                  <a:srgbClr val="000000"/>
                </a:solidFill>
                <a:effectLst/>
                <a:latin typeface="Consolas" panose="020B0609020204030204" pitchFamily="49" charset="0"/>
              </a:rPr>
              <a:t>i</a:t>
            </a:r>
            <a:r>
              <a:rPr lang="en" altLang="zh-CN" sz="1600" b="0" i="0" dirty="0">
                <a:solidFill>
                  <a:srgbClr val="000000"/>
                </a:solidFill>
                <a:effectLst/>
                <a:latin typeface="Consolas" panose="020B0609020204030204" pitchFamily="49" charset="0"/>
              </a:rPr>
              <a:t>++) {  </a:t>
            </a:r>
          </a:p>
          <a:p>
            <a:pPr>
              <a:buFont typeface="+mj-lt"/>
              <a:buAutoNum type="arabicPeriod"/>
            </a:pPr>
            <a:r>
              <a:rPr lang="en" altLang="zh-CN" sz="1600" dirty="0">
                <a:solidFill>
                  <a:srgbClr val="000000"/>
                </a:solidFill>
                <a:latin typeface="Consolas" panose="020B0609020204030204" pitchFamily="49" charset="0"/>
              </a:rPr>
              <a:t>        </a:t>
            </a:r>
            <a:r>
              <a:rPr lang="en" altLang="zh-CN" sz="1600" b="1" i="0" dirty="0">
                <a:solidFill>
                  <a:srgbClr val="006699"/>
                </a:solidFill>
                <a:effectLst/>
                <a:latin typeface="Consolas" panose="020B0609020204030204" pitchFamily="49" charset="0"/>
              </a:rPr>
              <a:t>int</a:t>
            </a:r>
            <a:r>
              <a:rPr lang="en" altLang="zh-CN" sz="1600" b="0" i="0" dirty="0">
                <a:solidFill>
                  <a:srgbClr val="000000"/>
                </a:solidFill>
                <a:effectLst/>
                <a:latin typeface="Consolas" panose="020B0609020204030204" pitchFamily="49" charset="0"/>
              </a:rPr>
              <a:t> key = </a:t>
            </a:r>
            <a:r>
              <a:rPr lang="en" altLang="zh-CN" sz="1600" b="0" i="0" dirty="0" err="1">
                <a:solidFill>
                  <a:srgbClr val="000000"/>
                </a:solidFill>
                <a:effectLst/>
                <a:latin typeface="Consolas" panose="020B0609020204030204" pitchFamily="49" charset="0"/>
              </a:rPr>
              <a:t>nums</a:t>
            </a:r>
            <a:r>
              <a:rPr lang="en" altLang="zh-CN" sz="1600" b="0" i="0" dirty="0">
                <a:solidFill>
                  <a:srgbClr val="000000"/>
                </a:solidFill>
                <a:effectLst/>
                <a:latin typeface="Consolas" panose="020B0609020204030204" pitchFamily="49" charset="0"/>
              </a:rPr>
              <a:t>[</a:t>
            </a:r>
            <a:r>
              <a:rPr lang="en" altLang="zh-CN" sz="1600" b="0" i="0" dirty="0" err="1">
                <a:solidFill>
                  <a:srgbClr val="000000"/>
                </a:solidFill>
                <a:effectLst/>
                <a:latin typeface="Consolas" panose="020B0609020204030204" pitchFamily="49" charset="0"/>
              </a:rPr>
              <a:t>i</a:t>
            </a:r>
            <a:r>
              <a:rPr lang="en" altLang="zh-CN" sz="1600" b="0" i="0" dirty="0">
                <a:solidFill>
                  <a:srgbClr val="000000"/>
                </a:solidFill>
                <a:effectLst/>
                <a:latin typeface="Consolas" panose="020B0609020204030204" pitchFamily="49" charset="0"/>
              </a:rPr>
              <a:t>]; </a:t>
            </a:r>
            <a:endParaRPr lang="en" altLang="zh-CN" sz="1600" b="0" i="0" dirty="0">
              <a:solidFill>
                <a:srgbClr val="5C5C5C"/>
              </a:solidFill>
              <a:effectLst/>
              <a:latin typeface="Consolas" panose="020B0609020204030204" pitchFamily="49" charset="0"/>
            </a:endParaRPr>
          </a:p>
          <a:p>
            <a:pPr>
              <a:buFont typeface="+mj-lt"/>
              <a:buAutoNum type="arabicPeriod"/>
            </a:pPr>
            <a:r>
              <a:rPr lang="en" altLang="zh-CN" sz="1600" b="0" i="0" dirty="0">
                <a:solidFill>
                  <a:srgbClr val="000000"/>
                </a:solidFill>
                <a:effectLst/>
                <a:latin typeface="Consolas" panose="020B0609020204030204" pitchFamily="49" charset="0"/>
              </a:rPr>
              <a:t>        </a:t>
            </a:r>
            <a:r>
              <a:rPr lang="en" altLang="zh-CN" sz="1600" b="1" i="0" dirty="0">
                <a:solidFill>
                  <a:srgbClr val="006699"/>
                </a:solidFill>
                <a:effectLst/>
                <a:latin typeface="Consolas" panose="020B0609020204030204" pitchFamily="49" charset="0"/>
              </a:rPr>
              <a:t>if</a:t>
            </a:r>
            <a:r>
              <a:rPr lang="en" altLang="zh-CN" sz="1600" b="0" i="0" dirty="0">
                <a:solidFill>
                  <a:srgbClr val="000000"/>
                </a:solidFill>
                <a:effectLst/>
                <a:latin typeface="Consolas" panose="020B0609020204030204" pitchFamily="49" charset="0"/>
              </a:rPr>
              <a:t> (</a:t>
            </a:r>
            <a:r>
              <a:rPr lang="en" altLang="zh-CN" sz="1600" b="0" i="0" dirty="0" err="1">
                <a:solidFill>
                  <a:srgbClr val="000000"/>
                </a:solidFill>
                <a:effectLst/>
                <a:latin typeface="Consolas" panose="020B0609020204030204" pitchFamily="49" charset="0"/>
              </a:rPr>
              <a:t>map.containsKey</a:t>
            </a:r>
            <a:r>
              <a:rPr lang="en" altLang="zh-CN" sz="1600" b="0" i="0" dirty="0">
                <a:solidFill>
                  <a:srgbClr val="000000"/>
                </a:solidFill>
                <a:effectLst/>
                <a:latin typeface="Consolas" panose="020B0609020204030204" pitchFamily="49" charset="0"/>
              </a:rPr>
              <a:t>(</a:t>
            </a:r>
            <a:r>
              <a:rPr lang="en" altLang="zh-CN" sz="1600" dirty="0">
                <a:solidFill>
                  <a:srgbClr val="000000"/>
                </a:solidFill>
                <a:latin typeface="Consolas" panose="020B0609020204030204" pitchFamily="49" charset="0"/>
              </a:rPr>
              <a:t>key</a:t>
            </a:r>
            <a:r>
              <a:rPr lang="en" altLang="zh-CN" sz="1600" b="0" i="0" dirty="0">
                <a:solidFill>
                  <a:srgbClr val="000000"/>
                </a:solidFill>
                <a:effectLst/>
                <a:latin typeface="Consolas" panose="020B0609020204030204" pitchFamily="49" charset="0"/>
              </a:rPr>
              <a:t>)) {  </a:t>
            </a:r>
            <a:endParaRPr lang="en" altLang="zh-CN" sz="1600" b="0" i="0" dirty="0">
              <a:solidFill>
                <a:srgbClr val="5C5C5C"/>
              </a:solidFill>
              <a:effectLst/>
              <a:latin typeface="Consolas" panose="020B0609020204030204" pitchFamily="49" charset="0"/>
            </a:endParaRPr>
          </a:p>
          <a:p>
            <a:pPr>
              <a:buFont typeface="+mj-lt"/>
              <a:buAutoNum type="arabicPeriod"/>
            </a:pPr>
            <a:r>
              <a:rPr lang="en" altLang="zh-CN" sz="1600" b="0" i="0" dirty="0">
                <a:solidFill>
                  <a:srgbClr val="000000"/>
                </a:solidFill>
                <a:effectLst/>
                <a:latin typeface="Consolas" panose="020B0609020204030204" pitchFamily="49" charset="0"/>
              </a:rPr>
              <a:t>            </a:t>
            </a:r>
            <a:r>
              <a:rPr lang="en" altLang="zh-CN" sz="1600" b="0" i="0" dirty="0" err="1">
                <a:solidFill>
                  <a:srgbClr val="000000"/>
                </a:solidFill>
                <a:effectLst/>
                <a:latin typeface="Consolas" panose="020B0609020204030204" pitchFamily="49" charset="0"/>
              </a:rPr>
              <a:t>map.put</a:t>
            </a:r>
            <a:r>
              <a:rPr lang="en" altLang="zh-CN" sz="1600" b="0" i="0" dirty="0">
                <a:solidFill>
                  <a:srgbClr val="000000"/>
                </a:solidFill>
                <a:effectLst/>
                <a:latin typeface="Consolas" panose="020B0609020204030204" pitchFamily="49" charset="0"/>
              </a:rPr>
              <a:t>(</a:t>
            </a:r>
            <a:r>
              <a:rPr lang="en" altLang="zh-CN" sz="1600" dirty="0">
                <a:solidFill>
                  <a:srgbClr val="000000"/>
                </a:solidFill>
                <a:latin typeface="Consolas" panose="020B0609020204030204" pitchFamily="49" charset="0"/>
              </a:rPr>
              <a:t>key</a:t>
            </a:r>
            <a:r>
              <a:rPr lang="en" altLang="zh-CN" sz="1600" b="0" i="0" dirty="0">
                <a:solidFill>
                  <a:srgbClr val="000000"/>
                </a:solidFill>
                <a:effectLst/>
                <a:latin typeface="Consolas" panose="020B0609020204030204" pitchFamily="49" charset="0"/>
              </a:rPr>
              <a:t>, </a:t>
            </a:r>
            <a:r>
              <a:rPr lang="en" altLang="zh-CN" sz="1600" b="0" i="0" dirty="0" err="1">
                <a:solidFill>
                  <a:srgbClr val="000000"/>
                </a:solidFill>
                <a:effectLst/>
                <a:latin typeface="Consolas" panose="020B0609020204030204" pitchFamily="49" charset="0"/>
              </a:rPr>
              <a:t>map.get</a:t>
            </a:r>
            <a:r>
              <a:rPr lang="en" altLang="zh-CN" sz="1600" b="0" i="0" dirty="0">
                <a:solidFill>
                  <a:srgbClr val="000000"/>
                </a:solidFill>
                <a:effectLst/>
                <a:latin typeface="Consolas" panose="020B0609020204030204" pitchFamily="49" charset="0"/>
              </a:rPr>
              <a:t>(</a:t>
            </a:r>
            <a:r>
              <a:rPr lang="en" altLang="zh-CN" sz="1600" dirty="0">
                <a:solidFill>
                  <a:srgbClr val="000000"/>
                </a:solidFill>
                <a:latin typeface="Consolas" panose="020B0609020204030204" pitchFamily="49" charset="0"/>
              </a:rPr>
              <a:t>key</a:t>
            </a:r>
            <a:r>
              <a:rPr lang="en" altLang="zh-CN" sz="1600" b="0" i="0" dirty="0">
                <a:solidFill>
                  <a:srgbClr val="000000"/>
                </a:solidFill>
                <a:effectLst/>
                <a:latin typeface="Consolas" panose="020B0609020204030204" pitchFamily="49" charset="0"/>
              </a:rPr>
              <a:t>) + </a:t>
            </a:r>
            <a:r>
              <a:rPr lang="en" altLang="zh-CN" sz="1600" b="0" i="0" dirty="0">
                <a:solidFill>
                  <a:srgbClr val="C00000"/>
                </a:solidFill>
                <a:effectLst/>
                <a:latin typeface="Consolas" panose="020B0609020204030204" pitchFamily="49" charset="0"/>
              </a:rPr>
              <a:t>1</a:t>
            </a:r>
            <a:r>
              <a:rPr lang="en" altLang="zh-CN" sz="1600" b="0" i="0" dirty="0">
                <a:solidFill>
                  <a:srgbClr val="000000"/>
                </a:solidFill>
                <a:effectLst/>
                <a:latin typeface="Consolas" panose="020B0609020204030204" pitchFamily="49" charset="0"/>
              </a:rPr>
              <a:t>);  </a:t>
            </a:r>
            <a:endParaRPr lang="en" altLang="zh-CN" sz="1600" b="0" i="0" dirty="0">
              <a:solidFill>
                <a:srgbClr val="5C5C5C"/>
              </a:solidFill>
              <a:effectLst/>
              <a:latin typeface="Consolas" panose="020B0609020204030204" pitchFamily="49" charset="0"/>
            </a:endParaRPr>
          </a:p>
          <a:p>
            <a:pPr>
              <a:buFont typeface="+mj-lt"/>
              <a:buAutoNum type="arabicPeriod"/>
            </a:pPr>
            <a:r>
              <a:rPr lang="en" altLang="zh-CN" sz="1600" b="0" i="0" dirty="0">
                <a:solidFill>
                  <a:srgbClr val="000000"/>
                </a:solidFill>
                <a:effectLst/>
                <a:latin typeface="Consolas" panose="020B0609020204030204" pitchFamily="49" charset="0"/>
              </a:rPr>
              <a:t>        } </a:t>
            </a:r>
            <a:r>
              <a:rPr lang="en" altLang="zh-CN" sz="1600" b="1" i="0" dirty="0">
                <a:solidFill>
                  <a:srgbClr val="006699"/>
                </a:solidFill>
                <a:effectLst/>
                <a:latin typeface="Consolas" panose="020B0609020204030204" pitchFamily="49" charset="0"/>
              </a:rPr>
              <a:t>else</a:t>
            </a:r>
            <a:r>
              <a:rPr lang="en" altLang="zh-CN" sz="1600" b="0" i="0" dirty="0">
                <a:solidFill>
                  <a:srgbClr val="000000"/>
                </a:solidFill>
                <a:effectLst/>
                <a:latin typeface="Consolas" panose="020B0609020204030204" pitchFamily="49" charset="0"/>
              </a:rPr>
              <a:t> {  </a:t>
            </a:r>
            <a:endParaRPr lang="en" altLang="zh-CN" sz="1600" b="0" i="0" dirty="0">
              <a:solidFill>
                <a:srgbClr val="5C5C5C"/>
              </a:solidFill>
              <a:effectLst/>
              <a:latin typeface="Consolas" panose="020B0609020204030204" pitchFamily="49" charset="0"/>
            </a:endParaRPr>
          </a:p>
          <a:p>
            <a:pPr>
              <a:buFont typeface="+mj-lt"/>
              <a:buAutoNum type="arabicPeriod"/>
            </a:pPr>
            <a:r>
              <a:rPr lang="en" altLang="zh-CN" sz="1600" b="0" i="0" dirty="0">
                <a:solidFill>
                  <a:srgbClr val="000000"/>
                </a:solidFill>
                <a:effectLst/>
                <a:latin typeface="Consolas" panose="020B0609020204030204" pitchFamily="49" charset="0"/>
              </a:rPr>
              <a:t>            </a:t>
            </a:r>
            <a:r>
              <a:rPr lang="en" altLang="zh-CN" sz="1600" b="0" i="0" dirty="0" err="1">
                <a:solidFill>
                  <a:srgbClr val="000000"/>
                </a:solidFill>
                <a:effectLst/>
                <a:latin typeface="Consolas" panose="020B0609020204030204" pitchFamily="49" charset="0"/>
              </a:rPr>
              <a:t>map.put</a:t>
            </a:r>
            <a:r>
              <a:rPr lang="en" altLang="zh-CN" sz="1600" b="0" i="0" dirty="0">
                <a:solidFill>
                  <a:srgbClr val="000000"/>
                </a:solidFill>
                <a:effectLst/>
                <a:latin typeface="Consolas" panose="020B0609020204030204" pitchFamily="49" charset="0"/>
              </a:rPr>
              <a:t>(</a:t>
            </a:r>
            <a:r>
              <a:rPr lang="en" altLang="zh-CN" sz="1600" dirty="0">
                <a:solidFill>
                  <a:srgbClr val="000000"/>
                </a:solidFill>
                <a:latin typeface="Consolas" panose="020B0609020204030204" pitchFamily="49" charset="0"/>
              </a:rPr>
              <a:t>key</a:t>
            </a:r>
            <a:r>
              <a:rPr lang="en" altLang="zh-CN" sz="1600" b="0" i="0" dirty="0">
                <a:solidFill>
                  <a:srgbClr val="000000"/>
                </a:solidFill>
                <a:effectLst/>
                <a:latin typeface="Consolas" panose="020B0609020204030204" pitchFamily="49" charset="0"/>
              </a:rPr>
              <a:t>, </a:t>
            </a:r>
            <a:r>
              <a:rPr lang="en" altLang="zh-CN" sz="1600" b="0" i="0" dirty="0">
                <a:solidFill>
                  <a:srgbClr val="C00000"/>
                </a:solidFill>
                <a:effectLst/>
                <a:latin typeface="Consolas" panose="020B0609020204030204" pitchFamily="49" charset="0"/>
              </a:rPr>
              <a:t>1</a:t>
            </a:r>
            <a:r>
              <a:rPr lang="en" altLang="zh-CN" sz="1600" b="0" i="0" dirty="0">
                <a:solidFill>
                  <a:srgbClr val="000000"/>
                </a:solidFill>
                <a:effectLst/>
                <a:latin typeface="Consolas" panose="020B0609020204030204" pitchFamily="49" charset="0"/>
              </a:rPr>
              <a:t>);  </a:t>
            </a:r>
            <a:endParaRPr lang="en" altLang="zh-CN" sz="1600" b="0" i="0" dirty="0">
              <a:solidFill>
                <a:srgbClr val="5C5C5C"/>
              </a:solidFill>
              <a:effectLst/>
              <a:latin typeface="Consolas" panose="020B0609020204030204" pitchFamily="49" charset="0"/>
            </a:endParaRPr>
          </a:p>
          <a:p>
            <a:pPr>
              <a:buFont typeface="+mj-lt"/>
              <a:buAutoNum type="arabicPeriod"/>
            </a:pPr>
            <a:r>
              <a:rPr lang="en" altLang="zh-CN" sz="1600" b="0" i="0" dirty="0">
                <a:solidFill>
                  <a:srgbClr val="000000"/>
                </a:solidFill>
                <a:effectLst/>
                <a:latin typeface="Consolas" panose="020B0609020204030204" pitchFamily="49" charset="0"/>
              </a:rPr>
              <a:t>        }  </a:t>
            </a:r>
            <a:endParaRPr lang="en" altLang="zh-CN" sz="1600" b="0" i="0" dirty="0">
              <a:solidFill>
                <a:srgbClr val="5C5C5C"/>
              </a:solidFill>
              <a:effectLst/>
              <a:latin typeface="Consolas" panose="020B0609020204030204" pitchFamily="49" charset="0"/>
            </a:endParaRPr>
          </a:p>
          <a:p>
            <a:pPr>
              <a:buFont typeface="+mj-lt"/>
              <a:buAutoNum type="arabicPeriod"/>
            </a:pPr>
            <a:r>
              <a:rPr lang="en" altLang="zh-CN" sz="1600" b="0" i="0" dirty="0">
                <a:solidFill>
                  <a:srgbClr val="000000"/>
                </a:solidFill>
                <a:effectLst/>
                <a:latin typeface="Consolas" panose="020B0609020204030204" pitchFamily="49" charset="0"/>
              </a:rPr>
              <a:t>    }  </a:t>
            </a:r>
            <a:endParaRPr lang="en" altLang="zh-CN" sz="1600" b="0" i="0" dirty="0">
              <a:solidFill>
                <a:srgbClr val="5C5C5C"/>
              </a:solidFill>
              <a:effectLst/>
              <a:latin typeface="Consolas" panose="020B0609020204030204" pitchFamily="49" charset="0"/>
            </a:endParaRPr>
          </a:p>
          <a:p>
            <a:pPr>
              <a:buFont typeface="+mj-lt"/>
              <a:buAutoNum type="arabicPeriod"/>
            </a:pPr>
            <a:r>
              <a:rPr lang="en" altLang="zh-CN" sz="1600" b="0" i="0" dirty="0">
                <a:solidFill>
                  <a:srgbClr val="000000"/>
                </a:solidFill>
                <a:effectLst/>
                <a:latin typeface="Consolas" panose="020B0609020204030204" pitchFamily="49" charset="0"/>
              </a:rPr>
              <a:t>}  </a:t>
            </a:r>
            <a:endParaRPr lang="en" altLang="zh-CN" sz="1600" b="0" i="0" dirty="0">
              <a:solidFill>
                <a:srgbClr val="5C5C5C"/>
              </a:solidFill>
              <a:effectLst/>
              <a:latin typeface="Consolas" panose="020B0609020204030204" pitchFamily="49" charset="0"/>
            </a:endParaRPr>
          </a:p>
        </p:txBody>
      </p:sp>
      <p:pic>
        <p:nvPicPr>
          <p:cNvPr id="3" name="图片 2">
            <a:extLst>
              <a:ext uri="{FF2B5EF4-FFF2-40B4-BE49-F238E27FC236}">
                <a16:creationId xmlns:a16="http://schemas.microsoft.com/office/drawing/2014/main" id="{2A1BD721-58B6-855A-1A90-E215B5DD7E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7919" y="2473373"/>
            <a:ext cx="7018765" cy="4415494"/>
          </a:xfrm>
          <a:prstGeom prst="rect">
            <a:avLst/>
          </a:prstGeom>
        </p:spPr>
      </p:pic>
      <p:sp>
        <p:nvSpPr>
          <p:cNvPr id="18" name="文本框 17">
            <a:extLst>
              <a:ext uri="{FF2B5EF4-FFF2-40B4-BE49-F238E27FC236}">
                <a16:creationId xmlns:a16="http://schemas.microsoft.com/office/drawing/2014/main" id="{47F20603-B840-2F26-731D-78B2AA9BC208}"/>
              </a:ext>
            </a:extLst>
          </p:cNvPr>
          <p:cNvSpPr txBox="1"/>
          <p:nvPr/>
        </p:nvSpPr>
        <p:spPr>
          <a:xfrm>
            <a:off x="534701" y="963126"/>
            <a:ext cx="3361997" cy="523220"/>
          </a:xfrm>
          <a:prstGeom prst="rect">
            <a:avLst/>
          </a:prstGeom>
          <a:noFill/>
        </p:spPr>
        <p:txBody>
          <a:bodyPr wrap="square" rtlCol="0">
            <a:spAutoFit/>
          </a:bodyPr>
          <a:lstStyle/>
          <a:p>
            <a:r>
              <a:rPr lang="en-US" altLang="zh-CN" sz="2800" b="1" dirty="0">
                <a:solidFill>
                  <a:srgbClr val="0070C0"/>
                </a:solidFill>
                <a:latin typeface="Times" pitchFamily="2" charset="0"/>
              </a:rPr>
              <a:t>APDG</a:t>
            </a:r>
            <a:endParaRPr lang="zh-CN" altLang="en-US" sz="2800" b="1" dirty="0">
              <a:solidFill>
                <a:srgbClr val="0070C0"/>
              </a:solidFill>
              <a:latin typeface="Times" pitchFamily="2" charset="0"/>
            </a:endParaRPr>
          </a:p>
        </p:txBody>
      </p:sp>
    </p:spTree>
    <p:extLst>
      <p:ext uri="{BB962C8B-B14F-4D97-AF65-F5344CB8AC3E}">
        <p14:creationId xmlns:p14="http://schemas.microsoft.com/office/powerpoint/2010/main" val="2749381790"/>
      </p:ext>
    </p:extLst>
  </p:cSld>
  <p:clrMapOvr>
    <a:masterClrMapping/>
  </p:clrMapOvr>
  <p:transition spd="med">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967740" y="676444"/>
            <a:ext cx="3480657" cy="138896"/>
            <a:chOff x="1005840" y="678180"/>
            <a:chExt cx="4023360" cy="137160"/>
          </a:xfrm>
        </p:grpSpPr>
        <p:cxnSp>
          <p:nvCxnSpPr>
            <p:cNvPr id="4" name="直接连接符 3"/>
            <p:cNvCxnSpPr/>
            <p:nvPr/>
          </p:nvCxnSpPr>
          <p:spPr>
            <a:xfrm>
              <a:off x="1005840" y="746760"/>
              <a:ext cx="3886200"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4892040" y="678180"/>
              <a:ext cx="137160" cy="137160"/>
            </a:xfrm>
            <a:prstGeom prst="ellipse">
              <a:avLst/>
            </a:prstGeom>
            <a:solidFill>
              <a:srgbClr val="005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flipH="1">
            <a:off x="7752508" y="678180"/>
            <a:ext cx="3652970" cy="137160"/>
            <a:chOff x="1005840" y="678180"/>
            <a:chExt cx="4023360" cy="137160"/>
          </a:xfrm>
        </p:grpSpPr>
        <p:cxnSp>
          <p:nvCxnSpPr>
            <p:cNvPr id="8" name="直接连接符 7"/>
            <p:cNvCxnSpPr/>
            <p:nvPr/>
          </p:nvCxnSpPr>
          <p:spPr>
            <a:xfrm>
              <a:off x="1005840" y="746760"/>
              <a:ext cx="3886200"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4892040" y="678180"/>
              <a:ext cx="137160" cy="137160"/>
            </a:xfrm>
            <a:prstGeom prst="ellipse">
              <a:avLst/>
            </a:prstGeom>
            <a:solidFill>
              <a:srgbClr val="005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4719307" y="442644"/>
            <a:ext cx="2762295" cy="584775"/>
          </a:xfrm>
          <a:prstGeom prst="rect">
            <a:avLst/>
          </a:prstGeom>
          <a:noFill/>
        </p:spPr>
        <p:txBody>
          <a:bodyPr wrap="none" rtlCol="0">
            <a:spAutoFit/>
          </a:bodyPr>
          <a:lstStyle/>
          <a:p>
            <a:pPr algn="ctr"/>
            <a:r>
              <a:rPr lang="en-US" altLang="zh-CN" sz="3200" b="1" spc="300" dirty="0">
                <a:solidFill>
                  <a:schemeClr val="tx1">
                    <a:lumMod val="85000"/>
                    <a:lumOff val="15000"/>
                  </a:schemeClr>
                </a:solidFill>
              </a:rPr>
              <a:t>Embedding</a:t>
            </a:r>
            <a:endParaRPr lang="zh-CN" altLang="en-US" sz="3200" b="1" spc="300" dirty="0">
              <a:solidFill>
                <a:schemeClr val="tx1">
                  <a:lumMod val="85000"/>
                  <a:lumOff val="15000"/>
                </a:schemeClr>
              </a:solidFill>
            </a:endParaRPr>
          </a:p>
        </p:txBody>
      </p:sp>
      <p:sp>
        <p:nvSpPr>
          <p:cNvPr id="11" name="文本框 10">
            <a:extLst>
              <a:ext uri="{FF2B5EF4-FFF2-40B4-BE49-F238E27FC236}">
                <a16:creationId xmlns:a16="http://schemas.microsoft.com/office/drawing/2014/main" id="{6CFC5818-DC71-DBB0-5D24-0D1FA8FF42F2}"/>
              </a:ext>
            </a:extLst>
          </p:cNvPr>
          <p:cNvSpPr txBox="1"/>
          <p:nvPr/>
        </p:nvSpPr>
        <p:spPr>
          <a:xfrm>
            <a:off x="194731" y="868165"/>
            <a:ext cx="3920069" cy="523220"/>
          </a:xfrm>
          <a:prstGeom prst="rect">
            <a:avLst/>
          </a:prstGeom>
          <a:noFill/>
        </p:spPr>
        <p:txBody>
          <a:bodyPr wrap="square" rtlCol="0">
            <a:spAutoFit/>
          </a:bodyPr>
          <a:lstStyle/>
          <a:p>
            <a:r>
              <a:rPr lang="en-US" altLang="zh-CN" sz="2800" b="1" dirty="0">
                <a:solidFill>
                  <a:srgbClr val="0070C0"/>
                </a:solidFill>
                <a:latin typeface="Times" pitchFamily="2" charset="0"/>
              </a:rPr>
              <a:t>Description</a:t>
            </a:r>
            <a:r>
              <a:rPr lang="zh-CN" altLang="en-US" sz="2800" b="1" dirty="0">
                <a:solidFill>
                  <a:srgbClr val="0070C0"/>
                </a:solidFill>
                <a:latin typeface="Times" pitchFamily="2" charset="0"/>
              </a:rPr>
              <a:t> </a:t>
            </a:r>
            <a:r>
              <a:rPr lang="en-US" altLang="zh-CN" sz="2800" b="1" dirty="0">
                <a:solidFill>
                  <a:srgbClr val="0070C0"/>
                </a:solidFill>
                <a:latin typeface="Times" pitchFamily="2" charset="0"/>
              </a:rPr>
              <a:t>Embedding</a:t>
            </a:r>
            <a:endParaRPr lang="zh-CN" altLang="en-US" sz="2800" b="1" dirty="0">
              <a:solidFill>
                <a:srgbClr val="0070C0"/>
              </a:solidFill>
              <a:latin typeface="Times" pitchFamily="2" charset="0"/>
            </a:endParaRPr>
          </a:p>
        </p:txBody>
      </p:sp>
      <p:pic>
        <p:nvPicPr>
          <p:cNvPr id="2" name="图片 1">
            <a:extLst>
              <a:ext uri="{FF2B5EF4-FFF2-40B4-BE49-F238E27FC236}">
                <a16:creationId xmlns:a16="http://schemas.microsoft.com/office/drawing/2014/main" id="{F3A708BA-295C-B34F-CC1B-2EE3F345E6B1}"/>
              </a:ext>
            </a:extLst>
          </p:cNvPr>
          <p:cNvPicPr>
            <a:picLocks noChangeAspect="1"/>
          </p:cNvPicPr>
          <p:nvPr/>
        </p:nvPicPr>
        <p:blipFill>
          <a:blip r:embed="rId3"/>
          <a:stretch>
            <a:fillRect/>
          </a:stretch>
        </p:blipFill>
        <p:spPr>
          <a:xfrm>
            <a:off x="257227" y="4616889"/>
            <a:ext cx="6082225" cy="2027408"/>
          </a:xfrm>
          <a:prstGeom prst="rect">
            <a:avLst/>
          </a:prstGeom>
        </p:spPr>
      </p:pic>
      <p:pic>
        <p:nvPicPr>
          <p:cNvPr id="13" name="图片 12">
            <a:extLst>
              <a:ext uri="{FF2B5EF4-FFF2-40B4-BE49-F238E27FC236}">
                <a16:creationId xmlns:a16="http://schemas.microsoft.com/office/drawing/2014/main" id="{F6F592C8-5E5B-6B2E-D6A0-82E46119FBDB}"/>
              </a:ext>
            </a:extLst>
          </p:cNvPr>
          <p:cNvPicPr>
            <a:picLocks noChangeAspect="1"/>
          </p:cNvPicPr>
          <p:nvPr/>
        </p:nvPicPr>
        <p:blipFill>
          <a:blip r:embed="rId4"/>
          <a:stretch>
            <a:fillRect/>
          </a:stretch>
        </p:blipFill>
        <p:spPr>
          <a:xfrm>
            <a:off x="6339452" y="1328146"/>
            <a:ext cx="4962281" cy="3188005"/>
          </a:xfrm>
          <a:prstGeom prst="rect">
            <a:avLst/>
          </a:prstGeom>
        </p:spPr>
      </p:pic>
      <p:sp>
        <p:nvSpPr>
          <p:cNvPr id="14" name="矩形 13">
            <a:extLst>
              <a:ext uri="{FF2B5EF4-FFF2-40B4-BE49-F238E27FC236}">
                <a16:creationId xmlns:a16="http://schemas.microsoft.com/office/drawing/2014/main" id="{9C1AA444-ED3E-DE3B-EF9D-3A1D73B601DE}"/>
              </a:ext>
            </a:extLst>
          </p:cNvPr>
          <p:cNvSpPr/>
          <p:nvPr/>
        </p:nvSpPr>
        <p:spPr>
          <a:xfrm>
            <a:off x="540168" y="1736514"/>
            <a:ext cx="5389881" cy="2535246"/>
          </a:xfrm>
          <a:prstGeom prst="rect">
            <a:avLst/>
          </a:prstGeom>
        </p:spPr>
        <p:txBody>
          <a:bodyPr wrap="square">
            <a:spAutoFit/>
          </a:bodyPr>
          <a:lstStyle/>
          <a:p>
            <a:pPr marL="285750" indent="-285750">
              <a:lnSpc>
                <a:spcPct val="150000"/>
              </a:lnSpc>
              <a:buFont typeface="Arial" panose="020B0604020202020204" pitchFamily="34" charset="0"/>
              <a:buChar char="•"/>
            </a:pPr>
            <a:r>
              <a:rPr lang="en" altLang="zh-CN" dirty="0">
                <a:latin typeface="TimesNewRomanPSMT"/>
              </a:rPr>
              <a:t>Given a description </a:t>
            </a:r>
            <a:r>
              <a:rPr lang="en" altLang="zh-CN" b="1" i="1" dirty="0">
                <a:latin typeface="TimesNewRomanPS"/>
              </a:rPr>
              <a:t>D </a:t>
            </a:r>
            <a:r>
              <a:rPr lang="en" altLang="zh-CN" dirty="0">
                <a:latin typeface="TimesNewRomanPSMT"/>
              </a:rPr>
              <a:t>as a sequence of token vectors: </a:t>
            </a:r>
            <a:r>
              <a:rPr lang="en" altLang="zh-CN" b="1" i="1" dirty="0">
                <a:latin typeface="TimesNewRomanPS"/>
              </a:rPr>
              <a:t>w</a:t>
            </a:r>
            <a:r>
              <a:rPr lang="en" altLang="zh-CN" sz="800" b="1" i="1" dirty="0">
                <a:latin typeface="TimesNewRomanPS"/>
              </a:rPr>
              <a:t>1</a:t>
            </a:r>
            <a:r>
              <a:rPr lang="en" altLang="zh-CN" dirty="0">
                <a:latin typeface="TimesNewRomanPSMT"/>
              </a:rPr>
              <a:t>, </a:t>
            </a:r>
            <a:r>
              <a:rPr lang="en" altLang="zh-CN" i="1" dirty="0">
                <a:latin typeface="TimesNewRomanPS"/>
              </a:rPr>
              <a:t>..., </a:t>
            </a:r>
            <a:r>
              <a:rPr lang="en" altLang="zh-CN" b="1" i="1" dirty="0" err="1">
                <a:latin typeface="TimesNewRomanPS"/>
              </a:rPr>
              <a:t>w</a:t>
            </a:r>
            <a:r>
              <a:rPr lang="en" altLang="zh-CN" sz="800" b="1" i="1" dirty="0" err="1">
                <a:latin typeface="TimesNewRomanPS"/>
              </a:rPr>
              <a:t>N</a:t>
            </a:r>
            <a:r>
              <a:rPr lang="en" altLang="zh-CN" i="1" dirty="0">
                <a:latin typeface="TimesNewRomanPS"/>
              </a:rPr>
              <a:t>, </a:t>
            </a:r>
            <a:r>
              <a:rPr lang="en" altLang="zh-CN" b="1" i="1" dirty="0">
                <a:latin typeface="TimesNewRomanPS"/>
              </a:rPr>
              <a:t>D </a:t>
            </a:r>
            <a:r>
              <a:rPr lang="en" altLang="zh-CN" i="1" dirty="0">
                <a:latin typeface="TimesNewRomanPS"/>
              </a:rPr>
              <a:t>= </a:t>
            </a:r>
            <a:r>
              <a:rPr lang="en" altLang="zh-CN" dirty="0">
                <a:latin typeface="TimesNewRomanPSMT"/>
              </a:rPr>
              <a:t>{</a:t>
            </a:r>
            <a:r>
              <a:rPr lang="en" altLang="zh-CN" b="1" i="1" dirty="0">
                <a:latin typeface="TimesNewRomanPS"/>
              </a:rPr>
              <a:t>w</a:t>
            </a:r>
            <a:r>
              <a:rPr lang="en" altLang="zh-CN" sz="800" b="1" i="1" dirty="0">
                <a:latin typeface="TimesNewRomanPS"/>
              </a:rPr>
              <a:t>1</a:t>
            </a:r>
            <a:r>
              <a:rPr lang="en" altLang="zh-CN" i="1" dirty="0">
                <a:latin typeface="TimesNewRomanPS"/>
              </a:rPr>
              <a:t>, ..., </a:t>
            </a:r>
            <a:r>
              <a:rPr lang="en" altLang="zh-CN" b="1" i="1" dirty="0" err="1">
                <a:latin typeface="TimesNewRomanPS"/>
              </a:rPr>
              <a:t>w</a:t>
            </a:r>
            <a:r>
              <a:rPr lang="en" altLang="zh-CN" sz="800" b="1" i="1" dirty="0" err="1">
                <a:latin typeface="TimesNewRomanPS"/>
              </a:rPr>
              <a:t>N</a:t>
            </a:r>
            <a:r>
              <a:rPr lang="en" altLang="zh-CN" dirty="0">
                <a:latin typeface="TimesNewRomanPSMT"/>
              </a:rPr>
              <a:t>}</a:t>
            </a:r>
          </a:p>
          <a:p>
            <a:pPr marL="285750" indent="-285750">
              <a:lnSpc>
                <a:spcPct val="150000"/>
              </a:lnSpc>
              <a:buFont typeface="Arial" panose="020B0604020202020204" pitchFamily="34" charset="0"/>
              <a:buChar char="•"/>
            </a:pPr>
            <a:r>
              <a:rPr lang="en" altLang="zh-CN" dirty="0">
                <a:latin typeface="CambriaMath"/>
              </a:rPr>
              <a:t>𝒘</a:t>
            </a:r>
            <a:r>
              <a:rPr lang="en" altLang="zh-CN" sz="800" dirty="0">
                <a:latin typeface="CambriaMath"/>
              </a:rPr>
              <a:t>𝒕 </a:t>
            </a:r>
            <a:r>
              <a:rPr lang="en" altLang="zh-CN" dirty="0">
                <a:latin typeface="CambriaMath"/>
              </a:rPr>
              <a:t>∈ R</a:t>
            </a:r>
            <a:r>
              <a:rPr lang="en" altLang="zh-CN" dirty="0">
                <a:latin typeface="TimesNewRomanPSMT"/>
              </a:rPr>
              <a:t>, </a:t>
            </a:r>
            <a:r>
              <a:rPr lang="en" altLang="zh-CN" b="1" i="1" dirty="0" err="1">
                <a:latin typeface="TimesNewRomanPS"/>
              </a:rPr>
              <a:t>h</a:t>
            </a:r>
            <a:r>
              <a:rPr lang="en" altLang="zh-CN" sz="800" b="1" i="1" dirty="0" err="1">
                <a:latin typeface="TimesNewRomanPS"/>
              </a:rPr>
              <a:t>t</a:t>
            </a:r>
            <a:r>
              <a:rPr lang="en" altLang="zh-CN" sz="800" b="1" i="1" dirty="0">
                <a:latin typeface="TimesNewRomanPS"/>
              </a:rPr>
              <a:t> </a:t>
            </a:r>
            <a:r>
              <a:rPr lang="en" altLang="zh-CN" dirty="0">
                <a:latin typeface="TimesNewRomanPSMT"/>
              </a:rPr>
              <a:t>is the hidden states at step </a:t>
            </a:r>
            <a:r>
              <a:rPr lang="en" altLang="zh-CN" i="1" dirty="0">
                <a:latin typeface="TimesNewRomanPS"/>
              </a:rPr>
              <a:t>t</a:t>
            </a:r>
            <a:r>
              <a:rPr lang="en" altLang="zh-CN" dirty="0">
                <a:latin typeface="TimesNewRomanPSMT"/>
              </a:rPr>
              <a:t>, </a:t>
            </a:r>
            <a:r>
              <a:rPr lang="en" altLang="zh-CN" i="1" dirty="0">
                <a:latin typeface="TimesNewRomanPS"/>
              </a:rPr>
              <a:t>t</a:t>
            </a:r>
            <a:r>
              <a:rPr lang="en" altLang="zh-CN" dirty="0">
                <a:latin typeface="TimesNewRomanPSMT"/>
              </a:rPr>
              <a:t>=1,</a:t>
            </a:r>
            <a:r>
              <a:rPr lang="en" altLang="zh-CN" i="1" dirty="0">
                <a:latin typeface="TimesNewRomanPS"/>
              </a:rPr>
              <a:t>...,N</a:t>
            </a:r>
            <a:r>
              <a:rPr lang="en" altLang="zh-CN" dirty="0">
                <a:latin typeface="TimesNewRomanPSMT"/>
              </a:rPr>
              <a:t>, </a:t>
            </a:r>
            <a:r>
              <a:rPr lang="en" altLang="zh-CN" i="1" dirty="0">
                <a:latin typeface="TimesNewRomanPS"/>
              </a:rPr>
              <a:t>N </a:t>
            </a:r>
            <a:r>
              <a:rPr lang="en" altLang="zh-CN" dirty="0">
                <a:latin typeface="TimesNewRomanPSMT"/>
              </a:rPr>
              <a:t>is the length of the sequence, </a:t>
            </a:r>
            <a:r>
              <a:rPr lang="en" altLang="zh-CN" dirty="0">
                <a:latin typeface="CambriaMath"/>
              </a:rPr>
              <a:t>⨁ </a:t>
            </a:r>
            <a:r>
              <a:rPr lang="en" altLang="zh-CN" dirty="0">
                <a:latin typeface="TimesNewRomanPSMT"/>
              </a:rPr>
              <a:t>is the concatenation operation. </a:t>
            </a:r>
            <a:endParaRPr lang="en" altLang="zh-CN" dirty="0"/>
          </a:p>
          <a:p>
            <a:pPr>
              <a:lnSpc>
                <a:spcPct val="150000"/>
              </a:lnSpc>
            </a:pPr>
            <a:r>
              <a:rPr lang="en" altLang="zh-CN" dirty="0">
                <a:latin typeface="TimesNewRomanPSMT"/>
              </a:rPr>
              <a:t> </a:t>
            </a:r>
            <a:endParaRPr lang="en" altLang="zh-CN" dirty="0"/>
          </a:p>
        </p:txBody>
      </p:sp>
    </p:spTree>
    <p:extLst>
      <p:ext uri="{BB962C8B-B14F-4D97-AF65-F5344CB8AC3E}">
        <p14:creationId xmlns:p14="http://schemas.microsoft.com/office/powerpoint/2010/main" val="2511692956"/>
      </p:ext>
    </p:extLst>
  </p:cSld>
  <p:clrMapOvr>
    <a:masterClrMapping/>
  </p:clrMapOvr>
  <p:transition spd="med">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967740" y="676444"/>
            <a:ext cx="3480657" cy="138896"/>
            <a:chOff x="1005840" y="678180"/>
            <a:chExt cx="4023360" cy="137160"/>
          </a:xfrm>
        </p:grpSpPr>
        <p:cxnSp>
          <p:nvCxnSpPr>
            <p:cNvPr id="4" name="直接连接符 3"/>
            <p:cNvCxnSpPr/>
            <p:nvPr/>
          </p:nvCxnSpPr>
          <p:spPr>
            <a:xfrm>
              <a:off x="1005840" y="746760"/>
              <a:ext cx="3886200"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4892040" y="678180"/>
              <a:ext cx="137160" cy="137160"/>
            </a:xfrm>
            <a:prstGeom prst="ellipse">
              <a:avLst/>
            </a:prstGeom>
            <a:solidFill>
              <a:srgbClr val="005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flipH="1">
            <a:off x="7752508" y="678180"/>
            <a:ext cx="3652970" cy="137160"/>
            <a:chOff x="1005840" y="678180"/>
            <a:chExt cx="4023360" cy="137160"/>
          </a:xfrm>
        </p:grpSpPr>
        <p:cxnSp>
          <p:nvCxnSpPr>
            <p:cNvPr id="8" name="直接连接符 7"/>
            <p:cNvCxnSpPr/>
            <p:nvPr/>
          </p:nvCxnSpPr>
          <p:spPr>
            <a:xfrm>
              <a:off x="1005840" y="746760"/>
              <a:ext cx="3886200"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4892040" y="678180"/>
              <a:ext cx="137160" cy="137160"/>
            </a:xfrm>
            <a:prstGeom prst="ellipse">
              <a:avLst/>
            </a:prstGeom>
            <a:solidFill>
              <a:srgbClr val="005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4719307" y="442644"/>
            <a:ext cx="2762295" cy="584775"/>
          </a:xfrm>
          <a:prstGeom prst="rect">
            <a:avLst/>
          </a:prstGeom>
          <a:noFill/>
        </p:spPr>
        <p:txBody>
          <a:bodyPr wrap="none" rtlCol="0">
            <a:spAutoFit/>
          </a:bodyPr>
          <a:lstStyle/>
          <a:p>
            <a:pPr algn="ctr"/>
            <a:r>
              <a:rPr lang="en-US" altLang="zh-CN" sz="3200" b="1" spc="300" dirty="0">
                <a:solidFill>
                  <a:schemeClr val="tx1">
                    <a:lumMod val="85000"/>
                    <a:lumOff val="15000"/>
                  </a:schemeClr>
                </a:solidFill>
              </a:rPr>
              <a:t>Embedding</a:t>
            </a:r>
            <a:endParaRPr lang="zh-CN" altLang="en-US" sz="3200" b="1" spc="300" dirty="0">
              <a:solidFill>
                <a:schemeClr val="tx1">
                  <a:lumMod val="85000"/>
                  <a:lumOff val="15000"/>
                </a:schemeClr>
              </a:solidFill>
            </a:endParaRPr>
          </a:p>
        </p:txBody>
      </p:sp>
      <p:sp>
        <p:nvSpPr>
          <p:cNvPr id="11" name="文本框 10">
            <a:extLst>
              <a:ext uri="{FF2B5EF4-FFF2-40B4-BE49-F238E27FC236}">
                <a16:creationId xmlns:a16="http://schemas.microsoft.com/office/drawing/2014/main" id="{6CFC5818-DC71-DBB0-5D24-0D1FA8FF42F2}"/>
              </a:ext>
            </a:extLst>
          </p:cNvPr>
          <p:cNvSpPr txBox="1"/>
          <p:nvPr/>
        </p:nvSpPr>
        <p:spPr>
          <a:xfrm>
            <a:off x="194731" y="868165"/>
            <a:ext cx="3920069" cy="523220"/>
          </a:xfrm>
          <a:prstGeom prst="rect">
            <a:avLst/>
          </a:prstGeom>
          <a:noFill/>
        </p:spPr>
        <p:txBody>
          <a:bodyPr wrap="square" rtlCol="0">
            <a:spAutoFit/>
          </a:bodyPr>
          <a:lstStyle/>
          <a:p>
            <a:r>
              <a:rPr lang="en-US" altLang="zh-CN" sz="2800" b="1" dirty="0">
                <a:solidFill>
                  <a:srgbClr val="0070C0"/>
                </a:solidFill>
                <a:latin typeface="Times" pitchFamily="2" charset="0"/>
              </a:rPr>
              <a:t>Code Graph</a:t>
            </a:r>
            <a:r>
              <a:rPr lang="zh-CN" altLang="en-US" sz="2800" b="1" dirty="0">
                <a:solidFill>
                  <a:srgbClr val="0070C0"/>
                </a:solidFill>
                <a:latin typeface="Times" pitchFamily="2" charset="0"/>
              </a:rPr>
              <a:t> </a:t>
            </a:r>
            <a:r>
              <a:rPr lang="en-US" altLang="zh-CN" sz="2800" b="1" dirty="0">
                <a:solidFill>
                  <a:srgbClr val="0070C0"/>
                </a:solidFill>
                <a:latin typeface="Times" pitchFamily="2" charset="0"/>
              </a:rPr>
              <a:t>Embedding</a:t>
            </a:r>
            <a:endParaRPr lang="zh-CN" altLang="en-US" sz="2800" b="1" dirty="0">
              <a:solidFill>
                <a:srgbClr val="0070C0"/>
              </a:solidFill>
              <a:latin typeface="Times" pitchFamily="2" charset="0"/>
            </a:endParaRPr>
          </a:p>
        </p:txBody>
      </p:sp>
      <p:pic>
        <p:nvPicPr>
          <p:cNvPr id="18" name="图片 17">
            <a:extLst>
              <a:ext uri="{FF2B5EF4-FFF2-40B4-BE49-F238E27FC236}">
                <a16:creationId xmlns:a16="http://schemas.microsoft.com/office/drawing/2014/main" id="{A5B8D75F-68E5-86E5-5168-051A18703566}"/>
              </a:ext>
            </a:extLst>
          </p:cNvPr>
          <p:cNvPicPr>
            <a:picLocks noChangeAspect="1"/>
          </p:cNvPicPr>
          <p:nvPr/>
        </p:nvPicPr>
        <p:blipFill>
          <a:blip r:embed="rId3"/>
          <a:stretch>
            <a:fillRect/>
          </a:stretch>
        </p:blipFill>
        <p:spPr>
          <a:xfrm>
            <a:off x="1279667" y="1687464"/>
            <a:ext cx="4320079" cy="2295769"/>
          </a:xfrm>
          <a:prstGeom prst="rect">
            <a:avLst/>
          </a:prstGeom>
        </p:spPr>
      </p:pic>
      <p:pic>
        <p:nvPicPr>
          <p:cNvPr id="19" name="图片 18">
            <a:extLst>
              <a:ext uri="{FF2B5EF4-FFF2-40B4-BE49-F238E27FC236}">
                <a16:creationId xmlns:a16="http://schemas.microsoft.com/office/drawing/2014/main" id="{8D27A3A6-0B2F-658B-F062-2C9448192DD2}"/>
              </a:ext>
            </a:extLst>
          </p:cNvPr>
          <p:cNvPicPr>
            <a:picLocks noChangeAspect="1"/>
          </p:cNvPicPr>
          <p:nvPr/>
        </p:nvPicPr>
        <p:blipFill>
          <a:blip r:embed="rId4"/>
          <a:stretch>
            <a:fillRect/>
          </a:stretch>
        </p:blipFill>
        <p:spPr>
          <a:xfrm>
            <a:off x="7010610" y="1565805"/>
            <a:ext cx="3665903" cy="2417428"/>
          </a:xfrm>
          <a:prstGeom prst="rect">
            <a:avLst/>
          </a:prstGeom>
        </p:spPr>
      </p:pic>
      <p:cxnSp>
        <p:nvCxnSpPr>
          <p:cNvPr id="21" name="直线箭头连接符 20">
            <a:extLst>
              <a:ext uri="{FF2B5EF4-FFF2-40B4-BE49-F238E27FC236}">
                <a16:creationId xmlns:a16="http://schemas.microsoft.com/office/drawing/2014/main" id="{0CFF73FB-934C-2A13-CCAB-292410F8A692}"/>
              </a:ext>
            </a:extLst>
          </p:cNvPr>
          <p:cNvCxnSpPr/>
          <p:nvPr/>
        </p:nvCxnSpPr>
        <p:spPr>
          <a:xfrm>
            <a:off x="5744309" y="2835348"/>
            <a:ext cx="118403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文本框 21">
            <a:extLst>
              <a:ext uri="{FF2B5EF4-FFF2-40B4-BE49-F238E27FC236}">
                <a16:creationId xmlns:a16="http://schemas.microsoft.com/office/drawing/2014/main" id="{9D7FCFBE-11CC-E868-AB26-5750A89CAA81}"/>
              </a:ext>
            </a:extLst>
          </p:cNvPr>
          <p:cNvSpPr txBox="1"/>
          <p:nvPr/>
        </p:nvSpPr>
        <p:spPr>
          <a:xfrm>
            <a:off x="5627078" y="2512182"/>
            <a:ext cx="1418492" cy="646331"/>
          </a:xfrm>
          <a:prstGeom prst="rect">
            <a:avLst/>
          </a:prstGeom>
          <a:noFill/>
        </p:spPr>
        <p:txBody>
          <a:bodyPr wrap="square" rtlCol="0">
            <a:spAutoFit/>
          </a:bodyPr>
          <a:lstStyle/>
          <a:p>
            <a:pPr algn="ctr"/>
            <a:r>
              <a:rPr kumimoji="1" lang="en-US" altLang="zh-CN" dirty="0"/>
              <a:t>Node</a:t>
            </a:r>
          </a:p>
          <a:p>
            <a:pPr algn="ctr"/>
            <a:r>
              <a:rPr kumimoji="1" lang="en-US" altLang="zh-CN" dirty="0"/>
              <a:t>embedding</a:t>
            </a:r>
            <a:endParaRPr kumimoji="1" lang="zh-CN" altLang="en-US" dirty="0"/>
          </a:p>
        </p:txBody>
      </p:sp>
      <p:pic>
        <p:nvPicPr>
          <p:cNvPr id="24" name="图片 23">
            <a:extLst>
              <a:ext uri="{FF2B5EF4-FFF2-40B4-BE49-F238E27FC236}">
                <a16:creationId xmlns:a16="http://schemas.microsoft.com/office/drawing/2014/main" id="{7E953AB2-C3F9-95D1-E530-31991DA1C750}"/>
              </a:ext>
            </a:extLst>
          </p:cNvPr>
          <p:cNvPicPr>
            <a:picLocks noChangeAspect="1"/>
          </p:cNvPicPr>
          <p:nvPr/>
        </p:nvPicPr>
        <p:blipFill>
          <a:blip r:embed="rId5"/>
          <a:stretch>
            <a:fillRect/>
          </a:stretch>
        </p:blipFill>
        <p:spPr>
          <a:xfrm>
            <a:off x="1233202" y="4521619"/>
            <a:ext cx="6248400" cy="1803400"/>
          </a:xfrm>
          <a:prstGeom prst="rect">
            <a:avLst/>
          </a:prstGeom>
        </p:spPr>
      </p:pic>
      <p:sp>
        <p:nvSpPr>
          <p:cNvPr id="28" name="直角上箭头 27">
            <a:extLst>
              <a:ext uri="{FF2B5EF4-FFF2-40B4-BE49-F238E27FC236}">
                <a16:creationId xmlns:a16="http://schemas.microsoft.com/office/drawing/2014/main" id="{F65A91A2-A9A8-3A8A-A5A4-94480BFE1E6B}"/>
              </a:ext>
            </a:extLst>
          </p:cNvPr>
          <p:cNvSpPr/>
          <p:nvPr/>
        </p:nvSpPr>
        <p:spPr>
          <a:xfrm>
            <a:off x="7622138" y="4155551"/>
            <a:ext cx="563359" cy="1267768"/>
          </a:xfrm>
          <a:prstGeom prst="bentUpArrow">
            <a:avLst/>
          </a:prstGeom>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9" name="文本框 28">
            <a:extLst>
              <a:ext uri="{FF2B5EF4-FFF2-40B4-BE49-F238E27FC236}">
                <a16:creationId xmlns:a16="http://schemas.microsoft.com/office/drawing/2014/main" id="{C7BACD41-EEDA-2D91-267A-39D0ED13EC98}"/>
              </a:ext>
            </a:extLst>
          </p:cNvPr>
          <p:cNvSpPr txBox="1"/>
          <p:nvPr/>
        </p:nvSpPr>
        <p:spPr>
          <a:xfrm>
            <a:off x="8067557" y="4733698"/>
            <a:ext cx="1552007" cy="338554"/>
          </a:xfrm>
          <a:prstGeom prst="rect">
            <a:avLst/>
          </a:prstGeom>
          <a:noFill/>
        </p:spPr>
        <p:txBody>
          <a:bodyPr wrap="square" rtlCol="0">
            <a:spAutoFit/>
          </a:bodyPr>
          <a:lstStyle/>
          <a:p>
            <a:r>
              <a:rPr lang="en-US" altLang="zh-CN" sz="1600" b="1" dirty="0">
                <a:solidFill>
                  <a:srgbClr val="FF0000"/>
                </a:solidFill>
                <a:latin typeface="Times" pitchFamily="2" charset="0"/>
              </a:rPr>
              <a:t>Edge attention</a:t>
            </a:r>
            <a:endParaRPr lang="zh-CN" altLang="en-US" sz="1600" b="1" dirty="0">
              <a:solidFill>
                <a:srgbClr val="FF0000"/>
              </a:solidFill>
              <a:latin typeface="Times" pitchFamily="2" charset="0"/>
            </a:endParaRPr>
          </a:p>
        </p:txBody>
      </p:sp>
    </p:spTree>
    <p:extLst>
      <p:ext uri="{BB962C8B-B14F-4D97-AF65-F5344CB8AC3E}">
        <p14:creationId xmlns:p14="http://schemas.microsoft.com/office/powerpoint/2010/main" val="1945159742"/>
      </p:ext>
    </p:extLst>
  </p:cSld>
  <p:clrMapOvr>
    <a:masterClrMapping/>
  </p:clrMapOvr>
  <p:transition spd="med">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4269823" y="2725207"/>
            <a:ext cx="860919" cy="584775"/>
          </a:xfrm>
          <a:prstGeom prst="rect">
            <a:avLst/>
          </a:prstGeom>
          <a:noFill/>
        </p:spPr>
        <p:txBody>
          <a:bodyPr wrap="square" rtlCol="0">
            <a:spAutoFit/>
          </a:bodyPr>
          <a:lstStyle/>
          <a:p>
            <a:r>
              <a:rPr lang="en-US" altLang="zh-CN" sz="3200" b="1" dirty="0">
                <a:solidFill>
                  <a:schemeClr val="tx1">
                    <a:lumMod val="65000"/>
                    <a:lumOff val="35000"/>
                  </a:schemeClr>
                </a:solidFill>
                <a:latin typeface="Broadway" panose="04040905080B02020502" pitchFamily="82" charset="0"/>
                <a:cs typeface="+mn-ea"/>
                <a:sym typeface="+mn-lt"/>
              </a:rPr>
              <a:t>03</a:t>
            </a:r>
            <a:endParaRPr lang="zh-CN" altLang="en-US" sz="3200" b="1" dirty="0">
              <a:solidFill>
                <a:schemeClr val="tx1">
                  <a:lumMod val="65000"/>
                  <a:lumOff val="35000"/>
                </a:schemeClr>
              </a:solidFill>
              <a:latin typeface="Broadway" panose="04040905080B02020502" pitchFamily="82" charset="0"/>
              <a:cs typeface="+mn-ea"/>
              <a:sym typeface="+mn-lt"/>
            </a:endParaRPr>
          </a:p>
        </p:txBody>
      </p:sp>
      <p:sp>
        <p:nvSpPr>
          <p:cNvPr id="36" name="文本框 35"/>
          <p:cNvSpPr txBox="1"/>
          <p:nvPr/>
        </p:nvSpPr>
        <p:spPr>
          <a:xfrm>
            <a:off x="5110061" y="2858217"/>
            <a:ext cx="4073551" cy="1015663"/>
          </a:xfrm>
          <a:prstGeom prst="rect">
            <a:avLst/>
          </a:prstGeom>
          <a:noFill/>
        </p:spPr>
        <p:txBody>
          <a:bodyPr wrap="none" rtlCol="0">
            <a:spAutoFit/>
          </a:bodyPr>
          <a:lstStyle/>
          <a:p>
            <a:pPr algn="ctr"/>
            <a:r>
              <a:rPr lang="en-US" altLang="zh-CN" sz="6000" b="1" dirty="0">
                <a:solidFill>
                  <a:schemeClr val="tx1">
                    <a:lumMod val="65000"/>
                    <a:lumOff val="35000"/>
                  </a:schemeClr>
                </a:solidFill>
              </a:rPr>
              <a:t>Evaluation</a:t>
            </a:r>
            <a:endParaRPr lang="zh-CN" altLang="en-US" sz="6000" b="1" dirty="0">
              <a:solidFill>
                <a:schemeClr val="tx1">
                  <a:lumMod val="65000"/>
                  <a:lumOff val="35000"/>
                </a:schemeClr>
              </a:solidFill>
            </a:endParaRPr>
          </a:p>
        </p:txBody>
      </p:sp>
      <p:grpSp>
        <p:nvGrpSpPr>
          <p:cNvPr id="56" name="组合 221"/>
          <p:cNvGrpSpPr/>
          <p:nvPr/>
        </p:nvGrpSpPr>
        <p:grpSpPr bwMode="auto">
          <a:xfrm>
            <a:off x="4221730" y="3252955"/>
            <a:ext cx="860919" cy="506904"/>
            <a:chOff x="165605" y="4160117"/>
            <a:chExt cx="962026" cy="631825"/>
          </a:xfrm>
          <a:solidFill>
            <a:srgbClr val="005D9D"/>
          </a:solidFill>
        </p:grpSpPr>
        <p:sp>
          <p:nvSpPr>
            <p:cNvPr id="57" name="Freeform 113"/>
            <p:cNvSpPr/>
            <p:nvPr/>
          </p:nvSpPr>
          <p:spPr bwMode="auto">
            <a:xfrm>
              <a:off x="171329" y="4674430"/>
              <a:ext cx="956844" cy="117404"/>
            </a:xfrm>
            <a:custGeom>
              <a:avLst/>
              <a:gdLst>
                <a:gd name="T0" fmla="*/ 145 w 255"/>
                <a:gd name="T1" fmla="*/ 26 h 31"/>
                <a:gd name="T2" fmla="*/ 145 w 255"/>
                <a:gd name="T3" fmla="*/ 22 h 31"/>
                <a:gd name="T4" fmla="*/ 253 w 255"/>
                <a:gd name="T5" fmla="*/ 22 h 31"/>
                <a:gd name="T6" fmla="*/ 251 w 255"/>
                <a:gd name="T7" fmla="*/ 17 h 31"/>
                <a:gd name="T8" fmla="*/ 157 w 255"/>
                <a:gd name="T9" fmla="*/ 17 h 31"/>
                <a:gd name="T10" fmla="*/ 157 w 255"/>
                <a:gd name="T11" fmla="*/ 12 h 31"/>
                <a:gd name="T12" fmla="*/ 248 w 255"/>
                <a:gd name="T13" fmla="*/ 12 h 31"/>
                <a:gd name="T14" fmla="*/ 193 w 255"/>
                <a:gd name="T15" fmla="*/ 2 h 31"/>
                <a:gd name="T16" fmla="*/ 136 w 255"/>
                <a:gd name="T17" fmla="*/ 13 h 31"/>
                <a:gd name="T18" fmla="*/ 136 w 255"/>
                <a:gd name="T19" fmla="*/ 17 h 31"/>
                <a:gd name="T20" fmla="*/ 127 w 255"/>
                <a:gd name="T21" fmla="*/ 17 h 31"/>
                <a:gd name="T22" fmla="*/ 119 w 255"/>
                <a:gd name="T23" fmla="*/ 17 h 31"/>
                <a:gd name="T24" fmla="*/ 119 w 255"/>
                <a:gd name="T25" fmla="*/ 14 h 31"/>
                <a:gd name="T26" fmla="*/ 61 w 255"/>
                <a:gd name="T27" fmla="*/ 0 h 31"/>
                <a:gd name="T28" fmla="*/ 6 w 255"/>
                <a:gd name="T29" fmla="*/ 10 h 31"/>
                <a:gd name="T30" fmla="*/ 97 w 255"/>
                <a:gd name="T31" fmla="*/ 10 h 31"/>
                <a:gd name="T32" fmla="*/ 97 w 255"/>
                <a:gd name="T33" fmla="*/ 14 h 31"/>
                <a:gd name="T34" fmla="*/ 2 w 255"/>
                <a:gd name="T35" fmla="*/ 14 h 31"/>
                <a:gd name="T36" fmla="*/ 2 w 255"/>
                <a:gd name="T37" fmla="*/ 19 h 31"/>
                <a:gd name="T38" fmla="*/ 109 w 255"/>
                <a:gd name="T39" fmla="*/ 19 h 31"/>
                <a:gd name="T40" fmla="*/ 109 w 255"/>
                <a:gd name="T41" fmla="*/ 24 h 31"/>
                <a:gd name="T42" fmla="*/ 1 w 255"/>
                <a:gd name="T43" fmla="*/ 24 h 31"/>
                <a:gd name="T44" fmla="*/ 0 w 255"/>
                <a:gd name="T45" fmla="*/ 31 h 31"/>
                <a:gd name="T46" fmla="*/ 255 w 255"/>
                <a:gd name="T47" fmla="*/ 31 h 31"/>
                <a:gd name="T48" fmla="*/ 254 w 255"/>
                <a:gd name="T49" fmla="*/ 26 h 31"/>
                <a:gd name="T50" fmla="*/ 145 w 255"/>
                <a:gd name="T51" fmla="*/ 2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5" h="31">
                  <a:moveTo>
                    <a:pt x="145" y="26"/>
                  </a:moveTo>
                  <a:cubicBezTo>
                    <a:pt x="145" y="22"/>
                    <a:pt x="145" y="22"/>
                    <a:pt x="145" y="22"/>
                  </a:cubicBezTo>
                  <a:cubicBezTo>
                    <a:pt x="253" y="22"/>
                    <a:pt x="253" y="22"/>
                    <a:pt x="253" y="22"/>
                  </a:cubicBezTo>
                  <a:cubicBezTo>
                    <a:pt x="251" y="17"/>
                    <a:pt x="251" y="17"/>
                    <a:pt x="251" y="17"/>
                  </a:cubicBezTo>
                  <a:cubicBezTo>
                    <a:pt x="157" y="17"/>
                    <a:pt x="157" y="17"/>
                    <a:pt x="157" y="17"/>
                  </a:cubicBezTo>
                  <a:cubicBezTo>
                    <a:pt x="157" y="12"/>
                    <a:pt x="157" y="12"/>
                    <a:pt x="157" y="12"/>
                  </a:cubicBezTo>
                  <a:cubicBezTo>
                    <a:pt x="248" y="12"/>
                    <a:pt x="248" y="12"/>
                    <a:pt x="248" y="12"/>
                  </a:cubicBezTo>
                  <a:cubicBezTo>
                    <a:pt x="242" y="8"/>
                    <a:pt x="223" y="2"/>
                    <a:pt x="193" y="2"/>
                  </a:cubicBezTo>
                  <a:cubicBezTo>
                    <a:pt x="163" y="2"/>
                    <a:pt x="142" y="8"/>
                    <a:pt x="136" y="13"/>
                  </a:cubicBezTo>
                  <a:cubicBezTo>
                    <a:pt x="136" y="17"/>
                    <a:pt x="136" y="17"/>
                    <a:pt x="136" y="17"/>
                  </a:cubicBezTo>
                  <a:cubicBezTo>
                    <a:pt x="127" y="17"/>
                    <a:pt x="127" y="17"/>
                    <a:pt x="127" y="17"/>
                  </a:cubicBezTo>
                  <a:cubicBezTo>
                    <a:pt x="119" y="17"/>
                    <a:pt x="119" y="17"/>
                    <a:pt x="119" y="17"/>
                  </a:cubicBezTo>
                  <a:cubicBezTo>
                    <a:pt x="119" y="14"/>
                    <a:pt x="119" y="14"/>
                    <a:pt x="119" y="14"/>
                  </a:cubicBezTo>
                  <a:cubicBezTo>
                    <a:pt x="119" y="9"/>
                    <a:pt x="99" y="0"/>
                    <a:pt x="61" y="0"/>
                  </a:cubicBezTo>
                  <a:cubicBezTo>
                    <a:pt x="33" y="0"/>
                    <a:pt x="14" y="5"/>
                    <a:pt x="6" y="10"/>
                  </a:cubicBezTo>
                  <a:cubicBezTo>
                    <a:pt x="97" y="10"/>
                    <a:pt x="97" y="10"/>
                    <a:pt x="97" y="10"/>
                  </a:cubicBezTo>
                  <a:cubicBezTo>
                    <a:pt x="97" y="14"/>
                    <a:pt x="97" y="14"/>
                    <a:pt x="97" y="14"/>
                  </a:cubicBezTo>
                  <a:cubicBezTo>
                    <a:pt x="2" y="14"/>
                    <a:pt x="2" y="14"/>
                    <a:pt x="2" y="14"/>
                  </a:cubicBezTo>
                  <a:cubicBezTo>
                    <a:pt x="2" y="19"/>
                    <a:pt x="2" y="19"/>
                    <a:pt x="2" y="19"/>
                  </a:cubicBezTo>
                  <a:cubicBezTo>
                    <a:pt x="109" y="19"/>
                    <a:pt x="109" y="19"/>
                    <a:pt x="109" y="19"/>
                  </a:cubicBezTo>
                  <a:cubicBezTo>
                    <a:pt x="109" y="24"/>
                    <a:pt x="109" y="24"/>
                    <a:pt x="109" y="24"/>
                  </a:cubicBezTo>
                  <a:cubicBezTo>
                    <a:pt x="1" y="24"/>
                    <a:pt x="1" y="24"/>
                    <a:pt x="1" y="24"/>
                  </a:cubicBezTo>
                  <a:cubicBezTo>
                    <a:pt x="0" y="31"/>
                    <a:pt x="0" y="31"/>
                    <a:pt x="0" y="31"/>
                  </a:cubicBezTo>
                  <a:cubicBezTo>
                    <a:pt x="255" y="31"/>
                    <a:pt x="255" y="31"/>
                    <a:pt x="255" y="31"/>
                  </a:cubicBezTo>
                  <a:cubicBezTo>
                    <a:pt x="254" y="26"/>
                    <a:pt x="254" y="26"/>
                    <a:pt x="254" y="26"/>
                  </a:cubicBezTo>
                  <a:lnTo>
                    <a:pt x="145" y="26"/>
                  </a:lnTo>
                  <a:close/>
                </a:path>
              </a:pathLst>
            </a:custGeom>
            <a:grpFill/>
            <a:ln>
              <a:noFill/>
            </a:ln>
          </p:spPr>
          <p:txBody>
            <a:bodyPr/>
            <a:lstStyle/>
            <a:p>
              <a:pPr eaLnBrk="1" fontAlgn="auto" hangingPunct="1">
                <a:spcBef>
                  <a:spcPts val="0"/>
                </a:spcBef>
                <a:spcAft>
                  <a:spcPts val="0"/>
                </a:spcAft>
                <a:defRPr/>
              </a:pPr>
              <a:endParaRPr lang="zh-CN" altLang="en-US" sz="1350">
                <a:solidFill>
                  <a:schemeClr val="tx1">
                    <a:lumMod val="65000"/>
                    <a:lumOff val="35000"/>
                  </a:schemeClr>
                </a:solidFill>
                <a:latin typeface="+mn-lt"/>
                <a:ea typeface="+mn-ea"/>
              </a:endParaRPr>
            </a:p>
          </p:txBody>
        </p:sp>
        <p:sp>
          <p:nvSpPr>
            <p:cNvPr id="58" name="Freeform 114"/>
            <p:cNvSpPr>
              <a:spLocks noEditPoints="1"/>
            </p:cNvSpPr>
            <p:nvPr/>
          </p:nvSpPr>
          <p:spPr bwMode="auto">
            <a:xfrm>
              <a:off x="165311" y="4159666"/>
              <a:ext cx="466385" cy="568950"/>
            </a:xfrm>
            <a:custGeom>
              <a:avLst/>
              <a:gdLst>
                <a:gd name="T0" fmla="*/ 62 w 124"/>
                <a:gd name="T1" fmla="*/ 134 h 151"/>
                <a:gd name="T2" fmla="*/ 124 w 124"/>
                <a:gd name="T3" fmla="*/ 151 h 151"/>
                <a:gd name="T4" fmla="*/ 124 w 124"/>
                <a:gd name="T5" fmla="*/ 151 h 151"/>
                <a:gd name="T6" fmla="*/ 124 w 124"/>
                <a:gd name="T7" fmla="*/ 17 h 151"/>
                <a:gd name="T8" fmla="*/ 124 w 124"/>
                <a:gd name="T9" fmla="*/ 17 h 151"/>
                <a:gd name="T10" fmla="*/ 62 w 124"/>
                <a:gd name="T11" fmla="*/ 0 h 151"/>
                <a:gd name="T12" fmla="*/ 1 w 124"/>
                <a:gd name="T13" fmla="*/ 17 h 151"/>
                <a:gd name="T14" fmla="*/ 0 w 124"/>
                <a:gd name="T15" fmla="*/ 17 h 151"/>
                <a:gd name="T16" fmla="*/ 0 w 124"/>
                <a:gd name="T17" fmla="*/ 149 h 151"/>
                <a:gd name="T18" fmla="*/ 62 w 124"/>
                <a:gd name="T19" fmla="*/ 134 h 151"/>
                <a:gd name="T20" fmla="*/ 111 w 124"/>
                <a:gd name="T21" fmla="*/ 75 h 151"/>
                <a:gd name="T22" fmla="*/ 61 w 124"/>
                <a:gd name="T23" fmla="*/ 67 h 151"/>
                <a:gd name="T24" fmla="*/ 12 w 124"/>
                <a:gd name="T25" fmla="*/ 75 h 151"/>
                <a:gd name="T26" fmla="*/ 12 w 124"/>
                <a:gd name="T27" fmla="*/ 69 h 151"/>
                <a:gd name="T28" fmla="*/ 61 w 124"/>
                <a:gd name="T29" fmla="*/ 61 h 151"/>
                <a:gd name="T30" fmla="*/ 111 w 124"/>
                <a:gd name="T31" fmla="*/ 69 h 151"/>
                <a:gd name="T32" fmla="*/ 111 w 124"/>
                <a:gd name="T33" fmla="*/ 75 h 151"/>
                <a:gd name="T34" fmla="*/ 12 w 124"/>
                <a:gd name="T35" fmla="*/ 31 h 151"/>
                <a:gd name="T36" fmla="*/ 61 w 124"/>
                <a:gd name="T37" fmla="*/ 23 h 151"/>
                <a:gd name="T38" fmla="*/ 111 w 124"/>
                <a:gd name="T39" fmla="*/ 31 h 151"/>
                <a:gd name="T40" fmla="*/ 111 w 124"/>
                <a:gd name="T41" fmla="*/ 37 h 151"/>
                <a:gd name="T42" fmla="*/ 61 w 124"/>
                <a:gd name="T43" fmla="*/ 29 h 151"/>
                <a:gd name="T44" fmla="*/ 12 w 124"/>
                <a:gd name="T45" fmla="*/ 37 h 151"/>
                <a:gd name="T46" fmla="*/ 12 w 124"/>
                <a:gd name="T47" fmla="*/ 31 h 151"/>
                <a:gd name="T48" fmla="*/ 12 w 124"/>
                <a:gd name="T49" fmla="*/ 50 h 151"/>
                <a:gd name="T50" fmla="*/ 61 w 124"/>
                <a:gd name="T51" fmla="*/ 43 h 151"/>
                <a:gd name="T52" fmla="*/ 111 w 124"/>
                <a:gd name="T53" fmla="*/ 50 h 151"/>
                <a:gd name="T54" fmla="*/ 111 w 124"/>
                <a:gd name="T55" fmla="*/ 56 h 151"/>
                <a:gd name="T56" fmla="*/ 61 w 124"/>
                <a:gd name="T57" fmla="*/ 49 h 151"/>
                <a:gd name="T58" fmla="*/ 12 w 124"/>
                <a:gd name="T59" fmla="*/ 56 h 151"/>
                <a:gd name="T60" fmla="*/ 12 w 124"/>
                <a:gd name="T61" fmla="*/ 50 h 151"/>
                <a:gd name="T62" fmla="*/ 12 w 124"/>
                <a:gd name="T63" fmla="*/ 88 h 151"/>
                <a:gd name="T64" fmla="*/ 61 w 124"/>
                <a:gd name="T65" fmla="*/ 80 h 151"/>
                <a:gd name="T66" fmla="*/ 111 w 124"/>
                <a:gd name="T67" fmla="*/ 88 h 151"/>
                <a:gd name="T68" fmla="*/ 111 w 124"/>
                <a:gd name="T69" fmla="*/ 94 h 151"/>
                <a:gd name="T70" fmla="*/ 61 w 124"/>
                <a:gd name="T71" fmla="*/ 87 h 151"/>
                <a:gd name="T72" fmla="*/ 12 w 124"/>
                <a:gd name="T73" fmla="*/ 94 h 151"/>
                <a:gd name="T74" fmla="*/ 12 w 124"/>
                <a:gd name="T75" fmla="*/ 88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51">
                  <a:moveTo>
                    <a:pt x="62" y="134"/>
                  </a:moveTo>
                  <a:cubicBezTo>
                    <a:pt x="96" y="134"/>
                    <a:pt x="124" y="141"/>
                    <a:pt x="124" y="151"/>
                  </a:cubicBezTo>
                  <a:cubicBezTo>
                    <a:pt x="124" y="151"/>
                    <a:pt x="124" y="151"/>
                    <a:pt x="124" y="151"/>
                  </a:cubicBezTo>
                  <a:cubicBezTo>
                    <a:pt x="124" y="17"/>
                    <a:pt x="124" y="17"/>
                    <a:pt x="124" y="17"/>
                  </a:cubicBezTo>
                  <a:cubicBezTo>
                    <a:pt x="124" y="17"/>
                    <a:pt x="124" y="17"/>
                    <a:pt x="124" y="17"/>
                  </a:cubicBezTo>
                  <a:cubicBezTo>
                    <a:pt x="122" y="8"/>
                    <a:pt x="95" y="0"/>
                    <a:pt x="62" y="0"/>
                  </a:cubicBezTo>
                  <a:cubicBezTo>
                    <a:pt x="29" y="0"/>
                    <a:pt x="2" y="8"/>
                    <a:pt x="1" y="17"/>
                  </a:cubicBezTo>
                  <a:cubicBezTo>
                    <a:pt x="0" y="17"/>
                    <a:pt x="0" y="17"/>
                    <a:pt x="0" y="17"/>
                  </a:cubicBezTo>
                  <a:cubicBezTo>
                    <a:pt x="0" y="149"/>
                    <a:pt x="0" y="149"/>
                    <a:pt x="0" y="149"/>
                  </a:cubicBezTo>
                  <a:cubicBezTo>
                    <a:pt x="4" y="140"/>
                    <a:pt x="30" y="134"/>
                    <a:pt x="62" y="134"/>
                  </a:cubicBezTo>
                  <a:close/>
                  <a:moveTo>
                    <a:pt x="111" y="75"/>
                  </a:moveTo>
                  <a:cubicBezTo>
                    <a:pt x="103" y="71"/>
                    <a:pt x="86" y="67"/>
                    <a:pt x="61" y="67"/>
                  </a:cubicBezTo>
                  <a:cubicBezTo>
                    <a:pt x="37" y="67"/>
                    <a:pt x="20" y="71"/>
                    <a:pt x="12" y="75"/>
                  </a:cubicBezTo>
                  <a:cubicBezTo>
                    <a:pt x="12" y="69"/>
                    <a:pt x="12" y="69"/>
                    <a:pt x="12" y="69"/>
                  </a:cubicBezTo>
                  <a:cubicBezTo>
                    <a:pt x="17" y="66"/>
                    <a:pt x="35" y="61"/>
                    <a:pt x="61" y="61"/>
                  </a:cubicBezTo>
                  <a:cubicBezTo>
                    <a:pt x="88" y="61"/>
                    <a:pt x="105" y="66"/>
                    <a:pt x="111" y="69"/>
                  </a:cubicBezTo>
                  <a:lnTo>
                    <a:pt x="111" y="75"/>
                  </a:lnTo>
                  <a:close/>
                  <a:moveTo>
                    <a:pt x="12" y="31"/>
                  </a:moveTo>
                  <a:cubicBezTo>
                    <a:pt x="17" y="28"/>
                    <a:pt x="35" y="23"/>
                    <a:pt x="61" y="23"/>
                  </a:cubicBezTo>
                  <a:cubicBezTo>
                    <a:pt x="88" y="23"/>
                    <a:pt x="105" y="28"/>
                    <a:pt x="111" y="31"/>
                  </a:cubicBezTo>
                  <a:cubicBezTo>
                    <a:pt x="111" y="37"/>
                    <a:pt x="111" y="37"/>
                    <a:pt x="111" y="37"/>
                  </a:cubicBezTo>
                  <a:cubicBezTo>
                    <a:pt x="103" y="33"/>
                    <a:pt x="86" y="29"/>
                    <a:pt x="61" y="29"/>
                  </a:cubicBezTo>
                  <a:cubicBezTo>
                    <a:pt x="37" y="29"/>
                    <a:pt x="20" y="33"/>
                    <a:pt x="12" y="37"/>
                  </a:cubicBezTo>
                  <a:lnTo>
                    <a:pt x="12" y="31"/>
                  </a:lnTo>
                  <a:close/>
                  <a:moveTo>
                    <a:pt x="12" y="50"/>
                  </a:moveTo>
                  <a:cubicBezTo>
                    <a:pt x="17" y="48"/>
                    <a:pt x="34" y="43"/>
                    <a:pt x="61" y="43"/>
                  </a:cubicBezTo>
                  <a:cubicBezTo>
                    <a:pt x="88" y="43"/>
                    <a:pt x="105" y="48"/>
                    <a:pt x="111" y="50"/>
                  </a:cubicBezTo>
                  <a:cubicBezTo>
                    <a:pt x="111" y="56"/>
                    <a:pt x="111" y="56"/>
                    <a:pt x="111" y="56"/>
                  </a:cubicBezTo>
                  <a:cubicBezTo>
                    <a:pt x="103" y="53"/>
                    <a:pt x="86" y="49"/>
                    <a:pt x="61" y="49"/>
                  </a:cubicBezTo>
                  <a:cubicBezTo>
                    <a:pt x="37" y="49"/>
                    <a:pt x="20" y="53"/>
                    <a:pt x="12" y="56"/>
                  </a:cubicBezTo>
                  <a:lnTo>
                    <a:pt x="12" y="50"/>
                  </a:lnTo>
                  <a:close/>
                  <a:moveTo>
                    <a:pt x="12" y="88"/>
                  </a:moveTo>
                  <a:cubicBezTo>
                    <a:pt x="17" y="85"/>
                    <a:pt x="34" y="80"/>
                    <a:pt x="61" y="80"/>
                  </a:cubicBezTo>
                  <a:cubicBezTo>
                    <a:pt x="88" y="80"/>
                    <a:pt x="105" y="85"/>
                    <a:pt x="111" y="88"/>
                  </a:cubicBezTo>
                  <a:cubicBezTo>
                    <a:pt x="111" y="94"/>
                    <a:pt x="111" y="94"/>
                    <a:pt x="111" y="94"/>
                  </a:cubicBezTo>
                  <a:cubicBezTo>
                    <a:pt x="103" y="91"/>
                    <a:pt x="86" y="87"/>
                    <a:pt x="61" y="87"/>
                  </a:cubicBezTo>
                  <a:cubicBezTo>
                    <a:pt x="37" y="87"/>
                    <a:pt x="20" y="91"/>
                    <a:pt x="12" y="94"/>
                  </a:cubicBezTo>
                  <a:lnTo>
                    <a:pt x="12" y="88"/>
                  </a:lnTo>
                  <a:close/>
                </a:path>
              </a:pathLst>
            </a:custGeom>
            <a:grpFill/>
            <a:ln>
              <a:noFill/>
            </a:ln>
          </p:spPr>
          <p:txBody>
            <a:bodyPr/>
            <a:lstStyle/>
            <a:p>
              <a:pPr eaLnBrk="1" fontAlgn="auto" hangingPunct="1">
                <a:spcBef>
                  <a:spcPts val="0"/>
                </a:spcBef>
                <a:spcAft>
                  <a:spcPts val="0"/>
                </a:spcAft>
                <a:defRPr/>
              </a:pPr>
              <a:endParaRPr lang="zh-CN" altLang="en-US" sz="1350">
                <a:solidFill>
                  <a:schemeClr val="tx1">
                    <a:lumMod val="65000"/>
                    <a:lumOff val="35000"/>
                  </a:schemeClr>
                </a:solidFill>
                <a:latin typeface="+mn-lt"/>
                <a:ea typeface="+mn-ea"/>
              </a:endParaRPr>
            </a:p>
          </p:txBody>
        </p:sp>
        <p:sp>
          <p:nvSpPr>
            <p:cNvPr id="59" name="Freeform 115"/>
            <p:cNvSpPr/>
            <p:nvPr/>
          </p:nvSpPr>
          <p:spPr bwMode="auto">
            <a:xfrm>
              <a:off x="926573" y="4237934"/>
              <a:ext cx="132394" cy="135464"/>
            </a:xfrm>
            <a:custGeom>
              <a:avLst/>
              <a:gdLst>
                <a:gd name="T0" fmla="*/ 35 w 35"/>
                <a:gd name="T1" fmla="*/ 36 h 36"/>
                <a:gd name="T2" fmla="*/ 35 w 35"/>
                <a:gd name="T3" fmla="*/ 6 h 36"/>
                <a:gd name="T4" fmla="*/ 0 w 35"/>
                <a:gd name="T5" fmla="*/ 0 h 36"/>
                <a:gd name="T6" fmla="*/ 0 w 35"/>
                <a:gd name="T7" fmla="*/ 31 h 36"/>
                <a:gd name="T8" fmla="*/ 35 w 35"/>
                <a:gd name="T9" fmla="*/ 36 h 36"/>
              </a:gdLst>
              <a:ahLst/>
              <a:cxnLst>
                <a:cxn ang="0">
                  <a:pos x="T0" y="T1"/>
                </a:cxn>
                <a:cxn ang="0">
                  <a:pos x="T2" y="T3"/>
                </a:cxn>
                <a:cxn ang="0">
                  <a:pos x="T4" y="T5"/>
                </a:cxn>
                <a:cxn ang="0">
                  <a:pos x="T6" y="T7"/>
                </a:cxn>
                <a:cxn ang="0">
                  <a:pos x="T8" y="T9"/>
                </a:cxn>
              </a:cxnLst>
              <a:rect l="0" t="0" r="r" b="b"/>
              <a:pathLst>
                <a:path w="35" h="36">
                  <a:moveTo>
                    <a:pt x="35" y="36"/>
                  </a:moveTo>
                  <a:cubicBezTo>
                    <a:pt x="35" y="6"/>
                    <a:pt x="35" y="6"/>
                    <a:pt x="35" y="6"/>
                  </a:cubicBezTo>
                  <a:cubicBezTo>
                    <a:pt x="29" y="4"/>
                    <a:pt x="17" y="1"/>
                    <a:pt x="0" y="0"/>
                  </a:cubicBezTo>
                  <a:cubicBezTo>
                    <a:pt x="0" y="31"/>
                    <a:pt x="0" y="31"/>
                    <a:pt x="0" y="31"/>
                  </a:cubicBezTo>
                  <a:cubicBezTo>
                    <a:pt x="15" y="32"/>
                    <a:pt x="26" y="34"/>
                    <a:pt x="35" y="36"/>
                  </a:cubicBezTo>
                  <a:close/>
                </a:path>
              </a:pathLst>
            </a:custGeom>
            <a:grpFill/>
            <a:ln>
              <a:noFill/>
            </a:ln>
          </p:spPr>
          <p:txBody>
            <a:bodyPr/>
            <a:lstStyle/>
            <a:p>
              <a:pPr eaLnBrk="1" fontAlgn="auto" hangingPunct="1">
                <a:spcBef>
                  <a:spcPts val="0"/>
                </a:spcBef>
                <a:spcAft>
                  <a:spcPts val="0"/>
                </a:spcAft>
                <a:defRPr/>
              </a:pPr>
              <a:endParaRPr lang="zh-CN" altLang="en-US" sz="1350">
                <a:solidFill>
                  <a:schemeClr val="tx1">
                    <a:lumMod val="65000"/>
                    <a:lumOff val="35000"/>
                  </a:schemeClr>
                </a:solidFill>
                <a:latin typeface="+mn-lt"/>
                <a:ea typeface="+mn-ea"/>
              </a:endParaRPr>
            </a:p>
          </p:txBody>
        </p:sp>
        <p:sp>
          <p:nvSpPr>
            <p:cNvPr id="60" name="Freeform 116"/>
            <p:cNvSpPr>
              <a:spLocks noEditPoints="1"/>
            </p:cNvSpPr>
            <p:nvPr/>
          </p:nvSpPr>
          <p:spPr bwMode="auto">
            <a:xfrm>
              <a:off x="661786" y="4168696"/>
              <a:ext cx="466387" cy="568952"/>
            </a:xfrm>
            <a:custGeom>
              <a:avLst/>
              <a:gdLst>
                <a:gd name="T0" fmla="*/ 124 w 124"/>
                <a:gd name="T1" fmla="*/ 17 h 151"/>
                <a:gd name="T2" fmla="*/ 62 w 124"/>
                <a:gd name="T3" fmla="*/ 0 h 151"/>
                <a:gd name="T4" fmla="*/ 1 w 124"/>
                <a:gd name="T5" fmla="*/ 17 h 151"/>
                <a:gd name="T6" fmla="*/ 0 w 124"/>
                <a:gd name="T7" fmla="*/ 17 h 151"/>
                <a:gd name="T8" fmla="*/ 0 w 124"/>
                <a:gd name="T9" fmla="*/ 148 h 151"/>
                <a:gd name="T10" fmla="*/ 62 w 124"/>
                <a:gd name="T11" fmla="*/ 133 h 151"/>
                <a:gd name="T12" fmla="*/ 124 w 124"/>
                <a:gd name="T13" fmla="*/ 151 h 151"/>
                <a:gd name="T14" fmla="*/ 124 w 124"/>
                <a:gd name="T15" fmla="*/ 151 h 151"/>
                <a:gd name="T16" fmla="*/ 124 w 124"/>
                <a:gd name="T17" fmla="*/ 17 h 151"/>
                <a:gd name="T18" fmla="*/ 112 w 124"/>
                <a:gd name="T19" fmla="*/ 76 h 151"/>
                <a:gd name="T20" fmla="*/ 112 w 124"/>
                <a:gd name="T21" fmla="*/ 82 h 151"/>
                <a:gd name="T22" fmla="*/ 62 w 124"/>
                <a:gd name="T23" fmla="*/ 74 h 151"/>
                <a:gd name="T24" fmla="*/ 13 w 124"/>
                <a:gd name="T25" fmla="*/ 82 h 151"/>
                <a:gd name="T26" fmla="*/ 13 w 124"/>
                <a:gd name="T27" fmla="*/ 76 h 151"/>
                <a:gd name="T28" fmla="*/ 62 w 124"/>
                <a:gd name="T29" fmla="*/ 68 h 151"/>
                <a:gd name="T30" fmla="*/ 112 w 124"/>
                <a:gd name="T31" fmla="*/ 76 h 151"/>
                <a:gd name="T32" fmla="*/ 13 w 124"/>
                <a:gd name="T33" fmla="*/ 30 h 151"/>
                <a:gd name="T34" fmla="*/ 55 w 124"/>
                <a:gd name="T35" fmla="*/ 22 h 151"/>
                <a:gd name="T36" fmla="*/ 55 w 124"/>
                <a:gd name="T37" fmla="*/ 28 h 151"/>
                <a:gd name="T38" fmla="*/ 13 w 124"/>
                <a:gd name="T39" fmla="*/ 36 h 151"/>
                <a:gd name="T40" fmla="*/ 13 w 124"/>
                <a:gd name="T41" fmla="*/ 30 h 151"/>
                <a:gd name="T42" fmla="*/ 13 w 124"/>
                <a:gd name="T43" fmla="*/ 49 h 151"/>
                <a:gd name="T44" fmla="*/ 55 w 124"/>
                <a:gd name="T45" fmla="*/ 42 h 151"/>
                <a:gd name="T46" fmla="*/ 55 w 124"/>
                <a:gd name="T47" fmla="*/ 48 h 151"/>
                <a:gd name="T48" fmla="*/ 13 w 124"/>
                <a:gd name="T49" fmla="*/ 55 h 151"/>
                <a:gd name="T50" fmla="*/ 13 w 124"/>
                <a:gd name="T51" fmla="*/ 49 h 151"/>
                <a:gd name="T52" fmla="*/ 112 w 124"/>
                <a:gd name="T53" fmla="*/ 119 h 151"/>
                <a:gd name="T54" fmla="*/ 62 w 124"/>
                <a:gd name="T55" fmla="*/ 112 h 151"/>
                <a:gd name="T56" fmla="*/ 13 w 124"/>
                <a:gd name="T57" fmla="*/ 119 h 151"/>
                <a:gd name="T58" fmla="*/ 13 w 124"/>
                <a:gd name="T59" fmla="*/ 114 h 151"/>
                <a:gd name="T60" fmla="*/ 62 w 124"/>
                <a:gd name="T61" fmla="*/ 106 h 151"/>
                <a:gd name="T62" fmla="*/ 112 w 124"/>
                <a:gd name="T63" fmla="*/ 114 h 151"/>
                <a:gd name="T64" fmla="*/ 112 w 124"/>
                <a:gd name="T65" fmla="*/ 119 h 151"/>
                <a:gd name="T66" fmla="*/ 112 w 124"/>
                <a:gd name="T67" fmla="*/ 100 h 151"/>
                <a:gd name="T68" fmla="*/ 62 w 124"/>
                <a:gd name="T69" fmla="*/ 92 h 151"/>
                <a:gd name="T70" fmla="*/ 13 w 124"/>
                <a:gd name="T71" fmla="*/ 100 h 151"/>
                <a:gd name="T72" fmla="*/ 13 w 124"/>
                <a:gd name="T73" fmla="*/ 94 h 151"/>
                <a:gd name="T74" fmla="*/ 62 w 124"/>
                <a:gd name="T75" fmla="*/ 86 h 151"/>
                <a:gd name="T76" fmla="*/ 112 w 124"/>
                <a:gd name="T77" fmla="*/ 94 h 151"/>
                <a:gd name="T78" fmla="*/ 112 w 124"/>
                <a:gd name="T79" fmla="*/ 100 h 151"/>
                <a:gd name="T80" fmla="*/ 112 w 124"/>
                <a:gd name="T81" fmla="*/ 65 h 151"/>
                <a:gd name="T82" fmla="*/ 65 w 124"/>
                <a:gd name="T83" fmla="*/ 57 h 151"/>
                <a:gd name="T84" fmla="*/ 65 w 124"/>
                <a:gd name="T85" fmla="*/ 12 h 151"/>
                <a:gd name="T86" fmla="*/ 112 w 124"/>
                <a:gd name="T87" fmla="*/ 21 h 151"/>
                <a:gd name="T88" fmla="*/ 112 w 124"/>
                <a:gd name="T89" fmla="*/ 6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4" h="151">
                  <a:moveTo>
                    <a:pt x="124" y="17"/>
                  </a:moveTo>
                  <a:cubicBezTo>
                    <a:pt x="123" y="7"/>
                    <a:pt x="96" y="0"/>
                    <a:pt x="62" y="0"/>
                  </a:cubicBezTo>
                  <a:cubicBezTo>
                    <a:pt x="29" y="0"/>
                    <a:pt x="2" y="7"/>
                    <a:pt x="1" y="17"/>
                  </a:cubicBezTo>
                  <a:cubicBezTo>
                    <a:pt x="0" y="17"/>
                    <a:pt x="0" y="17"/>
                    <a:pt x="0" y="17"/>
                  </a:cubicBezTo>
                  <a:cubicBezTo>
                    <a:pt x="0" y="148"/>
                    <a:pt x="0" y="148"/>
                    <a:pt x="0" y="148"/>
                  </a:cubicBezTo>
                  <a:cubicBezTo>
                    <a:pt x="4" y="140"/>
                    <a:pt x="30" y="133"/>
                    <a:pt x="62" y="133"/>
                  </a:cubicBezTo>
                  <a:cubicBezTo>
                    <a:pt x="96" y="133"/>
                    <a:pt x="124" y="141"/>
                    <a:pt x="124" y="151"/>
                  </a:cubicBezTo>
                  <a:cubicBezTo>
                    <a:pt x="124" y="151"/>
                    <a:pt x="124" y="151"/>
                    <a:pt x="124" y="151"/>
                  </a:cubicBezTo>
                  <a:cubicBezTo>
                    <a:pt x="124" y="17"/>
                    <a:pt x="124" y="17"/>
                    <a:pt x="124" y="17"/>
                  </a:cubicBezTo>
                  <a:close/>
                  <a:moveTo>
                    <a:pt x="112" y="76"/>
                  </a:moveTo>
                  <a:cubicBezTo>
                    <a:pt x="112" y="82"/>
                    <a:pt x="112" y="82"/>
                    <a:pt x="112" y="82"/>
                  </a:cubicBezTo>
                  <a:cubicBezTo>
                    <a:pt x="104" y="78"/>
                    <a:pt x="87" y="74"/>
                    <a:pt x="62" y="74"/>
                  </a:cubicBezTo>
                  <a:cubicBezTo>
                    <a:pt x="38" y="74"/>
                    <a:pt x="21" y="78"/>
                    <a:pt x="13" y="82"/>
                  </a:cubicBezTo>
                  <a:cubicBezTo>
                    <a:pt x="13" y="76"/>
                    <a:pt x="13" y="76"/>
                    <a:pt x="13" y="76"/>
                  </a:cubicBezTo>
                  <a:cubicBezTo>
                    <a:pt x="18" y="73"/>
                    <a:pt x="35" y="68"/>
                    <a:pt x="62" y="68"/>
                  </a:cubicBezTo>
                  <a:cubicBezTo>
                    <a:pt x="89" y="68"/>
                    <a:pt x="106" y="73"/>
                    <a:pt x="112" y="76"/>
                  </a:cubicBezTo>
                  <a:close/>
                  <a:moveTo>
                    <a:pt x="13" y="30"/>
                  </a:moveTo>
                  <a:cubicBezTo>
                    <a:pt x="18" y="27"/>
                    <a:pt x="32" y="23"/>
                    <a:pt x="55" y="22"/>
                  </a:cubicBezTo>
                  <a:cubicBezTo>
                    <a:pt x="55" y="28"/>
                    <a:pt x="55" y="28"/>
                    <a:pt x="55" y="28"/>
                  </a:cubicBezTo>
                  <a:cubicBezTo>
                    <a:pt x="34" y="29"/>
                    <a:pt x="20" y="33"/>
                    <a:pt x="13" y="36"/>
                  </a:cubicBezTo>
                  <a:lnTo>
                    <a:pt x="13" y="30"/>
                  </a:lnTo>
                  <a:close/>
                  <a:moveTo>
                    <a:pt x="13" y="49"/>
                  </a:moveTo>
                  <a:cubicBezTo>
                    <a:pt x="18" y="47"/>
                    <a:pt x="32" y="42"/>
                    <a:pt x="55" y="42"/>
                  </a:cubicBezTo>
                  <a:cubicBezTo>
                    <a:pt x="55" y="48"/>
                    <a:pt x="55" y="48"/>
                    <a:pt x="55" y="48"/>
                  </a:cubicBezTo>
                  <a:cubicBezTo>
                    <a:pt x="34" y="49"/>
                    <a:pt x="20" y="52"/>
                    <a:pt x="13" y="55"/>
                  </a:cubicBezTo>
                  <a:lnTo>
                    <a:pt x="13" y="49"/>
                  </a:lnTo>
                  <a:close/>
                  <a:moveTo>
                    <a:pt x="112" y="119"/>
                  </a:moveTo>
                  <a:cubicBezTo>
                    <a:pt x="104" y="116"/>
                    <a:pt x="87" y="112"/>
                    <a:pt x="62" y="112"/>
                  </a:cubicBezTo>
                  <a:cubicBezTo>
                    <a:pt x="38" y="112"/>
                    <a:pt x="21" y="116"/>
                    <a:pt x="13" y="119"/>
                  </a:cubicBezTo>
                  <a:cubicBezTo>
                    <a:pt x="13" y="114"/>
                    <a:pt x="13" y="114"/>
                    <a:pt x="13" y="114"/>
                  </a:cubicBezTo>
                  <a:cubicBezTo>
                    <a:pt x="18" y="111"/>
                    <a:pt x="35" y="106"/>
                    <a:pt x="62" y="106"/>
                  </a:cubicBezTo>
                  <a:cubicBezTo>
                    <a:pt x="89" y="106"/>
                    <a:pt x="106" y="111"/>
                    <a:pt x="112" y="114"/>
                  </a:cubicBezTo>
                  <a:lnTo>
                    <a:pt x="112" y="119"/>
                  </a:lnTo>
                  <a:close/>
                  <a:moveTo>
                    <a:pt x="112" y="100"/>
                  </a:moveTo>
                  <a:cubicBezTo>
                    <a:pt x="104" y="97"/>
                    <a:pt x="87" y="92"/>
                    <a:pt x="62" y="92"/>
                  </a:cubicBezTo>
                  <a:cubicBezTo>
                    <a:pt x="38" y="92"/>
                    <a:pt x="21" y="97"/>
                    <a:pt x="13" y="100"/>
                  </a:cubicBezTo>
                  <a:cubicBezTo>
                    <a:pt x="13" y="94"/>
                    <a:pt x="13" y="94"/>
                    <a:pt x="13" y="94"/>
                  </a:cubicBezTo>
                  <a:cubicBezTo>
                    <a:pt x="18" y="91"/>
                    <a:pt x="36" y="86"/>
                    <a:pt x="62" y="86"/>
                  </a:cubicBezTo>
                  <a:cubicBezTo>
                    <a:pt x="89" y="86"/>
                    <a:pt x="106" y="91"/>
                    <a:pt x="112" y="94"/>
                  </a:cubicBezTo>
                  <a:lnTo>
                    <a:pt x="112" y="100"/>
                  </a:lnTo>
                  <a:close/>
                  <a:moveTo>
                    <a:pt x="112" y="65"/>
                  </a:moveTo>
                  <a:cubicBezTo>
                    <a:pt x="106" y="62"/>
                    <a:pt x="90" y="57"/>
                    <a:pt x="65" y="57"/>
                  </a:cubicBezTo>
                  <a:cubicBezTo>
                    <a:pt x="65" y="12"/>
                    <a:pt x="65" y="12"/>
                    <a:pt x="65" y="12"/>
                  </a:cubicBezTo>
                  <a:cubicBezTo>
                    <a:pt x="90" y="13"/>
                    <a:pt x="107" y="18"/>
                    <a:pt x="112" y="21"/>
                  </a:cubicBezTo>
                  <a:lnTo>
                    <a:pt x="112" y="65"/>
                  </a:lnTo>
                  <a:close/>
                </a:path>
              </a:pathLst>
            </a:custGeom>
            <a:grpFill/>
            <a:ln>
              <a:noFill/>
            </a:ln>
          </p:spPr>
          <p:txBody>
            <a:bodyPr/>
            <a:lstStyle/>
            <a:p>
              <a:pPr eaLnBrk="1" fontAlgn="auto" hangingPunct="1">
                <a:spcBef>
                  <a:spcPts val="0"/>
                </a:spcBef>
                <a:spcAft>
                  <a:spcPts val="0"/>
                </a:spcAft>
                <a:defRPr/>
              </a:pPr>
              <a:endParaRPr lang="zh-CN" altLang="en-US" sz="1350">
                <a:solidFill>
                  <a:schemeClr val="tx1">
                    <a:lumMod val="65000"/>
                    <a:lumOff val="35000"/>
                  </a:schemeClr>
                </a:solidFill>
                <a:latin typeface="+mn-lt"/>
                <a:ea typeface="+mn-ea"/>
              </a:endParaRPr>
            </a:p>
          </p:txBody>
        </p:sp>
      </p:grpSp>
      <p:cxnSp>
        <p:nvCxnSpPr>
          <p:cNvPr id="78" name="直接连接符 54"/>
          <p:cNvCxnSpPr/>
          <p:nvPr/>
        </p:nvCxnSpPr>
        <p:spPr>
          <a:xfrm>
            <a:off x="6789616" y="1438797"/>
            <a:ext cx="3662484"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cxnSp>
        <p:nvCxnSpPr>
          <p:cNvPr id="79" name="直接连接符 59"/>
          <p:cNvCxnSpPr/>
          <p:nvPr/>
        </p:nvCxnSpPr>
        <p:spPr>
          <a:xfrm>
            <a:off x="1992313" y="1438797"/>
            <a:ext cx="3417447"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pic>
        <p:nvPicPr>
          <p:cNvPr id="80" name="图片 7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7216" y="707157"/>
            <a:ext cx="1382400" cy="1382400"/>
          </a:xfrm>
          <a:prstGeom prst="rect">
            <a:avLst/>
          </a:prstGeom>
        </p:spPr>
      </p:pic>
      <p:grpSp>
        <p:nvGrpSpPr>
          <p:cNvPr id="81" name="Group 5"/>
          <p:cNvGrpSpPr/>
          <p:nvPr/>
        </p:nvGrpSpPr>
        <p:grpSpPr>
          <a:xfrm>
            <a:off x="9435994" y="5984837"/>
            <a:ext cx="2426795" cy="799674"/>
            <a:chOff x="3397405" y="222397"/>
            <a:chExt cx="2426795" cy="799674"/>
          </a:xfrm>
        </p:grpSpPr>
        <p:pic>
          <p:nvPicPr>
            <p:cNvPr id="82"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7405" y="222397"/>
              <a:ext cx="830129" cy="799674"/>
            </a:xfrm>
            <a:prstGeom prst="rect">
              <a:avLst/>
            </a:prstGeom>
          </p:spPr>
        </p:pic>
        <p:pic>
          <p:nvPicPr>
            <p:cNvPr id="83"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53081" y="306134"/>
              <a:ext cx="1575878" cy="494252"/>
            </a:xfrm>
            <a:prstGeom prst="rect">
              <a:avLst/>
            </a:prstGeom>
          </p:spPr>
        </p:pic>
        <p:sp>
          <p:nvSpPr>
            <p:cNvPr id="84" name="Rectangle 4"/>
            <p:cNvSpPr/>
            <p:nvPr/>
          </p:nvSpPr>
          <p:spPr>
            <a:xfrm>
              <a:off x="4050049" y="664455"/>
              <a:ext cx="1774151" cy="276999"/>
            </a:xfrm>
            <a:prstGeom prst="rect">
              <a:avLst/>
            </a:prstGeom>
            <a:noFill/>
          </p:spPr>
          <p:txBody>
            <a:bodyPr wrap="square" lIns="91440" tIns="45720" rIns="91440" bIns="45720">
              <a:spAutoFit/>
            </a:bodyPr>
            <a:lstStyle/>
            <a:p>
              <a:pPr algn="ctr"/>
              <a:r>
                <a:rPr lang="en-US" sz="1200" b="0" cap="none" spc="0" dirty="0">
                  <a:ln w="0"/>
                  <a:solidFill>
                    <a:srgbClr val="004F8A"/>
                  </a:solidFill>
                  <a:effectLst>
                    <a:outerShdw blurRad="38100" dist="19050" dir="2700000" algn="tl" rotWithShape="0">
                      <a:schemeClr val="dk1">
                        <a:alpha val="40000"/>
                      </a:schemeClr>
                    </a:outerShdw>
                  </a:effectLst>
                  <a:latin typeface="Times New Roman" charset="0"/>
                  <a:ea typeface="Times New Roman" charset="0"/>
                  <a:cs typeface="Times New Roman" charset="0"/>
                </a:rPr>
                <a:t>TONGJI UNIVERSITY</a:t>
              </a:r>
            </a:p>
          </p:txBody>
        </p:sp>
      </p:grpSp>
      <p:cxnSp>
        <p:nvCxnSpPr>
          <p:cNvPr id="75" name="直接连接符 55">
            <a:extLst>
              <a:ext uri="{FF2B5EF4-FFF2-40B4-BE49-F238E27FC236}">
                <a16:creationId xmlns:a16="http://schemas.microsoft.com/office/drawing/2014/main" id="{E6D655AC-6925-A67C-2A83-2C8727018F7B}"/>
              </a:ext>
            </a:extLst>
          </p:cNvPr>
          <p:cNvCxnSpPr/>
          <p:nvPr/>
        </p:nvCxnSpPr>
        <p:spPr>
          <a:xfrm>
            <a:off x="1992313" y="4642540"/>
            <a:ext cx="8449689"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2073952"/>
      </p:ext>
    </p:extLst>
  </p:cSld>
  <p:clrMapOvr>
    <a:masterClrMapping/>
  </p:clrMapOvr>
  <p:transition spd="med">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967740" y="676444"/>
            <a:ext cx="3480657" cy="138896"/>
            <a:chOff x="1005840" y="678180"/>
            <a:chExt cx="4023360" cy="137160"/>
          </a:xfrm>
        </p:grpSpPr>
        <p:cxnSp>
          <p:nvCxnSpPr>
            <p:cNvPr id="4" name="直接连接符 3"/>
            <p:cNvCxnSpPr/>
            <p:nvPr/>
          </p:nvCxnSpPr>
          <p:spPr>
            <a:xfrm>
              <a:off x="1005840" y="746760"/>
              <a:ext cx="3886200"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4892040" y="678180"/>
              <a:ext cx="137160" cy="137160"/>
            </a:xfrm>
            <a:prstGeom prst="ellipse">
              <a:avLst/>
            </a:prstGeom>
            <a:solidFill>
              <a:srgbClr val="005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flipH="1">
            <a:off x="7752508" y="678180"/>
            <a:ext cx="3652970" cy="137160"/>
            <a:chOff x="1005840" y="678180"/>
            <a:chExt cx="4023360" cy="137160"/>
          </a:xfrm>
        </p:grpSpPr>
        <p:cxnSp>
          <p:nvCxnSpPr>
            <p:cNvPr id="8" name="直接连接符 7"/>
            <p:cNvCxnSpPr/>
            <p:nvPr/>
          </p:nvCxnSpPr>
          <p:spPr>
            <a:xfrm>
              <a:off x="1005840" y="746760"/>
              <a:ext cx="3886200"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4892040" y="678180"/>
              <a:ext cx="137160" cy="137160"/>
            </a:xfrm>
            <a:prstGeom prst="ellipse">
              <a:avLst/>
            </a:prstGeom>
            <a:solidFill>
              <a:srgbClr val="005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4780224" y="442644"/>
            <a:ext cx="2640467" cy="584775"/>
          </a:xfrm>
          <a:prstGeom prst="rect">
            <a:avLst/>
          </a:prstGeom>
          <a:noFill/>
        </p:spPr>
        <p:txBody>
          <a:bodyPr wrap="none" rtlCol="0">
            <a:spAutoFit/>
          </a:bodyPr>
          <a:lstStyle/>
          <a:p>
            <a:pPr algn="ctr"/>
            <a:r>
              <a:rPr lang="en-US" altLang="zh-CN" sz="3200" b="1" spc="300" dirty="0">
                <a:solidFill>
                  <a:schemeClr val="tx1">
                    <a:lumMod val="85000"/>
                    <a:lumOff val="15000"/>
                  </a:schemeClr>
                </a:solidFill>
              </a:rPr>
              <a:t>Evaluation</a:t>
            </a:r>
            <a:endParaRPr lang="zh-CN" altLang="en-US" sz="3200" b="1" spc="300" dirty="0">
              <a:solidFill>
                <a:schemeClr val="tx1">
                  <a:lumMod val="85000"/>
                  <a:lumOff val="15000"/>
                </a:schemeClr>
              </a:solidFill>
            </a:endParaRPr>
          </a:p>
        </p:txBody>
      </p:sp>
      <p:sp>
        <p:nvSpPr>
          <p:cNvPr id="3" name="矩形 2">
            <a:extLst>
              <a:ext uri="{FF2B5EF4-FFF2-40B4-BE49-F238E27FC236}">
                <a16:creationId xmlns:a16="http://schemas.microsoft.com/office/drawing/2014/main" id="{B7D05676-70B4-4FF3-45A2-1AC1637A1865}"/>
              </a:ext>
            </a:extLst>
          </p:cNvPr>
          <p:cNvSpPr/>
          <p:nvPr/>
        </p:nvSpPr>
        <p:spPr>
          <a:xfrm>
            <a:off x="967740" y="1370500"/>
            <a:ext cx="9794045" cy="4918911"/>
          </a:xfrm>
          <a:prstGeom prst="rect">
            <a:avLst/>
          </a:prstGeom>
        </p:spPr>
        <p:txBody>
          <a:bodyPr wrap="square">
            <a:spAutoFit/>
          </a:bodyPr>
          <a:lstStyle/>
          <a:p>
            <a:pPr marL="285750" indent="-285750">
              <a:lnSpc>
                <a:spcPct val="125000"/>
              </a:lnSpc>
              <a:buFont typeface="Arial" panose="020B0604020202020204" pitchFamily="34" charset="0"/>
              <a:buChar char="•"/>
            </a:pPr>
            <a:r>
              <a:rPr lang="en-US" altLang="zh-CN" b="1" dirty="0">
                <a:latin typeface="Times" pitchFamily="2" charset="0"/>
              </a:rPr>
              <a:t>Processed</a:t>
            </a:r>
            <a:r>
              <a:rPr lang="zh-CN" altLang="en-US" b="1" dirty="0">
                <a:latin typeface="Times" pitchFamily="2" charset="0"/>
              </a:rPr>
              <a:t> </a:t>
            </a:r>
            <a:r>
              <a:rPr lang="en-US" altLang="zh-CN" b="1" dirty="0">
                <a:latin typeface="Times" pitchFamily="2" charset="0"/>
              </a:rPr>
              <a:t>Dataset</a:t>
            </a:r>
          </a:p>
          <a:p>
            <a:pPr marL="742950" lvl="1" indent="-285750">
              <a:lnSpc>
                <a:spcPct val="125000"/>
              </a:lnSpc>
              <a:buFont typeface="Arial" panose="020B0604020202020204" pitchFamily="34" charset="0"/>
              <a:buChar char="•"/>
            </a:pPr>
            <a:r>
              <a:rPr lang="en" altLang="zh-CN" dirty="0"/>
              <a:t>training</a:t>
            </a:r>
            <a:r>
              <a:rPr lang="zh-CN" altLang="en-US" dirty="0"/>
              <a:t> </a:t>
            </a:r>
            <a:r>
              <a:rPr lang="en-US" altLang="zh-CN" dirty="0"/>
              <a:t>set: </a:t>
            </a:r>
            <a:r>
              <a:rPr lang="en" altLang="zh-CN" dirty="0"/>
              <a:t>454,451 samples </a:t>
            </a:r>
          </a:p>
          <a:p>
            <a:pPr marL="742950" lvl="1" indent="-285750">
              <a:lnSpc>
                <a:spcPct val="125000"/>
              </a:lnSpc>
              <a:buFont typeface="Arial" panose="020B0604020202020204" pitchFamily="34" charset="0"/>
              <a:buChar char="•"/>
            </a:pPr>
            <a:r>
              <a:rPr lang="en" altLang="zh-CN" dirty="0"/>
              <a:t>test</a:t>
            </a:r>
            <a:r>
              <a:rPr lang="zh-CN" altLang="en-US" dirty="0"/>
              <a:t> </a:t>
            </a:r>
            <a:r>
              <a:rPr lang="en" altLang="zh-CN" dirty="0"/>
              <a:t>set</a:t>
            </a:r>
            <a:r>
              <a:rPr lang="zh-CN" altLang="en-US" dirty="0"/>
              <a:t>：</a:t>
            </a:r>
            <a:r>
              <a:rPr lang="en-US" altLang="zh-CN" dirty="0"/>
              <a:t>4,548 samples</a:t>
            </a:r>
            <a:endParaRPr lang="en-US" altLang="zh-CN" b="1" dirty="0">
              <a:latin typeface="Times" pitchFamily="2" charset="0"/>
            </a:endParaRPr>
          </a:p>
          <a:p>
            <a:pPr marL="285750" indent="-285750">
              <a:lnSpc>
                <a:spcPct val="125000"/>
              </a:lnSpc>
              <a:buFont typeface="Arial" panose="020B0604020202020204" pitchFamily="34" charset="0"/>
              <a:buChar char="•"/>
            </a:pPr>
            <a:r>
              <a:rPr lang="en-US" altLang="zh-CN" b="1" dirty="0">
                <a:latin typeface="Times" pitchFamily="2" charset="0"/>
              </a:rPr>
              <a:t>Evaluation</a:t>
            </a:r>
            <a:r>
              <a:rPr lang="zh-CN" altLang="en-US" b="1" dirty="0">
                <a:latin typeface="Times" pitchFamily="2" charset="0"/>
              </a:rPr>
              <a:t> </a:t>
            </a:r>
            <a:r>
              <a:rPr lang="en-US" altLang="zh-CN" b="1" dirty="0">
                <a:latin typeface="Times" pitchFamily="2" charset="0"/>
              </a:rPr>
              <a:t>Method</a:t>
            </a:r>
          </a:p>
          <a:p>
            <a:pPr marL="742950" lvl="1" indent="-285750">
              <a:lnSpc>
                <a:spcPct val="125000"/>
              </a:lnSpc>
              <a:buFont typeface="Arial" panose="020B0604020202020204" pitchFamily="34" charset="0"/>
              <a:buChar char="•"/>
            </a:pPr>
            <a:r>
              <a:rPr lang="en" altLang="zh-CN" b="1" dirty="0">
                <a:latin typeface="TimesNewRomanPSMT"/>
              </a:rPr>
              <a:t>Automatic evaluation</a:t>
            </a:r>
            <a:r>
              <a:rPr lang="en-US" altLang="zh-CN" b="1" dirty="0">
                <a:latin typeface="TimesNewRomanPSMT"/>
              </a:rPr>
              <a:t>: </a:t>
            </a:r>
            <a:r>
              <a:rPr lang="en" altLang="zh-CN" dirty="0">
                <a:latin typeface="TimesNewRomanPSMT"/>
              </a:rPr>
              <a:t>we randomly selected 99 other code snippets and combined them with the ground truth as the search base for a query input. </a:t>
            </a:r>
            <a:endParaRPr lang="en-US" altLang="zh-CN" b="1" dirty="0">
              <a:latin typeface="Times" pitchFamily="2" charset="0"/>
            </a:endParaRPr>
          </a:p>
          <a:p>
            <a:pPr marL="285750" indent="-285750">
              <a:lnSpc>
                <a:spcPct val="125000"/>
              </a:lnSpc>
              <a:buFont typeface="Arial" panose="020B0604020202020204" pitchFamily="34" charset="0"/>
              <a:buChar char="•"/>
            </a:pPr>
            <a:r>
              <a:rPr lang="en-US" altLang="zh-CN" b="1" dirty="0">
                <a:latin typeface="Times" pitchFamily="2" charset="0"/>
              </a:rPr>
              <a:t>Evaluation</a:t>
            </a:r>
            <a:r>
              <a:rPr lang="zh-CN" altLang="en-US" b="1" dirty="0">
                <a:latin typeface="Times" pitchFamily="2" charset="0"/>
              </a:rPr>
              <a:t> </a:t>
            </a:r>
            <a:r>
              <a:rPr lang="en-US" altLang="zh-CN" b="1" dirty="0">
                <a:latin typeface="Times" pitchFamily="2" charset="0"/>
              </a:rPr>
              <a:t>Metrics</a:t>
            </a:r>
          </a:p>
          <a:p>
            <a:pPr marL="742950" lvl="1" indent="-285750">
              <a:lnSpc>
                <a:spcPct val="125000"/>
              </a:lnSpc>
              <a:buFont typeface="Arial" panose="020B0604020202020204" pitchFamily="34" charset="0"/>
              <a:buChar char="•"/>
            </a:pPr>
            <a:r>
              <a:rPr lang="en" altLang="zh-CN" b="1" dirty="0" err="1">
                <a:latin typeface="TimesNewRomanPSMT"/>
              </a:rPr>
              <a:t>SuccessRate</a:t>
            </a:r>
            <a:r>
              <a:rPr lang="en-US" altLang="zh-CN" b="1" dirty="0">
                <a:latin typeface="TimesNewRomanPSMT"/>
              </a:rPr>
              <a:t>@k: </a:t>
            </a:r>
            <a:r>
              <a:rPr lang="en" altLang="zh-CN" dirty="0">
                <a:latin typeface="TimesNewRomanPSMT"/>
              </a:rPr>
              <a:t>the percentage of queries for which the corresponding ground-truth code snippet could exist in the top k ranked results.</a:t>
            </a:r>
          </a:p>
          <a:p>
            <a:pPr marL="742950" lvl="1" indent="-285750">
              <a:lnSpc>
                <a:spcPct val="125000"/>
              </a:lnSpc>
              <a:buFont typeface="Arial" panose="020B0604020202020204" pitchFamily="34" charset="0"/>
              <a:buChar char="•"/>
            </a:pPr>
            <a:r>
              <a:rPr lang="en" altLang="zh-CN" b="1" dirty="0">
                <a:latin typeface="TimesNewRomanPSMT"/>
              </a:rPr>
              <a:t>MRR</a:t>
            </a:r>
            <a:r>
              <a:rPr lang="en" altLang="zh-CN" dirty="0">
                <a:latin typeface="TimesNewRomanPSMT"/>
              </a:rPr>
              <a:t>: the average of the reciprocal ranks of results of a query set </a:t>
            </a:r>
            <a:r>
              <a:rPr lang="en" altLang="zh-CN" b="1" i="1" dirty="0"/>
              <a:t>Q.</a:t>
            </a:r>
            <a:endParaRPr lang="en-US" altLang="zh-CN" b="1" dirty="0">
              <a:latin typeface="Times" pitchFamily="2" charset="0"/>
            </a:endParaRPr>
          </a:p>
          <a:p>
            <a:pPr marL="285750" indent="-285750">
              <a:lnSpc>
                <a:spcPct val="125000"/>
              </a:lnSpc>
              <a:buFont typeface="Arial" panose="020B0604020202020204" pitchFamily="34" charset="0"/>
              <a:buChar char="•"/>
            </a:pPr>
            <a:r>
              <a:rPr lang="en-US" altLang="zh-CN" b="1" dirty="0">
                <a:latin typeface="Times" pitchFamily="2" charset="0"/>
              </a:rPr>
              <a:t>Baseline</a:t>
            </a:r>
            <a:r>
              <a:rPr lang="zh-CN" altLang="en-US" b="1" dirty="0">
                <a:latin typeface="Times" pitchFamily="2" charset="0"/>
              </a:rPr>
              <a:t> </a:t>
            </a:r>
            <a:r>
              <a:rPr lang="en-US" altLang="zh-CN" b="1" dirty="0">
                <a:latin typeface="Times" pitchFamily="2" charset="0"/>
              </a:rPr>
              <a:t>models</a:t>
            </a:r>
          </a:p>
          <a:p>
            <a:pPr marL="742950" lvl="1" indent="-285750">
              <a:lnSpc>
                <a:spcPct val="125000"/>
              </a:lnSpc>
              <a:buFont typeface="Arial" panose="020B0604020202020204" pitchFamily="34" charset="0"/>
              <a:buChar char="•"/>
            </a:pPr>
            <a:r>
              <a:rPr lang="en-US" altLang="zh-CN" b="1" dirty="0" err="1">
                <a:latin typeface="Times" pitchFamily="2" charset="0"/>
              </a:rPr>
              <a:t>DeepCS</a:t>
            </a:r>
            <a:r>
              <a:rPr lang="zh-CN" altLang="en-US" dirty="0">
                <a:latin typeface="TimesNewRomanPSMT"/>
              </a:rPr>
              <a:t>：</a:t>
            </a:r>
            <a:r>
              <a:rPr lang="en" altLang="zh-CN" dirty="0">
                <a:latin typeface="TimesNewRomanPSMT"/>
              </a:rPr>
              <a:t>the state-of-the-art neural network to retrieve relevant code snippets given a query description. </a:t>
            </a:r>
            <a:endParaRPr lang="en-US" altLang="zh-CN" dirty="0">
              <a:latin typeface="TimesNewRomanPSMT"/>
            </a:endParaRPr>
          </a:p>
          <a:p>
            <a:pPr marL="742950" lvl="1" indent="-285750">
              <a:lnSpc>
                <a:spcPct val="125000"/>
              </a:lnSpc>
              <a:buFont typeface="Arial" panose="020B0604020202020204" pitchFamily="34" charset="0"/>
              <a:buChar char="•"/>
            </a:pPr>
            <a:r>
              <a:rPr lang="en-US" altLang="zh-CN" b="1" dirty="0">
                <a:latin typeface="Times" pitchFamily="2" charset="0"/>
              </a:rPr>
              <a:t>GGNN</a:t>
            </a:r>
            <a:r>
              <a:rPr lang="zh-CN" altLang="en-US" dirty="0">
                <a:latin typeface="TimesNewRomanPSMT"/>
              </a:rPr>
              <a:t>：</a:t>
            </a:r>
            <a:r>
              <a:rPr lang="en" altLang="zh-CN" dirty="0">
                <a:latin typeface="TimesNewRomanPSMT"/>
              </a:rPr>
              <a:t>the gated neural network without edge attention based on our APDG. </a:t>
            </a:r>
          </a:p>
        </p:txBody>
      </p:sp>
    </p:spTree>
    <p:extLst>
      <p:ext uri="{BB962C8B-B14F-4D97-AF65-F5344CB8AC3E}">
        <p14:creationId xmlns:p14="http://schemas.microsoft.com/office/powerpoint/2010/main" val="2989633716"/>
      </p:ext>
    </p:extLst>
  </p:cSld>
  <p:clrMapOvr>
    <a:masterClrMapping/>
  </p:clrMapOvr>
  <p:transition spd="med">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967740" y="676444"/>
            <a:ext cx="3480657" cy="138896"/>
            <a:chOff x="1005840" y="678180"/>
            <a:chExt cx="4023360" cy="137160"/>
          </a:xfrm>
        </p:grpSpPr>
        <p:cxnSp>
          <p:nvCxnSpPr>
            <p:cNvPr id="4" name="直接连接符 3"/>
            <p:cNvCxnSpPr/>
            <p:nvPr/>
          </p:nvCxnSpPr>
          <p:spPr>
            <a:xfrm>
              <a:off x="1005840" y="746760"/>
              <a:ext cx="3886200"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4892040" y="678180"/>
              <a:ext cx="137160" cy="137160"/>
            </a:xfrm>
            <a:prstGeom prst="ellipse">
              <a:avLst/>
            </a:prstGeom>
            <a:solidFill>
              <a:srgbClr val="005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flipH="1">
            <a:off x="7752508" y="678180"/>
            <a:ext cx="3652970" cy="137160"/>
            <a:chOff x="1005840" y="678180"/>
            <a:chExt cx="4023360" cy="137160"/>
          </a:xfrm>
        </p:grpSpPr>
        <p:cxnSp>
          <p:nvCxnSpPr>
            <p:cNvPr id="8" name="直接连接符 7"/>
            <p:cNvCxnSpPr/>
            <p:nvPr/>
          </p:nvCxnSpPr>
          <p:spPr>
            <a:xfrm>
              <a:off x="1005840" y="746760"/>
              <a:ext cx="3886200"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4892040" y="678180"/>
              <a:ext cx="137160" cy="137160"/>
            </a:xfrm>
            <a:prstGeom prst="ellipse">
              <a:avLst/>
            </a:prstGeom>
            <a:solidFill>
              <a:srgbClr val="005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5133688" y="442644"/>
            <a:ext cx="1933543" cy="584775"/>
          </a:xfrm>
          <a:prstGeom prst="rect">
            <a:avLst/>
          </a:prstGeom>
          <a:noFill/>
        </p:spPr>
        <p:txBody>
          <a:bodyPr wrap="none" rtlCol="0">
            <a:spAutoFit/>
          </a:bodyPr>
          <a:lstStyle/>
          <a:p>
            <a:pPr algn="ctr"/>
            <a:r>
              <a:rPr lang="en-US" altLang="zh-CN" sz="3200" b="1" spc="300" dirty="0">
                <a:solidFill>
                  <a:schemeClr val="tx1">
                    <a:lumMod val="85000"/>
                    <a:lumOff val="15000"/>
                  </a:schemeClr>
                </a:solidFill>
              </a:rPr>
              <a:t>Results</a:t>
            </a:r>
            <a:endParaRPr lang="zh-CN" altLang="en-US" sz="3200" b="1" spc="300" dirty="0">
              <a:solidFill>
                <a:schemeClr val="tx1">
                  <a:lumMod val="85000"/>
                  <a:lumOff val="15000"/>
                </a:schemeClr>
              </a:solidFill>
            </a:endParaRPr>
          </a:p>
        </p:txBody>
      </p:sp>
      <p:pic>
        <p:nvPicPr>
          <p:cNvPr id="2" name="图片 1">
            <a:extLst>
              <a:ext uri="{FF2B5EF4-FFF2-40B4-BE49-F238E27FC236}">
                <a16:creationId xmlns:a16="http://schemas.microsoft.com/office/drawing/2014/main" id="{A1C63F3C-0194-A5DD-B8E6-295B969B732D}"/>
              </a:ext>
            </a:extLst>
          </p:cNvPr>
          <p:cNvPicPr>
            <a:picLocks noChangeAspect="1"/>
          </p:cNvPicPr>
          <p:nvPr/>
        </p:nvPicPr>
        <p:blipFill>
          <a:blip r:embed="rId3"/>
          <a:stretch>
            <a:fillRect/>
          </a:stretch>
        </p:blipFill>
        <p:spPr>
          <a:xfrm>
            <a:off x="642060" y="1526258"/>
            <a:ext cx="7612674" cy="2248973"/>
          </a:xfrm>
          <a:prstGeom prst="rect">
            <a:avLst/>
          </a:prstGeom>
        </p:spPr>
      </p:pic>
      <p:pic>
        <p:nvPicPr>
          <p:cNvPr id="11" name="图片 10">
            <a:extLst>
              <a:ext uri="{FF2B5EF4-FFF2-40B4-BE49-F238E27FC236}">
                <a16:creationId xmlns:a16="http://schemas.microsoft.com/office/drawing/2014/main" id="{348616CA-A79B-C8DF-6044-080E1FDB9251}"/>
              </a:ext>
            </a:extLst>
          </p:cNvPr>
          <p:cNvPicPr>
            <a:picLocks noChangeAspect="1"/>
          </p:cNvPicPr>
          <p:nvPr/>
        </p:nvPicPr>
        <p:blipFill>
          <a:blip r:embed="rId4"/>
          <a:stretch>
            <a:fillRect/>
          </a:stretch>
        </p:blipFill>
        <p:spPr>
          <a:xfrm>
            <a:off x="3411643" y="4027425"/>
            <a:ext cx="8018096" cy="2387931"/>
          </a:xfrm>
          <a:prstGeom prst="rect">
            <a:avLst/>
          </a:prstGeom>
        </p:spPr>
      </p:pic>
    </p:spTree>
    <p:extLst>
      <p:ext uri="{BB962C8B-B14F-4D97-AF65-F5344CB8AC3E}">
        <p14:creationId xmlns:p14="http://schemas.microsoft.com/office/powerpoint/2010/main" val="3122167649"/>
      </p:ext>
    </p:extLst>
  </p:cSld>
  <p:clrMapOvr>
    <a:masterClrMapping/>
  </p:clrMapOvr>
  <p:transition spd="med">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4269823" y="2725207"/>
            <a:ext cx="860919" cy="584775"/>
          </a:xfrm>
          <a:prstGeom prst="rect">
            <a:avLst/>
          </a:prstGeom>
          <a:noFill/>
        </p:spPr>
        <p:txBody>
          <a:bodyPr wrap="square" rtlCol="0">
            <a:spAutoFit/>
          </a:bodyPr>
          <a:lstStyle/>
          <a:p>
            <a:r>
              <a:rPr lang="en-US" altLang="zh-CN" sz="3200" b="1" dirty="0">
                <a:solidFill>
                  <a:schemeClr val="tx1">
                    <a:lumMod val="65000"/>
                    <a:lumOff val="35000"/>
                  </a:schemeClr>
                </a:solidFill>
                <a:latin typeface="Broadway" panose="04040905080B02020502" pitchFamily="82" charset="0"/>
                <a:cs typeface="+mn-ea"/>
                <a:sym typeface="+mn-lt"/>
              </a:rPr>
              <a:t>04</a:t>
            </a:r>
            <a:endParaRPr lang="zh-CN" altLang="en-US" sz="3200" b="1" dirty="0">
              <a:solidFill>
                <a:schemeClr val="tx1">
                  <a:lumMod val="65000"/>
                  <a:lumOff val="35000"/>
                </a:schemeClr>
              </a:solidFill>
              <a:latin typeface="Broadway" panose="04040905080B02020502" pitchFamily="82" charset="0"/>
              <a:cs typeface="+mn-ea"/>
              <a:sym typeface="+mn-lt"/>
            </a:endParaRPr>
          </a:p>
        </p:txBody>
      </p:sp>
      <p:sp>
        <p:nvSpPr>
          <p:cNvPr id="36" name="文本框 35"/>
          <p:cNvSpPr txBox="1"/>
          <p:nvPr/>
        </p:nvSpPr>
        <p:spPr>
          <a:xfrm>
            <a:off x="4960983" y="2858217"/>
            <a:ext cx="4371711" cy="1015663"/>
          </a:xfrm>
          <a:prstGeom prst="rect">
            <a:avLst/>
          </a:prstGeom>
          <a:noFill/>
        </p:spPr>
        <p:txBody>
          <a:bodyPr wrap="none" rtlCol="0">
            <a:spAutoFit/>
          </a:bodyPr>
          <a:lstStyle/>
          <a:p>
            <a:pPr algn="ctr"/>
            <a:r>
              <a:rPr lang="en-US" altLang="zh-CN" sz="6000" b="1" dirty="0">
                <a:solidFill>
                  <a:schemeClr val="tx1">
                    <a:lumMod val="65000"/>
                    <a:lumOff val="35000"/>
                  </a:schemeClr>
                </a:solidFill>
              </a:rPr>
              <a:t>Conclusion</a:t>
            </a:r>
            <a:endParaRPr lang="zh-CN" altLang="en-US" sz="6000" b="1" dirty="0">
              <a:solidFill>
                <a:schemeClr val="tx1">
                  <a:lumMod val="65000"/>
                  <a:lumOff val="35000"/>
                </a:schemeClr>
              </a:solidFill>
            </a:endParaRPr>
          </a:p>
        </p:txBody>
      </p:sp>
      <p:grpSp>
        <p:nvGrpSpPr>
          <p:cNvPr id="56" name="组合 221"/>
          <p:cNvGrpSpPr/>
          <p:nvPr/>
        </p:nvGrpSpPr>
        <p:grpSpPr bwMode="auto">
          <a:xfrm>
            <a:off x="4221730" y="3252955"/>
            <a:ext cx="860919" cy="506904"/>
            <a:chOff x="165605" y="4160117"/>
            <a:chExt cx="962026" cy="631825"/>
          </a:xfrm>
          <a:solidFill>
            <a:srgbClr val="005D9D"/>
          </a:solidFill>
        </p:grpSpPr>
        <p:sp>
          <p:nvSpPr>
            <p:cNvPr id="57" name="Freeform 113"/>
            <p:cNvSpPr/>
            <p:nvPr/>
          </p:nvSpPr>
          <p:spPr bwMode="auto">
            <a:xfrm>
              <a:off x="171329" y="4674430"/>
              <a:ext cx="956844" cy="117404"/>
            </a:xfrm>
            <a:custGeom>
              <a:avLst/>
              <a:gdLst>
                <a:gd name="T0" fmla="*/ 145 w 255"/>
                <a:gd name="T1" fmla="*/ 26 h 31"/>
                <a:gd name="T2" fmla="*/ 145 w 255"/>
                <a:gd name="T3" fmla="*/ 22 h 31"/>
                <a:gd name="T4" fmla="*/ 253 w 255"/>
                <a:gd name="T5" fmla="*/ 22 h 31"/>
                <a:gd name="T6" fmla="*/ 251 w 255"/>
                <a:gd name="T7" fmla="*/ 17 h 31"/>
                <a:gd name="T8" fmla="*/ 157 w 255"/>
                <a:gd name="T9" fmla="*/ 17 h 31"/>
                <a:gd name="T10" fmla="*/ 157 w 255"/>
                <a:gd name="T11" fmla="*/ 12 h 31"/>
                <a:gd name="T12" fmla="*/ 248 w 255"/>
                <a:gd name="T13" fmla="*/ 12 h 31"/>
                <a:gd name="T14" fmla="*/ 193 w 255"/>
                <a:gd name="T15" fmla="*/ 2 h 31"/>
                <a:gd name="T16" fmla="*/ 136 w 255"/>
                <a:gd name="T17" fmla="*/ 13 h 31"/>
                <a:gd name="T18" fmla="*/ 136 w 255"/>
                <a:gd name="T19" fmla="*/ 17 h 31"/>
                <a:gd name="T20" fmla="*/ 127 w 255"/>
                <a:gd name="T21" fmla="*/ 17 h 31"/>
                <a:gd name="T22" fmla="*/ 119 w 255"/>
                <a:gd name="T23" fmla="*/ 17 h 31"/>
                <a:gd name="T24" fmla="*/ 119 w 255"/>
                <a:gd name="T25" fmla="*/ 14 h 31"/>
                <a:gd name="T26" fmla="*/ 61 w 255"/>
                <a:gd name="T27" fmla="*/ 0 h 31"/>
                <a:gd name="T28" fmla="*/ 6 w 255"/>
                <a:gd name="T29" fmla="*/ 10 h 31"/>
                <a:gd name="T30" fmla="*/ 97 w 255"/>
                <a:gd name="T31" fmla="*/ 10 h 31"/>
                <a:gd name="T32" fmla="*/ 97 w 255"/>
                <a:gd name="T33" fmla="*/ 14 h 31"/>
                <a:gd name="T34" fmla="*/ 2 w 255"/>
                <a:gd name="T35" fmla="*/ 14 h 31"/>
                <a:gd name="T36" fmla="*/ 2 w 255"/>
                <a:gd name="T37" fmla="*/ 19 h 31"/>
                <a:gd name="T38" fmla="*/ 109 w 255"/>
                <a:gd name="T39" fmla="*/ 19 h 31"/>
                <a:gd name="T40" fmla="*/ 109 w 255"/>
                <a:gd name="T41" fmla="*/ 24 h 31"/>
                <a:gd name="T42" fmla="*/ 1 w 255"/>
                <a:gd name="T43" fmla="*/ 24 h 31"/>
                <a:gd name="T44" fmla="*/ 0 w 255"/>
                <a:gd name="T45" fmla="*/ 31 h 31"/>
                <a:gd name="T46" fmla="*/ 255 w 255"/>
                <a:gd name="T47" fmla="*/ 31 h 31"/>
                <a:gd name="T48" fmla="*/ 254 w 255"/>
                <a:gd name="T49" fmla="*/ 26 h 31"/>
                <a:gd name="T50" fmla="*/ 145 w 255"/>
                <a:gd name="T51" fmla="*/ 2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5" h="31">
                  <a:moveTo>
                    <a:pt x="145" y="26"/>
                  </a:moveTo>
                  <a:cubicBezTo>
                    <a:pt x="145" y="22"/>
                    <a:pt x="145" y="22"/>
                    <a:pt x="145" y="22"/>
                  </a:cubicBezTo>
                  <a:cubicBezTo>
                    <a:pt x="253" y="22"/>
                    <a:pt x="253" y="22"/>
                    <a:pt x="253" y="22"/>
                  </a:cubicBezTo>
                  <a:cubicBezTo>
                    <a:pt x="251" y="17"/>
                    <a:pt x="251" y="17"/>
                    <a:pt x="251" y="17"/>
                  </a:cubicBezTo>
                  <a:cubicBezTo>
                    <a:pt x="157" y="17"/>
                    <a:pt x="157" y="17"/>
                    <a:pt x="157" y="17"/>
                  </a:cubicBezTo>
                  <a:cubicBezTo>
                    <a:pt x="157" y="12"/>
                    <a:pt x="157" y="12"/>
                    <a:pt x="157" y="12"/>
                  </a:cubicBezTo>
                  <a:cubicBezTo>
                    <a:pt x="248" y="12"/>
                    <a:pt x="248" y="12"/>
                    <a:pt x="248" y="12"/>
                  </a:cubicBezTo>
                  <a:cubicBezTo>
                    <a:pt x="242" y="8"/>
                    <a:pt x="223" y="2"/>
                    <a:pt x="193" y="2"/>
                  </a:cubicBezTo>
                  <a:cubicBezTo>
                    <a:pt x="163" y="2"/>
                    <a:pt x="142" y="8"/>
                    <a:pt x="136" y="13"/>
                  </a:cubicBezTo>
                  <a:cubicBezTo>
                    <a:pt x="136" y="17"/>
                    <a:pt x="136" y="17"/>
                    <a:pt x="136" y="17"/>
                  </a:cubicBezTo>
                  <a:cubicBezTo>
                    <a:pt x="127" y="17"/>
                    <a:pt x="127" y="17"/>
                    <a:pt x="127" y="17"/>
                  </a:cubicBezTo>
                  <a:cubicBezTo>
                    <a:pt x="119" y="17"/>
                    <a:pt x="119" y="17"/>
                    <a:pt x="119" y="17"/>
                  </a:cubicBezTo>
                  <a:cubicBezTo>
                    <a:pt x="119" y="14"/>
                    <a:pt x="119" y="14"/>
                    <a:pt x="119" y="14"/>
                  </a:cubicBezTo>
                  <a:cubicBezTo>
                    <a:pt x="119" y="9"/>
                    <a:pt x="99" y="0"/>
                    <a:pt x="61" y="0"/>
                  </a:cubicBezTo>
                  <a:cubicBezTo>
                    <a:pt x="33" y="0"/>
                    <a:pt x="14" y="5"/>
                    <a:pt x="6" y="10"/>
                  </a:cubicBezTo>
                  <a:cubicBezTo>
                    <a:pt x="97" y="10"/>
                    <a:pt x="97" y="10"/>
                    <a:pt x="97" y="10"/>
                  </a:cubicBezTo>
                  <a:cubicBezTo>
                    <a:pt x="97" y="14"/>
                    <a:pt x="97" y="14"/>
                    <a:pt x="97" y="14"/>
                  </a:cubicBezTo>
                  <a:cubicBezTo>
                    <a:pt x="2" y="14"/>
                    <a:pt x="2" y="14"/>
                    <a:pt x="2" y="14"/>
                  </a:cubicBezTo>
                  <a:cubicBezTo>
                    <a:pt x="2" y="19"/>
                    <a:pt x="2" y="19"/>
                    <a:pt x="2" y="19"/>
                  </a:cubicBezTo>
                  <a:cubicBezTo>
                    <a:pt x="109" y="19"/>
                    <a:pt x="109" y="19"/>
                    <a:pt x="109" y="19"/>
                  </a:cubicBezTo>
                  <a:cubicBezTo>
                    <a:pt x="109" y="24"/>
                    <a:pt x="109" y="24"/>
                    <a:pt x="109" y="24"/>
                  </a:cubicBezTo>
                  <a:cubicBezTo>
                    <a:pt x="1" y="24"/>
                    <a:pt x="1" y="24"/>
                    <a:pt x="1" y="24"/>
                  </a:cubicBezTo>
                  <a:cubicBezTo>
                    <a:pt x="0" y="31"/>
                    <a:pt x="0" y="31"/>
                    <a:pt x="0" y="31"/>
                  </a:cubicBezTo>
                  <a:cubicBezTo>
                    <a:pt x="255" y="31"/>
                    <a:pt x="255" y="31"/>
                    <a:pt x="255" y="31"/>
                  </a:cubicBezTo>
                  <a:cubicBezTo>
                    <a:pt x="254" y="26"/>
                    <a:pt x="254" y="26"/>
                    <a:pt x="254" y="26"/>
                  </a:cubicBezTo>
                  <a:lnTo>
                    <a:pt x="145" y="26"/>
                  </a:lnTo>
                  <a:close/>
                </a:path>
              </a:pathLst>
            </a:custGeom>
            <a:grpFill/>
            <a:ln>
              <a:noFill/>
            </a:ln>
          </p:spPr>
          <p:txBody>
            <a:bodyPr/>
            <a:lstStyle/>
            <a:p>
              <a:pPr eaLnBrk="1" fontAlgn="auto" hangingPunct="1">
                <a:spcBef>
                  <a:spcPts val="0"/>
                </a:spcBef>
                <a:spcAft>
                  <a:spcPts val="0"/>
                </a:spcAft>
                <a:defRPr/>
              </a:pPr>
              <a:endParaRPr lang="zh-CN" altLang="en-US" sz="1350">
                <a:solidFill>
                  <a:schemeClr val="tx1">
                    <a:lumMod val="65000"/>
                    <a:lumOff val="35000"/>
                  </a:schemeClr>
                </a:solidFill>
                <a:latin typeface="+mn-lt"/>
                <a:ea typeface="+mn-ea"/>
              </a:endParaRPr>
            </a:p>
          </p:txBody>
        </p:sp>
        <p:sp>
          <p:nvSpPr>
            <p:cNvPr id="58" name="Freeform 114"/>
            <p:cNvSpPr>
              <a:spLocks noEditPoints="1"/>
            </p:cNvSpPr>
            <p:nvPr/>
          </p:nvSpPr>
          <p:spPr bwMode="auto">
            <a:xfrm>
              <a:off x="165311" y="4159666"/>
              <a:ext cx="466385" cy="568950"/>
            </a:xfrm>
            <a:custGeom>
              <a:avLst/>
              <a:gdLst>
                <a:gd name="T0" fmla="*/ 62 w 124"/>
                <a:gd name="T1" fmla="*/ 134 h 151"/>
                <a:gd name="T2" fmla="*/ 124 w 124"/>
                <a:gd name="T3" fmla="*/ 151 h 151"/>
                <a:gd name="T4" fmla="*/ 124 w 124"/>
                <a:gd name="T5" fmla="*/ 151 h 151"/>
                <a:gd name="T6" fmla="*/ 124 w 124"/>
                <a:gd name="T7" fmla="*/ 17 h 151"/>
                <a:gd name="T8" fmla="*/ 124 w 124"/>
                <a:gd name="T9" fmla="*/ 17 h 151"/>
                <a:gd name="T10" fmla="*/ 62 w 124"/>
                <a:gd name="T11" fmla="*/ 0 h 151"/>
                <a:gd name="T12" fmla="*/ 1 w 124"/>
                <a:gd name="T13" fmla="*/ 17 h 151"/>
                <a:gd name="T14" fmla="*/ 0 w 124"/>
                <a:gd name="T15" fmla="*/ 17 h 151"/>
                <a:gd name="T16" fmla="*/ 0 w 124"/>
                <a:gd name="T17" fmla="*/ 149 h 151"/>
                <a:gd name="T18" fmla="*/ 62 w 124"/>
                <a:gd name="T19" fmla="*/ 134 h 151"/>
                <a:gd name="T20" fmla="*/ 111 w 124"/>
                <a:gd name="T21" fmla="*/ 75 h 151"/>
                <a:gd name="T22" fmla="*/ 61 w 124"/>
                <a:gd name="T23" fmla="*/ 67 h 151"/>
                <a:gd name="T24" fmla="*/ 12 w 124"/>
                <a:gd name="T25" fmla="*/ 75 h 151"/>
                <a:gd name="T26" fmla="*/ 12 w 124"/>
                <a:gd name="T27" fmla="*/ 69 h 151"/>
                <a:gd name="T28" fmla="*/ 61 w 124"/>
                <a:gd name="T29" fmla="*/ 61 h 151"/>
                <a:gd name="T30" fmla="*/ 111 w 124"/>
                <a:gd name="T31" fmla="*/ 69 h 151"/>
                <a:gd name="T32" fmla="*/ 111 w 124"/>
                <a:gd name="T33" fmla="*/ 75 h 151"/>
                <a:gd name="T34" fmla="*/ 12 w 124"/>
                <a:gd name="T35" fmla="*/ 31 h 151"/>
                <a:gd name="T36" fmla="*/ 61 w 124"/>
                <a:gd name="T37" fmla="*/ 23 h 151"/>
                <a:gd name="T38" fmla="*/ 111 w 124"/>
                <a:gd name="T39" fmla="*/ 31 h 151"/>
                <a:gd name="T40" fmla="*/ 111 w 124"/>
                <a:gd name="T41" fmla="*/ 37 h 151"/>
                <a:gd name="T42" fmla="*/ 61 w 124"/>
                <a:gd name="T43" fmla="*/ 29 h 151"/>
                <a:gd name="T44" fmla="*/ 12 w 124"/>
                <a:gd name="T45" fmla="*/ 37 h 151"/>
                <a:gd name="T46" fmla="*/ 12 w 124"/>
                <a:gd name="T47" fmla="*/ 31 h 151"/>
                <a:gd name="T48" fmla="*/ 12 w 124"/>
                <a:gd name="T49" fmla="*/ 50 h 151"/>
                <a:gd name="T50" fmla="*/ 61 w 124"/>
                <a:gd name="T51" fmla="*/ 43 h 151"/>
                <a:gd name="T52" fmla="*/ 111 w 124"/>
                <a:gd name="T53" fmla="*/ 50 h 151"/>
                <a:gd name="T54" fmla="*/ 111 w 124"/>
                <a:gd name="T55" fmla="*/ 56 h 151"/>
                <a:gd name="T56" fmla="*/ 61 w 124"/>
                <a:gd name="T57" fmla="*/ 49 h 151"/>
                <a:gd name="T58" fmla="*/ 12 w 124"/>
                <a:gd name="T59" fmla="*/ 56 h 151"/>
                <a:gd name="T60" fmla="*/ 12 w 124"/>
                <a:gd name="T61" fmla="*/ 50 h 151"/>
                <a:gd name="T62" fmla="*/ 12 w 124"/>
                <a:gd name="T63" fmla="*/ 88 h 151"/>
                <a:gd name="T64" fmla="*/ 61 w 124"/>
                <a:gd name="T65" fmla="*/ 80 h 151"/>
                <a:gd name="T66" fmla="*/ 111 w 124"/>
                <a:gd name="T67" fmla="*/ 88 h 151"/>
                <a:gd name="T68" fmla="*/ 111 w 124"/>
                <a:gd name="T69" fmla="*/ 94 h 151"/>
                <a:gd name="T70" fmla="*/ 61 w 124"/>
                <a:gd name="T71" fmla="*/ 87 h 151"/>
                <a:gd name="T72" fmla="*/ 12 w 124"/>
                <a:gd name="T73" fmla="*/ 94 h 151"/>
                <a:gd name="T74" fmla="*/ 12 w 124"/>
                <a:gd name="T75" fmla="*/ 88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51">
                  <a:moveTo>
                    <a:pt x="62" y="134"/>
                  </a:moveTo>
                  <a:cubicBezTo>
                    <a:pt x="96" y="134"/>
                    <a:pt x="124" y="141"/>
                    <a:pt x="124" y="151"/>
                  </a:cubicBezTo>
                  <a:cubicBezTo>
                    <a:pt x="124" y="151"/>
                    <a:pt x="124" y="151"/>
                    <a:pt x="124" y="151"/>
                  </a:cubicBezTo>
                  <a:cubicBezTo>
                    <a:pt x="124" y="17"/>
                    <a:pt x="124" y="17"/>
                    <a:pt x="124" y="17"/>
                  </a:cubicBezTo>
                  <a:cubicBezTo>
                    <a:pt x="124" y="17"/>
                    <a:pt x="124" y="17"/>
                    <a:pt x="124" y="17"/>
                  </a:cubicBezTo>
                  <a:cubicBezTo>
                    <a:pt x="122" y="8"/>
                    <a:pt x="95" y="0"/>
                    <a:pt x="62" y="0"/>
                  </a:cubicBezTo>
                  <a:cubicBezTo>
                    <a:pt x="29" y="0"/>
                    <a:pt x="2" y="8"/>
                    <a:pt x="1" y="17"/>
                  </a:cubicBezTo>
                  <a:cubicBezTo>
                    <a:pt x="0" y="17"/>
                    <a:pt x="0" y="17"/>
                    <a:pt x="0" y="17"/>
                  </a:cubicBezTo>
                  <a:cubicBezTo>
                    <a:pt x="0" y="149"/>
                    <a:pt x="0" y="149"/>
                    <a:pt x="0" y="149"/>
                  </a:cubicBezTo>
                  <a:cubicBezTo>
                    <a:pt x="4" y="140"/>
                    <a:pt x="30" y="134"/>
                    <a:pt x="62" y="134"/>
                  </a:cubicBezTo>
                  <a:close/>
                  <a:moveTo>
                    <a:pt x="111" y="75"/>
                  </a:moveTo>
                  <a:cubicBezTo>
                    <a:pt x="103" y="71"/>
                    <a:pt x="86" y="67"/>
                    <a:pt x="61" y="67"/>
                  </a:cubicBezTo>
                  <a:cubicBezTo>
                    <a:pt x="37" y="67"/>
                    <a:pt x="20" y="71"/>
                    <a:pt x="12" y="75"/>
                  </a:cubicBezTo>
                  <a:cubicBezTo>
                    <a:pt x="12" y="69"/>
                    <a:pt x="12" y="69"/>
                    <a:pt x="12" y="69"/>
                  </a:cubicBezTo>
                  <a:cubicBezTo>
                    <a:pt x="17" y="66"/>
                    <a:pt x="35" y="61"/>
                    <a:pt x="61" y="61"/>
                  </a:cubicBezTo>
                  <a:cubicBezTo>
                    <a:pt x="88" y="61"/>
                    <a:pt x="105" y="66"/>
                    <a:pt x="111" y="69"/>
                  </a:cubicBezTo>
                  <a:lnTo>
                    <a:pt x="111" y="75"/>
                  </a:lnTo>
                  <a:close/>
                  <a:moveTo>
                    <a:pt x="12" y="31"/>
                  </a:moveTo>
                  <a:cubicBezTo>
                    <a:pt x="17" y="28"/>
                    <a:pt x="35" y="23"/>
                    <a:pt x="61" y="23"/>
                  </a:cubicBezTo>
                  <a:cubicBezTo>
                    <a:pt x="88" y="23"/>
                    <a:pt x="105" y="28"/>
                    <a:pt x="111" y="31"/>
                  </a:cubicBezTo>
                  <a:cubicBezTo>
                    <a:pt x="111" y="37"/>
                    <a:pt x="111" y="37"/>
                    <a:pt x="111" y="37"/>
                  </a:cubicBezTo>
                  <a:cubicBezTo>
                    <a:pt x="103" y="33"/>
                    <a:pt x="86" y="29"/>
                    <a:pt x="61" y="29"/>
                  </a:cubicBezTo>
                  <a:cubicBezTo>
                    <a:pt x="37" y="29"/>
                    <a:pt x="20" y="33"/>
                    <a:pt x="12" y="37"/>
                  </a:cubicBezTo>
                  <a:lnTo>
                    <a:pt x="12" y="31"/>
                  </a:lnTo>
                  <a:close/>
                  <a:moveTo>
                    <a:pt x="12" y="50"/>
                  </a:moveTo>
                  <a:cubicBezTo>
                    <a:pt x="17" y="48"/>
                    <a:pt x="34" y="43"/>
                    <a:pt x="61" y="43"/>
                  </a:cubicBezTo>
                  <a:cubicBezTo>
                    <a:pt x="88" y="43"/>
                    <a:pt x="105" y="48"/>
                    <a:pt x="111" y="50"/>
                  </a:cubicBezTo>
                  <a:cubicBezTo>
                    <a:pt x="111" y="56"/>
                    <a:pt x="111" y="56"/>
                    <a:pt x="111" y="56"/>
                  </a:cubicBezTo>
                  <a:cubicBezTo>
                    <a:pt x="103" y="53"/>
                    <a:pt x="86" y="49"/>
                    <a:pt x="61" y="49"/>
                  </a:cubicBezTo>
                  <a:cubicBezTo>
                    <a:pt x="37" y="49"/>
                    <a:pt x="20" y="53"/>
                    <a:pt x="12" y="56"/>
                  </a:cubicBezTo>
                  <a:lnTo>
                    <a:pt x="12" y="50"/>
                  </a:lnTo>
                  <a:close/>
                  <a:moveTo>
                    <a:pt x="12" y="88"/>
                  </a:moveTo>
                  <a:cubicBezTo>
                    <a:pt x="17" y="85"/>
                    <a:pt x="34" y="80"/>
                    <a:pt x="61" y="80"/>
                  </a:cubicBezTo>
                  <a:cubicBezTo>
                    <a:pt x="88" y="80"/>
                    <a:pt x="105" y="85"/>
                    <a:pt x="111" y="88"/>
                  </a:cubicBezTo>
                  <a:cubicBezTo>
                    <a:pt x="111" y="94"/>
                    <a:pt x="111" y="94"/>
                    <a:pt x="111" y="94"/>
                  </a:cubicBezTo>
                  <a:cubicBezTo>
                    <a:pt x="103" y="91"/>
                    <a:pt x="86" y="87"/>
                    <a:pt x="61" y="87"/>
                  </a:cubicBezTo>
                  <a:cubicBezTo>
                    <a:pt x="37" y="87"/>
                    <a:pt x="20" y="91"/>
                    <a:pt x="12" y="94"/>
                  </a:cubicBezTo>
                  <a:lnTo>
                    <a:pt x="12" y="88"/>
                  </a:lnTo>
                  <a:close/>
                </a:path>
              </a:pathLst>
            </a:custGeom>
            <a:grpFill/>
            <a:ln>
              <a:noFill/>
            </a:ln>
          </p:spPr>
          <p:txBody>
            <a:bodyPr/>
            <a:lstStyle/>
            <a:p>
              <a:pPr eaLnBrk="1" fontAlgn="auto" hangingPunct="1">
                <a:spcBef>
                  <a:spcPts val="0"/>
                </a:spcBef>
                <a:spcAft>
                  <a:spcPts val="0"/>
                </a:spcAft>
                <a:defRPr/>
              </a:pPr>
              <a:endParaRPr lang="zh-CN" altLang="en-US" sz="1350">
                <a:solidFill>
                  <a:schemeClr val="tx1">
                    <a:lumMod val="65000"/>
                    <a:lumOff val="35000"/>
                  </a:schemeClr>
                </a:solidFill>
                <a:latin typeface="+mn-lt"/>
                <a:ea typeface="+mn-ea"/>
              </a:endParaRPr>
            </a:p>
          </p:txBody>
        </p:sp>
        <p:sp>
          <p:nvSpPr>
            <p:cNvPr id="59" name="Freeform 115"/>
            <p:cNvSpPr/>
            <p:nvPr/>
          </p:nvSpPr>
          <p:spPr bwMode="auto">
            <a:xfrm>
              <a:off x="926573" y="4237934"/>
              <a:ext cx="132394" cy="135464"/>
            </a:xfrm>
            <a:custGeom>
              <a:avLst/>
              <a:gdLst>
                <a:gd name="T0" fmla="*/ 35 w 35"/>
                <a:gd name="T1" fmla="*/ 36 h 36"/>
                <a:gd name="T2" fmla="*/ 35 w 35"/>
                <a:gd name="T3" fmla="*/ 6 h 36"/>
                <a:gd name="T4" fmla="*/ 0 w 35"/>
                <a:gd name="T5" fmla="*/ 0 h 36"/>
                <a:gd name="T6" fmla="*/ 0 w 35"/>
                <a:gd name="T7" fmla="*/ 31 h 36"/>
                <a:gd name="T8" fmla="*/ 35 w 35"/>
                <a:gd name="T9" fmla="*/ 36 h 36"/>
              </a:gdLst>
              <a:ahLst/>
              <a:cxnLst>
                <a:cxn ang="0">
                  <a:pos x="T0" y="T1"/>
                </a:cxn>
                <a:cxn ang="0">
                  <a:pos x="T2" y="T3"/>
                </a:cxn>
                <a:cxn ang="0">
                  <a:pos x="T4" y="T5"/>
                </a:cxn>
                <a:cxn ang="0">
                  <a:pos x="T6" y="T7"/>
                </a:cxn>
                <a:cxn ang="0">
                  <a:pos x="T8" y="T9"/>
                </a:cxn>
              </a:cxnLst>
              <a:rect l="0" t="0" r="r" b="b"/>
              <a:pathLst>
                <a:path w="35" h="36">
                  <a:moveTo>
                    <a:pt x="35" y="36"/>
                  </a:moveTo>
                  <a:cubicBezTo>
                    <a:pt x="35" y="6"/>
                    <a:pt x="35" y="6"/>
                    <a:pt x="35" y="6"/>
                  </a:cubicBezTo>
                  <a:cubicBezTo>
                    <a:pt x="29" y="4"/>
                    <a:pt x="17" y="1"/>
                    <a:pt x="0" y="0"/>
                  </a:cubicBezTo>
                  <a:cubicBezTo>
                    <a:pt x="0" y="31"/>
                    <a:pt x="0" y="31"/>
                    <a:pt x="0" y="31"/>
                  </a:cubicBezTo>
                  <a:cubicBezTo>
                    <a:pt x="15" y="32"/>
                    <a:pt x="26" y="34"/>
                    <a:pt x="35" y="36"/>
                  </a:cubicBezTo>
                  <a:close/>
                </a:path>
              </a:pathLst>
            </a:custGeom>
            <a:grpFill/>
            <a:ln>
              <a:noFill/>
            </a:ln>
          </p:spPr>
          <p:txBody>
            <a:bodyPr/>
            <a:lstStyle/>
            <a:p>
              <a:pPr eaLnBrk="1" fontAlgn="auto" hangingPunct="1">
                <a:spcBef>
                  <a:spcPts val="0"/>
                </a:spcBef>
                <a:spcAft>
                  <a:spcPts val="0"/>
                </a:spcAft>
                <a:defRPr/>
              </a:pPr>
              <a:endParaRPr lang="zh-CN" altLang="en-US" sz="1350">
                <a:solidFill>
                  <a:schemeClr val="tx1">
                    <a:lumMod val="65000"/>
                    <a:lumOff val="35000"/>
                  </a:schemeClr>
                </a:solidFill>
                <a:latin typeface="+mn-lt"/>
                <a:ea typeface="+mn-ea"/>
              </a:endParaRPr>
            </a:p>
          </p:txBody>
        </p:sp>
        <p:sp>
          <p:nvSpPr>
            <p:cNvPr id="60" name="Freeform 116"/>
            <p:cNvSpPr>
              <a:spLocks noEditPoints="1"/>
            </p:cNvSpPr>
            <p:nvPr/>
          </p:nvSpPr>
          <p:spPr bwMode="auto">
            <a:xfrm>
              <a:off x="661786" y="4168696"/>
              <a:ext cx="466387" cy="568952"/>
            </a:xfrm>
            <a:custGeom>
              <a:avLst/>
              <a:gdLst>
                <a:gd name="T0" fmla="*/ 124 w 124"/>
                <a:gd name="T1" fmla="*/ 17 h 151"/>
                <a:gd name="T2" fmla="*/ 62 w 124"/>
                <a:gd name="T3" fmla="*/ 0 h 151"/>
                <a:gd name="T4" fmla="*/ 1 w 124"/>
                <a:gd name="T5" fmla="*/ 17 h 151"/>
                <a:gd name="T6" fmla="*/ 0 w 124"/>
                <a:gd name="T7" fmla="*/ 17 h 151"/>
                <a:gd name="T8" fmla="*/ 0 w 124"/>
                <a:gd name="T9" fmla="*/ 148 h 151"/>
                <a:gd name="T10" fmla="*/ 62 w 124"/>
                <a:gd name="T11" fmla="*/ 133 h 151"/>
                <a:gd name="T12" fmla="*/ 124 w 124"/>
                <a:gd name="T13" fmla="*/ 151 h 151"/>
                <a:gd name="T14" fmla="*/ 124 w 124"/>
                <a:gd name="T15" fmla="*/ 151 h 151"/>
                <a:gd name="T16" fmla="*/ 124 w 124"/>
                <a:gd name="T17" fmla="*/ 17 h 151"/>
                <a:gd name="T18" fmla="*/ 112 w 124"/>
                <a:gd name="T19" fmla="*/ 76 h 151"/>
                <a:gd name="T20" fmla="*/ 112 w 124"/>
                <a:gd name="T21" fmla="*/ 82 h 151"/>
                <a:gd name="T22" fmla="*/ 62 w 124"/>
                <a:gd name="T23" fmla="*/ 74 h 151"/>
                <a:gd name="T24" fmla="*/ 13 w 124"/>
                <a:gd name="T25" fmla="*/ 82 h 151"/>
                <a:gd name="T26" fmla="*/ 13 w 124"/>
                <a:gd name="T27" fmla="*/ 76 h 151"/>
                <a:gd name="T28" fmla="*/ 62 w 124"/>
                <a:gd name="T29" fmla="*/ 68 h 151"/>
                <a:gd name="T30" fmla="*/ 112 w 124"/>
                <a:gd name="T31" fmla="*/ 76 h 151"/>
                <a:gd name="T32" fmla="*/ 13 w 124"/>
                <a:gd name="T33" fmla="*/ 30 h 151"/>
                <a:gd name="T34" fmla="*/ 55 w 124"/>
                <a:gd name="T35" fmla="*/ 22 h 151"/>
                <a:gd name="T36" fmla="*/ 55 w 124"/>
                <a:gd name="T37" fmla="*/ 28 h 151"/>
                <a:gd name="T38" fmla="*/ 13 w 124"/>
                <a:gd name="T39" fmla="*/ 36 h 151"/>
                <a:gd name="T40" fmla="*/ 13 w 124"/>
                <a:gd name="T41" fmla="*/ 30 h 151"/>
                <a:gd name="T42" fmla="*/ 13 w 124"/>
                <a:gd name="T43" fmla="*/ 49 h 151"/>
                <a:gd name="T44" fmla="*/ 55 w 124"/>
                <a:gd name="T45" fmla="*/ 42 h 151"/>
                <a:gd name="T46" fmla="*/ 55 w 124"/>
                <a:gd name="T47" fmla="*/ 48 h 151"/>
                <a:gd name="T48" fmla="*/ 13 w 124"/>
                <a:gd name="T49" fmla="*/ 55 h 151"/>
                <a:gd name="T50" fmla="*/ 13 w 124"/>
                <a:gd name="T51" fmla="*/ 49 h 151"/>
                <a:gd name="T52" fmla="*/ 112 w 124"/>
                <a:gd name="T53" fmla="*/ 119 h 151"/>
                <a:gd name="T54" fmla="*/ 62 w 124"/>
                <a:gd name="T55" fmla="*/ 112 h 151"/>
                <a:gd name="T56" fmla="*/ 13 w 124"/>
                <a:gd name="T57" fmla="*/ 119 h 151"/>
                <a:gd name="T58" fmla="*/ 13 w 124"/>
                <a:gd name="T59" fmla="*/ 114 h 151"/>
                <a:gd name="T60" fmla="*/ 62 w 124"/>
                <a:gd name="T61" fmla="*/ 106 h 151"/>
                <a:gd name="T62" fmla="*/ 112 w 124"/>
                <a:gd name="T63" fmla="*/ 114 h 151"/>
                <a:gd name="T64" fmla="*/ 112 w 124"/>
                <a:gd name="T65" fmla="*/ 119 h 151"/>
                <a:gd name="T66" fmla="*/ 112 w 124"/>
                <a:gd name="T67" fmla="*/ 100 h 151"/>
                <a:gd name="T68" fmla="*/ 62 w 124"/>
                <a:gd name="T69" fmla="*/ 92 h 151"/>
                <a:gd name="T70" fmla="*/ 13 w 124"/>
                <a:gd name="T71" fmla="*/ 100 h 151"/>
                <a:gd name="T72" fmla="*/ 13 w 124"/>
                <a:gd name="T73" fmla="*/ 94 h 151"/>
                <a:gd name="T74" fmla="*/ 62 w 124"/>
                <a:gd name="T75" fmla="*/ 86 h 151"/>
                <a:gd name="T76" fmla="*/ 112 w 124"/>
                <a:gd name="T77" fmla="*/ 94 h 151"/>
                <a:gd name="T78" fmla="*/ 112 w 124"/>
                <a:gd name="T79" fmla="*/ 100 h 151"/>
                <a:gd name="T80" fmla="*/ 112 w 124"/>
                <a:gd name="T81" fmla="*/ 65 h 151"/>
                <a:gd name="T82" fmla="*/ 65 w 124"/>
                <a:gd name="T83" fmla="*/ 57 h 151"/>
                <a:gd name="T84" fmla="*/ 65 w 124"/>
                <a:gd name="T85" fmla="*/ 12 h 151"/>
                <a:gd name="T86" fmla="*/ 112 w 124"/>
                <a:gd name="T87" fmla="*/ 21 h 151"/>
                <a:gd name="T88" fmla="*/ 112 w 124"/>
                <a:gd name="T89" fmla="*/ 6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4" h="151">
                  <a:moveTo>
                    <a:pt x="124" y="17"/>
                  </a:moveTo>
                  <a:cubicBezTo>
                    <a:pt x="123" y="7"/>
                    <a:pt x="96" y="0"/>
                    <a:pt x="62" y="0"/>
                  </a:cubicBezTo>
                  <a:cubicBezTo>
                    <a:pt x="29" y="0"/>
                    <a:pt x="2" y="7"/>
                    <a:pt x="1" y="17"/>
                  </a:cubicBezTo>
                  <a:cubicBezTo>
                    <a:pt x="0" y="17"/>
                    <a:pt x="0" y="17"/>
                    <a:pt x="0" y="17"/>
                  </a:cubicBezTo>
                  <a:cubicBezTo>
                    <a:pt x="0" y="148"/>
                    <a:pt x="0" y="148"/>
                    <a:pt x="0" y="148"/>
                  </a:cubicBezTo>
                  <a:cubicBezTo>
                    <a:pt x="4" y="140"/>
                    <a:pt x="30" y="133"/>
                    <a:pt x="62" y="133"/>
                  </a:cubicBezTo>
                  <a:cubicBezTo>
                    <a:pt x="96" y="133"/>
                    <a:pt x="124" y="141"/>
                    <a:pt x="124" y="151"/>
                  </a:cubicBezTo>
                  <a:cubicBezTo>
                    <a:pt x="124" y="151"/>
                    <a:pt x="124" y="151"/>
                    <a:pt x="124" y="151"/>
                  </a:cubicBezTo>
                  <a:cubicBezTo>
                    <a:pt x="124" y="17"/>
                    <a:pt x="124" y="17"/>
                    <a:pt x="124" y="17"/>
                  </a:cubicBezTo>
                  <a:close/>
                  <a:moveTo>
                    <a:pt x="112" y="76"/>
                  </a:moveTo>
                  <a:cubicBezTo>
                    <a:pt x="112" y="82"/>
                    <a:pt x="112" y="82"/>
                    <a:pt x="112" y="82"/>
                  </a:cubicBezTo>
                  <a:cubicBezTo>
                    <a:pt x="104" y="78"/>
                    <a:pt x="87" y="74"/>
                    <a:pt x="62" y="74"/>
                  </a:cubicBezTo>
                  <a:cubicBezTo>
                    <a:pt x="38" y="74"/>
                    <a:pt x="21" y="78"/>
                    <a:pt x="13" y="82"/>
                  </a:cubicBezTo>
                  <a:cubicBezTo>
                    <a:pt x="13" y="76"/>
                    <a:pt x="13" y="76"/>
                    <a:pt x="13" y="76"/>
                  </a:cubicBezTo>
                  <a:cubicBezTo>
                    <a:pt x="18" y="73"/>
                    <a:pt x="35" y="68"/>
                    <a:pt x="62" y="68"/>
                  </a:cubicBezTo>
                  <a:cubicBezTo>
                    <a:pt x="89" y="68"/>
                    <a:pt x="106" y="73"/>
                    <a:pt x="112" y="76"/>
                  </a:cubicBezTo>
                  <a:close/>
                  <a:moveTo>
                    <a:pt x="13" y="30"/>
                  </a:moveTo>
                  <a:cubicBezTo>
                    <a:pt x="18" y="27"/>
                    <a:pt x="32" y="23"/>
                    <a:pt x="55" y="22"/>
                  </a:cubicBezTo>
                  <a:cubicBezTo>
                    <a:pt x="55" y="28"/>
                    <a:pt x="55" y="28"/>
                    <a:pt x="55" y="28"/>
                  </a:cubicBezTo>
                  <a:cubicBezTo>
                    <a:pt x="34" y="29"/>
                    <a:pt x="20" y="33"/>
                    <a:pt x="13" y="36"/>
                  </a:cubicBezTo>
                  <a:lnTo>
                    <a:pt x="13" y="30"/>
                  </a:lnTo>
                  <a:close/>
                  <a:moveTo>
                    <a:pt x="13" y="49"/>
                  </a:moveTo>
                  <a:cubicBezTo>
                    <a:pt x="18" y="47"/>
                    <a:pt x="32" y="42"/>
                    <a:pt x="55" y="42"/>
                  </a:cubicBezTo>
                  <a:cubicBezTo>
                    <a:pt x="55" y="48"/>
                    <a:pt x="55" y="48"/>
                    <a:pt x="55" y="48"/>
                  </a:cubicBezTo>
                  <a:cubicBezTo>
                    <a:pt x="34" y="49"/>
                    <a:pt x="20" y="52"/>
                    <a:pt x="13" y="55"/>
                  </a:cubicBezTo>
                  <a:lnTo>
                    <a:pt x="13" y="49"/>
                  </a:lnTo>
                  <a:close/>
                  <a:moveTo>
                    <a:pt x="112" y="119"/>
                  </a:moveTo>
                  <a:cubicBezTo>
                    <a:pt x="104" y="116"/>
                    <a:pt x="87" y="112"/>
                    <a:pt x="62" y="112"/>
                  </a:cubicBezTo>
                  <a:cubicBezTo>
                    <a:pt x="38" y="112"/>
                    <a:pt x="21" y="116"/>
                    <a:pt x="13" y="119"/>
                  </a:cubicBezTo>
                  <a:cubicBezTo>
                    <a:pt x="13" y="114"/>
                    <a:pt x="13" y="114"/>
                    <a:pt x="13" y="114"/>
                  </a:cubicBezTo>
                  <a:cubicBezTo>
                    <a:pt x="18" y="111"/>
                    <a:pt x="35" y="106"/>
                    <a:pt x="62" y="106"/>
                  </a:cubicBezTo>
                  <a:cubicBezTo>
                    <a:pt x="89" y="106"/>
                    <a:pt x="106" y="111"/>
                    <a:pt x="112" y="114"/>
                  </a:cubicBezTo>
                  <a:lnTo>
                    <a:pt x="112" y="119"/>
                  </a:lnTo>
                  <a:close/>
                  <a:moveTo>
                    <a:pt x="112" y="100"/>
                  </a:moveTo>
                  <a:cubicBezTo>
                    <a:pt x="104" y="97"/>
                    <a:pt x="87" y="92"/>
                    <a:pt x="62" y="92"/>
                  </a:cubicBezTo>
                  <a:cubicBezTo>
                    <a:pt x="38" y="92"/>
                    <a:pt x="21" y="97"/>
                    <a:pt x="13" y="100"/>
                  </a:cubicBezTo>
                  <a:cubicBezTo>
                    <a:pt x="13" y="94"/>
                    <a:pt x="13" y="94"/>
                    <a:pt x="13" y="94"/>
                  </a:cubicBezTo>
                  <a:cubicBezTo>
                    <a:pt x="18" y="91"/>
                    <a:pt x="36" y="86"/>
                    <a:pt x="62" y="86"/>
                  </a:cubicBezTo>
                  <a:cubicBezTo>
                    <a:pt x="89" y="86"/>
                    <a:pt x="106" y="91"/>
                    <a:pt x="112" y="94"/>
                  </a:cubicBezTo>
                  <a:lnTo>
                    <a:pt x="112" y="100"/>
                  </a:lnTo>
                  <a:close/>
                  <a:moveTo>
                    <a:pt x="112" y="65"/>
                  </a:moveTo>
                  <a:cubicBezTo>
                    <a:pt x="106" y="62"/>
                    <a:pt x="90" y="57"/>
                    <a:pt x="65" y="57"/>
                  </a:cubicBezTo>
                  <a:cubicBezTo>
                    <a:pt x="65" y="12"/>
                    <a:pt x="65" y="12"/>
                    <a:pt x="65" y="12"/>
                  </a:cubicBezTo>
                  <a:cubicBezTo>
                    <a:pt x="90" y="13"/>
                    <a:pt x="107" y="18"/>
                    <a:pt x="112" y="21"/>
                  </a:cubicBezTo>
                  <a:lnTo>
                    <a:pt x="112" y="65"/>
                  </a:lnTo>
                  <a:close/>
                </a:path>
              </a:pathLst>
            </a:custGeom>
            <a:grpFill/>
            <a:ln>
              <a:noFill/>
            </a:ln>
          </p:spPr>
          <p:txBody>
            <a:bodyPr/>
            <a:lstStyle/>
            <a:p>
              <a:pPr eaLnBrk="1" fontAlgn="auto" hangingPunct="1">
                <a:spcBef>
                  <a:spcPts val="0"/>
                </a:spcBef>
                <a:spcAft>
                  <a:spcPts val="0"/>
                </a:spcAft>
                <a:defRPr/>
              </a:pPr>
              <a:endParaRPr lang="zh-CN" altLang="en-US" sz="1350">
                <a:solidFill>
                  <a:schemeClr val="tx1">
                    <a:lumMod val="65000"/>
                    <a:lumOff val="35000"/>
                  </a:schemeClr>
                </a:solidFill>
                <a:latin typeface="+mn-lt"/>
                <a:ea typeface="+mn-ea"/>
              </a:endParaRPr>
            </a:p>
          </p:txBody>
        </p:sp>
      </p:grpSp>
      <p:cxnSp>
        <p:nvCxnSpPr>
          <p:cNvPr id="78" name="直接连接符 54"/>
          <p:cNvCxnSpPr/>
          <p:nvPr/>
        </p:nvCxnSpPr>
        <p:spPr>
          <a:xfrm>
            <a:off x="6789616" y="1438797"/>
            <a:ext cx="3662484"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cxnSp>
        <p:nvCxnSpPr>
          <p:cNvPr id="79" name="直接连接符 59"/>
          <p:cNvCxnSpPr/>
          <p:nvPr/>
        </p:nvCxnSpPr>
        <p:spPr>
          <a:xfrm>
            <a:off x="1992313" y="1438797"/>
            <a:ext cx="3417447"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pic>
        <p:nvPicPr>
          <p:cNvPr id="80" name="图片 7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7216" y="707157"/>
            <a:ext cx="1382400" cy="1382400"/>
          </a:xfrm>
          <a:prstGeom prst="rect">
            <a:avLst/>
          </a:prstGeom>
        </p:spPr>
      </p:pic>
      <p:grpSp>
        <p:nvGrpSpPr>
          <p:cNvPr id="81" name="Group 5"/>
          <p:cNvGrpSpPr/>
          <p:nvPr/>
        </p:nvGrpSpPr>
        <p:grpSpPr>
          <a:xfrm>
            <a:off x="9435994" y="5984837"/>
            <a:ext cx="2426795" cy="799674"/>
            <a:chOff x="3397405" y="222397"/>
            <a:chExt cx="2426795" cy="799674"/>
          </a:xfrm>
        </p:grpSpPr>
        <p:pic>
          <p:nvPicPr>
            <p:cNvPr id="82"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7405" y="222397"/>
              <a:ext cx="830129" cy="799674"/>
            </a:xfrm>
            <a:prstGeom prst="rect">
              <a:avLst/>
            </a:prstGeom>
          </p:spPr>
        </p:pic>
        <p:pic>
          <p:nvPicPr>
            <p:cNvPr id="83"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53081" y="306134"/>
              <a:ext cx="1575878" cy="494252"/>
            </a:xfrm>
            <a:prstGeom prst="rect">
              <a:avLst/>
            </a:prstGeom>
          </p:spPr>
        </p:pic>
        <p:sp>
          <p:nvSpPr>
            <p:cNvPr id="84" name="Rectangle 4"/>
            <p:cNvSpPr/>
            <p:nvPr/>
          </p:nvSpPr>
          <p:spPr>
            <a:xfrm>
              <a:off x="4050049" y="664455"/>
              <a:ext cx="1774151" cy="276999"/>
            </a:xfrm>
            <a:prstGeom prst="rect">
              <a:avLst/>
            </a:prstGeom>
            <a:noFill/>
          </p:spPr>
          <p:txBody>
            <a:bodyPr wrap="square" lIns="91440" tIns="45720" rIns="91440" bIns="45720">
              <a:spAutoFit/>
            </a:bodyPr>
            <a:lstStyle/>
            <a:p>
              <a:pPr algn="ctr"/>
              <a:r>
                <a:rPr lang="en-US" sz="1200" b="0" cap="none" spc="0" dirty="0">
                  <a:ln w="0"/>
                  <a:solidFill>
                    <a:srgbClr val="004F8A"/>
                  </a:solidFill>
                  <a:effectLst>
                    <a:outerShdw blurRad="38100" dist="19050" dir="2700000" algn="tl" rotWithShape="0">
                      <a:schemeClr val="dk1">
                        <a:alpha val="40000"/>
                      </a:schemeClr>
                    </a:outerShdw>
                  </a:effectLst>
                  <a:latin typeface="Times New Roman" charset="0"/>
                  <a:ea typeface="Times New Roman" charset="0"/>
                  <a:cs typeface="Times New Roman" charset="0"/>
                </a:rPr>
                <a:t>TONGJI UNIVERSITY</a:t>
              </a:r>
            </a:p>
          </p:txBody>
        </p:sp>
      </p:grpSp>
      <p:cxnSp>
        <p:nvCxnSpPr>
          <p:cNvPr id="75" name="直接连接符 55">
            <a:extLst>
              <a:ext uri="{FF2B5EF4-FFF2-40B4-BE49-F238E27FC236}">
                <a16:creationId xmlns:a16="http://schemas.microsoft.com/office/drawing/2014/main" id="{E6D655AC-6925-A67C-2A83-2C8727018F7B}"/>
              </a:ext>
            </a:extLst>
          </p:cNvPr>
          <p:cNvCxnSpPr/>
          <p:nvPr/>
        </p:nvCxnSpPr>
        <p:spPr>
          <a:xfrm>
            <a:off x="1992313" y="4642540"/>
            <a:ext cx="8449689"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8977691"/>
      </p:ext>
    </p:extLst>
  </p:cSld>
  <p:clrMapOvr>
    <a:masterClrMapping/>
  </p:clrMapOvr>
  <p:transition spd="med">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967740" y="676444"/>
            <a:ext cx="3480657" cy="138896"/>
            <a:chOff x="1005840" y="678180"/>
            <a:chExt cx="4023360" cy="137160"/>
          </a:xfrm>
        </p:grpSpPr>
        <p:cxnSp>
          <p:nvCxnSpPr>
            <p:cNvPr id="4" name="直接连接符 3"/>
            <p:cNvCxnSpPr/>
            <p:nvPr/>
          </p:nvCxnSpPr>
          <p:spPr>
            <a:xfrm>
              <a:off x="1005840" y="746760"/>
              <a:ext cx="3886200"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4892040" y="678180"/>
              <a:ext cx="137160" cy="137160"/>
            </a:xfrm>
            <a:prstGeom prst="ellipse">
              <a:avLst/>
            </a:prstGeom>
            <a:solidFill>
              <a:srgbClr val="005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flipH="1">
            <a:off x="7752508" y="678180"/>
            <a:ext cx="3652970" cy="137160"/>
            <a:chOff x="1005840" y="678180"/>
            <a:chExt cx="4023360" cy="137160"/>
          </a:xfrm>
        </p:grpSpPr>
        <p:cxnSp>
          <p:nvCxnSpPr>
            <p:cNvPr id="8" name="直接连接符 7"/>
            <p:cNvCxnSpPr/>
            <p:nvPr/>
          </p:nvCxnSpPr>
          <p:spPr>
            <a:xfrm>
              <a:off x="1005840" y="746760"/>
              <a:ext cx="3886200" cy="0"/>
            </a:xfrm>
            <a:prstGeom prst="line">
              <a:avLst/>
            </a:prstGeom>
            <a:ln w="3175">
              <a:solidFill>
                <a:srgbClr val="005D9D"/>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4892040" y="678180"/>
              <a:ext cx="137160" cy="137160"/>
            </a:xfrm>
            <a:prstGeom prst="ellipse">
              <a:avLst/>
            </a:prstGeom>
            <a:solidFill>
              <a:srgbClr val="005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4700877" y="442644"/>
            <a:ext cx="2799164" cy="584775"/>
          </a:xfrm>
          <a:prstGeom prst="rect">
            <a:avLst/>
          </a:prstGeom>
          <a:noFill/>
        </p:spPr>
        <p:txBody>
          <a:bodyPr wrap="none" rtlCol="0">
            <a:spAutoFit/>
          </a:bodyPr>
          <a:lstStyle/>
          <a:p>
            <a:pPr algn="ctr"/>
            <a:r>
              <a:rPr lang="en-US" altLang="zh-CN" sz="3200" b="1" spc="300" dirty="0">
                <a:solidFill>
                  <a:schemeClr val="tx1">
                    <a:lumMod val="85000"/>
                    <a:lumOff val="15000"/>
                  </a:schemeClr>
                </a:solidFill>
              </a:rPr>
              <a:t>Conclusion</a:t>
            </a:r>
            <a:endParaRPr lang="zh-CN" altLang="en-US" sz="3200" b="1" spc="300" dirty="0">
              <a:solidFill>
                <a:schemeClr val="tx1">
                  <a:lumMod val="85000"/>
                  <a:lumOff val="15000"/>
                </a:schemeClr>
              </a:solidFill>
            </a:endParaRPr>
          </a:p>
        </p:txBody>
      </p:sp>
      <p:sp>
        <p:nvSpPr>
          <p:cNvPr id="3" name="矩形 2">
            <a:extLst>
              <a:ext uri="{FF2B5EF4-FFF2-40B4-BE49-F238E27FC236}">
                <a16:creationId xmlns:a16="http://schemas.microsoft.com/office/drawing/2014/main" id="{F6D77343-04F1-4FE4-2CCC-4092EB378DD6}"/>
              </a:ext>
            </a:extLst>
          </p:cNvPr>
          <p:cNvSpPr/>
          <p:nvPr/>
        </p:nvSpPr>
        <p:spPr>
          <a:xfrm>
            <a:off x="1368938" y="1646982"/>
            <a:ext cx="10036540" cy="3782061"/>
          </a:xfrm>
          <a:prstGeom prst="rect">
            <a:avLst/>
          </a:prstGeom>
        </p:spPr>
        <p:txBody>
          <a:bodyPr wrap="square">
            <a:spAutoFit/>
          </a:bodyPr>
          <a:lstStyle/>
          <a:p>
            <a:pPr marL="285750" indent="-285750">
              <a:lnSpc>
                <a:spcPct val="150000"/>
              </a:lnSpc>
              <a:buFont typeface="Arial" panose="020B0604020202020204" pitchFamily="34" charset="0"/>
              <a:buChar char="•"/>
            </a:pPr>
            <a:r>
              <a:rPr lang="en" altLang="zh-CN" b="1" dirty="0">
                <a:latin typeface="TimesNewRomanPSMT"/>
              </a:rPr>
              <a:t>Conclusion</a:t>
            </a:r>
          </a:p>
          <a:p>
            <a:pPr marL="742950" lvl="1" indent="-285750">
              <a:lnSpc>
                <a:spcPct val="150000"/>
              </a:lnSpc>
              <a:buFont typeface="Arial" panose="020B0604020202020204" pitchFamily="34" charset="0"/>
              <a:buChar char="•"/>
            </a:pPr>
            <a:r>
              <a:rPr lang="en" altLang="zh-CN" dirty="0">
                <a:latin typeface="TimesNewRomanPSMT"/>
              </a:rPr>
              <a:t>In this paper, we propose a novel graph-based code search method called EAGCS, which mines latent code semantics by enhancing edge information in APDG and embeds the APDG into graph- level vector via edge attention-based GGNN to boost the semantic expression. </a:t>
            </a:r>
          </a:p>
          <a:p>
            <a:pPr marL="285750" indent="-285750">
              <a:lnSpc>
                <a:spcPct val="150000"/>
              </a:lnSpc>
              <a:buFont typeface="Arial" panose="020B0604020202020204" pitchFamily="34" charset="0"/>
              <a:buChar char="•"/>
            </a:pPr>
            <a:r>
              <a:rPr lang="en" altLang="zh-CN" b="1" dirty="0">
                <a:latin typeface="TimesNewRomanPSMT"/>
              </a:rPr>
              <a:t>Future</a:t>
            </a:r>
            <a:r>
              <a:rPr lang="zh-CN" altLang="en-US" b="1" dirty="0">
                <a:latin typeface="TimesNewRomanPSMT"/>
              </a:rPr>
              <a:t> </a:t>
            </a:r>
            <a:r>
              <a:rPr lang="en-US" altLang="zh-CN" b="1" dirty="0">
                <a:latin typeface="TimesNewRomanPSMT"/>
              </a:rPr>
              <a:t>work</a:t>
            </a:r>
          </a:p>
          <a:p>
            <a:pPr marL="742950" lvl="1" indent="-285750">
              <a:lnSpc>
                <a:spcPct val="150000"/>
              </a:lnSpc>
              <a:buFont typeface="Arial" panose="020B0604020202020204" pitchFamily="34" charset="0"/>
              <a:buChar char="•"/>
            </a:pPr>
            <a:r>
              <a:rPr lang="en" altLang="zh-CN" dirty="0">
                <a:latin typeface="TimesNewRomanPSMT"/>
              </a:rPr>
              <a:t>optimize the code graph structure and model architecture to improve search performance.</a:t>
            </a:r>
          </a:p>
          <a:p>
            <a:pPr marL="742950" lvl="1" indent="-285750">
              <a:lnSpc>
                <a:spcPct val="150000"/>
              </a:lnSpc>
              <a:buFont typeface="Arial" panose="020B0604020202020204" pitchFamily="34" charset="0"/>
              <a:buChar char="•"/>
            </a:pPr>
            <a:r>
              <a:rPr lang="en" altLang="zh-CN" dirty="0">
                <a:latin typeface="TimesNewRomanPSMT"/>
              </a:rPr>
              <a:t>investigate the influence of the number of nodes in APDG and the length of query statements on the search results. </a:t>
            </a:r>
          </a:p>
          <a:p>
            <a:pPr marL="742950" lvl="1" indent="-285750">
              <a:lnSpc>
                <a:spcPct val="150000"/>
              </a:lnSpc>
              <a:buFont typeface="Arial" panose="020B0604020202020204" pitchFamily="34" charset="0"/>
              <a:buChar char="•"/>
            </a:pPr>
            <a:r>
              <a:rPr lang="en" altLang="zh-CN" dirty="0">
                <a:latin typeface="TimesNewRomanPSMT"/>
              </a:rPr>
              <a:t>excavate potential user search intention and reinforce user query.</a:t>
            </a:r>
          </a:p>
        </p:txBody>
      </p:sp>
    </p:spTree>
    <p:extLst>
      <p:ext uri="{BB962C8B-B14F-4D97-AF65-F5344CB8AC3E}">
        <p14:creationId xmlns:p14="http://schemas.microsoft.com/office/powerpoint/2010/main" val="1315305654"/>
      </p:ext>
    </p:extLst>
  </p:cSld>
  <p:clrMapOvr>
    <a:masterClrMapping/>
  </p:clrMapOvr>
  <p:transition spd="med">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1303156" y="2598003"/>
            <a:ext cx="9512669" cy="830997"/>
          </a:xfrm>
          <a:prstGeom prst="rect">
            <a:avLst/>
          </a:prstGeom>
        </p:spPr>
        <p:txBody>
          <a:bodyPr wrap="none">
            <a:spAutoFit/>
          </a:bodyPr>
          <a:lstStyle/>
          <a:p>
            <a:pPr algn="ctr"/>
            <a:r>
              <a:rPr lang="en-US" altLang="zh-CN" sz="4800" dirty="0">
                <a:ln w="0"/>
                <a:solidFill>
                  <a:srgbClr val="005D9D"/>
                </a:solidFill>
                <a:effectLst>
                  <a:outerShdw blurRad="38100" dist="19050" dir="2700000" algn="tl" rotWithShape="0">
                    <a:schemeClr val="dk1">
                      <a:alpha val="40000"/>
                    </a:schemeClr>
                  </a:outerShdw>
                </a:effectLst>
                <a:cs typeface="+mn-ea"/>
                <a:sym typeface="+mn-lt"/>
              </a:rPr>
              <a:t>THANKS FOR YOUR LISTENING</a:t>
            </a:r>
            <a:endParaRPr lang="zh-CN" altLang="en-US" sz="4800" dirty="0">
              <a:ln w="0"/>
              <a:solidFill>
                <a:srgbClr val="005D9D"/>
              </a:solidFill>
              <a:effectLst>
                <a:outerShdw blurRad="38100" dist="19050" dir="2700000" algn="tl" rotWithShape="0">
                  <a:schemeClr val="dk1">
                    <a:alpha val="40000"/>
                  </a:schemeClr>
                </a:outerShdw>
              </a:effectLst>
              <a:cs typeface="+mn-ea"/>
              <a:sym typeface="+mn-lt"/>
            </a:endParaRPr>
          </a:p>
        </p:txBody>
      </p:sp>
      <p:grpSp>
        <p:nvGrpSpPr>
          <p:cNvPr id="31" name="Group 5"/>
          <p:cNvGrpSpPr/>
          <p:nvPr/>
        </p:nvGrpSpPr>
        <p:grpSpPr>
          <a:xfrm>
            <a:off x="9435994" y="5984837"/>
            <a:ext cx="2426795" cy="799674"/>
            <a:chOff x="3397405" y="222397"/>
            <a:chExt cx="2426795" cy="799674"/>
          </a:xfrm>
        </p:grpSpPr>
        <p:pic>
          <p:nvPicPr>
            <p:cNvPr id="32"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7405" y="222397"/>
              <a:ext cx="830129" cy="799674"/>
            </a:xfrm>
            <a:prstGeom prst="rect">
              <a:avLst/>
            </a:prstGeom>
          </p:spPr>
        </p:pic>
        <p:pic>
          <p:nvPicPr>
            <p:cNvPr id="33"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53081" y="306134"/>
              <a:ext cx="1575878" cy="494252"/>
            </a:xfrm>
            <a:prstGeom prst="rect">
              <a:avLst/>
            </a:prstGeom>
          </p:spPr>
        </p:pic>
        <p:sp>
          <p:nvSpPr>
            <p:cNvPr id="34" name="Rectangle 4"/>
            <p:cNvSpPr/>
            <p:nvPr/>
          </p:nvSpPr>
          <p:spPr>
            <a:xfrm>
              <a:off x="4050049" y="664455"/>
              <a:ext cx="1774151" cy="276999"/>
            </a:xfrm>
            <a:prstGeom prst="rect">
              <a:avLst/>
            </a:prstGeom>
            <a:noFill/>
          </p:spPr>
          <p:txBody>
            <a:bodyPr wrap="square" lIns="91440" tIns="45720" rIns="91440" bIns="45720">
              <a:spAutoFit/>
            </a:bodyPr>
            <a:lstStyle/>
            <a:p>
              <a:pPr algn="ctr"/>
              <a:r>
                <a:rPr lang="en-US" sz="1200" b="0" cap="none" spc="0" dirty="0">
                  <a:ln w="0"/>
                  <a:solidFill>
                    <a:srgbClr val="004F8A"/>
                  </a:solidFill>
                  <a:effectLst>
                    <a:outerShdw blurRad="38100" dist="19050" dir="2700000" algn="tl" rotWithShape="0">
                      <a:schemeClr val="dk1">
                        <a:alpha val="40000"/>
                      </a:schemeClr>
                    </a:outerShdw>
                  </a:effectLst>
                  <a:latin typeface="Times New Roman" charset="0"/>
                  <a:ea typeface="Times New Roman" charset="0"/>
                  <a:cs typeface="Times New Roman" charset="0"/>
                </a:rPr>
                <a:t>TONGJI UNIVERSITY</a:t>
              </a:r>
            </a:p>
          </p:txBody>
        </p:sp>
      </p:grpSp>
      <p:sp>
        <p:nvSpPr>
          <p:cNvPr id="35" name="矩形 34">
            <a:extLst>
              <a:ext uri="{FF2B5EF4-FFF2-40B4-BE49-F238E27FC236}">
                <a16:creationId xmlns:a16="http://schemas.microsoft.com/office/drawing/2014/main" id="{2319D704-EEF7-AA1C-05F2-DDDA3C3CE6A5}"/>
              </a:ext>
            </a:extLst>
          </p:cNvPr>
          <p:cNvSpPr/>
          <p:nvPr/>
        </p:nvSpPr>
        <p:spPr>
          <a:xfrm>
            <a:off x="4013813" y="4102456"/>
            <a:ext cx="4091354" cy="1292662"/>
          </a:xfrm>
          <a:prstGeom prst="rect">
            <a:avLst/>
          </a:prstGeom>
        </p:spPr>
        <p:txBody>
          <a:bodyPr wrap="square">
            <a:spAutoFit/>
          </a:bodyPr>
          <a:lstStyle/>
          <a:p>
            <a:pPr algn="ctr"/>
            <a:r>
              <a:rPr lang="en" altLang="zh-CN" sz="2400" dirty="0">
                <a:latin typeface="TimesNewRomanPSMT"/>
              </a:rPr>
              <a:t>Wei Zhao </a:t>
            </a:r>
            <a:endParaRPr lang="en" altLang="zh-CN" dirty="0"/>
          </a:p>
          <a:p>
            <a:pPr algn="ctr"/>
            <a:r>
              <a:rPr lang="en" altLang="zh-CN" dirty="0">
                <a:latin typeface="TimesNewRomanPSMT"/>
              </a:rPr>
              <a:t>School of Software Engineering </a:t>
            </a:r>
          </a:p>
          <a:p>
            <a:pPr algn="ctr"/>
            <a:r>
              <a:rPr lang="en" altLang="zh-CN" dirty="0">
                <a:latin typeface="TimesNewRomanPSMT"/>
              </a:rPr>
              <a:t>Tongji University Shanghai, China </a:t>
            </a:r>
          </a:p>
          <a:p>
            <a:pPr algn="ctr"/>
            <a:r>
              <a:rPr lang="en" altLang="zh-CN" dirty="0">
                <a:latin typeface="TimesNewRomanPSMT"/>
              </a:rPr>
              <a:t>2031569@tongji.edu.cn </a:t>
            </a:r>
            <a:endParaRPr lang="en" altLang="zh-CN" dirty="0"/>
          </a:p>
        </p:txBody>
      </p:sp>
    </p:spTree>
    <p:extLst>
      <p:ext uri="{BB962C8B-B14F-4D97-AF65-F5344CB8AC3E}">
        <p14:creationId xmlns:p14="http://schemas.microsoft.com/office/powerpoint/2010/main" val="1582853200"/>
      </p:ext>
    </p:extLst>
  </p:cSld>
  <p:clrMapOvr>
    <a:masterClrMapping/>
  </p:clrMapOvr>
  <p:transition spd="med">
    <p:push dir="u"/>
  </p:transition>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方正正纤黑简体"/>
        <a:cs typeface=""/>
      </a:majorFont>
      <a:minorFont>
        <a:latin typeface="Arial"/>
        <a:ea typeface="方正正纤黑简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3039</TotalTime>
  <Words>2356</Words>
  <Application>Microsoft Macintosh PowerPoint</Application>
  <PresentationFormat>宽屏</PresentationFormat>
  <Paragraphs>243</Paragraphs>
  <Slides>23</Slides>
  <Notes>23</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23</vt:i4>
      </vt:variant>
    </vt:vector>
  </HeadingPairs>
  <TitlesOfParts>
    <vt:vector size="36" baseType="lpstr">
      <vt:lpstr>SimSun</vt:lpstr>
      <vt:lpstr>CambriaMath</vt:lpstr>
      <vt:lpstr>SymbolMT</vt:lpstr>
      <vt:lpstr>TimesNewRomanPS</vt:lpstr>
      <vt:lpstr>TimesNewRomanPSMT</vt:lpstr>
      <vt:lpstr>Arial</vt:lpstr>
      <vt:lpstr>Broadway</vt:lpstr>
      <vt:lpstr>Calibri</vt:lpstr>
      <vt:lpstr>Consolas</vt:lpstr>
      <vt:lpstr>Times</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PPTS</dc:title>
  <dc:subject>PPTS</dc:subject>
  <dc:creator>PPTS</dc:creator>
  <cp:keywords>PPTS</cp:keywords>
  <dc:description>PPTS</dc:description>
  <cp:lastModifiedBy>Microsoft Office User</cp:lastModifiedBy>
  <cp:revision>430</cp:revision>
  <dcterms:created xsi:type="dcterms:W3CDTF">2016-04-28T00:01:00Z</dcterms:created>
  <dcterms:modified xsi:type="dcterms:W3CDTF">2022-07-02T11:13:48Z</dcterms:modified>
  <cp:category>PPTS</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2052-10.1.0.5603</vt:lpwstr>
  </property>
</Properties>
</file>