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0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73E94-A7C3-174D-BCF3-4CF3F3525DA8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38D5B-DC88-4742-BCFD-00BE54D951A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821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38D5B-DC88-4742-BCFD-00BE54D951A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212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6214D7-7FC2-DE12-84D8-EC2C7DE99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F45747C-6F2C-0D61-4059-496403984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CAE500-3C44-36D6-043D-ABF867947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DD28D0-E786-E0DA-560A-1AF0082A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755118-1597-7A8A-578A-B8A8E510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967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DAE65D-F3B4-AC7C-5723-B73FDD5C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155FAD-A3AA-F38B-E317-9C5B298F2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8628A4-4735-8ECD-51F5-84B4BE6E9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B008F2-083B-6A52-D672-86C25174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40EFE6-477F-C1C2-7C8B-89ACC6577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3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0A4F8A-A1B3-2B88-8326-61949122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FC1C71-AE6B-5D8D-051D-23F2FE55A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A551A5-07F9-1A68-C00B-CCAD8188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6217B3-5770-F530-BEDA-857E08980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A3FF7E-FA6E-3B3C-55F9-3EE04B99F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1696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21350-3485-547B-E2CF-8529DEBD6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98A388-761C-06BD-7006-F0F8F9A05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ECE199-F49A-4E6B-9347-B61E08699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297279-8DA8-A497-65EF-17E35545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52B8C92-E895-5C94-A98C-8CE43A5F2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0269E3-D8D7-6EF2-A2D9-B1414EBCE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87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58A3F3-592E-398A-D7C6-9D1E7E022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949A88-75BF-BFE7-C5C4-5CEA15900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D637B32-4BE0-5D86-4194-BF261DBB0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74592A-2D05-9A29-1BC0-CA55E4D61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8546308-A422-DF4B-15FB-B6AFB7670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2F4C6A7-A278-F688-E8BE-260C045F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E442447-59A5-1784-29B4-83128FEBE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5A49EB8-D81A-EC47-DA0B-CF4966CD6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374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F5F2A5-D6C9-780E-9BED-5176276A1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308DB5-BAF6-E060-1807-D7EE8EBA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C2476B-2B7A-3871-9343-6C7A8E7B8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E1BAC3-E534-1535-438D-524EEBBC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532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4639EED-C02A-6DC2-0783-43BD600DD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246ED8C-6917-E98C-5212-B303D213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FBC9B1-6ED7-5BB6-5B98-A904A7BC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423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EBE268-A4F3-195A-D65B-A8AEDBDC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E72BD6-C209-48F8-D44E-FE72777AA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A4676D-EB9B-2598-AC43-9DE47F499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6999FF-E621-C690-6BEC-741FD4B57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D24721-8A0E-573B-63DD-F3FF0835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6D2A97-E2AA-9AAB-FB9C-D1FD69853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935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F6E850-0AE5-C26F-EFBE-20A59041A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631ACC-F5B1-AB9B-5E23-FA506FACD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00F0F66-C4CD-E7FE-F209-08257FB6C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29D833-6633-34B0-A0E5-CC477BA5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C5D863-92D7-FB96-4D06-5F05A0F2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F6476A-921E-5DEC-1A3C-681309E42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75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5903F3-39DF-3228-39F2-7199B7D0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3A628A-2081-6F66-86EF-7EAF5CB82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B5EAFB-5F3D-F615-018C-71055A62D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3A04F1-7580-A9DF-3A95-F18D6C12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ABAB5E-6041-B681-5B3D-11EFDD7EB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74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0D94E68-84F0-554F-A66C-97ECBB6EFD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1C6D5CA-AD27-2BFB-99A4-9C77551B3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7593B0-EF13-546D-339A-CE5112355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85FBF3-A553-D245-9E20-160A8A00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70E071-0796-D392-3898-7278D8F1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088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5166187-2A02-6181-F934-31FBD8EF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195885-ED77-3A9D-B31F-194414F32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2058EC-08A7-EA40-41F0-D95C2DFC0B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A86E2-CE15-4541-9A4E-53592F35ED66}" type="datetimeFigureOut">
              <a:rPr kumimoji="1" lang="zh-CN" altLang="en-US" smtClean="0"/>
              <a:t>2022/6/13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71377A-C110-0D62-6354-4B2877DD00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2C6D5A-7B9F-EBAC-8528-D55134185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2BA79-3159-7343-8DF9-4CD5BFBB9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982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9F6B1CA5-871E-E77B-F0F9-8909AE2BA88A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04975" y="712419"/>
            <a:ext cx="9343361" cy="1457325"/>
          </a:xfrm>
        </p:spPr>
        <p:txBody>
          <a:bodyPr>
            <a:normAutofit fontScale="90000"/>
          </a:bodyPr>
          <a:lstStyle/>
          <a:p>
            <a:br>
              <a:rPr lang="en-US" altLang="zh-CN" sz="3600" u="sng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ea typeface="Microsoft YaHei UI" panose="020B0503020204020204" charset="-122"/>
              </a:rPr>
            </a:br>
            <a:r>
              <a:rPr lang="en-US" altLang="zh-CN" sz="3600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ea typeface="Microsoft YaHei UI" panose="020B0503020204020204" charset="-122"/>
              </a:rPr>
              <a:t>Multi-Label Code Smell Detection with Hybrid Model based on Deep Learning</a:t>
            </a:r>
            <a:endParaRPr lang="en-US" altLang="zh-CN" sz="3600" dirty="0">
              <a:solidFill>
                <a:schemeClr val="accent2">
                  <a:lumMod val="75000"/>
                </a:schemeClr>
              </a:solidFill>
              <a:latin typeface="Book Antiqua" panose="02040602050305030304" charset="0"/>
              <a:ea typeface="Microsoft YaHei UI" panose="020B0503020204020204" charset="-122"/>
              <a:cs typeface="Book Antiqua" panose="02040602050305030304" charset="0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D3963B38-A767-FF4A-1D87-03F6C44ACB36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6339" y="2539076"/>
            <a:ext cx="10160635" cy="19473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Yichen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Li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Xiaofang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Zhang</a:t>
            </a:r>
            <a:r>
              <a:rPr lang="zh-CN" altLang="en-US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*</a:t>
            </a:r>
            <a:endParaRPr lang="en-US" altLang="zh-CN" baseline="300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9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School of Computer Science and Technology Soochow University</a:t>
            </a:r>
            <a:br>
              <a:rPr lang="en-US" altLang="zh-CN" i="1" dirty="0"/>
            </a:br>
            <a:endParaRPr lang="en-US" altLang="zh-CN" sz="2000" b="1" dirty="0">
              <a:solidFill>
                <a:schemeClr val="accent2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SEKE 2022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3E1EED6-8C93-0370-B8B3-5903CB61F6D4}"/>
              </a:ext>
            </a:extLst>
          </p:cNvPr>
          <p:cNvGrpSpPr/>
          <p:nvPr/>
        </p:nvGrpSpPr>
        <p:grpSpPr>
          <a:xfrm>
            <a:off x="4087354" y="4633040"/>
            <a:ext cx="4017291" cy="1344932"/>
            <a:chOff x="5888822" y="4537981"/>
            <a:chExt cx="4017291" cy="134493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3DFF8A2-2398-9D8D-93B2-B2136BC86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2787" y="4537981"/>
              <a:ext cx="2843326" cy="97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C9C8585-4A6E-BE04-24E2-820B361EFD58}"/>
                </a:ext>
              </a:extLst>
            </p:cNvPr>
            <p:cNvSpPr txBox="1"/>
            <p:nvPr/>
          </p:nvSpPr>
          <p:spPr>
            <a:xfrm>
              <a:off x="7062787" y="5513581"/>
              <a:ext cx="2843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kern="100">
                  <a:solidFill>
                    <a:srgbClr val="A0000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SOOCHOW UNIVERSITY</a:t>
              </a:r>
              <a:r>
                <a:rPr lang="zh-CN" altLang="zh-CN">
                  <a:solidFill>
                    <a:srgbClr val="A00000"/>
                  </a:solidFill>
                  <a:effectLst/>
                </a:rPr>
                <a:t> </a:t>
              </a:r>
              <a:endParaRPr lang="zh-CN" altLang="en-US">
                <a:solidFill>
                  <a:srgbClr val="A00000"/>
                </a:solidFill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CE4510D-F478-AB32-FF9A-85E453C7B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8822" y="4597047"/>
              <a:ext cx="1173965" cy="1152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5612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A2D8DED8-6CCE-C9DE-11DE-D87AC0989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CF118E25-8FED-7A78-E5CE-EB54594183C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1144" y="2268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Introduction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BFAFD4-6F08-58E1-DF79-346B7866834B}"/>
              </a:ext>
            </a:extLst>
          </p:cNvPr>
          <p:cNvSpPr txBox="1"/>
          <p:nvPr/>
        </p:nvSpPr>
        <p:spPr>
          <a:xfrm>
            <a:off x="1643974" y="1420753"/>
            <a:ext cx="92120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Smells indicate problems related to aspects of code quality such as understandability and modifiability, and imply the possibility of refactoring.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approaches have been proposed to detect code smells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lose much information which helps recognize each code smell more efficiently and pay little attention to multi-label code smell detection.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paper, we propose a hybrid model with multi-level code representation to further optimize the code smell detection. Better results have been achieved on 100 high-quality Java projects from </a:t>
            </a:r>
            <a:r>
              <a:rPr lang="en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Github</a:t>
            </a: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6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EDA12B-3105-145D-E02F-18E1AFFA130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1144" y="323308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Method-HMML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1E49B32-8243-0D3E-3718-DA9BF4F31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5" y="2101173"/>
            <a:ext cx="11813743" cy="2975313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B7AD6A-7D5A-9F72-B7C9-5F59ED53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4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A5A805-718F-DC48-E54B-EB24CDF2EBC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1144" y="323308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Method-HMML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7AEB9B-065D-AD5D-A2CB-532207B95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56" y="1575763"/>
            <a:ext cx="10208688" cy="3706474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4B381D0-C418-8641-66A1-6A2A57CD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664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59E634-0771-E1B3-6B7B-1090745C4A4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8749" y="177393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Dataset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ACE0D1B-0490-F73C-8937-6EFAE5E5C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936" y="951800"/>
            <a:ext cx="7187254" cy="466322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53C0A07-95D2-C234-3E34-4241D9948047}"/>
              </a:ext>
            </a:extLst>
          </p:cNvPr>
          <p:cNvSpPr txBox="1"/>
          <p:nvPr/>
        </p:nvSpPr>
        <p:spPr>
          <a:xfrm>
            <a:off x="2497887" y="5790837"/>
            <a:ext cx="7550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sz="2000" dirty="0"/>
              <a:t>We choose nine code smells at the method level for our experiment and combine their labels into a multi- label dataset. </a:t>
            </a:r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03682764-AE0B-840C-1FBA-202C738B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835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D1246B-793A-7191-3853-16178CFA862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8749" y="177393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Evaluation -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Results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DCC15F-7D08-05A0-E8CB-0A6FDDE8ABF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72212" y="1157903"/>
            <a:ext cx="11843004" cy="846400"/>
          </a:xfrm>
        </p:spPr>
        <p:txBody>
          <a:bodyPr>
            <a:normAutofit/>
          </a:bodyPr>
          <a:lstStyle/>
          <a:p>
            <a:r>
              <a:rPr lang="en" altLang="zh-CN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RQ1:How does our HMML method perform compared to other baselines? </a:t>
            </a:r>
            <a:endParaRPr lang="en" altLang="zh-C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49AC56DC-723F-B242-AE69-E5043693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E682E5E-63C1-D14B-BB25-94E4DD201246}"/>
              </a:ext>
            </a:extLst>
          </p:cNvPr>
          <p:cNvSpPr txBox="1"/>
          <p:nvPr/>
        </p:nvSpPr>
        <p:spPr>
          <a:xfrm>
            <a:off x="2679843" y="1745263"/>
            <a:ext cx="683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/>
              <a:t>We can regard that our HMML method does a good job in the multi-label code smell detection.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CA4C295-1EE6-4973-367E-7B2824D81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695" y="2539300"/>
            <a:ext cx="6974462" cy="376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490D91-AF95-A4A2-1C91-27DED95B204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9242" y="2268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Evaluation -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Results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FF8336-847E-931B-4B49-B663A7B73815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18475" y="1234088"/>
            <a:ext cx="10309967" cy="846400"/>
          </a:xfrm>
        </p:spPr>
        <p:txBody>
          <a:bodyPr>
            <a:normAutofit lnSpcReduction="10000"/>
          </a:bodyPr>
          <a:lstStyle/>
          <a:p>
            <a:r>
              <a:rPr lang="en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How does multi-label code smell detection perform compared 	with</a:t>
            </a:r>
            <a:r>
              <a: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</a:t>
            </a:r>
            <a:r>
              <a: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smell detection? </a:t>
            </a:r>
            <a:endParaRPr lang="e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AB159B15-3124-910A-2AC9-18F0C847C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011CBA-D65F-A08C-D1D5-327912F18E81}"/>
              </a:ext>
            </a:extLst>
          </p:cNvPr>
          <p:cNvSpPr txBox="1"/>
          <p:nvPr/>
        </p:nvSpPr>
        <p:spPr>
          <a:xfrm>
            <a:off x="2165006" y="2080488"/>
            <a:ext cx="8438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/>
              <a:t>our multi-label code smell detection not only performs well in each code smell detection but can find out all code smells by one model at the same time.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46AF35D-53E7-1D05-DF77-FFC376D8A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006" y="2870107"/>
            <a:ext cx="7475105" cy="36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0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62C7D-CE76-3F57-83C0-071E2544355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39754" y="254734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Evaluation -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Results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49B52C-B5C6-9996-4C95-49384C44B3B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846400"/>
          </a:xfrm>
        </p:spPr>
        <p:txBody>
          <a:bodyPr>
            <a:normAutofit/>
          </a:bodyPr>
          <a:lstStyle/>
          <a:p>
            <a:r>
              <a:rPr lang="en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RQ3: What impact does each of our main components have in our model? </a:t>
            </a:r>
            <a:endParaRPr lang="en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764FF77F-E257-B83D-3D96-5286A3C7C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411927E-6DAA-AC4D-58BB-EC8A84085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580" y="2857265"/>
            <a:ext cx="8650840" cy="345713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05A630D-6D27-6109-2B4A-95049A820ED3}"/>
              </a:ext>
            </a:extLst>
          </p:cNvPr>
          <p:cNvSpPr txBox="1"/>
          <p:nvPr/>
        </p:nvSpPr>
        <p:spPr>
          <a:xfrm>
            <a:off x="2408197" y="2083641"/>
            <a:ext cx="683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/>
              <a:t>Each part of the model plays its own advantages as expected and captures the corresponding code smell features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6753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260082-50E4-06DA-2640-AACADF3FB9E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Conclusion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1DE828-53E8-A5B5-C426-496D09982D0C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32130" y="1490345"/>
            <a:ext cx="11466830" cy="47593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propose a hybrid model that extracts the multi-level code representation information and separately applies the appropriate deep learning neural network. </a:t>
            </a:r>
          </a:p>
          <a:p>
            <a:pPr>
              <a:lnSpc>
                <a:spcPct val="100000"/>
              </a:lnSpc>
            </a:pP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the first to carry out the multi-label code smell detection based on the deep learning method and achieve a good result. </a:t>
            </a:r>
          </a:p>
          <a:p>
            <a:pPr>
              <a:lnSpc>
                <a:spcPct val="100000"/>
              </a:lnSpc>
            </a:pP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modify many other approaches to fit into multi-label classification tasks and conduct extensive experiments to find the maximum capacity and best configuration. </a:t>
            </a:r>
          </a:p>
          <a:p>
            <a:endParaRPr lang="en-US" altLang="zh-CN" dirty="0">
              <a:solidFill>
                <a:schemeClr val="tx1"/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F06FD0-9A31-761F-99AB-57032A8B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33DE15-3B8B-7495-B8D8-E568BBCE29BA}"/>
              </a:ext>
            </a:extLst>
          </p:cNvPr>
          <p:cNvSpPr txBox="1"/>
          <p:nvPr/>
        </p:nvSpPr>
        <p:spPr>
          <a:xfrm>
            <a:off x="7646035" y="5880268"/>
            <a:ext cx="435292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/>
            <a:r>
              <a:rPr lang="en" altLang="zh-CN" dirty="0"/>
              <a:t>https://</a:t>
            </a:r>
            <a:r>
              <a:rPr lang="en" altLang="zh-CN" dirty="0" err="1"/>
              <a:t>github.com</a:t>
            </a:r>
            <a:r>
              <a:rPr lang="en" altLang="zh-CN" dirty="0"/>
              <a:t>/liyichen1234/HMML </a:t>
            </a:r>
          </a:p>
        </p:txBody>
      </p:sp>
    </p:spTree>
    <p:extLst>
      <p:ext uri="{BB962C8B-B14F-4D97-AF65-F5344CB8AC3E}">
        <p14:creationId xmlns:p14="http://schemas.microsoft.com/office/powerpoint/2010/main" val="394346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0CFAAF-F226-8FC8-C039-1292CA1B02E6}"/>
              </a:ext>
            </a:extLst>
          </p:cNvPr>
          <p:cNvSpPr txBox="1"/>
          <p:nvPr/>
        </p:nvSpPr>
        <p:spPr>
          <a:xfrm>
            <a:off x="3419746" y="2151579"/>
            <a:ext cx="47155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Thanks!</a:t>
            </a:r>
          </a:p>
          <a:p>
            <a:pPr algn="ctr"/>
            <a:r>
              <a:rPr lang="en-US" altLang="zh-CN" sz="54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7493482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FULL_TEXT_BEAUTIFY_COPY_ID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FULL_TEXT_BEAUTIFY_COPY_ID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360</Words>
  <Application>Microsoft Macintosh PowerPoint</Application>
  <PresentationFormat>宽屏</PresentationFormat>
  <Paragraphs>40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等线</vt:lpstr>
      <vt:lpstr>等线 Light</vt:lpstr>
      <vt:lpstr>Arial</vt:lpstr>
      <vt:lpstr>Book Antiqua</vt:lpstr>
      <vt:lpstr>Calibri</vt:lpstr>
      <vt:lpstr>Times New Roman</vt:lpstr>
      <vt:lpstr>Office 主题​​</vt:lpstr>
      <vt:lpstr> Multi-Label Code Smell Detection with Hybrid Model based on Deep Learning</vt:lpstr>
      <vt:lpstr>Introduction</vt:lpstr>
      <vt:lpstr>Method-HMML</vt:lpstr>
      <vt:lpstr>Method-HMML</vt:lpstr>
      <vt:lpstr>Dataset</vt:lpstr>
      <vt:lpstr>Evaluation - Results</vt:lpstr>
      <vt:lpstr>Evaluation - Results</vt:lpstr>
      <vt:lpstr>Evaluation - Results</vt:lpstr>
      <vt:lpstr>Conclusion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亦晨</dc:creator>
  <cp:lastModifiedBy>李 亦晨</cp:lastModifiedBy>
  <cp:revision>4</cp:revision>
  <dcterms:created xsi:type="dcterms:W3CDTF">2022-06-12T07:26:02Z</dcterms:created>
  <dcterms:modified xsi:type="dcterms:W3CDTF">2022-06-13T05:51:05Z</dcterms:modified>
</cp:coreProperties>
</file>