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5"/>
  </p:notesMasterIdLst>
  <p:handoutMasterIdLst>
    <p:handoutMasterId r:id="rId26"/>
  </p:handoutMasterIdLst>
  <p:sldIdLst>
    <p:sldId id="256" r:id="rId2"/>
    <p:sldId id="257" r:id="rId3"/>
    <p:sldId id="323" r:id="rId4"/>
    <p:sldId id="358" r:id="rId5"/>
    <p:sldId id="375" r:id="rId6"/>
    <p:sldId id="260" r:id="rId7"/>
    <p:sldId id="326" r:id="rId8"/>
    <p:sldId id="378" r:id="rId9"/>
    <p:sldId id="263" r:id="rId10"/>
    <p:sldId id="264" r:id="rId11"/>
    <p:sldId id="366" r:id="rId12"/>
    <p:sldId id="376" r:id="rId13"/>
    <p:sldId id="379" r:id="rId14"/>
    <p:sldId id="380" r:id="rId15"/>
    <p:sldId id="381" r:id="rId16"/>
    <p:sldId id="382" r:id="rId17"/>
    <p:sldId id="279" r:id="rId18"/>
    <p:sldId id="361" r:id="rId19"/>
    <p:sldId id="373" r:id="rId20"/>
    <p:sldId id="346" r:id="rId21"/>
    <p:sldId id="285" r:id="rId22"/>
    <p:sldId id="377" r:id="rId23"/>
    <p:sldId id="291" r:id="rId24"/>
  </p:sldIdLst>
  <p:sldSz cx="9144000" cy="6858000" type="screen4x3"/>
  <p:notesSz cx="7102475" cy="10234613"/>
  <p:defaultTextStyle>
    <a:defPPr>
      <a:defRPr lang="zh-CN"/>
    </a:defPPr>
    <a:lvl1pPr algn="l" rtl="0" eaLnBrk="0" fontAlgn="base" hangingPunct="0">
      <a:spcBef>
        <a:spcPct val="0"/>
      </a:spcBef>
      <a:spcAft>
        <a:spcPct val="0"/>
      </a:spcAft>
      <a:defRPr sz="1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1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1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1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1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gjiaxing" initials="sjx" lastIdx="3" clrIdx="0">
    <p:extLst>
      <p:ext uri="{19B8F6BF-5375-455C-9EA6-DF929625EA0E}">
        <p15:presenceInfo xmlns:p15="http://schemas.microsoft.com/office/powerpoint/2012/main" userId="ec15d056b29c6cd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9900"/>
    <a:srgbClr val="0033CC"/>
    <a:srgbClr val="29FFFA"/>
    <a:srgbClr val="666699"/>
    <a:srgbClr val="FFCCCC"/>
    <a:srgbClr val="CC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5664" autoAdjust="0"/>
  </p:normalViewPr>
  <p:slideViewPr>
    <p:cSldViewPr>
      <p:cViewPr varScale="1">
        <p:scale>
          <a:sx n="68" d="100"/>
          <a:sy n="68" d="100"/>
        </p:scale>
        <p:origin x="1404" y="60"/>
      </p:cViewPr>
      <p:guideLst>
        <p:guide orient="horz" pos="2160"/>
        <p:guide pos="2880"/>
      </p:guideLst>
    </p:cSldViewPr>
  </p:slideViewPr>
  <p:notesTextViewPr>
    <p:cViewPr>
      <p:scale>
        <a:sx n="3" d="2"/>
        <a:sy n="3" d="2"/>
      </p:scale>
      <p:origin x="0" y="0"/>
    </p:cViewPr>
  </p:notesTextViewPr>
  <p:sorterViewPr>
    <p:cViewPr>
      <p:scale>
        <a:sx n="75" d="100"/>
        <a:sy n="75" d="100"/>
      </p:scale>
      <p:origin x="0" y="0"/>
    </p:cViewPr>
  </p:sorterViewPr>
  <p:notesViewPr>
    <p:cSldViewPr>
      <p:cViewPr varScale="1">
        <p:scale>
          <a:sx n="79" d="100"/>
          <a:sy n="79" d="100"/>
        </p:scale>
        <p:origin x="-2082" y="-102"/>
      </p:cViewPr>
      <p:guideLst>
        <p:guide orient="horz" pos="3224"/>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116739" name="Rectangle 3"/>
          <p:cNvSpPr>
            <a:spLocks noGrp="1" noChangeArrowheads="1"/>
          </p:cNvSpPr>
          <p:nvPr>
            <p:ph type="dt" sz="quarter" idx="1"/>
          </p:nvPr>
        </p:nvSpPr>
        <p:spPr bwMode="auto">
          <a:xfrm>
            <a:off x="4022725" y="0"/>
            <a:ext cx="3078163"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zh-CN"/>
          </a:p>
        </p:txBody>
      </p:sp>
      <p:sp>
        <p:nvSpPr>
          <p:cNvPr id="116740" name="Rectangle 4"/>
          <p:cNvSpPr>
            <a:spLocks noGrp="1" noChangeArrowheads="1"/>
          </p:cNvSpPr>
          <p:nvPr>
            <p:ph type="ftr" sz="quarter" idx="2"/>
          </p:nvPr>
        </p:nvSpPr>
        <p:spPr bwMode="auto">
          <a:xfrm>
            <a:off x="0" y="9721850"/>
            <a:ext cx="3078163"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116741" name="Rectangle 5"/>
          <p:cNvSpPr>
            <a:spLocks noGrp="1" noChangeArrowheads="1"/>
          </p:cNvSpPr>
          <p:nvPr>
            <p:ph type="sldNum" sz="quarter" idx="3"/>
          </p:nvPr>
        </p:nvSpPr>
        <p:spPr bwMode="auto">
          <a:xfrm>
            <a:off x="4022725" y="9721850"/>
            <a:ext cx="3078163"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FCC3C211-48DA-475E-B8A4-E92545BBF0AD}" type="slidenum">
              <a:rPr lang="en-US" altLang="zh-CN"/>
              <a:pPr>
                <a:defRPr/>
              </a:pPr>
              <a:t>‹#›</a:t>
            </a:fld>
            <a:endParaRPr lang="en-US" altLang="zh-CN"/>
          </a:p>
        </p:txBody>
      </p:sp>
    </p:spTree>
    <p:extLst>
      <p:ext uri="{BB962C8B-B14F-4D97-AF65-F5344CB8AC3E}">
        <p14:creationId xmlns:p14="http://schemas.microsoft.com/office/powerpoint/2010/main" val="2137862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5123" name="Rectangle 3"/>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r" defTabSz="990600" eaLnBrk="1" hangingPunct="1">
              <a:defRPr sz="1300">
                <a:latin typeface="Arial" charset="0"/>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992188"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709613" y="4860925"/>
            <a:ext cx="5683250" cy="4605338"/>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5126" name="Rectangle 6"/>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5127" name="Rectangle 7"/>
          <p:cNvSpPr>
            <a:spLocks noGrp="1" noChangeArrowheads="1"/>
          </p:cNvSpPr>
          <p:nvPr>
            <p:ph type="sldNum" sz="quarter" idx="5"/>
          </p:nvPr>
        </p:nvSpPr>
        <p:spPr bwMode="auto">
          <a:xfrm>
            <a:off x="4022725"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AC9490B5-B5FE-46DB-8BFE-5D8372E8E4DA}" type="slidenum">
              <a:rPr lang="en-US" altLang="zh-CN"/>
              <a:pPr>
                <a:defRPr/>
              </a:pPr>
              <a:t>‹#›</a:t>
            </a:fld>
            <a:endParaRPr lang="en-US" altLang="zh-CN"/>
          </a:p>
        </p:txBody>
      </p:sp>
    </p:spTree>
    <p:extLst>
      <p:ext uri="{BB962C8B-B14F-4D97-AF65-F5344CB8AC3E}">
        <p14:creationId xmlns:p14="http://schemas.microsoft.com/office/powerpoint/2010/main" val="1269079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6DA96E10-3302-45A0-8A39-DC5119EC3FF8}" type="slidenum">
              <a:rPr lang="en-US" altLang="zh-CN" sz="1300" smtClean="0">
                <a:latin typeface="Arial" panose="020B0604020202020204" pitchFamily="34" charset="0"/>
              </a:rPr>
              <a:pPr/>
              <a:t>1</a:t>
            </a:fld>
            <a:endParaRPr lang="en-US" altLang="zh-CN" sz="1300">
              <a:latin typeface="Arial" panose="020B0604020202020204" pitchFamily="34" charset="0"/>
            </a:endParaRPr>
          </a:p>
        </p:txBody>
      </p:sp>
      <p:sp>
        <p:nvSpPr>
          <p:cNvPr id="6147" name="Rectangle 2"/>
          <p:cNvSpPr>
            <a:spLocks noGrp="1" noRot="1" noChangeAspect="1" noChangeArrowheads="1" noTextEdit="1"/>
          </p:cNvSpPr>
          <p:nvPr>
            <p:ph type="sldImg"/>
          </p:nvPr>
        </p:nvSpPr>
        <p:spPr>
          <a:xfrm>
            <a:off x="993775" y="768350"/>
            <a:ext cx="5114925" cy="3836988"/>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dirty="0">
              <a:latin typeface="Arial" panose="020B0604020202020204" pitchFamily="34" charset="0"/>
            </a:endParaRPr>
          </a:p>
        </p:txBody>
      </p:sp>
    </p:spTree>
    <p:extLst>
      <p:ext uri="{BB962C8B-B14F-4D97-AF65-F5344CB8AC3E}">
        <p14:creationId xmlns:p14="http://schemas.microsoft.com/office/powerpoint/2010/main" val="49393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468BE018-B5C7-4CAF-8AA0-AAA8B957F90B}" type="slidenum">
              <a:rPr lang="en-US" altLang="zh-CN" sz="1300" smtClean="0">
                <a:latin typeface="Arial" panose="020B0604020202020204" pitchFamily="34" charset="0"/>
              </a:rPr>
              <a:pPr/>
              <a:t>2</a:t>
            </a:fld>
            <a:endParaRPr lang="en-US" altLang="zh-CN" sz="1300">
              <a:latin typeface="Arial" panose="020B0604020202020204" pitchFamily="34" charset="0"/>
            </a:endParaRPr>
          </a:p>
        </p:txBody>
      </p:sp>
      <p:sp>
        <p:nvSpPr>
          <p:cNvPr id="8195" name="Rectangle 2"/>
          <p:cNvSpPr>
            <a:spLocks noGrp="1" noRot="1" noChangeAspect="1" noChangeArrowheads="1" noTextEdit="1"/>
          </p:cNvSpPr>
          <p:nvPr>
            <p:ph type="sldImg"/>
          </p:nvPr>
        </p:nvSpPr>
        <p:spPr>
          <a:xfrm>
            <a:off x="993775" y="768350"/>
            <a:ext cx="511492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343723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C1B78C76-171A-4A37-99B9-3998742DCB0F}" type="slidenum">
              <a:rPr lang="en-US" altLang="zh-CN" sz="1300" smtClean="0">
                <a:latin typeface="Arial" panose="020B0604020202020204" pitchFamily="34" charset="0"/>
              </a:rPr>
              <a:pPr/>
              <a:t>3</a:t>
            </a:fld>
            <a:endParaRPr lang="en-US" altLang="zh-CN" sz="1300">
              <a:latin typeface="Arial" panose="020B0604020202020204" pitchFamily="34" charset="0"/>
            </a:endParaRPr>
          </a:p>
        </p:txBody>
      </p:sp>
      <p:sp>
        <p:nvSpPr>
          <p:cNvPr id="10243" name="Rectangle 2"/>
          <p:cNvSpPr>
            <a:spLocks noGrp="1" noRot="1" noChangeAspect="1" noChangeArrowheads="1" noTextEdit="1"/>
          </p:cNvSpPr>
          <p:nvPr>
            <p:ph type="sldImg"/>
          </p:nvPr>
        </p:nvSpPr>
        <p:spPr>
          <a:xfrm>
            <a:off x="993775" y="768350"/>
            <a:ext cx="511492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224960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C1B78C76-171A-4A37-99B9-3998742DCB0F}" type="slidenum">
              <a:rPr lang="en-US" altLang="zh-CN" sz="1300" smtClean="0">
                <a:latin typeface="Arial" panose="020B0604020202020204" pitchFamily="34" charset="0"/>
              </a:rPr>
              <a:pPr/>
              <a:t>4</a:t>
            </a:fld>
            <a:endParaRPr lang="en-US" altLang="zh-CN" sz="1300">
              <a:latin typeface="Arial" panose="020B0604020202020204" pitchFamily="34" charset="0"/>
            </a:endParaRPr>
          </a:p>
        </p:txBody>
      </p:sp>
      <p:sp>
        <p:nvSpPr>
          <p:cNvPr id="10243" name="Rectangle 2"/>
          <p:cNvSpPr>
            <a:spLocks noGrp="1" noRot="1" noChangeAspect="1" noChangeArrowheads="1" noTextEdit="1"/>
          </p:cNvSpPr>
          <p:nvPr>
            <p:ph type="sldImg"/>
          </p:nvPr>
        </p:nvSpPr>
        <p:spPr>
          <a:xfrm>
            <a:off x="993775" y="768350"/>
            <a:ext cx="511492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1123982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C1B78C76-171A-4A37-99B9-3998742DCB0F}" type="slidenum">
              <a:rPr lang="en-US" altLang="zh-CN" sz="1300" smtClean="0">
                <a:latin typeface="Arial" panose="020B0604020202020204" pitchFamily="34" charset="0"/>
              </a:rPr>
              <a:pPr/>
              <a:t>5</a:t>
            </a:fld>
            <a:endParaRPr lang="en-US" altLang="zh-CN" sz="1300">
              <a:latin typeface="Arial" panose="020B0604020202020204" pitchFamily="34" charset="0"/>
            </a:endParaRPr>
          </a:p>
        </p:txBody>
      </p:sp>
      <p:sp>
        <p:nvSpPr>
          <p:cNvPr id="10243" name="Rectangle 2"/>
          <p:cNvSpPr>
            <a:spLocks noGrp="1" noRot="1" noChangeAspect="1" noChangeArrowheads="1" noTextEdit="1"/>
          </p:cNvSpPr>
          <p:nvPr>
            <p:ph type="sldImg"/>
          </p:nvPr>
        </p:nvSpPr>
        <p:spPr>
          <a:xfrm>
            <a:off x="993775" y="768350"/>
            <a:ext cx="511492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dirty="0">
              <a:latin typeface="Arial" panose="020B0604020202020204" pitchFamily="34" charset="0"/>
            </a:endParaRPr>
          </a:p>
        </p:txBody>
      </p:sp>
    </p:spTree>
    <p:extLst>
      <p:ext uri="{BB962C8B-B14F-4D97-AF65-F5344CB8AC3E}">
        <p14:creationId xmlns:p14="http://schemas.microsoft.com/office/powerpoint/2010/main" val="1662782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C43FE9F7-645B-41B3-98B8-37D3A98D68CC}" type="slidenum">
              <a:rPr lang="en-US" altLang="zh-CN" sz="1300" smtClean="0">
                <a:latin typeface="Arial" panose="020B0604020202020204" pitchFamily="34" charset="0"/>
              </a:rPr>
              <a:pPr/>
              <a:t>6</a:t>
            </a:fld>
            <a:endParaRPr lang="en-US" altLang="zh-CN" sz="1300">
              <a:latin typeface="Arial" panose="020B0604020202020204" pitchFamily="34" charset="0"/>
            </a:endParaRPr>
          </a:p>
        </p:txBody>
      </p:sp>
      <p:sp>
        <p:nvSpPr>
          <p:cNvPr id="18435" name="Rectangle 2"/>
          <p:cNvSpPr>
            <a:spLocks noGrp="1" noRot="1" noChangeAspect="1" noChangeArrowheads="1" noTextEdit="1"/>
          </p:cNvSpPr>
          <p:nvPr>
            <p:ph type="sldImg"/>
          </p:nvPr>
        </p:nvSpPr>
        <p:spPr>
          <a:xfrm>
            <a:off x="993775" y="768350"/>
            <a:ext cx="511492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879298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F45A3158-BBEB-47EB-B05F-3D0890737D88}" type="slidenum">
              <a:rPr lang="en-US" altLang="zh-CN" sz="1300" smtClean="0">
                <a:latin typeface="Arial" panose="020B0604020202020204" pitchFamily="34" charset="0"/>
              </a:rPr>
              <a:pPr/>
              <a:t>7</a:t>
            </a:fld>
            <a:endParaRPr lang="en-US" altLang="zh-CN" sz="1300">
              <a:latin typeface="Arial" panose="020B0604020202020204" pitchFamily="34" charset="0"/>
            </a:endParaRPr>
          </a:p>
        </p:txBody>
      </p:sp>
      <p:sp>
        <p:nvSpPr>
          <p:cNvPr id="20483" name="Rectangle 2"/>
          <p:cNvSpPr>
            <a:spLocks noGrp="1" noRot="1" noChangeAspect="1" noChangeArrowheads="1" noTextEdit="1"/>
          </p:cNvSpPr>
          <p:nvPr>
            <p:ph type="sldImg"/>
          </p:nvPr>
        </p:nvSpPr>
        <p:spPr>
          <a:xfrm>
            <a:off x="993775" y="768350"/>
            <a:ext cx="511492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000" dirty="0">
              <a:latin typeface="Arial" panose="020B0604020202020204" pitchFamily="34" charset="0"/>
            </a:endParaRPr>
          </a:p>
        </p:txBody>
      </p:sp>
    </p:spTree>
    <p:extLst>
      <p:ext uri="{BB962C8B-B14F-4D97-AF65-F5344CB8AC3E}">
        <p14:creationId xmlns:p14="http://schemas.microsoft.com/office/powerpoint/2010/main" val="682231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F45A3158-BBEB-47EB-B05F-3D0890737D88}" type="slidenum">
              <a:rPr lang="en-US" altLang="zh-CN" sz="1300" smtClean="0">
                <a:latin typeface="Arial" panose="020B0604020202020204" pitchFamily="34" charset="0"/>
              </a:rPr>
              <a:pPr/>
              <a:t>8</a:t>
            </a:fld>
            <a:endParaRPr lang="en-US" altLang="zh-CN" sz="1300">
              <a:latin typeface="Arial" panose="020B0604020202020204" pitchFamily="34" charset="0"/>
            </a:endParaRPr>
          </a:p>
        </p:txBody>
      </p:sp>
      <p:sp>
        <p:nvSpPr>
          <p:cNvPr id="20483" name="Rectangle 2"/>
          <p:cNvSpPr>
            <a:spLocks noGrp="1" noRot="1" noChangeAspect="1" noChangeArrowheads="1" noTextEdit="1"/>
          </p:cNvSpPr>
          <p:nvPr>
            <p:ph type="sldImg"/>
          </p:nvPr>
        </p:nvSpPr>
        <p:spPr>
          <a:xfrm>
            <a:off x="993775" y="768350"/>
            <a:ext cx="511492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000" dirty="0">
              <a:latin typeface="Arial" panose="020B0604020202020204" pitchFamily="34" charset="0"/>
            </a:endParaRPr>
          </a:p>
        </p:txBody>
      </p:sp>
    </p:spTree>
    <p:extLst>
      <p:ext uri="{BB962C8B-B14F-4D97-AF65-F5344CB8AC3E}">
        <p14:creationId xmlns:p14="http://schemas.microsoft.com/office/powerpoint/2010/main" val="2689491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7FE27E42-953F-4FD9-ADB9-0AE6D0345C03}" type="slidenum">
              <a:rPr lang="en-US" altLang="zh-CN" sz="1300" smtClean="0">
                <a:latin typeface="Arial" panose="020B0604020202020204" pitchFamily="34" charset="0"/>
              </a:rPr>
              <a:pPr/>
              <a:t>9</a:t>
            </a:fld>
            <a:endParaRPr lang="en-US" altLang="zh-CN" sz="1300">
              <a:latin typeface="Arial" panose="020B0604020202020204" pitchFamily="34" charset="0"/>
            </a:endParaRPr>
          </a:p>
        </p:txBody>
      </p:sp>
      <p:sp>
        <p:nvSpPr>
          <p:cNvPr id="24579" name="Rectangle 2"/>
          <p:cNvSpPr>
            <a:spLocks noGrp="1" noRot="1" noChangeAspect="1" noChangeArrowheads="1" noTextEdit="1"/>
          </p:cNvSpPr>
          <p:nvPr>
            <p:ph type="sldImg"/>
          </p:nvPr>
        </p:nvSpPr>
        <p:spPr>
          <a:xfrm>
            <a:off x="993775" y="768350"/>
            <a:ext cx="511492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dirty="0">
              <a:latin typeface="Arial" panose="020B0604020202020204" pitchFamily="34" charset="0"/>
            </a:endParaRPr>
          </a:p>
        </p:txBody>
      </p:sp>
    </p:spTree>
    <p:extLst>
      <p:ext uri="{BB962C8B-B14F-4D97-AF65-F5344CB8AC3E}">
        <p14:creationId xmlns:p14="http://schemas.microsoft.com/office/powerpoint/2010/main" val="10840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03446EDE-09D2-4FD1-BA65-733E096CAD9E}" type="slidenum">
              <a:rPr lang="en-US" altLang="zh-CN" sz="1300" smtClean="0">
                <a:latin typeface="Arial" panose="020B0604020202020204" pitchFamily="34" charset="0"/>
              </a:rPr>
              <a:pPr/>
              <a:t>10</a:t>
            </a:fld>
            <a:endParaRPr lang="en-US" altLang="zh-CN" sz="1300">
              <a:latin typeface="Arial" panose="020B0604020202020204" pitchFamily="34" charset="0"/>
            </a:endParaRPr>
          </a:p>
        </p:txBody>
      </p:sp>
      <p:sp>
        <p:nvSpPr>
          <p:cNvPr id="26627" name="Rectangle 2"/>
          <p:cNvSpPr>
            <a:spLocks noGrp="1" noRot="1" noChangeAspect="1" noChangeArrowheads="1" noTextEdit="1"/>
          </p:cNvSpPr>
          <p:nvPr>
            <p:ph type="sldImg"/>
          </p:nvPr>
        </p:nvSpPr>
        <p:spPr>
          <a:xfrm>
            <a:off x="993775" y="768350"/>
            <a:ext cx="511492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3871460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DD2F149A-EE5E-4A97-B70A-5D189B5FCF50}" type="slidenum">
              <a:rPr lang="en-US" altLang="zh-CN" sz="1300" smtClean="0">
                <a:latin typeface="Arial" panose="020B0604020202020204" pitchFamily="34" charset="0"/>
              </a:rPr>
              <a:pPr/>
              <a:t>17</a:t>
            </a:fld>
            <a:endParaRPr lang="en-US" altLang="zh-CN" sz="1300">
              <a:latin typeface="Arial" panose="020B0604020202020204" pitchFamily="34" charset="0"/>
            </a:endParaRPr>
          </a:p>
        </p:txBody>
      </p:sp>
      <p:sp>
        <p:nvSpPr>
          <p:cNvPr id="40963" name="Rectangle 2"/>
          <p:cNvSpPr>
            <a:spLocks noGrp="1" noRot="1" noChangeAspect="1" noChangeArrowheads="1" noTextEdit="1"/>
          </p:cNvSpPr>
          <p:nvPr>
            <p:ph type="sldImg"/>
          </p:nvPr>
        </p:nvSpPr>
        <p:spPr>
          <a:xfrm>
            <a:off x="993775" y="768350"/>
            <a:ext cx="511492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370012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03446EDE-09D2-4FD1-BA65-733E096CAD9E}" type="slidenum">
              <a:rPr lang="en-US" altLang="zh-CN" sz="1300" smtClean="0">
                <a:latin typeface="Arial" panose="020B0604020202020204" pitchFamily="34" charset="0"/>
              </a:rPr>
              <a:pPr/>
              <a:t>18</a:t>
            </a:fld>
            <a:endParaRPr lang="en-US" altLang="zh-CN" sz="1300">
              <a:latin typeface="Arial" panose="020B0604020202020204" pitchFamily="34" charset="0"/>
            </a:endParaRPr>
          </a:p>
        </p:txBody>
      </p:sp>
      <p:sp>
        <p:nvSpPr>
          <p:cNvPr id="26627" name="Rectangle 2"/>
          <p:cNvSpPr>
            <a:spLocks noGrp="1" noRot="1" noChangeAspect="1" noChangeArrowheads="1" noTextEdit="1"/>
          </p:cNvSpPr>
          <p:nvPr>
            <p:ph type="sldImg"/>
          </p:nvPr>
        </p:nvSpPr>
        <p:spPr>
          <a:xfrm>
            <a:off x="993775" y="768350"/>
            <a:ext cx="511492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1069781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03446EDE-09D2-4FD1-BA65-733E096CAD9E}" type="slidenum">
              <a:rPr lang="en-US" altLang="zh-CN" sz="1300" smtClean="0">
                <a:latin typeface="Arial" panose="020B0604020202020204" pitchFamily="34" charset="0"/>
              </a:rPr>
              <a:pPr/>
              <a:t>19</a:t>
            </a:fld>
            <a:endParaRPr lang="en-US" altLang="zh-CN" sz="1300">
              <a:latin typeface="Arial" panose="020B0604020202020204" pitchFamily="34" charset="0"/>
            </a:endParaRPr>
          </a:p>
        </p:txBody>
      </p:sp>
      <p:sp>
        <p:nvSpPr>
          <p:cNvPr id="26627" name="Rectangle 2"/>
          <p:cNvSpPr>
            <a:spLocks noGrp="1" noRot="1" noChangeAspect="1" noChangeArrowheads="1" noTextEdit="1"/>
          </p:cNvSpPr>
          <p:nvPr>
            <p:ph type="sldImg"/>
          </p:nvPr>
        </p:nvSpPr>
        <p:spPr>
          <a:xfrm>
            <a:off x="993775" y="768350"/>
            <a:ext cx="511492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dirty="0">
              <a:latin typeface="Arial" panose="020B0604020202020204" pitchFamily="34" charset="0"/>
            </a:endParaRPr>
          </a:p>
        </p:txBody>
      </p:sp>
    </p:spTree>
    <p:extLst>
      <p:ext uri="{BB962C8B-B14F-4D97-AF65-F5344CB8AC3E}">
        <p14:creationId xmlns:p14="http://schemas.microsoft.com/office/powerpoint/2010/main" val="2996157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03446EDE-09D2-4FD1-BA65-733E096CAD9E}" type="slidenum">
              <a:rPr lang="en-US" altLang="zh-CN" sz="1300" smtClean="0">
                <a:latin typeface="Arial" panose="020B0604020202020204" pitchFamily="34" charset="0"/>
              </a:rPr>
              <a:pPr/>
              <a:t>20</a:t>
            </a:fld>
            <a:endParaRPr lang="en-US" altLang="zh-CN" sz="1300">
              <a:latin typeface="Arial" panose="020B0604020202020204" pitchFamily="34" charset="0"/>
            </a:endParaRPr>
          </a:p>
        </p:txBody>
      </p:sp>
      <p:sp>
        <p:nvSpPr>
          <p:cNvPr id="26627" name="Rectangle 2"/>
          <p:cNvSpPr>
            <a:spLocks noGrp="1" noRot="1" noChangeAspect="1" noChangeArrowheads="1" noTextEdit="1"/>
          </p:cNvSpPr>
          <p:nvPr>
            <p:ph type="sldImg"/>
          </p:nvPr>
        </p:nvSpPr>
        <p:spPr>
          <a:xfrm>
            <a:off x="993775" y="768350"/>
            <a:ext cx="511492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dirty="0">
              <a:latin typeface="Arial" panose="020B0604020202020204" pitchFamily="34" charset="0"/>
            </a:endParaRPr>
          </a:p>
        </p:txBody>
      </p:sp>
    </p:spTree>
    <p:extLst>
      <p:ext uri="{BB962C8B-B14F-4D97-AF65-F5344CB8AC3E}">
        <p14:creationId xmlns:p14="http://schemas.microsoft.com/office/powerpoint/2010/main" val="2520850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F47D9281-568C-475D-A3AA-5C85D374BD92}" type="slidenum">
              <a:rPr lang="en-US" altLang="zh-CN" sz="1300" smtClean="0">
                <a:latin typeface="Arial" panose="020B0604020202020204" pitchFamily="34" charset="0"/>
              </a:rPr>
              <a:pPr/>
              <a:t>21</a:t>
            </a:fld>
            <a:endParaRPr lang="en-US" altLang="zh-CN" sz="1300">
              <a:latin typeface="Arial" panose="020B0604020202020204" pitchFamily="34" charset="0"/>
            </a:endParaRPr>
          </a:p>
        </p:txBody>
      </p:sp>
      <p:sp>
        <p:nvSpPr>
          <p:cNvPr id="49155" name="Rectangle 2"/>
          <p:cNvSpPr>
            <a:spLocks noGrp="1" noRot="1" noChangeAspect="1" noChangeArrowheads="1" noTextEdit="1"/>
          </p:cNvSpPr>
          <p:nvPr>
            <p:ph type="sldImg"/>
          </p:nvPr>
        </p:nvSpPr>
        <p:spPr>
          <a:xfrm>
            <a:off x="993775" y="768350"/>
            <a:ext cx="511492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latin typeface="Arial" panose="020B0604020202020204" pitchFamily="34" charset="0"/>
            </a:endParaRPr>
          </a:p>
        </p:txBody>
      </p:sp>
    </p:spTree>
    <p:extLst>
      <p:ext uri="{BB962C8B-B14F-4D97-AF65-F5344CB8AC3E}">
        <p14:creationId xmlns:p14="http://schemas.microsoft.com/office/powerpoint/2010/main" val="3201613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400">
                <a:solidFill>
                  <a:schemeClr val="tx1"/>
                </a:solidFill>
                <a:latin typeface="Times New Roman" panose="02020603050405020304" pitchFamily="18" charset="0"/>
                <a:ea typeface="宋体" panose="02010600030101010101" pitchFamily="2" charset="-122"/>
              </a:defRPr>
            </a:lvl1pPr>
            <a:lvl2pPr marL="742950" indent="-285750" defTabSz="990600">
              <a:defRPr sz="1400">
                <a:solidFill>
                  <a:schemeClr val="tx1"/>
                </a:solidFill>
                <a:latin typeface="Times New Roman" panose="02020603050405020304" pitchFamily="18" charset="0"/>
                <a:ea typeface="宋体" panose="02010600030101010101" pitchFamily="2" charset="-122"/>
              </a:defRPr>
            </a:lvl2pPr>
            <a:lvl3pPr marL="1143000" indent="-228600" defTabSz="990600">
              <a:defRPr sz="1400">
                <a:solidFill>
                  <a:schemeClr val="tx1"/>
                </a:solidFill>
                <a:latin typeface="Times New Roman" panose="02020603050405020304" pitchFamily="18" charset="0"/>
                <a:ea typeface="宋体" panose="02010600030101010101" pitchFamily="2" charset="-122"/>
              </a:defRPr>
            </a:lvl3pPr>
            <a:lvl4pPr marL="1600200" indent="-228600" defTabSz="990600">
              <a:defRPr sz="1400">
                <a:solidFill>
                  <a:schemeClr val="tx1"/>
                </a:solidFill>
                <a:latin typeface="Times New Roman" panose="02020603050405020304" pitchFamily="18" charset="0"/>
                <a:ea typeface="宋体" panose="02010600030101010101" pitchFamily="2" charset="-122"/>
              </a:defRPr>
            </a:lvl4pPr>
            <a:lvl5pPr marL="2057400" indent="-228600" defTabSz="990600">
              <a:defRPr sz="1400">
                <a:solidFill>
                  <a:schemeClr val="tx1"/>
                </a:solidFill>
                <a:latin typeface="Times New Roman" panose="02020603050405020304" pitchFamily="18" charset="0"/>
                <a:ea typeface="宋体" panose="02010600030101010101" pitchFamily="2" charset="-122"/>
              </a:defRPr>
            </a:lvl5pPr>
            <a:lvl6pPr marL="25146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6pPr>
            <a:lvl7pPr marL="29718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7pPr>
            <a:lvl8pPr marL="34290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8pPr>
            <a:lvl9pPr marL="3886200" indent="-228600" defTabSz="990600" eaLnBrk="0" fontAlgn="base" hangingPunct="0">
              <a:spcBef>
                <a:spcPct val="0"/>
              </a:spcBef>
              <a:spcAft>
                <a:spcPct val="0"/>
              </a:spcAft>
              <a:defRPr sz="1400">
                <a:solidFill>
                  <a:schemeClr val="tx1"/>
                </a:solidFill>
                <a:latin typeface="Times New Roman" panose="02020603050405020304" pitchFamily="18" charset="0"/>
                <a:ea typeface="宋体" panose="02010600030101010101" pitchFamily="2" charset="-122"/>
              </a:defRPr>
            </a:lvl9pPr>
          </a:lstStyle>
          <a:p>
            <a:fld id="{950E9986-2CAF-46A0-A764-468A678C0182}" type="slidenum">
              <a:rPr lang="en-US" altLang="zh-CN" sz="1300" smtClean="0">
                <a:latin typeface="Arial" panose="020B0604020202020204" pitchFamily="34" charset="0"/>
              </a:rPr>
              <a:pPr/>
              <a:t>23</a:t>
            </a:fld>
            <a:endParaRPr lang="en-US" altLang="zh-CN" sz="1300">
              <a:latin typeface="Arial" panose="020B0604020202020204" pitchFamily="34" charset="0"/>
            </a:endParaRPr>
          </a:p>
        </p:txBody>
      </p:sp>
      <p:sp>
        <p:nvSpPr>
          <p:cNvPr id="53251" name="Rectangle 2"/>
          <p:cNvSpPr>
            <a:spLocks noGrp="1" noRot="1" noChangeAspect="1" noChangeArrowheads="1" noTextEdit="1"/>
          </p:cNvSpPr>
          <p:nvPr>
            <p:ph type="sldImg"/>
          </p:nvPr>
        </p:nvSpPr>
        <p:spPr>
          <a:xfrm>
            <a:off x="993775" y="768350"/>
            <a:ext cx="511492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2490456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Line 2"/>
          <p:cNvSpPr>
            <a:spLocks noChangeShapeType="1"/>
          </p:cNvSpPr>
          <p:nvPr/>
        </p:nvSpPr>
        <p:spPr bwMode="auto">
          <a:xfrm>
            <a:off x="7696200" y="982247"/>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Line 40"/>
          <p:cNvSpPr>
            <a:spLocks noChangeShapeType="1"/>
          </p:cNvSpPr>
          <p:nvPr/>
        </p:nvSpPr>
        <p:spPr bwMode="auto">
          <a:xfrm>
            <a:off x="304799" y="2819400"/>
            <a:ext cx="8503125" cy="21814"/>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899"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zh-CN"/>
              <a:t>Click to edit Master title style</a:t>
            </a:r>
          </a:p>
        </p:txBody>
      </p:sp>
      <p:sp>
        <p:nvSpPr>
          <p:cNvPr id="8090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zh-CN"/>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ltLang="zh-CN"/>
          </a:p>
        </p:txBody>
      </p:sp>
      <p:sp>
        <p:nvSpPr>
          <p:cNvPr id="39" name="Rectangle 6"/>
          <p:cNvSpPr>
            <a:spLocks noGrp="1" noChangeArrowheads="1"/>
          </p:cNvSpPr>
          <p:nvPr>
            <p:ph type="ftr" sz="quarter" idx="11"/>
          </p:nvPr>
        </p:nvSpPr>
        <p:spPr/>
        <p:txBody>
          <a:bodyPr/>
          <a:lstStyle>
            <a:lvl1pPr>
              <a:defRPr/>
            </a:lvl1pPr>
          </a:lstStyle>
          <a:p>
            <a:pPr>
              <a:defRPr/>
            </a:pPr>
            <a:endParaRPr lang="en-US" altLang="zh-CN"/>
          </a:p>
        </p:txBody>
      </p:sp>
      <p:sp>
        <p:nvSpPr>
          <p:cNvPr id="40" name="Rectangle 7"/>
          <p:cNvSpPr>
            <a:spLocks noGrp="1" noChangeArrowheads="1"/>
          </p:cNvSpPr>
          <p:nvPr>
            <p:ph type="sldNum" sz="quarter" idx="12"/>
          </p:nvPr>
        </p:nvSpPr>
        <p:spPr/>
        <p:txBody>
          <a:bodyPr/>
          <a:lstStyle>
            <a:lvl1pPr>
              <a:defRPr/>
            </a:lvl1pPr>
          </a:lstStyle>
          <a:p>
            <a:pPr>
              <a:defRPr/>
            </a:pPr>
            <a:fld id="{29A768D5-653F-461D-8CA9-83DCF5ECAFF2}" type="slidenum">
              <a:rPr lang="en-US" altLang="zh-CN"/>
              <a:pPr>
                <a:defRPr/>
              </a:pPr>
              <a:t>‹#›</a:t>
            </a:fld>
            <a:endParaRPr lang="en-US" altLang="zh-CN"/>
          </a:p>
        </p:txBody>
      </p:sp>
      <p:pic>
        <p:nvPicPr>
          <p:cNvPr id="41" name="图片 4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87708" y="3040198"/>
            <a:ext cx="1288256" cy="1288256"/>
          </a:xfrm>
          <a:prstGeom prst="rect">
            <a:avLst/>
          </a:prstGeom>
        </p:spPr>
      </p:pic>
    </p:spTree>
    <p:extLst>
      <p:ext uri="{BB962C8B-B14F-4D97-AF65-F5344CB8AC3E}">
        <p14:creationId xmlns:p14="http://schemas.microsoft.com/office/powerpoint/2010/main" val="374033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E868DF12-8B13-48D3-AC0C-5F8BDAF78DFE}" type="slidenum">
              <a:rPr lang="en-US" altLang="zh-CN"/>
              <a:pPr>
                <a:defRPr/>
              </a:pPr>
              <a:t>‹#›</a:t>
            </a:fld>
            <a:endParaRPr lang="en-US" altLang="zh-CN"/>
          </a:p>
        </p:txBody>
      </p:sp>
    </p:spTree>
    <p:extLst>
      <p:ext uri="{BB962C8B-B14F-4D97-AF65-F5344CB8AC3E}">
        <p14:creationId xmlns:p14="http://schemas.microsoft.com/office/powerpoint/2010/main" val="3341526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34272D52-DC0B-46EF-8125-364C9A998874}" type="slidenum">
              <a:rPr lang="en-US" altLang="zh-CN"/>
              <a:pPr>
                <a:defRPr/>
              </a:pPr>
              <a:t>‹#›</a:t>
            </a:fld>
            <a:endParaRPr lang="en-US" altLang="zh-CN"/>
          </a:p>
        </p:txBody>
      </p:sp>
    </p:spTree>
    <p:extLst>
      <p:ext uri="{BB962C8B-B14F-4D97-AF65-F5344CB8AC3E}">
        <p14:creationId xmlns:p14="http://schemas.microsoft.com/office/powerpoint/2010/main" val="100708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4A4C0884-B40F-4327-A13F-AEB1C9DE38BC}" type="slidenum">
              <a:rPr lang="en-US" altLang="zh-CN"/>
              <a:pPr>
                <a:defRPr/>
              </a:pPr>
              <a:t>‹#›</a:t>
            </a:fld>
            <a:endParaRPr lang="en-US" altLang="zh-CN"/>
          </a:p>
        </p:txBody>
      </p:sp>
    </p:spTree>
    <p:extLst>
      <p:ext uri="{BB962C8B-B14F-4D97-AF65-F5344CB8AC3E}">
        <p14:creationId xmlns:p14="http://schemas.microsoft.com/office/powerpoint/2010/main" val="2871278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7"/>
          <p:cNvSpPr>
            <a:spLocks noGrp="1" noChangeArrowheads="1"/>
          </p:cNvSpPr>
          <p:nvPr>
            <p:ph type="sldNum" sz="quarter" idx="12"/>
          </p:nvPr>
        </p:nvSpPr>
        <p:spPr>
          <a:ln/>
        </p:spPr>
        <p:txBody>
          <a:bodyPr/>
          <a:lstStyle>
            <a:lvl1pPr>
              <a:defRPr/>
            </a:lvl1pPr>
          </a:lstStyle>
          <a:p>
            <a:pPr>
              <a:defRPr/>
            </a:pPr>
            <a:fld id="{B12AA92B-2019-4B23-9498-98911CC6CD51}" type="slidenum">
              <a:rPr lang="en-US" altLang="zh-CN"/>
              <a:pPr>
                <a:defRPr/>
              </a:pPr>
              <a:t>‹#›</a:t>
            </a:fld>
            <a:endParaRPr lang="en-US" altLang="zh-CN"/>
          </a:p>
        </p:txBody>
      </p:sp>
    </p:spTree>
    <p:extLst>
      <p:ext uri="{BB962C8B-B14F-4D97-AF65-F5344CB8AC3E}">
        <p14:creationId xmlns:p14="http://schemas.microsoft.com/office/powerpoint/2010/main" val="916391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7"/>
          <p:cNvSpPr>
            <a:spLocks noGrp="1" noChangeArrowheads="1"/>
          </p:cNvSpPr>
          <p:nvPr>
            <p:ph type="sldNum" sz="quarter" idx="12"/>
          </p:nvPr>
        </p:nvSpPr>
        <p:spPr>
          <a:ln/>
        </p:spPr>
        <p:txBody>
          <a:bodyPr/>
          <a:lstStyle>
            <a:lvl1pPr>
              <a:defRPr/>
            </a:lvl1pPr>
          </a:lstStyle>
          <a:p>
            <a:pPr>
              <a:defRPr/>
            </a:pPr>
            <a:fld id="{B2D81942-4440-4C01-B81D-D9CCB0A8688A}" type="slidenum">
              <a:rPr lang="en-US" altLang="zh-CN"/>
              <a:pPr>
                <a:defRPr/>
              </a:pPr>
              <a:t>‹#›</a:t>
            </a:fld>
            <a:endParaRPr lang="en-US" altLang="zh-CN"/>
          </a:p>
        </p:txBody>
      </p:sp>
    </p:spTree>
    <p:extLst>
      <p:ext uri="{BB962C8B-B14F-4D97-AF65-F5344CB8AC3E}">
        <p14:creationId xmlns:p14="http://schemas.microsoft.com/office/powerpoint/2010/main" val="274225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7"/>
          <p:cNvSpPr>
            <a:spLocks noGrp="1" noChangeArrowheads="1"/>
          </p:cNvSpPr>
          <p:nvPr>
            <p:ph type="sldNum" sz="quarter" idx="12"/>
          </p:nvPr>
        </p:nvSpPr>
        <p:spPr>
          <a:ln/>
        </p:spPr>
        <p:txBody>
          <a:bodyPr/>
          <a:lstStyle>
            <a:lvl1pPr>
              <a:defRPr/>
            </a:lvl1pPr>
          </a:lstStyle>
          <a:p>
            <a:pPr>
              <a:defRPr/>
            </a:pPr>
            <a:fld id="{B918B906-76F6-417C-980E-63859208745E}" type="slidenum">
              <a:rPr lang="en-US" altLang="zh-CN"/>
              <a:pPr>
                <a:defRPr/>
              </a:pPr>
              <a:t>‹#›</a:t>
            </a:fld>
            <a:endParaRPr lang="en-US" altLang="zh-CN"/>
          </a:p>
        </p:txBody>
      </p:sp>
    </p:spTree>
    <p:extLst>
      <p:ext uri="{BB962C8B-B14F-4D97-AF65-F5344CB8AC3E}">
        <p14:creationId xmlns:p14="http://schemas.microsoft.com/office/powerpoint/2010/main" val="41891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97F85FBD-D7F5-40F1-9AF1-8DE217E0116E}" type="slidenum">
              <a:rPr lang="en-US" altLang="zh-CN"/>
              <a:pPr>
                <a:defRPr/>
              </a:pPr>
              <a:t>‹#›</a:t>
            </a:fld>
            <a:endParaRPr lang="en-US" altLang="zh-CN"/>
          </a:p>
        </p:txBody>
      </p:sp>
    </p:spTree>
    <p:extLst>
      <p:ext uri="{BB962C8B-B14F-4D97-AF65-F5344CB8AC3E}">
        <p14:creationId xmlns:p14="http://schemas.microsoft.com/office/powerpoint/2010/main" val="1702740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414D19ED-0BA8-47B5-B701-B14ADD31953F}" type="slidenum">
              <a:rPr lang="en-US" altLang="zh-CN"/>
              <a:pPr>
                <a:defRPr/>
              </a:pPr>
              <a:t>‹#›</a:t>
            </a:fld>
            <a:endParaRPr lang="en-US" altLang="zh-CN"/>
          </a:p>
        </p:txBody>
      </p:sp>
    </p:spTree>
    <p:extLst>
      <p:ext uri="{BB962C8B-B14F-4D97-AF65-F5344CB8AC3E}">
        <p14:creationId xmlns:p14="http://schemas.microsoft.com/office/powerpoint/2010/main" val="130180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7ED7A8A0-6ED5-414B-8535-929AC12D859B}" type="slidenum">
              <a:rPr lang="en-US" altLang="zh-CN"/>
              <a:pPr>
                <a:defRPr/>
              </a:pPr>
              <a:t>‹#›</a:t>
            </a:fld>
            <a:endParaRPr lang="en-US" altLang="zh-CN"/>
          </a:p>
        </p:txBody>
      </p:sp>
    </p:spTree>
    <p:extLst>
      <p:ext uri="{BB962C8B-B14F-4D97-AF65-F5344CB8AC3E}">
        <p14:creationId xmlns:p14="http://schemas.microsoft.com/office/powerpoint/2010/main" val="2221624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22238"/>
            <a:ext cx="2057400" cy="600868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22238"/>
            <a:ext cx="6019800" cy="600868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52965E87-C1C4-44AA-ADD1-AE72548EF82D}" type="slidenum">
              <a:rPr lang="en-US" altLang="zh-CN"/>
              <a:pPr>
                <a:defRPr/>
              </a:pPr>
              <a:t>‹#›</a:t>
            </a:fld>
            <a:endParaRPr lang="en-US" altLang="zh-CN"/>
          </a:p>
        </p:txBody>
      </p:sp>
    </p:spTree>
    <p:extLst>
      <p:ext uri="{BB962C8B-B14F-4D97-AF65-F5344CB8AC3E}">
        <p14:creationId xmlns:p14="http://schemas.microsoft.com/office/powerpoint/2010/main" val="211044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122238"/>
            <a:ext cx="7543800" cy="1295400"/>
          </a:xfrm>
        </p:spPr>
        <p:txBody>
          <a:bodyPr/>
          <a:lstStyle/>
          <a:p>
            <a:r>
              <a:rPr lang="zh-CN" altLang="en-US"/>
              <a:t>单击此处编辑母版标题样式</a:t>
            </a:r>
          </a:p>
        </p:txBody>
      </p:sp>
      <p:sp>
        <p:nvSpPr>
          <p:cNvPr id="3" name="表格占位符 2"/>
          <p:cNvSpPr>
            <a:spLocks noGrp="1"/>
          </p:cNvSpPr>
          <p:nvPr>
            <p:ph type="tbl" idx="1"/>
          </p:nvPr>
        </p:nvSpPr>
        <p:spPr>
          <a:xfrm>
            <a:off x="457200" y="1719263"/>
            <a:ext cx="8229600" cy="4411662"/>
          </a:xfrm>
        </p:spPr>
        <p:txBody>
          <a:bodyPr/>
          <a:lstStyle/>
          <a:p>
            <a:pPr lvl="0"/>
            <a:endParaRPr lang="zh-CN" altLang="en-US" noProof="0"/>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4663D556-6060-4F38-9B77-948EF35B7E7B}" type="slidenum">
              <a:rPr lang="en-US" altLang="zh-CN"/>
              <a:pPr>
                <a:defRPr/>
              </a:pPr>
              <a:t>‹#›</a:t>
            </a:fld>
            <a:endParaRPr lang="en-US" altLang="zh-CN"/>
          </a:p>
        </p:txBody>
      </p:sp>
    </p:spTree>
    <p:extLst>
      <p:ext uri="{BB962C8B-B14F-4D97-AF65-F5344CB8AC3E}">
        <p14:creationId xmlns:p14="http://schemas.microsoft.com/office/powerpoint/2010/main" val="2888960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122238"/>
            <a:ext cx="7543800" cy="12954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719263"/>
            <a:ext cx="4038600" cy="44116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719263"/>
            <a:ext cx="4038600" cy="44116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ED9378F9-6ABF-4D3B-8DAE-E9E4863057B6}" type="slidenum">
              <a:rPr lang="en-US" altLang="zh-CN"/>
              <a:pPr>
                <a:defRPr/>
              </a:pPr>
              <a:t>‹#›</a:t>
            </a:fld>
            <a:endParaRPr lang="en-US" altLang="zh-CN"/>
          </a:p>
        </p:txBody>
      </p:sp>
    </p:spTree>
    <p:extLst>
      <p:ext uri="{BB962C8B-B14F-4D97-AF65-F5344CB8AC3E}">
        <p14:creationId xmlns:p14="http://schemas.microsoft.com/office/powerpoint/2010/main" val="3353146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122238"/>
            <a:ext cx="7543800" cy="12954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719263"/>
            <a:ext cx="4038600" cy="44116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719263"/>
            <a:ext cx="4038600" cy="212883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4000500"/>
            <a:ext cx="4038600" cy="21304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7"/>
          <p:cNvSpPr>
            <a:spLocks noGrp="1" noChangeArrowheads="1"/>
          </p:cNvSpPr>
          <p:nvPr>
            <p:ph type="sldNum" sz="quarter" idx="12"/>
          </p:nvPr>
        </p:nvSpPr>
        <p:spPr>
          <a:ln/>
        </p:spPr>
        <p:txBody>
          <a:bodyPr/>
          <a:lstStyle>
            <a:lvl1pPr>
              <a:defRPr/>
            </a:lvl1pPr>
          </a:lstStyle>
          <a:p>
            <a:pPr>
              <a:defRPr/>
            </a:pPr>
            <a:fld id="{A9CFB846-5A48-4D09-873E-F4D9242D025C}" type="slidenum">
              <a:rPr lang="en-US" altLang="zh-CN"/>
              <a:pPr>
                <a:defRPr/>
              </a:pPr>
              <a:t>‹#›</a:t>
            </a:fld>
            <a:endParaRPr lang="en-US" altLang="zh-CN"/>
          </a:p>
        </p:txBody>
      </p:sp>
    </p:spTree>
    <p:extLst>
      <p:ext uri="{BB962C8B-B14F-4D97-AF65-F5344CB8AC3E}">
        <p14:creationId xmlns:p14="http://schemas.microsoft.com/office/powerpoint/2010/main" val="3120864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zh-CN"/>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79877"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endParaRPr lang="en-US" altLang="zh-CN"/>
          </a:p>
        </p:txBody>
      </p:sp>
      <p:sp>
        <p:nvSpPr>
          <p:cNvPr id="79878"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mn-lt"/>
              </a:defRPr>
            </a:lvl1pPr>
          </a:lstStyle>
          <a:p>
            <a:pPr>
              <a:defRPr/>
            </a:pPr>
            <a:endParaRPr lang="en-US" altLang="zh-CN"/>
          </a:p>
        </p:txBody>
      </p:sp>
      <p:sp>
        <p:nvSpPr>
          <p:cNvPr id="79879"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panose="020B0604020202020204" pitchFamily="34" charset="0"/>
              </a:defRPr>
            </a:lvl1pPr>
          </a:lstStyle>
          <a:p>
            <a:pPr>
              <a:defRPr/>
            </a:pPr>
            <a:fld id="{279A684F-1C29-41A3-A953-1DF7CC0AD0C7}" type="slidenum">
              <a:rPr lang="en-US" altLang="zh-CN"/>
              <a:pPr>
                <a:defRPr/>
              </a:pPr>
              <a:t>‹#›</a:t>
            </a:fld>
            <a:endParaRPr lang="en-US" altLang="zh-CN"/>
          </a:p>
        </p:txBody>
      </p:sp>
      <p:pic>
        <p:nvPicPr>
          <p:cNvPr id="40" name="图片 3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8037512" y="172585"/>
            <a:ext cx="1030287" cy="1030287"/>
          </a:xfrm>
          <a:prstGeom prst="rect">
            <a:avLst/>
          </a:prstGeom>
        </p:spPr>
      </p:pic>
    </p:spTree>
  </p:cSld>
  <p:clrMap bg1="lt1" tx1="dk1" bg2="lt2" tx2="dk2" accent1="accent1" accent2="accent2" accent3="accent3" accent4="accent4" accent5="accent5" accent6="accent6" hlink="hlink" folHlink="folHlink"/>
  <p:sldLayoutIdLst>
    <p:sldLayoutId id="2147483828"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Lst>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ea typeface="宋体" pitchFamily="2" charset="-122"/>
        </a:defRPr>
      </a:lvl2pPr>
      <a:lvl3pPr algn="l" rtl="0" eaLnBrk="0" fontAlgn="base" hangingPunct="0">
        <a:spcBef>
          <a:spcPct val="0"/>
        </a:spcBef>
        <a:spcAft>
          <a:spcPct val="0"/>
        </a:spcAft>
        <a:defRPr sz="3900" b="1">
          <a:solidFill>
            <a:schemeClr val="tx2"/>
          </a:solidFill>
          <a:latin typeface="Arial" charset="0"/>
          <a:ea typeface="宋体" pitchFamily="2" charset="-122"/>
        </a:defRPr>
      </a:lvl3pPr>
      <a:lvl4pPr algn="l" rtl="0" eaLnBrk="0" fontAlgn="base" hangingPunct="0">
        <a:spcBef>
          <a:spcPct val="0"/>
        </a:spcBef>
        <a:spcAft>
          <a:spcPct val="0"/>
        </a:spcAft>
        <a:defRPr sz="3900" b="1">
          <a:solidFill>
            <a:schemeClr val="tx2"/>
          </a:solidFill>
          <a:latin typeface="Arial" charset="0"/>
          <a:ea typeface="宋体" pitchFamily="2" charset="-122"/>
        </a:defRPr>
      </a:lvl4pPr>
      <a:lvl5pPr algn="l" rtl="0" eaLnBrk="0" fontAlgn="base" hangingPunct="0">
        <a:spcBef>
          <a:spcPct val="0"/>
        </a:spcBef>
        <a:spcAft>
          <a:spcPct val="0"/>
        </a:spcAft>
        <a:defRPr sz="3900" b="1">
          <a:solidFill>
            <a:schemeClr val="tx2"/>
          </a:solidFill>
          <a:latin typeface="Arial" charset="0"/>
          <a:ea typeface="宋体" pitchFamily="2" charset="-122"/>
        </a:defRPr>
      </a:lvl5pPr>
      <a:lvl6pPr marL="457200" algn="l" rtl="0" fontAlgn="base">
        <a:spcBef>
          <a:spcPct val="0"/>
        </a:spcBef>
        <a:spcAft>
          <a:spcPct val="0"/>
        </a:spcAft>
        <a:defRPr sz="3900" b="1">
          <a:solidFill>
            <a:schemeClr val="tx2"/>
          </a:solidFill>
          <a:latin typeface="Arial" charset="0"/>
          <a:ea typeface="宋体" pitchFamily="2" charset="-122"/>
        </a:defRPr>
      </a:lvl6pPr>
      <a:lvl7pPr marL="914400" algn="l" rtl="0" fontAlgn="base">
        <a:spcBef>
          <a:spcPct val="0"/>
        </a:spcBef>
        <a:spcAft>
          <a:spcPct val="0"/>
        </a:spcAft>
        <a:defRPr sz="3900" b="1">
          <a:solidFill>
            <a:schemeClr val="tx2"/>
          </a:solidFill>
          <a:latin typeface="Arial" charset="0"/>
          <a:ea typeface="宋体" pitchFamily="2" charset="-122"/>
        </a:defRPr>
      </a:lvl7pPr>
      <a:lvl8pPr marL="1371600" algn="l" rtl="0" fontAlgn="base">
        <a:spcBef>
          <a:spcPct val="0"/>
        </a:spcBef>
        <a:spcAft>
          <a:spcPct val="0"/>
        </a:spcAft>
        <a:defRPr sz="3900" b="1">
          <a:solidFill>
            <a:schemeClr val="tx2"/>
          </a:solidFill>
          <a:latin typeface="Arial" charset="0"/>
          <a:ea typeface="宋体" pitchFamily="2" charset="-122"/>
        </a:defRPr>
      </a:lvl8pPr>
      <a:lvl9pPr marL="1828800" algn="l" rtl="0" fontAlgn="base">
        <a:spcBef>
          <a:spcPct val="0"/>
        </a:spcBef>
        <a:spcAft>
          <a:spcPct val="0"/>
        </a:spcAft>
        <a:defRPr sz="3900" b="1">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2.png"/><Relationship Id="rId2" Type="http://schemas.microsoft.com/office/2007/relationships/media" Target="../media/media10.m4a"/><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04800" y="685800"/>
            <a:ext cx="7467601" cy="2057400"/>
          </a:xfrm>
        </p:spPr>
        <p:txBody>
          <a:bodyPr lIns="0" rIns="0"/>
          <a:lstStyle/>
          <a:p>
            <a:pPr algn="ctr" eaLnBrk="1" hangingPunct="1"/>
            <a:r>
              <a:rPr lang="en-US" altLang="zh-CN" sz="2800"/>
              <a:t>Social Information Popularity Prediction based on Heterogeneous Diffusion Attention Network</a:t>
            </a:r>
            <a:br>
              <a:rPr lang="en-US" altLang="zh-CN" sz="2800"/>
            </a:br>
            <a:r>
              <a:rPr lang="en-US" altLang="zh-CN" sz="2800"/>
              <a:t>(SEKE-2022</a:t>
            </a:r>
            <a:r>
              <a:rPr lang="en-US" altLang="zh-CN" sz="2800" dirty="0"/>
              <a:t>)</a:t>
            </a:r>
          </a:p>
        </p:txBody>
      </p:sp>
      <p:sp>
        <p:nvSpPr>
          <p:cNvPr id="5123" name="Rectangle 3"/>
          <p:cNvSpPr>
            <a:spLocks noGrp="1" noChangeArrowheads="1"/>
          </p:cNvSpPr>
          <p:nvPr>
            <p:ph type="subTitle" idx="1"/>
          </p:nvPr>
        </p:nvSpPr>
        <p:spPr>
          <a:xfrm>
            <a:off x="-66042" y="2895600"/>
            <a:ext cx="2870202" cy="1447800"/>
          </a:xfrm>
        </p:spPr>
        <p:txBody>
          <a:bodyPr/>
          <a:lstStyle/>
          <a:p>
            <a:pPr algn="ctr"/>
            <a:r>
              <a:rPr lang="en-US" altLang="zh-CN" sz="1800">
                <a:solidFill>
                  <a:srgbClr val="000000"/>
                </a:solidFill>
                <a:latin typeface="NimbusRomNo9L-Regu"/>
              </a:rPr>
              <a:t>Xueqi Jia </a:t>
            </a:r>
            <a:endParaRPr lang="en-US" altLang="zh-CN" sz="1400"/>
          </a:p>
          <a:p>
            <a:pPr algn="ctr"/>
            <a:r>
              <a:rPr lang="en-US" altLang="zh-CN" sz="1400" i="1">
                <a:solidFill>
                  <a:srgbClr val="000000"/>
                </a:solidFill>
                <a:latin typeface="NimbusRomNo9L-ReguItal"/>
              </a:rPr>
              <a:t>College of Computer Science </a:t>
            </a:r>
            <a:endParaRPr lang="en-US" altLang="zh-CN" sz="1400"/>
          </a:p>
          <a:p>
            <a:pPr algn="ctr"/>
            <a:r>
              <a:rPr lang="en-US" altLang="zh-CN" sz="1400" i="1">
                <a:solidFill>
                  <a:srgbClr val="000000"/>
                </a:solidFill>
                <a:latin typeface="NimbusRomNo9L-ReguItal"/>
              </a:rPr>
              <a:t>Chongqing University </a:t>
            </a:r>
            <a:endParaRPr lang="en-US" altLang="zh-CN" sz="1400"/>
          </a:p>
          <a:p>
            <a:pPr algn="ctr"/>
            <a:r>
              <a:rPr lang="en-US" altLang="zh-CN" sz="1400">
                <a:solidFill>
                  <a:srgbClr val="000000"/>
                </a:solidFill>
                <a:latin typeface="NimbusRomNo9L-Regu"/>
              </a:rPr>
              <a:t>Chongqing, China </a:t>
            </a:r>
            <a:endParaRPr lang="en-US" altLang="zh-CN" sz="1400"/>
          </a:p>
          <a:p>
            <a:pPr algn="ctr"/>
            <a:r>
              <a:rPr lang="en-US" altLang="zh-CN" sz="1400">
                <a:solidFill>
                  <a:srgbClr val="000000"/>
                </a:solidFill>
                <a:latin typeface="NimbusRomNo9L-Regu"/>
              </a:rPr>
              <a:t>jiaxueqi99@126.com </a:t>
            </a:r>
            <a:r>
              <a:rPr lang="en-US" altLang="zh-CN" sz="1400">
                <a:latin typeface="Arial Unicode MS" panose="020B0604020202020204" pitchFamily="34" charset="-122"/>
                <a:ea typeface="Arial Unicode MS" panose="020B0604020202020204" pitchFamily="34" charset="-122"/>
                <a:cs typeface="Arial Unicode MS" panose="020B0604020202020204" pitchFamily="34" charset="-122"/>
              </a:rPr>
              <a:t>      </a:t>
            </a:r>
            <a:endPar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 name="Rectangle 3">
            <a:extLst>
              <a:ext uri="{FF2B5EF4-FFF2-40B4-BE49-F238E27FC236}">
                <a16:creationId xmlns:a16="http://schemas.microsoft.com/office/drawing/2014/main" id="{FE341A7B-09D5-4AA5-8873-3BC678E6ECC9}"/>
              </a:ext>
            </a:extLst>
          </p:cNvPr>
          <p:cNvSpPr txBox="1">
            <a:spLocks noChangeArrowheads="1"/>
          </p:cNvSpPr>
          <p:nvPr/>
        </p:nvSpPr>
        <p:spPr bwMode="auto">
          <a:xfrm>
            <a:off x="2387598" y="2895600"/>
            <a:ext cx="287020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0" fontAlgn="base" hangingPunct="0">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pPr algn="ctr"/>
            <a:r>
              <a:rPr lang="en-US" altLang="zh-CN" sz="1800">
                <a:solidFill>
                  <a:srgbClr val="000000"/>
                </a:solidFill>
                <a:latin typeface="NimbusRomNo9L-Regu"/>
              </a:rPr>
              <a:t>Jiaxing Shang</a:t>
            </a:r>
            <a:r>
              <a:rPr lang="zh-CN" altLang="en-US" sz="1800" i="1">
                <a:solidFill>
                  <a:srgbClr val="000000"/>
                </a:solidFill>
                <a:latin typeface="CMSY8"/>
              </a:rPr>
              <a:t>*</a:t>
            </a:r>
            <a:endParaRPr lang="en-US" altLang="zh-CN" sz="1800"/>
          </a:p>
          <a:p>
            <a:pPr algn="ctr"/>
            <a:r>
              <a:rPr lang="en-US" altLang="zh-CN" sz="1400" i="1">
                <a:solidFill>
                  <a:srgbClr val="000000"/>
                </a:solidFill>
                <a:latin typeface="NimbusRomNo9L-ReguItal"/>
              </a:rPr>
              <a:t>College of Computer Science </a:t>
            </a:r>
            <a:endParaRPr lang="en-US" altLang="zh-CN" sz="1400"/>
          </a:p>
          <a:p>
            <a:pPr algn="ctr"/>
            <a:r>
              <a:rPr lang="en-US" altLang="zh-CN" sz="1400" i="1">
                <a:solidFill>
                  <a:srgbClr val="000000"/>
                </a:solidFill>
                <a:latin typeface="NimbusRomNo9L-ReguItal"/>
              </a:rPr>
              <a:t>Chongqing University </a:t>
            </a:r>
            <a:endParaRPr lang="en-US" altLang="zh-CN" sz="1400"/>
          </a:p>
          <a:p>
            <a:pPr algn="ctr"/>
            <a:r>
              <a:rPr lang="en-US" altLang="zh-CN" sz="1400">
                <a:solidFill>
                  <a:srgbClr val="000000"/>
                </a:solidFill>
                <a:latin typeface="NimbusRomNo9L-Regu"/>
              </a:rPr>
              <a:t>Chongqing, China </a:t>
            </a:r>
            <a:endParaRPr lang="en-US" altLang="zh-CN" sz="1400"/>
          </a:p>
          <a:p>
            <a:pPr algn="ctr"/>
            <a:r>
              <a:rPr lang="en-US" altLang="zh-CN" sz="1400">
                <a:solidFill>
                  <a:srgbClr val="000000"/>
                </a:solidFill>
                <a:latin typeface="NimbusRomNo9L-Regu"/>
              </a:rPr>
              <a:t>shangjx@cqu.edu.cn </a:t>
            </a:r>
            <a:r>
              <a:rPr lang="en-US" altLang="zh-CN" sz="1400" kern="0">
                <a:latin typeface="Arial Unicode MS" panose="020B0604020202020204" pitchFamily="34" charset="-122"/>
                <a:ea typeface="Arial Unicode MS" panose="020B0604020202020204" pitchFamily="34" charset="-122"/>
                <a:cs typeface="Arial Unicode MS" panose="020B0604020202020204" pitchFamily="34" charset="-122"/>
              </a:rPr>
              <a:t>       </a:t>
            </a:r>
            <a:endParaRPr lang="en-US" altLang="zh-CN" sz="1400" kern="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Rectangle 3">
            <a:extLst>
              <a:ext uri="{FF2B5EF4-FFF2-40B4-BE49-F238E27FC236}">
                <a16:creationId xmlns:a16="http://schemas.microsoft.com/office/drawing/2014/main" id="{F167FAD0-203C-453B-A659-D4D65D43A422}"/>
              </a:ext>
            </a:extLst>
          </p:cNvPr>
          <p:cNvSpPr txBox="1">
            <a:spLocks noChangeArrowheads="1"/>
          </p:cNvSpPr>
          <p:nvPr/>
        </p:nvSpPr>
        <p:spPr bwMode="auto">
          <a:xfrm>
            <a:off x="4964330" y="2895600"/>
            <a:ext cx="287020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0" fontAlgn="base" hangingPunct="0">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pPr algn="ctr"/>
            <a:r>
              <a:rPr lang="en-US" altLang="zh-CN" sz="1800">
                <a:solidFill>
                  <a:srgbClr val="000000"/>
                </a:solidFill>
                <a:latin typeface="NimbusRomNo9L-Regu"/>
              </a:rPr>
              <a:t>Linjiang Zheng </a:t>
            </a:r>
            <a:endParaRPr lang="en-US" altLang="zh-CN" sz="1400"/>
          </a:p>
          <a:p>
            <a:pPr algn="ctr"/>
            <a:r>
              <a:rPr lang="en-US" altLang="zh-CN" sz="1400" i="1">
                <a:solidFill>
                  <a:srgbClr val="000000"/>
                </a:solidFill>
                <a:latin typeface="NimbusRomNo9L-ReguItal"/>
              </a:rPr>
              <a:t>College of Computer Science </a:t>
            </a:r>
            <a:endParaRPr lang="en-US" altLang="zh-CN" sz="1400"/>
          </a:p>
          <a:p>
            <a:pPr algn="ctr"/>
            <a:r>
              <a:rPr lang="en-US" altLang="zh-CN" sz="1400" i="1">
                <a:solidFill>
                  <a:srgbClr val="000000"/>
                </a:solidFill>
                <a:latin typeface="NimbusRomNo9L-ReguItal"/>
              </a:rPr>
              <a:t>Chongqing University </a:t>
            </a:r>
            <a:endParaRPr lang="en-US" altLang="zh-CN" sz="1400"/>
          </a:p>
          <a:p>
            <a:pPr algn="ctr"/>
            <a:r>
              <a:rPr lang="en-US" altLang="zh-CN" sz="1400">
                <a:solidFill>
                  <a:srgbClr val="000000"/>
                </a:solidFill>
                <a:latin typeface="NimbusRomNo9L-Regu"/>
              </a:rPr>
              <a:t>Chongqing, China </a:t>
            </a:r>
            <a:endParaRPr lang="en-US" altLang="zh-CN" sz="1400"/>
          </a:p>
          <a:p>
            <a:pPr algn="ctr"/>
            <a:r>
              <a:rPr lang="en-US" altLang="zh-CN" sz="1400">
                <a:solidFill>
                  <a:srgbClr val="000000"/>
                </a:solidFill>
                <a:latin typeface="NimbusRomNo9L-Regu"/>
              </a:rPr>
              <a:t>zlj_cqu@cqu.edu.cn </a:t>
            </a:r>
            <a:r>
              <a:rPr lang="en-US" altLang="zh-CN" sz="1400" kern="0">
                <a:latin typeface="Arial Unicode MS" panose="020B0604020202020204" pitchFamily="34" charset="-122"/>
                <a:ea typeface="Arial Unicode MS" panose="020B0604020202020204" pitchFamily="34" charset="-122"/>
                <a:cs typeface="Arial Unicode MS" panose="020B0604020202020204" pitchFamily="34" charset="-122"/>
              </a:rPr>
              <a:t>       </a:t>
            </a:r>
            <a:endParaRPr lang="en-US" altLang="zh-CN" sz="1400" kern="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7" name="Rectangle 3">
            <a:extLst>
              <a:ext uri="{FF2B5EF4-FFF2-40B4-BE49-F238E27FC236}">
                <a16:creationId xmlns:a16="http://schemas.microsoft.com/office/drawing/2014/main" id="{EE1EC6FB-8DED-48C3-8AF6-D74E6A18DCC4}"/>
              </a:ext>
            </a:extLst>
          </p:cNvPr>
          <p:cNvSpPr txBox="1">
            <a:spLocks noChangeArrowheads="1"/>
          </p:cNvSpPr>
          <p:nvPr/>
        </p:nvSpPr>
        <p:spPr bwMode="auto">
          <a:xfrm>
            <a:off x="-66042" y="4495800"/>
            <a:ext cx="287020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0" fontAlgn="base" hangingPunct="0">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pPr algn="ctr"/>
            <a:r>
              <a:rPr lang="en-US" altLang="zh-CN" sz="1800">
                <a:solidFill>
                  <a:srgbClr val="000000"/>
                </a:solidFill>
                <a:latin typeface="NimbusRomNo9L-Regu"/>
              </a:rPr>
              <a:t>Dajiang Liu </a:t>
            </a:r>
            <a:endParaRPr lang="en-US" altLang="zh-CN" sz="1800"/>
          </a:p>
          <a:p>
            <a:pPr algn="ctr"/>
            <a:r>
              <a:rPr lang="en-US" altLang="zh-CN" sz="1400" i="1">
                <a:solidFill>
                  <a:srgbClr val="000000"/>
                </a:solidFill>
                <a:latin typeface="NimbusRomNo9L-ReguItal"/>
              </a:rPr>
              <a:t>College of Computer Science </a:t>
            </a:r>
            <a:endParaRPr lang="en-US" altLang="zh-CN" sz="1400"/>
          </a:p>
          <a:p>
            <a:pPr algn="ctr"/>
            <a:r>
              <a:rPr lang="en-US" altLang="zh-CN" sz="1400" i="1">
                <a:solidFill>
                  <a:srgbClr val="000000"/>
                </a:solidFill>
                <a:latin typeface="NimbusRomNo9L-ReguItal"/>
              </a:rPr>
              <a:t>Chongqing University </a:t>
            </a:r>
            <a:endParaRPr lang="en-US" altLang="zh-CN" sz="1400"/>
          </a:p>
          <a:p>
            <a:pPr algn="ctr"/>
            <a:r>
              <a:rPr lang="en-US" altLang="zh-CN" sz="1400">
                <a:solidFill>
                  <a:srgbClr val="000000"/>
                </a:solidFill>
                <a:latin typeface="NimbusRomNo9L-Regu"/>
              </a:rPr>
              <a:t>Chongqing, China </a:t>
            </a:r>
            <a:endParaRPr lang="en-US" altLang="zh-CN" sz="1400"/>
          </a:p>
          <a:p>
            <a:pPr algn="ctr"/>
            <a:r>
              <a:rPr lang="en-US" altLang="zh-CN" sz="1400">
                <a:solidFill>
                  <a:srgbClr val="000000"/>
                </a:solidFill>
                <a:latin typeface="NimbusRomNo9L-Regu"/>
              </a:rPr>
              <a:t>liudj@cqu.edu.cn </a:t>
            </a:r>
            <a:endParaRPr lang="en-US" altLang="zh-CN" sz="1400" kern="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8" name="Rectangle 3">
            <a:extLst>
              <a:ext uri="{FF2B5EF4-FFF2-40B4-BE49-F238E27FC236}">
                <a16:creationId xmlns:a16="http://schemas.microsoft.com/office/drawing/2014/main" id="{77467B8C-0911-4F67-AD8B-ECC25DFD279B}"/>
              </a:ext>
            </a:extLst>
          </p:cNvPr>
          <p:cNvSpPr txBox="1">
            <a:spLocks noChangeArrowheads="1"/>
          </p:cNvSpPr>
          <p:nvPr/>
        </p:nvSpPr>
        <p:spPr bwMode="auto">
          <a:xfrm>
            <a:off x="2387598" y="4495800"/>
            <a:ext cx="287020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0" fontAlgn="base" hangingPunct="0">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pPr algn="ctr"/>
            <a:r>
              <a:rPr lang="en-US" altLang="zh-CN" sz="1800">
                <a:solidFill>
                  <a:srgbClr val="000000"/>
                </a:solidFill>
                <a:latin typeface="NimbusRomNo9L-Regu"/>
              </a:rPr>
              <a:t>Weiwei Cao </a:t>
            </a:r>
            <a:endParaRPr lang="en-US" altLang="zh-CN" sz="1800"/>
          </a:p>
          <a:p>
            <a:pPr algn="ctr"/>
            <a:r>
              <a:rPr lang="en-US" altLang="zh-CN" sz="1400" i="1">
                <a:solidFill>
                  <a:srgbClr val="000000"/>
                </a:solidFill>
                <a:latin typeface="NimbusRomNo9L-ReguItal"/>
              </a:rPr>
              <a:t>Key Laboratory of Flight Techniques and Flight Safety </a:t>
            </a:r>
            <a:endParaRPr lang="en-US" altLang="zh-CN" sz="1400"/>
          </a:p>
          <a:p>
            <a:pPr algn="ctr"/>
            <a:r>
              <a:rPr lang="en-US" altLang="zh-CN" sz="1400" i="1">
                <a:solidFill>
                  <a:srgbClr val="000000"/>
                </a:solidFill>
                <a:latin typeface="NimbusRomNo9L-ReguItal"/>
              </a:rPr>
              <a:t>Civil Aviation Flight University of China </a:t>
            </a:r>
            <a:endParaRPr lang="en-US" altLang="zh-CN" sz="1400"/>
          </a:p>
          <a:p>
            <a:pPr algn="ctr"/>
            <a:r>
              <a:rPr lang="en-US" altLang="zh-CN" sz="1400">
                <a:solidFill>
                  <a:srgbClr val="000000"/>
                </a:solidFill>
                <a:latin typeface="NimbusRomNo9L-Regu"/>
              </a:rPr>
              <a:t>Guanghan, China </a:t>
            </a:r>
            <a:endParaRPr lang="en-US" altLang="zh-CN" sz="1400"/>
          </a:p>
          <a:p>
            <a:pPr algn="ctr"/>
            <a:r>
              <a:rPr lang="en-US" altLang="zh-CN" sz="1400">
                <a:solidFill>
                  <a:srgbClr val="000000"/>
                </a:solidFill>
                <a:latin typeface="NimbusRomNo9L-Regu"/>
              </a:rPr>
              <a:t>ywcao@my.swjtu.edu.cn</a:t>
            </a:r>
            <a:endParaRPr lang="en-US" altLang="zh-CN" sz="1400" kern="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Rectangle 3">
            <a:extLst>
              <a:ext uri="{FF2B5EF4-FFF2-40B4-BE49-F238E27FC236}">
                <a16:creationId xmlns:a16="http://schemas.microsoft.com/office/drawing/2014/main" id="{2E92C6AF-7847-4847-A475-028ADD69E297}"/>
              </a:ext>
            </a:extLst>
          </p:cNvPr>
          <p:cNvSpPr txBox="1">
            <a:spLocks noChangeArrowheads="1"/>
          </p:cNvSpPr>
          <p:nvPr/>
        </p:nvSpPr>
        <p:spPr bwMode="auto">
          <a:xfrm>
            <a:off x="4964330" y="4495800"/>
            <a:ext cx="287020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0" fontAlgn="base" hangingPunct="0">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pPr algn="ctr"/>
            <a:r>
              <a:rPr lang="en-US" altLang="zh-CN" sz="1800">
                <a:solidFill>
                  <a:srgbClr val="000000"/>
                </a:solidFill>
                <a:latin typeface="NimbusRomNo9L-Regu"/>
              </a:rPr>
              <a:t>Hong Sun </a:t>
            </a:r>
            <a:endParaRPr lang="en-US" altLang="zh-CN" sz="1800"/>
          </a:p>
          <a:p>
            <a:pPr algn="ctr"/>
            <a:r>
              <a:rPr lang="en-US" altLang="zh-CN" sz="1400" i="1">
                <a:solidFill>
                  <a:srgbClr val="000000"/>
                </a:solidFill>
                <a:latin typeface="NimbusRomNo9L-ReguItal"/>
              </a:rPr>
              <a:t>Flight Technology and Flight Safety Research Base </a:t>
            </a:r>
            <a:endParaRPr lang="en-US" altLang="zh-CN" sz="1400"/>
          </a:p>
          <a:p>
            <a:pPr algn="ctr"/>
            <a:r>
              <a:rPr lang="en-US" altLang="zh-CN" sz="1400" i="1">
                <a:solidFill>
                  <a:srgbClr val="000000"/>
                </a:solidFill>
                <a:latin typeface="NimbusRomNo9L-ReguItal"/>
              </a:rPr>
              <a:t>Civil Aviation Flight University of China </a:t>
            </a:r>
            <a:endParaRPr lang="en-US" altLang="zh-CN" sz="1400"/>
          </a:p>
          <a:p>
            <a:pPr algn="ctr"/>
            <a:r>
              <a:rPr lang="en-US" altLang="zh-CN" sz="1400">
                <a:solidFill>
                  <a:srgbClr val="000000"/>
                </a:solidFill>
                <a:latin typeface="NimbusRomNo9L-Regu"/>
              </a:rPr>
              <a:t>Guanghan, China </a:t>
            </a:r>
            <a:endParaRPr lang="en-US" altLang="zh-CN" sz="1400"/>
          </a:p>
          <a:p>
            <a:pPr algn="ctr"/>
            <a:r>
              <a:rPr lang="en-US" altLang="zh-CN" sz="1400">
                <a:solidFill>
                  <a:srgbClr val="000000"/>
                </a:solidFill>
                <a:latin typeface="NimbusRomNo9L-Regu"/>
              </a:rPr>
              <a:t>hanksun@263.net </a:t>
            </a:r>
            <a:r>
              <a:rPr lang="en-US" altLang="zh-CN" sz="1400" kern="0">
                <a:latin typeface="Arial Unicode MS" panose="020B0604020202020204" pitchFamily="34" charset="-122"/>
                <a:ea typeface="Arial Unicode MS" panose="020B0604020202020204" pitchFamily="34" charset="-122"/>
                <a:cs typeface="Arial Unicode MS" panose="020B0604020202020204" pitchFamily="34" charset="-122"/>
              </a:rPr>
              <a:t>       </a:t>
            </a:r>
            <a:endParaRPr lang="en-US" altLang="zh-CN" sz="1400" kern="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3" name="PPT01-new">
            <a:hlinkClick r:id="" action="ppaction://media"/>
            <a:extLst>
              <a:ext uri="{FF2B5EF4-FFF2-40B4-BE49-F238E27FC236}">
                <a16:creationId xmlns:a16="http://schemas.microsoft.com/office/drawing/2014/main" id="{F6BE0B05-DB61-42C4-A5EE-EEA995CD87E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2677" y="6248400"/>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7600"/>
    </mc:Choice>
    <mc:Fallback xmlns="">
      <p:transition spd="slow" advTm="27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3207" objId="3"/>
        <p14:stopEvt time="30528"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zh-CN" dirty="0"/>
              <a:t>Outline</a:t>
            </a:r>
          </a:p>
        </p:txBody>
      </p:sp>
      <p:sp>
        <p:nvSpPr>
          <p:cNvPr id="7171" name="Rectangle 3"/>
          <p:cNvSpPr>
            <a:spLocks noGrp="1" noChangeArrowheads="1"/>
          </p:cNvSpPr>
          <p:nvPr>
            <p:ph type="body" idx="1"/>
          </p:nvPr>
        </p:nvSpPr>
        <p:spPr/>
        <p:txBody>
          <a:bodyPr/>
          <a:lstStyle/>
          <a:p>
            <a:pPr eaLnBrk="1" hangingPunct="1"/>
            <a:r>
              <a:rPr lang="en-US" altLang="zh-CN" dirty="0"/>
              <a:t>Motivation &amp; Background</a:t>
            </a:r>
          </a:p>
          <a:p>
            <a:pPr eaLnBrk="1" hangingPunct="1"/>
            <a:r>
              <a:rPr lang="en-US" altLang="zh-CN" dirty="0">
                <a:solidFill>
                  <a:srgbClr val="969696"/>
                </a:solidFill>
              </a:rPr>
              <a:t>Related Work</a:t>
            </a:r>
          </a:p>
          <a:p>
            <a:pPr eaLnBrk="1" hangingPunct="1"/>
            <a:r>
              <a:rPr lang="en-US" altLang="zh-CN" dirty="0">
                <a:solidFill>
                  <a:srgbClr val="969696"/>
                </a:solidFill>
              </a:rPr>
              <a:t>Our Approach</a:t>
            </a:r>
          </a:p>
          <a:p>
            <a:pPr eaLnBrk="1" hangingPunct="1"/>
            <a:r>
              <a:rPr lang="en-US" altLang="zh-CN">
                <a:solidFill>
                  <a:srgbClr val="969696"/>
                </a:solidFill>
              </a:rPr>
              <a:t>Experimental Evaluation</a:t>
            </a:r>
          </a:p>
          <a:p>
            <a:pPr eaLnBrk="1" hangingPunct="1"/>
            <a:r>
              <a:rPr lang="en-US" altLang="zh-CN">
                <a:solidFill>
                  <a:srgbClr val="969696"/>
                </a:solidFill>
              </a:rPr>
              <a:t>Conclusion</a:t>
            </a:r>
            <a:endParaRPr lang="en-US" altLang="zh-CN" dirty="0">
              <a:solidFill>
                <a:srgbClr val="969696"/>
              </a:solidFill>
            </a:endParaRPr>
          </a:p>
        </p:txBody>
      </p:sp>
      <p:pic>
        <p:nvPicPr>
          <p:cNvPr id="3" name="PPT02-new">
            <a:hlinkClick r:id="" action="ppaction://media"/>
            <a:extLst>
              <a:ext uri="{FF2B5EF4-FFF2-40B4-BE49-F238E27FC236}">
                <a16:creationId xmlns:a16="http://schemas.microsoft.com/office/drawing/2014/main" id="{91F95597-CCEC-4E83-888E-D4C375350C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309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000"/>
    </mc:Choice>
    <mc:Fallback xmlns="">
      <p:transition spd="slow" advTm="1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2" objId="3"/>
        <p14:stopEvt time="20893" objId="3"/>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22237"/>
            <a:ext cx="7543800" cy="792163"/>
          </a:xfrm>
        </p:spPr>
        <p:txBody>
          <a:bodyPr/>
          <a:lstStyle/>
          <a:p>
            <a:pPr eaLnBrk="1" hangingPunct="1"/>
            <a:r>
              <a:rPr lang="en-US" altLang="zh-CN" dirty="0"/>
              <a:t>Motivation &amp; Background</a:t>
            </a:r>
          </a:p>
        </p:txBody>
      </p:sp>
      <p:sp>
        <p:nvSpPr>
          <p:cNvPr id="9219" name="Rectangle 3"/>
          <p:cNvSpPr>
            <a:spLocks noGrp="1" noChangeArrowheads="1"/>
          </p:cNvSpPr>
          <p:nvPr>
            <p:ph type="body" idx="1"/>
          </p:nvPr>
        </p:nvSpPr>
        <p:spPr>
          <a:xfrm>
            <a:off x="457199" y="1143000"/>
            <a:ext cx="8255001" cy="5334000"/>
          </a:xfrm>
        </p:spPr>
        <p:txBody>
          <a:bodyPr/>
          <a:lstStyle/>
          <a:p>
            <a:r>
              <a:rPr lang="en-US" altLang="zh-CN" b="1" dirty="0"/>
              <a:t>Prosperity of online social media</a:t>
            </a:r>
          </a:p>
          <a:p>
            <a:pPr lvl="1"/>
            <a:r>
              <a:rPr lang="en-US" altLang="zh-CN" sz="2400" dirty="0"/>
              <a:t>Prosperity of various online social media platforms such as Facebook, Twitter </a:t>
            </a:r>
            <a:r>
              <a:rPr lang="en-US" altLang="zh-CN" sz="2400"/>
              <a:t>and Weibo.</a:t>
            </a:r>
            <a:endParaRPr lang="en-US" altLang="zh-CN" sz="2400" dirty="0"/>
          </a:p>
          <a:p>
            <a:pPr lvl="1"/>
            <a:r>
              <a:rPr lang="en-US" altLang="zh-CN" sz="2400"/>
              <a:t> Competition among different messages for users’ attention.</a:t>
            </a:r>
          </a:p>
          <a:p>
            <a:pPr lvl="1"/>
            <a:endParaRPr lang="en-US" altLang="zh-CN" b="1" dirty="0"/>
          </a:p>
          <a:p>
            <a:r>
              <a:rPr lang="en-US" altLang="zh-CN" b="1"/>
              <a:t>Applications of popularity prediction </a:t>
            </a:r>
          </a:p>
          <a:p>
            <a:pPr lvl="1"/>
            <a:r>
              <a:rPr lang="en-US" altLang="zh-CN"/>
              <a:t>Viral marketing</a:t>
            </a:r>
          </a:p>
          <a:p>
            <a:pPr lvl="1"/>
            <a:r>
              <a:rPr lang="en-US" altLang="zh-CN"/>
              <a:t>Rumor </a:t>
            </a:r>
            <a:r>
              <a:rPr lang="en-US" altLang="zh-CN" dirty="0"/>
              <a:t>detection</a:t>
            </a:r>
          </a:p>
          <a:p>
            <a:pPr lvl="1"/>
            <a:r>
              <a:rPr lang="en-US" altLang="zh-CN" dirty="0"/>
              <a:t>Social recommendation</a:t>
            </a:r>
          </a:p>
          <a:p>
            <a:pPr lvl="1"/>
            <a:r>
              <a:rPr lang="en-US" altLang="zh-CN" dirty="0"/>
              <a:t>etc.</a:t>
            </a:r>
          </a:p>
        </p:txBody>
      </p:sp>
      <p:pic>
        <p:nvPicPr>
          <p:cNvPr id="2" name="PPT03-new">
            <a:hlinkClick r:id="" action="ppaction://media"/>
            <a:extLst>
              <a:ext uri="{FF2B5EF4-FFF2-40B4-BE49-F238E27FC236}">
                <a16:creationId xmlns:a16="http://schemas.microsoft.com/office/drawing/2014/main" id="{176CFA49-30D8-41C4-BC0F-BB6F2460C1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07400" y="6096000"/>
            <a:ext cx="609600" cy="609600"/>
          </a:xfrm>
          <a:prstGeom prst="rect">
            <a:avLst/>
          </a:prstGeom>
        </p:spPr>
      </p:pic>
    </p:spTree>
    <p:extLst>
      <p:ext uri="{BB962C8B-B14F-4D97-AF65-F5344CB8AC3E}">
        <p14:creationId xmlns:p14="http://schemas.microsoft.com/office/powerpoint/2010/main" val="1002406826"/>
      </p:ext>
    </p:extLst>
  </p:cSld>
  <p:clrMapOvr>
    <a:masterClrMapping/>
  </p:clrMapOvr>
  <mc:AlternateContent xmlns:mc="http://schemas.openxmlformats.org/markup-compatibility/2006" xmlns:p14="http://schemas.microsoft.com/office/powerpoint/2010/main">
    <mc:Choice Requires="p14">
      <p:transition spd="slow" p14:dur="2000" advTm="38020"/>
    </mc:Choice>
    <mc:Fallback xmlns="">
      <p:transition spd="slow" advTm="38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2" objId="2"/>
        <p14:stopEvt time="37322"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22237"/>
            <a:ext cx="7543800" cy="792163"/>
          </a:xfrm>
        </p:spPr>
        <p:txBody>
          <a:bodyPr/>
          <a:lstStyle/>
          <a:p>
            <a:pPr eaLnBrk="1" hangingPunct="1"/>
            <a:r>
              <a:rPr lang="en-US" altLang="zh-CN" dirty="0"/>
              <a:t>Motivation &amp; Background</a:t>
            </a:r>
          </a:p>
        </p:txBody>
      </p:sp>
      <p:sp>
        <p:nvSpPr>
          <p:cNvPr id="9219" name="Rectangle 3"/>
          <p:cNvSpPr>
            <a:spLocks noGrp="1" noChangeArrowheads="1"/>
          </p:cNvSpPr>
          <p:nvPr>
            <p:ph type="body" idx="1"/>
          </p:nvPr>
        </p:nvSpPr>
        <p:spPr>
          <a:xfrm>
            <a:off x="457199" y="1143000"/>
            <a:ext cx="9144001" cy="5334000"/>
          </a:xfrm>
        </p:spPr>
        <p:txBody>
          <a:bodyPr/>
          <a:lstStyle/>
          <a:p>
            <a:r>
              <a:rPr lang="en-US" altLang="zh-CN" b="1" dirty="0"/>
              <a:t>Motivation of the proposed work</a:t>
            </a:r>
          </a:p>
          <a:p>
            <a:pPr lvl="1"/>
            <a:r>
              <a:rPr lang="en-US" altLang="zh-CN"/>
              <a:t> Previous studies:</a:t>
            </a:r>
            <a:endParaRPr lang="en-US" altLang="zh-CN" dirty="0"/>
          </a:p>
          <a:p>
            <a:pPr lvl="2"/>
            <a:r>
              <a:rPr lang="en-US" altLang="zh-CN"/>
              <a:t>Topology structure of a single diffusion graph</a:t>
            </a:r>
            <a:r>
              <a:rPr lang="en-US" altLang="zh-CN">
                <a:solidFill>
                  <a:srgbClr val="C00000"/>
                </a:solidFill>
              </a:rPr>
              <a:t>(</a:t>
            </a:r>
            <a:r>
              <a:rPr lang="zh-CN" altLang="en-US">
                <a:solidFill>
                  <a:srgbClr val="C00000"/>
                </a:solidFill>
              </a:rPr>
              <a:t>√</a:t>
            </a:r>
            <a:r>
              <a:rPr lang="en-US" altLang="zh-CN">
                <a:solidFill>
                  <a:srgbClr val="C00000"/>
                </a:solidFill>
              </a:rPr>
              <a:t>)</a:t>
            </a:r>
            <a:r>
              <a:rPr lang="en-US" altLang="zh-CN"/>
              <a:t>,</a:t>
            </a:r>
          </a:p>
          <a:p>
            <a:pPr lvl="2"/>
            <a:r>
              <a:rPr lang="en-US" altLang="zh-CN"/>
              <a:t>Social dependencies between active and inactive users</a:t>
            </a:r>
            <a:r>
              <a:rPr lang="en-US" altLang="zh-CN">
                <a:solidFill>
                  <a:srgbClr val="C00000"/>
                </a:solidFill>
              </a:rPr>
              <a:t>(</a:t>
            </a:r>
            <a:r>
              <a:rPr lang="zh-CN" altLang="en-US">
                <a:solidFill>
                  <a:srgbClr val="C00000"/>
                </a:solidFill>
              </a:rPr>
              <a:t>√</a:t>
            </a:r>
            <a:r>
              <a:rPr lang="en-US" altLang="zh-CN">
                <a:solidFill>
                  <a:srgbClr val="C00000"/>
                </a:solidFill>
              </a:rPr>
              <a:t>)</a:t>
            </a:r>
            <a:r>
              <a:rPr lang="en-US" altLang="zh-CN"/>
              <a:t>,</a:t>
            </a:r>
          </a:p>
          <a:p>
            <a:pPr lvl="2"/>
            <a:r>
              <a:rPr lang="en-US" altLang="zh-CN"/>
              <a:t>Correlations among different cascades</a:t>
            </a:r>
            <a:r>
              <a:rPr lang="en-US" altLang="zh-CN">
                <a:solidFill>
                  <a:srgbClr val="C00000"/>
                </a:solidFill>
              </a:rPr>
              <a:t> (×)</a:t>
            </a:r>
            <a:r>
              <a:rPr lang="en-US" altLang="zh-CN"/>
              <a:t>.</a:t>
            </a:r>
          </a:p>
          <a:p>
            <a:pPr marL="693737" lvl="2" indent="0">
              <a:buNone/>
            </a:pPr>
            <a:endParaRPr lang="en-US" altLang="zh-CN" dirty="0"/>
          </a:p>
          <a:p>
            <a:pPr lvl="1"/>
            <a:r>
              <a:rPr lang="en-US" altLang="zh-CN"/>
              <a:t>Our study: </a:t>
            </a:r>
            <a:r>
              <a:rPr lang="en-US" altLang="zh-CN">
                <a:solidFill>
                  <a:srgbClr val="C00000"/>
                </a:solidFill>
              </a:rPr>
              <a:t>simultaneous consideration of cascades</a:t>
            </a:r>
            <a:endParaRPr lang="en-US" altLang="zh-CN" dirty="0">
              <a:solidFill>
                <a:srgbClr val="C00000"/>
              </a:solidFill>
            </a:endParaRPr>
          </a:p>
          <a:p>
            <a:pPr lvl="2"/>
            <a:r>
              <a:rPr lang="en-US" altLang="zh-CN"/>
              <a:t>The role of social influence</a:t>
            </a:r>
            <a:r>
              <a:rPr lang="en-US" altLang="zh-CN">
                <a:solidFill>
                  <a:srgbClr val="C00000"/>
                </a:solidFill>
              </a:rPr>
              <a:t>(</a:t>
            </a:r>
            <a:r>
              <a:rPr lang="zh-CN" altLang="en-US">
                <a:solidFill>
                  <a:srgbClr val="C00000"/>
                </a:solidFill>
              </a:rPr>
              <a:t>√</a:t>
            </a:r>
            <a:r>
              <a:rPr lang="en-US" altLang="zh-CN">
                <a:solidFill>
                  <a:srgbClr val="C00000"/>
                </a:solidFill>
              </a:rPr>
              <a:t>)</a:t>
            </a:r>
            <a:r>
              <a:rPr lang="en-US" altLang="zh-CN"/>
              <a:t>,</a:t>
            </a:r>
          </a:p>
          <a:p>
            <a:pPr lvl="2"/>
            <a:r>
              <a:rPr lang="en-US" altLang="zh-CN"/>
              <a:t>Interaction intimacy among users</a:t>
            </a:r>
            <a:r>
              <a:rPr lang="en-US" altLang="zh-CN">
                <a:solidFill>
                  <a:srgbClr val="C00000"/>
                </a:solidFill>
              </a:rPr>
              <a:t>(</a:t>
            </a:r>
            <a:r>
              <a:rPr lang="zh-CN" altLang="en-US">
                <a:solidFill>
                  <a:srgbClr val="C00000"/>
                </a:solidFill>
              </a:rPr>
              <a:t>√</a:t>
            </a:r>
            <a:r>
              <a:rPr lang="en-US" altLang="zh-CN">
                <a:solidFill>
                  <a:srgbClr val="C00000"/>
                </a:solidFill>
              </a:rPr>
              <a:t>)</a:t>
            </a:r>
            <a:r>
              <a:rPr lang="en-US" altLang="zh-CN"/>
              <a:t>,</a:t>
            </a:r>
          </a:p>
          <a:p>
            <a:pPr lvl="2"/>
            <a:r>
              <a:rPr lang="en-US" altLang="zh-CN"/>
              <a:t>User preference to messages</a:t>
            </a:r>
            <a:r>
              <a:rPr lang="en-US" altLang="zh-CN">
                <a:solidFill>
                  <a:srgbClr val="C00000"/>
                </a:solidFill>
              </a:rPr>
              <a:t>(</a:t>
            </a:r>
            <a:r>
              <a:rPr lang="zh-CN" altLang="en-US">
                <a:solidFill>
                  <a:srgbClr val="C00000"/>
                </a:solidFill>
              </a:rPr>
              <a:t>√</a:t>
            </a:r>
            <a:r>
              <a:rPr lang="en-US" altLang="zh-CN">
                <a:solidFill>
                  <a:srgbClr val="C00000"/>
                </a:solidFill>
              </a:rPr>
              <a:t>)</a:t>
            </a:r>
            <a:r>
              <a:rPr lang="en-US" altLang="zh-CN"/>
              <a:t>.</a:t>
            </a:r>
            <a:endParaRPr lang="en-US" altLang="zh-CN" dirty="0"/>
          </a:p>
        </p:txBody>
      </p:sp>
      <p:pic>
        <p:nvPicPr>
          <p:cNvPr id="2" name="PPT04">
            <a:hlinkClick r:id="" action="ppaction://media"/>
            <a:extLst>
              <a:ext uri="{FF2B5EF4-FFF2-40B4-BE49-F238E27FC236}">
                <a16:creationId xmlns:a16="http://schemas.microsoft.com/office/drawing/2014/main" id="{42853F46-9AD9-4D6D-8E0D-3D41683C5301}"/>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1" y="6190957"/>
            <a:ext cx="609600" cy="609600"/>
          </a:xfrm>
          <a:prstGeom prst="rect">
            <a:avLst/>
          </a:prstGeom>
        </p:spPr>
      </p:pic>
    </p:spTree>
    <p:custDataLst>
      <p:tags r:id="rId1"/>
    </p:custDataLst>
    <p:extLst>
      <p:ext uri="{BB962C8B-B14F-4D97-AF65-F5344CB8AC3E}">
        <p14:creationId xmlns:p14="http://schemas.microsoft.com/office/powerpoint/2010/main" val="4287161685"/>
      </p:ext>
    </p:extLst>
  </p:cSld>
  <p:clrMapOvr>
    <a:masterClrMapping/>
  </p:clrMapOvr>
  <mc:AlternateContent xmlns:mc="http://schemas.openxmlformats.org/markup-compatibility/2006" xmlns:p14="http://schemas.microsoft.com/office/powerpoint/2010/main">
    <mc:Choice Requires="p14">
      <p:transition spd="slow" p14:dur="2000" advTm="38548"/>
    </mc:Choice>
    <mc:Fallback xmlns="">
      <p:transition spd="slow" advTm="38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0" objId="2"/>
        <p14:stopEvt time="37922" objId="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22237"/>
            <a:ext cx="7543800" cy="792163"/>
          </a:xfrm>
        </p:spPr>
        <p:txBody>
          <a:bodyPr/>
          <a:lstStyle/>
          <a:p>
            <a:pPr eaLnBrk="1" hangingPunct="1"/>
            <a:r>
              <a:rPr lang="en-US" altLang="zh-CN" dirty="0"/>
              <a:t>Motivation &amp; Background</a:t>
            </a:r>
          </a:p>
        </p:txBody>
      </p:sp>
      <p:sp>
        <p:nvSpPr>
          <p:cNvPr id="9219" name="Rectangle 3"/>
          <p:cNvSpPr>
            <a:spLocks noGrp="1" noChangeArrowheads="1"/>
          </p:cNvSpPr>
          <p:nvPr>
            <p:ph type="body" idx="1"/>
          </p:nvPr>
        </p:nvSpPr>
        <p:spPr>
          <a:xfrm>
            <a:off x="457199" y="1143000"/>
            <a:ext cx="8255001" cy="3886200"/>
          </a:xfrm>
        </p:spPr>
        <p:txBody>
          <a:bodyPr/>
          <a:lstStyle/>
          <a:p>
            <a:r>
              <a:rPr lang="en-US" altLang="zh-CN" sz="2500" b="1"/>
              <a:t>Comprehensive consideration of various factors</a:t>
            </a:r>
          </a:p>
          <a:p>
            <a:pPr lvl="1"/>
            <a:r>
              <a:rPr lang="en-US" altLang="zh-CN" sz="2100"/>
              <a:t> </a:t>
            </a:r>
            <a:r>
              <a:rPr lang="en-US" altLang="zh-CN" sz="2100" b="1" i="1"/>
              <a:t>Friendship: </a:t>
            </a:r>
            <a:r>
              <a:rPr lang="en-US" altLang="zh-CN" sz="1800"/>
              <a:t>The role of social influence.</a:t>
            </a:r>
          </a:p>
          <a:p>
            <a:pPr lvl="1"/>
            <a:r>
              <a:rPr lang="en-US" altLang="zh-CN" sz="2100" b="1" i="1"/>
              <a:t> Interaction: </a:t>
            </a:r>
            <a:r>
              <a:rPr lang="en-US" altLang="zh-CN" sz="1800"/>
              <a:t>Interaction intimacy among users.</a:t>
            </a:r>
          </a:p>
          <a:p>
            <a:pPr lvl="1"/>
            <a:r>
              <a:rPr lang="en-US" altLang="zh-CN" sz="2100" b="1" i="1"/>
              <a:t> Interest:  </a:t>
            </a:r>
            <a:r>
              <a:rPr lang="en-US" altLang="zh-CN" sz="1800"/>
              <a:t>User preference to messages.</a:t>
            </a:r>
            <a:endParaRPr lang="en-US" altLang="zh-CN" sz="1800" dirty="0"/>
          </a:p>
        </p:txBody>
      </p:sp>
      <p:pic>
        <p:nvPicPr>
          <p:cNvPr id="4" name="图片 3">
            <a:extLst>
              <a:ext uri="{FF2B5EF4-FFF2-40B4-BE49-F238E27FC236}">
                <a16:creationId xmlns:a16="http://schemas.microsoft.com/office/drawing/2014/main" id="{65318DA8-5DD2-499D-8E74-2838856525EA}"/>
              </a:ext>
            </a:extLst>
          </p:cNvPr>
          <p:cNvPicPr>
            <a:picLocks noChangeAspect="1"/>
          </p:cNvPicPr>
          <p:nvPr/>
        </p:nvPicPr>
        <p:blipFill>
          <a:blip r:embed="rId6"/>
          <a:stretch>
            <a:fillRect/>
          </a:stretch>
        </p:blipFill>
        <p:spPr>
          <a:xfrm>
            <a:off x="609601" y="2879160"/>
            <a:ext cx="2778542" cy="3904673"/>
          </a:xfrm>
          <a:prstGeom prst="rect">
            <a:avLst/>
          </a:prstGeom>
        </p:spPr>
      </p:pic>
      <p:sp>
        <p:nvSpPr>
          <p:cNvPr id="14" name="矩形 13">
            <a:extLst>
              <a:ext uri="{FF2B5EF4-FFF2-40B4-BE49-F238E27FC236}">
                <a16:creationId xmlns:a16="http://schemas.microsoft.com/office/drawing/2014/main" id="{F00F124C-EA8D-44E3-A2A5-0FF2A2632137}"/>
              </a:ext>
            </a:extLst>
          </p:cNvPr>
          <p:cNvSpPr/>
          <p:nvPr/>
        </p:nvSpPr>
        <p:spPr>
          <a:xfrm>
            <a:off x="3238702" y="6429123"/>
            <a:ext cx="4656979" cy="307777"/>
          </a:xfrm>
          <a:prstGeom prst="rect">
            <a:avLst/>
          </a:prstGeom>
        </p:spPr>
        <p:txBody>
          <a:bodyPr wrap="none">
            <a:spAutoFit/>
          </a:bodyPr>
          <a:lstStyle/>
          <a:p>
            <a:pPr algn="ctr"/>
            <a:r>
              <a:rPr lang="en-US" altLang="zh-CN" b="1">
                <a:solidFill>
                  <a:srgbClr val="000000"/>
                </a:solidFill>
              </a:rPr>
              <a:t>Fig. 1. </a:t>
            </a:r>
            <a:r>
              <a:rPr lang="en-US" altLang="zh-CN">
                <a:solidFill>
                  <a:srgbClr val="000000"/>
                </a:solidFill>
                <a:latin typeface="+mn-lt"/>
              </a:rPr>
              <a:t>An example of the </a:t>
            </a:r>
            <a:r>
              <a:rPr lang="en-US" altLang="zh-CN">
                <a:latin typeface="+mn-lt"/>
              </a:rPr>
              <a:t>heterogeneous diffusion graph</a:t>
            </a:r>
            <a:r>
              <a:rPr lang="en-US" altLang="zh-CN">
                <a:solidFill>
                  <a:srgbClr val="000000"/>
                </a:solidFill>
                <a:latin typeface="+mn-lt"/>
              </a:rPr>
              <a:t>.</a:t>
            </a:r>
          </a:p>
        </p:txBody>
      </p:sp>
      <p:pic>
        <p:nvPicPr>
          <p:cNvPr id="30" name="PPT05">
            <a:hlinkClick r:id="" action="ppaction://media"/>
            <a:extLst>
              <a:ext uri="{FF2B5EF4-FFF2-40B4-BE49-F238E27FC236}">
                <a16:creationId xmlns:a16="http://schemas.microsoft.com/office/drawing/2014/main" id="{DB5179DC-03C8-471B-82C9-79429D84AE5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07400" y="6184784"/>
            <a:ext cx="609600" cy="609600"/>
          </a:xfrm>
          <a:prstGeom prst="rect">
            <a:avLst/>
          </a:prstGeom>
        </p:spPr>
      </p:pic>
      <p:grpSp>
        <p:nvGrpSpPr>
          <p:cNvPr id="3" name="组合 2">
            <a:extLst>
              <a:ext uri="{FF2B5EF4-FFF2-40B4-BE49-F238E27FC236}">
                <a16:creationId xmlns:a16="http://schemas.microsoft.com/office/drawing/2014/main" id="{0485FE25-F576-479D-AD30-EB3893A710B3}"/>
              </a:ext>
            </a:extLst>
          </p:cNvPr>
          <p:cNvGrpSpPr/>
          <p:nvPr/>
        </p:nvGrpSpPr>
        <p:grpSpPr>
          <a:xfrm>
            <a:off x="3810000" y="3086100"/>
            <a:ext cx="5878169" cy="3029010"/>
            <a:chOff x="3540545" y="2685990"/>
            <a:chExt cx="5878169" cy="3029010"/>
          </a:xfrm>
        </p:grpSpPr>
        <p:pic>
          <p:nvPicPr>
            <p:cNvPr id="12" name="图片 11">
              <a:extLst>
                <a:ext uri="{FF2B5EF4-FFF2-40B4-BE49-F238E27FC236}">
                  <a16:creationId xmlns:a16="http://schemas.microsoft.com/office/drawing/2014/main" id="{5F4193A7-A96C-42AF-BCBA-E46F678D7B93}"/>
                </a:ext>
              </a:extLst>
            </p:cNvPr>
            <p:cNvPicPr>
              <a:picLocks noChangeAspect="1"/>
            </p:cNvPicPr>
            <p:nvPr/>
          </p:nvPicPr>
          <p:blipFill>
            <a:blip r:embed="rId8"/>
            <a:stretch>
              <a:fillRect/>
            </a:stretch>
          </p:blipFill>
          <p:spPr>
            <a:xfrm>
              <a:off x="4089967" y="3810000"/>
              <a:ext cx="5328747" cy="1602200"/>
            </a:xfrm>
            <a:prstGeom prst="rect">
              <a:avLst/>
            </a:prstGeom>
          </p:spPr>
        </p:pic>
        <p:sp>
          <p:nvSpPr>
            <p:cNvPr id="9" name="矩形 8">
              <a:extLst>
                <a:ext uri="{FF2B5EF4-FFF2-40B4-BE49-F238E27FC236}">
                  <a16:creationId xmlns:a16="http://schemas.microsoft.com/office/drawing/2014/main" id="{515352E4-4245-4AB5-8D97-9B8B368BFA0C}"/>
                </a:ext>
              </a:extLst>
            </p:cNvPr>
            <p:cNvSpPr/>
            <p:nvPr/>
          </p:nvSpPr>
          <p:spPr>
            <a:xfrm>
              <a:off x="4502767" y="3272337"/>
              <a:ext cx="755335" cy="400110"/>
            </a:xfrm>
            <a:prstGeom prst="rect">
              <a:avLst/>
            </a:prstGeom>
          </p:spPr>
          <p:txBody>
            <a:bodyPr wrap="none">
              <a:spAutoFit/>
            </a:bodyPr>
            <a:lstStyle/>
            <a:p>
              <a:pPr algn="ctr"/>
              <a:r>
                <a:rPr lang="en-US" altLang="zh-CN" sz="2000" b="1">
                  <a:solidFill>
                    <a:srgbClr val="000000"/>
                  </a:solidFill>
                </a:rPr>
                <a:t>Node</a:t>
              </a:r>
              <a:endParaRPr lang="en-US" altLang="zh-CN" sz="2000">
                <a:solidFill>
                  <a:srgbClr val="000000"/>
                </a:solidFill>
                <a:latin typeface="+mn-lt"/>
              </a:endParaRPr>
            </a:p>
          </p:txBody>
        </p:sp>
        <p:sp>
          <p:nvSpPr>
            <p:cNvPr id="10" name="矩形 9">
              <a:extLst>
                <a:ext uri="{FF2B5EF4-FFF2-40B4-BE49-F238E27FC236}">
                  <a16:creationId xmlns:a16="http://schemas.microsoft.com/office/drawing/2014/main" id="{31FEF2FD-E20D-4FEB-B43E-4986A825B380}"/>
                </a:ext>
              </a:extLst>
            </p:cNvPr>
            <p:cNvSpPr/>
            <p:nvPr/>
          </p:nvSpPr>
          <p:spPr>
            <a:xfrm>
              <a:off x="6372726" y="3223351"/>
              <a:ext cx="1109599" cy="400110"/>
            </a:xfrm>
            <a:prstGeom prst="rect">
              <a:avLst/>
            </a:prstGeom>
          </p:spPr>
          <p:txBody>
            <a:bodyPr wrap="none">
              <a:spAutoFit/>
            </a:bodyPr>
            <a:lstStyle/>
            <a:p>
              <a:pPr algn="ctr"/>
              <a:r>
                <a:rPr lang="en-US" altLang="zh-CN" sz="2000" b="1">
                  <a:solidFill>
                    <a:srgbClr val="000000"/>
                  </a:solidFill>
                </a:rPr>
                <a:t>Relation</a:t>
              </a:r>
              <a:endParaRPr lang="en-US" altLang="zh-CN" sz="2000">
                <a:solidFill>
                  <a:srgbClr val="000000"/>
                </a:solidFill>
                <a:latin typeface="+mn-lt"/>
              </a:endParaRPr>
            </a:p>
          </p:txBody>
        </p:sp>
        <p:sp>
          <p:nvSpPr>
            <p:cNvPr id="11" name="矩形 10">
              <a:extLst>
                <a:ext uri="{FF2B5EF4-FFF2-40B4-BE49-F238E27FC236}">
                  <a16:creationId xmlns:a16="http://schemas.microsoft.com/office/drawing/2014/main" id="{75B14562-F824-4FDF-AB18-1602ADEC6CCD}"/>
                </a:ext>
              </a:extLst>
            </p:cNvPr>
            <p:cNvSpPr/>
            <p:nvPr/>
          </p:nvSpPr>
          <p:spPr>
            <a:xfrm>
              <a:off x="4229100" y="2685990"/>
              <a:ext cx="3666581" cy="400110"/>
            </a:xfrm>
            <a:prstGeom prst="rect">
              <a:avLst/>
            </a:prstGeom>
          </p:spPr>
          <p:txBody>
            <a:bodyPr wrap="none">
              <a:spAutoFit/>
            </a:bodyPr>
            <a:lstStyle/>
            <a:p>
              <a:pPr algn="ctr"/>
              <a:r>
                <a:rPr lang="en-US" altLang="zh-CN" sz="2000" b="1">
                  <a:solidFill>
                    <a:srgbClr val="C00000"/>
                  </a:solidFill>
                </a:rPr>
                <a:t>Heterogeneous Diffusion Graph</a:t>
              </a:r>
              <a:endParaRPr lang="en-US" altLang="zh-CN" sz="2000">
                <a:solidFill>
                  <a:srgbClr val="C00000"/>
                </a:solidFill>
                <a:latin typeface="+mn-lt"/>
              </a:endParaRPr>
            </a:p>
          </p:txBody>
        </p:sp>
        <p:sp>
          <p:nvSpPr>
            <p:cNvPr id="18" name="矩形 17">
              <a:extLst>
                <a:ext uri="{FF2B5EF4-FFF2-40B4-BE49-F238E27FC236}">
                  <a16:creationId xmlns:a16="http://schemas.microsoft.com/office/drawing/2014/main" id="{44B0EBD4-ACD9-4E09-AAEC-D91531666785}"/>
                </a:ext>
              </a:extLst>
            </p:cNvPr>
            <p:cNvSpPr/>
            <p:nvPr/>
          </p:nvSpPr>
          <p:spPr>
            <a:xfrm>
              <a:off x="6036317" y="3269390"/>
              <a:ext cx="2117083" cy="2140810"/>
            </a:xfrm>
            <a:prstGeom prst="rect">
              <a:avLst/>
            </a:prstGeom>
            <a:noFill/>
            <a:ln w="28575" cap="flat" cmpd="sng" algn="ctr">
              <a:solidFill>
                <a:srgbClr val="5B9BD5">
                  <a:shade val="50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19" name="矩形 18">
              <a:extLst>
                <a:ext uri="{FF2B5EF4-FFF2-40B4-BE49-F238E27FC236}">
                  <a16:creationId xmlns:a16="http://schemas.microsoft.com/office/drawing/2014/main" id="{32A0A0A9-E2DC-4877-9BD7-BE70E298B5C5}"/>
                </a:ext>
              </a:extLst>
            </p:cNvPr>
            <p:cNvSpPr/>
            <p:nvPr/>
          </p:nvSpPr>
          <p:spPr>
            <a:xfrm>
              <a:off x="3826517" y="3272337"/>
              <a:ext cx="2117083" cy="2140810"/>
            </a:xfrm>
            <a:prstGeom prst="rect">
              <a:avLst/>
            </a:prstGeom>
            <a:noFill/>
            <a:ln w="28575" cap="flat" cmpd="sng" algn="ctr">
              <a:solidFill>
                <a:srgbClr val="5B9BD5">
                  <a:shade val="50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20" name="矩形 19">
              <a:extLst>
                <a:ext uri="{FF2B5EF4-FFF2-40B4-BE49-F238E27FC236}">
                  <a16:creationId xmlns:a16="http://schemas.microsoft.com/office/drawing/2014/main" id="{AD0F763C-8332-4771-B07E-2E77A127BF6E}"/>
                </a:ext>
              </a:extLst>
            </p:cNvPr>
            <p:cNvSpPr/>
            <p:nvPr/>
          </p:nvSpPr>
          <p:spPr>
            <a:xfrm>
              <a:off x="3540545" y="2709710"/>
              <a:ext cx="4866855" cy="3005290"/>
            </a:xfrm>
            <a:prstGeom prst="rect">
              <a:avLst/>
            </a:prstGeom>
            <a:noFill/>
            <a:ln w="28575" cap="flat" cmpd="sng" algn="ctr">
              <a:solidFill>
                <a:srgbClr val="C00000"/>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a:ea typeface="等线" panose="02010600030101010101" pitchFamily="2" charset="-122"/>
                <a:cs typeface="+mn-cs"/>
              </a:endParaRPr>
            </a:p>
          </p:txBody>
        </p:sp>
      </p:grpSp>
    </p:spTree>
    <p:custDataLst>
      <p:tags r:id="rId1"/>
    </p:custDataLst>
    <p:extLst>
      <p:ext uri="{BB962C8B-B14F-4D97-AF65-F5344CB8AC3E}">
        <p14:creationId xmlns:p14="http://schemas.microsoft.com/office/powerpoint/2010/main" val="2323904102"/>
      </p:ext>
    </p:extLst>
  </p:cSld>
  <p:clrMapOvr>
    <a:masterClrMapping/>
  </p:clrMapOvr>
  <mc:AlternateContent xmlns:mc="http://schemas.openxmlformats.org/markup-compatibility/2006" xmlns:p14="http://schemas.microsoft.com/office/powerpoint/2010/main">
    <mc:Choice Requires="p14">
      <p:transition spd="slow" p14:dur="2000" advTm="55675"/>
    </mc:Choice>
    <mc:Fallback xmlns="">
      <p:transition spd="slow" advTm="55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04"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extLst mod="1">
    <p:ext uri="{E180D4A7-C9FB-4DFB-919C-405C955672EB}">
      <p14:showEvtLst xmlns:p14="http://schemas.microsoft.com/office/powerpoint/2010/main">
        <p14:playEvt time="1" objId="30"/>
        <p14:stopEvt time="55181"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zh-CN"/>
              <a:t>Outline</a:t>
            </a:r>
          </a:p>
        </p:txBody>
      </p:sp>
      <p:sp>
        <p:nvSpPr>
          <p:cNvPr id="17411" name="Rectangle 3"/>
          <p:cNvSpPr>
            <a:spLocks noGrp="1" noChangeArrowheads="1"/>
          </p:cNvSpPr>
          <p:nvPr>
            <p:ph type="body" idx="1"/>
          </p:nvPr>
        </p:nvSpPr>
        <p:spPr/>
        <p:txBody>
          <a:bodyPr/>
          <a:lstStyle/>
          <a:p>
            <a:pPr eaLnBrk="1" hangingPunct="1"/>
            <a:r>
              <a:rPr lang="en-US" altLang="zh-CN" dirty="0">
                <a:solidFill>
                  <a:srgbClr val="969696"/>
                </a:solidFill>
              </a:rPr>
              <a:t>Motivation</a:t>
            </a:r>
          </a:p>
          <a:p>
            <a:pPr eaLnBrk="1" hangingPunct="1"/>
            <a:r>
              <a:rPr lang="en-US" altLang="zh-CN" dirty="0"/>
              <a:t>Related Work</a:t>
            </a:r>
          </a:p>
          <a:p>
            <a:pPr eaLnBrk="1" hangingPunct="1"/>
            <a:r>
              <a:rPr lang="en-US" altLang="zh-CN" dirty="0">
                <a:solidFill>
                  <a:srgbClr val="969696"/>
                </a:solidFill>
              </a:rPr>
              <a:t>Our Approach</a:t>
            </a:r>
          </a:p>
          <a:p>
            <a:pPr eaLnBrk="1" hangingPunct="1"/>
            <a:r>
              <a:rPr lang="en-US" altLang="zh-CN">
                <a:solidFill>
                  <a:srgbClr val="969696"/>
                </a:solidFill>
              </a:rPr>
              <a:t>Experimental Evaluation</a:t>
            </a:r>
          </a:p>
          <a:p>
            <a:pPr eaLnBrk="1" hangingPunct="1"/>
            <a:r>
              <a:rPr lang="en-US" altLang="zh-CN">
                <a:solidFill>
                  <a:srgbClr val="969696"/>
                </a:solidFill>
              </a:rPr>
              <a:t>Conclusion</a:t>
            </a:r>
            <a:endParaRPr lang="en-US" altLang="zh-CN" dirty="0">
              <a:solidFill>
                <a:srgbClr val="969696"/>
              </a:solidFill>
            </a:endParaRPr>
          </a:p>
        </p:txBody>
      </p:sp>
      <p:pic>
        <p:nvPicPr>
          <p:cNvPr id="3" name="PPT06">
            <a:hlinkClick r:id="" action="ppaction://media"/>
            <a:extLst>
              <a:ext uri="{FF2B5EF4-FFF2-40B4-BE49-F238E27FC236}">
                <a16:creationId xmlns:a16="http://schemas.microsoft.com/office/drawing/2014/main" id="{1C78ADCA-5D48-4B0F-81A7-13AE08A629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277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327"/>
    </mc:Choice>
    <mc:Fallback xmlns="">
      <p:transition spd="slow" advTm="6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topEvt time="6322" objId="3"/>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22238"/>
            <a:ext cx="7543800" cy="868362"/>
          </a:xfrm>
        </p:spPr>
        <p:txBody>
          <a:bodyPr/>
          <a:lstStyle/>
          <a:p>
            <a:pPr eaLnBrk="1" hangingPunct="1"/>
            <a:r>
              <a:rPr lang="en-US" altLang="zh-CN" dirty="0"/>
              <a:t>Related Work</a:t>
            </a:r>
            <a:endParaRPr lang="en-US" altLang="zh-CN" sz="2800" dirty="0"/>
          </a:p>
        </p:txBody>
      </p:sp>
      <p:sp>
        <p:nvSpPr>
          <p:cNvPr id="19459" name="Rectangle 3"/>
          <p:cNvSpPr>
            <a:spLocks noGrp="1" noChangeArrowheads="1"/>
          </p:cNvSpPr>
          <p:nvPr>
            <p:ph type="body" idx="1"/>
          </p:nvPr>
        </p:nvSpPr>
        <p:spPr>
          <a:xfrm>
            <a:off x="457200" y="1143000"/>
            <a:ext cx="8534400" cy="4292600"/>
          </a:xfrm>
        </p:spPr>
        <p:txBody>
          <a:bodyPr/>
          <a:lstStyle/>
          <a:p>
            <a:pPr eaLnBrk="1" hangingPunct="1">
              <a:lnSpc>
                <a:spcPct val="90000"/>
              </a:lnSpc>
            </a:pPr>
            <a:r>
              <a:rPr lang="en-US" altLang="zh-CN"/>
              <a:t>Sequential representation-based methods</a:t>
            </a:r>
            <a:endParaRPr lang="en-US" altLang="zh-CN" sz="2800"/>
          </a:p>
          <a:p>
            <a:pPr lvl="1"/>
            <a:r>
              <a:rPr lang="en-US" altLang="zh-CN" sz="2000"/>
              <a:t>DeepCas [4] utilized random walks to sample the cascade graphs to obtain the sequences of nodes as the input of the bidirectional gated recurrent unit (Bi-GRU).</a:t>
            </a:r>
          </a:p>
          <a:p>
            <a:pPr lvl="1"/>
            <a:r>
              <a:rPr lang="en-US" altLang="zh-CN" sz="2000"/>
              <a:t>DeepHawkes [10] merged three crucial concepts of Hawkes process, i.e., user influence, self-exciting mechanism, and time decay effect, with RNN to make the modeling process more interpretable. </a:t>
            </a:r>
          </a:p>
          <a:p>
            <a:pPr lvl="1"/>
            <a:r>
              <a:rPr lang="en-US" altLang="zh-CN" sz="2000"/>
              <a:t>DeepDiffuse [11] employed embedding technique and attention model to learn from the infection timestamp information.</a:t>
            </a:r>
            <a:endParaRPr lang="en-US" altLang="zh-CN" sz="2000" dirty="0"/>
          </a:p>
        </p:txBody>
      </p:sp>
      <p:sp>
        <p:nvSpPr>
          <p:cNvPr id="3" name="矩形 2">
            <a:extLst>
              <a:ext uri="{FF2B5EF4-FFF2-40B4-BE49-F238E27FC236}">
                <a16:creationId xmlns:a16="http://schemas.microsoft.com/office/drawing/2014/main" id="{A9DB8CEC-5D13-4FA4-BBC6-9084A66934AC}"/>
              </a:ext>
            </a:extLst>
          </p:cNvPr>
          <p:cNvSpPr/>
          <p:nvPr/>
        </p:nvSpPr>
        <p:spPr>
          <a:xfrm>
            <a:off x="457200" y="5339016"/>
            <a:ext cx="8458200" cy="1015663"/>
          </a:xfrm>
          <a:prstGeom prst="rect">
            <a:avLst/>
          </a:prstGeom>
        </p:spPr>
        <p:txBody>
          <a:bodyPr wrap="square">
            <a:spAutoFit/>
          </a:bodyPr>
          <a:lstStyle/>
          <a:p>
            <a:r>
              <a:rPr lang="en-US" altLang="zh-CN" sz="1000"/>
              <a:t>[4] C. Li, J. Ma, X. Guo, and Q. Mei, “Deepcas: An end-to-end predictor of information cascades,” in Proceedings of the 26th international conference on World Wide Web, 2017, pp. 577–586.</a:t>
            </a:r>
          </a:p>
          <a:p>
            <a:r>
              <a:rPr lang="en-US" altLang="zh-CN" sz="1000"/>
              <a:t>[10] Q. Cao, H. Shen, K. Cen, W. Ouyang, and X. Cheng, “Deephawkes: Bridging the gap between prediction and understanding of information cascades,” in Proceedings of the 2017 ACM on Conference on Information and Knowledge Management, 2017, pp. 1149–1158.</a:t>
            </a:r>
          </a:p>
          <a:p>
            <a:r>
              <a:rPr lang="en-US" altLang="zh-CN" sz="1000"/>
              <a:t>[11] M. R. Islam, S. Muthiah, B. Adhikari, B. A. Prakash, and N. Ramakrishnan, “Deepdiffuse: Predicting the’who’and’when’in cascades,” in 2018 IEEE International Conference on Data Mining (ICDM). IEEE, 2018, pp. 1055–1060.</a:t>
            </a:r>
            <a:endParaRPr lang="zh-CN" altLang="en-US" sz="1000" dirty="0"/>
          </a:p>
        </p:txBody>
      </p:sp>
      <p:pic>
        <p:nvPicPr>
          <p:cNvPr id="4" name="PPT07-new">
            <a:hlinkClick r:id="" action="ppaction://media"/>
            <a:extLst>
              <a:ext uri="{FF2B5EF4-FFF2-40B4-BE49-F238E27FC236}">
                <a16:creationId xmlns:a16="http://schemas.microsoft.com/office/drawing/2014/main" id="{73AC0277-DBE9-4DE7-8425-48A660F689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94077" y="6188211"/>
            <a:ext cx="609600" cy="609600"/>
          </a:xfrm>
          <a:prstGeom prst="rect">
            <a:avLst/>
          </a:prstGeom>
        </p:spPr>
      </p:pic>
    </p:spTree>
    <p:extLst>
      <p:ext uri="{BB962C8B-B14F-4D97-AF65-F5344CB8AC3E}">
        <p14:creationId xmlns:p14="http://schemas.microsoft.com/office/powerpoint/2010/main" val="1824032474"/>
      </p:ext>
    </p:extLst>
  </p:cSld>
  <p:clrMapOvr>
    <a:masterClrMapping/>
  </p:clrMapOvr>
  <mc:AlternateContent xmlns:mc="http://schemas.openxmlformats.org/markup-compatibility/2006" xmlns:p14="http://schemas.microsoft.com/office/powerpoint/2010/main">
    <mc:Choice Requires="p14">
      <p:transition spd="slow" p14:dur="2000" advTm="37110"/>
    </mc:Choice>
    <mc:Fallback xmlns="">
      <p:transition spd="slow" advTm="37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5"/>
        <p14:stopEvt time="39591" objId="5"/>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22238"/>
            <a:ext cx="7543800" cy="868362"/>
          </a:xfrm>
        </p:spPr>
        <p:txBody>
          <a:bodyPr/>
          <a:lstStyle/>
          <a:p>
            <a:pPr eaLnBrk="1" hangingPunct="1"/>
            <a:r>
              <a:rPr lang="en-US" altLang="zh-CN" dirty="0"/>
              <a:t>Related Work</a:t>
            </a:r>
            <a:endParaRPr lang="en-US" altLang="zh-CN" sz="2800" dirty="0"/>
          </a:p>
        </p:txBody>
      </p:sp>
      <p:sp>
        <p:nvSpPr>
          <p:cNvPr id="19459" name="Rectangle 3"/>
          <p:cNvSpPr>
            <a:spLocks noGrp="1" noChangeArrowheads="1"/>
          </p:cNvSpPr>
          <p:nvPr>
            <p:ph type="body" idx="1"/>
          </p:nvPr>
        </p:nvSpPr>
        <p:spPr>
          <a:xfrm>
            <a:off x="457200" y="1142999"/>
            <a:ext cx="8534400" cy="3733801"/>
          </a:xfrm>
        </p:spPr>
        <p:txBody>
          <a:bodyPr/>
          <a:lstStyle/>
          <a:p>
            <a:pPr eaLnBrk="1" hangingPunct="1">
              <a:lnSpc>
                <a:spcPct val="90000"/>
              </a:lnSpc>
            </a:pPr>
            <a:r>
              <a:rPr lang="en-US" altLang="zh-CN"/>
              <a:t>Graph representation-based methods</a:t>
            </a:r>
            <a:endParaRPr lang="en-US" altLang="zh-CN" sz="2800"/>
          </a:p>
          <a:p>
            <a:pPr lvl="1"/>
            <a:r>
              <a:rPr lang="en-US" altLang="zh-CN" sz="2000"/>
              <a:t>CasCN [6] sampled a cascade graph as a series of sequential subcascades and adopted a dynamic multi-directional GCN to learn structural information of cascades.</a:t>
            </a:r>
          </a:p>
          <a:p>
            <a:pPr lvl="1"/>
            <a:r>
              <a:rPr lang="en-US" altLang="zh-CN" sz="2000"/>
              <a:t>DeepCon+Str [14] proposed two higher-order graphs with cascades as nodes based on content and structural proximity, and learned the higher-order graphs by random walks and semi-supervised language models.</a:t>
            </a:r>
          </a:p>
          <a:p>
            <a:pPr lvl="1"/>
            <a:r>
              <a:rPr lang="en-US" altLang="zh-CN" sz="2000"/>
              <a:t>CoupledGNN [8] leveraged two specifically designed GNNs, one for node states and the other for influence spread, to model the cascading effect.</a:t>
            </a:r>
            <a:endParaRPr lang="en-US" altLang="zh-CN" sz="2000" dirty="0"/>
          </a:p>
        </p:txBody>
      </p:sp>
      <p:sp>
        <p:nvSpPr>
          <p:cNvPr id="3" name="矩形 2">
            <a:extLst>
              <a:ext uri="{FF2B5EF4-FFF2-40B4-BE49-F238E27FC236}">
                <a16:creationId xmlns:a16="http://schemas.microsoft.com/office/drawing/2014/main" id="{A9DB8CEC-5D13-4FA4-BBC6-9084A66934AC}"/>
              </a:ext>
            </a:extLst>
          </p:cNvPr>
          <p:cNvSpPr/>
          <p:nvPr/>
        </p:nvSpPr>
        <p:spPr>
          <a:xfrm>
            <a:off x="342900" y="5204162"/>
            <a:ext cx="8458200" cy="861774"/>
          </a:xfrm>
          <a:prstGeom prst="rect">
            <a:avLst/>
          </a:prstGeom>
        </p:spPr>
        <p:txBody>
          <a:bodyPr wrap="square">
            <a:spAutoFit/>
          </a:bodyPr>
          <a:lstStyle/>
          <a:p>
            <a:r>
              <a:rPr lang="en-US" altLang="zh-CN" sz="1000"/>
              <a:t>[6] X. Chen, F. Zhou, K. Zhang, G. Trajcevski, T. Zhong, and F. Zhang,“Information diffusion prediction via recurrent cascades convolution,” in 2019 IEEE 35th International Conference on Data Engineering (ICDE).IEEE, 2019, pp. 770–781.</a:t>
            </a:r>
          </a:p>
          <a:p>
            <a:r>
              <a:rPr lang="en-US" altLang="zh-CN" sz="1000"/>
              <a:t>[14] X. Feng, Q. Zhao, and Z. Liu, “Prediction of information cascades via content and structure integrated whole graph embedding.” IJCAI, 2019.</a:t>
            </a:r>
          </a:p>
          <a:p>
            <a:r>
              <a:rPr lang="en-US" altLang="zh-CN" sz="1000"/>
              <a:t>[8] Q. Cao, H. Shen, J. Gao, B. Wei, and X. Cheng, “Popularity prediction on social platforms with coupled graph neural networks,” in Proceedings of the 13th International Conference on Web Search and Data Mining, 2020, pp. 70–78.</a:t>
            </a:r>
            <a:endParaRPr lang="zh-CN" altLang="en-US" sz="1000" dirty="0"/>
          </a:p>
        </p:txBody>
      </p:sp>
      <p:pic>
        <p:nvPicPr>
          <p:cNvPr id="5" name="PPT08">
            <a:hlinkClick r:id="" action="ppaction://media"/>
            <a:extLst>
              <a:ext uri="{FF2B5EF4-FFF2-40B4-BE49-F238E27FC236}">
                <a16:creationId xmlns:a16="http://schemas.microsoft.com/office/drawing/2014/main" id="{644D17D9-F428-498C-8A0E-EA8D32C027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96300" y="6248400"/>
            <a:ext cx="609600" cy="609600"/>
          </a:xfrm>
          <a:prstGeom prst="rect">
            <a:avLst/>
          </a:prstGeom>
        </p:spPr>
      </p:pic>
    </p:spTree>
    <p:extLst>
      <p:ext uri="{BB962C8B-B14F-4D97-AF65-F5344CB8AC3E}">
        <p14:creationId xmlns:p14="http://schemas.microsoft.com/office/powerpoint/2010/main" val="1010369750"/>
      </p:ext>
    </p:extLst>
  </p:cSld>
  <p:clrMapOvr>
    <a:masterClrMapping/>
  </p:clrMapOvr>
  <mc:AlternateContent xmlns:mc="http://schemas.openxmlformats.org/markup-compatibility/2006" xmlns:p14="http://schemas.microsoft.com/office/powerpoint/2010/main">
    <mc:Choice Requires="p14">
      <p:transition spd="slow" p14:dur="2000" advTm="38900"/>
    </mc:Choice>
    <mc:Fallback xmlns="">
      <p:transition spd="slow" advTm="38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6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ext uri="{E180D4A7-C9FB-4DFB-919C-405C955672EB}">
      <p14:showEvtLst xmlns:p14="http://schemas.microsoft.com/office/powerpoint/2010/main">
        <p14:playEvt time="1" objId="5"/>
        <p14:stopEvt time="38785"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zh-CN"/>
              <a:t>Outline</a:t>
            </a:r>
          </a:p>
        </p:txBody>
      </p:sp>
      <p:sp>
        <p:nvSpPr>
          <p:cNvPr id="23555" name="Rectangle 3"/>
          <p:cNvSpPr>
            <a:spLocks noGrp="1" noChangeArrowheads="1"/>
          </p:cNvSpPr>
          <p:nvPr>
            <p:ph type="body" idx="1"/>
          </p:nvPr>
        </p:nvSpPr>
        <p:spPr/>
        <p:txBody>
          <a:bodyPr/>
          <a:lstStyle/>
          <a:p>
            <a:pPr eaLnBrk="1" hangingPunct="1"/>
            <a:r>
              <a:rPr lang="en-US" altLang="zh-CN" dirty="0">
                <a:solidFill>
                  <a:srgbClr val="969696"/>
                </a:solidFill>
              </a:rPr>
              <a:t>Motivation</a:t>
            </a:r>
          </a:p>
          <a:p>
            <a:pPr eaLnBrk="1" hangingPunct="1"/>
            <a:r>
              <a:rPr lang="en-US" altLang="zh-CN" dirty="0">
                <a:solidFill>
                  <a:srgbClr val="969696"/>
                </a:solidFill>
              </a:rPr>
              <a:t>Related Work</a:t>
            </a:r>
          </a:p>
          <a:p>
            <a:pPr eaLnBrk="1" hangingPunct="1"/>
            <a:r>
              <a:rPr lang="en-US" altLang="zh-CN" dirty="0"/>
              <a:t>Our Approach</a:t>
            </a:r>
            <a:r>
              <a:rPr lang="en-US" altLang="zh-CN"/>
              <a:t>: HeDAN</a:t>
            </a:r>
            <a:endParaRPr lang="en-US" altLang="zh-CN" dirty="0">
              <a:solidFill>
                <a:srgbClr val="969696"/>
              </a:solidFill>
            </a:endParaRPr>
          </a:p>
          <a:p>
            <a:pPr eaLnBrk="1" hangingPunct="1"/>
            <a:r>
              <a:rPr lang="en-US" altLang="zh-CN" dirty="0">
                <a:solidFill>
                  <a:srgbClr val="969696"/>
                </a:solidFill>
              </a:rPr>
              <a:t>Experimental Evaluation</a:t>
            </a:r>
          </a:p>
          <a:p>
            <a:pPr eaLnBrk="1" hangingPunct="1"/>
            <a:r>
              <a:rPr lang="en-US" altLang="zh-CN" dirty="0">
                <a:solidFill>
                  <a:srgbClr val="969696"/>
                </a:solidFill>
              </a:rPr>
              <a:t>Conclusion</a:t>
            </a:r>
          </a:p>
        </p:txBody>
      </p:sp>
      <p:pic>
        <p:nvPicPr>
          <p:cNvPr id="2" name="PPT09-new">
            <a:hlinkClick r:id="" action="ppaction://media"/>
            <a:extLst>
              <a:ext uri="{FF2B5EF4-FFF2-40B4-BE49-F238E27FC236}">
                <a16:creationId xmlns:a16="http://schemas.microsoft.com/office/drawing/2014/main" id="{A5359D94-054A-4E0C-AC48-EA1F921AE8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309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2" objId="3"/>
        <p14:stopEvt time="4421" objId="3"/>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22238"/>
            <a:ext cx="7543800" cy="944562"/>
          </a:xfrm>
        </p:spPr>
        <p:txBody>
          <a:bodyPr/>
          <a:lstStyle/>
          <a:p>
            <a:pPr eaLnBrk="1" hangingPunct="1"/>
            <a:r>
              <a:rPr lang="en-US" altLang="zh-CN"/>
              <a:t>HeDAN: </a:t>
            </a:r>
            <a:r>
              <a:rPr lang="en-US" altLang="zh-CN" dirty="0"/>
              <a:t>An overview</a:t>
            </a:r>
            <a:endParaRPr lang="en-US" altLang="zh-CN" sz="2800" dirty="0"/>
          </a:p>
        </p:txBody>
      </p:sp>
      <p:sp>
        <p:nvSpPr>
          <p:cNvPr id="18" name="文本框 17">
            <a:extLst>
              <a:ext uri="{FF2B5EF4-FFF2-40B4-BE49-F238E27FC236}">
                <a16:creationId xmlns:a16="http://schemas.microsoft.com/office/drawing/2014/main" id="{9D27ABCD-A9C5-4482-92C3-2F4AF6B7FB12}"/>
              </a:ext>
            </a:extLst>
          </p:cNvPr>
          <p:cNvSpPr txBox="1"/>
          <p:nvPr/>
        </p:nvSpPr>
        <p:spPr>
          <a:xfrm>
            <a:off x="457200" y="4979233"/>
            <a:ext cx="8001000" cy="1785104"/>
          </a:xfrm>
          <a:prstGeom prst="rect">
            <a:avLst/>
          </a:prstGeom>
          <a:noFill/>
        </p:spPr>
        <p:txBody>
          <a:bodyPr wrap="square">
            <a:spAutoFit/>
          </a:bodyPr>
          <a:lstStyle/>
          <a:p>
            <a:pPr lvl="0" algn="ctr">
              <a:spcBef>
                <a:spcPts val="600"/>
              </a:spcBef>
              <a:defRPr/>
            </a:pPr>
            <a:r>
              <a:rPr kumimoji="0" lang="en-US" altLang="zh-CN" sz="1800" b="1" i="0" u="none" strike="noStrike" kern="1200" cap="none" spc="0" normalizeH="0" baseline="0" noProof="0" dirty="0">
                <a:ln>
                  <a:noFill/>
                </a:ln>
                <a:solidFill>
                  <a:srgbClr val="000000"/>
                </a:solidFill>
                <a:effectLst/>
                <a:uLnTx/>
                <a:uFillTx/>
              </a:rPr>
              <a:t>Fig. 2.</a:t>
            </a:r>
            <a:r>
              <a:rPr kumimoji="0" lang="en-US" altLang="zh-CN" sz="1800" b="0" i="0" u="none" strike="noStrike" kern="1200" cap="none" spc="0" normalizeH="0" baseline="0" noProof="0" dirty="0">
                <a:ln>
                  <a:noFill/>
                </a:ln>
                <a:solidFill>
                  <a:srgbClr val="000000"/>
                </a:solidFill>
                <a:effectLst/>
                <a:uLnTx/>
                <a:uFillTx/>
              </a:rPr>
              <a:t> </a:t>
            </a:r>
            <a:r>
              <a:rPr kumimoji="0" lang="en-US" altLang="zh-CN" sz="1800" b="0" i="0" u="none" strike="noStrike" kern="1200" cap="none" spc="0" normalizeH="0" baseline="0" noProof="0" dirty="0">
                <a:ln>
                  <a:noFill/>
                </a:ln>
                <a:solidFill>
                  <a:srgbClr val="000000"/>
                </a:solidFill>
                <a:effectLst/>
                <a:uLnTx/>
                <a:uFillTx/>
                <a:latin typeface="+mj-lt"/>
              </a:rPr>
              <a:t>Overview </a:t>
            </a:r>
            <a:r>
              <a:rPr kumimoji="0" lang="en-US" altLang="zh-CN" sz="1800" b="0" i="0" u="none" strike="noStrike" kern="1200" cap="none" spc="0" normalizeH="0" baseline="0" noProof="0">
                <a:ln>
                  <a:noFill/>
                </a:ln>
                <a:solidFill>
                  <a:srgbClr val="000000"/>
                </a:solidFill>
                <a:effectLst/>
                <a:uLnTx/>
                <a:uFillTx/>
                <a:latin typeface="+mj-lt"/>
              </a:rPr>
              <a:t>of HeDAN: </a:t>
            </a:r>
            <a:endParaRPr kumimoji="0" lang="en-US" altLang="zh-CN" sz="1800" b="0" i="0" u="none" strike="noStrike" kern="1200" cap="none" spc="0" normalizeH="0" baseline="0" noProof="0" dirty="0">
              <a:ln>
                <a:noFill/>
              </a:ln>
              <a:solidFill>
                <a:srgbClr val="000000"/>
              </a:solidFill>
              <a:effectLst/>
              <a:uLnTx/>
              <a:uFillTx/>
              <a:latin typeface="+mj-lt"/>
            </a:endParaRPr>
          </a:p>
          <a:p>
            <a:pPr marL="342900" lvl="0" indent="-342900" algn="just">
              <a:spcBef>
                <a:spcPts val="600"/>
              </a:spcBef>
              <a:buAutoNum type="alphaLcParenBoth"/>
              <a:defRPr/>
            </a:pPr>
            <a:r>
              <a:rPr lang="en-US" altLang="zh-CN" sz="1800">
                <a:solidFill>
                  <a:srgbClr val="000000"/>
                </a:solidFill>
                <a:latin typeface="+mj-lt"/>
              </a:rPr>
              <a:t>Heterogeneous diffusion graph construction module; </a:t>
            </a:r>
          </a:p>
          <a:p>
            <a:pPr marL="342900" lvl="0" indent="-342900" algn="just">
              <a:spcBef>
                <a:spcPts val="600"/>
              </a:spcBef>
              <a:buAutoNum type="alphaLcParenBoth"/>
              <a:defRPr/>
            </a:pPr>
            <a:r>
              <a:rPr lang="en-US" altLang="zh-CN" sz="1800">
                <a:solidFill>
                  <a:srgbClr val="000000"/>
                </a:solidFill>
                <a:latin typeface="+mj-lt"/>
              </a:rPr>
              <a:t>Node-level attention module; </a:t>
            </a:r>
          </a:p>
          <a:p>
            <a:pPr marL="342900" lvl="0" indent="-342900" algn="just">
              <a:spcBef>
                <a:spcPts val="600"/>
              </a:spcBef>
              <a:buAutoNum type="alphaLcParenBoth"/>
              <a:defRPr/>
            </a:pPr>
            <a:r>
              <a:rPr lang="en-US" altLang="zh-CN" sz="1800">
                <a:solidFill>
                  <a:srgbClr val="000000"/>
                </a:solidFill>
                <a:latin typeface="+mj-lt"/>
              </a:rPr>
              <a:t>Semantic-level attention module; </a:t>
            </a:r>
          </a:p>
          <a:p>
            <a:pPr marL="342900" lvl="0" indent="-342900" algn="just">
              <a:spcBef>
                <a:spcPts val="600"/>
              </a:spcBef>
              <a:buAutoNum type="alphaLcParenBoth"/>
              <a:defRPr/>
            </a:pPr>
            <a:r>
              <a:rPr lang="en-US" altLang="zh-CN" sz="1800">
                <a:solidFill>
                  <a:srgbClr val="000000"/>
                </a:solidFill>
                <a:latin typeface="+mj-lt"/>
              </a:rPr>
              <a:t>Prediction module.</a:t>
            </a:r>
            <a:endParaRPr kumimoji="0" lang="zh-CN" altLang="en-US" sz="1800" b="0" i="0" u="none" strike="noStrike" kern="1200" cap="none" spc="0" normalizeH="0" baseline="0" noProof="0" dirty="0">
              <a:ln>
                <a:noFill/>
              </a:ln>
              <a:solidFill>
                <a:srgbClr val="000000"/>
              </a:solidFill>
              <a:effectLst/>
              <a:uLnTx/>
              <a:uFillTx/>
              <a:latin typeface="+mj-lt"/>
            </a:endParaRPr>
          </a:p>
        </p:txBody>
      </p:sp>
      <p:pic>
        <p:nvPicPr>
          <p:cNvPr id="2" name="图片 1">
            <a:extLst>
              <a:ext uri="{FF2B5EF4-FFF2-40B4-BE49-F238E27FC236}">
                <a16:creationId xmlns:a16="http://schemas.microsoft.com/office/drawing/2014/main" id="{4276E638-7854-4D81-B28F-836B217BBDA6}"/>
              </a:ext>
            </a:extLst>
          </p:cNvPr>
          <p:cNvPicPr>
            <a:picLocks noChangeAspect="1"/>
          </p:cNvPicPr>
          <p:nvPr/>
        </p:nvPicPr>
        <p:blipFill>
          <a:blip r:embed="rId6"/>
          <a:stretch>
            <a:fillRect/>
          </a:stretch>
        </p:blipFill>
        <p:spPr>
          <a:xfrm>
            <a:off x="304800" y="1292840"/>
            <a:ext cx="9144000" cy="3686393"/>
          </a:xfrm>
          <a:prstGeom prst="rect">
            <a:avLst/>
          </a:prstGeom>
        </p:spPr>
      </p:pic>
      <p:pic>
        <p:nvPicPr>
          <p:cNvPr id="3" name="PPT10">
            <a:hlinkClick r:id="" action="ppaction://media"/>
            <a:extLst>
              <a:ext uri="{FF2B5EF4-FFF2-40B4-BE49-F238E27FC236}">
                <a16:creationId xmlns:a16="http://schemas.microsoft.com/office/drawing/2014/main" id="{98A853FD-5A22-455C-A5D3-C06B6E77D0E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154737"/>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8974"/>
    </mc:Choice>
    <mc:Fallback xmlns="">
      <p:transition spd="slow" advTm="289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5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topEvt time="26636" objId="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0962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fr-FR" altLang="zh-CN" b="1" kern="0"/>
              <a:t>Heterogeneous diffusion graph construction module</a:t>
            </a:r>
            <a:endParaRPr lang="en-US" altLang="zh-CN" b="1" kern="0" dirty="0"/>
          </a:p>
        </p:txBody>
      </p:sp>
      <p:pic>
        <p:nvPicPr>
          <p:cNvPr id="3" name="图片 2">
            <a:extLst>
              <a:ext uri="{FF2B5EF4-FFF2-40B4-BE49-F238E27FC236}">
                <a16:creationId xmlns:a16="http://schemas.microsoft.com/office/drawing/2014/main" id="{3EBF6716-5469-4D1A-8E56-C10960155FC5}"/>
              </a:ext>
            </a:extLst>
          </p:cNvPr>
          <p:cNvPicPr>
            <a:picLocks noChangeAspect="1"/>
          </p:cNvPicPr>
          <p:nvPr/>
        </p:nvPicPr>
        <p:blipFill>
          <a:blip r:embed="rId4"/>
          <a:stretch>
            <a:fillRect/>
          </a:stretch>
        </p:blipFill>
        <p:spPr>
          <a:xfrm>
            <a:off x="1764800" y="1752600"/>
            <a:ext cx="5869600" cy="3213100"/>
          </a:xfrm>
          <a:prstGeom prst="rect">
            <a:avLst/>
          </a:prstGeom>
        </p:spPr>
      </p:pic>
      <p:sp>
        <p:nvSpPr>
          <p:cNvPr id="8" name="文本框 7">
            <a:extLst>
              <a:ext uri="{FF2B5EF4-FFF2-40B4-BE49-F238E27FC236}">
                <a16:creationId xmlns:a16="http://schemas.microsoft.com/office/drawing/2014/main" id="{B316D36B-1172-4AB3-9149-F7230D709CF6}"/>
              </a:ext>
            </a:extLst>
          </p:cNvPr>
          <p:cNvSpPr txBox="1"/>
          <p:nvPr/>
        </p:nvSpPr>
        <p:spPr>
          <a:xfrm>
            <a:off x="533400" y="5016698"/>
            <a:ext cx="7848600" cy="1600438"/>
          </a:xfrm>
          <a:prstGeom prst="rect">
            <a:avLst/>
          </a:prstGeom>
          <a:noFill/>
        </p:spPr>
        <p:txBody>
          <a:bodyPr wrap="square">
            <a:spAutoFit/>
          </a:bodyPr>
          <a:lstStyle/>
          <a:p>
            <a:pPr algn="ctr"/>
            <a:r>
              <a:rPr kumimoji="0" lang="en-US" altLang="zh-CN" sz="1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Fig. 3</a:t>
            </a: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lang="en-US" altLang="zh-CN">
                <a:solidFill>
                  <a:srgbClr val="000000"/>
                </a:solidFill>
                <a:latin typeface="CMR9"/>
              </a:rPr>
              <a:t>An example of the heterogeneous diffusion graph.</a:t>
            </a:r>
          </a:p>
          <a:p>
            <a:r>
              <a:rPr lang="en-US" altLang="zh-CN">
                <a:solidFill>
                  <a:srgbClr val="000000"/>
                </a:solidFill>
                <a:latin typeface="CMR9"/>
              </a:rPr>
              <a:t> (a) An example of cascade graphs of message m1, m2, m3(marked as orange squares). The edges denote that the user (marked as green circles) reposted a message from another user at a certain timestamp; </a:t>
            </a:r>
          </a:p>
          <a:p>
            <a:r>
              <a:rPr lang="en-US" altLang="zh-CN">
                <a:solidFill>
                  <a:srgbClr val="000000"/>
                </a:solidFill>
                <a:latin typeface="CMR9"/>
              </a:rPr>
              <a:t>(b) The global social graph consisting of follower-followee relationships between users; </a:t>
            </a:r>
          </a:p>
          <a:p>
            <a:r>
              <a:rPr lang="en-US" altLang="zh-CN">
                <a:solidFill>
                  <a:srgbClr val="000000"/>
                </a:solidFill>
                <a:latin typeface="CMR9"/>
              </a:rPr>
              <a:t>(c) The constructed heterogeneous diffusion graph, which includes two types of nodes (user and message) and three types of edges (Friendship, Interaction, and Interest). The green circles represent active user nodes, while the gray circles represent inactive user nodes.</a:t>
            </a:r>
            <a:endParaRPr lang="zh-CN" altLang="en-US" dirty="0"/>
          </a:p>
        </p:txBody>
      </p:sp>
      <p:pic>
        <p:nvPicPr>
          <p:cNvPr id="4" name="PPT11">
            <a:hlinkClick r:id="" action="ppaction://media"/>
            <a:extLst>
              <a:ext uri="{FF2B5EF4-FFF2-40B4-BE49-F238E27FC236}">
                <a16:creationId xmlns:a16="http://schemas.microsoft.com/office/drawing/2014/main" id="{1163FA61-EBFD-41AF-B243-FA21D74C56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58534"/>
            <a:ext cx="609600" cy="609600"/>
          </a:xfrm>
          <a:prstGeom prst="rect">
            <a:avLst/>
          </a:prstGeom>
        </p:spPr>
      </p:pic>
    </p:spTree>
    <p:extLst>
      <p:ext uri="{BB962C8B-B14F-4D97-AF65-F5344CB8AC3E}">
        <p14:creationId xmlns:p14="http://schemas.microsoft.com/office/powerpoint/2010/main" val="3768528168"/>
      </p:ext>
    </p:extLst>
  </p:cSld>
  <p:clrMapOvr>
    <a:masterClrMapping/>
  </p:clrMapOvr>
  <mc:AlternateContent xmlns:mc="http://schemas.openxmlformats.org/markup-compatibility/2006" xmlns:p14="http://schemas.microsoft.com/office/powerpoint/2010/main">
    <mc:Choice Requires="p14">
      <p:transition spd="slow" p14:dur="2000" advTm="62908"/>
    </mc:Choice>
    <mc:Fallback xmlns="">
      <p:transition spd="slow" advTm="62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1" objId="4"/>
        <p14:stopEvt time="62493"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553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a:t> Node-level attention module</a:t>
            </a:r>
            <a:endParaRPr lang="en-US" altLang="zh-CN" b="1" kern="0" dirty="0"/>
          </a:p>
          <a:p>
            <a:pPr lvl="1"/>
            <a:r>
              <a:rPr lang="en-US" altLang="zh-CN" sz="2000" kern="0"/>
              <a:t> Node feature transformation</a:t>
            </a:r>
          </a:p>
          <a:p>
            <a:pPr lvl="1"/>
            <a:endParaRPr lang="en-US" altLang="zh-CN" sz="2000" kern="0"/>
          </a:p>
          <a:p>
            <a:pPr lvl="1"/>
            <a:endParaRPr lang="en-US" altLang="zh-CN" sz="2000" kern="0"/>
          </a:p>
          <a:p>
            <a:pPr lvl="1"/>
            <a:endParaRPr lang="en-US" altLang="zh-CN" sz="2000" kern="0"/>
          </a:p>
          <a:p>
            <a:pPr lvl="1"/>
            <a:endParaRPr lang="en-US" altLang="zh-CN" sz="2000" kern="0"/>
          </a:p>
          <a:p>
            <a:pPr lvl="1"/>
            <a:r>
              <a:rPr lang="en-US" altLang="zh-CN" sz="2000" kern="0"/>
              <a:t> Friendship subgraph attention layer</a:t>
            </a:r>
            <a:endParaRPr lang="zh-CN" altLang="zh-CN" sz="2000" kern="0" dirty="0"/>
          </a:p>
        </p:txBody>
      </p:sp>
      <p:pic>
        <p:nvPicPr>
          <p:cNvPr id="5" name="图片 4">
            <a:extLst>
              <a:ext uri="{FF2B5EF4-FFF2-40B4-BE49-F238E27FC236}">
                <a16:creationId xmlns:a16="http://schemas.microsoft.com/office/drawing/2014/main" id="{D2DAABD1-31CF-43C4-80EE-132B82EC4AE4}"/>
              </a:ext>
            </a:extLst>
          </p:cNvPr>
          <p:cNvPicPr>
            <a:picLocks noChangeAspect="1"/>
          </p:cNvPicPr>
          <p:nvPr/>
        </p:nvPicPr>
        <p:blipFill>
          <a:blip r:embed="rId4"/>
          <a:stretch>
            <a:fillRect/>
          </a:stretch>
        </p:blipFill>
        <p:spPr>
          <a:xfrm>
            <a:off x="3200400" y="1605028"/>
            <a:ext cx="1980952" cy="1057143"/>
          </a:xfrm>
          <a:prstGeom prst="rect">
            <a:avLst/>
          </a:prstGeom>
        </p:spPr>
      </p:pic>
      <p:grpSp>
        <p:nvGrpSpPr>
          <p:cNvPr id="32" name="组合 31">
            <a:extLst>
              <a:ext uri="{FF2B5EF4-FFF2-40B4-BE49-F238E27FC236}">
                <a16:creationId xmlns:a16="http://schemas.microsoft.com/office/drawing/2014/main" id="{8C581633-686F-4585-863C-4BB45C604624}"/>
              </a:ext>
            </a:extLst>
          </p:cNvPr>
          <p:cNvGrpSpPr/>
          <p:nvPr/>
        </p:nvGrpSpPr>
        <p:grpSpPr>
          <a:xfrm>
            <a:off x="4038600" y="3586314"/>
            <a:ext cx="4123809" cy="2509686"/>
            <a:chOff x="2510095" y="3090905"/>
            <a:chExt cx="4123809" cy="2509686"/>
          </a:xfrm>
        </p:grpSpPr>
        <p:pic>
          <p:nvPicPr>
            <p:cNvPr id="6" name="图片 5">
              <a:extLst>
                <a:ext uri="{FF2B5EF4-FFF2-40B4-BE49-F238E27FC236}">
                  <a16:creationId xmlns:a16="http://schemas.microsoft.com/office/drawing/2014/main" id="{6CD3F813-69F2-4FD1-897E-B4E9F07D923F}"/>
                </a:ext>
              </a:extLst>
            </p:cNvPr>
            <p:cNvPicPr>
              <a:picLocks noChangeAspect="1"/>
            </p:cNvPicPr>
            <p:nvPr/>
          </p:nvPicPr>
          <p:blipFill>
            <a:blip r:embed="rId5"/>
            <a:stretch>
              <a:fillRect/>
            </a:stretch>
          </p:blipFill>
          <p:spPr>
            <a:xfrm>
              <a:off x="2538666" y="3090905"/>
              <a:ext cx="4066667" cy="676190"/>
            </a:xfrm>
            <a:prstGeom prst="rect">
              <a:avLst/>
            </a:prstGeom>
          </p:spPr>
        </p:pic>
        <p:pic>
          <p:nvPicPr>
            <p:cNvPr id="7" name="图片 6">
              <a:extLst>
                <a:ext uri="{FF2B5EF4-FFF2-40B4-BE49-F238E27FC236}">
                  <a16:creationId xmlns:a16="http://schemas.microsoft.com/office/drawing/2014/main" id="{2B1110BA-BC90-459E-94A5-785ADA10010B}"/>
                </a:ext>
              </a:extLst>
            </p:cNvPr>
            <p:cNvPicPr>
              <a:picLocks noChangeAspect="1"/>
            </p:cNvPicPr>
            <p:nvPr/>
          </p:nvPicPr>
          <p:blipFill>
            <a:blip r:embed="rId6"/>
            <a:stretch>
              <a:fillRect/>
            </a:stretch>
          </p:blipFill>
          <p:spPr>
            <a:xfrm>
              <a:off x="2510095" y="3810124"/>
              <a:ext cx="4123809" cy="990476"/>
            </a:xfrm>
            <a:prstGeom prst="rect">
              <a:avLst/>
            </a:prstGeom>
          </p:spPr>
        </p:pic>
        <p:pic>
          <p:nvPicPr>
            <p:cNvPr id="8" name="图片 7">
              <a:extLst>
                <a:ext uri="{FF2B5EF4-FFF2-40B4-BE49-F238E27FC236}">
                  <a16:creationId xmlns:a16="http://schemas.microsoft.com/office/drawing/2014/main" id="{FA20E93B-9EF6-4D65-B129-F4591A2EB53D}"/>
                </a:ext>
              </a:extLst>
            </p:cNvPr>
            <p:cNvPicPr>
              <a:picLocks noChangeAspect="1"/>
            </p:cNvPicPr>
            <p:nvPr/>
          </p:nvPicPr>
          <p:blipFill>
            <a:blip r:embed="rId7"/>
            <a:stretch>
              <a:fillRect/>
            </a:stretch>
          </p:blipFill>
          <p:spPr>
            <a:xfrm>
              <a:off x="2957694" y="4905353"/>
              <a:ext cx="2904762" cy="695238"/>
            </a:xfrm>
            <a:prstGeom prst="rect">
              <a:avLst/>
            </a:prstGeom>
          </p:spPr>
        </p:pic>
      </p:grpSp>
      <p:pic>
        <p:nvPicPr>
          <p:cNvPr id="11" name="图片 10">
            <a:extLst>
              <a:ext uri="{FF2B5EF4-FFF2-40B4-BE49-F238E27FC236}">
                <a16:creationId xmlns:a16="http://schemas.microsoft.com/office/drawing/2014/main" id="{9644BD59-D05B-4473-9BA4-376A282067B7}"/>
              </a:ext>
            </a:extLst>
          </p:cNvPr>
          <p:cNvPicPr>
            <a:picLocks noChangeAspect="1"/>
          </p:cNvPicPr>
          <p:nvPr/>
        </p:nvPicPr>
        <p:blipFill>
          <a:blip r:embed="rId8"/>
          <a:stretch>
            <a:fillRect/>
          </a:stretch>
        </p:blipFill>
        <p:spPr>
          <a:xfrm>
            <a:off x="981591" y="4349404"/>
            <a:ext cx="2475191" cy="1060796"/>
          </a:xfrm>
          <a:prstGeom prst="rect">
            <a:avLst/>
          </a:prstGeom>
        </p:spPr>
      </p:pic>
      <p:pic>
        <p:nvPicPr>
          <p:cNvPr id="3" name="PPT12">
            <a:hlinkClick r:id="" action="ppaction://media"/>
            <a:extLst>
              <a:ext uri="{FF2B5EF4-FFF2-40B4-BE49-F238E27FC236}">
                <a16:creationId xmlns:a16="http://schemas.microsoft.com/office/drawing/2014/main" id="{2DA9EEB0-2293-411F-9ED9-BD6B1E6102F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62409" y="6045200"/>
            <a:ext cx="609600" cy="609600"/>
          </a:xfrm>
          <a:prstGeom prst="rect">
            <a:avLst/>
          </a:prstGeom>
        </p:spPr>
      </p:pic>
      <p:sp>
        <p:nvSpPr>
          <p:cNvPr id="4" name="矩形 3">
            <a:extLst>
              <a:ext uri="{FF2B5EF4-FFF2-40B4-BE49-F238E27FC236}">
                <a16:creationId xmlns:a16="http://schemas.microsoft.com/office/drawing/2014/main" id="{7B91043F-4119-4ECB-898E-2F45E610F3A4}"/>
              </a:ext>
            </a:extLst>
          </p:cNvPr>
          <p:cNvSpPr/>
          <p:nvPr/>
        </p:nvSpPr>
        <p:spPr>
          <a:xfrm>
            <a:off x="740662" y="5864423"/>
            <a:ext cx="3301545" cy="307777"/>
          </a:xfrm>
          <a:prstGeom prst="rect">
            <a:avLst/>
          </a:prstGeom>
        </p:spPr>
        <p:txBody>
          <a:bodyPr wrap="none">
            <a:spAutoFit/>
          </a:bodyPr>
          <a:lstStyle/>
          <a:p>
            <a:pPr algn="ctr"/>
            <a:r>
              <a:rPr lang="en-US" altLang="zh-CN" b="1">
                <a:solidFill>
                  <a:srgbClr val="000000"/>
                </a:solidFill>
              </a:rPr>
              <a:t>Fig. 4. </a:t>
            </a:r>
            <a:r>
              <a:rPr lang="en-US" altLang="zh-CN">
                <a:solidFill>
                  <a:srgbClr val="000000"/>
                </a:solidFill>
                <a:latin typeface="CMR9"/>
              </a:rPr>
              <a:t>Friendship subgraph attention layer.</a:t>
            </a:r>
          </a:p>
        </p:txBody>
      </p:sp>
    </p:spTree>
    <p:extLst>
      <p:ext uri="{BB962C8B-B14F-4D97-AF65-F5344CB8AC3E}">
        <p14:creationId xmlns:p14="http://schemas.microsoft.com/office/powerpoint/2010/main" val="2350626067"/>
      </p:ext>
    </p:extLst>
  </p:cSld>
  <p:clrMapOvr>
    <a:masterClrMapping/>
  </p:clrMapOvr>
  <mc:AlternateContent xmlns:mc="http://schemas.openxmlformats.org/markup-compatibility/2006" xmlns:p14="http://schemas.microsoft.com/office/powerpoint/2010/main">
    <mc:Choice Requires="p14">
      <p:transition spd="slow" p14:dur="2000" advTm="64136"/>
    </mc:Choice>
    <mc:Fallback xmlns="">
      <p:transition spd="slow" advTm="64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3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 objId="3"/>
        <p14:stopEvt time="63400" objId="3"/>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553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a:t> Node-level attention module</a:t>
            </a:r>
            <a:endParaRPr lang="en-US" altLang="zh-CN" b="1" kern="0" dirty="0"/>
          </a:p>
          <a:p>
            <a:pPr lvl="1"/>
            <a:endParaRPr lang="en-US" altLang="zh-CN" sz="2000" kern="0"/>
          </a:p>
          <a:p>
            <a:pPr lvl="1"/>
            <a:endParaRPr lang="en-US" altLang="zh-CN" sz="2000" kern="0"/>
          </a:p>
          <a:p>
            <a:pPr lvl="1"/>
            <a:r>
              <a:rPr lang="en-US" altLang="zh-CN" sz="2000" kern="0"/>
              <a:t> Interaction subgraph attention layer</a:t>
            </a:r>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marL="344487" lvl="1" indent="0">
              <a:buNone/>
            </a:pPr>
            <a:endParaRPr lang="en-US" altLang="zh-CN" sz="2000" kern="0"/>
          </a:p>
        </p:txBody>
      </p:sp>
      <p:pic>
        <p:nvPicPr>
          <p:cNvPr id="3" name="图片 2">
            <a:extLst>
              <a:ext uri="{FF2B5EF4-FFF2-40B4-BE49-F238E27FC236}">
                <a16:creationId xmlns:a16="http://schemas.microsoft.com/office/drawing/2014/main" id="{220373B3-AEFC-48FD-9714-210649F012C9}"/>
              </a:ext>
            </a:extLst>
          </p:cNvPr>
          <p:cNvPicPr>
            <a:picLocks noChangeAspect="1"/>
          </p:cNvPicPr>
          <p:nvPr/>
        </p:nvPicPr>
        <p:blipFill>
          <a:blip r:embed="rId4"/>
          <a:stretch>
            <a:fillRect/>
          </a:stretch>
        </p:blipFill>
        <p:spPr>
          <a:xfrm>
            <a:off x="4191000" y="2886075"/>
            <a:ext cx="3914775" cy="2295525"/>
          </a:xfrm>
          <a:prstGeom prst="rect">
            <a:avLst/>
          </a:prstGeom>
        </p:spPr>
      </p:pic>
      <p:pic>
        <p:nvPicPr>
          <p:cNvPr id="11" name="图片 10">
            <a:extLst>
              <a:ext uri="{FF2B5EF4-FFF2-40B4-BE49-F238E27FC236}">
                <a16:creationId xmlns:a16="http://schemas.microsoft.com/office/drawing/2014/main" id="{5C85E54C-7550-4696-8F0D-CBB27788301A}"/>
              </a:ext>
            </a:extLst>
          </p:cNvPr>
          <p:cNvPicPr>
            <a:picLocks noChangeAspect="1"/>
          </p:cNvPicPr>
          <p:nvPr/>
        </p:nvPicPr>
        <p:blipFill>
          <a:blip r:embed="rId5"/>
          <a:stretch>
            <a:fillRect/>
          </a:stretch>
        </p:blipFill>
        <p:spPr>
          <a:xfrm>
            <a:off x="1447800" y="3286706"/>
            <a:ext cx="2206943" cy="1249788"/>
          </a:xfrm>
          <a:prstGeom prst="rect">
            <a:avLst/>
          </a:prstGeom>
        </p:spPr>
      </p:pic>
      <p:pic>
        <p:nvPicPr>
          <p:cNvPr id="4" name="PPT13">
            <a:hlinkClick r:id="" action="ppaction://media"/>
            <a:extLst>
              <a:ext uri="{FF2B5EF4-FFF2-40B4-BE49-F238E27FC236}">
                <a16:creationId xmlns:a16="http://schemas.microsoft.com/office/drawing/2014/main" id="{4C90B4CE-C37D-479F-94AB-0811717DA4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146800"/>
            <a:ext cx="609600" cy="609600"/>
          </a:xfrm>
          <a:prstGeom prst="rect">
            <a:avLst/>
          </a:prstGeom>
        </p:spPr>
      </p:pic>
      <p:sp>
        <p:nvSpPr>
          <p:cNvPr id="7" name="矩形 6">
            <a:extLst>
              <a:ext uri="{FF2B5EF4-FFF2-40B4-BE49-F238E27FC236}">
                <a16:creationId xmlns:a16="http://schemas.microsoft.com/office/drawing/2014/main" id="{435E686A-092B-4B7A-B335-509FD3E86A03}"/>
              </a:ext>
            </a:extLst>
          </p:cNvPr>
          <p:cNvSpPr/>
          <p:nvPr/>
        </p:nvSpPr>
        <p:spPr>
          <a:xfrm>
            <a:off x="1008409" y="4873823"/>
            <a:ext cx="3361177" cy="307777"/>
          </a:xfrm>
          <a:prstGeom prst="rect">
            <a:avLst/>
          </a:prstGeom>
        </p:spPr>
        <p:txBody>
          <a:bodyPr wrap="none">
            <a:spAutoFit/>
          </a:bodyPr>
          <a:lstStyle/>
          <a:p>
            <a:pPr algn="ctr"/>
            <a:r>
              <a:rPr lang="en-US" altLang="zh-CN" b="1">
                <a:solidFill>
                  <a:srgbClr val="000000"/>
                </a:solidFill>
              </a:rPr>
              <a:t>Fig. 5. </a:t>
            </a:r>
            <a:r>
              <a:rPr lang="en-US" altLang="zh-CN">
                <a:solidFill>
                  <a:srgbClr val="000000"/>
                </a:solidFill>
                <a:latin typeface="CMR9"/>
              </a:rPr>
              <a:t>Interaction subgraph attention layer.</a:t>
            </a:r>
          </a:p>
        </p:txBody>
      </p:sp>
    </p:spTree>
    <p:extLst>
      <p:ext uri="{BB962C8B-B14F-4D97-AF65-F5344CB8AC3E}">
        <p14:creationId xmlns:p14="http://schemas.microsoft.com/office/powerpoint/2010/main" val="462818211"/>
      </p:ext>
    </p:extLst>
  </p:cSld>
  <p:clrMapOvr>
    <a:masterClrMapping/>
  </p:clrMapOvr>
  <mc:AlternateContent xmlns:mc="http://schemas.openxmlformats.org/markup-compatibility/2006" xmlns:p14="http://schemas.microsoft.com/office/powerpoint/2010/main">
    <mc:Choice Requires="p14">
      <p:transition spd="slow" p14:dur="2000" advTm="12262"/>
    </mc:Choice>
    <mc:Fallback xmlns="">
      <p:transition spd="slow" advTm="12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1" objId="4"/>
        <p14:stopEvt time="12262"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553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a:t> Node-level attention module</a:t>
            </a:r>
            <a:endParaRPr lang="en-US" altLang="zh-CN" b="1" kern="0" dirty="0"/>
          </a:p>
          <a:p>
            <a:pPr lvl="1"/>
            <a:endParaRPr lang="en-US" altLang="zh-CN" sz="2000" kern="0"/>
          </a:p>
          <a:p>
            <a:pPr lvl="1"/>
            <a:endParaRPr lang="en-US" altLang="zh-CN" sz="2000" kern="0"/>
          </a:p>
          <a:p>
            <a:pPr lvl="1"/>
            <a:r>
              <a:rPr lang="en-US" altLang="zh-CN" sz="2000" kern="0"/>
              <a:t> Interest subgraph attention layer</a:t>
            </a:r>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marL="344487" lvl="1" indent="0">
              <a:buNone/>
            </a:pPr>
            <a:endParaRPr lang="en-US" altLang="zh-CN" sz="2000" kern="0"/>
          </a:p>
        </p:txBody>
      </p:sp>
      <p:pic>
        <p:nvPicPr>
          <p:cNvPr id="4" name="图片 3">
            <a:extLst>
              <a:ext uri="{FF2B5EF4-FFF2-40B4-BE49-F238E27FC236}">
                <a16:creationId xmlns:a16="http://schemas.microsoft.com/office/drawing/2014/main" id="{08066747-C5A1-4E57-A7BD-DDA2073F238D}"/>
              </a:ext>
            </a:extLst>
          </p:cNvPr>
          <p:cNvPicPr>
            <a:picLocks noChangeAspect="1"/>
          </p:cNvPicPr>
          <p:nvPr/>
        </p:nvPicPr>
        <p:blipFill>
          <a:blip r:embed="rId4"/>
          <a:stretch>
            <a:fillRect/>
          </a:stretch>
        </p:blipFill>
        <p:spPr>
          <a:xfrm>
            <a:off x="1049111" y="3225740"/>
            <a:ext cx="2578832" cy="1371719"/>
          </a:xfrm>
          <a:prstGeom prst="rect">
            <a:avLst/>
          </a:prstGeom>
        </p:spPr>
      </p:pic>
      <p:pic>
        <p:nvPicPr>
          <p:cNvPr id="5" name="图片 4">
            <a:extLst>
              <a:ext uri="{FF2B5EF4-FFF2-40B4-BE49-F238E27FC236}">
                <a16:creationId xmlns:a16="http://schemas.microsoft.com/office/drawing/2014/main" id="{D3E85B94-F814-4E8B-803B-DB3833565DEC}"/>
              </a:ext>
            </a:extLst>
          </p:cNvPr>
          <p:cNvPicPr>
            <a:picLocks noChangeAspect="1"/>
          </p:cNvPicPr>
          <p:nvPr/>
        </p:nvPicPr>
        <p:blipFill rotWithShape="1">
          <a:blip r:embed="rId5"/>
          <a:srcRect l="1" t="1" r="238" b="2369"/>
          <a:stretch/>
        </p:blipFill>
        <p:spPr>
          <a:xfrm>
            <a:off x="4024657" y="2692407"/>
            <a:ext cx="4560543" cy="1041394"/>
          </a:xfrm>
          <a:prstGeom prst="rect">
            <a:avLst/>
          </a:prstGeom>
        </p:spPr>
      </p:pic>
      <p:pic>
        <p:nvPicPr>
          <p:cNvPr id="27" name="图片 26">
            <a:extLst>
              <a:ext uri="{FF2B5EF4-FFF2-40B4-BE49-F238E27FC236}">
                <a16:creationId xmlns:a16="http://schemas.microsoft.com/office/drawing/2014/main" id="{2164E240-3283-4C30-B649-8CD409614409}"/>
              </a:ext>
            </a:extLst>
          </p:cNvPr>
          <p:cNvPicPr>
            <a:picLocks noChangeAspect="1"/>
          </p:cNvPicPr>
          <p:nvPr/>
        </p:nvPicPr>
        <p:blipFill rotWithShape="1">
          <a:blip r:embed="rId6"/>
          <a:srcRect t="1" r="2973" b="3500"/>
          <a:stretch/>
        </p:blipFill>
        <p:spPr>
          <a:xfrm>
            <a:off x="4186011" y="3911599"/>
            <a:ext cx="4500789" cy="919165"/>
          </a:xfrm>
          <a:prstGeom prst="rect">
            <a:avLst/>
          </a:prstGeom>
        </p:spPr>
      </p:pic>
      <p:pic>
        <p:nvPicPr>
          <p:cNvPr id="28" name="图片 27">
            <a:extLst>
              <a:ext uri="{FF2B5EF4-FFF2-40B4-BE49-F238E27FC236}">
                <a16:creationId xmlns:a16="http://schemas.microsoft.com/office/drawing/2014/main" id="{B4300C50-DAA1-46DE-AC39-6439A25E6D55}"/>
              </a:ext>
            </a:extLst>
          </p:cNvPr>
          <p:cNvPicPr>
            <a:picLocks noChangeAspect="1"/>
          </p:cNvPicPr>
          <p:nvPr/>
        </p:nvPicPr>
        <p:blipFill rotWithShape="1">
          <a:blip r:embed="rId7"/>
          <a:srcRect r="1290" b="4216"/>
          <a:stretch/>
        </p:blipFill>
        <p:spPr>
          <a:xfrm>
            <a:off x="4043136" y="5186363"/>
            <a:ext cx="4719864" cy="757238"/>
          </a:xfrm>
          <a:prstGeom prst="rect">
            <a:avLst/>
          </a:prstGeom>
        </p:spPr>
      </p:pic>
      <p:pic>
        <p:nvPicPr>
          <p:cNvPr id="3" name="PPT14">
            <a:hlinkClick r:id="" action="ppaction://media"/>
            <a:extLst>
              <a:ext uri="{FF2B5EF4-FFF2-40B4-BE49-F238E27FC236}">
                <a16:creationId xmlns:a16="http://schemas.microsoft.com/office/drawing/2014/main" id="{C3A264E6-47D9-4462-99A5-0AA0AA040BE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83600" y="6184900"/>
            <a:ext cx="609600" cy="609600"/>
          </a:xfrm>
          <a:prstGeom prst="rect">
            <a:avLst/>
          </a:prstGeom>
        </p:spPr>
      </p:pic>
      <p:sp>
        <p:nvSpPr>
          <p:cNvPr id="9" name="矩形 8">
            <a:extLst>
              <a:ext uri="{FF2B5EF4-FFF2-40B4-BE49-F238E27FC236}">
                <a16:creationId xmlns:a16="http://schemas.microsoft.com/office/drawing/2014/main" id="{33B8B1A9-6F43-4094-9824-48036AA5CF36}"/>
              </a:ext>
            </a:extLst>
          </p:cNvPr>
          <p:cNvSpPr/>
          <p:nvPr/>
        </p:nvSpPr>
        <p:spPr>
          <a:xfrm>
            <a:off x="774508" y="4878586"/>
            <a:ext cx="3128037" cy="307777"/>
          </a:xfrm>
          <a:prstGeom prst="rect">
            <a:avLst/>
          </a:prstGeom>
        </p:spPr>
        <p:txBody>
          <a:bodyPr wrap="none">
            <a:spAutoFit/>
          </a:bodyPr>
          <a:lstStyle/>
          <a:p>
            <a:pPr algn="ctr"/>
            <a:r>
              <a:rPr lang="en-US" altLang="zh-CN" b="1">
                <a:solidFill>
                  <a:srgbClr val="000000"/>
                </a:solidFill>
              </a:rPr>
              <a:t>Fig. 6. </a:t>
            </a:r>
            <a:r>
              <a:rPr lang="en-US" altLang="zh-CN">
                <a:solidFill>
                  <a:srgbClr val="000000"/>
                </a:solidFill>
                <a:latin typeface="CMR9"/>
              </a:rPr>
              <a:t>Interest subgraph attention layer.</a:t>
            </a:r>
          </a:p>
        </p:txBody>
      </p:sp>
    </p:spTree>
    <p:extLst>
      <p:ext uri="{BB962C8B-B14F-4D97-AF65-F5344CB8AC3E}">
        <p14:creationId xmlns:p14="http://schemas.microsoft.com/office/powerpoint/2010/main" val="3803170148"/>
      </p:ext>
    </p:extLst>
  </p:cSld>
  <p:clrMapOvr>
    <a:masterClrMapping/>
  </p:clrMapOvr>
  <mc:AlternateContent xmlns:mc="http://schemas.openxmlformats.org/markup-compatibility/2006" xmlns:p14="http://schemas.microsoft.com/office/powerpoint/2010/main">
    <mc:Choice Requires="p14">
      <p:transition spd="slow" p14:dur="2000" advTm="25550"/>
    </mc:Choice>
    <mc:Fallback xmlns="">
      <p:transition spd="slow" advTm="25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topEvt time="25510" objId="3"/>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553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a:t> Semantic-level attention module</a:t>
            </a:r>
            <a:endParaRPr lang="en-US" altLang="zh-CN" b="1" kern="0" dirty="0"/>
          </a:p>
          <a:p>
            <a:pPr lvl="1"/>
            <a:endParaRPr lang="en-US" altLang="zh-CN" sz="2000" kern="0"/>
          </a:p>
          <a:p>
            <a:pPr lvl="1"/>
            <a:r>
              <a:rPr lang="en-US" altLang="zh-CN" sz="2000" kern="0"/>
              <a:t>We apply the self-attention to distinguish the importance of each relationship and generate the final representation by fusing the above representations.</a:t>
            </a:r>
          </a:p>
          <a:p>
            <a:pPr marL="344487" lvl="1" indent="0">
              <a:buNone/>
            </a:pPr>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lvl="1"/>
            <a:endParaRPr lang="en-US" altLang="zh-CN" sz="2000" kern="0"/>
          </a:p>
          <a:p>
            <a:pPr marL="344487" lvl="1" indent="0">
              <a:buNone/>
            </a:pPr>
            <a:endParaRPr lang="en-US" altLang="zh-CN" sz="2000" kern="0"/>
          </a:p>
        </p:txBody>
      </p:sp>
      <p:pic>
        <p:nvPicPr>
          <p:cNvPr id="3" name="图片 2">
            <a:extLst>
              <a:ext uri="{FF2B5EF4-FFF2-40B4-BE49-F238E27FC236}">
                <a16:creationId xmlns:a16="http://schemas.microsoft.com/office/drawing/2014/main" id="{CABBAC54-62EB-4552-9F59-C5342A0E3E7D}"/>
              </a:ext>
            </a:extLst>
          </p:cNvPr>
          <p:cNvPicPr>
            <a:picLocks noChangeAspect="1"/>
          </p:cNvPicPr>
          <p:nvPr/>
        </p:nvPicPr>
        <p:blipFill>
          <a:blip r:embed="rId4"/>
          <a:stretch>
            <a:fillRect/>
          </a:stretch>
        </p:blipFill>
        <p:spPr>
          <a:xfrm>
            <a:off x="3810000" y="3425218"/>
            <a:ext cx="3761905" cy="2161905"/>
          </a:xfrm>
          <a:prstGeom prst="rect">
            <a:avLst/>
          </a:prstGeom>
        </p:spPr>
      </p:pic>
      <p:pic>
        <p:nvPicPr>
          <p:cNvPr id="6" name="图片 5">
            <a:extLst>
              <a:ext uri="{FF2B5EF4-FFF2-40B4-BE49-F238E27FC236}">
                <a16:creationId xmlns:a16="http://schemas.microsoft.com/office/drawing/2014/main" id="{7C45E98E-467A-4F7D-A680-F871856C8B9E}"/>
              </a:ext>
            </a:extLst>
          </p:cNvPr>
          <p:cNvPicPr>
            <a:picLocks noChangeAspect="1"/>
          </p:cNvPicPr>
          <p:nvPr/>
        </p:nvPicPr>
        <p:blipFill>
          <a:blip r:embed="rId5"/>
          <a:stretch>
            <a:fillRect/>
          </a:stretch>
        </p:blipFill>
        <p:spPr>
          <a:xfrm>
            <a:off x="1049111" y="2820442"/>
            <a:ext cx="2303689" cy="3275558"/>
          </a:xfrm>
          <a:prstGeom prst="rect">
            <a:avLst/>
          </a:prstGeom>
        </p:spPr>
      </p:pic>
      <p:pic>
        <p:nvPicPr>
          <p:cNvPr id="4" name="PPT15">
            <a:hlinkClick r:id="" action="ppaction://media"/>
            <a:extLst>
              <a:ext uri="{FF2B5EF4-FFF2-40B4-BE49-F238E27FC236}">
                <a16:creationId xmlns:a16="http://schemas.microsoft.com/office/drawing/2014/main" id="{6403E784-6C38-4859-919B-C23B9B1F78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172200"/>
            <a:ext cx="609600" cy="609600"/>
          </a:xfrm>
          <a:prstGeom prst="rect">
            <a:avLst/>
          </a:prstGeom>
        </p:spPr>
      </p:pic>
      <p:sp>
        <p:nvSpPr>
          <p:cNvPr id="7" name="矩形 6">
            <a:extLst>
              <a:ext uri="{FF2B5EF4-FFF2-40B4-BE49-F238E27FC236}">
                <a16:creationId xmlns:a16="http://schemas.microsoft.com/office/drawing/2014/main" id="{CE2431E9-7BCE-41C8-9F9A-90A6CAD07489}"/>
              </a:ext>
            </a:extLst>
          </p:cNvPr>
          <p:cNvSpPr/>
          <p:nvPr/>
        </p:nvSpPr>
        <p:spPr>
          <a:xfrm>
            <a:off x="636936" y="6172200"/>
            <a:ext cx="3128037" cy="307777"/>
          </a:xfrm>
          <a:prstGeom prst="rect">
            <a:avLst/>
          </a:prstGeom>
        </p:spPr>
        <p:txBody>
          <a:bodyPr wrap="none">
            <a:spAutoFit/>
          </a:bodyPr>
          <a:lstStyle/>
          <a:p>
            <a:pPr algn="ctr"/>
            <a:r>
              <a:rPr lang="en-US" altLang="zh-CN" b="1">
                <a:solidFill>
                  <a:srgbClr val="000000"/>
                </a:solidFill>
              </a:rPr>
              <a:t>Fig. 7. </a:t>
            </a:r>
            <a:r>
              <a:rPr lang="en-US" altLang="zh-CN">
                <a:solidFill>
                  <a:srgbClr val="000000"/>
                </a:solidFill>
                <a:latin typeface="CMR9"/>
              </a:rPr>
              <a:t>Semantic-level attention module.</a:t>
            </a:r>
          </a:p>
        </p:txBody>
      </p:sp>
    </p:spTree>
    <p:extLst>
      <p:ext uri="{BB962C8B-B14F-4D97-AF65-F5344CB8AC3E}">
        <p14:creationId xmlns:p14="http://schemas.microsoft.com/office/powerpoint/2010/main" val="2390556230"/>
      </p:ext>
    </p:extLst>
  </p:cSld>
  <p:clrMapOvr>
    <a:masterClrMapping/>
  </p:clrMapOvr>
  <mc:AlternateContent xmlns:mc="http://schemas.openxmlformats.org/markup-compatibility/2006" xmlns:p14="http://schemas.microsoft.com/office/powerpoint/2010/main">
    <mc:Choice Requires="p14">
      <p:transition spd="slow" p14:dur="2000" advTm="17080"/>
    </mc:Choice>
    <mc:Fallback xmlns="">
      <p:transition spd="slow" advTm="17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2" objId="4"/>
        <p14:stopEvt time="16666" objId="4"/>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Rectangle 3">
                <a:extLst>
                  <a:ext uri="{FF2B5EF4-FFF2-40B4-BE49-F238E27FC236}">
                    <a16:creationId xmlns:a16="http://schemas.microsoft.com/office/drawing/2014/main" id="{9255B4A2-7C6F-4AAC-9E55-301BA1D48B46}"/>
                  </a:ext>
                </a:extLst>
              </p:cNvPr>
              <p:cNvSpPr txBox="1">
                <a:spLocks noChangeArrowheads="1"/>
              </p:cNvSpPr>
              <p:nvPr/>
            </p:nvSpPr>
            <p:spPr bwMode="auto">
              <a:xfrm>
                <a:off x="133350" y="685800"/>
                <a:ext cx="8553450" cy="8382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a:t> Prediction module</a:t>
                </a:r>
                <a:endParaRPr lang="en-US" altLang="zh-CN" b="1" kern="0" dirty="0"/>
              </a:p>
              <a:p>
                <a:pPr lvl="1"/>
                <a:endParaRPr lang="en-US" altLang="zh-CN" sz="2000" kern="0"/>
              </a:p>
              <a:p>
                <a:pPr lvl="1"/>
                <a:r>
                  <a:rPr lang="en-US" altLang="zh-CN" sz="2000" kern="0"/>
                  <a:t>Given the representation vector </a:t>
                </a:r>
                <a14:m>
                  <m:oMath xmlns:m="http://schemas.openxmlformats.org/officeDocument/2006/math">
                    <m:sSub>
                      <m:sSubPr>
                        <m:ctrlPr>
                          <a:rPr lang="en-US" altLang="zh-CN" sz="2000" i="1" kern="0" smtClean="0">
                            <a:latin typeface="Cambria Math" panose="02040503050406030204" pitchFamily="18" charset="0"/>
                          </a:rPr>
                        </m:ctrlPr>
                      </m:sSubPr>
                      <m:e>
                        <m:r>
                          <a:rPr lang="en-US" altLang="zh-CN" sz="2000" b="0" i="1" kern="0" smtClean="0">
                            <a:latin typeface="Cambria Math" panose="02040503050406030204" pitchFamily="18" charset="0"/>
                          </a:rPr>
                          <m:t>𝑝𝑟𝑒</m:t>
                        </m:r>
                      </m:e>
                      <m:sub>
                        <m:r>
                          <a:rPr lang="en-US" altLang="zh-CN" sz="2000" b="0" i="1" kern="0" smtClean="0">
                            <a:latin typeface="Cambria Math" panose="02040503050406030204" pitchFamily="18" charset="0"/>
                          </a:rPr>
                          <m:t>𝑖</m:t>
                        </m:r>
                      </m:sub>
                    </m:sSub>
                  </m:oMath>
                </a14:m>
                <a:r>
                  <a:rPr lang="en-US" altLang="zh-CN" sz="2000" kern="0"/>
                  <a:t>, we calculate the popularity </a:t>
                </a:r>
                <a14:m>
                  <m:oMath xmlns:m="http://schemas.openxmlformats.org/officeDocument/2006/math">
                    <m:r>
                      <a:rPr lang="en-US" altLang="zh-CN" sz="2000" i="1" kern="0" smtClean="0">
                        <a:latin typeface="Cambria Math" panose="02040503050406030204" pitchFamily="18" charset="0"/>
                        <a:ea typeface="Cambria Math" panose="02040503050406030204" pitchFamily="18" charset="0"/>
                      </a:rPr>
                      <m:t>∆</m:t>
                    </m:r>
                    <m:sSub>
                      <m:sSubPr>
                        <m:ctrlPr>
                          <a:rPr lang="en-US" altLang="zh-CN" sz="2000" i="1" kern="0" smtClean="0">
                            <a:latin typeface="Cambria Math" panose="02040503050406030204" pitchFamily="18" charset="0"/>
                            <a:ea typeface="Cambria Math" panose="02040503050406030204" pitchFamily="18" charset="0"/>
                          </a:rPr>
                        </m:ctrlPr>
                      </m:sSubPr>
                      <m:e>
                        <m:r>
                          <a:rPr lang="en-US" altLang="zh-CN" sz="2000" b="0" i="1" kern="0" smtClean="0">
                            <a:latin typeface="Cambria Math" panose="02040503050406030204" pitchFamily="18" charset="0"/>
                            <a:ea typeface="Cambria Math" panose="02040503050406030204" pitchFamily="18" charset="0"/>
                          </a:rPr>
                          <m:t>𝑆</m:t>
                        </m:r>
                      </m:e>
                      <m:sub>
                        <m:r>
                          <a:rPr lang="en-US" altLang="zh-CN" sz="2000" b="0" i="1" kern="0" smtClean="0">
                            <a:latin typeface="Cambria Math" panose="02040503050406030204" pitchFamily="18" charset="0"/>
                            <a:ea typeface="Cambria Math" panose="02040503050406030204" pitchFamily="18" charset="0"/>
                          </a:rPr>
                          <m:t>𝑖</m:t>
                        </m:r>
                      </m:sub>
                    </m:sSub>
                  </m:oMath>
                </a14:m>
                <a:r>
                  <a:rPr lang="en-US" altLang="zh-CN" sz="2000" kern="0"/>
                  <a:t> as:</a:t>
                </a:r>
              </a:p>
              <a:p>
                <a:pPr lvl="1"/>
                <a:endParaRPr lang="en-US" altLang="zh-CN" sz="2000" kern="0"/>
              </a:p>
              <a:p>
                <a:pPr lvl="1"/>
                <a:endParaRPr lang="en-US" altLang="zh-CN" sz="2000" kern="0"/>
              </a:p>
              <a:p>
                <a:pPr lvl="1"/>
                <a:endParaRPr lang="en-US" altLang="zh-CN" sz="2000" kern="0"/>
              </a:p>
              <a:p>
                <a:pPr lvl="1"/>
                <a:r>
                  <a:rPr lang="en-US" altLang="zh-CN" sz="2000" kern="0"/>
                  <a:t>Our ultimate task is to predict the final cascade size of message </a:t>
                </a:r>
                <a14:m>
                  <m:oMath xmlns:m="http://schemas.openxmlformats.org/officeDocument/2006/math">
                    <m:sSub>
                      <m:sSubPr>
                        <m:ctrlPr>
                          <a:rPr lang="en-US" altLang="zh-CN" sz="2000" i="1" kern="0" smtClean="0">
                            <a:latin typeface="Cambria Math" panose="02040503050406030204" pitchFamily="18" charset="0"/>
                          </a:rPr>
                        </m:ctrlPr>
                      </m:sSubPr>
                      <m:e>
                        <m:r>
                          <a:rPr lang="en-US" altLang="zh-CN" sz="2000" b="0" i="1" kern="0" smtClean="0">
                            <a:latin typeface="Cambria Math" panose="02040503050406030204" pitchFamily="18" charset="0"/>
                          </a:rPr>
                          <m:t>𝑚</m:t>
                        </m:r>
                      </m:e>
                      <m:sub>
                        <m:r>
                          <a:rPr lang="en-US" altLang="zh-CN" sz="2000" b="0" i="1" kern="0" smtClean="0">
                            <a:latin typeface="Cambria Math" panose="02040503050406030204" pitchFamily="18" charset="0"/>
                          </a:rPr>
                          <m:t>𝑖</m:t>
                        </m:r>
                      </m:sub>
                    </m:sSub>
                  </m:oMath>
                </a14:m>
                <a:r>
                  <a:rPr lang="en-US" altLang="zh-CN" sz="2000" kern="0"/>
                  <a:t>, which can be done by minimizing the following loss function:</a:t>
                </a:r>
              </a:p>
              <a:p>
                <a:pPr lvl="1"/>
                <a:endParaRPr lang="en-US" altLang="zh-CN" sz="2000" kern="0"/>
              </a:p>
              <a:p>
                <a:pPr lvl="1"/>
                <a:endParaRPr lang="en-US" altLang="zh-CN" sz="2000" kern="0"/>
              </a:p>
              <a:p>
                <a:pPr marL="344487" lvl="1" indent="0">
                  <a:buNone/>
                </a:pPr>
                <a:endParaRPr lang="en-US" altLang="zh-CN" sz="2000" kern="0"/>
              </a:p>
            </p:txBody>
          </p:sp>
        </mc:Choice>
        <mc:Fallback xmlns="">
          <p:sp>
            <p:nvSpPr>
              <p:cNvPr id="13" name="Rectangle 3">
                <a:extLst>
                  <a:ext uri="{FF2B5EF4-FFF2-40B4-BE49-F238E27FC236}">
                    <a16:creationId xmlns:a16="http://schemas.microsoft.com/office/drawing/2014/main" id="{9255B4A2-7C6F-4AAC-9E55-301BA1D48B46}"/>
                  </a:ext>
                </a:extLst>
              </p:cNvPr>
              <p:cNvSpPr txBox="1">
                <a:spLocks noRot="1" noChangeAspect="1" noMove="1" noResize="1" noEditPoints="1" noAdjustHandles="1" noChangeArrowheads="1" noChangeShapeType="1" noTextEdit="1"/>
              </p:cNvSpPr>
              <p:nvPr/>
            </p:nvSpPr>
            <p:spPr bwMode="auto">
              <a:xfrm>
                <a:off x="133350" y="685800"/>
                <a:ext cx="8553450" cy="838200"/>
              </a:xfrm>
              <a:prstGeom prst="rect">
                <a:avLst/>
              </a:prstGeom>
              <a:blipFill>
                <a:blip r:embed="rId4"/>
                <a:stretch>
                  <a:fillRect l="-713" t="-9489" r="-570" b="-31459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C38401B4-2048-40FD-B7A6-AB48E2280D21}"/>
              </a:ext>
            </a:extLst>
          </p:cNvPr>
          <p:cNvPicPr>
            <a:picLocks noChangeAspect="1"/>
          </p:cNvPicPr>
          <p:nvPr/>
        </p:nvPicPr>
        <p:blipFill>
          <a:blip r:embed="rId5"/>
          <a:stretch>
            <a:fillRect/>
          </a:stretch>
        </p:blipFill>
        <p:spPr>
          <a:xfrm>
            <a:off x="3610095" y="2438457"/>
            <a:ext cx="1923810" cy="457143"/>
          </a:xfrm>
          <a:prstGeom prst="rect">
            <a:avLst/>
          </a:prstGeom>
        </p:spPr>
      </p:pic>
      <p:pic>
        <p:nvPicPr>
          <p:cNvPr id="5" name="图片 4">
            <a:extLst>
              <a:ext uri="{FF2B5EF4-FFF2-40B4-BE49-F238E27FC236}">
                <a16:creationId xmlns:a16="http://schemas.microsoft.com/office/drawing/2014/main" id="{13BCEE04-7C17-41EE-B1E1-80ADAEA169B7}"/>
              </a:ext>
            </a:extLst>
          </p:cNvPr>
          <p:cNvPicPr>
            <a:picLocks noChangeAspect="1"/>
          </p:cNvPicPr>
          <p:nvPr/>
        </p:nvPicPr>
        <p:blipFill>
          <a:blip r:embed="rId6"/>
          <a:stretch>
            <a:fillRect/>
          </a:stretch>
        </p:blipFill>
        <p:spPr>
          <a:xfrm>
            <a:off x="2819400" y="4343400"/>
            <a:ext cx="3952381" cy="838095"/>
          </a:xfrm>
          <a:prstGeom prst="rect">
            <a:avLst/>
          </a:prstGeom>
        </p:spPr>
      </p:pic>
      <p:pic>
        <p:nvPicPr>
          <p:cNvPr id="3" name="PPT16">
            <a:hlinkClick r:id="" action="ppaction://media"/>
            <a:extLst>
              <a:ext uri="{FF2B5EF4-FFF2-40B4-BE49-F238E27FC236}">
                <a16:creationId xmlns:a16="http://schemas.microsoft.com/office/drawing/2014/main" id="{ABFA8A58-2058-468B-B124-5DD7F4D595D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19800"/>
            <a:ext cx="609600" cy="609600"/>
          </a:xfrm>
          <a:prstGeom prst="rect">
            <a:avLst/>
          </a:prstGeom>
        </p:spPr>
      </p:pic>
    </p:spTree>
    <p:extLst>
      <p:ext uri="{BB962C8B-B14F-4D97-AF65-F5344CB8AC3E}">
        <p14:creationId xmlns:p14="http://schemas.microsoft.com/office/powerpoint/2010/main" val="2783165000"/>
      </p:ext>
    </p:extLst>
  </p:cSld>
  <p:clrMapOvr>
    <a:masterClrMapping/>
  </p:clrMapOvr>
  <mc:AlternateContent xmlns:mc="http://schemas.openxmlformats.org/markup-compatibility/2006" xmlns:p14="http://schemas.microsoft.com/office/powerpoint/2010/main">
    <mc:Choice Requires="p14">
      <p:transition spd="slow" p14:dur="2000" advTm="9000"/>
    </mc:Choice>
    <mc:Fallback xmlns="">
      <p:transition spd="slow"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2" objId="3"/>
        <p14:stopEvt time="9176" objId="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zh-CN" dirty="0"/>
              <a:t>Outline</a:t>
            </a:r>
          </a:p>
        </p:txBody>
      </p:sp>
      <p:sp>
        <p:nvSpPr>
          <p:cNvPr id="39939" name="Rectangle 3"/>
          <p:cNvSpPr>
            <a:spLocks noGrp="1" noChangeArrowheads="1"/>
          </p:cNvSpPr>
          <p:nvPr>
            <p:ph type="body" idx="1"/>
          </p:nvPr>
        </p:nvSpPr>
        <p:spPr/>
        <p:txBody>
          <a:bodyPr/>
          <a:lstStyle/>
          <a:p>
            <a:pPr eaLnBrk="1" hangingPunct="1"/>
            <a:r>
              <a:rPr lang="en-US" altLang="zh-CN" dirty="0">
                <a:solidFill>
                  <a:srgbClr val="969696"/>
                </a:solidFill>
              </a:rPr>
              <a:t>Motivation</a:t>
            </a:r>
          </a:p>
          <a:p>
            <a:pPr eaLnBrk="1" hangingPunct="1"/>
            <a:r>
              <a:rPr lang="en-US" altLang="zh-CN" dirty="0">
                <a:solidFill>
                  <a:srgbClr val="969696"/>
                </a:solidFill>
              </a:rPr>
              <a:t>Related Work</a:t>
            </a:r>
          </a:p>
          <a:p>
            <a:pPr eaLnBrk="1" hangingPunct="1"/>
            <a:r>
              <a:rPr lang="en-US" altLang="zh-CN" dirty="0">
                <a:solidFill>
                  <a:srgbClr val="969696"/>
                </a:solidFill>
              </a:rPr>
              <a:t>Our Approach</a:t>
            </a:r>
          </a:p>
          <a:p>
            <a:pPr eaLnBrk="1" hangingPunct="1"/>
            <a:r>
              <a:rPr lang="en-US" altLang="zh-CN" dirty="0"/>
              <a:t>Experimental Evaluation</a:t>
            </a:r>
          </a:p>
          <a:p>
            <a:pPr eaLnBrk="1" hangingPunct="1"/>
            <a:r>
              <a:rPr lang="en-US" altLang="zh-CN" dirty="0">
                <a:solidFill>
                  <a:srgbClr val="969696"/>
                </a:solidFill>
              </a:rPr>
              <a:t>Conclusion</a:t>
            </a:r>
          </a:p>
        </p:txBody>
      </p:sp>
      <p:pic>
        <p:nvPicPr>
          <p:cNvPr id="3" name="PPT17">
            <a:hlinkClick r:id="" action="ppaction://media"/>
            <a:extLst>
              <a:ext uri="{FF2B5EF4-FFF2-40B4-BE49-F238E27FC236}">
                <a16:creationId xmlns:a16="http://schemas.microsoft.com/office/drawing/2014/main" id="{DC7CA47C-F156-4B84-B32A-658DFE2806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055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 objId="3"/>
        <p14:stopEvt time="4952" objId="3"/>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7543800" cy="1295400"/>
          </a:xfrm>
        </p:spPr>
        <p:txBody>
          <a:bodyPr/>
          <a:lstStyle/>
          <a:p>
            <a:pPr eaLnBrk="1" hangingPunct="1"/>
            <a:r>
              <a:rPr lang="en-US" altLang="zh-CN" dirty="0"/>
              <a:t>Experimental Evaluation</a:t>
            </a:r>
          </a:p>
        </p:txBody>
      </p:sp>
      <p:sp>
        <p:nvSpPr>
          <p:cNvPr id="6" name="Rectangle 3"/>
          <p:cNvSpPr txBox="1">
            <a:spLocks noChangeArrowheads="1"/>
          </p:cNvSpPr>
          <p:nvPr/>
        </p:nvSpPr>
        <p:spPr bwMode="auto">
          <a:xfrm>
            <a:off x="273957" y="1371600"/>
            <a:ext cx="8717643" cy="333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a:lstStyle>
          <a:p>
            <a:r>
              <a:rPr lang="en-US" altLang="zh-CN" b="1" kern="0" dirty="0"/>
              <a:t>Dataset</a:t>
            </a:r>
          </a:p>
          <a:p>
            <a:pPr lvl="1"/>
            <a:endParaRPr lang="en-US" altLang="zh-CN" sz="2000"/>
          </a:p>
          <a:p>
            <a:pPr lvl="1"/>
            <a:endParaRPr lang="en-US" altLang="zh-CN" sz="2000"/>
          </a:p>
          <a:p>
            <a:pPr lvl="1"/>
            <a:endParaRPr lang="en-US" altLang="zh-CN" sz="2000"/>
          </a:p>
          <a:p>
            <a:pPr lvl="1"/>
            <a:endParaRPr lang="en-US" altLang="zh-CN" sz="2000"/>
          </a:p>
          <a:p>
            <a:pPr lvl="1"/>
            <a:endParaRPr lang="en-US" altLang="zh-CN" sz="2000"/>
          </a:p>
          <a:p>
            <a:pPr marL="344487" lvl="1" indent="0">
              <a:buNone/>
            </a:pPr>
            <a:endParaRPr lang="en-US" altLang="zh-CN" sz="2000"/>
          </a:p>
          <a:p>
            <a:pPr lvl="1"/>
            <a:endParaRPr lang="en-US" altLang="zh-CN" sz="2000" dirty="0"/>
          </a:p>
          <a:p>
            <a:r>
              <a:rPr lang="en-US" altLang="zh-CN" b="1" kern="0" dirty="0"/>
              <a:t>Metric</a:t>
            </a:r>
          </a:p>
          <a:p>
            <a:pPr lvl="1"/>
            <a:r>
              <a:rPr lang="en-US" altLang="zh-CN" b="1" kern="0"/>
              <a:t>MSLE:</a:t>
            </a:r>
            <a:endParaRPr lang="en-US" altLang="zh-CN" b="1" kern="0" dirty="0"/>
          </a:p>
          <a:p>
            <a:pPr lvl="1"/>
            <a:r>
              <a:rPr lang="en-US" altLang="zh-CN" b="1" kern="0"/>
              <a:t>mSLE: </a:t>
            </a:r>
            <a:endParaRPr lang="en-US" altLang="zh-CN" b="1" kern="0" dirty="0"/>
          </a:p>
          <a:p>
            <a:pPr marL="0" indent="0">
              <a:buNone/>
            </a:pPr>
            <a:endParaRPr lang="en-US" altLang="zh-CN" b="1" kern="0" dirty="0"/>
          </a:p>
          <a:p>
            <a:endParaRPr lang="en-US" altLang="zh-CN" b="1" kern="0" dirty="0"/>
          </a:p>
        </p:txBody>
      </p:sp>
      <p:pic>
        <p:nvPicPr>
          <p:cNvPr id="2" name="图片 1">
            <a:extLst>
              <a:ext uri="{FF2B5EF4-FFF2-40B4-BE49-F238E27FC236}">
                <a16:creationId xmlns:a16="http://schemas.microsoft.com/office/drawing/2014/main" id="{B8E8B1E5-9A70-4768-8AA3-E75B490D0CEB}"/>
              </a:ext>
            </a:extLst>
          </p:cNvPr>
          <p:cNvPicPr>
            <a:picLocks noChangeAspect="1"/>
          </p:cNvPicPr>
          <p:nvPr/>
        </p:nvPicPr>
        <p:blipFill>
          <a:blip r:embed="rId5"/>
          <a:stretch>
            <a:fillRect/>
          </a:stretch>
        </p:blipFill>
        <p:spPr>
          <a:xfrm>
            <a:off x="1933723" y="1958742"/>
            <a:ext cx="5276553" cy="2395555"/>
          </a:xfrm>
          <a:prstGeom prst="rect">
            <a:avLst/>
          </a:prstGeom>
        </p:spPr>
      </p:pic>
      <p:pic>
        <p:nvPicPr>
          <p:cNvPr id="10" name="图片 9">
            <a:extLst>
              <a:ext uri="{FF2B5EF4-FFF2-40B4-BE49-F238E27FC236}">
                <a16:creationId xmlns:a16="http://schemas.microsoft.com/office/drawing/2014/main" id="{08CEF0CC-1DF8-42A3-B15D-87B4ED958C49}"/>
              </a:ext>
            </a:extLst>
          </p:cNvPr>
          <p:cNvPicPr>
            <a:picLocks noChangeAspect="1"/>
          </p:cNvPicPr>
          <p:nvPr/>
        </p:nvPicPr>
        <p:blipFill>
          <a:blip r:embed="rId6"/>
          <a:stretch>
            <a:fillRect/>
          </a:stretch>
        </p:blipFill>
        <p:spPr>
          <a:xfrm>
            <a:off x="3276600" y="4707859"/>
            <a:ext cx="2428571" cy="885714"/>
          </a:xfrm>
          <a:prstGeom prst="rect">
            <a:avLst/>
          </a:prstGeom>
        </p:spPr>
      </p:pic>
      <p:pic>
        <p:nvPicPr>
          <p:cNvPr id="11" name="图片 10">
            <a:extLst>
              <a:ext uri="{FF2B5EF4-FFF2-40B4-BE49-F238E27FC236}">
                <a16:creationId xmlns:a16="http://schemas.microsoft.com/office/drawing/2014/main" id="{EF3CCC83-5E25-4D19-BD8B-96131DD8F15E}"/>
              </a:ext>
            </a:extLst>
          </p:cNvPr>
          <p:cNvPicPr>
            <a:picLocks noChangeAspect="1"/>
          </p:cNvPicPr>
          <p:nvPr/>
        </p:nvPicPr>
        <p:blipFill>
          <a:blip r:embed="rId7"/>
          <a:stretch>
            <a:fillRect/>
          </a:stretch>
        </p:blipFill>
        <p:spPr>
          <a:xfrm>
            <a:off x="2895600" y="5494606"/>
            <a:ext cx="3923809" cy="590476"/>
          </a:xfrm>
          <a:prstGeom prst="rect">
            <a:avLst/>
          </a:prstGeom>
        </p:spPr>
      </p:pic>
      <p:pic>
        <p:nvPicPr>
          <p:cNvPr id="3" name="PPT18">
            <a:hlinkClick r:id="" action="ppaction://media"/>
            <a:extLst>
              <a:ext uri="{FF2B5EF4-FFF2-40B4-BE49-F238E27FC236}">
                <a16:creationId xmlns:a16="http://schemas.microsoft.com/office/drawing/2014/main" id="{89456A8D-CDE4-4A4F-98CF-687C7E3A5EC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34400" y="6248400"/>
            <a:ext cx="609600" cy="609600"/>
          </a:xfrm>
          <a:prstGeom prst="rect">
            <a:avLst/>
          </a:prstGeom>
        </p:spPr>
      </p:pic>
    </p:spTree>
    <p:extLst>
      <p:ext uri="{BB962C8B-B14F-4D97-AF65-F5344CB8AC3E}">
        <p14:creationId xmlns:p14="http://schemas.microsoft.com/office/powerpoint/2010/main" val="2954840645"/>
      </p:ext>
    </p:extLst>
  </p:cSld>
  <p:clrMapOvr>
    <a:masterClrMapping/>
  </p:clrMapOvr>
  <mc:AlternateContent xmlns:mc="http://schemas.openxmlformats.org/markup-compatibility/2006" xmlns:p14="http://schemas.microsoft.com/office/powerpoint/2010/main">
    <mc:Choice Requires="p14">
      <p:transition spd="slow" p14:dur="2000" advTm="16200"/>
    </mc:Choice>
    <mc:Fallback xmlns="">
      <p:transition spd="slow" advTm="16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 objId="3"/>
        <p14:stopEvt time="16255" objId="3"/>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304800"/>
            <a:ext cx="7543800" cy="762000"/>
          </a:xfrm>
        </p:spPr>
        <p:txBody>
          <a:bodyPr/>
          <a:lstStyle/>
          <a:p>
            <a:pPr eaLnBrk="1" hangingPunct="1"/>
            <a:r>
              <a:rPr lang="en-US" altLang="zh-CN" dirty="0"/>
              <a:t>Results</a:t>
            </a:r>
            <a:endParaRPr lang="en-US" altLang="zh-CN" sz="2800" dirty="0"/>
          </a:p>
        </p:txBody>
      </p:sp>
      <p:pic>
        <p:nvPicPr>
          <p:cNvPr id="2" name="图片 1">
            <a:extLst>
              <a:ext uri="{FF2B5EF4-FFF2-40B4-BE49-F238E27FC236}">
                <a16:creationId xmlns:a16="http://schemas.microsoft.com/office/drawing/2014/main" id="{262EBCA1-FADB-4C0B-97F7-7D6FD75DF66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181009" y="758483"/>
            <a:ext cx="4448391" cy="2049259"/>
          </a:xfrm>
          <a:prstGeom prst="rect">
            <a:avLst/>
          </a:prstGeom>
        </p:spPr>
      </p:pic>
      <p:pic>
        <p:nvPicPr>
          <p:cNvPr id="3" name="图片 2">
            <a:extLst>
              <a:ext uri="{FF2B5EF4-FFF2-40B4-BE49-F238E27FC236}">
                <a16:creationId xmlns:a16="http://schemas.microsoft.com/office/drawing/2014/main" id="{24FD7B96-DB5B-4E61-AA12-8641BC9B131D}"/>
              </a:ext>
            </a:extLst>
          </p:cNvPr>
          <p:cNvPicPr>
            <a:picLocks noChangeAspect="1"/>
          </p:cNvPicPr>
          <p:nvPr/>
        </p:nvPicPr>
        <p:blipFill>
          <a:blip r:embed="rId6"/>
          <a:stretch>
            <a:fillRect/>
          </a:stretch>
        </p:blipFill>
        <p:spPr>
          <a:xfrm>
            <a:off x="2209800" y="2807742"/>
            <a:ext cx="4479783" cy="1981200"/>
          </a:xfrm>
          <a:prstGeom prst="rect">
            <a:avLst/>
          </a:prstGeom>
        </p:spPr>
      </p:pic>
      <p:pic>
        <p:nvPicPr>
          <p:cNvPr id="5" name="图片 4">
            <a:extLst>
              <a:ext uri="{FF2B5EF4-FFF2-40B4-BE49-F238E27FC236}">
                <a16:creationId xmlns:a16="http://schemas.microsoft.com/office/drawing/2014/main" id="{61657984-1FEC-4A83-99E5-794391ADD237}"/>
              </a:ext>
            </a:extLst>
          </p:cNvPr>
          <p:cNvPicPr>
            <a:picLocks noChangeAspect="1"/>
          </p:cNvPicPr>
          <p:nvPr/>
        </p:nvPicPr>
        <p:blipFill>
          <a:blip r:embed="rId7"/>
          <a:stretch>
            <a:fillRect/>
          </a:stretch>
        </p:blipFill>
        <p:spPr>
          <a:xfrm>
            <a:off x="2209800" y="4788942"/>
            <a:ext cx="4607887" cy="1981200"/>
          </a:xfrm>
          <a:prstGeom prst="rect">
            <a:avLst/>
          </a:prstGeom>
        </p:spPr>
      </p:pic>
      <p:pic>
        <p:nvPicPr>
          <p:cNvPr id="6" name="PPT19-new">
            <a:hlinkClick r:id="" action="ppaction://media"/>
            <a:extLst>
              <a:ext uri="{FF2B5EF4-FFF2-40B4-BE49-F238E27FC236}">
                <a16:creationId xmlns:a16="http://schemas.microsoft.com/office/drawing/2014/main" id="{D5D63E78-67A0-4B26-A0B7-FF9FCFA69EF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34400" y="6160542"/>
            <a:ext cx="609600" cy="609600"/>
          </a:xfrm>
          <a:prstGeom prst="rect">
            <a:avLst/>
          </a:prstGeom>
        </p:spPr>
      </p:pic>
    </p:spTree>
    <p:extLst>
      <p:ext uri="{BB962C8B-B14F-4D97-AF65-F5344CB8AC3E}">
        <p14:creationId xmlns:p14="http://schemas.microsoft.com/office/powerpoint/2010/main" val="1093865979"/>
      </p:ext>
    </p:extLst>
  </p:cSld>
  <p:clrMapOvr>
    <a:masterClrMapping/>
  </p:clrMapOvr>
  <mc:AlternateContent xmlns:mc="http://schemas.openxmlformats.org/markup-compatibility/2006" xmlns:p14="http://schemas.microsoft.com/office/powerpoint/2010/main">
    <mc:Choice Requires="p14">
      <p:transition spd="slow" p14:dur="2000" advTm="25700"/>
    </mc:Choice>
    <mc:Fallback xmlns="">
      <p:transition spd="slow" advTm="25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7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2" objId="4"/>
        <p14:stopEvt time="25820" objId="4"/>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22238"/>
            <a:ext cx="7543800" cy="944562"/>
          </a:xfrm>
        </p:spPr>
        <p:txBody>
          <a:bodyPr/>
          <a:lstStyle/>
          <a:p>
            <a:pPr eaLnBrk="1" hangingPunct="1"/>
            <a:r>
              <a:rPr lang="en-US" altLang="zh-CN" dirty="0"/>
              <a:t>Ablation experiments</a:t>
            </a:r>
            <a:endParaRPr lang="en-US" altLang="zh-CN" sz="2800" dirty="0"/>
          </a:p>
        </p:txBody>
      </p:sp>
      <p:pic>
        <p:nvPicPr>
          <p:cNvPr id="2" name="图片 1">
            <a:extLst>
              <a:ext uri="{FF2B5EF4-FFF2-40B4-BE49-F238E27FC236}">
                <a16:creationId xmlns:a16="http://schemas.microsoft.com/office/drawing/2014/main" id="{C4730CA0-BC72-4EB3-8EF6-B7339660C231}"/>
              </a:ext>
            </a:extLst>
          </p:cNvPr>
          <p:cNvPicPr>
            <a:picLocks noChangeAspect="1"/>
          </p:cNvPicPr>
          <p:nvPr/>
        </p:nvPicPr>
        <p:blipFill>
          <a:blip r:embed="rId5"/>
          <a:stretch>
            <a:fillRect/>
          </a:stretch>
        </p:blipFill>
        <p:spPr>
          <a:xfrm>
            <a:off x="1105305" y="2076781"/>
            <a:ext cx="6476190" cy="2647619"/>
          </a:xfrm>
          <a:prstGeom prst="rect">
            <a:avLst/>
          </a:prstGeom>
        </p:spPr>
      </p:pic>
      <p:sp>
        <p:nvSpPr>
          <p:cNvPr id="8" name="文本框 7">
            <a:extLst>
              <a:ext uri="{FF2B5EF4-FFF2-40B4-BE49-F238E27FC236}">
                <a16:creationId xmlns:a16="http://schemas.microsoft.com/office/drawing/2014/main" id="{C25FB0C2-C879-4B25-B5FB-71D1FFBB6252}"/>
              </a:ext>
            </a:extLst>
          </p:cNvPr>
          <p:cNvSpPr txBox="1"/>
          <p:nvPr/>
        </p:nvSpPr>
        <p:spPr>
          <a:xfrm>
            <a:off x="381000" y="4724400"/>
            <a:ext cx="8382000" cy="646331"/>
          </a:xfrm>
          <a:prstGeom prst="rect">
            <a:avLst/>
          </a:prstGeom>
          <a:noFill/>
        </p:spPr>
        <p:txBody>
          <a:bodyPr wrap="square">
            <a:spAutoFit/>
          </a:bodyPr>
          <a:lstStyle/>
          <a:p>
            <a:pPr lvl="0" algn="ctr">
              <a:spcBef>
                <a:spcPts val="600"/>
              </a:spcBef>
              <a:defRPr/>
            </a:pPr>
            <a:r>
              <a:rPr kumimoji="0" lang="en-US" altLang="zh-CN" sz="1800" b="1" i="0" u="none" strike="noStrike" kern="1200" cap="none" spc="0" normalizeH="0" baseline="0" noProof="0" dirty="0">
                <a:ln>
                  <a:noFill/>
                </a:ln>
                <a:solidFill>
                  <a:srgbClr val="000000"/>
                </a:solidFill>
                <a:effectLst/>
                <a:uLnTx/>
                <a:uFillTx/>
              </a:rPr>
              <a:t>Fig</a:t>
            </a:r>
            <a:r>
              <a:rPr kumimoji="0" lang="en-US" altLang="zh-CN" sz="1800" b="1" i="0" u="none" strike="noStrike" kern="1200" cap="none" spc="0" normalizeH="0" baseline="0" noProof="0">
                <a:ln>
                  <a:noFill/>
                </a:ln>
                <a:solidFill>
                  <a:srgbClr val="000000"/>
                </a:solidFill>
                <a:effectLst/>
                <a:uLnTx/>
                <a:uFillTx/>
              </a:rPr>
              <a:t>. </a:t>
            </a:r>
            <a:r>
              <a:rPr lang="en-US" altLang="zh-CN" sz="1800" b="1">
                <a:solidFill>
                  <a:srgbClr val="000000"/>
                </a:solidFill>
              </a:rPr>
              <a:t>8</a:t>
            </a:r>
            <a:r>
              <a:rPr kumimoji="0" lang="en-US" altLang="zh-CN" sz="1800" b="0" i="0" u="none" strike="noStrike" kern="1200" cap="none" spc="0" normalizeH="0" baseline="0" noProof="0">
                <a:ln>
                  <a:noFill/>
                </a:ln>
                <a:solidFill>
                  <a:srgbClr val="000000"/>
                </a:solidFill>
                <a:effectLst/>
                <a:uLnTx/>
                <a:uFillTx/>
              </a:rPr>
              <a:t> </a:t>
            </a:r>
            <a:r>
              <a:rPr lang="en-US" altLang="zh-CN" sz="1800">
                <a:solidFill>
                  <a:srgbClr val="000000"/>
                </a:solidFill>
                <a:latin typeface="+mj-lt"/>
              </a:rPr>
              <a:t>Results of ablation experiments under a 1-hour observation time window on Twitter dataset.</a:t>
            </a:r>
            <a:endParaRPr kumimoji="0" lang="zh-CN" altLang="en-US" sz="1800" b="0" i="0" u="none" strike="noStrike" kern="1200" cap="none" spc="0" normalizeH="0" baseline="0" noProof="0" dirty="0">
              <a:ln>
                <a:noFill/>
              </a:ln>
              <a:solidFill>
                <a:srgbClr val="000000"/>
              </a:solidFill>
              <a:effectLst/>
              <a:uLnTx/>
              <a:uFillTx/>
              <a:latin typeface="+mj-lt"/>
            </a:endParaRPr>
          </a:p>
        </p:txBody>
      </p:sp>
      <p:pic>
        <p:nvPicPr>
          <p:cNvPr id="3" name="PPT20-new">
            <a:hlinkClick r:id="" action="ppaction://media"/>
            <a:extLst>
              <a:ext uri="{FF2B5EF4-FFF2-40B4-BE49-F238E27FC236}">
                <a16:creationId xmlns:a16="http://schemas.microsoft.com/office/drawing/2014/main" id="{527CAC88-2806-4D29-924C-02331B6F1E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38160" y="6019800"/>
            <a:ext cx="609600" cy="609600"/>
          </a:xfrm>
          <a:prstGeom prst="rect">
            <a:avLst/>
          </a:prstGeom>
        </p:spPr>
      </p:pic>
    </p:spTree>
    <p:extLst>
      <p:ext uri="{BB962C8B-B14F-4D97-AF65-F5344CB8AC3E}">
        <p14:creationId xmlns:p14="http://schemas.microsoft.com/office/powerpoint/2010/main" val="1794999983"/>
      </p:ext>
    </p:extLst>
  </p:cSld>
  <p:clrMapOvr>
    <a:masterClrMapping/>
  </p:clrMapOvr>
  <mc:AlternateContent xmlns:mc="http://schemas.openxmlformats.org/markup-compatibility/2006" xmlns:p14="http://schemas.microsoft.com/office/powerpoint/2010/main">
    <mc:Choice Requires="p14">
      <p:transition spd="slow" p14:dur="2000" advTm="9250"/>
    </mc:Choice>
    <mc:Fallback xmlns="">
      <p:transition spd="slow" advTm="9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 objId="4"/>
        <p14:stopEvt time="6166" objId="4"/>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zh-CN"/>
              <a:t>Outline</a:t>
            </a:r>
          </a:p>
        </p:txBody>
      </p:sp>
      <p:sp>
        <p:nvSpPr>
          <p:cNvPr id="48131" name="Rectangle 3"/>
          <p:cNvSpPr>
            <a:spLocks noGrp="1" noChangeArrowheads="1"/>
          </p:cNvSpPr>
          <p:nvPr>
            <p:ph type="body" idx="1"/>
          </p:nvPr>
        </p:nvSpPr>
        <p:spPr/>
        <p:txBody>
          <a:bodyPr/>
          <a:lstStyle/>
          <a:p>
            <a:pPr eaLnBrk="1" hangingPunct="1"/>
            <a:r>
              <a:rPr lang="en-US" altLang="zh-CN" dirty="0">
                <a:solidFill>
                  <a:srgbClr val="969696"/>
                </a:solidFill>
              </a:rPr>
              <a:t>Motivation</a:t>
            </a:r>
          </a:p>
          <a:p>
            <a:pPr eaLnBrk="1" hangingPunct="1"/>
            <a:r>
              <a:rPr lang="en-US" altLang="zh-CN" dirty="0">
                <a:solidFill>
                  <a:srgbClr val="969696"/>
                </a:solidFill>
              </a:rPr>
              <a:t>Related Work</a:t>
            </a:r>
          </a:p>
          <a:p>
            <a:pPr eaLnBrk="1" hangingPunct="1"/>
            <a:r>
              <a:rPr lang="en-US" altLang="zh-CN" dirty="0">
                <a:solidFill>
                  <a:srgbClr val="969696"/>
                </a:solidFill>
              </a:rPr>
              <a:t>Our Approach</a:t>
            </a:r>
          </a:p>
          <a:p>
            <a:pPr eaLnBrk="1" hangingPunct="1"/>
            <a:r>
              <a:rPr lang="en-US" altLang="zh-CN" dirty="0">
                <a:solidFill>
                  <a:srgbClr val="969696"/>
                </a:solidFill>
              </a:rPr>
              <a:t>Experimental Evaluation </a:t>
            </a:r>
          </a:p>
          <a:p>
            <a:pPr eaLnBrk="1" hangingPunct="1"/>
            <a:r>
              <a:rPr lang="en-US" altLang="zh-CN" dirty="0"/>
              <a:t>Conclusion</a:t>
            </a:r>
          </a:p>
        </p:txBody>
      </p:sp>
      <p:pic>
        <p:nvPicPr>
          <p:cNvPr id="3" name="PPT21">
            <a:hlinkClick r:id="" action="ppaction://media"/>
            <a:extLst>
              <a:ext uri="{FF2B5EF4-FFF2-40B4-BE49-F238E27FC236}">
                <a16:creationId xmlns:a16="http://schemas.microsoft.com/office/drawing/2014/main" id="{D88CA240-8286-4AF4-BFB3-BB9D38D418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277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7" objId="3"/>
        <p14:stopEvt time="3035" objId="3"/>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AC9030-C70F-4258-B2F5-8BA656699DA1}"/>
              </a:ext>
            </a:extLst>
          </p:cNvPr>
          <p:cNvSpPr>
            <a:spLocks noGrp="1"/>
          </p:cNvSpPr>
          <p:nvPr>
            <p:ph type="title"/>
          </p:nvPr>
        </p:nvSpPr>
        <p:spPr/>
        <p:txBody>
          <a:bodyPr/>
          <a:lstStyle/>
          <a:p>
            <a:r>
              <a:rPr lang="en-US" altLang="zh-CN" dirty="0"/>
              <a:t>Conclusion</a:t>
            </a:r>
            <a:endParaRPr lang="zh-CN" altLang="en-US" dirty="0"/>
          </a:p>
        </p:txBody>
      </p:sp>
      <p:sp>
        <p:nvSpPr>
          <p:cNvPr id="3" name="内容占位符 2">
            <a:extLst>
              <a:ext uri="{FF2B5EF4-FFF2-40B4-BE49-F238E27FC236}">
                <a16:creationId xmlns:a16="http://schemas.microsoft.com/office/drawing/2014/main" id="{39B28BEF-17C2-408D-9360-B13F9BD41DDE}"/>
              </a:ext>
            </a:extLst>
          </p:cNvPr>
          <p:cNvSpPr>
            <a:spLocks noGrp="1"/>
          </p:cNvSpPr>
          <p:nvPr>
            <p:ph idx="1"/>
          </p:nvPr>
        </p:nvSpPr>
        <p:spPr>
          <a:xfrm>
            <a:off x="457200" y="1719263"/>
            <a:ext cx="8382000" cy="4411662"/>
          </a:xfrm>
        </p:spPr>
        <p:txBody>
          <a:bodyPr/>
          <a:lstStyle/>
          <a:p>
            <a:r>
              <a:rPr lang="en-US" altLang="zh-CN" sz="2400" b="1" dirty="0">
                <a:solidFill>
                  <a:srgbClr val="000000"/>
                </a:solidFill>
                <a:latin typeface="+mj-lt"/>
              </a:rPr>
              <a:t>Novelty</a:t>
            </a:r>
          </a:p>
          <a:p>
            <a:pPr lvl="1" algn="just"/>
            <a:r>
              <a:rPr lang="en-US" altLang="zh-CN" sz="2000">
                <a:solidFill>
                  <a:srgbClr val="000000"/>
                </a:solidFill>
                <a:latin typeface="+mj-lt"/>
              </a:rPr>
              <a:t> To comprehensively consider various factors that affect information diffusion, we proposed a novel heterogeneous diffusion attention network model to characterize both the user and message representations through hierarchical attention.</a:t>
            </a:r>
          </a:p>
          <a:p>
            <a:pPr lvl="1"/>
            <a:r>
              <a:rPr lang="en-US" altLang="zh-CN" sz="2000">
                <a:solidFill>
                  <a:srgbClr val="000000"/>
                </a:solidFill>
              </a:rPr>
              <a:t>HeDAN can achieve lower prediction error than state-of-the-art baselines.</a:t>
            </a:r>
            <a:endParaRPr lang="en-US" altLang="zh-CN" sz="2400" b="1" dirty="0">
              <a:solidFill>
                <a:srgbClr val="000000"/>
              </a:solidFill>
              <a:latin typeface="+mj-lt"/>
            </a:endParaRPr>
          </a:p>
          <a:p>
            <a:r>
              <a:rPr lang="en-US" altLang="zh-CN" sz="2400" b="1" dirty="0">
                <a:solidFill>
                  <a:srgbClr val="000000"/>
                </a:solidFill>
                <a:latin typeface="+mj-lt"/>
              </a:rPr>
              <a:t>Future work</a:t>
            </a:r>
            <a:r>
              <a:rPr lang="en-US" altLang="zh-CN" sz="2400" dirty="0">
                <a:solidFill>
                  <a:srgbClr val="000000"/>
                </a:solidFill>
                <a:latin typeface="+mj-lt"/>
              </a:rPr>
              <a:t> </a:t>
            </a:r>
          </a:p>
          <a:p>
            <a:pPr lvl="1"/>
            <a:r>
              <a:rPr lang="en-US" altLang="zh-CN" sz="2000">
                <a:solidFill>
                  <a:srgbClr val="000000"/>
                </a:solidFill>
                <a:latin typeface="+mj-lt"/>
              </a:rPr>
              <a:t>We will extend our model to fine-grained problems such as user-level diffusion behavior prediction.</a:t>
            </a:r>
          </a:p>
          <a:p>
            <a:pPr lvl="1"/>
            <a:r>
              <a:rPr lang="en-US" altLang="zh-CN" sz="2000">
                <a:solidFill>
                  <a:srgbClr val="000000"/>
                </a:solidFill>
                <a:latin typeface="+mj-lt"/>
              </a:rPr>
              <a:t>We will also consider model interpretability in our future work.</a:t>
            </a:r>
            <a:endParaRPr lang="en-US" altLang="zh-CN" sz="2000" dirty="0">
              <a:solidFill>
                <a:srgbClr val="000000"/>
              </a:solidFill>
              <a:highlight>
                <a:srgbClr val="FFFF00"/>
              </a:highlight>
              <a:latin typeface="+mj-lt"/>
            </a:endParaRPr>
          </a:p>
          <a:p>
            <a:endParaRPr lang="en-US" altLang="zh-CN" sz="2000" dirty="0">
              <a:solidFill>
                <a:srgbClr val="000000"/>
              </a:solidFill>
              <a:latin typeface="CMR10"/>
            </a:endParaRPr>
          </a:p>
          <a:p>
            <a:endParaRPr lang="zh-CN" altLang="en-US" sz="2400" dirty="0">
              <a:solidFill>
                <a:srgbClr val="000000"/>
              </a:solidFill>
              <a:latin typeface="CMR10"/>
            </a:endParaRPr>
          </a:p>
        </p:txBody>
      </p:sp>
      <p:pic>
        <p:nvPicPr>
          <p:cNvPr id="4" name="PPT22">
            <a:hlinkClick r:id="" action="ppaction://media"/>
            <a:extLst>
              <a:ext uri="{FF2B5EF4-FFF2-40B4-BE49-F238E27FC236}">
                <a16:creationId xmlns:a16="http://schemas.microsoft.com/office/drawing/2014/main" id="{3E7D41EC-7A75-4DBF-932E-64604E91D4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130925"/>
            <a:ext cx="609600" cy="609600"/>
          </a:xfrm>
          <a:prstGeom prst="rect">
            <a:avLst/>
          </a:prstGeom>
        </p:spPr>
      </p:pic>
    </p:spTree>
    <p:extLst>
      <p:ext uri="{BB962C8B-B14F-4D97-AF65-F5344CB8AC3E}">
        <p14:creationId xmlns:p14="http://schemas.microsoft.com/office/powerpoint/2010/main" val="4152972310"/>
      </p:ext>
    </p:extLst>
  </p:cSld>
  <p:clrMapOvr>
    <a:masterClrMapping/>
  </p:clrMapOvr>
  <mc:AlternateContent xmlns:mc="http://schemas.openxmlformats.org/markup-compatibility/2006" xmlns:p14="http://schemas.microsoft.com/office/powerpoint/2010/main">
    <mc:Choice Requires="p14">
      <p:transition spd="slow" p14:dur="2000" advTm="48900"/>
    </mc:Choice>
    <mc:Fallback xmlns="">
      <p:transition spd="slow" advTm="48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6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1" objId="4"/>
        <p14:stopEvt time="48216" objId="4"/>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p:txBody>
          <a:bodyPr/>
          <a:lstStyle/>
          <a:p>
            <a:pPr eaLnBrk="1" hangingPunct="1"/>
            <a:r>
              <a:rPr lang="en-US" altLang="zh-CN" dirty="0"/>
              <a:t>Thank You!</a:t>
            </a:r>
          </a:p>
        </p:txBody>
      </p:sp>
      <p:sp>
        <p:nvSpPr>
          <p:cNvPr id="37891" name="Rectangle 3"/>
          <p:cNvSpPr>
            <a:spLocks noGrp="1" noChangeArrowheads="1"/>
          </p:cNvSpPr>
          <p:nvPr>
            <p:ph type="subTitle" idx="1"/>
          </p:nvPr>
        </p:nvSpPr>
        <p:spPr/>
        <p:txBody>
          <a:bodyPr/>
          <a:lstStyle/>
          <a:p>
            <a:pPr eaLnBrk="1" hangingPunct="1">
              <a:defRPr/>
            </a:pPr>
            <a:r>
              <a:rPr lang="en-US" altLang="zh-CN" sz="4800" b="1" dirty="0">
                <a:solidFill>
                  <a:schemeClr val="tx2"/>
                </a:solidFill>
                <a:latin typeface="+mj-lt"/>
                <a:ea typeface="+mj-ea"/>
                <a:cs typeface="+mj-cs"/>
              </a:rPr>
              <a:t>Q&amp;A</a:t>
            </a:r>
            <a:endParaRPr lang="zh-CN" altLang="zh-CN" sz="4800" b="1" dirty="0">
              <a:solidFill>
                <a:schemeClr val="tx2"/>
              </a:solidFill>
              <a:latin typeface="+mj-lt"/>
              <a:ea typeface="+mj-ea"/>
              <a:cs typeface="+mj-cs"/>
            </a:endParaRPr>
          </a:p>
        </p:txBody>
      </p:sp>
      <p:pic>
        <p:nvPicPr>
          <p:cNvPr id="3" name="PPT23">
            <a:hlinkClick r:id="" action="ppaction://media"/>
            <a:extLst>
              <a:ext uri="{FF2B5EF4-FFF2-40B4-BE49-F238E27FC236}">
                <a16:creationId xmlns:a16="http://schemas.microsoft.com/office/drawing/2014/main" id="{FBE652B1-FEEC-4771-99F8-D3936E6F83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391"/>
    </mc:Choice>
    <mc:Fallback xmlns="">
      <p:transition spd="slow" advTm="4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1" objId="3"/>
        <p14:stopEvt time="2973" objId="3"/>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3.1"/>
</p:tagLst>
</file>

<file path=ppt/tags/tag2.xml><?xml version="1.0" encoding="utf-8"?>
<p:tagLst xmlns:a="http://schemas.openxmlformats.org/drawingml/2006/main" xmlns:r="http://schemas.openxmlformats.org/officeDocument/2006/relationships" xmlns:p="http://schemas.openxmlformats.org/presentationml/2006/main">
  <p:tag name="TIMING" val="|29.1"/>
</p:tagLst>
</file>

<file path=ppt/tags/tag3.xml><?xml version="1.0" encoding="utf-8"?>
<p:tagLst xmlns:a="http://schemas.openxmlformats.org/drawingml/2006/main" xmlns:r="http://schemas.openxmlformats.org/officeDocument/2006/relationships" xmlns:p="http://schemas.openxmlformats.org/presentationml/2006/main">
  <p:tag name="TIMING" val="|29.1"/>
</p:tagLst>
</file>

<file path=ppt/tags/tag4.xml><?xml version="1.0" encoding="utf-8"?>
<p:tagLst xmlns:a="http://schemas.openxmlformats.org/drawingml/2006/main" xmlns:r="http://schemas.openxmlformats.org/officeDocument/2006/relationships" xmlns:p="http://schemas.openxmlformats.org/presentationml/2006/main">
  <p:tag name="TIMING" val="|4.3|8.4|6.1"/>
</p:tagLst>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11774</TotalTime>
  <Words>1246</Words>
  <Application>Microsoft Office PowerPoint</Application>
  <PresentationFormat>全屏显示(4:3)</PresentationFormat>
  <Paragraphs>204</Paragraphs>
  <Slides>23</Slides>
  <Notes>16</Notes>
  <HiddenSlides>0</HiddenSlides>
  <MMClips>23</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 Unicode MS</vt:lpstr>
      <vt:lpstr>CMR10</vt:lpstr>
      <vt:lpstr>CMR9</vt:lpstr>
      <vt:lpstr>CMSY8</vt:lpstr>
      <vt:lpstr>NimbusRomNo9L-Regu</vt:lpstr>
      <vt:lpstr>NimbusRomNo9L-ReguItal</vt:lpstr>
      <vt:lpstr>等线</vt:lpstr>
      <vt:lpstr>宋体</vt:lpstr>
      <vt:lpstr>Arial</vt:lpstr>
      <vt:lpstr>Cambria Math</vt:lpstr>
      <vt:lpstr>Times New Roman</vt:lpstr>
      <vt:lpstr>Wingdings</vt:lpstr>
      <vt:lpstr>Network</vt:lpstr>
      <vt:lpstr>Social Information Popularity Prediction based on Heterogeneous Diffusion Attention Network (SEKE-2022)</vt:lpstr>
      <vt:lpstr>Outline</vt:lpstr>
      <vt:lpstr>Motivation &amp; Background</vt:lpstr>
      <vt:lpstr>Motivation &amp; Background</vt:lpstr>
      <vt:lpstr>Motivation &amp; Background</vt:lpstr>
      <vt:lpstr>Outline</vt:lpstr>
      <vt:lpstr>Related Work</vt:lpstr>
      <vt:lpstr>Related Work</vt:lpstr>
      <vt:lpstr>Outline</vt:lpstr>
      <vt:lpstr>HeDAN: An overview</vt:lpstr>
      <vt:lpstr>PowerPoint 演示文稿</vt:lpstr>
      <vt:lpstr>PowerPoint 演示文稿</vt:lpstr>
      <vt:lpstr>PowerPoint 演示文稿</vt:lpstr>
      <vt:lpstr>PowerPoint 演示文稿</vt:lpstr>
      <vt:lpstr>PowerPoint 演示文稿</vt:lpstr>
      <vt:lpstr>PowerPoint 演示文稿</vt:lpstr>
      <vt:lpstr>Outline</vt:lpstr>
      <vt:lpstr>Experimental Evaluation</vt:lpstr>
      <vt:lpstr>Results</vt:lpstr>
      <vt:lpstr>Ablation experiments</vt:lpstr>
      <vt:lpstr>Outline</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shangjiaxing</dc:creator>
  <cp:lastModifiedBy>Administrator</cp:lastModifiedBy>
  <cp:revision>1358</cp:revision>
  <cp:lastPrinted>1601-01-01T00:00:00Z</cp:lastPrinted>
  <dcterms:created xsi:type="dcterms:W3CDTF">1601-01-01T00:00:00Z</dcterms:created>
  <dcterms:modified xsi:type="dcterms:W3CDTF">2022-06-24T00:58:30Z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