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66" r:id="rId5"/>
    <p:sldId id="268" r:id="rId6"/>
    <p:sldId id="293" r:id="rId7"/>
    <p:sldId id="294" r:id="rId8"/>
    <p:sldId id="295" r:id="rId9"/>
    <p:sldId id="301" r:id="rId10"/>
    <p:sldId id="298" r:id="rId11"/>
    <p:sldId id="299" r:id="rId12"/>
    <p:sldId id="329" r:id="rId13"/>
    <p:sldId id="300" r:id="rId14"/>
    <p:sldId id="330" r:id="rId15"/>
    <p:sldId id="265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3E98"/>
    <a:srgbClr val="033E9A"/>
    <a:srgbClr val="CF0101"/>
    <a:srgbClr val="3E4150"/>
    <a:srgbClr val="939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61" autoAdjust="0"/>
    <p:restoredTop sz="99516" autoAdjust="0"/>
  </p:normalViewPr>
  <p:slideViewPr>
    <p:cSldViewPr snapToGrid="0">
      <p:cViewPr varScale="1">
        <p:scale>
          <a:sx n="108" d="100"/>
          <a:sy n="108" d="100"/>
        </p:scale>
        <p:origin x="-516" y="438"/>
      </p:cViewPr>
      <p:guideLst>
        <p:guide orient="horz" pos="2204"/>
        <p:guide pos="3876"/>
      </p:guideLst>
    </p:cSldViewPr>
  </p:slideViewPr>
  <p:outlineViewPr>
    <p:cViewPr>
      <p:scale>
        <a:sx n="33" d="100"/>
        <a:sy n="33" d="100"/>
      </p:scale>
      <p:origin x="0" y="-24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25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 dirty="0"/>
              <a:t>Good morning everyone, i will introduce a task allocation method to solve stragglers in distributed deep learning based on synchronous stochastic gradient descent. 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2901-3818-4288-A2AF-2123C9E370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09E81-2A51-4B75-811C-C3E8AA2F71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2901-3818-4288-A2AF-2123C9E370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09E81-2A51-4B75-811C-C3E8AA2F71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2901-3818-4288-A2AF-2123C9E370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09E81-2A51-4B75-811C-C3E8AA2F71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2901-3818-4288-A2AF-2123C9E370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09E81-2A51-4B75-811C-C3E8AA2F71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2901-3818-4288-A2AF-2123C9E370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09E81-2A51-4B75-811C-C3E8AA2F71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2901-3818-4288-A2AF-2123C9E370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09E81-2A51-4B75-811C-C3E8AA2F71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2901-3818-4288-A2AF-2123C9E370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09E81-2A51-4B75-811C-C3E8AA2F71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2901-3818-4288-A2AF-2123C9E370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09E81-2A51-4B75-811C-C3E8AA2F71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2901-3818-4288-A2AF-2123C9E370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09E81-2A51-4B75-811C-C3E8AA2F71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2901-3818-4288-A2AF-2123C9E370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09E81-2A51-4B75-811C-C3E8AA2F71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2901-3818-4288-A2AF-2123C9E370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09E81-2A51-4B75-811C-C3E8AA2F71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62901-3818-4288-A2AF-2123C9E370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09E81-2A51-4B75-811C-C3E8AA2F715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51"/>
          <a:stretch>
            <a:fillRect/>
          </a:stretch>
        </p:blipFill>
        <p:spPr>
          <a:xfrm rot="18426895">
            <a:off x="-6038215" y="-3760470"/>
            <a:ext cx="15335250" cy="937133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 rot="0">
            <a:off x="9519920" y="153035"/>
            <a:ext cx="2303780" cy="2303780"/>
            <a:chOff x="1827622" y="1343919"/>
            <a:chExt cx="2304000" cy="2304000"/>
          </a:xfrm>
        </p:grpSpPr>
        <p:sp>
          <p:nvSpPr>
            <p:cNvPr id="6" name="椭圆 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TextBox 12"/>
          <p:cNvSpPr txBox="1"/>
          <p:nvPr/>
        </p:nvSpPr>
        <p:spPr>
          <a:xfrm>
            <a:off x="4542790" y="3450273"/>
            <a:ext cx="7301865" cy="1814830"/>
          </a:xfrm>
          <a:prstGeom prst="rect">
            <a:avLst/>
          </a:prstGeom>
          <a:noFill/>
        </p:spPr>
        <p:txBody>
          <a:bodyPr wrap="square" lIns="91472" tIns="45736" rIns="91472" bIns="45736" rtlCol="0" anchor="ctr">
            <a:spAutoFit/>
          </a:bodyPr>
          <a:lstStyle>
            <a:defPPr>
              <a:defRPr lang="zh-CN"/>
            </a:defPPr>
            <a:lvl1pPr algn="ctr">
              <a:defRPr sz="6000" b="1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sz="2800" dirty="0" smtClean="0">
                <a:solidFill>
                  <a:srgbClr val="3E4150"/>
                </a:solidFill>
              </a:rPr>
              <a:t>Self-Adaptive Task Allocation for Decentralized</a:t>
            </a:r>
            <a:endParaRPr sz="2800" dirty="0" smtClean="0">
              <a:solidFill>
                <a:srgbClr val="3E4150"/>
              </a:solidFill>
            </a:endParaRPr>
          </a:p>
          <a:p>
            <a:pPr algn="ctr"/>
            <a:r>
              <a:rPr sz="2800" dirty="0" smtClean="0">
                <a:solidFill>
                  <a:srgbClr val="3E4150"/>
                </a:solidFill>
              </a:rPr>
              <a:t>Deep Learning in Heterogeneous Environments</a:t>
            </a:r>
            <a:endParaRPr sz="2800" dirty="0" smtClean="0">
              <a:solidFill>
                <a:srgbClr val="3E4150"/>
              </a:solidFill>
            </a:endParaRPr>
          </a:p>
        </p:txBody>
      </p:sp>
      <p:sp>
        <p:nvSpPr>
          <p:cNvPr id="46" name="文本框 1"/>
          <p:cNvSpPr>
            <a:spLocks noChangeArrowheads="1"/>
          </p:cNvSpPr>
          <p:nvPr/>
        </p:nvSpPr>
        <p:spPr bwMode="auto">
          <a:xfrm>
            <a:off x="7249160" y="2928620"/>
            <a:ext cx="18891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seke2022</a:t>
            </a:r>
            <a:endParaRPr lang="en-US" altLang="zh-CN" sz="2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1571416" y="3982853"/>
            <a:ext cx="620584" cy="1723138"/>
            <a:chOff x="11571416" y="3218099"/>
            <a:chExt cx="620584" cy="1723138"/>
          </a:xfrm>
        </p:grpSpPr>
        <p:sp>
          <p:nvSpPr>
            <p:cNvPr id="43" name="矩形 42"/>
            <p:cNvSpPr/>
            <p:nvPr/>
          </p:nvSpPr>
          <p:spPr>
            <a:xfrm>
              <a:off x="11571416" y="3218099"/>
              <a:ext cx="620584" cy="1723137"/>
            </a:xfrm>
            <a:prstGeom prst="rect">
              <a:avLst/>
            </a:prstGeom>
            <a:solidFill>
              <a:srgbClr val="3E4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11571416" y="4500799"/>
              <a:ext cx="620584" cy="440438"/>
            </a:xfrm>
            <a:prstGeom prst="rect">
              <a:avLst/>
            </a:prstGeom>
            <a:solidFill>
              <a:srgbClr val="033E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5038090" y="5367655"/>
            <a:ext cx="63112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Yongyue Chao</a:t>
            </a:r>
            <a:endParaRPr lang="en-US" altLang="zh-CN" sz="12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Institute of Automation, Chinese Academy of Sciences</a:t>
            </a:r>
            <a:endParaRPr lang="en-US" altLang="zh-CN" sz="12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2022-6-9</a:t>
            </a:r>
            <a:endParaRPr lang="en-US" altLang="zh-CN" sz="12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9771380" y="405130"/>
            <a:ext cx="1800000" cy="1800000"/>
          </a:xfrm>
          <a:prstGeom prst="ellipse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  <p:bldLst>
      <p:bldP spid="45" grpId="0"/>
      <p:bldP spid="46" grpId="0"/>
      <p:bldP spid="4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0" y="167732"/>
            <a:ext cx="188686" cy="592364"/>
            <a:chOff x="11571416" y="3959358"/>
            <a:chExt cx="620584" cy="1723139"/>
          </a:xfrm>
        </p:grpSpPr>
        <p:sp>
          <p:nvSpPr>
            <p:cNvPr id="27" name="矩形 26"/>
            <p:cNvSpPr/>
            <p:nvPr/>
          </p:nvSpPr>
          <p:spPr>
            <a:xfrm>
              <a:off x="11571416" y="3959358"/>
              <a:ext cx="620584" cy="1723137"/>
            </a:xfrm>
            <a:prstGeom prst="rect">
              <a:avLst/>
            </a:prstGeom>
            <a:solidFill>
              <a:srgbClr val="3E4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11571416" y="5115169"/>
              <a:ext cx="620584" cy="567328"/>
            </a:xfrm>
            <a:prstGeom prst="rect">
              <a:avLst/>
            </a:prstGeom>
            <a:solidFill>
              <a:srgbClr val="053E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414673" y="178263"/>
            <a:ext cx="30714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3E41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Introduction</a:t>
            </a:r>
            <a:endParaRPr lang="en-US" altLang="zh-CN" sz="3600" b="1" dirty="0" smtClean="0">
              <a:solidFill>
                <a:srgbClr val="3E41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458720" y="1038860"/>
            <a:ext cx="707136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Distributed Deep Learning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—— large-scale DNN models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298565" y="316865"/>
            <a:ext cx="58934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Institute of Automation, Chinese Academy of Sciences</a:t>
            </a:r>
            <a:endParaRPr lang="en-US" altLang="zh-CN" sz="16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79035" y="3244850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 </a:t>
            </a:r>
            <a:endParaRPr lang="zh-CN" altLang="en-US"/>
          </a:p>
        </p:txBody>
      </p:sp>
      <p:pic>
        <p:nvPicPr>
          <p:cNvPr id="32" name="图片 31" descr="未命名文件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5580" y="2362200"/>
            <a:ext cx="4583430" cy="358267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36" name="矩形 35"/>
          <p:cNvSpPr/>
          <p:nvPr/>
        </p:nvSpPr>
        <p:spPr>
          <a:xfrm>
            <a:off x="3014980" y="3576955"/>
            <a:ext cx="1629410" cy="112204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8565" y="2332990"/>
            <a:ext cx="4665345" cy="361188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40" name="矩形 39"/>
          <p:cNvSpPr/>
          <p:nvPr/>
        </p:nvSpPr>
        <p:spPr>
          <a:xfrm>
            <a:off x="3014980" y="5762625"/>
            <a:ext cx="2250440" cy="55308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decentralized 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837805" y="5762625"/>
            <a:ext cx="2250440" cy="55308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centralized </a:t>
            </a:r>
            <a:endParaRPr lang="en-US" altLang="zh-CN" sz="20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188687"/>
            <a:ext cx="188686" cy="592364"/>
            <a:chOff x="11571416" y="3959358"/>
            <a:chExt cx="620584" cy="1723139"/>
          </a:xfrm>
        </p:grpSpPr>
        <p:sp>
          <p:nvSpPr>
            <p:cNvPr id="5" name="矩形 4"/>
            <p:cNvSpPr/>
            <p:nvPr/>
          </p:nvSpPr>
          <p:spPr>
            <a:xfrm>
              <a:off x="11571416" y="3959358"/>
              <a:ext cx="620584" cy="1723137"/>
            </a:xfrm>
            <a:prstGeom prst="rect">
              <a:avLst/>
            </a:prstGeom>
            <a:solidFill>
              <a:srgbClr val="3E4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1571416" y="5115169"/>
              <a:ext cx="620584" cy="567328"/>
            </a:xfrm>
            <a:prstGeom prst="rect">
              <a:avLst/>
            </a:prstGeom>
            <a:solidFill>
              <a:srgbClr val="053E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14673" y="178263"/>
            <a:ext cx="30714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3E41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Introduction</a:t>
            </a:r>
            <a:endParaRPr lang="en-US" altLang="zh-CN" sz="3600" b="1" dirty="0" smtClean="0">
              <a:solidFill>
                <a:srgbClr val="3E41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298565" y="316865"/>
            <a:ext cx="58934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Institute of Automation, Chinese Academy of Sciences</a:t>
            </a:r>
            <a:endParaRPr lang="en-US" altLang="zh-CN" sz="16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83260" y="2277110"/>
            <a:ext cx="10825480" cy="326834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1447800" y="3185160"/>
            <a:ext cx="9681845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✬ hardware heterogeneity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different GPUs with different computing capacity 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4395" y="2520315"/>
            <a:ext cx="5289550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heterogeneous</a:t>
            </a:r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environment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74395" y="4123690"/>
            <a:ext cx="5289550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straggler</a:t>
            </a:r>
            <a:r>
              <a:rPr lang="en-US" altLang="zh-CN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447800" y="4739005"/>
            <a:ext cx="9296400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✬ training speed depends on the slowest worker 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98475" y="1441450"/>
            <a:ext cx="5893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8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 existing problem:</a:t>
            </a:r>
            <a:endParaRPr lang="en-US" altLang="zh-CN" sz="28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下箭头 48"/>
          <p:cNvSpPr/>
          <p:nvPr/>
        </p:nvSpPr>
        <p:spPr>
          <a:xfrm>
            <a:off x="5639435" y="3788410"/>
            <a:ext cx="287020" cy="497840"/>
          </a:xfrm>
          <a:prstGeom prst="downArrow">
            <a:avLst>
              <a:gd name="adj1" fmla="val 50000"/>
              <a:gd name="adj2" fmla="val 75663"/>
            </a:avLst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188687"/>
            <a:ext cx="188686" cy="592364"/>
            <a:chOff x="11571416" y="3959358"/>
            <a:chExt cx="620584" cy="1723139"/>
          </a:xfrm>
        </p:grpSpPr>
        <p:sp>
          <p:nvSpPr>
            <p:cNvPr id="5" name="矩形 4"/>
            <p:cNvSpPr/>
            <p:nvPr/>
          </p:nvSpPr>
          <p:spPr>
            <a:xfrm>
              <a:off x="11571416" y="3959358"/>
              <a:ext cx="620584" cy="1723137"/>
            </a:xfrm>
            <a:prstGeom prst="rect">
              <a:avLst/>
            </a:prstGeom>
            <a:solidFill>
              <a:srgbClr val="3E4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1571416" y="5115169"/>
              <a:ext cx="620584" cy="567328"/>
            </a:xfrm>
            <a:prstGeom prst="rect">
              <a:avLst/>
            </a:prstGeom>
            <a:solidFill>
              <a:srgbClr val="053E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14673" y="178263"/>
            <a:ext cx="32004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3E41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Related work</a:t>
            </a:r>
            <a:endParaRPr lang="en-US" altLang="zh-CN" sz="3600" b="1" dirty="0" smtClean="0">
              <a:solidFill>
                <a:srgbClr val="3E41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298565" y="316865"/>
            <a:ext cx="58934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Institute of Automation, Chinese Academy of Sciences</a:t>
            </a:r>
            <a:endParaRPr lang="en-US" altLang="zh-CN" sz="16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4655" y="1395730"/>
            <a:ext cx="5058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2.1. Based on task allocation 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02080" y="2153285"/>
            <a:ext cx="9906000" cy="3291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⊙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atch Orchestra Algorithm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：balances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the amount of mini-batch data according to the speed of workers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and makes a linear regression on training time and mini-batch size so that allocates tasks for workers based on slope changing.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3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⊙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FlexRR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：addresses the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straggler problem by integrating flexible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consistency bounds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with temporary peer-to-peer work reassignment. FlexRR increases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cost of training due to extra communication in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worker computing. 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188687"/>
            <a:ext cx="188686" cy="592364"/>
            <a:chOff x="11571416" y="3959358"/>
            <a:chExt cx="620584" cy="1723139"/>
          </a:xfrm>
        </p:grpSpPr>
        <p:sp>
          <p:nvSpPr>
            <p:cNvPr id="5" name="矩形 4"/>
            <p:cNvSpPr/>
            <p:nvPr/>
          </p:nvSpPr>
          <p:spPr>
            <a:xfrm>
              <a:off x="11571416" y="3959358"/>
              <a:ext cx="620584" cy="1723137"/>
            </a:xfrm>
            <a:prstGeom prst="rect">
              <a:avLst/>
            </a:prstGeom>
            <a:solidFill>
              <a:srgbClr val="3E4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1571416" y="5115169"/>
              <a:ext cx="620584" cy="567328"/>
            </a:xfrm>
            <a:prstGeom prst="rect">
              <a:avLst/>
            </a:prstGeom>
            <a:solidFill>
              <a:srgbClr val="053E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14673" y="178263"/>
            <a:ext cx="32004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3E41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Related work</a:t>
            </a:r>
            <a:endParaRPr lang="en-US" altLang="zh-CN" sz="3600" b="1" dirty="0" smtClean="0">
              <a:solidFill>
                <a:srgbClr val="3E41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298565" y="316865"/>
            <a:ext cx="58934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Institute of Automation, Chinese Academy of Sciences</a:t>
            </a:r>
            <a:endParaRPr lang="en-US" altLang="zh-CN" sz="16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8925" y="1454150"/>
            <a:ext cx="5396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Based on model average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13510" y="2322195"/>
            <a:ext cx="76193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13510" y="2322195"/>
            <a:ext cx="9926320" cy="3291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⊙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artial Random Synchronization: AD-PSGD, Partial All-Reduce and gossip SGP improve global synchronization with partial random synchronization 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l">
              <a:buClrTx/>
              <a:buSzTx/>
              <a:buFontTx/>
            </a:pP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⊙B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ackup Worker: abandon gradients from stragglers to allow gradient aggregations without all workers participation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l">
              <a:buClrTx/>
              <a:buSzTx/>
              <a:buFontTx/>
            </a:pP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⊙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Ajust Learning Rate: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dynamically adjust the local learning rate of worker according to the delay of the worker or the state of gradients</a:t>
            </a:r>
            <a:endParaRPr lang="en-US" altLang="zh-CN" sz="28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188687"/>
            <a:ext cx="188686" cy="592364"/>
            <a:chOff x="11571416" y="3959358"/>
            <a:chExt cx="620584" cy="1723139"/>
          </a:xfrm>
        </p:grpSpPr>
        <p:sp>
          <p:nvSpPr>
            <p:cNvPr id="5" name="矩形 4"/>
            <p:cNvSpPr/>
            <p:nvPr/>
          </p:nvSpPr>
          <p:spPr>
            <a:xfrm>
              <a:off x="11571416" y="3959358"/>
              <a:ext cx="620584" cy="1723137"/>
            </a:xfrm>
            <a:prstGeom prst="rect">
              <a:avLst/>
            </a:prstGeom>
            <a:solidFill>
              <a:srgbClr val="3E4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1571416" y="5115169"/>
              <a:ext cx="620584" cy="567328"/>
            </a:xfrm>
            <a:prstGeom prst="rect">
              <a:avLst/>
            </a:prstGeom>
            <a:solidFill>
              <a:srgbClr val="053E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14673" y="178263"/>
            <a:ext cx="38557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3E41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Method  --SATA</a:t>
            </a:r>
            <a:endParaRPr lang="en-US" altLang="zh-CN" sz="3600" b="1" dirty="0" smtClean="0">
              <a:solidFill>
                <a:srgbClr val="3E41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298565" y="316865"/>
            <a:ext cx="58934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Institute of Automation, Chinese Academy of Sciences</a:t>
            </a:r>
            <a:endParaRPr lang="en-US" altLang="zh-CN" sz="16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-97155" y="1346835"/>
            <a:ext cx="5396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3.1. task allocation model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/>
              <p:cNvSpPr txBox="1"/>
              <p:nvPr/>
            </p:nvSpPr>
            <p:spPr>
              <a:xfrm>
                <a:off x="1350010" y="1887855"/>
                <a:ext cx="9767570" cy="4632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3.1.1 Preliminaries: </a:t>
                </a:r>
                <a:endPara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280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	⊗</a:t>
                </a: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gradient aggregation time of all workers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240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sz="240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altLang="zh-CN" sz="240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equal:</a:t>
                </a:r>
                <a:endPara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𝑐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p>
                      </m:sSubSup>
                      <m:r>
                        <a:rPr lang="en-US" altLang="zh-CN" sz="24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𝑐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p>
                      </m:sSubSup>
                      <m:r>
                        <a:rPr lang="en-US" altLang="zh-CN" sz="24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sz="2400" i="1">
                          <a:latin typeface="Cambria Math" panose="02040503050406030204" charset="0"/>
                          <a:cs typeface="Cambria Math" panose="02040503050406030204" charset="0"/>
                        </a:rPr>
                        <m:t>⋯=</m:t>
                      </m:r>
                      <m:sSubSup>
                        <m:sSubSupPr>
                          <m:ctrlP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𝑐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𝑛</m:t>
                          </m:r>
                        </m:sup>
                      </m:sSubSup>
                    </m:oMath>
                  </m:oMathPara>
                </a14:m>
                <a:endParaRPr lang="en-US" altLang="zh-CN" sz="2400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endPara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240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	⊗</a:t>
                </a: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total training time of all workers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𝑇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will be equal:</a:t>
                </a:r>
                <a:endPara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  <a:sym typeface="+mn-ea"/>
                            </a:rPr>
                            <m:t>𝑇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  <a:sym typeface="+mn-ea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  <a:sym typeface="+mn-ea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  <a:sym typeface="+mn-ea"/>
                            </a:rPr>
                            <m:t>𝑇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  <a:sym typeface="+mn-ea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  <a:sym typeface="+mn-ea"/>
                        </a:rPr>
                        <m:t>=</m:t>
                      </m:r>
                      <m:r>
                        <a:rPr lang="en-US" altLang="zh-CN" sz="2400" i="1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  <a:sym typeface="+mn-ea"/>
                        </a:rPr>
                        <m:t>⋯=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  <a:sym typeface="+mn-ea"/>
                            </a:rPr>
                            <m:t>𝑇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  <a:sym typeface="+mn-ea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altLang="zh-CN" sz="2400" i="1">
                  <a:latin typeface="Cambria Math" panose="02040503050406030204" charset="0"/>
                  <a:ea typeface="微软雅黑" panose="020B0503020204020204" pitchFamily="34" charset="-122"/>
                  <a:cs typeface="Cambria Math" panose="02040503050406030204" charset="0"/>
                  <a:sym typeface="+mn-ea"/>
                </a:endParaRPr>
              </a:p>
              <a:p>
                <a:endParaRPr lang="en-US" altLang="zh-CN" sz="240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endParaRPr>
              </a:p>
              <a:p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40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⊗</a:t>
                </a: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the ratio of local mini-batch size to global </a:t>
                </a: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batch size in the previous epoch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𝑤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𝑘</m:t>
                        </m:r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in the current epoch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𝑤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𝑘</m:t>
                        </m:r>
                      </m:sup>
                    </m:sSubSup>
                  </m:oMath>
                </a14:m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 sum of the ratio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𝑤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𝑘</m:t>
                        </m:r>
                      </m:sup>
                    </m:sSubSup>
                  </m:oMath>
                </a14:m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the changed ratio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𝑤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𝑘</m:t>
                        </m:r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will be set:</a:t>
                </a:r>
                <a:endPara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𝑘</m:t>
                          </m:r>
                        </m:sup>
                      </m:sSubSup>
                      <m:r>
                        <a:rPr lang="en-US" altLang="zh-CN" sz="2400" i="1">
                          <a:latin typeface="Cambria Math" panose="02040503050406030204" charset="0"/>
                          <a:cs typeface="Cambria Math" panose="02040503050406030204" charset="0"/>
                        </a:rPr>
                        <m:t>+</m:t>
                      </m:r>
                      <m:sSubSup>
                        <m:sSubSupPr>
                          <m:ctrlP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𝑘</m:t>
                          </m:r>
                        </m:sup>
                      </m:sSubSup>
                      <m:r>
                        <a:rPr lang="en-US" altLang="zh-CN" sz="2400" i="1">
                          <a:latin typeface="Cambria Math" panose="02040503050406030204" charset="0"/>
                          <a:cs typeface="Cambria Math" panose="02040503050406030204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charset="0"/>
                          <a:cs typeface="Cambria Math" panose="02040503050406030204" charset="0"/>
                        </a:rPr>
                        <m:t>⋯+</m:t>
                      </m:r>
                      <m:sSubSup>
                        <m:sSubSupPr>
                          <m:ctrlP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𝑛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𝑘</m:t>
                          </m:r>
                        </m:sup>
                      </m:sSubSup>
                      <m:r>
                        <a:rPr lang="en-US" altLang="zh-CN" sz="24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sz="2400" i="1">
                          <a:latin typeface="Cambria Math" panose="02040503050406030204" charset="0"/>
                          <a:cs typeface="Cambria Math" panose="02040503050406030204" charset="0"/>
                        </a:rPr>
                        <m:t>1</m:t>
                      </m:r>
                    </m:oMath>
                  </m:oMathPara>
                </a14:m>
                <a:endParaRPr lang="en-US" altLang="zh-CN" sz="2400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charset="0"/>
                          <a:cs typeface="Cambria Math" panose="02040503050406030204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charset="0"/>
                          <a:cs typeface="Cambria Math" panose="02040503050406030204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charset="0"/>
                          <a:cs typeface="Cambria Math" panose="02040503050406030204" charset="0"/>
                        </a:rPr>
                        <m:t>⋯+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sz="2400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</m:oMath>
                  </m:oMathPara>
                </a14:m>
                <a:endPara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0010" y="1887855"/>
                <a:ext cx="9767570" cy="463296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188687"/>
            <a:ext cx="188686" cy="592364"/>
            <a:chOff x="11571416" y="3959358"/>
            <a:chExt cx="620584" cy="1723139"/>
          </a:xfrm>
        </p:grpSpPr>
        <p:sp>
          <p:nvSpPr>
            <p:cNvPr id="5" name="矩形 4"/>
            <p:cNvSpPr/>
            <p:nvPr/>
          </p:nvSpPr>
          <p:spPr>
            <a:xfrm>
              <a:off x="11571416" y="3959358"/>
              <a:ext cx="620584" cy="1723137"/>
            </a:xfrm>
            <a:prstGeom prst="rect">
              <a:avLst/>
            </a:prstGeom>
            <a:solidFill>
              <a:srgbClr val="3E4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1571416" y="5115169"/>
              <a:ext cx="620584" cy="567328"/>
            </a:xfrm>
            <a:prstGeom prst="rect">
              <a:avLst/>
            </a:prstGeom>
            <a:solidFill>
              <a:srgbClr val="053E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14673" y="178263"/>
            <a:ext cx="38557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3E41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Method  --SATA</a:t>
            </a:r>
            <a:endParaRPr lang="en-US" altLang="zh-CN" sz="3600" b="1" dirty="0" smtClean="0">
              <a:solidFill>
                <a:srgbClr val="3E41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298565" y="316865"/>
            <a:ext cx="58934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Institute of Automation, Chinese Academy of Sciences</a:t>
            </a:r>
            <a:endParaRPr lang="en-US" altLang="zh-CN" sz="16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1985" y="2458720"/>
            <a:ext cx="6075045" cy="350647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04800" y="1505585"/>
            <a:ext cx="5396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3.1. task allocation model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6717030" y="1505585"/>
                <a:ext cx="4984115" cy="4316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l">
                  <a:buClrTx/>
                  <a:buSzTx/>
                  <a:buFontTx/>
                </a:pP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3.1.2 mathematical model</a:t>
                </a:r>
                <a:endPara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>
                  <a:buClrTx/>
                  <a:buSzTx/>
                  <a:buFontTx/>
                </a:pPr>
                <a:endPara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>
                  <a:buClrTx/>
                  <a:buSzTx/>
                  <a:buFontTx/>
                </a:pPr>
                <a:r>
                  <a:rPr lang="en-US" altLang="zh-CN" sz="240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⊗</a:t>
                </a: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objective function:</a:t>
                </a:r>
                <a:endPara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US" altLang="zh-CN"/>
                  <a:t>      	            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∆</m:t>
                    </m:r>
                    <m:sSubSup>
                      <m:sSub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𝑤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𝑖𝑗</m:t>
                        </m:r>
                      </m:sup>
                    </m:sSubSup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=|</m:t>
                    </m:r>
                    <m:sSubSup>
                      <m:sSub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𝑤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</m:sup>
                    </m:sSubSup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−</m:t>
                    </m:r>
                    <m:sSubSup>
                      <m:sSub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𝑤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𝑗</m:t>
                        </m:r>
                      </m:sup>
                    </m:sSubSup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|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mPr>
                        <m:m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𝑚𝑖𝑛</m:t>
                            </m:r>
                          </m:e>
                        </m:mr>
                        <m:m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𝐷</m:t>
                            </m:r>
                          </m:e>
                        </m:mr>
                      </m:m>
                      <m:nary>
                        <m:naryPr>
                          <m:chr m:val="∑"/>
                          <m:limLoc m:val="undOvr"/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naryPr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=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naryPr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𝑗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≠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∆</m:t>
                              </m:r>
                              <m:sSubSup>
                                <m:sSubSupPr>
                                  <m:ctrlP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𝑤</m:t>
                                  </m:r>
                                </m:sub>
                                <m:sup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𝑖𝑗</m:t>
                                  </m:r>
                                </m:sup>
                              </m:sSubSup>
                            </m:e>
                          </m:nary>
                        </m:e>
                      </m:nary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l"/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                              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mPr>
                      <m:m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𝑚𝑖𝑛</m:t>
                          </m:r>
                        </m:e>
                      </m:mr>
                      <m:m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𝐷</m:t>
                          </m:r>
                        </m:e>
                      </m:mr>
                    </m:m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 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⋯,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i="1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endPara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240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⊗</a:t>
                </a: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then computed the updated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𝑤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𝑘</m:t>
                        </m:r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+</m:t>
                        </m:r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each epoch</a:t>
                </a:r>
                <a:endPara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7030" y="1505585"/>
                <a:ext cx="4984115" cy="431673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2805" y="5379720"/>
            <a:ext cx="4084955" cy="9137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188687"/>
            <a:ext cx="188686" cy="592364"/>
            <a:chOff x="11571416" y="3959358"/>
            <a:chExt cx="620584" cy="1723139"/>
          </a:xfrm>
        </p:grpSpPr>
        <p:sp>
          <p:nvSpPr>
            <p:cNvPr id="5" name="矩形 4"/>
            <p:cNvSpPr/>
            <p:nvPr/>
          </p:nvSpPr>
          <p:spPr>
            <a:xfrm>
              <a:off x="11571416" y="3959358"/>
              <a:ext cx="620584" cy="1723137"/>
            </a:xfrm>
            <a:prstGeom prst="rect">
              <a:avLst/>
            </a:prstGeom>
            <a:solidFill>
              <a:srgbClr val="3E4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1571416" y="5115169"/>
              <a:ext cx="620584" cy="567328"/>
            </a:xfrm>
            <a:prstGeom prst="rect">
              <a:avLst/>
            </a:prstGeom>
            <a:solidFill>
              <a:srgbClr val="053E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14673" y="178263"/>
            <a:ext cx="38557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600" b="1" dirty="0" smtClean="0">
                <a:solidFill>
                  <a:srgbClr val="3E41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Method  </a:t>
            </a:r>
            <a:r>
              <a:rPr lang="en-US" altLang="zh-CN" sz="3600" b="1" dirty="0" smtClean="0">
                <a:solidFill>
                  <a:srgbClr val="3E41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--SATA</a:t>
            </a:r>
            <a:endParaRPr lang="en-US" altLang="zh-CN" sz="3600" b="1" dirty="0" smtClean="0">
              <a:solidFill>
                <a:srgbClr val="3E41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298565" y="316865"/>
            <a:ext cx="58934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Institute of Automation, Chinese Academy of Sciences</a:t>
            </a:r>
            <a:endParaRPr lang="en-US" altLang="zh-CN" sz="16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64210" y="1062355"/>
            <a:ext cx="79565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3.2. self-adaptive task allocation algorithm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19020" y="1857375"/>
            <a:ext cx="8785860" cy="494220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188687"/>
            <a:ext cx="188686" cy="592364"/>
            <a:chOff x="11571416" y="3959358"/>
            <a:chExt cx="620584" cy="1723139"/>
          </a:xfrm>
        </p:grpSpPr>
        <p:sp>
          <p:nvSpPr>
            <p:cNvPr id="5" name="矩形 4"/>
            <p:cNvSpPr/>
            <p:nvPr/>
          </p:nvSpPr>
          <p:spPr>
            <a:xfrm>
              <a:off x="11571416" y="3959358"/>
              <a:ext cx="620584" cy="1723137"/>
            </a:xfrm>
            <a:prstGeom prst="rect">
              <a:avLst/>
            </a:prstGeom>
            <a:solidFill>
              <a:srgbClr val="3E4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1571416" y="5115169"/>
              <a:ext cx="620584" cy="567328"/>
            </a:xfrm>
            <a:prstGeom prst="rect">
              <a:avLst/>
            </a:prstGeom>
            <a:solidFill>
              <a:srgbClr val="053E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14673" y="178263"/>
            <a:ext cx="38557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600" b="1" dirty="0" smtClean="0">
                <a:solidFill>
                  <a:srgbClr val="3E41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Method  </a:t>
            </a:r>
            <a:r>
              <a:rPr lang="en-US" altLang="zh-CN" sz="3600" b="1" dirty="0" smtClean="0">
                <a:solidFill>
                  <a:srgbClr val="3E41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--SATA</a:t>
            </a:r>
            <a:endParaRPr lang="en-US" altLang="zh-CN" sz="3600" b="1" dirty="0" smtClean="0">
              <a:solidFill>
                <a:srgbClr val="3E41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298565" y="316865"/>
            <a:ext cx="58934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Institute of Automation, Chinese Academy of Sciences</a:t>
            </a:r>
            <a:endParaRPr lang="en-US" altLang="zh-CN" sz="16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75970" y="1931035"/>
            <a:ext cx="5459095" cy="42989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64210" y="1062355"/>
            <a:ext cx="79565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3.2. self-adaptive task allocation algorithm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48425" y="2642870"/>
            <a:ext cx="559498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⊗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Three main parts in the SATA algorithm: 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	determining the ratio 	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	redistributing the dataset  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	training 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⊗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Under relatively steady environment, w will be steady after several epochs. 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188687"/>
            <a:ext cx="188686" cy="592364"/>
            <a:chOff x="11571416" y="3959358"/>
            <a:chExt cx="620584" cy="1723139"/>
          </a:xfrm>
        </p:grpSpPr>
        <p:sp>
          <p:nvSpPr>
            <p:cNvPr id="5" name="矩形 4"/>
            <p:cNvSpPr/>
            <p:nvPr/>
          </p:nvSpPr>
          <p:spPr>
            <a:xfrm>
              <a:off x="11571416" y="3959358"/>
              <a:ext cx="620584" cy="1723137"/>
            </a:xfrm>
            <a:prstGeom prst="rect">
              <a:avLst/>
            </a:prstGeom>
            <a:solidFill>
              <a:srgbClr val="3E4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1571416" y="5115169"/>
              <a:ext cx="620584" cy="567328"/>
            </a:xfrm>
            <a:prstGeom prst="rect">
              <a:avLst/>
            </a:prstGeom>
            <a:solidFill>
              <a:srgbClr val="053E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14673" y="178263"/>
            <a:ext cx="28136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3E41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Experiment</a:t>
            </a:r>
            <a:endParaRPr lang="en-US" altLang="zh-CN" sz="3600" b="1" dirty="0" smtClean="0">
              <a:solidFill>
                <a:srgbClr val="3E41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298565" y="316865"/>
            <a:ext cx="58934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Institute of Automation, Chinese Academy of Sciences</a:t>
            </a:r>
            <a:endParaRPr lang="en-US" altLang="zh-CN" sz="16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IMG_a2d44ba91f3e41c18d905977a8ae4fc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4270" y="1570355"/>
            <a:ext cx="3294149" cy="2520000"/>
          </a:xfrm>
          <a:prstGeom prst="rect">
            <a:avLst/>
          </a:prstGeom>
        </p:spPr>
      </p:pic>
      <p:pic>
        <p:nvPicPr>
          <p:cNvPr id="3" name="图片 2" descr="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90" y="1480185"/>
            <a:ext cx="3294433" cy="2520000"/>
          </a:xfrm>
          <a:prstGeom prst="rect">
            <a:avLst/>
          </a:prstGeom>
        </p:spPr>
      </p:pic>
      <p:pic>
        <p:nvPicPr>
          <p:cNvPr id="8" name="图片 7" descr="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4655" y="1570355"/>
            <a:ext cx="3294433" cy="2520000"/>
          </a:xfrm>
          <a:prstGeom prst="rect">
            <a:avLst/>
          </a:prstGeom>
        </p:spPr>
      </p:pic>
      <p:pic>
        <p:nvPicPr>
          <p:cNvPr id="9" name="图片 8" descr="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500" y="4090670"/>
            <a:ext cx="3294433" cy="2520000"/>
          </a:xfrm>
          <a:prstGeom prst="rect">
            <a:avLst/>
          </a:prstGeom>
        </p:spPr>
      </p:pic>
      <p:pic>
        <p:nvPicPr>
          <p:cNvPr id="10" name="图片 9" descr="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4270" y="4192905"/>
            <a:ext cx="3294433" cy="2520000"/>
          </a:xfrm>
          <a:prstGeom prst="rect">
            <a:avLst/>
          </a:prstGeom>
        </p:spPr>
      </p:pic>
      <p:pic>
        <p:nvPicPr>
          <p:cNvPr id="11" name="图片 10" descr="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4655" y="4090670"/>
            <a:ext cx="3293267" cy="2520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14655" y="1082675"/>
            <a:ext cx="114769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4.1.acceleration by SATA algorithm in heterogeneous environments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493375" y="1651635"/>
            <a:ext cx="14579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2 nodes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182860" y="2785110"/>
            <a:ext cx="14579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182860" y="5094605"/>
            <a:ext cx="14579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VGG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188687"/>
            <a:ext cx="188686" cy="592364"/>
            <a:chOff x="11571416" y="3959358"/>
            <a:chExt cx="620584" cy="1723139"/>
          </a:xfrm>
        </p:grpSpPr>
        <p:sp>
          <p:nvSpPr>
            <p:cNvPr id="5" name="矩形 4"/>
            <p:cNvSpPr/>
            <p:nvPr/>
          </p:nvSpPr>
          <p:spPr>
            <a:xfrm>
              <a:off x="11571416" y="3959358"/>
              <a:ext cx="620584" cy="1723137"/>
            </a:xfrm>
            <a:prstGeom prst="rect">
              <a:avLst/>
            </a:prstGeom>
            <a:solidFill>
              <a:srgbClr val="3E4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1571416" y="5115169"/>
              <a:ext cx="620584" cy="567328"/>
            </a:xfrm>
            <a:prstGeom prst="rect">
              <a:avLst/>
            </a:prstGeom>
            <a:solidFill>
              <a:srgbClr val="053E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14673" y="178263"/>
            <a:ext cx="28136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3E41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Experiment</a:t>
            </a:r>
            <a:endParaRPr lang="en-US" altLang="zh-CN" sz="3600" b="1" dirty="0" smtClean="0">
              <a:solidFill>
                <a:srgbClr val="3E41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298565" y="316865"/>
            <a:ext cx="58934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Institute of Automation, Chinese Academy of Sciences</a:t>
            </a:r>
            <a:endParaRPr lang="en-US" altLang="zh-CN" sz="16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14655" y="1082675"/>
            <a:ext cx="114769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4.1.acceleration by SATA algorithm in heterogeneous environments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 descr="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7380" y="1555115"/>
            <a:ext cx="3293033" cy="2520000"/>
          </a:xfrm>
          <a:prstGeom prst="rect">
            <a:avLst/>
          </a:prstGeom>
        </p:spPr>
      </p:pic>
      <p:pic>
        <p:nvPicPr>
          <p:cNvPr id="15" name="图片 14" descr="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290" y="1599565"/>
            <a:ext cx="3293033" cy="2520000"/>
          </a:xfrm>
          <a:prstGeom prst="rect">
            <a:avLst/>
          </a:prstGeom>
        </p:spPr>
      </p:pic>
      <p:pic>
        <p:nvPicPr>
          <p:cNvPr id="16" name="图片 15" descr="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1599565"/>
            <a:ext cx="3293267" cy="2520000"/>
          </a:xfrm>
          <a:prstGeom prst="rect">
            <a:avLst/>
          </a:prstGeom>
        </p:spPr>
      </p:pic>
      <p:pic>
        <p:nvPicPr>
          <p:cNvPr id="17" name="图片 16" descr="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380" y="4176395"/>
            <a:ext cx="3293033" cy="2520000"/>
          </a:xfrm>
          <a:prstGeom prst="rect">
            <a:avLst/>
          </a:prstGeom>
        </p:spPr>
      </p:pic>
      <p:pic>
        <p:nvPicPr>
          <p:cNvPr id="18" name="图片 17" descr="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0290" y="4176395"/>
            <a:ext cx="3293033" cy="2520000"/>
          </a:xfrm>
          <a:prstGeom prst="rect">
            <a:avLst/>
          </a:prstGeom>
        </p:spPr>
      </p:pic>
      <p:pic>
        <p:nvPicPr>
          <p:cNvPr id="19" name="图片 18" descr="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7795" y="4176395"/>
            <a:ext cx="3293267" cy="25200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0643870" y="1599565"/>
            <a:ext cx="14579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 nodes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182860" y="2785110"/>
            <a:ext cx="14579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182860" y="5094605"/>
            <a:ext cx="14579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VGG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188687"/>
            <a:ext cx="188686" cy="592364"/>
            <a:chOff x="11571416" y="3959358"/>
            <a:chExt cx="620584" cy="1723139"/>
          </a:xfrm>
        </p:grpSpPr>
        <p:sp>
          <p:nvSpPr>
            <p:cNvPr id="5" name="矩形 4"/>
            <p:cNvSpPr/>
            <p:nvPr/>
          </p:nvSpPr>
          <p:spPr>
            <a:xfrm>
              <a:off x="11571416" y="3959358"/>
              <a:ext cx="620584" cy="1723137"/>
            </a:xfrm>
            <a:prstGeom prst="rect">
              <a:avLst/>
            </a:prstGeom>
            <a:solidFill>
              <a:srgbClr val="3E4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1571416" y="5115169"/>
              <a:ext cx="620584" cy="567328"/>
            </a:xfrm>
            <a:prstGeom prst="rect">
              <a:avLst/>
            </a:prstGeom>
            <a:solidFill>
              <a:srgbClr val="053E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14673" y="178263"/>
            <a:ext cx="28136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3E41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Experiment</a:t>
            </a:r>
            <a:endParaRPr lang="en-US" altLang="zh-CN" sz="3600" b="1" dirty="0" smtClean="0">
              <a:solidFill>
                <a:srgbClr val="3E41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298565" y="316865"/>
            <a:ext cx="58934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Institute of Automation, Chinese Academy of Sciences</a:t>
            </a:r>
            <a:endParaRPr lang="en-US" altLang="zh-CN" sz="16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-130810" y="953135"/>
            <a:ext cx="114769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4.2.compared to other algorithms for straggler problems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00" y="4251960"/>
            <a:ext cx="4480830" cy="2520000"/>
          </a:xfrm>
          <a:prstGeom prst="rect">
            <a:avLst/>
          </a:prstGeom>
        </p:spPr>
      </p:pic>
      <p:pic>
        <p:nvPicPr>
          <p:cNvPr id="3" name="图片 2" descr="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2520" y="1543050"/>
            <a:ext cx="3149534" cy="2520000"/>
          </a:xfrm>
          <a:prstGeom prst="rect">
            <a:avLst/>
          </a:prstGeom>
        </p:spPr>
      </p:pic>
      <p:pic>
        <p:nvPicPr>
          <p:cNvPr id="8" name="图片 7" descr="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2430" y="1543050"/>
            <a:ext cx="3150000" cy="2520000"/>
          </a:xfrm>
          <a:prstGeom prst="rect">
            <a:avLst/>
          </a:prstGeom>
        </p:spPr>
      </p:pic>
      <p:pic>
        <p:nvPicPr>
          <p:cNvPr id="9" name="图片 8" descr="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5915" y="4251960"/>
            <a:ext cx="3137167" cy="2520000"/>
          </a:xfrm>
          <a:prstGeom prst="rect">
            <a:avLst/>
          </a:prstGeom>
        </p:spPr>
      </p:pic>
      <p:pic>
        <p:nvPicPr>
          <p:cNvPr id="10" name="图片 9" descr="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9670" y="4251960"/>
            <a:ext cx="3092133" cy="2520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64820" y="1675130"/>
            <a:ext cx="500761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Calibri" panose="020F0502020204030204" charset="0"/>
                <a:cs typeface="Times New Roman" panose="02020603050405020304" pitchFamily="18" charset="0"/>
              </a:rPr>
              <a:t>①</a:t>
            </a:r>
            <a:r>
              <a:rPr lang="en-US" altLang="zh-CN" sz="2000">
                <a:latin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set a straggler with 2X, 5X and 10X slowdown and set the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speedup ratio of PS as 1 as done in Prague. 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000">
                <a:latin typeface="Calibri" panose="020F0502020204030204" charset="0"/>
                <a:cs typeface="Times New Roman" panose="02020603050405020304" pitchFamily="18" charset="0"/>
                <a:sym typeface="+mn-ea"/>
              </a:rPr>
              <a:t>②</a:t>
            </a:r>
            <a:r>
              <a:rPr lang="en-US" altLang="zh-CN" sz="2000">
                <a:latin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ATA can reach about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3.3X that of All-Reduce given 2X/5X slowdown, 3.8X that of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AD-PSGD under 2X slowdown and 1.9X under 5X slowdown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51"/>
          <a:stretch>
            <a:fillRect/>
          </a:stretch>
        </p:blipFill>
        <p:spPr>
          <a:xfrm rot="8836188">
            <a:off x="3814508" y="2455455"/>
            <a:ext cx="11056882" cy="7666412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0" y="2710631"/>
            <a:ext cx="762000" cy="1590622"/>
            <a:chOff x="11891524" y="3363602"/>
            <a:chExt cx="3362326" cy="1590622"/>
          </a:xfrm>
        </p:grpSpPr>
        <p:sp>
          <p:nvSpPr>
            <p:cNvPr id="29" name="矩形 28"/>
            <p:cNvSpPr/>
            <p:nvPr/>
          </p:nvSpPr>
          <p:spPr>
            <a:xfrm>
              <a:off x="11891524" y="3363602"/>
              <a:ext cx="3362325" cy="1577634"/>
            </a:xfrm>
            <a:prstGeom prst="rect">
              <a:avLst/>
            </a:prstGeom>
            <a:solidFill>
              <a:srgbClr val="3E4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11891524" y="4500798"/>
              <a:ext cx="3362326" cy="453426"/>
            </a:xfrm>
            <a:prstGeom prst="rect">
              <a:avLst/>
            </a:prstGeom>
            <a:solidFill>
              <a:srgbClr val="053E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extBox 12"/>
          <p:cNvSpPr txBox="1"/>
          <p:nvPr/>
        </p:nvSpPr>
        <p:spPr>
          <a:xfrm>
            <a:off x="1085215" y="2838450"/>
            <a:ext cx="10335260" cy="1322070"/>
          </a:xfrm>
          <a:prstGeom prst="rect">
            <a:avLst/>
          </a:prstGeom>
          <a:noFill/>
        </p:spPr>
        <p:txBody>
          <a:bodyPr wrap="square" lIns="91472" tIns="45736" rIns="91472" bIns="45736" rtlCol="0" anchor="ctr">
            <a:spAutoFit/>
          </a:bodyPr>
          <a:lstStyle>
            <a:defPPr>
              <a:defRPr lang="zh-CN"/>
            </a:defPPr>
            <a:lvl1pPr algn="ctr">
              <a:defRPr sz="6000" b="1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sz="8000" dirty="0" smtClean="0">
                <a:solidFill>
                  <a:srgbClr val="3E4150"/>
                </a:solidFill>
              </a:rPr>
              <a:t>Thanks for listening</a:t>
            </a:r>
            <a:endParaRPr lang="en-US" altLang="zh-CN" sz="8000" dirty="0" smtClean="0">
              <a:solidFill>
                <a:srgbClr val="3E4150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 rot="0">
            <a:off x="9271635" y="206375"/>
            <a:ext cx="2303780" cy="2303780"/>
            <a:chOff x="1827622" y="1343919"/>
            <a:chExt cx="2304000" cy="2304000"/>
          </a:xfrm>
        </p:grpSpPr>
        <p:sp>
          <p:nvSpPr>
            <p:cNvPr id="3" name="椭圆 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00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9523095" y="458470"/>
            <a:ext cx="1800000" cy="1800000"/>
          </a:xfrm>
          <a:prstGeom prst="ellipse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4520,&quot;width&quot;:5740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3582</Words>
  <Application>WPS 演示</Application>
  <PresentationFormat>自定义</PresentationFormat>
  <Paragraphs>145</Paragraphs>
  <Slides>13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Times New Roman</vt:lpstr>
      <vt:lpstr>Cambria Math</vt:lpstr>
      <vt:lpstr>Calibri</vt:lpstr>
      <vt:lpstr>Arial Unicode MS</vt:lpstr>
      <vt:lpstr>Calibri Light</vt:lpstr>
      <vt:lpstr>华文黑体</vt:lpstr>
      <vt:lpstr>Arial</vt:lpstr>
      <vt:lpstr>Roboto condensed</vt:lpstr>
      <vt:lpstr>Segoe Print</vt:lpstr>
      <vt:lpstr>Impact</vt:lpstr>
      <vt:lpstr>黑体</vt:lpstr>
      <vt:lpstr>Malgun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基础架构处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ZK</dc:creator>
  <cp:lastModifiedBy>x永x</cp:lastModifiedBy>
  <cp:revision>85</cp:revision>
  <dcterms:created xsi:type="dcterms:W3CDTF">2017-05-11T09:34:00Z</dcterms:created>
  <dcterms:modified xsi:type="dcterms:W3CDTF">2022-06-09T02:27:45Z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2052-11.1.0.11411</vt:lpwstr>
  </property>
  <property fmtid="{D5CDD505-2E9C-101B-9397-08002B2CF9AE}" pid="3" name="ICV">
    <vt:lpwstr>9EB32A980BA342CCA15B12D5E33A3E78</vt:lpwstr>
  </property>
</Properties>
</file>