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0" r:id="rId3"/>
    <p:sldId id="259" r:id="rId4"/>
    <p:sldId id="267" r:id="rId5"/>
    <p:sldId id="270" r:id="rId6"/>
    <p:sldId id="271" r:id="rId7"/>
    <p:sldId id="269" r:id="rId8"/>
    <p:sldId id="268" r:id="rId9"/>
    <p:sldId id="272" r:id="rId10"/>
    <p:sldId id="288" r:id="rId11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0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65CA1-8F14-44A1-8FD8-F6BC94217296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2CB95-9939-409E-B425-0823613459D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4071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149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4453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560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9264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2241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7010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9437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8969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1075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E9F9F-C2ED-DC4E-9D3B-3599AA86E745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66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76DC8B-5A89-5F3A-C92E-8AC59C599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1C4447-E286-B897-DCDF-B3E20CFE8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LID4096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882D53-8A13-9340-BAE8-54AB6FA57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27F8BF-40CE-5D89-F1CD-967F5821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0A72B4-60F2-47DB-4434-BEC75951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5955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5D945B-B899-08DA-B92C-85DC04D2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006C2A-E95B-B20A-67ED-9A68FD004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F459B7-31C6-D664-B4A1-2193F7A7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41B09B-5840-F2B1-E9BF-34C93475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129003-1101-E389-1B1B-094C17EB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4770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BFC04-4856-002F-533B-B91690CA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3693AF-10D9-BE32-90AA-F61496C2A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4672F7-07F3-742E-BA82-4739AF0F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368AD0-50D2-AEA1-05DA-A124E8C0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31D352-B95D-FD16-AAC2-B6D90888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2600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73428-FE9A-5E6E-E29C-5DF7816FF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8C06E5-F74A-7C02-1F2D-F3FCDACAE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0CEEF8B-6544-A48C-D60D-E0656FD06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F575AF-9D0F-FA8B-34B1-1C5292CB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5C51BD-2CA3-2314-FC6E-F5A03DBE3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A3A7491-E2BC-F0D1-9D3A-24E46EB1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51888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BA681-7CD3-9688-E3BA-DA5EC84B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D9B823-D95D-24E1-86BB-8DEB93160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F7CDC7-4203-2539-3FFB-03AE1444E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4E29478-88CF-26AE-954C-3E344E12B1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0276580-E737-5DD9-8305-5738D18EF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29040C3-D03D-564B-8480-55EE7DF35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40E89C-D460-ED65-590C-C7FB6355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D9E1602-C049-CDAF-666C-C3CEFF9A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3790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553349-60E3-1951-AF6C-C504781B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3F359A-806F-09E3-D788-6551128C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646C7E-8E8B-1D39-3F75-2388BCED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2C72B2-9710-8B80-B7E1-2E2530215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21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BFF7BEC-09DE-4B24-130C-E9A6F165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6B2103-CAB6-8ABB-E9F7-405BCF38C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24A910-D2A5-3B0A-48B5-CA6F3A6F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490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2D77BF-1C38-21BD-A28C-F692CA52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510F6-B92B-AF8E-3215-5BA5307AD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689E79-58CE-2FE6-78EE-A7CEAAD44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4E2815-BD56-445F-224F-9BCE6385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116102-F65C-6154-32D0-515FF7583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FC903B-27C6-BFB4-888B-6D6C1476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1567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0C249-C5AB-6AF4-82E1-E36BF285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444FA52-4F86-2825-AE95-6435427B9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94DEFA-7790-D8F6-9189-AE932D47C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748173-162D-4A4C-6A5F-0FB2AFECB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F47A46-AD34-2346-9593-DCBA3691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F38EE2-6787-8544-1C04-34940FB8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9460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87014C-34FC-532C-456B-27B351A52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1A372A-8C04-B61B-43B6-034A3B771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ADDE1C-D4FA-1725-0E5F-695CE6A8C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027378-446B-676A-F7CE-46C82510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020175-6C87-DB0B-D76E-96A2CBFE3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7575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193CD37-605F-BEA7-6712-CD3611C70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8D83BE-E4F1-9F2C-56BF-7A0B5D415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7F6D42-212C-9EAE-07C4-97309578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3A7B6E-C067-A709-0638-0D9D7961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149122-D019-D08D-2991-C2BD9D66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8399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4256B93-1E97-7EEA-3FE0-E5406B1C2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LID4096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7852E5-9C73-5515-E7F0-F5C289233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LID4096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346364-9E01-8A61-E281-DD00FE5D6E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E0FD0-5B48-43DC-891B-D6287625B417}" type="datetimeFigureOut">
              <a:rPr lang="LID4096" smtClean="0"/>
              <a:t>06/14/2022</a:t>
            </a:fld>
            <a:endParaRPr lang="LID4096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191180-39B5-404B-EEC1-2B6C59FAB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1E5C8E-37A9-B062-9CF7-7891D5B89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8C300-3CE6-4095-8EF7-5A9E9ACBA4E0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9639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3AFC9E-0547-1143-BEA3-CC8B1BE51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968991"/>
            <a:ext cx="12192001" cy="1280360"/>
          </a:xfrm>
        </p:spPr>
        <p:txBody>
          <a:bodyPr>
            <a:noAutofit/>
          </a:bodyPr>
          <a:lstStyle/>
          <a:p>
            <a:r>
              <a:rPr kumimoji="1" lang="en-US" altLang="zh-CN" sz="4000" dirty="0">
                <a:latin typeface="Ubuntu" panose="020B0504030602030204" pitchFamily="34" charset="0"/>
              </a:rPr>
              <a:t>Unlearnable Examples: Protecting Open-Source</a:t>
            </a:r>
            <a:br>
              <a:rPr kumimoji="1" lang="en-US" altLang="zh-CN" sz="4000" dirty="0">
                <a:latin typeface="Ubuntu" panose="020B0504030602030204" pitchFamily="34" charset="0"/>
              </a:rPr>
            </a:br>
            <a:r>
              <a:rPr kumimoji="1" lang="en-US" altLang="zh-CN" sz="4000" dirty="0">
                <a:latin typeface="Ubuntu" panose="020B0504030602030204" pitchFamily="34" charset="0"/>
              </a:rPr>
              <a:t>Software from Unauthorized Neural Code Learning</a:t>
            </a:r>
            <a:endParaRPr kumimoji="1" lang="zh-CN" altLang="en-US" sz="4000" dirty="0">
              <a:latin typeface="Ubuntu" panose="020B050403060203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B23B78A-8B78-4249-B680-9970BA46A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48" y="2880968"/>
            <a:ext cx="11172497" cy="145219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Ubuntu" panose="020B0504030602030204" pitchFamily="34" charset="0"/>
              </a:rPr>
              <a:t>Zhenlan Ji</a:t>
            </a:r>
            <a:r>
              <a:rPr kumimoji="1" lang="en-US" altLang="zh-CN" baseline="30000" dirty="0">
                <a:latin typeface="Ubuntu" panose="020B0504030602030204" pitchFamily="34" charset="0"/>
              </a:rPr>
              <a:t>1 </a:t>
            </a:r>
            <a:r>
              <a:rPr kumimoji="1" lang="en-US" altLang="zh-CN" dirty="0">
                <a:latin typeface="Ubuntu" panose="020B0504030602030204" pitchFamily="34" charset="0"/>
              </a:rPr>
              <a:t>,</a:t>
            </a:r>
            <a:r>
              <a:rPr kumimoji="1" lang="en-US" altLang="zh-CN" dirty="0" err="1">
                <a:latin typeface="Ubuntu" panose="020B0504030602030204" pitchFamily="34" charset="0"/>
              </a:rPr>
              <a:t>Pingchuan</a:t>
            </a:r>
            <a:r>
              <a:rPr kumimoji="1" lang="en-US" altLang="zh-CN" dirty="0">
                <a:latin typeface="Ubuntu" panose="020B0504030602030204" pitchFamily="34" charset="0"/>
              </a:rPr>
              <a:t> Ma</a:t>
            </a:r>
            <a:r>
              <a:rPr kumimoji="1" lang="en-US" altLang="zh-CN" baseline="30000" dirty="0">
                <a:latin typeface="Ubuntu" panose="020B0504030602030204" pitchFamily="34" charset="0"/>
              </a:rPr>
              <a:t>1</a:t>
            </a:r>
            <a:r>
              <a:rPr kumimoji="1" lang="en-US" altLang="zh-CN" dirty="0">
                <a:latin typeface="Ubuntu" panose="020B0504030602030204" pitchFamily="34" charset="0"/>
              </a:rPr>
              <a:t>, Shuai Wang</a:t>
            </a:r>
            <a:r>
              <a:rPr kumimoji="1" lang="en-US" altLang="zh-CN" baseline="30000" dirty="0">
                <a:latin typeface="Ubuntu" panose="020B0504030602030204" pitchFamily="34" charset="0"/>
              </a:rPr>
              <a:t>1</a:t>
            </a:r>
          </a:p>
          <a:p>
            <a:endParaRPr kumimoji="1" lang="en-US" altLang="zh-CN" baseline="30000" dirty="0">
              <a:latin typeface="Ubuntu" panose="020B0504030602030204" pitchFamily="34" charset="0"/>
            </a:endParaRPr>
          </a:p>
          <a:p>
            <a:r>
              <a:rPr kumimoji="1" lang="en-US" altLang="zh-CN" baseline="30000" dirty="0">
                <a:latin typeface="Ubuntu" panose="020B0504030602030204" pitchFamily="34" charset="0"/>
              </a:rPr>
              <a:t>1</a:t>
            </a:r>
            <a:r>
              <a:rPr kumimoji="1" lang="en-US" altLang="zh-CN" dirty="0">
                <a:latin typeface="Ubuntu" panose="020B0504030602030204" pitchFamily="34" charset="0"/>
              </a:rPr>
              <a:t>Hong Kong University of Science and Technology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B6C4D6D-7B6D-4549-A0B8-CB872556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32" y="5718948"/>
            <a:ext cx="3263928" cy="104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38149F9-E753-94B5-176F-D6BD0A379D98}"/>
              </a:ext>
            </a:extLst>
          </p:cNvPr>
          <p:cNvSpPr txBox="1"/>
          <p:nvPr/>
        </p:nvSpPr>
        <p:spPr>
          <a:xfrm>
            <a:off x="5407637" y="5026056"/>
            <a:ext cx="13767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latin typeface="Ubuntu" panose="020B0504030602030204" pitchFamily="34" charset="0"/>
              </a:rPr>
              <a:t>July, 2022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A816B9-FA09-56FC-32FB-F94A1F0B1F77}"/>
              </a:ext>
            </a:extLst>
          </p:cNvPr>
          <p:cNvSpPr txBox="1"/>
          <p:nvPr/>
        </p:nvSpPr>
        <p:spPr>
          <a:xfrm>
            <a:off x="852841" y="4425891"/>
            <a:ext cx="104863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The 34th International Conference on Software Engineering &amp; Knowledge Engineering</a:t>
            </a:r>
            <a:endParaRPr lang="LID4096" sz="20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824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DNNs’ application in code learning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sp>
        <p:nvSpPr>
          <p:cNvPr id="3" name="AutoShape 2" descr="how it works">
            <a:extLst>
              <a:ext uri="{FF2B5EF4-FFF2-40B4-BE49-F238E27FC236}">
                <a16:creationId xmlns:a16="http://schemas.microsoft.com/office/drawing/2014/main" id="{60B8E1AB-C19F-8766-2650-415C6D5456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ID4096"/>
          </a:p>
        </p:txBody>
      </p:sp>
      <p:pic>
        <p:nvPicPr>
          <p:cNvPr id="3076" name="Picture 4" descr="how it works">
            <a:extLst>
              <a:ext uri="{FF2B5EF4-FFF2-40B4-BE49-F238E27FC236}">
                <a16:creationId xmlns:a16="http://schemas.microsoft.com/office/drawing/2014/main" id="{61C22C73-BDB2-0EE7-01DD-70C8E065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450" y="1751236"/>
            <a:ext cx="8673461" cy="416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A68036E-A201-5A81-D5F1-205268862F0A}"/>
              </a:ext>
            </a:extLst>
          </p:cNvPr>
          <p:cNvSpPr txBox="1"/>
          <p:nvPr/>
        </p:nvSpPr>
        <p:spPr>
          <a:xfrm>
            <a:off x="216089" y="1965276"/>
            <a:ext cx="31890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buntu" panose="020B0504030602030204" pitchFamily="34" charset="0"/>
              </a:rPr>
              <a:t>Copilot is trained on massive amounts of </a:t>
            </a:r>
            <a:r>
              <a:rPr lang="en-US" sz="2400" dirty="0">
                <a:solidFill>
                  <a:srgbClr val="C00000"/>
                </a:solidFill>
                <a:latin typeface="Ubuntu" panose="020B0504030602030204" pitchFamily="34" charset="0"/>
              </a:rPr>
              <a:t>open-source code</a:t>
            </a:r>
            <a:r>
              <a:rPr lang="en-US" sz="2400" dirty="0">
                <a:latin typeface="Ubuntu" panose="020B0504030602030204" pitchFamily="34" charset="0"/>
              </a:rPr>
              <a:t>, including </a:t>
            </a:r>
            <a:r>
              <a:rPr lang="en-US" sz="2400" dirty="0">
                <a:solidFill>
                  <a:srgbClr val="C00000"/>
                </a:solidFill>
                <a:latin typeface="Ubuntu" panose="020B0504030602030204" pitchFamily="34" charset="0"/>
              </a:rPr>
              <a:t>public code </a:t>
            </a:r>
            <a:r>
              <a:rPr lang="en-US" sz="2400" dirty="0">
                <a:latin typeface="Ubuntu" panose="020B0504030602030204" pitchFamily="34" charset="0"/>
              </a:rPr>
              <a:t>collected from GitHub.</a:t>
            </a:r>
            <a:endParaRPr lang="LID4096" sz="2400" dirty="0">
              <a:latin typeface="Ubuntu" panose="020B050403060203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8F20BB3-D8A2-2FA7-70A0-E1D633A41CF3}"/>
              </a:ext>
            </a:extLst>
          </p:cNvPr>
          <p:cNvSpPr txBox="1"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Image from https://copilot.github.com/</a:t>
            </a:r>
            <a:endParaRPr lang="en" altLang="zh-CN" sz="1200" b="0" i="0" dirty="0">
              <a:solidFill>
                <a:srgbClr val="222222"/>
              </a:solidFill>
              <a:effectLst/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40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Open-source </a:t>
            </a:r>
            <a:r>
              <a:rPr kumimoji="1" lang="zh-CN" altLang="en-US" sz="4200" dirty="0">
                <a:latin typeface="Ubuntu" panose="020B0504030602030204" pitchFamily="34" charset="0"/>
              </a:rPr>
              <a:t>≠ </a:t>
            </a:r>
            <a:r>
              <a:rPr kumimoji="1" lang="en-US" altLang="zh-CN" sz="4200" dirty="0">
                <a:latin typeface="Ubuntu" panose="020B0504030602030204" pitchFamily="34" charset="0"/>
              </a:rPr>
              <a:t>Unrestricted usage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pic>
        <p:nvPicPr>
          <p:cNvPr id="2050" name="Picture 2" descr="Understanding open-source and free software licensing | by Moqod | Medium">
            <a:extLst>
              <a:ext uri="{FF2B5EF4-FFF2-40B4-BE49-F238E27FC236}">
                <a16:creationId xmlns:a16="http://schemas.microsoft.com/office/drawing/2014/main" id="{2A07A5BD-2A10-DBFC-DB33-A9299F0CE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17" y="1368526"/>
            <a:ext cx="7830856" cy="513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对话气泡: 矩形 2">
            <a:extLst>
              <a:ext uri="{FF2B5EF4-FFF2-40B4-BE49-F238E27FC236}">
                <a16:creationId xmlns:a16="http://schemas.microsoft.com/office/drawing/2014/main" id="{13606E8E-4F1B-7D0D-C9E5-6CB1496CC4D8}"/>
              </a:ext>
            </a:extLst>
          </p:cNvPr>
          <p:cNvSpPr/>
          <p:nvPr/>
        </p:nvSpPr>
        <p:spPr>
          <a:xfrm>
            <a:off x="8768686" y="2188735"/>
            <a:ext cx="2900149" cy="1748643"/>
          </a:xfrm>
          <a:prstGeom prst="wedgeRectCallout">
            <a:avLst>
              <a:gd name="adj1" fmla="val -49767"/>
              <a:gd name="adj2" fmla="val 8532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Ubuntu" panose="020B0504030602030204" pitchFamily="34" charset="0"/>
              </a:rPr>
              <a:t>We refer to the use of code as training data without consent as “</a:t>
            </a:r>
            <a:r>
              <a:rPr lang="en-US" sz="2000" b="1" dirty="0">
                <a:latin typeface="Ubuntu" panose="020B0504030602030204" pitchFamily="34" charset="0"/>
              </a:rPr>
              <a:t>unauthorized utilization</a:t>
            </a:r>
            <a:r>
              <a:rPr lang="en-US" sz="2000" dirty="0">
                <a:latin typeface="Ubuntu" panose="020B0504030602030204" pitchFamily="34" charset="0"/>
              </a:rPr>
              <a:t>.”</a:t>
            </a:r>
            <a:endParaRPr lang="LID4096" sz="2000" dirty="0">
              <a:latin typeface="Ubuntu" panose="020B050403060203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5F39D7B-0D8C-FFC0-69EC-79766BE8C706}"/>
              </a:ext>
            </a:extLst>
          </p:cNvPr>
          <p:cNvSpPr txBox="1"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Table from https://moqod-software.medium.com/understanding-open-source-and-free-software-licensing-c0fa600106c9</a:t>
            </a:r>
            <a:endParaRPr lang="en" altLang="zh-CN" sz="1200" b="0" i="0" dirty="0">
              <a:solidFill>
                <a:srgbClr val="222222"/>
              </a:solidFill>
              <a:effectLst/>
              <a:latin typeface="Ubuntu" panose="020B0504030602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27A1DBA-8570-88D8-FD15-A4A1E5310D53}"/>
              </a:ext>
            </a:extLst>
          </p:cNvPr>
          <p:cNvSpPr/>
          <p:nvPr/>
        </p:nvSpPr>
        <p:spPr>
          <a:xfrm>
            <a:off x="661917" y="4302117"/>
            <a:ext cx="7745104" cy="7134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632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Protect open-source code via transformation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51CB0F3-3FEC-4D4C-B174-BAB45C03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67" y="3365101"/>
            <a:ext cx="2187310" cy="2727434"/>
          </a:xfrm>
          <a:prstGeom prst="rect">
            <a:avLst/>
          </a:prstGeom>
        </p:spPr>
      </p:pic>
      <p:sp>
        <p:nvSpPr>
          <p:cNvPr id="42" name="云形标注 41">
            <a:extLst>
              <a:ext uri="{FF2B5EF4-FFF2-40B4-BE49-F238E27FC236}">
                <a16:creationId xmlns:a16="http://schemas.microsoft.com/office/drawing/2014/main" id="{E3EE5A65-9FBE-1A4D-993E-C275144342C6}"/>
              </a:ext>
            </a:extLst>
          </p:cNvPr>
          <p:cNvSpPr/>
          <p:nvPr/>
        </p:nvSpPr>
        <p:spPr>
          <a:xfrm>
            <a:off x="1903345" y="1244414"/>
            <a:ext cx="4522055" cy="1093076"/>
          </a:xfrm>
          <a:prstGeom prst="cloudCallout">
            <a:avLst>
              <a:gd name="adj1" fmla="val -39126"/>
              <a:gd name="adj2" fmla="val 68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Ubuntu" panose="020B0504030602030204" pitchFamily="34" charset="0"/>
              </a:rPr>
              <a:t>Can we protect private data against unauthorized machine learning?</a:t>
            </a:r>
            <a:endParaRPr kumimoji="1" lang="zh-CN" altLang="en-US" dirty="0">
              <a:latin typeface="Ubuntu" panose="020B0504030602030204" pitchFamily="34" charset="0"/>
            </a:endParaRPr>
          </a:p>
        </p:txBody>
      </p:sp>
      <p:sp>
        <p:nvSpPr>
          <p:cNvPr id="43" name="云形标注 42">
            <a:extLst>
              <a:ext uri="{FF2B5EF4-FFF2-40B4-BE49-F238E27FC236}">
                <a16:creationId xmlns:a16="http://schemas.microsoft.com/office/drawing/2014/main" id="{885A9466-C482-A048-8EBE-2422DAC1B959}"/>
              </a:ext>
            </a:extLst>
          </p:cNvPr>
          <p:cNvSpPr/>
          <p:nvPr/>
        </p:nvSpPr>
        <p:spPr>
          <a:xfrm>
            <a:off x="2479491" y="2336754"/>
            <a:ext cx="4148460" cy="1093076"/>
          </a:xfrm>
          <a:prstGeom prst="cloudCallout">
            <a:avLst>
              <a:gd name="adj1" fmla="val -39126"/>
              <a:gd name="adj2" fmla="val 68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Ubuntu" panose="020B0504030602030204" pitchFamily="34" charset="0"/>
              </a:rPr>
              <a:t>Can we apply similar technique on code?</a:t>
            </a:r>
            <a:endParaRPr kumimoji="1" lang="zh-CN" altLang="en-US" dirty="0">
              <a:latin typeface="Ubuntu" panose="020B0504030602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544DAFD-E744-E14E-BDE7-BFAF59E362BA}"/>
              </a:ext>
            </a:extLst>
          </p:cNvPr>
          <p:cNvSpPr/>
          <p:nvPr/>
        </p:nvSpPr>
        <p:spPr>
          <a:xfrm>
            <a:off x="6776310" y="1475936"/>
            <a:ext cx="3991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Ubuntu" panose="020B0504030602030204" pitchFamily="34" charset="0"/>
              </a:rPr>
              <a:t>Unlearnable images via adversarial transformations [1], [2]</a:t>
            </a:r>
            <a:endParaRPr lang="zh-CN" altLang="en-US" dirty="0">
              <a:latin typeface="Ubuntu" panose="020B0504030602030204" pitchFamily="34" charset="0"/>
            </a:endParaRPr>
          </a:p>
        </p:txBody>
      </p:sp>
      <p:sp>
        <p:nvSpPr>
          <p:cNvPr id="46" name="下箭头 45">
            <a:extLst>
              <a:ext uri="{FF2B5EF4-FFF2-40B4-BE49-F238E27FC236}">
                <a16:creationId xmlns:a16="http://schemas.microsoft.com/office/drawing/2014/main" id="{C4F3F674-7578-AD45-9321-B9652C72B44F}"/>
              </a:ext>
            </a:extLst>
          </p:cNvPr>
          <p:cNvSpPr/>
          <p:nvPr/>
        </p:nvSpPr>
        <p:spPr>
          <a:xfrm rot="16200000">
            <a:off x="6507025" y="1627549"/>
            <a:ext cx="241852" cy="3379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C81BE21-8EBB-A045-84FF-CE8B301C0FB0}"/>
              </a:ext>
            </a:extLst>
          </p:cNvPr>
          <p:cNvSpPr/>
          <p:nvPr/>
        </p:nvSpPr>
        <p:spPr>
          <a:xfrm>
            <a:off x="7114242" y="2663023"/>
            <a:ext cx="3790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Ubuntu" panose="020B0504030602030204" pitchFamily="34" charset="0"/>
              </a:rPr>
              <a:t>Lightweight </a:t>
            </a:r>
            <a:r>
              <a:rPr lang="en-US" altLang="zh-CN" i="1" dirty="0">
                <a:solidFill>
                  <a:srgbClr val="00B0F0"/>
                </a:solidFill>
                <a:latin typeface="Ubuntu" panose="020B0504030602030204" pitchFamily="34" charset="0"/>
              </a:rPr>
              <a:t>semantics-preserving</a:t>
            </a:r>
            <a:r>
              <a:rPr lang="en-US" altLang="zh-CN" dirty="0">
                <a:latin typeface="Ubuntu" panose="020B0504030602030204" pitchFamily="34" charset="0"/>
              </a:rPr>
              <a:t> code transformation</a:t>
            </a:r>
            <a:endParaRPr lang="zh-CN" altLang="en-US" dirty="0">
              <a:latin typeface="Ubuntu" panose="020B0504030602030204" pitchFamily="34" charset="0"/>
            </a:endParaRPr>
          </a:p>
        </p:txBody>
      </p:sp>
      <p:sp>
        <p:nvSpPr>
          <p:cNvPr id="48" name="下箭头 47">
            <a:extLst>
              <a:ext uri="{FF2B5EF4-FFF2-40B4-BE49-F238E27FC236}">
                <a16:creationId xmlns:a16="http://schemas.microsoft.com/office/drawing/2014/main" id="{D36FB822-F49C-1B48-8FB3-840D67C2F73D}"/>
              </a:ext>
            </a:extLst>
          </p:cNvPr>
          <p:cNvSpPr/>
          <p:nvPr/>
        </p:nvSpPr>
        <p:spPr>
          <a:xfrm rot="16200000">
            <a:off x="6824350" y="2684286"/>
            <a:ext cx="241852" cy="3379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3D473A-3078-696F-8234-F8693489B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920" y="3489735"/>
            <a:ext cx="5124487" cy="29194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88354A0-A059-CB8C-8FD4-6928C769310F}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[1]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Hanxun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Huang,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Xingjun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Ma, Sarah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Monazam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Erfani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, James Bailey, and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Yisen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Wang. Unlearnable examples: Making personal data unexploitable.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arXiv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preprint arXiv:2101.04898, 2021.</a:t>
            </a:r>
          </a:p>
          <a:p>
            <a:r>
              <a:rPr lang="en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[2] 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Xiao Yang,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Yinpeng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Dong,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Tianyu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Pang, Hang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Su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, Jun Zhu,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Yuefeng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 Chen, and Hui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Xue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. Towards face encryption by generating adversarial identity masks. In ICCV, 2021</a:t>
            </a:r>
            <a:r>
              <a:rPr lang="en" altLang="zh-CN" sz="1200" b="0" i="0" dirty="0">
                <a:solidFill>
                  <a:srgbClr val="222222"/>
                </a:solidFill>
                <a:effectLst/>
                <a:latin typeface="Ubuntu" panose="020B0504030602030204" pitchFamily="34" charset="0"/>
              </a:rPr>
              <a:t>.</a:t>
            </a:r>
            <a:endParaRPr kumimoji="1" lang="zh-CN" altLang="en-US" sz="12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1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Approach overview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00AC9AD-6EFB-ADCC-909B-03EE3BA49D56}"/>
              </a:ext>
            </a:extLst>
          </p:cNvPr>
          <p:cNvSpPr txBox="1"/>
          <p:nvPr/>
        </p:nvSpPr>
        <p:spPr>
          <a:xfrm>
            <a:off x="222912" y="1965276"/>
            <a:ext cx="114186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Ubuntu" panose="020B0504030602030204" pitchFamily="34" charset="0"/>
              </a:rPr>
              <a:t>Research challenge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Ubuntu" panose="020B0504030602030204" pitchFamily="34" charset="0"/>
              </a:rPr>
              <a:t>Software is written in a </a:t>
            </a:r>
            <a:r>
              <a:rPr lang="en-US" sz="2400" dirty="0">
                <a:solidFill>
                  <a:srgbClr val="00B0F0"/>
                </a:solidFill>
                <a:latin typeface="Ubuntu" panose="020B0504030602030204" pitchFamily="34" charset="0"/>
              </a:rPr>
              <a:t>structured manner</a:t>
            </a:r>
            <a:r>
              <a:rPr lang="en-US" sz="2400" dirty="0">
                <a:latin typeface="Ubuntu" panose="020B0504030602030204" pitchFamily="34" charset="0"/>
              </a:rPr>
              <a:t>, where transforming arbitrary bytes in a program can easily </a:t>
            </a:r>
            <a:r>
              <a:rPr lang="en-US" sz="2400" dirty="0">
                <a:solidFill>
                  <a:srgbClr val="00B0F0"/>
                </a:solidFill>
                <a:latin typeface="Ubuntu" panose="020B0504030602030204" pitchFamily="34" charset="0"/>
              </a:rPr>
              <a:t>break its functionality</a:t>
            </a:r>
            <a:r>
              <a:rPr lang="en-US" sz="2400" dirty="0">
                <a:latin typeface="Ubuntu" panose="020B050403060203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Ubuntu" panose="020B0504030602030204" pitchFamily="34" charset="0"/>
              </a:rPr>
              <a:t>Previous software obfuscations techniques transform code into an </a:t>
            </a:r>
            <a:r>
              <a:rPr lang="en-US" sz="2400" dirty="0">
                <a:solidFill>
                  <a:srgbClr val="FF0000"/>
                </a:solidFill>
                <a:latin typeface="Ubuntu" panose="020B0504030602030204" pitchFamily="34" charset="0"/>
              </a:rPr>
              <a:t>unreadable</a:t>
            </a:r>
            <a:r>
              <a:rPr lang="en-US" sz="2400" dirty="0">
                <a:latin typeface="Ubuntu" panose="020B0504030602030204" pitchFamily="34" charset="0"/>
              </a:rPr>
              <a:t>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Ubuntu" panose="020B0504030602030204" pitchFamily="34" charset="0"/>
              </a:rPr>
              <a:t>Objective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Ubuntu" panose="020B0504030602030204" pitchFamily="34" charset="0"/>
              </a:rPr>
              <a:t>Design a set of </a:t>
            </a:r>
            <a:r>
              <a:rPr lang="en-US" sz="2400" i="1" dirty="0">
                <a:solidFill>
                  <a:srgbClr val="00B0F0"/>
                </a:solidFill>
                <a:latin typeface="Ubuntu" panose="020B0504030602030204" pitchFamily="34" charset="0"/>
              </a:rPr>
              <a:t>semantics-preserving</a:t>
            </a:r>
            <a:r>
              <a:rPr lang="en-US" sz="2400" dirty="0">
                <a:latin typeface="Ubuntu" panose="020B0504030602030204" pitchFamily="34" charset="0"/>
              </a:rPr>
              <a:t> lightweight code transformations, that are </a:t>
            </a:r>
            <a:r>
              <a:rPr lang="en-US" sz="2400" i="1" dirty="0">
                <a:solidFill>
                  <a:srgbClr val="00B050"/>
                </a:solidFill>
                <a:latin typeface="Ubuntu" panose="020B0504030602030204" pitchFamily="34" charset="0"/>
              </a:rPr>
              <a:t>misleading</a:t>
            </a:r>
            <a:r>
              <a:rPr lang="en-US" sz="2400" i="1" dirty="0">
                <a:solidFill>
                  <a:srgbClr val="00B0F0"/>
                </a:solidFill>
                <a:latin typeface="Ubuntu" panose="020B0504030602030204" pitchFamily="34" charset="0"/>
              </a:rPr>
              <a:t> </a:t>
            </a:r>
            <a:r>
              <a:rPr lang="en-US" sz="2400" dirty="0">
                <a:latin typeface="Ubuntu" panose="020B0504030602030204" pitchFamily="34" charset="0"/>
              </a:rPr>
              <a:t>for DL models while retaining </a:t>
            </a:r>
            <a:r>
              <a:rPr lang="en-US" sz="2400" i="1" dirty="0">
                <a:solidFill>
                  <a:srgbClr val="FF0000"/>
                </a:solidFill>
                <a:latin typeface="Ubuntu" panose="020B0504030602030204" pitchFamily="34" charset="0"/>
              </a:rPr>
              <a:t>readability</a:t>
            </a:r>
            <a:r>
              <a:rPr lang="en-US" sz="2400" dirty="0">
                <a:latin typeface="Ubuntu" panose="020B0504030602030204" pitchFamily="34" charset="0"/>
              </a:rPr>
              <a:t> and </a:t>
            </a:r>
            <a:r>
              <a:rPr lang="en-US" sz="2400" i="1" dirty="0">
                <a:solidFill>
                  <a:srgbClr val="FF0000"/>
                </a:solidFill>
                <a:latin typeface="Ubuntu" panose="020B0504030602030204" pitchFamily="34" charset="0"/>
              </a:rPr>
              <a:t>execution speed</a:t>
            </a:r>
            <a:r>
              <a:rPr lang="en-US" sz="2400" i="1" dirty="0">
                <a:latin typeface="Ubuntu" panose="020B0504030602030204" pitchFamily="34" charset="0"/>
              </a:rPr>
              <a:t>.</a:t>
            </a:r>
            <a:endParaRPr lang="LID4096" sz="2400" i="1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45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Framework design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51CB0F3-3FEC-4D4C-B174-BAB45C03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202" y="3638057"/>
            <a:ext cx="2187310" cy="2727434"/>
          </a:xfrm>
          <a:prstGeom prst="rect">
            <a:avLst/>
          </a:prstGeom>
        </p:spPr>
      </p:pic>
      <p:sp>
        <p:nvSpPr>
          <p:cNvPr id="42" name="云形标注 41">
            <a:extLst>
              <a:ext uri="{FF2B5EF4-FFF2-40B4-BE49-F238E27FC236}">
                <a16:creationId xmlns:a16="http://schemas.microsoft.com/office/drawing/2014/main" id="{E3EE5A65-9FBE-1A4D-993E-C275144342C6}"/>
              </a:ext>
            </a:extLst>
          </p:cNvPr>
          <p:cNvSpPr/>
          <p:nvPr/>
        </p:nvSpPr>
        <p:spPr>
          <a:xfrm>
            <a:off x="1982997" y="1432350"/>
            <a:ext cx="5347228" cy="1232022"/>
          </a:xfrm>
          <a:prstGeom prst="cloudCallout">
            <a:avLst>
              <a:gd name="adj1" fmla="val -39126"/>
              <a:gd name="adj2" fmla="val 68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Ubuntu" panose="020B0504030602030204" pitchFamily="34" charset="0"/>
              </a:rPr>
              <a:t>Only one transformation is too weak to generate powerful unlearnable software</a:t>
            </a:r>
            <a:endParaRPr kumimoji="1" lang="zh-CN" altLang="en-US" dirty="0">
              <a:latin typeface="Ubuntu" panose="020B0504030602030204" pitchFamily="34" charset="0"/>
            </a:endParaRPr>
          </a:p>
        </p:txBody>
      </p:sp>
      <p:sp>
        <p:nvSpPr>
          <p:cNvPr id="43" name="云形标注 42">
            <a:extLst>
              <a:ext uri="{FF2B5EF4-FFF2-40B4-BE49-F238E27FC236}">
                <a16:creationId xmlns:a16="http://schemas.microsoft.com/office/drawing/2014/main" id="{885A9466-C482-A048-8EBE-2422DAC1B959}"/>
              </a:ext>
            </a:extLst>
          </p:cNvPr>
          <p:cNvSpPr/>
          <p:nvPr/>
        </p:nvSpPr>
        <p:spPr>
          <a:xfrm>
            <a:off x="2900149" y="2728572"/>
            <a:ext cx="4483289" cy="1093076"/>
          </a:xfrm>
          <a:prstGeom prst="cloudCallout">
            <a:avLst>
              <a:gd name="adj1" fmla="val -39126"/>
              <a:gd name="adj2" fmla="val 68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Ubuntu" panose="020B0504030602030204" pitchFamily="34" charset="0"/>
              </a:rPr>
              <a:t>How to find the optimal transformation sequence?</a:t>
            </a:r>
            <a:endParaRPr kumimoji="1" lang="zh-CN" altLang="en-US" dirty="0">
              <a:latin typeface="Ubuntu" panose="020B0504030602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544DAFD-E744-E14E-BDE7-BFAF59E362BA}"/>
              </a:ext>
            </a:extLst>
          </p:cNvPr>
          <p:cNvSpPr/>
          <p:nvPr/>
        </p:nvSpPr>
        <p:spPr>
          <a:xfrm>
            <a:off x="7813539" y="1762540"/>
            <a:ext cx="3513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Ubuntu" panose="020B0504030602030204" pitchFamily="34" charset="0"/>
              </a:rPr>
              <a:t>Iteratively</a:t>
            </a:r>
            <a:r>
              <a:rPr lang="en-US" altLang="zh-CN" dirty="0">
                <a:latin typeface="Ubuntu" panose="020B0504030602030204" pitchFamily="34" charset="0"/>
              </a:rPr>
              <a:t> transform the software </a:t>
            </a:r>
            <a:endParaRPr lang="zh-CN" altLang="en-US" dirty="0">
              <a:latin typeface="Ubuntu" panose="020B0504030602030204" pitchFamily="34" charset="0"/>
            </a:endParaRPr>
          </a:p>
        </p:txBody>
      </p:sp>
      <p:sp>
        <p:nvSpPr>
          <p:cNvPr id="46" name="下箭头 45">
            <a:extLst>
              <a:ext uri="{FF2B5EF4-FFF2-40B4-BE49-F238E27FC236}">
                <a16:creationId xmlns:a16="http://schemas.microsoft.com/office/drawing/2014/main" id="{C4F3F674-7578-AD45-9321-B9652C72B44F}"/>
              </a:ext>
            </a:extLst>
          </p:cNvPr>
          <p:cNvSpPr/>
          <p:nvPr/>
        </p:nvSpPr>
        <p:spPr>
          <a:xfrm rot="16200000">
            <a:off x="7544254" y="1914153"/>
            <a:ext cx="241852" cy="3379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C81BE21-8EBB-A045-84FF-CE8B301C0FB0}"/>
              </a:ext>
            </a:extLst>
          </p:cNvPr>
          <p:cNvSpPr/>
          <p:nvPr/>
        </p:nvSpPr>
        <p:spPr>
          <a:xfrm>
            <a:off x="8042289" y="2991726"/>
            <a:ext cx="3790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Ubuntu" panose="020B0504030602030204" pitchFamily="34" charset="0"/>
              </a:rPr>
              <a:t>We sample those transformations by </a:t>
            </a:r>
            <a:r>
              <a:rPr lang="el-GR" altLang="zh-CN" b="1" dirty="0">
                <a:latin typeface="Ubuntu" panose="020B0504030602030204" pitchFamily="34" charset="0"/>
              </a:rPr>
              <a:t>ϵ-</a:t>
            </a:r>
            <a:r>
              <a:rPr lang="en-US" altLang="zh-CN" b="1" dirty="0">
                <a:latin typeface="Ubuntu" panose="020B0504030602030204" pitchFamily="34" charset="0"/>
              </a:rPr>
              <a:t>Greedy </a:t>
            </a:r>
            <a:r>
              <a:rPr lang="en-US" altLang="zh-CN" dirty="0">
                <a:latin typeface="Ubuntu" panose="020B0504030602030204" pitchFamily="34" charset="0"/>
              </a:rPr>
              <a:t>algorithm</a:t>
            </a:r>
            <a:endParaRPr lang="zh-CN" altLang="en-US" dirty="0">
              <a:latin typeface="Ubuntu" panose="020B0504030602030204" pitchFamily="34" charset="0"/>
            </a:endParaRPr>
          </a:p>
        </p:txBody>
      </p:sp>
      <p:sp>
        <p:nvSpPr>
          <p:cNvPr id="48" name="下箭头 47">
            <a:extLst>
              <a:ext uri="{FF2B5EF4-FFF2-40B4-BE49-F238E27FC236}">
                <a16:creationId xmlns:a16="http://schemas.microsoft.com/office/drawing/2014/main" id="{D36FB822-F49C-1B48-8FB3-840D67C2F73D}"/>
              </a:ext>
            </a:extLst>
          </p:cNvPr>
          <p:cNvSpPr/>
          <p:nvPr/>
        </p:nvSpPr>
        <p:spPr>
          <a:xfrm rot="16200000">
            <a:off x="7752397" y="3012989"/>
            <a:ext cx="241852" cy="3379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02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Framework detail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68CC4F6-86C1-82FF-5B55-8BC422966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15" y="4616713"/>
            <a:ext cx="5188483" cy="95298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E531ED0-CE9D-FAAC-7EF6-C8E2E2D172BF}"/>
              </a:ext>
            </a:extLst>
          </p:cNvPr>
          <p:cNvSpPr txBox="1"/>
          <p:nvPr/>
        </p:nvSpPr>
        <p:spPr>
          <a:xfrm>
            <a:off x="222912" y="1965276"/>
            <a:ext cx="8272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buntu" panose="020B0504030602030204" pitchFamily="34" charset="0"/>
              </a:rPr>
              <a:t>For the input clean program, we iteratively transform it until the result manifests a large </a:t>
            </a:r>
            <a:r>
              <a:rPr lang="en-US" sz="2400" dirty="0">
                <a:solidFill>
                  <a:srgbClr val="00B050"/>
                </a:solidFill>
                <a:latin typeface="Ubuntu" panose="020B0504030602030204" pitchFamily="34" charset="0"/>
              </a:rPr>
              <a:t>embedding distance</a:t>
            </a:r>
            <a:r>
              <a:rPr lang="en-US" sz="2400" dirty="0">
                <a:latin typeface="Ubuntu" panose="020B0504030602030204" pitchFamily="34" charset="0"/>
              </a:rPr>
              <a:t> with the input. Besides, to retain the readability, we set an </a:t>
            </a:r>
            <a:r>
              <a:rPr lang="en-US" sz="2400" dirty="0">
                <a:solidFill>
                  <a:srgbClr val="FF0000"/>
                </a:solidFill>
                <a:latin typeface="Ubuntu" panose="020B0504030602030204" pitchFamily="34" charset="0"/>
              </a:rPr>
              <a:t>edit distance penalty</a:t>
            </a:r>
            <a:r>
              <a:rPr lang="en-US" sz="2400" dirty="0">
                <a:latin typeface="Ubuntu" panose="020B0504030602030204" pitchFamily="34" charset="0"/>
              </a:rPr>
              <a:t>.</a:t>
            </a:r>
          </a:p>
        </p:txBody>
      </p:sp>
      <p:sp>
        <p:nvSpPr>
          <p:cNvPr id="3" name="对话气泡: 矩形 2">
            <a:extLst>
              <a:ext uri="{FF2B5EF4-FFF2-40B4-BE49-F238E27FC236}">
                <a16:creationId xmlns:a16="http://schemas.microsoft.com/office/drawing/2014/main" id="{42C1A909-79F1-F6A9-7989-64EC339B85E6}"/>
              </a:ext>
            </a:extLst>
          </p:cNvPr>
          <p:cNvSpPr/>
          <p:nvPr/>
        </p:nvSpPr>
        <p:spPr>
          <a:xfrm>
            <a:off x="9208825" y="1553755"/>
            <a:ext cx="1647970" cy="548454"/>
          </a:xfrm>
          <a:prstGeom prst="wedgeRectCallout">
            <a:avLst>
              <a:gd name="adj1" fmla="val -144550"/>
              <a:gd name="adj2" fmla="val 11570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i="1" dirty="0">
                <a:solidFill>
                  <a:srgbClr val="00B050"/>
                </a:solidFill>
                <a:latin typeface="Ubuntu" panose="020B0504030602030204" pitchFamily="34" charset="0"/>
              </a:rPr>
              <a:t>misleading</a:t>
            </a:r>
            <a:endParaRPr lang="LID4096" b="1" dirty="0"/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B7E0721F-A7D8-6584-00D4-6E98E2A1C20E}"/>
              </a:ext>
            </a:extLst>
          </p:cNvPr>
          <p:cNvSpPr/>
          <p:nvPr/>
        </p:nvSpPr>
        <p:spPr>
          <a:xfrm>
            <a:off x="9208825" y="2279630"/>
            <a:ext cx="1647970" cy="548454"/>
          </a:xfrm>
          <a:prstGeom prst="wedgeRectCallout">
            <a:avLst>
              <a:gd name="adj1" fmla="val -106041"/>
              <a:gd name="adj2" fmla="val 7216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i="1" dirty="0">
                <a:solidFill>
                  <a:srgbClr val="FF0000"/>
                </a:solidFill>
                <a:latin typeface="Ubuntu" panose="020B0504030602030204" pitchFamily="34" charset="0"/>
              </a:rPr>
              <a:t>readability</a:t>
            </a:r>
            <a:endParaRPr lang="LID4096" b="1" dirty="0"/>
          </a:p>
        </p:txBody>
      </p:sp>
    </p:spTree>
    <p:extLst>
      <p:ext uri="{BB962C8B-B14F-4D97-AF65-F5344CB8AC3E}">
        <p14:creationId xmlns:p14="http://schemas.microsoft.com/office/powerpoint/2010/main" val="246582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Evaluation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9004BE-2A85-EB36-E352-1BE64A4DAB1A}"/>
              </a:ext>
            </a:extLst>
          </p:cNvPr>
          <p:cNvSpPr txBox="1"/>
          <p:nvPr/>
        </p:nvSpPr>
        <p:spPr>
          <a:xfrm>
            <a:off x="-1" y="1385246"/>
            <a:ext cx="530897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Neural Embedding</a:t>
            </a:r>
            <a:r>
              <a:rPr lang="en-US" sz="2200" dirty="0">
                <a:latin typeface="Ubuntu" panose="020B0504030602030204" pitchFamily="34" charset="0"/>
              </a:rPr>
              <a:t>: </a:t>
            </a:r>
            <a:r>
              <a:rPr lang="en-US" sz="2200" dirty="0" err="1">
                <a:latin typeface="Ubuntu" panose="020B0504030602030204" pitchFamily="34" charset="0"/>
              </a:rPr>
              <a:t>CodeBert</a:t>
            </a:r>
            <a:endParaRPr lang="en-US" sz="2200" dirty="0">
              <a:latin typeface="Ubuntu" panose="020B05040306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Test Dataset</a:t>
            </a:r>
            <a:r>
              <a:rPr lang="en-US" sz="2200" dirty="0">
                <a:latin typeface="Ubuntu" panose="020B0504030602030204" pitchFamily="34" charset="0"/>
              </a:rPr>
              <a:t>: POJ-104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Test </a:t>
            </a:r>
            <a:r>
              <a:rPr lang="en-US" altLang="zh-CN" sz="2200" b="1" dirty="0">
                <a:latin typeface="Ubuntu" panose="020B0504030602030204" pitchFamily="34" charset="0"/>
              </a:rPr>
              <a:t>Model</a:t>
            </a:r>
            <a:r>
              <a:rPr lang="en-US" altLang="zh-CN" sz="2200" dirty="0">
                <a:latin typeface="Ubuntu" panose="020B0504030602030204" pitchFamily="34" charset="0"/>
              </a:rPr>
              <a:t>: </a:t>
            </a:r>
            <a:r>
              <a:rPr lang="en-US" altLang="zh-CN" sz="2200" dirty="0" err="1">
                <a:latin typeface="Ubuntu" panose="020B0504030602030204" pitchFamily="34" charset="0"/>
              </a:rPr>
              <a:t>CodeGPT</a:t>
            </a:r>
            <a:endParaRPr lang="en-US" altLang="zh-CN" sz="2200" dirty="0">
              <a:latin typeface="Ubuntu" panose="020B05040306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Setups</a:t>
            </a:r>
            <a:r>
              <a:rPr lang="en-US" sz="2200" dirty="0">
                <a:latin typeface="Ubuntu" panose="020B0504030602030204" pitchFamily="34" charset="0"/>
              </a:rPr>
              <a:t>: randomly selecting {1, 20%, 40%} programs and replacing them with their transformed versions using our approach.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Baseline</a:t>
            </a:r>
            <a:r>
              <a:rPr lang="en-US" sz="2200" dirty="0">
                <a:latin typeface="Ubuntu" panose="020B0504030602030204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Ubuntu" panose="020B0504030602030204" pitchFamily="34" charset="0"/>
              </a:rPr>
              <a:t>B1 (</a:t>
            </a:r>
            <a:r>
              <a:rPr lang="en-US" b="1" i="1" dirty="0">
                <a:latin typeface="Ubuntu" panose="020B0504030602030204" pitchFamily="34" charset="0"/>
              </a:rPr>
              <a:t>Upper Bound</a:t>
            </a:r>
            <a:r>
              <a:rPr lang="en-US" dirty="0">
                <a:latin typeface="Ubuntu" panose="020B0504030602030204" pitchFamily="34" charset="0"/>
              </a:rPr>
              <a:t>), which uses the original training dataset to train </a:t>
            </a:r>
            <a:r>
              <a:rPr lang="en-US" dirty="0" err="1">
                <a:latin typeface="Ubuntu" panose="020B0504030602030204" pitchFamily="34" charset="0"/>
              </a:rPr>
              <a:t>CodeGPT</a:t>
            </a:r>
            <a:endParaRPr lang="en-US" dirty="0">
              <a:latin typeface="Ubuntu" panose="020B0504030602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Ubuntu" panose="020B0504030602030204" pitchFamily="34" charset="0"/>
              </a:rPr>
              <a:t>B2 (</a:t>
            </a:r>
            <a:r>
              <a:rPr lang="en-US" b="1" i="1" dirty="0">
                <a:latin typeface="Ubuntu" panose="020B0504030602030204" pitchFamily="34" charset="0"/>
              </a:rPr>
              <a:t>Object</a:t>
            </a:r>
            <a:r>
              <a:rPr lang="en-US" dirty="0">
                <a:latin typeface="Ubuntu" panose="020B0504030602030204" pitchFamily="34" charset="0"/>
              </a:rPr>
              <a:t>), which replaces those transformed {1, 20%, 40%} programs with irrelevant POJ programs.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Ubuntu" panose="020B0504030602030204" pitchFamily="34" charset="0"/>
              </a:rPr>
              <a:t>Metrics</a:t>
            </a:r>
            <a:r>
              <a:rPr lang="en-US" sz="2200" dirty="0">
                <a:latin typeface="Ubuntu" panose="020B0504030602030204" pitchFamily="34" charset="0"/>
              </a:rPr>
              <a:t>: edit similarity (ES) and exact match (EM)</a:t>
            </a:r>
            <a:endParaRPr lang="en-US" sz="2200" b="1" dirty="0">
              <a:latin typeface="Ubuntu" panose="020B05040306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Ubuntu" panose="020B0504030602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F9C8039-8361-78E4-2BC2-A0A8629F7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308" y="1317010"/>
            <a:ext cx="6969692" cy="500647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F26C925-FFFA-B358-0C98-4CD93570F176}"/>
              </a:ext>
            </a:extLst>
          </p:cNvPr>
          <p:cNvSpPr/>
          <p:nvPr/>
        </p:nvSpPr>
        <p:spPr>
          <a:xfrm>
            <a:off x="6883024" y="4783539"/>
            <a:ext cx="4751692" cy="238837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63DA15-36D1-A891-A485-D806FFDDB74B}"/>
              </a:ext>
            </a:extLst>
          </p:cNvPr>
          <p:cNvSpPr/>
          <p:nvPr/>
        </p:nvSpPr>
        <p:spPr>
          <a:xfrm>
            <a:off x="6883024" y="5290780"/>
            <a:ext cx="4751692" cy="238837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98A32A3-1D74-D59B-D121-E315AF22756E}"/>
              </a:ext>
            </a:extLst>
          </p:cNvPr>
          <p:cNvSpPr/>
          <p:nvPr/>
        </p:nvSpPr>
        <p:spPr>
          <a:xfrm>
            <a:off x="8543498" y="5798021"/>
            <a:ext cx="3091217" cy="238837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42324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3591" cy="1325563"/>
          </a:xfrm>
        </p:spPr>
        <p:txBody>
          <a:bodyPr>
            <a:normAutofit/>
          </a:bodyPr>
          <a:lstStyle/>
          <a:p>
            <a:r>
              <a:rPr kumimoji="1" lang="en-US" altLang="zh-CN" sz="4200" dirty="0">
                <a:latin typeface="Ubuntu" panose="020B0504030602030204" pitchFamily="34" charset="0"/>
              </a:rPr>
              <a:t>One example</a:t>
            </a:r>
            <a:endParaRPr kumimoji="1" lang="zh-CN" altLang="en-US" sz="4200" dirty="0">
              <a:latin typeface="Ubuntu" panose="020B050403060203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F0DAAF2-AAE9-F833-8049-D613C4710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763" y="831541"/>
            <a:ext cx="7419027" cy="592939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00AC9AD-6EFB-ADCC-909B-03EE3BA49D56}"/>
              </a:ext>
            </a:extLst>
          </p:cNvPr>
          <p:cNvSpPr txBox="1"/>
          <p:nvPr/>
        </p:nvSpPr>
        <p:spPr>
          <a:xfrm>
            <a:off x="216088" y="1965276"/>
            <a:ext cx="4103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buntu" panose="020B0504030602030204" pitchFamily="34" charset="0"/>
              </a:rPr>
              <a:t>Our method uses code transformation to make code snippet unlearnable for DL models.</a:t>
            </a:r>
            <a:endParaRPr lang="LID4096" sz="24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74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DFA2C-79BA-FA49-B75D-644C3EF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60017" cy="1325563"/>
          </a:xfrm>
        </p:spPr>
        <p:txBody>
          <a:bodyPr/>
          <a:lstStyle/>
          <a:p>
            <a:r>
              <a:rPr kumimoji="1" lang="en-US" altLang="zh-CN" dirty="0">
                <a:latin typeface="Ubuntu" panose="020B0504030602030204" pitchFamily="34" charset="0"/>
              </a:rPr>
              <a:t>Want to know more?</a:t>
            </a:r>
            <a:endParaRPr kumimoji="1" lang="zh-CN" altLang="en-US" dirty="0">
              <a:latin typeface="Ubuntu" panose="020B0504030602030204" pitchFamily="34" charset="0"/>
            </a:endParaRPr>
          </a:p>
        </p:txBody>
      </p:sp>
      <p:pic>
        <p:nvPicPr>
          <p:cNvPr id="7" name="图片 6" descr="图片包含 图标&#10;&#10;描述已自动生成">
            <a:extLst>
              <a:ext uri="{FF2B5EF4-FFF2-40B4-BE49-F238E27FC236}">
                <a16:creationId xmlns:a16="http://schemas.microsoft.com/office/drawing/2014/main" id="{26AE2DFC-6EEF-E644-905D-155904026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049" y="2512825"/>
            <a:ext cx="1590676" cy="132556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58E8C36-6ED3-8940-9C37-88AA16378167}"/>
              </a:ext>
            </a:extLst>
          </p:cNvPr>
          <p:cNvSpPr txBox="1"/>
          <p:nvPr/>
        </p:nvSpPr>
        <p:spPr>
          <a:xfrm>
            <a:off x="978049" y="3958814"/>
            <a:ext cx="3916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Ubuntu" panose="020B0504030602030204" pitchFamily="34" charset="0"/>
              </a:rPr>
              <a:t>Find our </a:t>
            </a:r>
            <a:r>
              <a:rPr kumimoji="1" lang="en-US" altLang="zh-CN" b="1" i="1" dirty="0">
                <a:solidFill>
                  <a:schemeClr val="accent2"/>
                </a:solidFill>
                <a:latin typeface="Ubuntu" panose="020B0504030602030204" pitchFamily="34" charset="0"/>
              </a:rPr>
              <a:t>artifact </a:t>
            </a:r>
            <a:r>
              <a:rPr kumimoji="1" lang="en-US" altLang="zh-CN" dirty="0">
                <a:latin typeface="Ubuntu" panose="020B0504030602030204" pitchFamily="34" charset="0"/>
              </a:rPr>
              <a:t>at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https://github.com/ZhenlanJi/Unlearnable_Code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12" name="图片 11" descr="图标&#10;&#10;描述已自动生成">
            <a:extLst>
              <a:ext uri="{FF2B5EF4-FFF2-40B4-BE49-F238E27FC236}">
                <a16:creationId xmlns:a16="http://schemas.microsoft.com/office/drawing/2014/main" id="{34DF0AF1-C206-E248-B128-2866785E9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362" y="2173052"/>
            <a:ext cx="1940560" cy="194056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AC2D43E-7826-F846-8850-F553578DF230}"/>
              </a:ext>
            </a:extLst>
          </p:cNvPr>
          <p:cNvSpPr txBox="1"/>
          <p:nvPr/>
        </p:nvSpPr>
        <p:spPr>
          <a:xfrm>
            <a:off x="5342362" y="3958814"/>
            <a:ext cx="4081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Ubuntu" panose="020B0504030602030204" pitchFamily="34" charset="0"/>
              </a:rPr>
              <a:t>Contact the </a:t>
            </a:r>
            <a:r>
              <a:rPr kumimoji="1" lang="en-US" altLang="zh-CN" b="1" i="1" dirty="0">
                <a:solidFill>
                  <a:schemeClr val="accent2"/>
                </a:solidFill>
                <a:latin typeface="Ubuntu" panose="020B0504030602030204" pitchFamily="34" charset="0"/>
              </a:rPr>
              <a:t>presenter</a:t>
            </a:r>
            <a:r>
              <a:rPr kumimoji="1" lang="en-US" altLang="zh-CN" dirty="0">
                <a:latin typeface="Ubuntu" panose="020B0504030602030204" pitchFamily="34" charset="0"/>
              </a:rPr>
              <a:t>!</a:t>
            </a:r>
            <a:endParaRPr kumimoji="1" lang="en-US" altLang="zh-CN" dirty="0">
              <a:latin typeface="Ubuntu" panose="020B0504030602030204" pitchFamily="34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Ubuntu" panose="020B0504030602030204" pitchFamily="34" charset="0"/>
                <a:cs typeface="Consolas" panose="020B0609020204030204" pitchFamily="49" charset="0"/>
              </a:rPr>
              <a:t>Zhenlan Ji: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zjiae@cse.ust.hk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99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496</Words>
  <Application>Microsoft Office PowerPoint</Application>
  <PresentationFormat>宽屏</PresentationFormat>
  <Paragraphs>59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Consolas</vt:lpstr>
      <vt:lpstr>Ubuntu</vt:lpstr>
      <vt:lpstr>Office 主题​​</vt:lpstr>
      <vt:lpstr>Unlearnable Examples: Protecting Open-Source Software from Unauthorized Neural Code Learning</vt:lpstr>
      <vt:lpstr>DNNs’ application in code learning</vt:lpstr>
      <vt:lpstr>Open-source ≠ Unrestricted usage</vt:lpstr>
      <vt:lpstr>Protect open-source code via transformation</vt:lpstr>
      <vt:lpstr>Approach overview</vt:lpstr>
      <vt:lpstr>Framework design</vt:lpstr>
      <vt:lpstr>Framework detail</vt:lpstr>
      <vt:lpstr>Evaluation</vt:lpstr>
      <vt:lpstr>One example</vt:lpstr>
      <vt:lpstr>Want to know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Unlearnable Examples: Protecting Open-Source Software from Unauthorized Neural Code Learning</dc:title>
  <dc:creator>Zhenlan JI</dc:creator>
  <cp:lastModifiedBy>Zhenlan JI</cp:lastModifiedBy>
  <cp:revision>4</cp:revision>
  <dcterms:created xsi:type="dcterms:W3CDTF">2022-06-14T07:33:15Z</dcterms:created>
  <dcterms:modified xsi:type="dcterms:W3CDTF">2022-06-14T17:09:39Z</dcterms:modified>
</cp:coreProperties>
</file>