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44501B-8154-4DFB-860F-43FC1D1933BC}">
  <a:tblStyle styleId="{AA44501B-8154-4DFB-860F-43FC1D1933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6327"/>
  </p:normalViewPr>
  <p:slideViewPr>
    <p:cSldViewPr snapToGrid="0">
      <p:cViewPr>
        <p:scale>
          <a:sx n="130" d="100"/>
          <a:sy n="130" d="100"/>
        </p:scale>
        <p:origin x="1712" y="744"/>
      </p:cViewPr>
      <p:guideLst>
        <p:guide orient="horz" pos="1620"/>
        <p:guide pos="2880"/>
        <p:guide orient="horz"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32fb22b0f1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32fb22b0f1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4f642c07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4f642c07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61466a3c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361466a3c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361466a3c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361466a3c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361466a3ce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361466a3ce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60e94c0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60e94c0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08b4838df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08b4838df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32d749a64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32d749a64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61466a3c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61466a3c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8b4838df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8b4838df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19300" y="1065375"/>
            <a:ext cx="8705400" cy="14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380"/>
              <a:t>An efficient discrimination discovery method for fairness testing</a:t>
            </a:r>
            <a:endParaRPr sz="338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00550" y="3404525"/>
            <a:ext cx="8520600" cy="10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chemeClr val="dk1"/>
                </a:solidFill>
              </a:rPr>
              <a:t>○ Shinya Sano (Keio University)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chemeClr val="dk1"/>
                </a:solidFill>
              </a:rPr>
              <a:t>Takashi Kitamura (National Institute of Advanced Industrial Science and Technology)</a:t>
            </a:r>
            <a:br>
              <a:rPr lang="ja" sz="1700">
                <a:solidFill>
                  <a:schemeClr val="dk1"/>
                </a:solidFill>
              </a:rPr>
            </a:br>
            <a:r>
              <a:rPr lang="ja" sz="1700">
                <a:solidFill>
                  <a:schemeClr val="dk1"/>
                </a:solidFill>
              </a:rPr>
              <a:t>Shingo Takada (Keio University)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284425" y="4409825"/>
            <a:ext cx="263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SEKE2022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850" y="2320325"/>
            <a:ext cx="8440300" cy="27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Background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95850" y="916175"/>
            <a:ext cx="8974500" cy="1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ja" sz="1900">
                <a:solidFill>
                  <a:schemeClr val="dk1"/>
                </a:solidFill>
              </a:rPr>
              <a:t>Machine learning software that makes decisions is rapidly becoming popular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ja" sz="1900">
                <a:solidFill>
                  <a:schemeClr val="dk1"/>
                </a:solidFill>
              </a:rPr>
              <a:t>Medical diagnosis, Loan, Sentencing (Court)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ja" sz="1900">
                <a:solidFill>
                  <a:schemeClr val="dk1"/>
                </a:solidFill>
              </a:rPr>
              <a:t>Individual discrimination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</a:t>
            </a:fld>
            <a:endParaRPr/>
          </a:p>
        </p:txBody>
      </p:sp>
      <p:grpSp>
        <p:nvGrpSpPr>
          <p:cNvPr id="66" name="Google Shape;66;p14"/>
          <p:cNvGrpSpPr/>
          <p:nvPr/>
        </p:nvGrpSpPr>
        <p:grpSpPr>
          <a:xfrm>
            <a:off x="3321825" y="1706050"/>
            <a:ext cx="5748525" cy="727200"/>
            <a:chOff x="3321825" y="1588825"/>
            <a:chExt cx="5748525" cy="727200"/>
          </a:xfrm>
        </p:grpSpPr>
        <p:sp>
          <p:nvSpPr>
            <p:cNvPr id="67" name="Google Shape;67;p14"/>
            <p:cNvSpPr/>
            <p:nvPr/>
          </p:nvSpPr>
          <p:spPr>
            <a:xfrm>
              <a:off x="3321825" y="1588825"/>
              <a:ext cx="3569400" cy="727200"/>
            </a:xfrm>
            <a:prstGeom prst="wedgeRoundRectCallout">
              <a:avLst>
                <a:gd name="adj1" fmla="val -23475"/>
                <a:gd name="adj2" fmla="val 62741"/>
                <a:gd name="adj3" fmla="val 0"/>
              </a:avLst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Only the values of a </a:t>
              </a:r>
              <a:r>
                <a:rPr lang="ja" b="1"/>
                <a:t>protected attribute</a:t>
              </a:r>
              <a:r>
                <a:rPr lang="ja"/>
                <a:t> (Gender) are different</a:t>
              </a: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6970650" y="1588825"/>
              <a:ext cx="2099700" cy="727200"/>
            </a:xfrm>
            <a:prstGeom prst="wedgeRoundRectCallout">
              <a:avLst>
                <a:gd name="adj1" fmla="val 17217"/>
                <a:gd name="adj2" fmla="val 73412"/>
                <a:gd name="adj3" fmla="val 0"/>
              </a:avLst>
            </a:prstGeom>
            <a:solidFill>
              <a:srgbClr val="F4CCC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800" b="1"/>
                <a:t>Discrimination!!!</a:t>
              </a:r>
              <a:endParaRPr sz="1800" b="1"/>
            </a:p>
          </p:txBody>
        </p:sp>
      </p:grpSp>
      <p:sp>
        <p:nvSpPr>
          <p:cNvPr id="69" name="Google Shape;69;p14"/>
          <p:cNvSpPr txBox="1"/>
          <p:nvPr/>
        </p:nvSpPr>
        <p:spPr>
          <a:xfrm>
            <a:off x="2685238" y="4564225"/>
            <a:ext cx="1282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/>
              <a:t>Data</a:t>
            </a:r>
            <a:endParaRPr sz="2000" b="1"/>
          </a:p>
        </p:txBody>
      </p:sp>
      <p:sp>
        <p:nvSpPr>
          <p:cNvPr id="70" name="Google Shape;70;p14"/>
          <p:cNvSpPr/>
          <p:nvPr/>
        </p:nvSpPr>
        <p:spPr>
          <a:xfrm rot="-5400000">
            <a:off x="3140050" y="2172925"/>
            <a:ext cx="373200" cy="4508400"/>
          </a:xfrm>
          <a:prstGeom prst="leftBrace">
            <a:avLst>
              <a:gd name="adj1" fmla="val 50000"/>
              <a:gd name="adj2" fmla="val 5023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589675" y="3742350"/>
            <a:ext cx="8347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ja" sz="1900" dirty="0"/>
              <a:t>Global search: random search yields discriminatory data (   ).</a:t>
            </a:r>
            <a:endParaRPr sz="1900" dirty="0"/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ja" sz="1900" dirty="0"/>
              <a:t>Local Search: Neighborhood (   ) of      are searched, and discriminatory data (   ) are obtained.</a:t>
            </a:r>
            <a:endParaRPr sz="1900" dirty="0"/>
          </a:p>
        </p:txBody>
      </p:sp>
      <p:sp>
        <p:nvSpPr>
          <p:cNvPr id="76" name="Google Shape;76;p15"/>
          <p:cNvSpPr/>
          <p:nvPr/>
        </p:nvSpPr>
        <p:spPr>
          <a:xfrm>
            <a:off x="272875" y="817725"/>
            <a:ext cx="5036100" cy="28821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1405075" y="144000"/>
            <a:ext cx="1851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78" name="Google Shape;78;p15"/>
          <p:cNvSpPr/>
          <p:nvPr/>
        </p:nvSpPr>
        <p:spPr>
          <a:xfrm>
            <a:off x="4366600" y="4446976"/>
            <a:ext cx="180000" cy="184768"/>
          </a:xfrm>
          <a:prstGeom prst="ellipse">
            <a:avLst/>
          </a:prstGeom>
          <a:noFill/>
          <a:ln w="1905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4294967295"/>
          </p:nvPr>
        </p:nvSpPr>
        <p:spPr>
          <a:xfrm>
            <a:off x="384925" y="234300"/>
            <a:ext cx="4984500" cy="5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Related Work: AEQUITAS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5725200" y="650600"/>
            <a:ext cx="293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8517333" y="466320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3</a:t>
            </a:fld>
            <a:endParaRPr/>
          </a:p>
        </p:txBody>
      </p:sp>
      <p:grpSp>
        <p:nvGrpSpPr>
          <p:cNvPr id="82" name="Google Shape;82;p15"/>
          <p:cNvGrpSpPr/>
          <p:nvPr/>
        </p:nvGrpSpPr>
        <p:grpSpPr>
          <a:xfrm>
            <a:off x="1080800" y="1896191"/>
            <a:ext cx="6624000" cy="2339620"/>
            <a:chOff x="1080800" y="1896191"/>
            <a:chExt cx="6624000" cy="2339620"/>
          </a:xfrm>
        </p:grpSpPr>
        <p:sp>
          <p:nvSpPr>
            <p:cNvPr id="83" name="Google Shape;83;p15"/>
            <p:cNvSpPr/>
            <p:nvPr/>
          </p:nvSpPr>
          <p:spPr>
            <a:xfrm>
              <a:off x="1080800" y="3793611"/>
              <a:ext cx="6624000" cy="442200"/>
            </a:xfrm>
            <a:prstGeom prst="roundRect">
              <a:avLst>
                <a:gd name="adj" fmla="val 0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4" name="Google Shape;84;p15"/>
            <p:cNvPicPr preferRelativeResize="0"/>
            <p:nvPr/>
          </p:nvPicPr>
          <p:blipFill rotWithShape="1">
            <a:blip r:embed="rId3">
              <a:alphaModFix/>
            </a:blip>
            <a:srcRect l="5766" t="6695" r="78720" b="52381"/>
            <a:stretch/>
          </p:blipFill>
          <p:spPr>
            <a:xfrm>
              <a:off x="1225075" y="1896191"/>
              <a:ext cx="180000" cy="356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5"/>
            <p:cNvPicPr preferRelativeResize="0"/>
            <p:nvPr/>
          </p:nvPicPr>
          <p:blipFill rotWithShape="1">
            <a:blip r:embed="rId3">
              <a:alphaModFix/>
            </a:blip>
            <a:srcRect l="5766" t="6695" r="78720" b="52381"/>
            <a:stretch/>
          </p:blipFill>
          <p:spPr>
            <a:xfrm>
              <a:off x="2621125" y="2806341"/>
              <a:ext cx="180000" cy="356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5"/>
            <p:cNvPicPr preferRelativeResize="0"/>
            <p:nvPr/>
          </p:nvPicPr>
          <p:blipFill rotWithShape="1">
            <a:blip r:embed="rId3">
              <a:alphaModFix/>
            </a:blip>
            <a:srcRect l="5766" t="6695" r="78720" b="52381"/>
            <a:stretch/>
          </p:blipFill>
          <p:spPr>
            <a:xfrm>
              <a:off x="3959900" y="1940741"/>
              <a:ext cx="180000" cy="3561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87;p15"/>
          <p:cNvGrpSpPr/>
          <p:nvPr/>
        </p:nvGrpSpPr>
        <p:grpSpPr>
          <a:xfrm>
            <a:off x="689173" y="1361138"/>
            <a:ext cx="8151127" cy="3756281"/>
            <a:chOff x="689173" y="1361138"/>
            <a:chExt cx="8151127" cy="3756281"/>
          </a:xfrm>
        </p:grpSpPr>
        <p:grpSp>
          <p:nvGrpSpPr>
            <p:cNvPr id="88" name="Google Shape;88;p15"/>
            <p:cNvGrpSpPr/>
            <p:nvPr/>
          </p:nvGrpSpPr>
          <p:grpSpPr>
            <a:xfrm>
              <a:off x="689173" y="1361138"/>
              <a:ext cx="4299649" cy="2218850"/>
              <a:chOff x="2138325" y="1152675"/>
              <a:chExt cx="4745750" cy="2439638"/>
            </a:xfrm>
          </p:grpSpPr>
          <p:sp>
            <p:nvSpPr>
              <p:cNvPr id="89" name="Google Shape;89;p15"/>
              <p:cNvSpPr/>
              <p:nvPr/>
            </p:nvSpPr>
            <p:spPr>
              <a:xfrm>
                <a:off x="5444075" y="1256825"/>
                <a:ext cx="1440000" cy="1440000"/>
              </a:xfrm>
              <a:prstGeom prst="ellipse">
                <a:avLst/>
              </a:prstGeom>
              <a:noFill/>
              <a:ln w="19050" cap="flat" cmpd="sng">
                <a:solidFill>
                  <a:srgbClr val="93C4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2138325" y="1152675"/>
                <a:ext cx="1440000" cy="1440000"/>
              </a:xfrm>
              <a:prstGeom prst="ellipse">
                <a:avLst/>
              </a:prstGeom>
              <a:noFill/>
              <a:ln w="19050" cap="flat" cmpd="sng">
                <a:solidFill>
                  <a:srgbClr val="93C4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3730775" y="2152313"/>
                <a:ext cx="1440000" cy="1440000"/>
              </a:xfrm>
              <a:prstGeom prst="ellipse">
                <a:avLst/>
              </a:prstGeom>
              <a:noFill/>
              <a:ln w="19050" cap="flat" cmpd="sng">
                <a:solidFill>
                  <a:srgbClr val="93C4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" name="Google Shape;92;p15"/>
            <p:cNvSpPr/>
            <p:nvPr/>
          </p:nvSpPr>
          <p:spPr>
            <a:xfrm>
              <a:off x="1080800" y="4297519"/>
              <a:ext cx="7759500" cy="819900"/>
            </a:xfrm>
            <a:prstGeom prst="roundRect">
              <a:avLst>
                <a:gd name="adj" fmla="val 0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080801" y="1616375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355651" y="1699875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405076" y="1998363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937426" y="2073575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937426" y="1793750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243389" y="2252300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611051" y="2133613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1611051" y="1934325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2382751" y="2958863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5"/>
            <p:cNvPicPr preferRelativeResize="0"/>
            <p:nvPr/>
          </p:nvPicPr>
          <p:blipFill rotWithShape="1">
            <a:blip r:embed="rId3">
              <a:alphaModFix/>
            </a:blip>
            <a:srcRect l="5568" t="51956" r="78247" b="5933"/>
            <a:stretch/>
          </p:blipFill>
          <p:spPr>
            <a:xfrm>
              <a:off x="3996526" y="1616363"/>
              <a:ext cx="143376" cy="279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3" name="Google Shape;103;p15"/>
          <p:cNvPicPr preferRelativeResize="0"/>
          <p:nvPr/>
        </p:nvPicPr>
        <p:blipFill rotWithShape="1">
          <a:blip r:embed="rId3">
            <a:alphaModFix/>
          </a:blip>
          <a:srcRect l="5568" t="51956" r="78247" b="5933"/>
          <a:stretch/>
        </p:blipFill>
        <p:spPr>
          <a:xfrm>
            <a:off x="1786177" y="4790980"/>
            <a:ext cx="143376" cy="2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l="5766" t="6695" r="78720" b="52381"/>
          <a:stretch/>
        </p:blipFill>
        <p:spPr>
          <a:xfrm>
            <a:off x="5027568" y="4325775"/>
            <a:ext cx="180000" cy="35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l="5766" t="6695" r="78720" b="52381"/>
          <a:stretch/>
        </p:blipFill>
        <p:spPr>
          <a:xfrm>
            <a:off x="7307325" y="3820204"/>
            <a:ext cx="180000" cy="356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2801125" y="591200"/>
            <a:ext cx="6264900" cy="2647500"/>
            <a:chOff x="2801125" y="591200"/>
            <a:chExt cx="6264900" cy="2647500"/>
          </a:xfrm>
        </p:grpSpPr>
        <p:grpSp>
          <p:nvGrpSpPr>
            <p:cNvPr id="107" name="Google Shape;107;p15"/>
            <p:cNvGrpSpPr/>
            <p:nvPr/>
          </p:nvGrpSpPr>
          <p:grpSpPr>
            <a:xfrm>
              <a:off x="2801125" y="591200"/>
              <a:ext cx="6264900" cy="2647500"/>
              <a:chOff x="2801125" y="591200"/>
              <a:chExt cx="6264900" cy="2647500"/>
            </a:xfrm>
          </p:grpSpPr>
          <p:sp>
            <p:nvSpPr>
              <p:cNvPr id="108" name="Google Shape;108;p15"/>
              <p:cNvSpPr txBox="1"/>
              <p:nvPr/>
            </p:nvSpPr>
            <p:spPr>
              <a:xfrm>
                <a:off x="5369425" y="591200"/>
                <a:ext cx="3696600" cy="26475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 sz="2000">
                    <a:solidFill>
                      <a:schemeClr val="dk1"/>
                    </a:solidFill>
                  </a:rPr>
                  <a:t>【Hypothesis①】</a:t>
                </a:r>
                <a:endParaRPr sz="2000">
                  <a:solidFill>
                    <a:schemeClr val="dk1"/>
                  </a:solidFill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 sz="2000">
                    <a:solidFill>
                      <a:schemeClr val="dk1"/>
                    </a:solidFill>
                  </a:rPr>
                  <a:t>Search the same way for </a:t>
                </a:r>
                <a:endParaRPr sz="2000">
                  <a:solidFill>
                    <a:schemeClr val="dk1"/>
                  </a:solidFill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 sz="2000">
                    <a:solidFill>
                      <a:schemeClr val="dk1"/>
                    </a:solidFill>
                  </a:rPr>
                  <a:t>any </a:t>
                </a:r>
                <a:r>
                  <a:rPr lang="ja" sz="2000">
                    <a:solidFill>
                      <a:schemeClr val="lt1"/>
                    </a:solidFill>
                  </a:rPr>
                  <a:t>A </a:t>
                </a:r>
                <a:r>
                  <a:rPr lang="ja" sz="2000">
                    <a:solidFill>
                      <a:schemeClr val="dk1"/>
                    </a:solidFill>
                  </a:rPr>
                  <a:t>obtained in the global search</a:t>
                </a:r>
                <a:endParaRPr sz="2000">
                  <a:solidFill>
                    <a:schemeClr val="dk1"/>
                  </a:solidFill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 sz="2000">
                    <a:solidFill>
                      <a:schemeClr val="dk1"/>
                    </a:solidFill>
                  </a:rPr>
                  <a:t>↓</a:t>
                </a:r>
                <a:endParaRPr sz="2000">
                  <a:solidFill>
                    <a:schemeClr val="dk1"/>
                  </a:solidFill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 sz="2000">
                    <a:solidFill>
                      <a:schemeClr val="dk1"/>
                    </a:solidFill>
                  </a:rPr>
                  <a:t>Inefficient if there are no discriminatory data in the neighborhood</a:t>
                </a:r>
                <a:endParaRPr sz="20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109" name="Google Shape;109;p15"/>
              <p:cNvCxnSpPr>
                <a:stCxn id="108" idx="1"/>
              </p:cNvCxnSpPr>
              <p:nvPr/>
            </p:nvCxnSpPr>
            <p:spPr>
              <a:xfrm flipH="1">
                <a:off x="4191025" y="1914950"/>
                <a:ext cx="1178400" cy="230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15"/>
              <p:cNvCxnSpPr>
                <a:stCxn id="108" idx="1"/>
              </p:cNvCxnSpPr>
              <p:nvPr/>
            </p:nvCxnSpPr>
            <p:spPr>
              <a:xfrm flipH="1">
                <a:off x="2801125" y="1914950"/>
                <a:ext cx="2568300" cy="1034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l="5766" t="6695" r="78720" b="52381"/>
            <a:stretch/>
          </p:blipFill>
          <p:spPr>
            <a:xfrm>
              <a:off x="6117650" y="1297116"/>
              <a:ext cx="180000" cy="3561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Google Shape;116;p16"/>
          <p:cNvGraphicFramePr/>
          <p:nvPr/>
        </p:nvGraphicFramePr>
        <p:xfrm>
          <a:off x="2461250" y="1781550"/>
          <a:ext cx="4988600" cy="68575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Age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Occupation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Education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 b="1"/>
                        <a:t>Gender</a:t>
                      </a:r>
                      <a:endParaRPr sz="900"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Nationality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24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Sales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Bachelors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FF9900"/>
                          </a:solidFill>
                        </a:rPr>
                        <a:t>Male</a:t>
                      </a:r>
                      <a:endParaRPr sz="12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Japan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7" name="Google Shape;117;p16"/>
          <p:cNvGraphicFramePr/>
          <p:nvPr/>
        </p:nvGraphicFramePr>
        <p:xfrm>
          <a:off x="1489313" y="3860150"/>
          <a:ext cx="6932450" cy="10289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8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6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Age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Occupation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 b="1"/>
                        <a:t>Gender</a:t>
                      </a:r>
                      <a:endParaRPr sz="1800"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Nationality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24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15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2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21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800"/>
                        <a:t>22</a:t>
                      </a:r>
                      <a:endParaRPr sz="18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8" name="Google Shape;118;p16"/>
          <p:cNvSpPr/>
          <p:nvPr/>
        </p:nvSpPr>
        <p:spPr>
          <a:xfrm>
            <a:off x="2461250" y="2597748"/>
            <a:ext cx="677400" cy="11835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2461250" y="775200"/>
            <a:ext cx="1418100" cy="876000"/>
          </a:xfrm>
          <a:prstGeom prst="wedgeRoundRectCallout">
            <a:avLst>
              <a:gd name="adj1" fmla="val 53568"/>
              <a:gd name="adj2" fmla="val 59643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1: Engineer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2: Marketing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15: Sales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5148200" y="2823050"/>
            <a:ext cx="1418100" cy="958200"/>
          </a:xfrm>
          <a:prstGeom prst="wedgeRoundRectCallout">
            <a:avLst>
              <a:gd name="adj1" fmla="val -55127"/>
              <a:gd name="adj2" fmla="val -84982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0: </a:t>
            </a:r>
            <a:r>
              <a:rPr lang="ja">
                <a:solidFill>
                  <a:schemeClr val="dk1"/>
                </a:solidFill>
              </a:rPr>
              <a:t>Doctors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1: </a:t>
            </a:r>
            <a:r>
              <a:rPr lang="ja"/>
              <a:t>Masters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2: </a:t>
            </a:r>
            <a:r>
              <a:rPr lang="ja"/>
              <a:t>Bachelors</a:t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4552700" y="853725"/>
            <a:ext cx="1418100" cy="649200"/>
          </a:xfrm>
          <a:prstGeom prst="wedgeRoundRectCallout">
            <a:avLst>
              <a:gd name="adj1" fmla="val 52540"/>
              <a:gd name="adj2" fmla="val 89110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0: Male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1: Female</a:t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6906425" y="2823050"/>
            <a:ext cx="1418100" cy="958200"/>
          </a:xfrm>
          <a:prstGeom prst="wedgeRoundRectCallout">
            <a:avLst>
              <a:gd name="adj1" fmla="val -39304"/>
              <a:gd name="adj2" fmla="val -86067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0: US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1: UK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>
                <a:solidFill>
                  <a:schemeClr val="dk1"/>
                </a:solidFill>
              </a:rPr>
              <a:t>22: Japan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722225" y="2942175"/>
            <a:ext cx="1827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Convert to number if needed</a:t>
            </a:r>
            <a:endParaRPr b="1"/>
          </a:p>
        </p:txBody>
      </p:sp>
      <p:sp>
        <p:nvSpPr>
          <p:cNvPr id="124" name="Google Shape;1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4</a:t>
            </a:fld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384925" y="234300"/>
            <a:ext cx="4984500" cy="5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How we use data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17"/>
          <p:cNvGraphicFramePr/>
          <p:nvPr/>
        </p:nvGraphicFramePr>
        <p:xfrm>
          <a:off x="734375" y="3948025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16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23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1" name="Google Shape;131;p17"/>
          <p:cNvGraphicFramePr/>
          <p:nvPr/>
        </p:nvGraphicFramePr>
        <p:xfrm>
          <a:off x="734375" y="1085050"/>
          <a:ext cx="4988600" cy="73146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Age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Occupation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Education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 b="1"/>
                        <a:t>Gender</a:t>
                      </a:r>
                      <a:endParaRPr sz="900"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Nationality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2" name="Google Shape;132;p17"/>
          <p:cNvGraphicFramePr/>
          <p:nvPr/>
        </p:nvGraphicFramePr>
        <p:xfrm>
          <a:off x="734375" y="1896313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16</a:t>
                      </a:r>
                      <a:endParaRPr sz="12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3" name="Google Shape;133;p17"/>
          <p:cNvGraphicFramePr/>
          <p:nvPr/>
        </p:nvGraphicFramePr>
        <p:xfrm>
          <a:off x="734375" y="2409250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16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1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4" name="Google Shape;134;p17"/>
          <p:cNvGraphicFramePr/>
          <p:nvPr/>
        </p:nvGraphicFramePr>
        <p:xfrm>
          <a:off x="734375" y="2922175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16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5" name="Google Shape;135;p17"/>
          <p:cNvGraphicFramePr/>
          <p:nvPr/>
        </p:nvGraphicFramePr>
        <p:xfrm>
          <a:off x="734375" y="3435100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16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6" name="Google Shape;136;p17"/>
          <p:cNvGrpSpPr/>
          <p:nvPr/>
        </p:nvGrpSpPr>
        <p:grpSpPr>
          <a:xfrm>
            <a:off x="2448100" y="3948025"/>
            <a:ext cx="4145700" cy="991825"/>
            <a:chOff x="4138175" y="508175"/>
            <a:chExt cx="4145700" cy="991825"/>
          </a:xfrm>
        </p:grpSpPr>
        <p:sp>
          <p:nvSpPr>
            <p:cNvPr id="137" name="Google Shape;137;p17"/>
            <p:cNvSpPr/>
            <p:nvPr/>
          </p:nvSpPr>
          <p:spPr>
            <a:xfrm>
              <a:off x="6415325" y="508175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4138175" y="1021200"/>
              <a:ext cx="4145700" cy="478800"/>
            </a:xfrm>
            <a:prstGeom prst="wedgeRoundRectCallout">
              <a:avLst>
                <a:gd name="adj1" fmla="val 15429"/>
                <a:gd name="adj2" fmla="val -56900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Choose “Nationality” and Change by “1”</a:t>
              </a:r>
              <a:endParaRPr/>
            </a:p>
          </p:txBody>
        </p:sp>
      </p:grpSp>
      <p:grpSp>
        <p:nvGrpSpPr>
          <p:cNvPr id="139" name="Google Shape;139;p17"/>
          <p:cNvGrpSpPr/>
          <p:nvPr/>
        </p:nvGrpSpPr>
        <p:grpSpPr>
          <a:xfrm>
            <a:off x="582875" y="2360825"/>
            <a:ext cx="8248075" cy="1555800"/>
            <a:chOff x="567450" y="2461100"/>
            <a:chExt cx="8248075" cy="1555800"/>
          </a:xfrm>
        </p:grpSpPr>
        <p:sp>
          <p:nvSpPr>
            <p:cNvPr id="140" name="Google Shape;140;p17"/>
            <p:cNvSpPr/>
            <p:nvPr/>
          </p:nvSpPr>
          <p:spPr>
            <a:xfrm>
              <a:off x="567450" y="2461100"/>
              <a:ext cx="5334000" cy="562500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1" name="Google Shape;141;p17"/>
            <p:cNvGrpSpPr/>
            <p:nvPr/>
          </p:nvGrpSpPr>
          <p:grpSpPr>
            <a:xfrm>
              <a:off x="567450" y="2478525"/>
              <a:ext cx="8248075" cy="1538375"/>
              <a:chOff x="567450" y="2478525"/>
              <a:chExt cx="8248075" cy="1538375"/>
            </a:xfrm>
          </p:grpSpPr>
          <p:grpSp>
            <p:nvGrpSpPr>
              <p:cNvPr id="142" name="Google Shape;142;p17"/>
              <p:cNvGrpSpPr/>
              <p:nvPr/>
            </p:nvGrpSpPr>
            <p:grpSpPr>
              <a:xfrm>
                <a:off x="5901325" y="2478525"/>
                <a:ext cx="2914200" cy="1257125"/>
                <a:chOff x="5901325" y="2478525"/>
                <a:chExt cx="2914200" cy="1257125"/>
              </a:xfrm>
            </p:grpSpPr>
            <p:sp>
              <p:nvSpPr>
                <p:cNvPr id="143" name="Google Shape;143;p17"/>
                <p:cNvSpPr txBox="1"/>
                <p:nvPr/>
              </p:nvSpPr>
              <p:spPr>
                <a:xfrm>
                  <a:off x="6261025" y="2478525"/>
                  <a:ext cx="2554500" cy="877200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" sz="1500"/>
                    <a:t>【Hypothesis②】</a:t>
                  </a:r>
                  <a:endParaRPr sz="1500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" sz="1500"/>
                    <a:t>These are the same data </a:t>
                  </a:r>
                  <a:endParaRPr sz="1500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" sz="1500"/>
                    <a:t>→ Unnecessary</a:t>
                  </a:r>
                  <a:endParaRPr sz="1500"/>
                </a:p>
              </p:txBody>
            </p:sp>
            <p:cxnSp>
              <p:nvCxnSpPr>
                <p:cNvPr id="144" name="Google Shape;144;p17"/>
                <p:cNvCxnSpPr>
                  <a:stCxn id="143" idx="1"/>
                  <a:endCxn id="140" idx="3"/>
                </p:cNvCxnSpPr>
                <p:nvPr/>
              </p:nvCxnSpPr>
              <p:spPr>
                <a:xfrm rot="10800000">
                  <a:off x="5901325" y="2742225"/>
                  <a:ext cx="359700" cy="1749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5" name="Google Shape;145;p17"/>
                <p:cNvCxnSpPr>
                  <a:stCxn id="146" idx="3"/>
                  <a:endCxn id="143" idx="1"/>
                </p:cNvCxnSpPr>
                <p:nvPr/>
              </p:nvCxnSpPr>
              <p:spPr>
                <a:xfrm rot="10800000" flipH="1">
                  <a:off x="5901450" y="2917250"/>
                  <a:ext cx="359700" cy="8184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46" name="Google Shape;146;p17"/>
              <p:cNvSpPr/>
              <p:nvPr/>
            </p:nvSpPr>
            <p:spPr>
              <a:xfrm>
                <a:off x="567450" y="3454400"/>
                <a:ext cx="5334000" cy="562500"/>
              </a:xfrm>
              <a:prstGeom prst="roundRect">
                <a:avLst>
                  <a:gd name="adj" fmla="val 16667"/>
                </a:avLst>
              </a:prstGeom>
              <a:noFill/>
              <a:ln w="28575" cap="flat" cmpd="sng">
                <a:solidFill>
                  <a:srgbClr val="00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7" name="Google Shape;147;p17"/>
          <p:cNvGrpSpPr/>
          <p:nvPr/>
        </p:nvGrpSpPr>
        <p:grpSpPr>
          <a:xfrm>
            <a:off x="734375" y="3457100"/>
            <a:ext cx="4145700" cy="1049550"/>
            <a:chOff x="7832150" y="610000"/>
            <a:chExt cx="4145700" cy="1049550"/>
          </a:xfrm>
        </p:grpSpPr>
        <p:sp>
          <p:nvSpPr>
            <p:cNvPr id="148" name="Google Shape;148;p17"/>
            <p:cNvSpPr/>
            <p:nvPr/>
          </p:nvSpPr>
          <p:spPr>
            <a:xfrm>
              <a:off x="7832150" y="610000"/>
              <a:ext cx="997800" cy="400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7832150" y="1180750"/>
              <a:ext cx="4145700" cy="478800"/>
            </a:xfrm>
            <a:prstGeom prst="wedgeRoundRectCallout">
              <a:avLst>
                <a:gd name="adj1" fmla="val -32836"/>
                <a:gd name="adj2" fmla="val -74806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Choose “Age” attribute and Change by “-1”</a:t>
              </a:r>
              <a:endParaRPr/>
            </a:p>
          </p:txBody>
        </p:sp>
      </p:grpSp>
      <p:grpSp>
        <p:nvGrpSpPr>
          <p:cNvPr id="150" name="Google Shape;150;p17"/>
          <p:cNvGrpSpPr/>
          <p:nvPr/>
        </p:nvGrpSpPr>
        <p:grpSpPr>
          <a:xfrm>
            <a:off x="700950" y="2922175"/>
            <a:ext cx="4145700" cy="1025850"/>
            <a:chOff x="1768425" y="609500"/>
            <a:chExt cx="4145700" cy="1025850"/>
          </a:xfrm>
        </p:grpSpPr>
        <p:sp>
          <p:nvSpPr>
            <p:cNvPr id="151" name="Google Shape;151;p17"/>
            <p:cNvSpPr/>
            <p:nvPr/>
          </p:nvSpPr>
          <p:spPr>
            <a:xfrm>
              <a:off x="1801850" y="609500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1768425" y="1156550"/>
              <a:ext cx="4145700" cy="478800"/>
            </a:xfrm>
            <a:prstGeom prst="wedgeRoundRectCallout">
              <a:avLst>
                <a:gd name="adj1" fmla="val -32836"/>
                <a:gd name="adj2" fmla="val -74806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Choose “Age” attribute and Change by “1”</a:t>
              </a:r>
              <a:endParaRPr/>
            </a:p>
          </p:txBody>
        </p:sp>
      </p:grpSp>
      <p:grpSp>
        <p:nvGrpSpPr>
          <p:cNvPr id="153" name="Google Shape;153;p17"/>
          <p:cNvGrpSpPr/>
          <p:nvPr/>
        </p:nvGrpSpPr>
        <p:grpSpPr>
          <a:xfrm>
            <a:off x="2547475" y="2409250"/>
            <a:ext cx="4145700" cy="1025013"/>
            <a:chOff x="7627000" y="711950"/>
            <a:chExt cx="4145700" cy="1025013"/>
          </a:xfrm>
        </p:grpSpPr>
        <p:sp>
          <p:nvSpPr>
            <p:cNvPr id="154" name="Google Shape;154;p17"/>
            <p:cNvSpPr/>
            <p:nvPr/>
          </p:nvSpPr>
          <p:spPr>
            <a:xfrm>
              <a:off x="7809350" y="711950"/>
              <a:ext cx="11286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7627000" y="1258163"/>
              <a:ext cx="4145700" cy="478800"/>
            </a:xfrm>
            <a:prstGeom prst="wedgeRoundRectCallout">
              <a:avLst>
                <a:gd name="adj1" fmla="val -32836"/>
                <a:gd name="adj2" fmla="val -74806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Choose “Education” and Change by “-1”</a:t>
              </a:r>
              <a:endParaRPr/>
            </a:p>
          </p:txBody>
        </p:sp>
      </p:grpSp>
      <p:grpSp>
        <p:nvGrpSpPr>
          <p:cNvPr id="156" name="Google Shape;156;p17"/>
          <p:cNvGrpSpPr/>
          <p:nvPr/>
        </p:nvGrpSpPr>
        <p:grpSpPr>
          <a:xfrm>
            <a:off x="990225" y="1905700"/>
            <a:ext cx="4145700" cy="1048750"/>
            <a:chOff x="7343050" y="627638"/>
            <a:chExt cx="4145700" cy="1048750"/>
          </a:xfrm>
        </p:grpSpPr>
        <p:sp>
          <p:nvSpPr>
            <p:cNvPr id="157" name="Google Shape;157;p17"/>
            <p:cNvSpPr/>
            <p:nvPr/>
          </p:nvSpPr>
          <p:spPr>
            <a:xfrm>
              <a:off x="8084925" y="627638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7343050" y="1195788"/>
              <a:ext cx="4145700" cy="480600"/>
            </a:xfrm>
            <a:prstGeom prst="wedgeRoundRectCallout">
              <a:avLst>
                <a:gd name="adj1" fmla="val -18371"/>
                <a:gd name="adj2" fmla="val -69538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Choose “Occupation” and Change by “1”</a:t>
              </a:r>
              <a:endParaRPr/>
            </a:p>
          </p:txBody>
        </p:sp>
      </p:grpSp>
      <p:sp>
        <p:nvSpPr>
          <p:cNvPr id="159" name="Google Shape;159;p17"/>
          <p:cNvSpPr txBox="1"/>
          <p:nvPr/>
        </p:nvSpPr>
        <p:spPr>
          <a:xfrm>
            <a:off x="3940675" y="696200"/>
            <a:ext cx="178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0000"/>
                </a:solidFill>
              </a:rPr>
              <a:t>↓ Protected attribute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891350" y="703850"/>
            <a:ext cx="2027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300">
                <a:solidFill>
                  <a:srgbClr val="4A86E8"/>
                </a:solidFill>
              </a:rPr>
              <a:t>↓ Unprotected attribute</a:t>
            </a:r>
            <a:endParaRPr sz="1300">
              <a:solidFill>
                <a:srgbClr val="4A86E8"/>
              </a:solidFill>
            </a:endParaRPr>
          </a:p>
        </p:txBody>
      </p:sp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151650" y="170025"/>
            <a:ext cx="8840700" cy="6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420">
                <a:solidFill>
                  <a:srgbClr val="000000"/>
                </a:solidFill>
              </a:rPr>
              <a:t>Mechanism of Aequitas’s local search</a:t>
            </a:r>
            <a:endParaRPr sz="2420"/>
          </a:p>
        </p:txBody>
      </p:sp>
      <p:sp>
        <p:nvSpPr>
          <p:cNvPr id="162" name="Google Shape;162;p17"/>
          <p:cNvSpPr txBox="1"/>
          <p:nvPr/>
        </p:nvSpPr>
        <p:spPr>
          <a:xfrm>
            <a:off x="5799525" y="1352450"/>
            <a:ext cx="193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←discriminatory data</a:t>
            </a: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18"/>
          <p:cNvGraphicFramePr/>
          <p:nvPr/>
        </p:nvGraphicFramePr>
        <p:xfrm>
          <a:off x="734375" y="4566375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23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9" name="Google Shape;169;p18"/>
          <p:cNvGraphicFramePr/>
          <p:nvPr/>
        </p:nvGraphicFramePr>
        <p:xfrm>
          <a:off x="734375" y="2922175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chemeClr val="dk1"/>
                          </a:solidFill>
                        </a:rPr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14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0" name="Google Shape;170;p18"/>
          <p:cNvGraphicFramePr/>
          <p:nvPr/>
        </p:nvGraphicFramePr>
        <p:xfrm>
          <a:off x="734375" y="1896313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23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2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1" name="Google Shape;171;p18"/>
          <p:cNvGraphicFramePr/>
          <p:nvPr/>
        </p:nvGraphicFramePr>
        <p:xfrm>
          <a:off x="734375" y="2409250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25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2" name="Google Shape;172;p18"/>
          <p:cNvGraphicFramePr/>
          <p:nvPr/>
        </p:nvGraphicFramePr>
        <p:xfrm>
          <a:off x="734375" y="3435100"/>
          <a:ext cx="4988600" cy="43310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chemeClr val="dk1"/>
                          </a:solidFill>
                        </a:rPr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b="1">
                          <a:solidFill>
                            <a:srgbClr val="0000FF"/>
                          </a:solidFill>
                        </a:rPr>
                        <a:t>16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3" name="Google Shape;173;p18"/>
          <p:cNvGrpSpPr/>
          <p:nvPr/>
        </p:nvGrpSpPr>
        <p:grpSpPr>
          <a:xfrm>
            <a:off x="3059325" y="3868200"/>
            <a:ext cx="5500075" cy="1131375"/>
            <a:chOff x="3059325" y="3868200"/>
            <a:chExt cx="5500075" cy="1131375"/>
          </a:xfrm>
        </p:grpSpPr>
        <p:grpSp>
          <p:nvGrpSpPr>
            <p:cNvPr id="174" name="Google Shape;174;p18"/>
            <p:cNvGrpSpPr/>
            <p:nvPr/>
          </p:nvGrpSpPr>
          <p:grpSpPr>
            <a:xfrm>
              <a:off x="4413700" y="3977888"/>
              <a:ext cx="4145700" cy="1021688"/>
              <a:chOff x="6103775" y="232538"/>
              <a:chExt cx="4145700" cy="1021688"/>
            </a:xfrm>
          </p:grpSpPr>
          <p:sp>
            <p:nvSpPr>
              <p:cNvPr id="175" name="Google Shape;175;p18"/>
              <p:cNvSpPr/>
              <p:nvPr/>
            </p:nvSpPr>
            <p:spPr>
              <a:xfrm>
                <a:off x="6415325" y="821025"/>
                <a:ext cx="997800" cy="433200"/>
              </a:xfrm>
              <a:prstGeom prst="roundRect">
                <a:avLst>
                  <a:gd name="adj" fmla="val 16667"/>
                </a:avLst>
              </a:prstGeom>
              <a:noFill/>
              <a:ln w="38100" cap="flat" cmpd="sng">
                <a:solidFill>
                  <a:srgbClr val="FF99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6103775" y="232538"/>
                <a:ext cx="4145700" cy="478800"/>
              </a:xfrm>
              <a:prstGeom prst="wedgeRoundRectCallout">
                <a:avLst>
                  <a:gd name="adj1" fmla="val -26548"/>
                  <a:gd name="adj2" fmla="val 72277"/>
                  <a:gd name="adj3" fmla="val 0"/>
                </a:avLst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/>
                  <a:t>Change 5th attribute </a:t>
                </a:r>
                <a:r>
                  <a:rPr lang="ja">
                    <a:solidFill>
                      <a:schemeClr val="dk1"/>
                    </a:solidFill>
                  </a:rPr>
                  <a:t>(“Nationality”) </a:t>
                </a:r>
                <a:r>
                  <a:rPr lang="ja"/>
                  <a:t>by “1”</a:t>
                </a:r>
                <a:endParaRPr/>
              </a:p>
            </p:txBody>
          </p:sp>
        </p:grpSp>
        <p:sp>
          <p:nvSpPr>
            <p:cNvPr id="177" name="Google Shape;177;p18"/>
            <p:cNvSpPr txBox="1"/>
            <p:nvPr/>
          </p:nvSpPr>
          <p:spPr>
            <a:xfrm>
              <a:off x="3059325" y="3868200"/>
              <a:ext cx="3387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/>
                <a:t>・</a:t>
              </a:r>
              <a:endParaRPr sz="900" b="1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/>
                <a:t>・</a:t>
              </a:r>
              <a:endParaRPr sz="900" b="1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/>
                <a:t>・</a:t>
              </a:r>
              <a:endParaRPr sz="900" b="1"/>
            </a:p>
          </p:txBody>
        </p:sp>
      </p:grpSp>
      <p:grpSp>
        <p:nvGrpSpPr>
          <p:cNvPr id="178" name="Google Shape;178;p18"/>
          <p:cNvGrpSpPr/>
          <p:nvPr/>
        </p:nvGrpSpPr>
        <p:grpSpPr>
          <a:xfrm>
            <a:off x="1531000" y="3451550"/>
            <a:ext cx="4145700" cy="1018550"/>
            <a:chOff x="8628775" y="604450"/>
            <a:chExt cx="4145700" cy="1018550"/>
          </a:xfrm>
        </p:grpSpPr>
        <p:sp>
          <p:nvSpPr>
            <p:cNvPr id="179" name="Google Shape;179;p18"/>
            <p:cNvSpPr/>
            <p:nvPr/>
          </p:nvSpPr>
          <p:spPr>
            <a:xfrm>
              <a:off x="8829875" y="604450"/>
              <a:ext cx="997800" cy="400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8628775" y="1144200"/>
              <a:ext cx="4145700" cy="478800"/>
            </a:xfrm>
            <a:prstGeom prst="wedgeRoundRectCallout">
              <a:avLst>
                <a:gd name="adj1" fmla="val -32836"/>
                <a:gd name="adj2" fmla="val -74806"/>
                <a:gd name="adj3" fmla="val 0"/>
              </a:avLst>
            </a:prstGeom>
            <a:solidFill>
              <a:srgbClr val="D9EAD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Change 2nd attribute </a:t>
              </a:r>
              <a:r>
                <a:rPr lang="ja">
                  <a:solidFill>
                    <a:schemeClr val="dk1"/>
                  </a:solidFill>
                </a:rPr>
                <a:t>(“Occupation”)</a:t>
              </a:r>
              <a:r>
                <a:rPr lang="ja"/>
                <a:t> by “1”</a:t>
              </a:r>
              <a:endParaRPr/>
            </a:p>
          </p:txBody>
        </p:sp>
      </p:grpSp>
      <p:grpSp>
        <p:nvGrpSpPr>
          <p:cNvPr id="181" name="Google Shape;181;p18"/>
          <p:cNvGrpSpPr/>
          <p:nvPr/>
        </p:nvGrpSpPr>
        <p:grpSpPr>
          <a:xfrm>
            <a:off x="1155825" y="2939188"/>
            <a:ext cx="4145700" cy="1008863"/>
            <a:chOff x="2223300" y="626513"/>
            <a:chExt cx="4145700" cy="1008863"/>
          </a:xfrm>
        </p:grpSpPr>
        <p:sp>
          <p:nvSpPr>
            <p:cNvPr id="182" name="Google Shape;182;p18"/>
            <p:cNvSpPr/>
            <p:nvPr/>
          </p:nvSpPr>
          <p:spPr>
            <a:xfrm>
              <a:off x="2799575" y="626513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2223300" y="1156575"/>
              <a:ext cx="4145700" cy="478800"/>
            </a:xfrm>
            <a:prstGeom prst="wedgeRoundRectCallout">
              <a:avLst>
                <a:gd name="adj1" fmla="val -21276"/>
                <a:gd name="adj2" fmla="val -62025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Change 2nd attribute</a:t>
              </a:r>
              <a:r>
                <a:rPr lang="ja">
                  <a:solidFill>
                    <a:schemeClr val="dk1"/>
                  </a:solidFill>
                </a:rPr>
                <a:t> (“Occupation”) </a:t>
              </a:r>
              <a:r>
                <a:rPr lang="ja"/>
                <a:t>by “-1”</a:t>
              </a:r>
              <a:endParaRPr/>
            </a:p>
          </p:txBody>
        </p:sp>
      </p:grpSp>
      <p:grpSp>
        <p:nvGrpSpPr>
          <p:cNvPr id="184" name="Google Shape;184;p18"/>
          <p:cNvGrpSpPr/>
          <p:nvPr/>
        </p:nvGrpSpPr>
        <p:grpSpPr>
          <a:xfrm>
            <a:off x="734375" y="2409200"/>
            <a:ext cx="4145700" cy="1047888"/>
            <a:chOff x="5813900" y="711900"/>
            <a:chExt cx="4145700" cy="1047888"/>
          </a:xfrm>
        </p:grpSpPr>
        <p:sp>
          <p:nvSpPr>
            <p:cNvPr id="185" name="Google Shape;185;p18"/>
            <p:cNvSpPr/>
            <p:nvPr/>
          </p:nvSpPr>
          <p:spPr>
            <a:xfrm>
              <a:off x="5813900" y="711900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5813900" y="1280988"/>
              <a:ext cx="4145700" cy="478800"/>
            </a:xfrm>
            <a:prstGeom prst="wedgeRoundRectCallout">
              <a:avLst>
                <a:gd name="adj1" fmla="val -32836"/>
                <a:gd name="adj2" fmla="val -74806"/>
                <a:gd name="adj3" fmla="val 0"/>
              </a:avLst>
            </a:prstGeom>
            <a:solidFill>
              <a:srgbClr val="D9EAD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Change 1st attribute</a:t>
              </a:r>
              <a:r>
                <a:rPr lang="ja">
                  <a:solidFill>
                    <a:schemeClr val="dk1"/>
                  </a:solidFill>
                </a:rPr>
                <a:t> (“Age”) </a:t>
              </a:r>
              <a:r>
                <a:rPr lang="ja"/>
                <a:t>by “1”</a:t>
              </a:r>
              <a:endParaRPr/>
            </a:p>
          </p:txBody>
        </p:sp>
      </p:grpSp>
      <p:grpSp>
        <p:nvGrpSpPr>
          <p:cNvPr id="187" name="Google Shape;187;p18"/>
          <p:cNvGrpSpPr/>
          <p:nvPr/>
        </p:nvGrpSpPr>
        <p:grpSpPr>
          <a:xfrm>
            <a:off x="734375" y="1896275"/>
            <a:ext cx="4185075" cy="1058175"/>
            <a:chOff x="7087200" y="618213"/>
            <a:chExt cx="4185075" cy="1058175"/>
          </a:xfrm>
        </p:grpSpPr>
        <p:sp>
          <p:nvSpPr>
            <p:cNvPr id="188" name="Google Shape;188;p18"/>
            <p:cNvSpPr/>
            <p:nvPr/>
          </p:nvSpPr>
          <p:spPr>
            <a:xfrm>
              <a:off x="7087200" y="618213"/>
              <a:ext cx="997800" cy="4332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7126575" y="1195788"/>
              <a:ext cx="4145700" cy="480600"/>
            </a:xfrm>
            <a:prstGeom prst="wedgeRoundRectCallout">
              <a:avLst>
                <a:gd name="adj1" fmla="val -38796"/>
                <a:gd name="adj2" fmla="val -74672"/>
                <a:gd name="adj3" fmla="val 0"/>
              </a:avLst>
            </a:prstGeom>
            <a:solidFill>
              <a:srgbClr val="FCE5C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Change 1st attribute (“Age”) by “-1”</a:t>
              </a:r>
              <a:endParaRPr/>
            </a:p>
          </p:txBody>
        </p:sp>
      </p:grpSp>
      <p:graphicFrame>
        <p:nvGraphicFramePr>
          <p:cNvPr id="190" name="Google Shape;190;p18"/>
          <p:cNvGraphicFramePr/>
          <p:nvPr/>
        </p:nvGraphicFramePr>
        <p:xfrm>
          <a:off x="734375" y="1085050"/>
          <a:ext cx="4988600" cy="731460"/>
        </p:xfrm>
        <a:graphic>
          <a:graphicData uri="http://schemas.openxmlformats.org/drawingml/2006/table">
            <a:tbl>
              <a:tblPr>
                <a:noFill/>
                <a:tableStyleId>{AA44501B-8154-4DFB-860F-43FC1D1933BC}</a:tableStyleId>
              </a:tblPr>
              <a:tblGrid>
                <a:gridCol w="99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Age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Occupation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Education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 b="1"/>
                        <a:t>Gender</a:t>
                      </a:r>
                      <a:endParaRPr sz="900"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900"/>
                        <a:t>Nationality</a:t>
                      </a:r>
                      <a:endParaRPr sz="9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24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15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rgbClr val="FF9900"/>
                          </a:solidFill>
                        </a:rPr>
                        <a:t>0</a:t>
                      </a:r>
                      <a:endParaRPr sz="1500" b="1">
                        <a:solidFill>
                          <a:srgbClr val="FF99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/>
                        <a:t>22</a:t>
                      </a: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1" name="Google Shape;191;p18"/>
          <p:cNvSpPr txBox="1"/>
          <p:nvPr/>
        </p:nvSpPr>
        <p:spPr>
          <a:xfrm>
            <a:off x="3940675" y="696200"/>
            <a:ext cx="178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0000"/>
                </a:solidFill>
              </a:rPr>
              <a:t>↓ Protected attribute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891350" y="703850"/>
            <a:ext cx="2027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300">
                <a:solidFill>
                  <a:srgbClr val="4A86E8"/>
                </a:solidFill>
              </a:rPr>
              <a:t>↓ Unprotected attribute</a:t>
            </a:r>
            <a:endParaRPr sz="1300">
              <a:solidFill>
                <a:srgbClr val="4A86E8"/>
              </a:solidFill>
            </a:endParaRPr>
          </a:p>
        </p:txBody>
      </p:sp>
      <p:sp>
        <p:nvSpPr>
          <p:cNvPr id="193" name="Google Shape;193;p18"/>
          <p:cNvSpPr txBox="1">
            <a:spLocks noGrp="1"/>
          </p:cNvSpPr>
          <p:nvPr>
            <p:ph type="title"/>
          </p:nvPr>
        </p:nvSpPr>
        <p:spPr>
          <a:xfrm>
            <a:off x="151650" y="170025"/>
            <a:ext cx="8840700" cy="6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420">
                <a:solidFill>
                  <a:srgbClr val="000000"/>
                </a:solidFill>
              </a:rPr>
              <a:t>Proposal: Keeper Of Systematic Equality Investigation (KOSEI)</a:t>
            </a:r>
            <a:endParaRPr sz="2420">
              <a:solidFill>
                <a:srgbClr val="000000"/>
              </a:solidFill>
            </a:endParaRPr>
          </a:p>
        </p:txBody>
      </p:sp>
      <p:sp>
        <p:nvSpPr>
          <p:cNvPr id="194" name="Google Shape;194;p18"/>
          <p:cNvSpPr txBox="1"/>
          <p:nvPr/>
        </p:nvSpPr>
        <p:spPr>
          <a:xfrm>
            <a:off x="5799525" y="1352450"/>
            <a:ext cx="193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←discriminatory data</a:t>
            </a: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720"/>
              <a:t>Our improvements</a:t>
            </a:r>
            <a:endParaRPr sz="2720"/>
          </a:p>
        </p:txBody>
      </p:sp>
      <p:sp>
        <p:nvSpPr>
          <p:cNvPr id="201" name="Google Shape;201;p19"/>
          <p:cNvSpPr txBox="1">
            <a:spLocks noGrp="1"/>
          </p:cNvSpPr>
          <p:nvPr>
            <p:ph type="body" idx="1"/>
          </p:nvPr>
        </p:nvSpPr>
        <p:spPr>
          <a:xfrm>
            <a:off x="155850" y="1307700"/>
            <a:ext cx="5831400" cy="19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2400"/>
              <a:buAutoNum type="arabicPeriod"/>
            </a:pPr>
            <a:r>
              <a:rPr lang="ja" sz="2400">
                <a:solidFill>
                  <a:srgbClr val="9E9E9E"/>
                </a:solidFill>
              </a:rPr>
              <a:t>Ordered search</a:t>
            </a:r>
            <a:endParaRPr sz="20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ja" sz="2400">
                <a:solidFill>
                  <a:schemeClr val="dk1"/>
                </a:solidFill>
              </a:rPr>
              <a:t>Implementation without Basin-hopping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ja" sz="2400">
                <a:solidFill>
                  <a:schemeClr val="dk1"/>
                </a:solidFill>
              </a:rPr>
              <a:t>Dynamic update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7</a:t>
            </a:fld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6026750" y="1849500"/>
            <a:ext cx="177300" cy="835500"/>
          </a:xfrm>
          <a:prstGeom prst="rightBrace">
            <a:avLst>
              <a:gd name="adj1" fmla="val 50000"/>
              <a:gd name="adj2" fmla="val 4814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6166350" y="1882500"/>
            <a:ext cx="2821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/>
              <a:t>Please read our paper for details</a:t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311700" y="305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Evaluation</a:t>
            </a:r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body" idx="1"/>
          </p:nvPr>
        </p:nvSpPr>
        <p:spPr>
          <a:xfrm>
            <a:off x="90125" y="907675"/>
            <a:ext cx="8931000" cy="4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ja" sz="2100">
                <a:solidFill>
                  <a:schemeClr val="dk1"/>
                </a:solidFill>
              </a:rPr>
              <a:t>RQs</a:t>
            </a:r>
            <a:endParaRPr sz="21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ja" sz="1700">
                <a:solidFill>
                  <a:schemeClr val="dk1"/>
                </a:solidFill>
              </a:rPr>
              <a:t>RQ1: Does KOSEI find more discriminatory data than AEQUITAS, at a reasonable execution cost?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ja" sz="1700">
                <a:solidFill>
                  <a:schemeClr val="dk1"/>
                </a:solidFill>
              </a:rPr>
              <a:t>RQ2: Does KOSEI generate test cases (data) likely to be discriminatory and avoid duplicated data, better than AEQUITAS?</a:t>
            </a:r>
            <a:endParaRPr sz="1700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ja" sz="2100">
                <a:solidFill>
                  <a:schemeClr val="dk1"/>
                </a:solidFill>
              </a:rPr>
              <a:t>Experiment setup</a:t>
            </a:r>
            <a:endParaRPr sz="21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ja" sz="1700">
                <a:solidFill>
                  <a:schemeClr val="dk1"/>
                </a:solidFill>
              </a:rPr>
              <a:t>Dataset: Adult, Statlog, Bank Marketing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ja" sz="1700">
                <a:solidFill>
                  <a:schemeClr val="dk1"/>
                </a:solidFill>
              </a:rPr>
              <a:t>ML Classifier: Decision Tree, MLPC, Random Forest</a:t>
            </a:r>
            <a:endParaRPr sz="2100">
              <a:solidFill>
                <a:schemeClr val="dk1"/>
              </a:solidFill>
            </a:endParaRPr>
          </a:p>
          <a:p>
            <a:pPr marL="457200" lvl="0" indent="-3873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ja" sz="2100">
                <a:solidFill>
                  <a:schemeClr val="dk1"/>
                </a:solidFill>
              </a:rPr>
              <a:t>We performed evaluations ten times for each combination of a dataset and a ML classifier.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1" name="Google Shape;21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1"/>
          <p:cNvPicPr preferRelativeResize="0"/>
          <p:nvPr/>
        </p:nvPicPr>
        <p:blipFill rotWithShape="1">
          <a:blip r:embed="rId3">
            <a:alphaModFix/>
          </a:blip>
          <a:srcRect r="43016"/>
          <a:stretch/>
        </p:blipFill>
        <p:spPr>
          <a:xfrm>
            <a:off x="928700" y="1006350"/>
            <a:ext cx="7356252" cy="258353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title"/>
          </p:nvPr>
        </p:nvSpPr>
        <p:spPr>
          <a:xfrm>
            <a:off x="311700" y="433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/>
              <a:t>Experimental result (RQ1)</a:t>
            </a:r>
            <a:endParaRPr/>
          </a:p>
        </p:txBody>
      </p:sp>
      <p:sp>
        <p:nvSpPr>
          <p:cNvPr id="218" name="Google Shape;21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9</a:t>
            </a:fld>
            <a:endParaRPr/>
          </a:p>
        </p:txBody>
      </p:sp>
      <p:grpSp>
        <p:nvGrpSpPr>
          <p:cNvPr id="219" name="Google Shape;219;p21"/>
          <p:cNvGrpSpPr/>
          <p:nvPr/>
        </p:nvGrpSpPr>
        <p:grpSpPr>
          <a:xfrm>
            <a:off x="995475" y="1237725"/>
            <a:ext cx="7243796" cy="3575069"/>
            <a:chOff x="112696" y="1584708"/>
            <a:chExt cx="5057104" cy="2666967"/>
          </a:xfrm>
        </p:grpSpPr>
        <p:sp>
          <p:nvSpPr>
            <p:cNvPr id="220" name="Google Shape;220;p21"/>
            <p:cNvSpPr/>
            <p:nvPr/>
          </p:nvSpPr>
          <p:spPr>
            <a:xfrm>
              <a:off x="3032708" y="1584708"/>
              <a:ext cx="573600" cy="1632600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1"/>
            <p:cNvSpPr txBox="1"/>
            <p:nvPr/>
          </p:nvSpPr>
          <p:spPr>
            <a:xfrm>
              <a:off x="112696" y="3631575"/>
              <a:ext cx="4823700" cy="620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/>
                <a:t>&lt;Answer for RQ1&gt;</a:t>
              </a:r>
              <a:endParaRPr/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●"/>
              </a:pPr>
              <a:r>
                <a:rPr lang="ja">
                  <a:solidFill>
                    <a:schemeClr val="dk1"/>
                  </a:solidFill>
                </a:rPr>
                <a:t>KOSEI found 50 times more discriminatory data</a:t>
              </a:r>
              <a:endParaRPr>
                <a:solidFill>
                  <a:schemeClr val="dk1"/>
                </a:solidFill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●"/>
              </a:pPr>
              <a:r>
                <a:rPr lang="ja">
                  <a:solidFill>
                    <a:schemeClr val="dk1"/>
                  </a:solidFill>
                </a:rPr>
                <a:t>KOSEI took only 7.5% of execution time, meaning that it ran 13.3 times faster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2" name="Google Shape;222;p21"/>
            <p:cNvCxnSpPr>
              <a:stCxn id="221" idx="0"/>
              <a:endCxn id="220" idx="2"/>
            </p:cNvCxnSpPr>
            <p:nvPr/>
          </p:nvCxnSpPr>
          <p:spPr>
            <a:xfrm rot="10800000" flipH="1">
              <a:off x="2524546" y="3217275"/>
              <a:ext cx="795000" cy="414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3" name="Google Shape;223;p21"/>
            <p:cNvSpPr/>
            <p:nvPr/>
          </p:nvSpPr>
          <p:spPr>
            <a:xfrm>
              <a:off x="4650500" y="1584775"/>
              <a:ext cx="519300" cy="1632600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4" name="Google Shape;224;p21"/>
            <p:cNvCxnSpPr>
              <a:stCxn id="221" idx="0"/>
              <a:endCxn id="223" idx="2"/>
            </p:cNvCxnSpPr>
            <p:nvPr/>
          </p:nvCxnSpPr>
          <p:spPr>
            <a:xfrm rot="10800000" flipH="1">
              <a:off x="2524546" y="3217275"/>
              <a:ext cx="2385600" cy="414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2"/>
          <p:cNvGrpSpPr/>
          <p:nvPr/>
        </p:nvGrpSpPr>
        <p:grpSpPr>
          <a:xfrm>
            <a:off x="1129985" y="1297255"/>
            <a:ext cx="6600643" cy="2338261"/>
            <a:chOff x="800850" y="1511650"/>
            <a:chExt cx="5665302" cy="1927350"/>
          </a:xfrm>
        </p:grpSpPr>
        <p:pic>
          <p:nvPicPr>
            <p:cNvPr id="230" name="Google Shape;230;p22"/>
            <p:cNvPicPr preferRelativeResize="0"/>
            <p:nvPr/>
          </p:nvPicPr>
          <p:blipFill rotWithShape="1">
            <a:blip r:embed="rId3">
              <a:alphaModFix/>
            </a:blip>
            <a:srcRect r="79839"/>
            <a:stretch/>
          </p:blipFill>
          <p:spPr>
            <a:xfrm>
              <a:off x="800850" y="1511650"/>
              <a:ext cx="1816827" cy="192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2"/>
            <p:cNvPicPr preferRelativeResize="0"/>
            <p:nvPr/>
          </p:nvPicPr>
          <p:blipFill rotWithShape="1">
            <a:blip r:embed="rId3">
              <a:alphaModFix/>
            </a:blip>
            <a:srcRect l="56942"/>
            <a:stretch/>
          </p:blipFill>
          <p:spPr>
            <a:xfrm>
              <a:off x="2585975" y="1511650"/>
              <a:ext cx="3880177" cy="1927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2" name="Google Shape;232;p22"/>
          <p:cNvSpPr txBox="1">
            <a:spLocks noGrp="1"/>
          </p:cNvSpPr>
          <p:nvPr>
            <p:ph type="title"/>
          </p:nvPr>
        </p:nvSpPr>
        <p:spPr>
          <a:xfrm>
            <a:off x="311700" y="433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/>
              <a:t>Experimental result (RQ2)</a:t>
            </a:r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10</a:t>
            </a:fld>
            <a:endParaRPr/>
          </a:p>
        </p:txBody>
      </p:sp>
      <p:grpSp>
        <p:nvGrpSpPr>
          <p:cNvPr id="234" name="Google Shape;234;p22"/>
          <p:cNvGrpSpPr/>
          <p:nvPr/>
        </p:nvGrpSpPr>
        <p:grpSpPr>
          <a:xfrm>
            <a:off x="995475" y="1237825"/>
            <a:ext cx="6909600" cy="3790425"/>
            <a:chOff x="995475" y="1237825"/>
            <a:chExt cx="6909600" cy="3790425"/>
          </a:xfrm>
        </p:grpSpPr>
        <p:grpSp>
          <p:nvGrpSpPr>
            <p:cNvPr id="235" name="Google Shape;235;p22"/>
            <p:cNvGrpSpPr/>
            <p:nvPr/>
          </p:nvGrpSpPr>
          <p:grpSpPr>
            <a:xfrm>
              <a:off x="995475" y="1237825"/>
              <a:ext cx="6909600" cy="3790425"/>
              <a:chOff x="995475" y="1237825"/>
              <a:chExt cx="6909600" cy="3790425"/>
            </a:xfrm>
          </p:grpSpPr>
          <p:sp>
            <p:nvSpPr>
              <p:cNvPr id="236" name="Google Shape;236;p22"/>
              <p:cNvSpPr txBox="1"/>
              <p:nvPr/>
            </p:nvSpPr>
            <p:spPr>
              <a:xfrm>
                <a:off x="995475" y="3981550"/>
                <a:ext cx="6909600" cy="10467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"/>
                  <a:t>&lt;Answer for RQ2&gt;</a:t>
                </a:r>
                <a:endParaRPr/>
              </a:p>
              <a:p>
                <a:pPr marL="457200" lvl="0" indent="-317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Char char="●"/>
                </a:pPr>
                <a:r>
                  <a:rPr lang="ja">
                    <a:solidFill>
                      <a:schemeClr val="dk1"/>
                    </a:solidFill>
                  </a:rPr>
                  <a:t>KOSEI had a much higher precision compared to Aequitas, </a:t>
                </a:r>
                <a:endParaRPr>
                  <a:solidFill>
                    <a:schemeClr val="dk1"/>
                  </a:solidFill>
                </a:endParaRPr>
              </a:p>
              <a:p>
                <a:pPr marL="914400" lvl="1" indent="-317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Char char="○"/>
                </a:pPr>
                <a:r>
                  <a:rPr lang="ja">
                    <a:solidFill>
                      <a:schemeClr val="dk1"/>
                    </a:solidFill>
                  </a:rPr>
                  <a:t>i.e., it can better generate discriminatory test cases (data)</a:t>
                </a:r>
                <a:endParaRPr>
                  <a:solidFill>
                    <a:schemeClr val="dk1"/>
                  </a:solidFill>
                </a:endParaRPr>
              </a:p>
              <a:p>
                <a:pPr marL="457200" lvl="0" indent="-317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Char char="●"/>
                </a:pPr>
                <a:r>
                  <a:rPr lang="ja">
                    <a:solidFill>
                      <a:schemeClr val="dk1"/>
                    </a:solidFill>
                  </a:rPr>
                  <a:t>Aequitas had 99% redundancy, while KOSEI avoids them</a:t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37" name="Google Shape;237;p22"/>
              <p:cNvSpPr/>
              <p:nvPr/>
            </p:nvSpPr>
            <p:spPr>
              <a:xfrm>
                <a:off x="5962475" y="1237825"/>
                <a:ext cx="1844700" cy="2397600"/>
              </a:xfrm>
              <a:prstGeom prst="rect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38" name="Google Shape;238;p22"/>
              <p:cNvCxnSpPr>
                <a:stCxn id="236" idx="0"/>
                <a:endCxn id="237" idx="2"/>
              </p:cNvCxnSpPr>
              <p:nvPr/>
            </p:nvCxnSpPr>
            <p:spPr>
              <a:xfrm rot="10800000" flipH="1">
                <a:off x="4450275" y="3635350"/>
                <a:ext cx="2434500" cy="3462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239" name="Google Shape;239;p22"/>
            <p:cNvSpPr/>
            <p:nvPr/>
          </p:nvSpPr>
          <p:spPr>
            <a:xfrm>
              <a:off x="4721150" y="1237825"/>
              <a:ext cx="1218900" cy="2397600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0" name="Google Shape;240;p22"/>
            <p:cNvCxnSpPr>
              <a:stCxn id="236" idx="0"/>
              <a:endCxn id="239" idx="2"/>
            </p:cNvCxnSpPr>
            <p:nvPr/>
          </p:nvCxnSpPr>
          <p:spPr>
            <a:xfrm rot="10800000" flipH="1">
              <a:off x="4450275" y="3635350"/>
              <a:ext cx="880200" cy="3462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Conclusion and Future works</a:t>
            </a:r>
            <a:endParaRPr/>
          </a:p>
        </p:txBody>
      </p:sp>
      <p:sp>
        <p:nvSpPr>
          <p:cNvPr id="246" name="Google Shape;246;p23"/>
          <p:cNvSpPr txBox="1">
            <a:spLocks noGrp="1"/>
          </p:cNvSpPr>
          <p:nvPr>
            <p:ph type="body" idx="1"/>
          </p:nvPr>
        </p:nvSpPr>
        <p:spPr>
          <a:xfrm>
            <a:off x="75675" y="1132275"/>
            <a:ext cx="883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ja" sz="2200">
                <a:solidFill>
                  <a:schemeClr val="dk1"/>
                </a:solidFill>
              </a:rPr>
              <a:t>We proposed a fairness testing technique, KOSEI </a:t>
            </a:r>
            <a:endParaRPr sz="2200">
              <a:solidFill>
                <a:schemeClr val="dk1"/>
              </a:solidFill>
            </a:endParaRPr>
          </a:p>
          <a:p>
            <a:pPr marL="914400" lvl="1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ja" sz="2200">
                <a:solidFill>
                  <a:schemeClr val="dk1"/>
                </a:solidFill>
              </a:rPr>
              <a:t>Method of generating neighboring data</a:t>
            </a:r>
            <a:endParaRPr sz="2200">
              <a:solidFill>
                <a:schemeClr val="dk1"/>
              </a:solidFill>
            </a:endParaRPr>
          </a:p>
          <a:p>
            <a:pPr marL="914400" lvl="1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ja" sz="2200">
                <a:solidFill>
                  <a:schemeClr val="dk1"/>
                </a:solidFill>
              </a:rPr>
              <a:t>Elimination of duplicate evaluations</a:t>
            </a:r>
            <a:endParaRPr sz="2200">
              <a:solidFill>
                <a:schemeClr val="dk1"/>
              </a:solidFill>
            </a:endParaRPr>
          </a:p>
          <a:p>
            <a:pPr marL="914400" lvl="1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ja" sz="2200">
                <a:solidFill>
                  <a:schemeClr val="dk1"/>
                </a:solidFill>
              </a:rPr>
              <a:t>Dynamic update of discriminatory data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ja" sz="2200">
                <a:solidFill>
                  <a:schemeClr val="dk1"/>
                </a:solidFill>
              </a:rPr>
              <a:t>Our evaluation showed significant improvement in the efficiency of KOSEI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ja" sz="2200">
                <a:solidFill>
                  <a:schemeClr val="dk1"/>
                </a:solidFill>
              </a:rPr>
              <a:t>Future works</a:t>
            </a:r>
            <a:endParaRPr sz="22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ja" sz="1800">
                <a:solidFill>
                  <a:schemeClr val="dk1"/>
                </a:solidFill>
              </a:rPr>
              <a:t>Extend experiments with more datasets, classifiers, and protected attributes for further generalization.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ja" sz="1800">
                <a:solidFill>
                  <a:schemeClr val="dk1"/>
                </a:solidFill>
              </a:rPr>
              <a:t>Evaluate KOSEI, comparing it with techniques other than AEQUITAS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ja" sz="1800">
                <a:solidFill>
                  <a:schemeClr val="dk1"/>
                </a:solidFill>
              </a:rPr>
              <a:t>Combine KOSEI with other techniques such as CGFT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47" name="Google Shape;24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684</Words>
  <Application>Microsoft Macintosh PowerPoint</Application>
  <PresentationFormat>On-screen Show (16:9)</PresentationFormat>
  <Paragraphs>191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An efficient discrimination discovery method for fairness testing</vt:lpstr>
      <vt:lpstr>Background</vt:lpstr>
      <vt:lpstr>Related Work: AEQUITAS</vt:lpstr>
      <vt:lpstr>How we use data</vt:lpstr>
      <vt:lpstr>Mechanism of Aequitas’s local search</vt:lpstr>
      <vt:lpstr>Proposal: Keeper Of Systematic Equality Investigation (KOSEI)</vt:lpstr>
      <vt:lpstr>Our improvements</vt:lpstr>
      <vt:lpstr>Evaluation</vt:lpstr>
      <vt:lpstr>Experimental result (RQ1)</vt:lpstr>
      <vt:lpstr>Experimental result (RQ2)</vt:lpstr>
      <vt:lpstr>Conclusion and Future 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efficient discrimination discovery method for fairness testing</dc:title>
  <cp:lastModifiedBy>佐野 慎弥</cp:lastModifiedBy>
  <cp:revision>2</cp:revision>
  <dcterms:modified xsi:type="dcterms:W3CDTF">2022-06-28T10:44:02Z</dcterms:modified>
</cp:coreProperties>
</file>