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58" r:id="rId4"/>
    <p:sldId id="259" r:id="rId5"/>
    <p:sldId id="262" r:id="rId6"/>
    <p:sldId id="260" r:id="rId7"/>
    <p:sldId id="261" r:id="rId8"/>
    <p:sldId id="265" r:id="rId9"/>
    <p:sldId id="267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C4D9A-ECCB-4392-B801-2A98ED8F0981}" type="datetimeFigureOut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A3FB4-FD9D-4E48-8332-F2D714F21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96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A3FB4-FD9D-4E48-8332-F2D714F21A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52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6E325-B5B6-418A-9813-EE6DC0235A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22CBC2-3CEE-4980-AA4C-3937B3786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DBE365-52C2-4F7A-9BB1-663F909E0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3A27-1014-4520-82A5-16E39A097D02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98B484-6457-4561-81DE-FFD6BE022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A15A59-9390-49BD-84FC-F058FFDF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241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14A9A-EA86-4A1D-8731-3480447F6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AF608A-BD34-47D8-92C9-1E52A5285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7802E9-6E47-47DB-B0F0-F47E6BF2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8EAE1-663D-4A26-9090-905A715415C1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8CD3E9-5D46-4647-B802-6CCB77D5C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FF1241-6037-4CAF-9149-8BB80038F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EFD751-A12C-459B-BF59-E58136E16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FA5A5D-3825-4F86-9E12-2152590F3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052012-E1E7-4AB0-8F0A-426E34519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40A9-3D69-488B-96C7-D9F5953472C7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61DCDE-B2D4-458C-B257-CC7F17FCB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086BFE-4230-4C02-9801-F3BCF87F5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254" y="6356350"/>
            <a:ext cx="2743200" cy="365125"/>
          </a:xfrm>
        </p:spPr>
        <p:txBody>
          <a:bodyPr/>
          <a:lstStyle>
            <a:lvl1pPr>
              <a:defRPr sz="1400" baseline="0"/>
            </a:lvl1pPr>
          </a:lstStyle>
          <a:p>
            <a:fld id="{47102544-291A-456A-81B5-C933EB52CAD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899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47913E-77A0-44CC-9C7C-E99EAC94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255A99-5F28-4A07-B8CD-45BAC9D4B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B48A0F-F24E-4057-A99C-444EDF466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65948C-7598-4804-BA2E-96E54156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AB67-B94B-4817-B0C2-08F7C3AFE0D7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A685F7-5567-43E1-8223-3008EA027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966AF2-B9B0-4E78-9190-8A89DDFF6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32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843A4E-604C-4E00-AA13-7ABCCB214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95ADC3-8636-4D6C-A32D-AFEFC47C2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05BD305-BA83-4BB4-8BB1-F7A35CA71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EBB66E4-B032-48DE-83F2-4BB57F8A64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5A143A0-0781-4BA0-933E-06E4EC305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38ACCE6-96BC-4711-82E0-B11540C6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577C-BA18-415F-A7E9-FDDB01ABEBB2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8BAF578-0315-4DA5-B52C-12F9BC34D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57790F0-3C54-4189-96CF-93C49D21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21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0BEB4D-CB14-4612-9C05-67EA32FC1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28CFF9A-EBE9-4E12-AB31-68B061A6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3212D-4CE6-4768-910E-721AA2CC24B5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D756E9-FAA8-48C5-BFA1-E613D599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5193456-DAE1-491C-A992-E461C98C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98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8CA76AD-1CFD-46A2-A501-2F71782B1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0700-6249-4A55-972B-50BDAEAA1A1D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55F37F-4F93-47C3-BCB9-F87C9107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83B794-2009-46A8-8679-E84D85CFC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68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E5474E-99A5-4230-A998-696720E2E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3F0624-A197-4168-8713-79084FF89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B659F0-C164-4943-A2C4-B2D5D81DF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F46422-ECA1-4ABF-90F8-DA19FB505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0AB-B88A-44CC-9285-4651B302E56A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6041A6-6004-499F-B29D-4E024D9DA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3C18A8-D291-44C3-84BF-63C22CA4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447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97FE49-8297-45E4-8854-C31DF7132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05877C-BD52-4674-A462-C0A153D90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74038E-98F1-4675-8D09-BFA63FFEE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24C5D5-9F3A-4884-B4BE-B9476BD69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C28E-036D-4BFA-9480-5C378561C56D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A8C526-1EE3-4268-9C2A-4ADBC065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BCB71F-4A58-44A2-BF99-8B3D4914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16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957662-9CF2-466A-9015-BF0324524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B6CB2E-1FEB-47D6-BEFC-D7ACAA521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1862D-2C78-4D2F-A2DF-4831026CB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E1BA-ABB5-4776-ABE1-7FEFF8482613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8D65EC-B2E3-4AFA-B1E8-B79846C6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4409C9-36AF-46AD-9EA4-CDC92D00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278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8241948-A953-4FC8-85CC-FB3473209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91E42B-CB1A-448D-8CA4-7FB463770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48841A-6015-4D33-B088-558F5AE7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A4694-04DB-4994-A11B-D62869D0F79A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CFF383-9C76-4EF0-AD7F-507533303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BBF2F4-5848-4BF9-8215-5F4F008D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07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A198E7C-2338-4874-80AB-B0984E258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354DEEC-7908-48CB-A563-3EF2A86D6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4AC8DE-9623-4564-A18A-6644308EF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47E00-5BB2-4C17-BDBB-632D10E374F2}" type="datetime1">
              <a:rPr lang="zh-CN" altLang="en-US" smtClean="0"/>
              <a:t>2022/5/1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ADB969-DCD9-47F3-A110-11A44A1D6A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C2511F-2A0F-4C4A-9137-94D4E8C05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02544-291A-456A-81B5-C933EB52C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30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32C2160-9B73-4596-AE3B-BFB91A800636}"/>
              </a:ext>
            </a:extLst>
          </p:cNvPr>
          <p:cNvSpPr/>
          <p:nvPr/>
        </p:nvSpPr>
        <p:spPr>
          <a:xfrm>
            <a:off x="-2" y="1496502"/>
            <a:ext cx="12192000" cy="1899362"/>
          </a:xfrm>
          <a:prstGeom prst="rect">
            <a:avLst/>
          </a:prstGeom>
          <a:solidFill>
            <a:srgbClr val="0070C0"/>
          </a:solidFill>
          <a:ln>
            <a:solidFill>
              <a:srgbClr val="1A92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8FB5435-CD37-4759-9F95-C1E10159F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412" y="1687734"/>
            <a:ext cx="10005391" cy="1516899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Increasing Representative Ability for Topic Representation</a:t>
            </a:r>
            <a:endParaRPr lang="zh-CN" altLang="en-US" sz="48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3C3722-8E61-4F4F-A771-52AF8DEC6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3644844"/>
            <a:ext cx="12191999" cy="1655762"/>
          </a:xfrm>
        </p:spPr>
        <p:txBody>
          <a:bodyPr>
            <a:normAutofit/>
          </a:bodyPr>
          <a:lstStyle/>
          <a:p>
            <a:r>
              <a:rPr lang="nl-NL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Rong Yan</a:t>
            </a:r>
            <a:r>
              <a:rPr lang="nl-NL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1,2,3,*</a:t>
            </a:r>
            <a:r>
              <a:rPr lang="nl-NL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Ailing Tang</a:t>
            </a:r>
            <a:r>
              <a:rPr lang="nl-NL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r>
              <a:rPr lang="nl-NL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Ziyi Zhang</a:t>
            </a:r>
            <a:r>
              <a:rPr lang="nl-NL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endParaRPr lang="nl-NL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1.College of Computer Science, Inner Mongolia University, Hohhot, China</a:t>
            </a: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Inner Mongolia Key Laboratory of Mongolian Information Processing Technology , Hohhot, China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National  Local Joint Engineering Research Center of Intelligent Information Processing Technology for Mongolian , Hohhot, China</a:t>
            </a:r>
          </a:p>
          <a:p>
            <a:endParaRPr lang="en-US" altLang="zh-CN" sz="2000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B36237-D0C9-436A-84C1-3B3D484E9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5" y="58218"/>
            <a:ext cx="3454852" cy="131379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20471D0-228A-447B-8676-9C68A0CF28F2}"/>
              </a:ext>
            </a:extLst>
          </p:cNvPr>
          <p:cNvSpPr/>
          <p:nvPr/>
        </p:nvSpPr>
        <p:spPr>
          <a:xfrm>
            <a:off x="0" y="6339114"/>
            <a:ext cx="12192000" cy="518886"/>
          </a:xfrm>
          <a:prstGeom prst="rect">
            <a:avLst/>
          </a:prstGeom>
          <a:solidFill>
            <a:srgbClr val="453D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21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39DB2D4-D9AD-4DE7-BAB5-E3F2B34C1E4A}"/>
              </a:ext>
            </a:extLst>
          </p:cNvPr>
          <p:cNvSpPr/>
          <p:nvPr/>
        </p:nvSpPr>
        <p:spPr>
          <a:xfrm>
            <a:off x="-1" y="0"/>
            <a:ext cx="3216275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F55E981-9094-4A20-8413-A59AFAFA7116}"/>
              </a:ext>
            </a:extLst>
          </p:cNvPr>
          <p:cNvSpPr txBox="1"/>
          <p:nvPr/>
        </p:nvSpPr>
        <p:spPr>
          <a:xfrm>
            <a:off x="-1" y="3075057"/>
            <a:ext cx="3225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OUTLINE</a:t>
            </a:r>
            <a:endParaRPr lang="zh-CN" altLang="en-US" sz="4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00D29C4-AA18-4F1A-B76C-8E4874E59AD2}"/>
              </a:ext>
            </a:extLst>
          </p:cNvPr>
          <p:cNvGrpSpPr/>
          <p:nvPr/>
        </p:nvGrpSpPr>
        <p:grpSpPr>
          <a:xfrm>
            <a:off x="3909356" y="2361685"/>
            <a:ext cx="3398314" cy="828000"/>
            <a:chOff x="3909356" y="1685526"/>
            <a:chExt cx="3398314" cy="82800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E052425-F317-484A-8492-BDA290F5B3A3}"/>
                </a:ext>
              </a:extLst>
            </p:cNvPr>
            <p:cNvSpPr txBox="1"/>
            <p:nvPr/>
          </p:nvSpPr>
          <p:spPr>
            <a:xfrm>
              <a:off x="4912812" y="1835100"/>
              <a:ext cx="2394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Motivation</a:t>
              </a:r>
              <a:endParaRPr lang="zh-CN" altLang="en-US" dirty="0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7E29311-541D-4A98-B64F-6FEB3A1282DD}"/>
                </a:ext>
              </a:extLst>
            </p:cNvPr>
            <p:cNvGrpSpPr/>
            <p:nvPr/>
          </p:nvGrpSpPr>
          <p:grpSpPr>
            <a:xfrm>
              <a:off x="3909356" y="1685526"/>
              <a:ext cx="828000" cy="828000"/>
              <a:chOff x="3909356" y="1685526"/>
              <a:chExt cx="828000" cy="828000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261286E-22EF-4F21-AB45-2D281D16E76D}"/>
                  </a:ext>
                </a:extLst>
              </p:cNvPr>
              <p:cNvSpPr txBox="1"/>
              <p:nvPr/>
            </p:nvSpPr>
            <p:spPr>
              <a:xfrm>
                <a:off x="3909356" y="1745583"/>
                <a:ext cx="828000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27A3B9D-C171-4344-8A34-455DDF886B88}"/>
                  </a:ext>
                </a:extLst>
              </p:cNvPr>
              <p:cNvSpPr/>
              <p:nvPr/>
            </p:nvSpPr>
            <p:spPr>
              <a:xfrm>
                <a:off x="3909356" y="1685526"/>
                <a:ext cx="828000" cy="8280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D142D33-42F1-48D0-949F-0A04F5BB7AE9}"/>
              </a:ext>
            </a:extLst>
          </p:cNvPr>
          <p:cNvGrpSpPr/>
          <p:nvPr/>
        </p:nvGrpSpPr>
        <p:grpSpPr>
          <a:xfrm>
            <a:off x="8098970" y="2344591"/>
            <a:ext cx="3730207" cy="1080581"/>
            <a:chOff x="8098970" y="1685526"/>
            <a:chExt cx="3373272" cy="108058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B17135E-A0AD-453B-973E-6768B198A0CE}"/>
                </a:ext>
              </a:extLst>
            </p:cNvPr>
            <p:cNvSpPr txBox="1"/>
            <p:nvPr/>
          </p:nvSpPr>
          <p:spPr>
            <a:xfrm>
              <a:off x="9077384" y="1812000"/>
              <a:ext cx="239485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Methodology</a:t>
              </a: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CDA35B9F-6252-40EE-8EA6-D2A8DB0D16BB}"/>
                </a:ext>
              </a:extLst>
            </p:cNvPr>
            <p:cNvGrpSpPr/>
            <p:nvPr/>
          </p:nvGrpSpPr>
          <p:grpSpPr>
            <a:xfrm>
              <a:off x="8098970" y="1685526"/>
              <a:ext cx="899886" cy="828000"/>
              <a:chOff x="8098970" y="1685526"/>
              <a:chExt cx="899886" cy="82800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1E5A6CA-32BC-458D-BD18-0E0F994B8E89}"/>
                  </a:ext>
                </a:extLst>
              </p:cNvPr>
              <p:cNvSpPr txBox="1"/>
              <p:nvPr/>
            </p:nvSpPr>
            <p:spPr>
              <a:xfrm>
                <a:off x="8098970" y="1714806"/>
                <a:ext cx="8998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4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1325414A-1636-402F-BB17-B1E215AE1FB7}"/>
                  </a:ext>
                </a:extLst>
              </p:cNvPr>
              <p:cNvSpPr/>
              <p:nvPr/>
            </p:nvSpPr>
            <p:spPr>
              <a:xfrm>
                <a:off x="8134913" y="1685526"/>
                <a:ext cx="828000" cy="8280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D8B9247-8958-441C-ACA1-C041690E0974}"/>
              </a:ext>
            </a:extLst>
          </p:cNvPr>
          <p:cNvGrpSpPr/>
          <p:nvPr/>
        </p:nvGrpSpPr>
        <p:grpSpPr>
          <a:xfrm>
            <a:off x="3873413" y="3931099"/>
            <a:ext cx="4267632" cy="828000"/>
            <a:chOff x="3873413" y="3203903"/>
            <a:chExt cx="4267632" cy="828000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380040B-3BC9-4E2C-A9D5-EAA270C61012}"/>
                </a:ext>
              </a:extLst>
            </p:cNvPr>
            <p:cNvSpPr txBox="1"/>
            <p:nvPr/>
          </p:nvSpPr>
          <p:spPr>
            <a:xfrm>
              <a:off x="4883001" y="3356293"/>
              <a:ext cx="3258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Experiments</a:t>
              </a:r>
              <a:endParaRPr lang="zh-CN" altLang="en-US" sz="28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8AC90840-FF46-495C-A204-BE34E5A7DB7C}"/>
                </a:ext>
              </a:extLst>
            </p:cNvPr>
            <p:cNvGrpSpPr/>
            <p:nvPr/>
          </p:nvGrpSpPr>
          <p:grpSpPr>
            <a:xfrm>
              <a:off x="3873413" y="3203903"/>
              <a:ext cx="899886" cy="828000"/>
              <a:chOff x="3873413" y="3203903"/>
              <a:chExt cx="899886" cy="828000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10160B21-6271-40E4-8081-76F6840B1D28}"/>
                  </a:ext>
                </a:extLst>
              </p:cNvPr>
              <p:cNvSpPr txBox="1"/>
              <p:nvPr/>
            </p:nvSpPr>
            <p:spPr>
              <a:xfrm>
                <a:off x="3873413" y="3233183"/>
                <a:ext cx="8998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4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6915FDE2-B240-4EC1-9882-D83D8E7AAA5F}"/>
                  </a:ext>
                </a:extLst>
              </p:cNvPr>
              <p:cNvSpPr/>
              <p:nvPr/>
            </p:nvSpPr>
            <p:spPr>
              <a:xfrm>
                <a:off x="3909356" y="3203903"/>
                <a:ext cx="828000" cy="8280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81A16BF-A6D9-49EA-B02C-3695CC404425}"/>
              </a:ext>
            </a:extLst>
          </p:cNvPr>
          <p:cNvGrpSpPr/>
          <p:nvPr/>
        </p:nvGrpSpPr>
        <p:grpSpPr>
          <a:xfrm>
            <a:off x="8159016" y="3914212"/>
            <a:ext cx="3416755" cy="828000"/>
            <a:chOff x="8098970" y="3203903"/>
            <a:chExt cx="3416755" cy="828000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00899A81-1089-4019-9029-E31A176F0FE0}"/>
                </a:ext>
              </a:extLst>
            </p:cNvPr>
            <p:cNvSpPr txBox="1"/>
            <p:nvPr/>
          </p:nvSpPr>
          <p:spPr>
            <a:xfrm>
              <a:off x="9120867" y="3350304"/>
              <a:ext cx="2394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Conclusion</a:t>
              </a:r>
              <a:endParaRPr lang="zh-CN" altLang="en-US" sz="28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07FE6AFC-39CD-410D-A1F2-548D686CFBC2}"/>
                </a:ext>
              </a:extLst>
            </p:cNvPr>
            <p:cNvGrpSpPr/>
            <p:nvPr/>
          </p:nvGrpSpPr>
          <p:grpSpPr>
            <a:xfrm>
              <a:off x="8098970" y="3203903"/>
              <a:ext cx="899886" cy="828000"/>
              <a:chOff x="8098970" y="3203903"/>
              <a:chExt cx="899886" cy="828000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A2C9F916-A69B-4C17-B3A4-336F05AD2C2C}"/>
                  </a:ext>
                </a:extLst>
              </p:cNvPr>
              <p:cNvSpPr txBox="1"/>
              <p:nvPr/>
            </p:nvSpPr>
            <p:spPr>
              <a:xfrm>
                <a:off x="8098970" y="3233183"/>
                <a:ext cx="8998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4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1695ED95-6C85-4613-A2A9-CAFBEA8728EF}"/>
                  </a:ext>
                </a:extLst>
              </p:cNvPr>
              <p:cNvSpPr/>
              <p:nvPr/>
            </p:nvSpPr>
            <p:spPr>
              <a:xfrm>
                <a:off x="8134913" y="3203903"/>
                <a:ext cx="828000" cy="8280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8DE453EB-2714-4A34-84BC-D8458AAD7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0B55A2D-FE07-4CA7-AC7A-C0C0D565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689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41C40-C11D-4724-97E3-45DC9C5F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1.Motivation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72F22E-AD0E-4633-9FBB-AD9BAA88B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480955"/>
            <a:ext cx="11211340" cy="5038099"/>
          </a:xfrm>
        </p:spPr>
        <p:txBody>
          <a:bodyPr>
            <a:normAutofit/>
          </a:bodyPr>
          <a:lstStyle/>
          <a:p>
            <a:pPr algn="just"/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probabilistic topic model (PTM) family is really difficult to improve or keep ‘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topic independence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altLang="zh-CN" sz="3200" b="0" i="0" dirty="0">
                <a:solidFill>
                  <a:srgbClr val="2E30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assumption, because 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 frequency and word inherent diversity characteristic.</a:t>
            </a:r>
          </a:p>
          <a:p>
            <a:pPr lvl="1" algn="just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INCOHERENCE </a:t>
            </a:r>
          </a:p>
          <a:p>
            <a:pPr lvl="1" algn="just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BIAS</a:t>
            </a:r>
          </a:p>
          <a:p>
            <a:pPr algn="just"/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work, we try to answer the following questions and focus on enhancing the representative ability of the topic to support fine grained topic representation:</a:t>
            </a:r>
          </a:p>
          <a:p>
            <a:pPr lvl="1" algn="just"/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Q1: Is the same word that in different topics represent the same semantic meaning? </a:t>
            </a:r>
          </a:p>
          <a:p>
            <a:pPr lvl="1" algn="just"/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Q2: Is it correct that each latent topic with single semantic? 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3FFCDB-3F74-47F0-AC6F-DF952E60F558}"/>
              </a:ext>
            </a:extLst>
          </p:cNvPr>
          <p:cNvSpPr/>
          <p:nvPr/>
        </p:nvSpPr>
        <p:spPr>
          <a:xfrm>
            <a:off x="389102" y="83073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E7F35E-5B95-418A-8224-431B4A554338}"/>
              </a:ext>
            </a:extLst>
          </p:cNvPr>
          <p:cNvSpPr/>
          <p:nvPr/>
        </p:nvSpPr>
        <p:spPr>
          <a:xfrm>
            <a:off x="137102" y="57873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0394E27-185A-44B9-B4D8-C86BADDB9024}"/>
              </a:ext>
            </a:extLst>
          </p:cNvPr>
          <p:cNvCxnSpPr>
            <a:cxnSpLocks/>
          </p:cNvCxnSpPr>
          <p:nvPr/>
        </p:nvCxnSpPr>
        <p:spPr>
          <a:xfrm>
            <a:off x="838200" y="1397374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410A9310-02C7-4B68-A421-D8B82E9958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46D60DEF-B341-48C7-8756-6F1BD466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8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102F4-D32C-4F91-9CC4-144185549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</a:t>
            </a:r>
            <a:r>
              <a:rPr lang="en-US" altLang="zh-CN" dirty="0"/>
              <a:t>Methodology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4208E6-F567-4684-8B08-430BEA7D7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102" y="1622254"/>
            <a:ext cx="11158330" cy="487061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WTW (Word Topic Ware)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Aim: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re-rank the word set in order to obtain a better topic representation. 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identify the meaningful representative word set for increasing representative ability to a specific topic.</a:t>
            </a:r>
          </a:p>
          <a:p>
            <a:pPr algn="just">
              <a:lnSpc>
                <a:spcPct val="120000"/>
              </a:lnSpc>
            </a:pPr>
            <a:r>
              <a:rPr lang="en-US" altLang="zh-CN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Diversification: 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identify and refine the quantification the meaningful representative words for topic representation from the diversification point view 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avoid semantic loss of the topic description.</a:t>
            </a:r>
          </a:p>
          <a:p>
            <a:pPr lvl="2" algn="just">
              <a:lnSpc>
                <a:spcPct val="120000"/>
              </a:lnSpc>
            </a:pPr>
            <a:endParaRPr lang="en-US" altLang="zh-CN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902A524-B9BA-42D4-B3F7-4732A0806D69}"/>
              </a:ext>
            </a:extLst>
          </p:cNvPr>
          <p:cNvSpPr/>
          <p:nvPr/>
        </p:nvSpPr>
        <p:spPr>
          <a:xfrm>
            <a:off x="389102" y="83073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CAA31F-7502-4491-904E-06B8D0519F43}"/>
              </a:ext>
            </a:extLst>
          </p:cNvPr>
          <p:cNvSpPr/>
          <p:nvPr/>
        </p:nvSpPr>
        <p:spPr>
          <a:xfrm>
            <a:off x="137102" y="57873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DF748E-DF14-4CF6-AEDD-37DAB41C97D7}"/>
              </a:ext>
            </a:extLst>
          </p:cNvPr>
          <p:cNvCxnSpPr>
            <a:cxnSpLocks/>
          </p:cNvCxnSpPr>
          <p:nvPr/>
        </p:nvCxnSpPr>
        <p:spPr>
          <a:xfrm>
            <a:off x="838200" y="1397374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DD522085-9B12-4D93-9A80-F77C062A59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F71BB2B-8633-4A4F-AC58-721827FDC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2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102F4-D32C-4F91-9CC4-144185549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Our Model</a:t>
            </a:r>
            <a:endParaRPr lang="zh-CN" altLang="en-US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2D0A99-4FF5-48E9-B3C9-2374DA5A899D}"/>
              </a:ext>
            </a:extLst>
          </p:cNvPr>
          <p:cNvSpPr/>
          <p:nvPr/>
        </p:nvSpPr>
        <p:spPr>
          <a:xfrm>
            <a:off x="389102" y="83073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85B588E-6EFF-4B31-AC3F-4D57520813EA}"/>
              </a:ext>
            </a:extLst>
          </p:cNvPr>
          <p:cNvSpPr/>
          <p:nvPr/>
        </p:nvSpPr>
        <p:spPr>
          <a:xfrm>
            <a:off x="137102" y="57873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E889151-8A5C-4E1D-88F6-7DFC35072EDC}"/>
              </a:ext>
            </a:extLst>
          </p:cNvPr>
          <p:cNvCxnSpPr>
            <a:cxnSpLocks/>
          </p:cNvCxnSpPr>
          <p:nvPr/>
        </p:nvCxnSpPr>
        <p:spPr>
          <a:xfrm>
            <a:off x="838200" y="1397374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3ECDAA14-9DB9-4DF7-B84C-AAED33EC9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8D004D-810C-482E-BFD2-8E5CFD48D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831" y="5075316"/>
            <a:ext cx="6715125" cy="12382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C00C2BA-7203-4302-BA13-EA11DE07FD97}"/>
              </a:ext>
            </a:extLst>
          </p:cNvPr>
          <p:cNvSpPr txBox="1"/>
          <p:nvPr/>
        </p:nvSpPr>
        <p:spPr>
          <a:xfrm>
            <a:off x="263102" y="4504761"/>
            <a:ext cx="11749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Equation (2)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used to compute </a:t>
            </a:r>
            <a:r>
              <a:rPr lang="en-US" altLang="zh-C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representative degree value of the word.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996E9B0-7442-4EE4-9F9A-BADFB5B0B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079" y="2354439"/>
            <a:ext cx="8495026" cy="79887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5E573CA-D2F8-4CEC-9ABF-02F6C62D949A}"/>
              </a:ext>
            </a:extLst>
          </p:cNvPr>
          <p:cNvSpPr txBox="1"/>
          <p:nvPr/>
        </p:nvSpPr>
        <p:spPr>
          <a:xfrm>
            <a:off x="246632" y="1494486"/>
            <a:ext cx="117498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Equation (1)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used to compute </a:t>
            </a:r>
            <a:r>
              <a:rPr lang="en-US" altLang="zh-C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 semantic contribution degree of each word 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7B1D268-601D-433A-BC58-2FADC161518A}"/>
              </a:ext>
            </a:extLst>
          </p:cNvPr>
          <p:cNvSpPr txBox="1"/>
          <p:nvPr/>
        </p:nvSpPr>
        <p:spPr>
          <a:xfrm>
            <a:off x="263102" y="3153309"/>
            <a:ext cx="112660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altLang="zh-CN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λ </a:t>
            </a:r>
            <a:r>
              <a:rPr lang="en-US" altLang="zh-C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denotes the interpolation parameter which controls the tradeoff between the relevance and the diversity.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2F179D-367A-49FC-910E-9363B7DA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64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19413C-AF62-412A-94A4-B0E3A868C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3. </a:t>
            </a: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Experiments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931D8C-72B9-41A2-95BC-35482138A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Datasets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sz="2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E11397-C442-4DC7-8CAA-D2AC359E0330}"/>
              </a:ext>
            </a:extLst>
          </p:cNvPr>
          <p:cNvSpPr/>
          <p:nvPr/>
        </p:nvSpPr>
        <p:spPr>
          <a:xfrm>
            <a:off x="389102" y="83073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583839-5B49-440A-8F9E-50C1D9150713}"/>
              </a:ext>
            </a:extLst>
          </p:cNvPr>
          <p:cNvSpPr/>
          <p:nvPr/>
        </p:nvSpPr>
        <p:spPr>
          <a:xfrm>
            <a:off x="137102" y="57873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46A80A3-BDEA-4384-869C-BA164438C298}"/>
              </a:ext>
            </a:extLst>
          </p:cNvPr>
          <p:cNvCxnSpPr>
            <a:cxnSpLocks/>
          </p:cNvCxnSpPr>
          <p:nvPr/>
        </p:nvCxnSpPr>
        <p:spPr>
          <a:xfrm>
            <a:off x="838200" y="1397374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86410B96-B259-45C2-B420-D28E2DBAC6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16B5C1C-82D2-453D-A833-1E415D1FE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264" y="2346043"/>
            <a:ext cx="8169436" cy="179877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F96A5A-BD4A-4F4A-8786-857C3F12F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71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D4A1DB-F488-44E2-A7ED-EB49D7D38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3. </a:t>
            </a: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Experiments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96536F-E1C5-4BA5-A449-7B769937F58E}"/>
              </a:ext>
            </a:extLst>
          </p:cNvPr>
          <p:cNvSpPr/>
          <p:nvPr/>
        </p:nvSpPr>
        <p:spPr>
          <a:xfrm>
            <a:off x="389102" y="83073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1334B99-A06A-4063-9133-2870B945DB5D}"/>
              </a:ext>
            </a:extLst>
          </p:cNvPr>
          <p:cNvSpPr/>
          <p:nvPr/>
        </p:nvSpPr>
        <p:spPr>
          <a:xfrm>
            <a:off x="137102" y="57873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A28BD12-3BD1-4FC1-A3A4-A49251CA7A3A}"/>
              </a:ext>
            </a:extLst>
          </p:cNvPr>
          <p:cNvCxnSpPr>
            <a:cxnSpLocks/>
          </p:cNvCxnSpPr>
          <p:nvPr/>
        </p:nvCxnSpPr>
        <p:spPr>
          <a:xfrm>
            <a:off x="838200" y="1397374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471AA530-E030-416E-A017-A31991D459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E29FFFA-3941-4715-ABB6-724628383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02" y="1494577"/>
            <a:ext cx="6514098" cy="236447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143AF2E-56EF-4DD5-ABF8-BF9E6D5F4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02" y="4169475"/>
            <a:ext cx="6820600" cy="23644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2B58778-4ECF-454E-A040-97004627A4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63" y="1784296"/>
            <a:ext cx="2872985" cy="19811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492C883-53ED-45B0-BB93-369EC23141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63" y="4227719"/>
            <a:ext cx="3265355" cy="2265156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56D4EBD-345F-49F8-9413-A479C1E35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81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D4A1DB-F488-44E2-A7ED-EB49D7D38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4. Conclusion 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AD15CF-0E9D-4073-B02E-0BAC45A0B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02" y="1602376"/>
            <a:ext cx="11395733" cy="43513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zh-CN" dirty="0"/>
              <a:t>In this paper, we focus on screening out the more representative words for topic representation. We investigate a reranking method WTW to evaluate the representative ability of words over different topics. </a:t>
            </a:r>
          </a:p>
          <a:p>
            <a:pPr algn="just">
              <a:lnSpc>
                <a:spcPct val="150000"/>
              </a:lnSpc>
            </a:pPr>
            <a:r>
              <a:rPr lang="en-US" altLang="zh-CN" dirty="0"/>
              <a:t>This work will enhance the ability to support fine grained topics representation for text content mining tasks.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5AB5FE-9BF3-44EC-8A0D-089265A82BD9}"/>
              </a:ext>
            </a:extLst>
          </p:cNvPr>
          <p:cNvSpPr/>
          <p:nvPr/>
        </p:nvSpPr>
        <p:spPr>
          <a:xfrm>
            <a:off x="389102" y="830735"/>
            <a:ext cx="324000" cy="3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5C13B3-9B3F-40C1-A240-C74302D752E2}"/>
              </a:ext>
            </a:extLst>
          </p:cNvPr>
          <p:cNvSpPr/>
          <p:nvPr/>
        </p:nvSpPr>
        <p:spPr>
          <a:xfrm>
            <a:off x="137102" y="578735"/>
            <a:ext cx="252000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DA8EB42-1789-4C28-961C-CA384AB6D826}"/>
              </a:ext>
            </a:extLst>
          </p:cNvPr>
          <p:cNvCxnSpPr>
            <a:cxnSpLocks/>
          </p:cNvCxnSpPr>
          <p:nvPr/>
        </p:nvCxnSpPr>
        <p:spPr>
          <a:xfrm>
            <a:off x="838200" y="1397374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9CDDBB54-9709-4FAC-8A74-093970438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5E25D2-8D11-40D2-A58C-7BC7BB0D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099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42639A09-7F79-48EA-AF33-1C6BCA6928DA}"/>
              </a:ext>
            </a:extLst>
          </p:cNvPr>
          <p:cNvGrpSpPr/>
          <p:nvPr/>
        </p:nvGrpSpPr>
        <p:grpSpPr>
          <a:xfrm>
            <a:off x="0" y="1828800"/>
            <a:ext cx="12192000" cy="2494722"/>
            <a:chOff x="-228600" y="4542183"/>
            <a:chExt cx="12192000" cy="249472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D15DF52-ECEA-4842-A2E0-3F29FF19EB69}"/>
                </a:ext>
              </a:extLst>
            </p:cNvPr>
            <p:cNvSpPr/>
            <p:nvPr/>
          </p:nvSpPr>
          <p:spPr>
            <a:xfrm>
              <a:off x="-228600" y="4542183"/>
              <a:ext cx="12192000" cy="249472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60F1F6D-39FC-4A73-B8B3-54987D3EB784}"/>
                </a:ext>
              </a:extLst>
            </p:cNvPr>
            <p:cNvSpPr txBox="1"/>
            <p:nvPr/>
          </p:nvSpPr>
          <p:spPr>
            <a:xfrm>
              <a:off x="317500" y="5066269"/>
              <a:ext cx="1080135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b="1" dirty="0">
                  <a:solidFill>
                    <a:schemeClr val="bg1"/>
                  </a:solidFill>
                </a:rPr>
                <a:t>THANKS</a:t>
              </a:r>
              <a:endParaRPr lang="zh-CN" altLang="en-US" sz="8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EE063948-59DD-44A5-9894-1983BDB51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81" b="25035"/>
          <a:stretch/>
        </p:blipFill>
        <p:spPr>
          <a:xfrm>
            <a:off x="8737148" y="0"/>
            <a:ext cx="3454852" cy="13137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CE1ED90-6EED-47D2-81F8-ED930C1F58BE}"/>
              </a:ext>
            </a:extLst>
          </p:cNvPr>
          <p:cNvSpPr txBox="1"/>
          <p:nvPr/>
        </p:nvSpPr>
        <p:spPr>
          <a:xfrm>
            <a:off x="2810514" y="4546140"/>
            <a:ext cx="6093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csyanr@imu.edu.cn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7CDF91A-50FC-4340-94C5-A377C90A0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2544-291A-456A-81B5-C933EB52CAD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67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等线 Light"/>
        <a:cs typeface=""/>
      </a:majorFont>
      <a:minorFont>
        <a:latin typeface="Times New Roman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364</Words>
  <Application>Microsoft Office PowerPoint</Application>
  <PresentationFormat>宽屏</PresentationFormat>
  <Paragraphs>52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微软雅黑</vt:lpstr>
      <vt:lpstr>Arial</vt:lpstr>
      <vt:lpstr>Times New Roman</vt:lpstr>
      <vt:lpstr>Office 主题​​</vt:lpstr>
      <vt:lpstr>Increasing Representative Ability for Topic Representation</vt:lpstr>
      <vt:lpstr>PowerPoint 演示文稿</vt:lpstr>
      <vt:lpstr>1.Motivation</vt:lpstr>
      <vt:lpstr>2. Methodology</vt:lpstr>
      <vt:lpstr>2. Our Model</vt:lpstr>
      <vt:lpstr>3. Experiments</vt:lpstr>
      <vt:lpstr>3. Experiments</vt:lpstr>
      <vt:lpstr>4. Conclusion 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 Maximization in Independent Cascade Networks Based on PageRank Centrality and Propagation Probability</dc:title>
  <dc:creator>陈 琪</dc:creator>
  <cp:lastModifiedBy>YAN RONG</cp:lastModifiedBy>
  <cp:revision>33</cp:revision>
  <dcterms:created xsi:type="dcterms:W3CDTF">2021-05-19T04:59:08Z</dcterms:created>
  <dcterms:modified xsi:type="dcterms:W3CDTF">2022-05-01T01:34:36Z</dcterms:modified>
</cp:coreProperties>
</file>