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9"/>
  </p:notesMasterIdLst>
  <p:handoutMasterIdLst>
    <p:handoutMasterId r:id="rId20"/>
  </p:handoutMasterIdLst>
  <p:sldIdLst>
    <p:sldId id="824" r:id="rId2"/>
    <p:sldId id="877" r:id="rId3"/>
    <p:sldId id="977" r:id="rId4"/>
    <p:sldId id="1006" r:id="rId5"/>
    <p:sldId id="1022" r:id="rId6"/>
    <p:sldId id="979" r:id="rId7"/>
    <p:sldId id="999" r:id="rId8"/>
    <p:sldId id="1009" r:id="rId9"/>
    <p:sldId id="1010" r:id="rId10"/>
    <p:sldId id="1023" r:id="rId11"/>
    <p:sldId id="1013" r:id="rId12"/>
    <p:sldId id="1014" r:id="rId13"/>
    <p:sldId id="1024" r:id="rId14"/>
    <p:sldId id="1018" r:id="rId15"/>
    <p:sldId id="1025" r:id="rId16"/>
    <p:sldId id="1026" r:id="rId17"/>
    <p:sldId id="845" r:id="rId1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CC7A2E3E-FEAE-40B0-83C2-122A731BF4D6}">
          <p14:sldIdLst>
            <p14:sldId id="824"/>
            <p14:sldId id="877"/>
            <p14:sldId id="977"/>
            <p14:sldId id="1006"/>
            <p14:sldId id="1022"/>
            <p14:sldId id="979"/>
            <p14:sldId id="999"/>
            <p14:sldId id="1009"/>
            <p14:sldId id="1010"/>
            <p14:sldId id="1023"/>
            <p14:sldId id="1013"/>
            <p14:sldId id="1014"/>
            <p14:sldId id="1024"/>
            <p14:sldId id="1018"/>
            <p14:sldId id="1025"/>
            <p14:sldId id="1026"/>
          </p14:sldIdLst>
        </p14:section>
        <p14:section name="无标题节" id="{799B6F28-1F83-4595-8EBC-85493366DED4}">
          <p14:sldIdLst>
            <p14:sldId id="84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5B47"/>
    <a:srgbClr val="EEB8F2"/>
    <a:srgbClr val="C839C0"/>
    <a:srgbClr val="DDD6E5"/>
    <a:srgbClr val="00EFF0"/>
    <a:srgbClr val="7F7F7F"/>
    <a:srgbClr val="BFF073"/>
    <a:srgbClr val="0DC9F7"/>
    <a:srgbClr val="1207A1"/>
    <a:srgbClr val="FFD9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p:cViewPr varScale="1">
        <p:scale>
          <a:sx n="110" d="100"/>
          <a:sy n="110" d="100"/>
        </p:scale>
        <p:origin x="1216" y="168"/>
      </p:cViewPr>
      <p:guideLst/>
    </p:cSldViewPr>
  </p:slideViewPr>
  <p:outlineViewPr>
    <p:cViewPr>
      <p:scale>
        <a:sx n="33" d="100"/>
        <a:sy n="33" d="100"/>
      </p:scale>
      <p:origin x="0" y="-1168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96" d="100"/>
          <a:sy n="96" d="100"/>
        </p:scale>
        <p:origin x="350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6F7B958B-CA63-3A4F-9AF5-C39528C785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A1094D29-E07A-DE47-ACA4-C2912A2AFA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E16E4F-8240-6D43-901A-F40F1F870EC9}" type="datetimeFigureOut">
              <a:rPr kumimoji="1" lang="zh-CN" altLang="en-US" smtClean="0"/>
              <a:t>2022/6/14</a:t>
            </a:fld>
            <a:endParaRPr kumimoji="1" lang="zh-CN" altLang="en-US"/>
          </a:p>
        </p:txBody>
      </p:sp>
      <p:sp>
        <p:nvSpPr>
          <p:cNvPr id="4" name="页脚占位符 3">
            <a:extLst>
              <a:ext uri="{FF2B5EF4-FFF2-40B4-BE49-F238E27FC236}">
                <a16:creationId xmlns:a16="http://schemas.microsoft.com/office/drawing/2014/main" id="{B645C35D-2A5A-9B41-B6B0-70B88EF43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6" name="灯片编号占位符 5">
            <a:extLst>
              <a:ext uri="{FF2B5EF4-FFF2-40B4-BE49-F238E27FC236}">
                <a16:creationId xmlns:a16="http://schemas.microsoft.com/office/drawing/2014/main" id="{27540BC2-0F46-D147-86FE-07A5F99553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CD0F33-A081-6542-9193-ED55BB03153D}" type="slidenum">
              <a:rPr kumimoji="1" lang="zh-CN" altLang="en-US" smtClean="0"/>
              <a:t>‹#›</a:t>
            </a:fld>
            <a:endParaRPr kumimoji="1" lang="zh-CN" altLang="en-US" dirty="0"/>
          </a:p>
        </p:txBody>
      </p:sp>
    </p:spTree>
    <p:extLst>
      <p:ext uri="{BB962C8B-B14F-4D97-AF65-F5344CB8AC3E}">
        <p14:creationId xmlns:p14="http://schemas.microsoft.com/office/powerpoint/2010/main" val="1596138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09623-DF34-47ED-A1B9-638BF91F8442}" type="datetimeFigureOut">
              <a:rPr lang="zh-CN" altLang="en-US" smtClean="0"/>
              <a:t>2022/6/14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91373-104A-44EC-A826-02AC58D7F3E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E462C93-D26B-45D3-8A59-034058BDC7B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4</a:t>
            </a:fld>
            <a:endParaRPr lang="zh-CN" altLang="en-US"/>
          </a:p>
        </p:txBody>
      </p:sp>
    </p:spTree>
    <p:extLst>
      <p:ext uri="{BB962C8B-B14F-4D97-AF65-F5344CB8AC3E}">
        <p14:creationId xmlns:p14="http://schemas.microsoft.com/office/powerpoint/2010/main" val="2505789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5</a:t>
            </a:fld>
            <a:endParaRPr lang="zh-CN" altLang="en-US"/>
          </a:p>
        </p:txBody>
      </p:sp>
    </p:spTree>
    <p:extLst>
      <p:ext uri="{BB962C8B-B14F-4D97-AF65-F5344CB8AC3E}">
        <p14:creationId xmlns:p14="http://schemas.microsoft.com/office/powerpoint/2010/main" val="3558573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7</a:t>
            </a:fld>
            <a:endParaRPr lang="zh-CN" altLang="en-US"/>
          </a:p>
        </p:txBody>
      </p:sp>
    </p:spTree>
    <p:extLst>
      <p:ext uri="{BB962C8B-B14F-4D97-AF65-F5344CB8AC3E}">
        <p14:creationId xmlns:p14="http://schemas.microsoft.com/office/powerpoint/2010/main" val="214491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8</a:t>
            </a:fld>
            <a:endParaRPr lang="zh-CN" altLang="en-US"/>
          </a:p>
        </p:txBody>
      </p:sp>
    </p:spTree>
    <p:extLst>
      <p:ext uri="{BB962C8B-B14F-4D97-AF65-F5344CB8AC3E}">
        <p14:creationId xmlns:p14="http://schemas.microsoft.com/office/powerpoint/2010/main" val="2445775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9</a:t>
            </a:fld>
            <a:endParaRPr lang="zh-CN" altLang="en-US"/>
          </a:p>
        </p:txBody>
      </p:sp>
    </p:spTree>
    <p:extLst>
      <p:ext uri="{BB962C8B-B14F-4D97-AF65-F5344CB8AC3E}">
        <p14:creationId xmlns:p14="http://schemas.microsoft.com/office/powerpoint/2010/main" val="406391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10</a:t>
            </a:fld>
            <a:endParaRPr lang="zh-CN" altLang="en-US"/>
          </a:p>
        </p:txBody>
      </p:sp>
    </p:spTree>
    <p:extLst>
      <p:ext uri="{BB962C8B-B14F-4D97-AF65-F5344CB8AC3E}">
        <p14:creationId xmlns:p14="http://schemas.microsoft.com/office/powerpoint/2010/main" val="306943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11</a:t>
            </a:fld>
            <a:endParaRPr lang="zh-CN" altLang="en-US"/>
          </a:p>
        </p:txBody>
      </p:sp>
    </p:spTree>
    <p:extLst>
      <p:ext uri="{BB962C8B-B14F-4D97-AF65-F5344CB8AC3E}">
        <p14:creationId xmlns:p14="http://schemas.microsoft.com/office/powerpoint/2010/main" val="2621565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12</a:t>
            </a:fld>
            <a:endParaRPr lang="zh-CN" altLang="en-US"/>
          </a:p>
        </p:txBody>
      </p:sp>
    </p:spTree>
    <p:extLst>
      <p:ext uri="{BB962C8B-B14F-4D97-AF65-F5344CB8AC3E}">
        <p14:creationId xmlns:p14="http://schemas.microsoft.com/office/powerpoint/2010/main" val="4123798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13</a:t>
            </a:fld>
            <a:endParaRPr lang="zh-CN" altLang="en-US"/>
          </a:p>
        </p:txBody>
      </p:sp>
    </p:spTree>
    <p:extLst>
      <p:ext uri="{BB962C8B-B14F-4D97-AF65-F5344CB8AC3E}">
        <p14:creationId xmlns:p14="http://schemas.microsoft.com/office/powerpoint/2010/main" val="1653625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14</a:t>
            </a:fld>
            <a:endParaRPr lang="zh-CN" altLang="en-US"/>
          </a:p>
        </p:txBody>
      </p:sp>
    </p:spTree>
    <p:extLst>
      <p:ext uri="{BB962C8B-B14F-4D97-AF65-F5344CB8AC3E}">
        <p14:creationId xmlns:p14="http://schemas.microsoft.com/office/powerpoint/2010/main" val="2240494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15</a:t>
            </a:fld>
            <a:endParaRPr lang="zh-CN" altLang="en-US"/>
          </a:p>
        </p:txBody>
      </p:sp>
    </p:spTree>
    <p:extLst>
      <p:ext uri="{BB962C8B-B14F-4D97-AF65-F5344CB8AC3E}">
        <p14:creationId xmlns:p14="http://schemas.microsoft.com/office/powerpoint/2010/main" val="4132824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462C93-D26B-45D3-8A59-034058BDC7B9}" type="slidenum">
              <a:rPr lang="zh-CN" altLang="en-US" smtClean="0"/>
              <a:t>16</a:t>
            </a:fld>
            <a:endParaRPr lang="zh-CN" altLang="en-US"/>
          </a:p>
        </p:txBody>
      </p:sp>
    </p:spTree>
    <p:extLst>
      <p:ext uri="{BB962C8B-B14F-4D97-AF65-F5344CB8AC3E}">
        <p14:creationId xmlns:p14="http://schemas.microsoft.com/office/powerpoint/2010/main" val="4060209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E462C93-D26B-45D3-8A59-034058BDC7B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EA3A3D4-CBD7-477E-B625-814DECA91D9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cxnSp>
        <p:nvCxnSpPr>
          <p:cNvPr id="7" name="直接连接符 6"/>
          <p:cNvCxnSpPr/>
          <p:nvPr/>
        </p:nvCxnSpPr>
        <p:spPr>
          <a:xfrm flipH="1">
            <a:off x="72429" y="6621134"/>
            <a:ext cx="900820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a:off x="0" y="817068"/>
            <a:ext cx="91440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pic>
        <p:nvPicPr>
          <p:cNvPr id="15"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0951"/>
          <a:stretch>
            <a:fillRect/>
          </a:stretch>
        </p:blipFill>
        <p:spPr bwMode="auto">
          <a:xfrm flipH="1">
            <a:off x="-1" y="1"/>
            <a:ext cx="1376773" cy="13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标题 5"/>
          <p:cNvSpPr>
            <a:spLocks noGrp="1"/>
          </p:cNvSpPr>
          <p:nvPr>
            <p:ph type="title"/>
          </p:nvPr>
        </p:nvSpPr>
        <p:spPr>
          <a:xfrm>
            <a:off x="215153" y="43998"/>
            <a:ext cx="8700247" cy="764427"/>
          </a:xfrm>
        </p:spPr>
        <p:txBody>
          <a:bodyPr/>
          <a:lstStyle>
            <a:lvl1pPr>
              <a:lnSpc>
                <a:spcPct val="100000"/>
              </a:lnSpc>
              <a:defRPr>
                <a:solidFill>
                  <a:srgbClr val="15210D"/>
                </a:solidFill>
                <a:latin typeface="方正超粗黑简体" panose="03000509000000000000" pitchFamily="65" charset="-122"/>
                <a:ea typeface="方正超粗黑简体" panose="03000509000000000000" pitchFamily="65" charset="-122"/>
              </a:defRPr>
            </a:lvl1pPr>
          </a:lstStyle>
          <a:p>
            <a:r>
              <a:rPr lang="zh-CN" altLang="en-US" dirty="0"/>
              <a:t>单击此处编辑母版标题样式</a:t>
            </a:r>
          </a:p>
        </p:txBody>
      </p:sp>
      <p:sp>
        <p:nvSpPr>
          <p:cNvPr id="19" name="内容占位符 22"/>
          <p:cNvSpPr>
            <a:spLocks noGrp="1"/>
          </p:cNvSpPr>
          <p:nvPr>
            <p:ph sz="quarter" idx="13" hasCustomPrompt="1"/>
          </p:nvPr>
        </p:nvSpPr>
        <p:spPr>
          <a:xfrm>
            <a:off x="0" y="875583"/>
            <a:ext cx="9143999" cy="523220"/>
          </a:xfrm>
        </p:spPr>
        <p:txBody>
          <a:bodyPr wrap="square">
            <a:spAutoFit/>
          </a:bodyPr>
          <a:lstStyle>
            <a:lvl1pPr marL="0" indent="0">
              <a:lnSpc>
                <a:spcPct val="100000"/>
              </a:lnSpc>
              <a:spcBef>
                <a:spcPts val="0"/>
              </a:spcBef>
              <a:buNone/>
              <a:defRPr sz="2800">
                <a:solidFill>
                  <a:srgbClr val="15210D"/>
                </a:solidFill>
                <a:latin typeface="方正大黑简体" panose="02010601030101010101" pitchFamily="65" charset="-122"/>
                <a:ea typeface="方正大黑简体" panose="02010601030101010101" pitchFamily="65" charset="-122"/>
              </a:defRPr>
            </a:lvl1pPr>
            <a:lvl2pPr marL="457200" indent="0">
              <a:buNone/>
              <a:defRPr/>
            </a:lvl2pPr>
          </a:lstStyle>
          <a:p>
            <a:pPr lvl="0"/>
            <a:r>
              <a:rPr lang="zh-CN" altLang="en-US" dirty="0"/>
              <a:t>编辑母版文本样式</a:t>
            </a:r>
          </a:p>
        </p:txBody>
      </p:sp>
      <p:sp>
        <p:nvSpPr>
          <p:cNvPr id="16" name="内容占位符 26"/>
          <p:cNvSpPr>
            <a:spLocks noGrp="1"/>
          </p:cNvSpPr>
          <p:nvPr>
            <p:ph sz="quarter" idx="14" hasCustomPrompt="1"/>
          </p:nvPr>
        </p:nvSpPr>
        <p:spPr>
          <a:xfrm>
            <a:off x="215152" y="1361726"/>
            <a:ext cx="8700247" cy="536468"/>
          </a:xfrm>
        </p:spPr>
        <p:txBody>
          <a:bodyPr anchor="t">
            <a:noAutofit/>
          </a:bodyPr>
          <a:lstStyle>
            <a:lvl1pPr marL="0" indent="0" algn="just">
              <a:lnSpc>
                <a:spcPct val="100000"/>
              </a:lnSpc>
              <a:spcBef>
                <a:spcPts val="0"/>
              </a:spcBef>
              <a:buNone/>
              <a:defRPr sz="2400">
                <a:solidFill>
                  <a:srgbClr val="262626"/>
                </a:solidFill>
                <a:latin typeface="方正大黑简体" panose="02010601030101010101" pitchFamily="65" charset="-122"/>
                <a:ea typeface="方正大黑简体" panose="02010601030101010101" pitchFamily="65" charset="-122"/>
              </a:defRPr>
            </a:lvl1pPr>
          </a:lstStyle>
          <a:p>
            <a:pPr lvl="0"/>
            <a:r>
              <a:rPr lang="zh-CN" altLang="en-US" dirty="0"/>
              <a:t>编辑母版文本样式</a:t>
            </a:r>
          </a:p>
        </p:txBody>
      </p:sp>
      <p:sp>
        <p:nvSpPr>
          <p:cNvPr id="45" name="文本框 44"/>
          <p:cNvSpPr txBox="1"/>
          <p:nvPr userDrawn="1"/>
        </p:nvSpPr>
        <p:spPr>
          <a:xfrm>
            <a:off x="8392360" y="6584848"/>
            <a:ext cx="851032" cy="338554"/>
          </a:xfrm>
          <a:prstGeom prst="rect">
            <a:avLst/>
          </a:prstGeom>
          <a:noFill/>
        </p:spPr>
        <p:txBody>
          <a:bodyPr wrap="square">
            <a:spAutoFit/>
          </a:bodyPr>
          <a:lstStyle/>
          <a:p>
            <a:fld id="{8EA3A3D4-CBD7-477E-B625-814DECA91D9D}" type="slidenum">
              <a:rPr lang="zh-CN" altLang="en-US" sz="1600" smtClean="0">
                <a:latin typeface="+mn-ea"/>
                <a:ea typeface="+mn-ea"/>
              </a:rPr>
              <a:t>‹#›</a:t>
            </a:fld>
            <a:r>
              <a:rPr lang="en-US" altLang="zh-CN" sz="1600" dirty="0">
                <a:latin typeface="+mn-ea"/>
                <a:ea typeface="+mn-ea"/>
              </a:rPr>
              <a:t>/17</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A3A3D4-CBD7-477E-B625-814DECA91D9D}" type="slidenum">
              <a:rPr lang="zh-CN" altLang="en-US" smtClean="0"/>
              <a:t>‹#›</a:t>
            </a:fld>
            <a:r>
              <a:rPr lang="en-US" altLang="zh-CN" dirty="0"/>
              <a:t>25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954" y="3373323"/>
            <a:ext cx="9144001" cy="7354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Shape 43"/>
          <p:cNvSpPr/>
          <p:nvPr/>
        </p:nvSpPr>
        <p:spPr>
          <a:xfrm>
            <a:off x="113237" y="1530982"/>
            <a:ext cx="9150975" cy="1628867"/>
          </a:xfrm>
          <a:prstGeom prst="rect">
            <a:avLst/>
          </a:prstGeom>
          <a:ln w="12700">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defTabSz="685800">
              <a:defRPr sz="1800" spc="0">
                <a:solidFill>
                  <a:srgbClr val="000000"/>
                </a:solidFill>
              </a:defRPr>
            </a:pPr>
            <a:r>
              <a:rPr lang="en-US" altLang="zh-CN" sz="4800" b="1" spc="225" dirty="0">
                <a:solidFill>
                  <a:srgbClr val="C00000"/>
                </a:solidFill>
                <a:latin typeface="方正大黑简体" panose="02010601030101010101" pitchFamily="65" charset="-122"/>
                <a:ea typeface="方正大黑简体" panose="02010601030101010101" pitchFamily="65" charset="-122"/>
                <a:cs typeface="Times New Roman" panose="02020503050405090304" pitchFamily="18" charset="0"/>
              </a:rPr>
              <a:t>Embedding Knowledge Graphs with Semantic-Guided Walk</a:t>
            </a:r>
            <a:endParaRPr lang="zh-CN" altLang="en-US" sz="4800" b="1" spc="225" dirty="0">
              <a:solidFill>
                <a:srgbClr val="C00000"/>
              </a:solidFill>
              <a:latin typeface="方正大黑简体" panose="02010601030101010101" pitchFamily="65" charset="-122"/>
              <a:ea typeface="方正大黑简体" panose="02010601030101010101" pitchFamily="65" charset="-122"/>
              <a:cs typeface="Times New Roman" panose="02020503050405090304" pitchFamily="18" charset="0"/>
            </a:endParaRPr>
          </a:p>
        </p:txBody>
      </p:sp>
      <p:sp>
        <p:nvSpPr>
          <p:cNvPr id="7" name="Shape 43"/>
          <p:cNvSpPr/>
          <p:nvPr/>
        </p:nvSpPr>
        <p:spPr>
          <a:xfrm>
            <a:off x="0" y="5414710"/>
            <a:ext cx="9144000" cy="219076"/>
          </a:xfrm>
          <a:prstGeom prst="rect">
            <a:avLst/>
          </a:prstGeom>
          <a:ln w="12700">
            <a:noFill/>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marL="0" marR="0" lvl="0" indent="0" algn="ctr" defTabSz="685800" rtl="0" eaLnBrk="1" fontAlgn="auto" latinLnBrk="0" hangingPunct="1">
              <a:lnSpc>
                <a:spcPct val="100000"/>
              </a:lnSpc>
              <a:spcBef>
                <a:spcPts val="0"/>
              </a:spcBef>
              <a:spcAft>
                <a:spcPts val="0"/>
              </a:spcAft>
              <a:buClrTx/>
              <a:buSzTx/>
              <a:buFontTx/>
              <a:buNone/>
              <a:defRPr sz="1800" spc="0">
                <a:solidFill>
                  <a:srgbClr val="000000"/>
                </a:solidFill>
              </a:defRPr>
            </a:pPr>
            <a:endParaRPr kumimoji="0" lang="en-US" altLang="zh-CN" sz="2800" b="1" i="0" u="none" strike="noStrike" kern="1200" cap="none" spc="225" normalizeH="0" baseline="0" noProof="0" dirty="0">
              <a:ln>
                <a:noFill/>
              </a:ln>
              <a:solidFill>
                <a:srgbClr val="262626"/>
              </a:solidFill>
              <a:effectLst/>
              <a:uLnTx/>
              <a:uFillTx/>
              <a:latin typeface="楷体" panose="02010609060101010101" pitchFamily="49" charset="-122"/>
              <a:ea typeface="楷体" panose="02010609060101010101" pitchFamily="49" charset="-122"/>
              <a:cs typeface="Times New Roman" panose="02020503050405090304" pitchFamily="18" charset="0"/>
              <a:sym typeface="Geomanist"/>
            </a:endParaRPr>
          </a:p>
        </p:txBody>
      </p:sp>
      <p:grpSp>
        <p:nvGrpSpPr>
          <p:cNvPr id="18" name="组合 17"/>
          <p:cNvGrpSpPr/>
          <p:nvPr/>
        </p:nvGrpSpPr>
        <p:grpSpPr>
          <a:xfrm>
            <a:off x="6223164" y="4796876"/>
            <a:ext cx="2920839" cy="2061125"/>
            <a:chOff x="5917425" y="3435846"/>
            <a:chExt cx="3226575" cy="1707654"/>
          </a:xfrm>
        </p:grpSpPr>
        <p:pic>
          <p:nvPicPr>
            <p:cNvPr id="19"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矩形 2"/>
          <p:cNvSpPr/>
          <p:nvPr/>
        </p:nvSpPr>
        <p:spPr>
          <a:xfrm>
            <a:off x="1044287" y="3470969"/>
            <a:ext cx="705542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62626"/>
              </a:solidFill>
              <a:effectLst/>
              <a:uLnTx/>
              <a:uFillTx/>
              <a:latin typeface="Calibri"/>
              <a:ea typeface="方正大黑简体" panose="02010601030101010101" pitchFamily="65" charset="-122"/>
              <a:cs typeface="+mn-cs"/>
            </a:endParaRPr>
          </a:p>
        </p:txBody>
      </p:sp>
      <p:sp>
        <p:nvSpPr>
          <p:cNvPr id="12" name="Shape 43"/>
          <p:cNvSpPr/>
          <p:nvPr/>
        </p:nvSpPr>
        <p:spPr>
          <a:xfrm>
            <a:off x="120526" y="3608679"/>
            <a:ext cx="9136395" cy="877772"/>
          </a:xfrm>
          <a:prstGeom prst="rect">
            <a:avLst/>
          </a:prstGeom>
          <a:ln w="12700">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defTabSz="685800">
              <a:defRPr sz="1800" spc="0">
                <a:solidFill>
                  <a:srgbClr val="000000"/>
                </a:solidFill>
              </a:defRPr>
            </a:pPr>
            <a:endParaRPr lang="zh-CN" altLang="en-US" sz="4600" b="1" spc="225" dirty="0">
              <a:solidFill>
                <a:prstClr val="black"/>
              </a:solidFill>
              <a:latin typeface="方正大黑简体" panose="02010601030101010101" pitchFamily="65" charset="-122"/>
              <a:ea typeface="方正大黑简体" panose="02010601030101010101" pitchFamily="65" charset="-122"/>
              <a:cs typeface="Times New Roman" panose="02020503050405090304" pitchFamily="18" charset="0"/>
            </a:endParaRPr>
          </a:p>
        </p:txBody>
      </p:sp>
      <p:sp>
        <p:nvSpPr>
          <p:cNvPr id="13" name="Shape 43"/>
          <p:cNvSpPr/>
          <p:nvPr/>
        </p:nvSpPr>
        <p:spPr>
          <a:xfrm>
            <a:off x="0" y="6133705"/>
            <a:ext cx="9144000" cy="219076"/>
          </a:xfrm>
          <a:prstGeom prst="rect">
            <a:avLst/>
          </a:prstGeom>
          <a:ln w="12700">
            <a:noFill/>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marL="0" marR="0" lvl="0" indent="0" algn="ctr" defTabSz="685800" rtl="0" eaLnBrk="1" fontAlgn="auto" latinLnBrk="0" hangingPunct="1">
              <a:lnSpc>
                <a:spcPct val="100000"/>
              </a:lnSpc>
              <a:spcBef>
                <a:spcPts val="0"/>
              </a:spcBef>
              <a:spcAft>
                <a:spcPts val="0"/>
              </a:spcAft>
              <a:buClrTx/>
              <a:buSzTx/>
              <a:buFontTx/>
              <a:buNone/>
              <a:defRPr sz="1800" spc="0">
                <a:solidFill>
                  <a:srgbClr val="000000"/>
                </a:solidFill>
              </a:defRPr>
            </a:pPr>
            <a:endParaRPr kumimoji="0" lang="en-US" altLang="zh-CN" sz="2800" b="1" i="0" u="none" strike="noStrike" kern="1200" cap="none" spc="225" normalizeH="0" baseline="0" noProof="0" dirty="0">
              <a:ln>
                <a:noFill/>
              </a:ln>
              <a:solidFill>
                <a:srgbClr val="262626"/>
              </a:solidFill>
              <a:effectLst/>
              <a:uLnTx/>
              <a:uFillTx/>
              <a:latin typeface="方正大黑简体" panose="02010601030101010101" pitchFamily="65" charset="-122"/>
              <a:ea typeface="方正大黑简体" panose="02010601030101010101" pitchFamily="65" charset="-122"/>
              <a:cs typeface="Times New Roman" panose="02020503050405090304" pitchFamily="18" charset="0"/>
              <a:sym typeface="Geomanist"/>
            </a:endParaRPr>
          </a:p>
        </p:txBody>
      </p:sp>
      <p:sp>
        <p:nvSpPr>
          <p:cNvPr id="14" name="矩形 13"/>
          <p:cNvSpPr/>
          <p:nvPr/>
        </p:nvSpPr>
        <p:spPr>
          <a:xfrm>
            <a:off x="-78679" y="5414710"/>
            <a:ext cx="915725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200" b="1" dirty="0">
                <a:solidFill>
                  <a:srgbClr val="262626"/>
                </a:solidFill>
                <a:ea typeface="楷体" panose="02010609060101010101" pitchFamily="49" charset="-122"/>
              </a:rPr>
              <a:t>SEKE2022</a:t>
            </a:r>
            <a:endParaRPr kumimoji="0" lang="zh-CN" altLang="en-US" sz="3200" b="1" i="0" u="none" strike="noStrike" kern="1200" cap="none" spc="0" normalizeH="0" baseline="0" noProof="0" dirty="0">
              <a:ln>
                <a:noFill/>
              </a:ln>
              <a:solidFill>
                <a:srgbClr val="262626"/>
              </a:solidFill>
              <a:effectLst/>
              <a:uLnTx/>
              <a:uFillTx/>
              <a:ea typeface="楷体" panose="02010609060101010101" pitchFamily="49" charset="-122"/>
            </a:endParaRPr>
          </a:p>
        </p:txBody>
      </p:sp>
      <p:sp>
        <p:nvSpPr>
          <p:cNvPr id="15" name="矩形 14"/>
          <p:cNvSpPr/>
          <p:nvPr/>
        </p:nvSpPr>
        <p:spPr>
          <a:xfrm>
            <a:off x="735349" y="4375340"/>
            <a:ext cx="7529195"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262626"/>
                </a:solidFill>
                <a:effectLst/>
                <a:uLnTx/>
                <a:uFillTx/>
                <a:latin typeface="楷体" panose="02010609060101010101" pitchFamily="49" charset="-122"/>
                <a:ea typeface="楷体" panose="02010609060101010101" pitchFamily="49" charset="-122"/>
              </a:rPr>
              <a:t>    </a:t>
            </a:r>
            <a:r>
              <a:rPr lang="en-US" altLang="zh-CN" sz="3200" b="1" dirty="0">
                <a:solidFill>
                  <a:srgbClr val="262626"/>
                </a:solidFill>
                <a:ea typeface="楷体" panose="02010609060101010101" pitchFamily="49" charset="-122"/>
              </a:rPr>
              <a:t>Hao </a:t>
            </a:r>
            <a:r>
              <a:rPr lang="en-US" altLang="zh-CN" sz="3200" b="1" dirty="0" err="1">
                <a:solidFill>
                  <a:srgbClr val="262626"/>
                </a:solidFill>
                <a:ea typeface="楷体" panose="02010609060101010101" pitchFamily="49" charset="-122"/>
              </a:rPr>
              <a:t>Tang,Donghong</a:t>
            </a:r>
            <a:r>
              <a:rPr lang="en-US" altLang="zh-CN" sz="3200" b="1" dirty="0">
                <a:solidFill>
                  <a:srgbClr val="262626"/>
                </a:solidFill>
                <a:ea typeface="楷体" panose="02010609060101010101" pitchFamily="49" charset="-122"/>
              </a:rPr>
              <a:t> </a:t>
            </a:r>
            <a:r>
              <a:rPr lang="en-US" altLang="zh-CN" sz="3200" b="1" dirty="0" err="1">
                <a:solidFill>
                  <a:srgbClr val="262626"/>
                </a:solidFill>
                <a:ea typeface="楷体" panose="02010609060101010101" pitchFamily="49" charset="-122"/>
              </a:rPr>
              <a:t>Liu,Xinhai</a:t>
            </a:r>
            <a:r>
              <a:rPr lang="en-US" altLang="zh-CN" sz="3200" b="1" dirty="0">
                <a:solidFill>
                  <a:srgbClr val="262626"/>
                </a:solidFill>
                <a:ea typeface="楷体" panose="02010609060101010101" pitchFamily="49" charset="-122"/>
              </a:rPr>
              <a:t> Xu and Feng Zhang</a:t>
            </a:r>
            <a:endParaRPr kumimoji="0" lang="zh-CN" altLang="en-US" sz="3200" b="1" i="0" u="none" strike="noStrike" kern="1200" cap="none" spc="0" normalizeH="0" baseline="0" noProof="0" dirty="0">
              <a:ln>
                <a:noFill/>
              </a:ln>
              <a:solidFill>
                <a:srgbClr val="262626"/>
              </a:solidFill>
              <a:effectLst/>
              <a:uLnTx/>
              <a:uFillTx/>
              <a:ea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221877" y="43998"/>
            <a:ext cx="8700247" cy="764427"/>
          </a:xfrm>
        </p:spPr>
        <p:txBody>
          <a:bodyPr>
            <a:noAutofit/>
          </a:bodyPr>
          <a:lstStyle/>
          <a:p>
            <a:pPr algn="ctr"/>
            <a:r>
              <a:rPr lang="en-US" altLang="zh-CN" sz="5400" dirty="0">
                <a:solidFill>
                  <a:srgbClr val="C00000"/>
                </a:solidFill>
              </a:rPr>
              <a:t>Outline</a:t>
            </a:r>
            <a:endParaRPr lang="zh-CN" altLang="en-US" sz="5400" dirty="0">
              <a:solidFill>
                <a:srgbClr val="C00000"/>
              </a:solidFill>
            </a:endParaRPr>
          </a:p>
        </p:txBody>
      </p:sp>
      <p:sp>
        <p:nvSpPr>
          <p:cNvPr id="7" name="内容占位符 6"/>
          <p:cNvSpPr>
            <a:spLocks noGrp="1"/>
          </p:cNvSpPr>
          <p:nvPr>
            <p:ph sz="quarter" idx="13"/>
          </p:nvPr>
        </p:nvSpPr>
        <p:spPr>
          <a:xfrm>
            <a:off x="1215342" y="1021657"/>
            <a:ext cx="9143999" cy="5220417"/>
          </a:xfrm>
        </p:spPr>
        <p:txBody>
          <a:bodyPr anchor="ctr">
            <a:noAutofit/>
          </a:bodyPr>
          <a:lstStyle/>
          <a:p>
            <a:pPr lvl="1">
              <a:lnSpc>
                <a:spcPct val="150000"/>
              </a:lnSpc>
            </a:pPr>
            <a:r>
              <a:rPr lang="zh-CN" altLang="en-US" sz="3600" dirty="0">
                <a:solidFill>
                  <a:srgbClr val="FF0000"/>
                </a:solidFill>
                <a:latin typeface="方正超粗黑简体" panose="03000509000000000000" pitchFamily="65" charset="-122"/>
                <a:ea typeface="方正超粗黑简体" panose="03000509000000000000" pitchFamily="65" charset="-122"/>
              </a:rPr>
              <a:t>一、</a:t>
            </a:r>
            <a:r>
              <a:rPr lang="en-US" altLang="zh-CN" sz="3600" dirty="0">
                <a:solidFill>
                  <a:srgbClr val="FF0000"/>
                </a:solidFill>
                <a:latin typeface="方正超粗黑简体" panose="03000509000000000000" pitchFamily="65" charset="-122"/>
                <a:ea typeface="方正超粗黑简体" panose="03000509000000000000" pitchFamily="65" charset="-122"/>
              </a:rPr>
              <a:t>Background</a:t>
            </a:r>
          </a:p>
          <a:p>
            <a:pPr lvl="1">
              <a:lnSpc>
                <a:spcPct val="150000"/>
              </a:lnSpc>
            </a:pPr>
            <a:r>
              <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rPr>
              <a:t>二、</a:t>
            </a:r>
            <a:r>
              <a:rPr lang="en-US" altLang="zh-CN" sz="3600" dirty="0">
                <a:solidFill>
                  <a:schemeClr val="accent3">
                    <a:lumMod val="75000"/>
                  </a:schemeClr>
                </a:solidFill>
                <a:latin typeface="方正超粗黑简体" panose="03000509000000000000" pitchFamily="65" charset="-122"/>
                <a:ea typeface="方正超粗黑简体" panose="03000509000000000000" pitchFamily="65" charset="-122"/>
              </a:rPr>
              <a:t>Our Approach</a:t>
            </a:r>
          </a:p>
          <a:p>
            <a:pPr lvl="1">
              <a:lnSpc>
                <a:spcPct val="150000"/>
              </a:lnSpc>
            </a:pPr>
            <a:r>
              <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rPr>
              <a:t>三、</a:t>
            </a:r>
            <a:r>
              <a:rPr lang="en-US" altLang="zh-CN" sz="3600" dirty="0">
                <a:solidFill>
                  <a:schemeClr val="accent3">
                    <a:lumMod val="75000"/>
                  </a:schemeClr>
                </a:solidFill>
                <a:latin typeface="方正超粗黑简体" panose="03000509000000000000" pitchFamily="65" charset="-122"/>
                <a:ea typeface="方正超粗黑简体" panose="03000509000000000000" pitchFamily="65" charset="-122"/>
              </a:rPr>
              <a:t>Experimental Evaluation</a:t>
            </a:r>
          </a:p>
          <a:p>
            <a:pPr lvl="1">
              <a:lnSpc>
                <a:spcPct val="150000"/>
              </a:lnSpc>
            </a:pPr>
            <a:r>
              <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rPr>
              <a:t>四、</a:t>
            </a:r>
            <a:r>
              <a:rPr lang="en-US" altLang="zh-CN" sz="3600" dirty="0">
                <a:solidFill>
                  <a:schemeClr val="accent3">
                    <a:lumMod val="75000"/>
                  </a:schemeClr>
                </a:solidFill>
                <a:latin typeface="方正超粗黑简体" panose="03000509000000000000" pitchFamily="65" charset="-122"/>
                <a:ea typeface="方正超粗黑简体" panose="03000509000000000000" pitchFamily="65" charset="-122"/>
              </a:rPr>
              <a:t>Conclusion</a:t>
            </a:r>
            <a:endPar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50" fill="hold"/>
                                        <p:tgtEl>
                                          <p:spTgt spid="7">
                                            <p:txEl>
                                              <p:pRg st="0" end="0"/>
                                            </p:txEl>
                                          </p:spTgt>
                                        </p:tgtEl>
                                        <p:attrNameLst>
                                          <p:attrName>style.color</p:attrName>
                                        </p:attrNameLst>
                                      </p:cBhvr>
                                      <p:to>
                                        <a:srgbClr val="C0000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50" fill="hold"/>
                                        <p:tgtEl>
                                          <p:spTgt spid="7">
                                            <p:txEl>
                                              <p:pRg st="1" end="1"/>
                                            </p:txEl>
                                          </p:spTgt>
                                        </p:tgtEl>
                                        <p:attrNameLst>
                                          <p:attrName>style.color</p:attrName>
                                        </p:attrNameLst>
                                      </p:cBhvr>
                                      <p:to>
                                        <a:srgbClr val="C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1375248"/>
          </a:xfrm>
        </p:spPr>
        <p:txBody>
          <a:bodyPr/>
          <a:lstStyle/>
          <a:p>
            <a:r>
              <a:rPr lang="zh-CN" altLang="en-US" dirty="0">
                <a:solidFill>
                  <a:schemeClr val="tx1"/>
                </a:solidFill>
              </a:rPr>
              <a:t>（一）</a:t>
            </a:r>
            <a:r>
              <a:rPr lang="en-US" altLang="zh-CN" b="1" dirty="0">
                <a:solidFill>
                  <a:schemeClr val="tx1"/>
                </a:solidFill>
              </a:rPr>
              <a:t>knowledge graph</a:t>
            </a:r>
            <a:endParaRPr lang="zh-CN" altLang="en-US" b="1" dirty="0">
              <a:solidFill>
                <a:schemeClr val="tx1"/>
              </a:solidFill>
            </a:endParaRPr>
          </a:p>
          <a:p>
            <a:pPr marL="180975">
              <a:lnSpc>
                <a:spcPct val="120000"/>
              </a:lnSpc>
              <a:buClr>
                <a:srgbClr val="C00000"/>
              </a:buClr>
            </a:pPr>
            <a:endParaRPr lang="en-US" altLang="zh-CN" sz="2400" dirty="0">
              <a:solidFill>
                <a:srgbClr val="C00000"/>
              </a:solidFill>
            </a:endParaRPr>
          </a:p>
          <a:p>
            <a:pPr marL="638175" lvl="1">
              <a:lnSpc>
                <a:spcPct val="120000"/>
              </a:lnSpc>
              <a:buClr>
                <a:srgbClr val="C00000"/>
              </a:buClr>
            </a:pPr>
            <a:endParaRPr lang="en-US" altLang="zh-CN" sz="2000" dirty="0"/>
          </a:p>
        </p:txBody>
      </p:sp>
      <p:sp>
        <p:nvSpPr>
          <p:cNvPr id="6" name="标题 5"/>
          <p:cNvSpPr>
            <a:spLocks noGrp="1"/>
          </p:cNvSpPr>
          <p:nvPr>
            <p:ph type="title"/>
          </p:nvPr>
        </p:nvSpPr>
        <p:spPr/>
        <p:txBody>
          <a:bodyPr>
            <a:normAutofit/>
          </a:bodyPr>
          <a:lstStyle/>
          <a:p>
            <a:r>
              <a:rPr lang="zh-CN" altLang="en-US" dirty="0"/>
              <a:t>一、</a:t>
            </a:r>
            <a:r>
              <a:rPr lang="en-US" altLang="zh-CN" dirty="0"/>
              <a:t>Background</a:t>
            </a:r>
            <a:endParaRPr lang="zh-CN" altLang="en-US" dirty="0"/>
          </a:p>
        </p:txBody>
      </p:sp>
      <p:pic>
        <p:nvPicPr>
          <p:cNvPr id="5" name="图形 4">
            <a:extLst>
              <a:ext uri="{FF2B5EF4-FFF2-40B4-BE49-F238E27FC236}">
                <a16:creationId xmlns:a16="http://schemas.microsoft.com/office/drawing/2014/main" id="{4BA21E76-506E-5248-B2E2-8FD5687CDB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55991" y="4685805"/>
            <a:ext cx="1296612" cy="1296612"/>
          </a:xfrm>
          <a:prstGeom prst="rect">
            <a:avLst/>
          </a:prstGeom>
        </p:spPr>
      </p:pic>
      <p:pic>
        <p:nvPicPr>
          <p:cNvPr id="10" name="图形 9">
            <a:extLst>
              <a:ext uri="{FF2B5EF4-FFF2-40B4-BE49-F238E27FC236}">
                <a16:creationId xmlns:a16="http://schemas.microsoft.com/office/drawing/2014/main" id="{1D3BB41B-29FA-DC4E-9FD4-DF8339F3D2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58317" y="4761692"/>
            <a:ext cx="1125495" cy="1125495"/>
          </a:xfrm>
          <a:prstGeom prst="rect">
            <a:avLst/>
          </a:prstGeom>
        </p:spPr>
      </p:pic>
      <p:sp>
        <p:nvSpPr>
          <p:cNvPr id="33" name="矩形 32">
            <a:extLst>
              <a:ext uri="{FF2B5EF4-FFF2-40B4-BE49-F238E27FC236}">
                <a16:creationId xmlns:a16="http://schemas.microsoft.com/office/drawing/2014/main" id="{03EB2802-2D8F-1E44-B435-4C7484893EC0}"/>
              </a:ext>
            </a:extLst>
          </p:cNvPr>
          <p:cNvSpPr/>
          <p:nvPr/>
        </p:nvSpPr>
        <p:spPr>
          <a:xfrm>
            <a:off x="4243111" y="5103939"/>
            <a:ext cx="1338828" cy="646331"/>
          </a:xfrm>
          <a:prstGeom prst="rect">
            <a:avLst/>
          </a:prstGeom>
          <a:noFill/>
        </p:spPr>
        <p:txBody>
          <a:bodyPr wrap="none" lIns="91440" tIns="45720" rIns="91440" bIns="45720">
            <a:spAutoFit/>
          </a:bodyPr>
          <a:lstStyle/>
          <a:p>
            <a:pPr algn="ctr"/>
            <a:r>
              <a:rPr kumimoji="1" lang="en-US" altLang="zh-CN" sz="3600" b="0" cap="none" spc="0" dirty="0">
                <a:ln w="0"/>
                <a:solidFill>
                  <a:srgbClr val="F05B47"/>
                </a:solidFill>
                <a:effectLst/>
                <a:latin typeface="PCMyungjo" pitchFamily="2" charset="-127"/>
                <a:ea typeface="PCMyungjo" pitchFamily="2" charset="-127"/>
              </a:rPr>
              <a:t>Likes</a:t>
            </a:r>
            <a:endParaRPr lang="zh-CN" altLang="en-US" sz="3600" b="0" cap="none" spc="0" dirty="0">
              <a:ln w="0"/>
              <a:solidFill>
                <a:srgbClr val="F05B47"/>
              </a:solidFill>
              <a:effectLst/>
            </a:endParaRPr>
          </a:p>
        </p:txBody>
      </p:sp>
      <p:sp>
        <p:nvSpPr>
          <p:cNvPr id="34" name="上箭头 33">
            <a:extLst>
              <a:ext uri="{FF2B5EF4-FFF2-40B4-BE49-F238E27FC236}">
                <a16:creationId xmlns:a16="http://schemas.microsoft.com/office/drawing/2014/main" id="{F590B466-0707-154E-8AAD-0833C954DADB}"/>
              </a:ext>
            </a:extLst>
          </p:cNvPr>
          <p:cNvSpPr/>
          <p:nvPr/>
        </p:nvSpPr>
        <p:spPr>
          <a:xfrm>
            <a:off x="2844816" y="3796939"/>
            <a:ext cx="318962" cy="6250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上箭头 35">
            <a:extLst>
              <a:ext uri="{FF2B5EF4-FFF2-40B4-BE49-F238E27FC236}">
                <a16:creationId xmlns:a16="http://schemas.microsoft.com/office/drawing/2014/main" id="{C3B3CE22-B2F4-5C46-954F-4AF6CB3FF0FC}"/>
              </a:ext>
            </a:extLst>
          </p:cNvPr>
          <p:cNvSpPr/>
          <p:nvPr/>
        </p:nvSpPr>
        <p:spPr>
          <a:xfrm>
            <a:off x="6874116" y="3796938"/>
            <a:ext cx="318962" cy="6250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8" name="椭圆 37">
            <a:extLst>
              <a:ext uri="{FF2B5EF4-FFF2-40B4-BE49-F238E27FC236}">
                <a16:creationId xmlns:a16="http://schemas.microsoft.com/office/drawing/2014/main" id="{E9EFA19A-29C1-614A-8AEC-C9050E284E1B}"/>
              </a:ext>
            </a:extLst>
          </p:cNvPr>
          <p:cNvSpPr/>
          <p:nvPr/>
        </p:nvSpPr>
        <p:spPr>
          <a:xfrm>
            <a:off x="6404153" y="2803965"/>
            <a:ext cx="1307938" cy="6250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orange</a:t>
            </a:r>
            <a:endParaRPr kumimoji="1" lang="zh-CN" altLang="en-US" dirty="0"/>
          </a:p>
        </p:txBody>
      </p:sp>
      <p:sp>
        <p:nvSpPr>
          <p:cNvPr id="39" name="椭圆 38">
            <a:extLst>
              <a:ext uri="{FF2B5EF4-FFF2-40B4-BE49-F238E27FC236}">
                <a16:creationId xmlns:a16="http://schemas.microsoft.com/office/drawing/2014/main" id="{F750AA38-643F-1A49-8D37-825677884E17}"/>
              </a:ext>
            </a:extLst>
          </p:cNvPr>
          <p:cNvSpPr/>
          <p:nvPr/>
        </p:nvSpPr>
        <p:spPr>
          <a:xfrm>
            <a:off x="2355991" y="2803965"/>
            <a:ext cx="1307938" cy="6250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July</a:t>
            </a:r>
            <a:endParaRPr kumimoji="1" lang="zh-CN" altLang="en-US" dirty="0"/>
          </a:p>
        </p:txBody>
      </p:sp>
      <p:cxnSp>
        <p:nvCxnSpPr>
          <p:cNvPr id="40" name="直线箭头连接符 39">
            <a:extLst>
              <a:ext uri="{FF2B5EF4-FFF2-40B4-BE49-F238E27FC236}">
                <a16:creationId xmlns:a16="http://schemas.microsoft.com/office/drawing/2014/main" id="{CA6B7943-5F44-2E44-A968-43F1F1B92124}"/>
              </a:ext>
            </a:extLst>
          </p:cNvPr>
          <p:cNvCxnSpPr>
            <a:stCxn id="39" idx="6"/>
            <a:endCxn id="38" idx="2"/>
          </p:cNvCxnSpPr>
          <p:nvPr/>
        </p:nvCxnSpPr>
        <p:spPr>
          <a:xfrm>
            <a:off x="3663929" y="3116482"/>
            <a:ext cx="2740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3CD51DB4-D94D-7641-AEAA-665AE450B85B}"/>
              </a:ext>
            </a:extLst>
          </p:cNvPr>
          <p:cNvSpPr txBox="1"/>
          <p:nvPr/>
        </p:nvSpPr>
        <p:spPr>
          <a:xfrm>
            <a:off x="4593880" y="2803965"/>
            <a:ext cx="637290" cy="369332"/>
          </a:xfrm>
          <a:prstGeom prst="rect">
            <a:avLst/>
          </a:prstGeom>
          <a:noFill/>
        </p:spPr>
        <p:txBody>
          <a:bodyPr wrap="none" rtlCol="0">
            <a:spAutoFit/>
          </a:bodyPr>
          <a:lstStyle/>
          <a:p>
            <a:r>
              <a:rPr kumimoji="1" lang="en-US" altLang="zh-CN" dirty="0"/>
              <a:t>Likes</a:t>
            </a:r>
            <a:endParaRPr kumimoji="1" lang="zh-CN" altLang="en-US" dirty="0"/>
          </a:p>
        </p:txBody>
      </p:sp>
      <p:sp>
        <p:nvSpPr>
          <p:cNvPr id="42" name="文本框 41">
            <a:extLst>
              <a:ext uri="{FF2B5EF4-FFF2-40B4-BE49-F238E27FC236}">
                <a16:creationId xmlns:a16="http://schemas.microsoft.com/office/drawing/2014/main" id="{380D2959-30B2-A64E-B4E6-CF8D8218BA80}"/>
              </a:ext>
            </a:extLst>
          </p:cNvPr>
          <p:cNvSpPr txBox="1"/>
          <p:nvPr/>
        </p:nvSpPr>
        <p:spPr>
          <a:xfrm>
            <a:off x="2206610" y="2208418"/>
            <a:ext cx="1595373" cy="369332"/>
          </a:xfrm>
          <a:prstGeom prst="rect">
            <a:avLst/>
          </a:prstGeom>
          <a:noFill/>
        </p:spPr>
        <p:txBody>
          <a:bodyPr wrap="none" rtlCol="0">
            <a:spAutoFit/>
          </a:bodyPr>
          <a:lstStyle/>
          <a:p>
            <a:r>
              <a:rPr kumimoji="1" lang="en-US" altLang="zh-CN" dirty="0"/>
              <a:t>Entity/Concept</a:t>
            </a:r>
            <a:endParaRPr kumimoji="1" lang="zh-CN" altLang="en-US" dirty="0"/>
          </a:p>
        </p:txBody>
      </p:sp>
      <p:sp>
        <p:nvSpPr>
          <p:cNvPr id="44" name="文本框 43">
            <a:extLst>
              <a:ext uri="{FF2B5EF4-FFF2-40B4-BE49-F238E27FC236}">
                <a16:creationId xmlns:a16="http://schemas.microsoft.com/office/drawing/2014/main" id="{CA3D649C-4A81-E343-AB3B-86A9E8201C94}"/>
              </a:ext>
            </a:extLst>
          </p:cNvPr>
          <p:cNvSpPr txBox="1"/>
          <p:nvPr/>
        </p:nvSpPr>
        <p:spPr>
          <a:xfrm>
            <a:off x="6235910" y="2168533"/>
            <a:ext cx="1595373" cy="369332"/>
          </a:xfrm>
          <a:prstGeom prst="rect">
            <a:avLst/>
          </a:prstGeom>
          <a:noFill/>
        </p:spPr>
        <p:txBody>
          <a:bodyPr wrap="none" rtlCol="0">
            <a:spAutoFit/>
          </a:bodyPr>
          <a:lstStyle/>
          <a:p>
            <a:r>
              <a:rPr kumimoji="1" lang="en-US" altLang="zh-CN" dirty="0"/>
              <a:t>Entity/Concept</a:t>
            </a:r>
            <a:endParaRPr kumimoji="1" lang="zh-CN" altLang="en-US" dirty="0"/>
          </a:p>
        </p:txBody>
      </p:sp>
      <p:cxnSp>
        <p:nvCxnSpPr>
          <p:cNvPr id="46" name="直线箭头连接符 45">
            <a:extLst>
              <a:ext uri="{FF2B5EF4-FFF2-40B4-BE49-F238E27FC236}">
                <a16:creationId xmlns:a16="http://schemas.microsoft.com/office/drawing/2014/main" id="{59603661-DA4F-F949-81DA-27970523E61C}"/>
              </a:ext>
            </a:extLst>
          </p:cNvPr>
          <p:cNvCxnSpPr>
            <a:stCxn id="39" idx="0"/>
            <a:endCxn id="42" idx="2"/>
          </p:cNvCxnSpPr>
          <p:nvPr/>
        </p:nvCxnSpPr>
        <p:spPr>
          <a:xfrm flipH="1" flipV="1">
            <a:off x="3004297" y="2577750"/>
            <a:ext cx="5663" cy="2262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45C8A0D7-C7E3-8646-A191-5949ED3EC9BE}"/>
              </a:ext>
            </a:extLst>
          </p:cNvPr>
          <p:cNvCxnSpPr>
            <a:stCxn id="38" idx="0"/>
            <a:endCxn id="44" idx="2"/>
          </p:cNvCxnSpPr>
          <p:nvPr/>
        </p:nvCxnSpPr>
        <p:spPr>
          <a:xfrm flipH="1" flipV="1">
            <a:off x="7033597" y="2537865"/>
            <a:ext cx="24525" cy="266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文本框 48">
            <a:extLst>
              <a:ext uri="{FF2B5EF4-FFF2-40B4-BE49-F238E27FC236}">
                <a16:creationId xmlns:a16="http://schemas.microsoft.com/office/drawing/2014/main" id="{7CF81BB8-1691-DF49-AFD1-39FC08572E57}"/>
              </a:ext>
            </a:extLst>
          </p:cNvPr>
          <p:cNvSpPr txBox="1"/>
          <p:nvPr/>
        </p:nvSpPr>
        <p:spPr>
          <a:xfrm>
            <a:off x="4355466" y="2186474"/>
            <a:ext cx="1298432" cy="369332"/>
          </a:xfrm>
          <a:prstGeom prst="rect">
            <a:avLst/>
          </a:prstGeom>
          <a:noFill/>
        </p:spPr>
        <p:txBody>
          <a:bodyPr wrap="none" rtlCol="0">
            <a:spAutoFit/>
          </a:bodyPr>
          <a:lstStyle/>
          <a:p>
            <a:r>
              <a:rPr kumimoji="1" lang="en-US" altLang="zh-CN" dirty="0"/>
              <a:t>relationship</a:t>
            </a:r>
            <a:endParaRPr kumimoji="1" lang="zh-CN" altLang="en-US" dirty="0"/>
          </a:p>
        </p:txBody>
      </p:sp>
      <p:cxnSp>
        <p:nvCxnSpPr>
          <p:cNvPr id="51" name="直线箭头连接符 50">
            <a:extLst>
              <a:ext uri="{FF2B5EF4-FFF2-40B4-BE49-F238E27FC236}">
                <a16:creationId xmlns:a16="http://schemas.microsoft.com/office/drawing/2014/main" id="{E29682F8-EB7B-4245-BB9A-4E7FF9CC3357}"/>
              </a:ext>
            </a:extLst>
          </p:cNvPr>
          <p:cNvCxnSpPr>
            <a:stCxn id="41" idx="0"/>
            <a:endCxn id="49" idx="2"/>
          </p:cNvCxnSpPr>
          <p:nvPr/>
        </p:nvCxnSpPr>
        <p:spPr>
          <a:xfrm flipV="1">
            <a:off x="4912525" y="2555806"/>
            <a:ext cx="92157" cy="2481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91404D2A-2BE3-7D4C-B7FE-7FDF40E666E1}"/>
              </a:ext>
            </a:extLst>
          </p:cNvPr>
          <p:cNvSpPr txBox="1"/>
          <p:nvPr/>
        </p:nvSpPr>
        <p:spPr>
          <a:xfrm>
            <a:off x="907088" y="5242438"/>
            <a:ext cx="1209690" cy="369332"/>
          </a:xfrm>
          <a:prstGeom prst="rect">
            <a:avLst/>
          </a:prstGeom>
          <a:noFill/>
        </p:spPr>
        <p:txBody>
          <a:bodyPr wrap="none" rtlCol="0">
            <a:spAutoFit/>
          </a:bodyPr>
          <a:lstStyle/>
          <a:p>
            <a:r>
              <a:rPr kumimoji="1" lang="en-US" altLang="zh-CN" dirty="0"/>
              <a:t>Real World</a:t>
            </a:r>
            <a:endParaRPr kumimoji="1" lang="zh-CN" altLang="en-US" dirty="0"/>
          </a:p>
        </p:txBody>
      </p:sp>
      <p:sp>
        <p:nvSpPr>
          <p:cNvPr id="53" name="文本框 52">
            <a:extLst>
              <a:ext uri="{FF2B5EF4-FFF2-40B4-BE49-F238E27FC236}">
                <a16:creationId xmlns:a16="http://schemas.microsoft.com/office/drawing/2014/main" id="{5CA63155-9193-D447-9E6F-402866EB70A7}"/>
              </a:ext>
            </a:extLst>
          </p:cNvPr>
          <p:cNvSpPr txBox="1"/>
          <p:nvPr/>
        </p:nvSpPr>
        <p:spPr>
          <a:xfrm>
            <a:off x="849215" y="2931815"/>
            <a:ext cx="1245662" cy="369332"/>
          </a:xfrm>
          <a:prstGeom prst="rect">
            <a:avLst/>
          </a:prstGeom>
          <a:noFill/>
        </p:spPr>
        <p:txBody>
          <a:bodyPr wrap="none" rtlCol="0">
            <a:spAutoFit/>
          </a:bodyPr>
          <a:lstStyle/>
          <a:p>
            <a:r>
              <a:rPr kumimoji="1" lang="en-US" altLang="zh-CN" dirty="0"/>
              <a:t>Data World</a:t>
            </a:r>
            <a:endParaRPr kumimoji="1" lang="zh-CN" altLang="en-US" dirty="0"/>
          </a:p>
        </p:txBody>
      </p:sp>
      <p:sp>
        <p:nvSpPr>
          <p:cNvPr id="54" name="文本框 53">
            <a:extLst>
              <a:ext uri="{FF2B5EF4-FFF2-40B4-BE49-F238E27FC236}">
                <a16:creationId xmlns:a16="http://schemas.microsoft.com/office/drawing/2014/main" id="{5574AB88-B5EA-3F48-886C-F23C5BDF441B}"/>
              </a:ext>
            </a:extLst>
          </p:cNvPr>
          <p:cNvSpPr txBox="1"/>
          <p:nvPr/>
        </p:nvSpPr>
        <p:spPr>
          <a:xfrm>
            <a:off x="2604208" y="1817142"/>
            <a:ext cx="535724" cy="369332"/>
          </a:xfrm>
          <a:prstGeom prst="rect">
            <a:avLst/>
          </a:prstGeom>
          <a:noFill/>
        </p:spPr>
        <p:txBody>
          <a:bodyPr wrap="none" rtlCol="0">
            <a:spAutoFit/>
          </a:bodyPr>
          <a:lstStyle/>
          <a:p>
            <a:r>
              <a:rPr kumimoji="1" lang="en-US" altLang="zh-CN" dirty="0">
                <a:solidFill>
                  <a:srgbClr val="F05B47"/>
                </a:solidFill>
              </a:rPr>
              <a:t>(   h</a:t>
            </a:r>
            <a:endParaRPr kumimoji="1" lang="zh-CN" altLang="en-US" dirty="0">
              <a:solidFill>
                <a:srgbClr val="F05B47"/>
              </a:solidFill>
            </a:endParaRPr>
          </a:p>
        </p:txBody>
      </p:sp>
      <p:sp>
        <p:nvSpPr>
          <p:cNvPr id="55" name="文本框 54">
            <a:extLst>
              <a:ext uri="{FF2B5EF4-FFF2-40B4-BE49-F238E27FC236}">
                <a16:creationId xmlns:a16="http://schemas.microsoft.com/office/drawing/2014/main" id="{D9C79EEC-EC93-D34D-A89B-B94D2E441330}"/>
              </a:ext>
            </a:extLst>
          </p:cNvPr>
          <p:cNvSpPr txBox="1"/>
          <p:nvPr/>
        </p:nvSpPr>
        <p:spPr>
          <a:xfrm>
            <a:off x="4805356" y="1781829"/>
            <a:ext cx="264816" cy="369332"/>
          </a:xfrm>
          <a:prstGeom prst="rect">
            <a:avLst/>
          </a:prstGeom>
          <a:noFill/>
        </p:spPr>
        <p:txBody>
          <a:bodyPr wrap="none" rtlCol="0">
            <a:spAutoFit/>
          </a:bodyPr>
          <a:lstStyle/>
          <a:p>
            <a:r>
              <a:rPr kumimoji="1" lang="en-US" altLang="zh-CN" dirty="0">
                <a:solidFill>
                  <a:srgbClr val="F05B47"/>
                </a:solidFill>
              </a:rPr>
              <a:t>r</a:t>
            </a:r>
            <a:endParaRPr kumimoji="1" lang="zh-CN" altLang="en-US" dirty="0">
              <a:solidFill>
                <a:srgbClr val="F05B47"/>
              </a:solidFill>
            </a:endParaRPr>
          </a:p>
        </p:txBody>
      </p:sp>
      <p:sp>
        <p:nvSpPr>
          <p:cNvPr id="56" name="文本框 55">
            <a:extLst>
              <a:ext uri="{FF2B5EF4-FFF2-40B4-BE49-F238E27FC236}">
                <a16:creationId xmlns:a16="http://schemas.microsoft.com/office/drawing/2014/main" id="{02CCBC59-4DC5-6843-8FAA-59A4CC7F0D4C}"/>
              </a:ext>
            </a:extLst>
          </p:cNvPr>
          <p:cNvSpPr txBox="1"/>
          <p:nvPr/>
        </p:nvSpPr>
        <p:spPr>
          <a:xfrm>
            <a:off x="6821430" y="1765622"/>
            <a:ext cx="490840" cy="369332"/>
          </a:xfrm>
          <a:prstGeom prst="rect">
            <a:avLst/>
          </a:prstGeom>
          <a:noFill/>
        </p:spPr>
        <p:txBody>
          <a:bodyPr wrap="none" rtlCol="0">
            <a:spAutoFit/>
          </a:bodyPr>
          <a:lstStyle/>
          <a:p>
            <a:r>
              <a:rPr kumimoji="1" lang="en-US" altLang="zh-CN" dirty="0">
                <a:solidFill>
                  <a:srgbClr val="F05B47"/>
                </a:solidFill>
              </a:rPr>
              <a:t>t   )</a:t>
            </a:r>
            <a:endParaRPr kumimoji="1" lang="zh-CN" altLang="en-US" dirty="0">
              <a:solidFill>
                <a:srgbClr val="F05B4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2483244"/>
          </a:xfrm>
        </p:spPr>
        <p:txBody>
          <a:bodyPr/>
          <a:lstStyle/>
          <a:p>
            <a:r>
              <a:rPr lang="zh-CN" altLang="en-US" dirty="0">
                <a:solidFill>
                  <a:schemeClr val="tx1"/>
                </a:solidFill>
              </a:rPr>
              <a:t>（二）</a:t>
            </a:r>
            <a:r>
              <a:rPr lang="en-US" altLang="zh-CN" b="1" dirty="0">
                <a:solidFill>
                  <a:schemeClr val="tx1"/>
                </a:solidFill>
              </a:rPr>
              <a:t>Our main task</a:t>
            </a:r>
            <a:endParaRPr lang="zh-CN" altLang="en-US" b="1" dirty="0">
              <a:solidFill>
                <a:schemeClr val="tx1"/>
              </a:solidFill>
            </a:endParaRPr>
          </a:p>
          <a:p>
            <a:pPr marL="538480" indent="-357505">
              <a:lnSpc>
                <a:spcPct val="120000"/>
              </a:lnSpc>
              <a:buClr>
                <a:srgbClr val="C00000"/>
              </a:buClr>
              <a:buFont typeface="Wingdings" panose="05000000000000000000" pitchFamily="2" charset="2"/>
              <a:buChar char="n"/>
            </a:pPr>
            <a:r>
              <a:rPr lang="en-US" altLang="zh-CN" sz="2400" dirty="0">
                <a:solidFill>
                  <a:srgbClr val="C00000"/>
                </a:solidFill>
              </a:rPr>
              <a:t>Knowledge graph completion</a:t>
            </a:r>
          </a:p>
          <a:p>
            <a:pPr marL="638175" lvl="1">
              <a:lnSpc>
                <a:spcPct val="120000"/>
              </a:lnSpc>
              <a:buClr>
                <a:srgbClr val="C00000"/>
              </a:buClr>
            </a:pPr>
            <a:r>
              <a:rPr lang="en-US" altLang="zh-CN" sz="2000" dirty="0">
                <a:solidFill>
                  <a:schemeClr val="bg2">
                    <a:lumMod val="10000"/>
                  </a:schemeClr>
                </a:solidFill>
              </a:rPr>
              <a:t>Knowledge graphs usually suffer from incompleteness. And Knowledge graph completion(KGC) aims to predict the missing triples in a knowledge graph. In this work, we particularly target link prediction task for KGC, whose goal is to predict the missing head(tail) given the relation and tail (head) in a triple.</a:t>
            </a:r>
          </a:p>
        </p:txBody>
      </p:sp>
      <p:sp>
        <p:nvSpPr>
          <p:cNvPr id="6" name="标题 5"/>
          <p:cNvSpPr>
            <a:spLocks noGrp="1"/>
          </p:cNvSpPr>
          <p:nvPr>
            <p:ph type="title"/>
          </p:nvPr>
        </p:nvSpPr>
        <p:spPr/>
        <p:txBody>
          <a:bodyPr>
            <a:normAutofit/>
          </a:bodyPr>
          <a:lstStyle/>
          <a:p>
            <a:r>
              <a:rPr lang="zh-CN" altLang="en-US" dirty="0"/>
              <a:t>一、</a:t>
            </a:r>
            <a:r>
              <a:rPr lang="en-US" altLang="zh-CN" dirty="0"/>
              <a:t>Background</a:t>
            </a:r>
            <a:endParaRPr lang="zh-CN" altLang="en-US" dirty="0"/>
          </a:p>
        </p:txBody>
      </p:sp>
      <p:sp>
        <p:nvSpPr>
          <p:cNvPr id="4" name="内容占位符 2">
            <a:extLst>
              <a:ext uri="{FF2B5EF4-FFF2-40B4-BE49-F238E27FC236}">
                <a16:creationId xmlns:a16="http://schemas.microsoft.com/office/drawing/2014/main" id="{790A8E6D-6A4F-6643-B6EC-E2BCB059CAA7}"/>
              </a:ext>
            </a:extLst>
          </p:cNvPr>
          <p:cNvSpPr txBox="1">
            <a:spLocks/>
          </p:cNvSpPr>
          <p:nvPr/>
        </p:nvSpPr>
        <p:spPr>
          <a:xfrm>
            <a:off x="-6724" y="3502794"/>
            <a:ext cx="9143999" cy="1323439"/>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90204" pitchFamily="34" charset="0"/>
              <a:buNone/>
              <a:defRPr sz="2800" kern="1200">
                <a:solidFill>
                  <a:srgbClr val="15210D"/>
                </a:solidFill>
                <a:latin typeface="方正大黑简体" panose="02010601030101010101" pitchFamily="65" charset="-122"/>
                <a:ea typeface="方正大黑简体" panose="02010601030101010101" pitchFamily="65" charset="-122"/>
                <a:cs typeface="+mn-cs"/>
              </a:defRPr>
            </a:lvl1pPr>
            <a:lvl2pPr marL="457200" indent="0" algn="l" defTabSz="914400" rtl="0" eaLnBrk="1" latinLnBrk="0" hangingPunct="1">
              <a:lnSpc>
                <a:spcPct val="90000"/>
              </a:lnSpc>
              <a:spcBef>
                <a:spcPts val="500"/>
              </a:spcBef>
              <a:buFont typeface="Arial" panose="020B060402020209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538480" indent="-357505">
              <a:lnSpc>
                <a:spcPct val="120000"/>
              </a:lnSpc>
              <a:buClr>
                <a:srgbClr val="C00000"/>
              </a:buClr>
              <a:buFont typeface="Wingdings" panose="05000000000000000000" pitchFamily="2" charset="2"/>
              <a:buChar char="n"/>
            </a:pPr>
            <a:r>
              <a:rPr lang="en-US" altLang="zh-CN" sz="2400" dirty="0">
                <a:solidFill>
                  <a:srgbClr val="C00000"/>
                </a:solidFill>
              </a:rPr>
              <a:t>Formal definition</a:t>
            </a:r>
          </a:p>
          <a:p>
            <a:pPr marL="180975">
              <a:lnSpc>
                <a:spcPct val="120000"/>
              </a:lnSpc>
              <a:buClr>
                <a:srgbClr val="C00000"/>
              </a:buClr>
            </a:pPr>
            <a:r>
              <a:rPr lang="en-US" altLang="zh-CN" sz="2400" dirty="0">
                <a:solidFill>
                  <a:srgbClr val="C00000"/>
                </a:solidFill>
              </a:rPr>
              <a:t>	</a:t>
            </a:r>
            <a:r>
              <a:rPr lang="en-US" altLang="zh-CN" sz="2000" dirty="0">
                <a:solidFill>
                  <a:schemeClr val="tx1"/>
                </a:solidFill>
                <a:latin typeface="+mn-lt"/>
                <a:ea typeface="+mn-ea"/>
              </a:rPr>
              <a:t>head prediction: (?, r, t)</a:t>
            </a:r>
          </a:p>
          <a:p>
            <a:pPr marL="180975">
              <a:lnSpc>
                <a:spcPct val="120000"/>
              </a:lnSpc>
              <a:buClr>
                <a:srgbClr val="C00000"/>
              </a:buClr>
            </a:pPr>
            <a:r>
              <a:rPr lang="en-US" altLang="zh-CN" sz="2000" dirty="0">
                <a:solidFill>
                  <a:schemeClr val="tx1"/>
                </a:solidFill>
                <a:latin typeface="+mn-lt"/>
                <a:ea typeface="+mn-ea"/>
              </a:rPr>
              <a:t>	tail prediction: (h, r, ?)</a:t>
            </a:r>
          </a:p>
        </p:txBody>
      </p:sp>
    </p:spTree>
    <p:extLst>
      <p:ext uri="{BB962C8B-B14F-4D97-AF65-F5344CB8AC3E}">
        <p14:creationId xmlns:p14="http://schemas.microsoft.com/office/powerpoint/2010/main" val="2371179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221877" y="43998"/>
            <a:ext cx="8700247" cy="764427"/>
          </a:xfrm>
        </p:spPr>
        <p:txBody>
          <a:bodyPr>
            <a:noAutofit/>
          </a:bodyPr>
          <a:lstStyle/>
          <a:p>
            <a:pPr algn="ctr"/>
            <a:r>
              <a:rPr lang="en-US" altLang="zh-CN" sz="5400" dirty="0">
                <a:solidFill>
                  <a:srgbClr val="C00000"/>
                </a:solidFill>
              </a:rPr>
              <a:t>Outline</a:t>
            </a:r>
            <a:endParaRPr lang="zh-CN" altLang="en-US" sz="5400" dirty="0">
              <a:solidFill>
                <a:srgbClr val="C00000"/>
              </a:solidFill>
            </a:endParaRPr>
          </a:p>
        </p:txBody>
      </p:sp>
      <p:sp>
        <p:nvSpPr>
          <p:cNvPr id="7" name="内容占位符 6"/>
          <p:cNvSpPr>
            <a:spLocks noGrp="1"/>
          </p:cNvSpPr>
          <p:nvPr>
            <p:ph sz="quarter" idx="13"/>
          </p:nvPr>
        </p:nvSpPr>
        <p:spPr>
          <a:xfrm>
            <a:off x="1215342" y="1021657"/>
            <a:ext cx="9143999" cy="5220417"/>
          </a:xfrm>
        </p:spPr>
        <p:txBody>
          <a:bodyPr anchor="ctr">
            <a:noAutofit/>
          </a:bodyPr>
          <a:lstStyle/>
          <a:p>
            <a:pPr lvl="1">
              <a:lnSpc>
                <a:spcPct val="150000"/>
              </a:lnSpc>
            </a:pPr>
            <a:r>
              <a:rPr lang="zh-CN" altLang="en-US" sz="3600" dirty="0">
                <a:solidFill>
                  <a:schemeClr val="bg2">
                    <a:lumMod val="50000"/>
                  </a:schemeClr>
                </a:solidFill>
                <a:latin typeface="方正超粗黑简体" panose="03000509000000000000" pitchFamily="65" charset="-122"/>
                <a:ea typeface="方正超粗黑简体" panose="03000509000000000000" pitchFamily="65" charset="-122"/>
              </a:rPr>
              <a:t>一、</a:t>
            </a:r>
            <a:r>
              <a:rPr lang="en-US" altLang="zh-CN" sz="3600" dirty="0">
                <a:solidFill>
                  <a:schemeClr val="bg2">
                    <a:lumMod val="50000"/>
                  </a:schemeClr>
                </a:solidFill>
                <a:latin typeface="方正超粗黑简体" panose="03000509000000000000" pitchFamily="65" charset="-122"/>
                <a:ea typeface="方正超粗黑简体" panose="03000509000000000000" pitchFamily="65" charset="-122"/>
              </a:rPr>
              <a:t>Background</a:t>
            </a:r>
          </a:p>
          <a:p>
            <a:pPr lvl="1">
              <a:lnSpc>
                <a:spcPct val="150000"/>
              </a:lnSpc>
            </a:pPr>
            <a:r>
              <a:rPr lang="zh-CN" altLang="en-US" sz="3600" dirty="0">
                <a:solidFill>
                  <a:srgbClr val="FF0000"/>
                </a:solidFill>
                <a:latin typeface="方正超粗黑简体" panose="03000509000000000000" pitchFamily="65" charset="-122"/>
                <a:ea typeface="方正超粗黑简体" panose="03000509000000000000" pitchFamily="65" charset="-122"/>
              </a:rPr>
              <a:t>二、</a:t>
            </a:r>
            <a:r>
              <a:rPr lang="en-US" altLang="zh-CN" sz="3600" dirty="0">
                <a:solidFill>
                  <a:srgbClr val="FF0000"/>
                </a:solidFill>
                <a:latin typeface="方正超粗黑简体" panose="03000509000000000000" pitchFamily="65" charset="-122"/>
                <a:ea typeface="方正超粗黑简体" panose="03000509000000000000" pitchFamily="65" charset="-122"/>
              </a:rPr>
              <a:t>Our Approach</a:t>
            </a:r>
          </a:p>
          <a:p>
            <a:pPr lvl="1">
              <a:lnSpc>
                <a:spcPct val="150000"/>
              </a:lnSpc>
            </a:pPr>
            <a:r>
              <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rPr>
              <a:t>三、</a:t>
            </a:r>
            <a:r>
              <a:rPr lang="en-US" altLang="zh-CN" sz="3600" dirty="0">
                <a:solidFill>
                  <a:schemeClr val="accent3">
                    <a:lumMod val="75000"/>
                  </a:schemeClr>
                </a:solidFill>
                <a:latin typeface="方正超粗黑简体" panose="03000509000000000000" pitchFamily="65" charset="-122"/>
                <a:ea typeface="方正超粗黑简体" panose="03000509000000000000" pitchFamily="65" charset="-122"/>
              </a:rPr>
              <a:t>Experimental Evaluation</a:t>
            </a:r>
          </a:p>
          <a:p>
            <a:pPr lvl="1">
              <a:lnSpc>
                <a:spcPct val="150000"/>
              </a:lnSpc>
            </a:pPr>
            <a:r>
              <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rPr>
              <a:t>四、</a:t>
            </a:r>
            <a:r>
              <a:rPr lang="en-US" altLang="zh-CN" sz="3600" dirty="0">
                <a:solidFill>
                  <a:schemeClr val="accent3">
                    <a:lumMod val="75000"/>
                  </a:schemeClr>
                </a:solidFill>
                <a:latin typeface="方正超粗黑简体" panose="03000509000000000000" pitchFamily="65" charset="-122"/>
                <a:ea typeface="方正超粗黑简体" panose="03000509000000000000" pitchFamily="65" charset="-122"/>
              </a:rPr>
              <a:t>Conclusion</a:t>
            </a:r>
            <a:endParaRPr lang="zh-CN" altLang="en-US" sz="3600" dirty="0">
              <a:solidFill>
                <a:schemeClr val="accent3">
                  <a:lumMod val="75000"/>
                </a:schemeClr>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425838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50" fill="hold"/>
                                        <p:tgtEl>
                                          <p:spTgt spid="7">
                                            <p:txEl>
                                              <p:pRg st="0" end="0"/>
                                            </p:txEl>
                                          </p:spTgt>
                                        </p:tgtEl>
                                        <p:attrNameLst>
                                          <p:attrName>style.color</p:attrName>
                                        </p:attrNameLst>
                                      </p:cBhvr>
                                      <p:to>
                                        <a:srgbClr val="C0000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50" fill="hold"/>
                                        <p:tgtEl>
                                          <p:spTgt spid="7">
                                            <p:txEl>
                                              <p:pRg st="1" end="1"/>
                                            </p:txEl>
                                          </p:spTgt>
                                        </p:tgtEl>
                                        <p:attrNameLst>
                                          <p:attrName>style.color</p:attrName>
                                        </p:attrNameLst>
                                      </p:cBhvr>
                                      <p:to>
                                        <a:srgbClr val="C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2534733"/>
          </a:xfrm>
        </p:spPr>
        <p:txBody>
          <a:bodyPr/>
          <a:lstStyle/>
          <a:p>
            <a:r>
              <a:rPr lang="zh-CN" altLang="en-US" dirty="0">
                <a:solidFill>
                  <a:schemeClr val="tx1"/>
                </a:solidFill>
              </a:rPr>
              <a:t>（一）</a:t>
            </a:r>
            <a:r>
              <a:rPr lang="en-US" altLang="zh-CN" dirty="0">
                <a:solidFill>
                  <a:schemeClr val="tx1"/>
                </a:solidFill>
              </a:rPr>
              <a:t>Motivation</a:t>
            </a:r>
          </a:p>
          <a:p>
            <a:r>
              <a:rPr lang="en-US" altLang="zh-CN" sz="2400" dirty="0">
                <a:solidFill>
                  <a:schemeClr val="tx1"/>
                </a:solidFill>
              </a:rPr>
              <a:t>	</a:t>
            </a:r>
            <a:r>
              <a:rPr lang="en-US" altLang="zh-CN" sz="2000" dirty="0" err="1">
                <a:solidFill>
                  <a:schemeClr val="tx1"/>
                </a:solidFill>
                <a:latin typeface="+mn-lt"/>
              </a:rPr>
              <a:t>AttWALK</a:t>
            </a:r>
            <a:r>
              <a:rPr lang="en-US" altLang="zh-CN" sz="2000" dirty="0">
                <a:solidFill>
                  <a:schemeClr val="tx1"/>
                </a:solidFill>
                <a:latin typeface="+mn-lt"/>
              </a:rPr>
              <a:t>(our method) is inspired by a point of view in social reference theory that an individual’s social role is influenced by his or her personal relational network instead of only direct neighbors, moreover, those entities in this network contribute differently to his or her social role. In this work, both structural and semantic path features are exploited in the embedding.</a:t>
            </a:r>
            <a:endParaRPr lang="en-US" altLang="zh-CN" sz="2000" dirty="0">
              <a:solidFill>
                <a:srgbClr val="C00000"/>
              </a:solidFill>
              <a:latin typeface="+mn-lt"/>
            </a:endParaRPr>
          </a:p>
          <a:p>
            <a:pPr marL="180975">
              <a:lnSpc>
                <a:spcPct val="120000"/>
              </a:lnSpc>
              <a:buClr>
                <a:srgbClr val="C00000"/>
              </a:buClr>
            </a:pPr>
            <a:endParaRPr lang="en-US" altLang="zh-CN" sz="2400" dirty="0">
              <a:solidFill>
                <a:srgbClr val="C00000"/>
              </a:solidFill>
            </a:endParaRPr>
          </a:p>
        </p:txBody>
      </p:sp>
      <p:sp>
        <p:nvSpPr>
          <p:cNvPr id="6" name="标题 5"/>
          <p:cNvSpPr>
            <a:spLocks noGrp="1"/>
          </p:cNvSpPr>
          <p:nvPr>
            <p:ph type="title"/>
          </p:nvPr>
        </p:nvSpPr>
        <p:spPr/>
        <p:txBody>
          <a:bodyPr>
            <a:normAutofit/>
          </a:bodyPr>
          <a:lstStyle/>
          <a:p>
            <a:r>
              <a:rPr lang="zh-CN" altLang="en-US" dirty="0"/>
              <a:t>二、</a:t>
            </a:r>
            <a:r>
              <a:rPr lang="en-US" altLang="zh-CN" dirty="0"/>
              <a:t>Our Approach</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523220"/>
          </a:xfrm>
        </p:spPr>
        <p:txBody>
          <a:bodyPr/>
          <a:lstStyle/>
          <a:p>
            <a:r>
              <a:rPr lang="zh-CN" altLang="en-US" dirty="0">
                <a:solidFill>
                  <a:schemeClr val="tx1"/>
                </a:solidFill>
              </a:rPr>
              <a:t>（二）</a:t>
            </a:r>
            <a:r>
              <a:rPr lang="en-US" altLang="zh-CN" b="1" dirty="0" err="1">
                <a:solidFill>
                  <a:schemeClr val="tx1"/>
                </a:solidFill>
              </a:rPr>
              <a:t>AttWALK</a:t>
            </a:r>
            <a:r>
              <a:rPr lang="en-US" altLang="zh-CN" b="1" dirty="0">
                <a:solidFill>
                  <a:schemeClr val="tx1"/>
                </a:solidFill>
              </a:rPr>
              <a:t> Work Flow</a:t>
            </a:r>
          </a:p>
        </p:txBody>
      </p:sp>
      <p:sp>
        <p:nvSpPr>
          <p:cNvPr id="6" name="标题 5"/>
          <p:cNvSpPr>
            <a:spLocks noGrp="1"/>
          </p:cNvSpPr>
          <p:nvPr>
            <p:ph type="title"/>
          </p:nvPr>
        </p:nvSpPr>
        <p:spPr/>
        <p:txBody>
          <a:bodyPr>
            <a:normAutofit/>
          </a:bodyPr>
          <a:lstStyle/>
          <a:p>
            <a:r>
              <a:rPr lang="zh-CN" altLang="en-US" dirty="0"/>
              <a:t>二、</a:t>
            </a:r>
            <a:r>
              <a:rPr lang="en-US" altLang="zh-CN" dirty="0"/>
              <a:t>Our Approach</a:t>
            </a:r>
            <a:endParaRPr lang="zh-CN" altLang="en-US" dirty="0"/>
          </a:p>
        </p:txBody>
      </p:sp>
      <p:pic>
        <p:nvPicPr>
          <p:cNvPr id="10" name="图片 9">
            <a:extLst>
              <a:ext uri="{FF2B5EF4-FFF2-40B4-BE49-F238E27FC236}">
                <a16:creationId xmlns:a16="http://schemas.microsoft.com/office/drawing/2014/main" id="{4A02DCAC-3217-6348-91E7-1472818FA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037" y="1668162"/>
            <a:ext cx="4163742" cy="4757351"/>
          </a:xfrm>
          <a:prstGeom prst="rect">
            <a:avLst/>
          </a:prstGeom>
        </p:spPr>
      </p:pic>
      <p:sp>
        <p:nvSpPr>
          <p:cNvPr id="11" name="文本框 10">
            <a:extLst>
              <a:ext uri="{FF2B5EF4-FFF2-40B4-BE49-F238E27FC236}">
                <a16:creationId xmlns:a16="http://schemas.microsoft.com/office/drawing/2014/main" id="{0FD8A86F-1371-0B48-B8FF-707D66C0D375}"/>
              </a:ext>
            </a:extLst>
          </p:cNvPr>
          <p:cNvSpPr txBox="1"/>
          <p:nvPr/>
        </p:nvSpPr>
        <p:spPr>
          <a:xfrm>
            <a:off x="4856205" y="2478390"/>
            <a:ext cx="4059195" cy="3139321"/>
          </a:xfrm>
          <a:prstGeom prst="rect">
            <a:avLst/>
          </a:prstGeom>
          <a:noFill/>
        </p:spPr>
        <p:txBody>
          <a:bodyPr wrap="square" rtlCol="0">
            <a:spAutoFit/>
          </a:bodyPr>
          <a:lstStyle/>
          <a:p>
            <a:pPr marL="285750" indent="-285750">
              <a:buFont typeface="Wingdings" pitchFamily="2" charset="2"/>
              <a:buChar char="Ø"/>
            </a:pPr>
            <a:r>
              <a:rPr kumimoji="1" lang="en-US" altLang="zh-CN" dirty="0"/>
              <a:t>Graph Attention Network</a:t>
            </a:r>
          </a:p>
          <a:p>
            <a:r>
              <a:rPr kumimoji="1" lang="en-US" altLang="zh-CN" dirty="0"/>
              <a:t>      for each node n, </a:t>
            </a:r>
            <a:r>
              <a:rPr kumimoji="1" lang="en-US" altLang="zh-CN" dirty="0" err="1"/>
              <a:t>AttWalk</a:t>
            </a:r>
            <a:r>
              <a:rPr kumimoji="1" lang="en-US" altLang="zh-CN" dirty="0"/>
              <a:t> first evaluates </a:t>
            </a:r>
            <a:r>
              <a:rPr kumimoji="1" lang="en-US" altLang="zh-CN" dirty="0">
                <a:solidFill>
                  <a:srgbClr val="FF0000"/>
                </a:solidFill>
              </a:rPr>
              <a:t>the importance of its neighbors</a:t>
            </a:r>
            <a:r>
              <a:rPr kumimoji="1" lang="en-US" altLang="zh-CN" dirty="0"/>
              <a:t>. In this step, we try to exploit </a:t>
            </a:r>
            <a:r>
              <a:rPr kumimoji="1" lang="en-US" altLang="zh-CN" dirty="0">
                <a:solidFill>
                  <a:srgbClr val="FF0000"/>
                </a:solidFill>
              </a:rPr>
              <a:t>structural features</a:t>
            </a:r>
            <a:r>
              <a:rPr kumimoji="1" lang="en-US" altLang="zh-CN" dirty="0"/>
              <a:t>. </a:t>
            </a:r>
          </a:p>
          <a:p>
            <a:pPr marL="285750" indent="-285750">
              <a:buFont typeface="Wingdings" pitchFamily="2" charset="2"/>
              <a:buChar char="Ø"/>
            </a:pPr>
            <a:r>
              <a:rPr kumimoji="1" lang="en-US" altLang="zh-CN" dirty="0"/>
              <a:t>Attention-guided Walk</a:t>
            </a:r>
          </a:p>
          <a:p>
            <a:r>
              <a:rPr kumimoji="1" lang="en-US" altLang="zh-CN" dirty="0"/>
              <a:t>     based on the previous step’s </a:t>
            </a:r>
            <a:r>
              <a:rPr kumimoji="1" lang="en-US" altLang="zh-CN" dirty="0">
                <a:solidFill>
                  <a:srgbClr val="FF0000"/>
                </a:solidFill>
              </a:rPr>
              <a:t>attention and n-order</a:t>
            </a:r>
            <a:r>
              <a:rPr kumimoji="1" lang="zh-CN" altLang="en-US" dirty="0">
                <a:solidFill>
                  <a:srgbClr val="FF0000"/>
                </a:solidFill>
              </a:rPr>
              <a:t> </a:t>
            </a:r>
            <a:r>
              <a:rPr kumimoji="1" lang="en-US" altLang="zh-CN" dirty="0">
                <a:solidFill>
                  <a:srgbClr val="FF0000"/>
                </a:solidFill>
              </a:rPr>
              <a:t>Markov</a:t>
            </a:r>
            <a:r>
              <a:rPr kumimoji="1" lang="zh-CN" altLang="en-US" dirty="0"/>
              <a:t>，</a:t>
            </a:r>
            <a:r>
              <a:rPr kumimoji="1" lang="en-US" altLang="zh-CN" dirty="0"/>
              <a:t> we obtain new attention scores affected by the node’s relational network. In this step, we try to exploit </a:t>
            </a:r>
            <a:r>
              <a:rPr kumimoji="1" lang="en-US" altLang="zh-CN" dirty="0">
                <a:solidFill>
                  <a:srgbClr val="FF0000"/>
                </a:solidFill>
              </a:rPr>
              <a:t>path semantic features</a:t>
            </a:r>
            <a:r>
              <a:rPr kumimoji="1" lang="en-US" altLang="zh-CN" dirty="0"/>
              <a:t>.</a:t>
            </a:r>
            <a:endParaRPr kumimoji="1" lang="zh-CN" altLang="en-US" dirty="0"/>
          </a:p>
        </p:txBody>
      </p:sp>
    </p:spTree>
    <p:extLst>
      <p:ext uri="{BB962C8B-B14F-4D97-AF65-F5344CB8AC3E}">
        <p14:creationId xmlns:p14="http://schemas.microsoft.com/office/powerpoint/2010/main" val="1734379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3150286"/>
          </a:xfrm>
        </p:spPr>
        <p:txBody>
          <a:bodyPr/>
          <a:lstStyle/>
          <a:p>
            <a:r>
              <a:rPr lang="zh-CN" altLang="en-US" dirty="0">
                <a:solidFill>
                  <a:schemeClr val="tx1"/>
                </a:solidFill>
              </a:rPr>
              <a:t>（三）</a:t>
            </a:r>
            <a:r>
              <a:rPr lang="en-US" altLang="zh-CN" b="1" dirty="0">
                <a:solidFill>
                  <a:schemeClr val="tx1"/>
                </a:solidFill>
              </a:rPr>
              <a:t>Graph Attention Network</a:t>
            </a:r>
          </a:p>
          <a:p>
            <a:pPr marL="523875" indent="-342900">
              <a:lnSpc>
                <a:spcPct val="120000"/>
              </a:lnSpc>
              <a:buClr>
                <a:srgbClr val="C00000"/>
              </a:buClr>
              <a:buFont typeface="Wingdings" pitchFamily="2" charset="2"/>
              <a:buChar char="n"/>
            </a:pPr>
            <a:r>
              <a:rPr lang="en-US" altLang="zh-CN" sz="2400" dirty="0">
                <a:solidFill>
                  <a:schemeClr val="bg2">
                    <a:lumMod val="10000"/>
                  </a:schemeClr>
                </a:solidFill>
              </a:rPr>
              <a:t>Considering the role (head/tail) the node plays in triples. In other words, the in- and out-flowing features of a node’s neighbors are modeled.</a:t>
            </a:r>
          </a:p>
          <a:p>
            <a:pPr marL="180975">
              <a:lnSpc>
                <a:spcPct val="120000"/>
              </a:lnSpc>
              <a:buClr>
                <a:srgbClr val="C00000"/>
              </a:buClr>
            </a:pPr>
            <a:br>
              <a:rPr lang="en-US" altLang="zh-CN" sz="2400" dirty="0">
                <a:solidFill>
                  <a:schemeClr val="bg2">
                    <a:lumMod val="10000"/>
                  </a:schemeClr>
                </a:solidFill>
              </a:rPr>
            </a:br>
            <a:endParaRPr lang="en-US" altLang="zh-CN" sz="2400" dirty="0">
              <a:solidFill>
                <a:schemeClr val="bg2">
                  <a:lumMod val="10000"/>
                </a:schemeClr>
              </a:solidFill>
            </a:endParaRPr>
          </a:p>
          <a:p>
            <a:pPr marL="180975">
              <a:lnSpc>
                <a:spcPct val="120000"/>
              </a:lnSpc>
              <a:buClr>
                <a:srgbClr val="C00000"/>
              </a:buClr>
            </a:pPr>
            <a:endParaRPr lang="en-US" altLang="zh-CN" sz="2400" dirty="0">
              <a:solidFill>
                <a:schemeClr val="bg2">
                  <a:lumMod val="10000"/>
                </a:schemeClr>
              </a:solidFill>
            </a:endParaRPr>
          </a:p>
        </p:txBody>
      </p:sp>
      <p:sp>
        <p:nvSpPr>
          <p:cNvPr id="6" name="标题 5"/>
          <p:cNvSpPr>
            <a:spLocks noGrp="1"/>
          </p:cNvSpPr>
          <p:nvPr>
            <p:ph type="title"/>
          </p:nvPr>
        </p:nvSpPr>
        <p:spPr/>
        <p:txBody>
          <a:bodyPr>
            <a:normAutofit/>
          </a:bodyPr>
          <a:lstStyle/>
          <a:p>
            <a:r>
              <a:rPr lang="zh-CN" altLang="en-US" dirty="0"/>
              <a:t>二、</a:t>
            </a:r>
            <a:r>
              <a:rPr lang="en-US" altLang="zh-CN" dirty="0"/>
              <a:t>Our Approach</a:t>
            </a:r>
            <a:endParaRPr lang="zh-CN" altLang="en-US" dirty="0"/>
          </a:p>
        </p:txBody>
      </p:sp>
      <p:pic>
        <p:nvPicPr>
          <p:cNvPr id="7" name="图片 6">
            <a:extLst>
              <a:ext uri="{FF2B5EF4-FFF2-40B4-BE49-F238E27FC236}">
                <a16:creationId xmlns:a16="http://schemas.microsoft.com/office/drawing/2014/main" id="{63C4B39E-A5CD-E64E-9002-510C6A6B706E}"/>
              </a:ext>
            </a:extLst>
          </p:cNvPr>
          <p:cNvPicPr>
            <a:picLocks noChangeAspect="1"/>
          </p:cNvPicPr>
          <p:nvPr/>
        </p:nvPicPr>
        <p:blipFill>
          <a:blip r:embed="rId3"/>
          <a:stretch>
            <a:fillRect/>
          </a:stretch>
        </p:blipFill>
        <p:spPr>
          <a:xfrm>
            <a:off x="2744743" y="2977978"/>
            <a:ext cx="3385238" cy="541638"/>
          </a:xfrm>
          <a:prstGeom prst="rect">
            <a:avLst/>
          </a:prstGeom>
        </p:spPr>
      </p:pic>
      <p:pic>
        <p:nvPicPr>
          <p:cNvPr id="8" name="图片 7">
            <a:extLst>
              <a:ext uri="{FF2B5EF4-FFF2-40B4-BE49-F238E27FC236}">
                <a16:creationId xmlns:a16="http://schemas.microsoft.com/office/drawing/2014/main" id="{4F8E8C8C-04A6-9748-9152-022563BBABDA}"/>
              </a:ext>
            </a:extLst>
          </p:cNvPr>
          <p:cNvPicPr>
            <a:picLocks noChangeAspect="1"/>
          </p:cNvPicPr>
          <p:nvPr/>
        </p:nvPicPr>
        <p:blipFill>
          <a:blip r:embed="rId4"/>
          <a:stretch>
            <a:fillRect/>
          </a:stretch>
        </p:blipFill>
        <p:spPr>
          <a:xfrm>
            <a:off x="2744743" y="3789031"/>
            <a:ext cx="3385238" cy="568152"/>
          </a:xfrm>
          <a:prstGeom prst="rect">
            <a:avLst/>
          </a:prstGeom>
        </p:spPr>
      </p:pic>
      <p:pic>
        <p:nvPicPr>
          <p:cNvPr id="10" name="图片 9">
            <a:extLst>
              <a:ext uri="{FF2B5EF4-FFF2-40B4-BE49-F238E27FC236}">
                <a16:creationId xmlns:a16="http://schemas.microsoft.com/office/drawing/2014/main" id="{E992B15A-15A6-634D-B3E5-0972796CF1AD}"/>
              </a:ext>
            </a:extLst>
          </p:cNvPr>
          <p:cNvPicPr>
            <a:picLocks noChangeAspect="1"/>
          </p:cNvPicPr>
          <p:nvPr/>
        </p:nvPicPr>
        <p:blipFill>
          <a:blip r:embed="rId5"/>
          <a:stretch>
            <a:fillRect/>
          </a:stretch>
        </p:blipFill>
        <p:spPr>
          <a:xfrm>
            <a:off x="2481394" y="4626598"/>
            <a:ext cx="3911935" cy="499396"/>
          </a:xfrm>
          <a:prstGeom prst="rect">
            <a:avLst/>
          </a:prstGeom>
        </p:spPr>
      </p:pic>
    </p:spTree>
    <p:extLst>
      <p:ext uri="{BB962C8B-B14F-4D97-AF65-F5344CB8AC3E}">
        <p14:creationId xmlns:p14="http://schemas.microsoft.com/office/powerpoint/2010/main" val="660598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523220"/>
          </a:xfrm>
        </p:spPr>
        <p:txBody>
          <a:bodyPr/>
          <a:lstStyle/>
          <a:p>
            <a:r>
              <a:rPr lang="zh-CN" altLang="en-US" dirty="0">
                <a:solidFill>
                  <a:schemeClr val="tx1"/>
                </a:solidFill>
              </a:rPr>
              <a:t>（四）</a:t>
            </a:r>
            <a:r>
              <a:rPr lang="en-US" altLang="zh-CN" dirty="0">
                <a:solidFill>
                  <a:schemeClr val="tx1"/>
                </a:solidFill>
              </a:rPr>
              <a:t>Attention-guided Walk</a:t>
            </a:r>
            <a:endParaRPr lang="en-US" altLang="zh-CN" b="1" dirty="0">
              <a:solidFill>
                <a:schemeClr val="tx1"/>
              </a:solidFill>
            </a:endParaRPr>
          </a:p>
        </p:txBody>
      </p:sp>
      <p:sp>
        <p:nvSpPr>
          <p:cNvPr id="6" name="标题 5"/>
          <p:cNvSpPr>
            <a:spLocks noGrp="1"/>
          </p:cNvSpPr>
          <p:nvPr>
            <p:ph type="title"/>
          </p:nvPr>
        </p:nvSpPr>
        <p:spPr/>
        <p:txBody>
          <a:bodyPr>
            <a:normAutofit/>
          </a:bodyPr>
          <a:lstStyle/>
          <a:p>
            <a:r>
              <a:rPr lang="zh-CN" altLang="en-US" dirty="0"/>
              <a:t>二、</a:t>
            </a:r>
            <a:r>
              <a:rPr lang="en-US" altLang="zh-CN" dirty="0"/>
              <a:t>Our Approach</a:t>
            </a:r>
            <a:endParaRPr lang="zh-CN" altLang="en-US" dirty="0"/>
          </a:p>
        </p:txBody>
      </p:sp>
      <p:sp>
        <p:nvSpPr>
          <p:cNvPr id="2" name="椭圆 1">
            <a:extLst>
              <a:ext uri="{FF2B5EF4-FFF2-40B4-BE49-F238E27FC236}">
                <a16:creationId xmlns:a16="http://schemas.microsoft.com/office/drawing/2014/main" id="{F3DBC5D4-CD89-6F48-8670-51E7016389CD}"/>
              </a:ext>
            </a:extLst>
          </p:cNvPr>
          <p:cNvSpPr>
            <a:spLocks/>
          </p:cNvSpPr>
          <p:nvPr/>
        </p:nvSpPr>
        <p:spPr>
          <a:xfrm>
            <a:off x="2924485" y="3209392"/>
            <a:ext cx="396000" cy="39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D</a:t>
            </a:r>
            <a:endParaRPr kumimoji="1" lang="zh-CN" altLang="en-US" dirty="0"/>
          </a:p>
        </p:txBody>
      </p:sp>
      <p:sp>
        <p:nvSpPr>
          <p:cNvPr id="7" name="椭圆 6">
            <a:extLst>
              <a:ext uri="{FF2B5EF4-FFF2-40B4-BE49-F238E27FC236}">
                <a16:creationId xmlns:a16="http://schemas.microsoft.com/office/drawing/2014/main" id="{8D4A94EB-6949-E247-81F9-0449D91A4841}"/>
              </a:ext>
            </a:extLst>
          </p:cNvPr>
          <p:cNvSpPr>
            <a:spLocks/>
          </p:cNvSpPr>
          <p:nvPr/>
        </p:nvSpPr>
        <p:spPr>
          <a:xfrm>
            <a:off x="1693385" y="2553087"/>
            <a:ext cx="396000" cy="39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B</a:t>
            </a:r>
            <a:endParaRPr kumimoji="1" lang="zh-CN" altLang="en-US" dirty="0"/>
          </a:p>
        </p:txBody>
      </p:sp>
      <p:sp>
        <p:nvSpPr>
          <p:cNvPr id="8" name="椭圆 7">
            <a:extLst>
              <a:ext uri="{FF2B5EF4-FFF2-40B4-BE49-F238E27FC236}">
                <a16:creationId xmlns:a16="http://schemas.microsoft.com/office/drawing/2014/main" id="{F92F76D7-F845-C44D-8C42-E35EF56D3CD5}"/>
              </a:ext>
            </a:extLst>
          </p:cNvPr>
          <p:cNvSpPr>
            <a:spLocks/>
          </p:cNvSpPr>
          <p:nvPr/>
        </p:nvSpPr>
        <p:spPr>
          <a:xfrm>
            <a:off x="1693385" y="4304913"/>
            <a:ext cx="396000" cy="39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a:t>
            </a:r>
            <a:endParaRPr kumimoji="1" lang="zh-CN" altLang="en-US" dirty="0"/>
          </a:p>
        </p:txBody>
      </p:sp>
      <p:sp>
        <p:nvSpPr>
          <p:cNvPr id="9" name="椭圆 8">
            <a:extLst>
              <a:ext uri="{FF2B5EF4-FFF2-40B4-BE49-F238E27FC236}">
                <a16:creationId xmlns:a16="http://schemas.microsoft.com/office/drawing/2014/main" id="{EB077623-D812-704C-AA82-7C9CC8655767}"/>
              </a:ext>
            </a:extLst>
          </p:cNvPr>
          <p:cNvSpPr>
            <a:spLocks/>
          </p:cNvSpPr>
          <p:nvPr/>
        </p:nvSpPr>
        <p:spPr>
          <a:xfrm>
            <a:off x="448562" y="3209392"/>
            <a:ext cx="396000" cy="39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C</a:t>
            </a:r>
            <a:endParaRPr kumimoji="1" lang="zh-CN" altLang="en-US" dirty="0"/>
          </a:p>
        </p:txBody>
      </p:sp>
      <p:cxnSp>
        <p:nvCxnSpPr>
          <p:cNvPr id="16" name="直线箭头连接符 15">
            <a:extLst>
              <a:ext uri="{FF2B5EF4-FFF2-40B4-BE49-F238E27FC236}">
                <a16:creationId xmlns:a16="http://schemas.microsoft.com/office/drawing/2014/main" id="{41076802-D58A-9F4B-9527-7FA77C934775}"/>
              </a:ext>
            </a:extLst>
          </p:cNvPr>
          <p:cNvCxnSpPr>
            <a:stCxn id="8" idx="0"/>
            <a:endCxn id="7" idx="4"/>
          </p:cNvCxnSpPr>
          <p:nvPr/>
        </p:nvCxnSpPr>
        <p:spPr>
          <a:xfrm flipV="1">
            <a:off x="1891385" y="2949087"/>
            <a:ext cx="0" cy="1355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0511CBB1-19C2-3542-AD6E-F80722D390D6}"/>
              </a:ext>
            </a:extLst>
          </p:cNvPr>
          <p:cNvCxnSpPr>
            <a:stCxn id="8" idx="0"/>
            <a:endCxn id="2" idx="3"/>
          </p:cNvCxnSpPr>
          <p:nvPr/>
        </p:nvCxnSpPr>
        <p:spPr>
          <a:xfrm flipV="1">
            <a:off x="1891385" y="3547399"/>
            <a:ext cx="1091093" cy="757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D3593143-9E4A-3F4D-A96B-79F69D99FCE3}"/>
              </a:ext>
            </a:extLst>
          </p:cNvPr>
          <p:cNvCxnSpPr>
            <a:stCxn id="8" idx="0"/>
            <a:endCxn id="9" idx="5"/>
          </p:cNvCxnSpPr>
          <p:nvPr/>
        </p:nvCxnSpPr>
        <p:spPr>
          <a:xfrm flipH="1" flipV="1">
            <a:off x="786569" y="3547399"/>
            <a:ext cx="1104816" cy="757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CD5DCFE0-9DB7-A341-BEE8-D70FD2E94EDD}"/>
              </a:ext>
            </a:extLst>
          </p:cNvPr>
          <p:cNvCxnSpPr>
            <a:stCxn id="9" idx="7"/>
            <a:endCxn id="7" idx="4"/>
          </p:cNvCxnSpPr>
          <p:nvPr/>
        </p:nvCxnSpPr>
        <p:spPr>
          <a:xfrm flipV="1">
            <a:off x="786569" y="2949087"/>
            <a:ext cx="1104816" cy="318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6C3F8956-F315-1449-88C5-5836F10C73E6}"/>
              </a:ext>
            </a:extLst>
          </p:cNvPr>
          <p:cNvCxnSpPr>
            <a:stCxn id="2" idx="1"/>
            <a:endCxn id="7" idx="4"/>
          </p:cNvCxnSpPr>
          <p:nvPr/>
        </p:nvCxnSpPr>
        <p:spPr>
          <a:xfrm flipH="1" flipV="1">
            <a:off x="1891385" y="2949087"/>
            <a:ext cx="1091093" cy="318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BEAB4C91-27D4-874E-9CFB-62F51AF5B277}"/>
              </a:ext>
            </a:extLst>
          </p:cNvPr>
          <p:cNvSpPr txBox="1"/>
          <p:nvPr/>
        </p:nvSpPr>
        <p:spPr>
          <a:xfrm>
            <a:off x="3958542" y="1782501"/>
            <a:ext cx="4956858" cy="1477328"/>
          </a:xfrm>
          <a:prstGeom prst="rect">
            <a:avLst/>
          </a:prstGeom>
          <a:noFill/>
        </p:spPr>
        <p:txBody>
          <a:bodyPr wrap="square" rtlCol="0">
            <a:spAutoFit/>
          </a:bodyPr>
          <a:lstStyle/>
          <a:p>
            <a:r>
              <a:rPr kumimoji="1" lang="en-US" altLang="zh-CN" dirty="0"/>
              <a:t>According to our motivation,  the attention score between nodes is affected by the relational network, that is not only related to triples. Here, we use simple but effective method, n-order</a:t>
            </a:r>
            <a:r>
              <a:rPr kumimoji="1" lang="zh-CN" altLang="en-US" dirty="0"/>
              <a:t> </a:t>
            </a:r>
            <a:r>
              <a:rPr kumimoji="1" lang="en-US" altLang="zh-CN" dirty="0"/>
              <a:t>Markov</a:t>
            </a:r>
            <a:r>
              <a:rPr kumimoji="1" lang="zh-CN" altLang="en-US" dirty="0"/>
              <a:t> </a:t>
            </a:r>
            <a:r>
              <a:rPr kumimoji="1" lang="en-US" altLang="zh-CN" dirty="0"/>
              <a:t>theory</a:t>
            </a:r>
            <a:r>
              <a:rPr kumimoji="1" lang="zh-CN" altLang="en-US" dirty="0"/>
              <a:t>。</a:t>
            </a:r>
          </a:p>
        </p:txBody>
      </p:sp>
      <p:sp>
        <p:nvSpPr>
          <p:cNvPr id="26" name="文本框 25">
            <a:extLst>
              <a:ext uri="{FF2B5EF4-FFF2-40B4-BE49-F238E27FC236}">
                <a16:creationId xmlns:a16="http://schemas.microsoft.com/office/drawing/2014/main" id="{9FEE1F15-0FDE-0745-9435-7EDA8B0FDACC}"/>
              </a:ext>
            </a:extLst>
          </p:cNvPr>
          <p:cNvSpPr txBox="1"/>
          <p:nvPr/>
        </p:nvSpPr>
        <p:spPr>
          <a:xfrm>
            <a:off x="955682" y="3926156"/>
            <a:ext cx="412292" cy="369332"/>
          </a:xfrm>
          <a:prstGeom prst="rect">
            <a:avLst/>
          </a:prstGeom>
          <a:noFill/>
        </p:spPr>
        <p:txBody>
          <a:bodyPr wrap="none" rtlCol="0">
            <a:spAutoFit/>
          </a:bodyPr>
          <a:lstStyle/>
          <a:p>
            <a:r>
              <a:rPr kumimoji="1" lang="en-US" altLang="zh-CN" dirty="0"/>
              <a:t>a1</a:t>
            </a:r>
            <a:endParaRPr kumimoji="1" lang="zh-CN" altLang="en-US" dirty="0"/>
          </a:p>
        </p:txBody>
      </p:sp>
      <p:sp>
        <p:nvSpPr>
          <p:cNvPr id="28" name="文本框 27">
            <a:extLst>
              <a:ext uri="{FF2B5EF4-FFF2-40B4-BE49-F238E27FC236}">
                <a16:creationId xmlns:a16="http://schemas.microsoft.com/office/drawing/2014/main" id="{7EA8769F-589F-8440-9C8C-15C983361E65}"/>
              </a:ext>
            </a:extLst>
          </p:cNvPr>
          <p:cNvSpPr txBox="1"/>
          <p:nvPr/>
        </p:nvSpPr>
        <p:spPr>
          <a:xfrm>
            <a:off x="1553378" y="3429000"/>
            <a:ext cx="412292" cy="369332"/>
          </a:xfrm>
          <a:prstGeom prst="rect">
            <a:avLst/>
          </a:prstGeom>
          <a:noFill/>
        </p:spPr>
        <p:txBody>
          <a:bodyPr wrap="none" rtlCol="0">
            <a:spAutoFit/>
          </a:bodyPr>
          <a:lstStyle/>
          <a:p>
            <a:r>
              <a:rPr kumimoji="1" lang="en-US" altLang="zh-CN" dirty="0"/>
              <a:t>a2</a:t>
            </a:r>
            <a:endParaRPr kumimoji="1" lang="zh-CN" altLang="en-US" dirty="0"/>
          </a:p>
        </p:txBody>
      </p:sp>
      <p:sp>
        <p:nvSpPr>
          <p:cNvPr id="29" name="文本框 28">
            <a:extLst>
              <a:ext uri="{FF2B5EF4-FFF2-40B4-BE49-F238E27FC236}">
                <a16:creationId xmlns:a16="http://schemas.microsoft.com/office/drawing/2014/main" id="{3FD8117B-1FCD-BC40-8AB3-AA07DA92306B}"/>
              </a:ext>
            </a:extLst>
          </p:cNvPr>
          <p:cNvSpPr txBox="1"/>
          <p:nvPr/>
        </p:nvSpPr>
        <p:spPr>
          <a:xfrm>
            <a:off x="2364041" y="3926156"/>
            <a:ext cx="412292" cy="369332"/>
          </a:xfrm>
          <a:prstGeom prst="rect">
            <a:avLst/>
          </a:prstGeom>
          <a:noFill/>
        </p:spPr>
        <p:txBody>
          <a:bodyPr wrap="none" rtlCol="0">
            <a:spAutoFit/>
          </a:bodyPr>
          <a:lstStyle/>
          <a:p>
            <a:r>
              <a:rPr kumimoji="1" lang="en-US" altLang="zh-CN" dirty="0"/>
              <a:t>a3</a:t>
            </a:r>
            <a:endParaRPr kumimoji="1" lang="zh-CN" altLang="en-US" dirty="0"/>
          </a:p>
        </p:txBody>
      </p:sp>
      <p:sp>
        <p:nvSpPr>
          <p:cNvPr id="30" name="文本框 29">
            <a:extLst>
              <a:ext uri="{FF2B5EF4-FFF2-40B4-BE49-F238E27FC236}">
                <a16:creationId xmlns:a16="http://schemas.microsoft.com/office/drawing/2014/main" id="{FC7A7D6E-BD27-7A4E-8C42-F3F023D09349}"/>
              </a:ext>
            </a:extLst>
          </p:cNvPr>
          <p:cNvSpPr txBox="1"/>
          <p:nvPr/>
        </p:nvSpPr>
        <p:spPr>
          <a:xfrm>
            <a:off x="955682" y="2794195"/>
            <a:ext cx="412292" cy="369332"/>
          </a:xfrm>
          <a:prstGeom prst="rect">
            <a:avLst/>
          </a:prstGeom>
          <a:noFill/>
        </p:spPr>
        <p:txBody>
          <a:bodyPr wrap="none" rtlCol="0">
            <a:spAutoFit/>
          </a:bodyPr>
          <a:lstStyle/>
          <a:p>
            <a:r>
              <a:rPr kumimoji="1" lang="en-US" altLang="zh-CN" dirty="0"/>
              <a:t>a5</a:t>
            </a:r>
            <a:endParaRPr kumimoji="1" lang="zh-CN" altLang="en-US" dirty="0"/>
          </a:p>
        </p:txBody>
      </p:sp>
      <p:sp>
        <p:nvSpPr>
          <p:cNvPr id="31" name="文本框 30">
            <a:extLst>
              <a:ext uri="{FF2B5EF4-FFF2-40B4-BE49-F238E27FC236}">
                <a16:creationId xmlns:a16="http://schemas.microsoft.com/office/drawing/2014/main" id="{AB8E8B9B-0CE4-4A49-BD55-50D3B95DB22C}"/>
              </a:ext>
            </a:extLst>
          </p:cNvPr>
          <p:cNvSpPr txBox="1"/>
          <p:nvPr/>
        </p:nvSpPr>
        <p:spPr>
          <a:xfrm>
            <a:off x="2359085" y="2718100"/>
            <a:ext cx="412292" cy="369332"/>
          </a:xfrm>
          <a:prstGeom prst="rect">
            <a:avLst/>
          </a:prstGeom>
          <a:noFill/>
        </p:spPr>
        <p:txBody>
          <a:bodyPr wrap="none" rtlCol="0">
            <a:spAutoFit/>
          </a:bodyPr>
          <a:lstStyle/>
          <a:p>
            <a:r>
              <a:rPr kumimoji="1" lang="en-US" altLang="zh-CN" dirty="0"/>
              <a:t>a4</a:t>
            </a:r>
            <a:endParaRPr kumimoji="1" lang="zh-CN" altLang="en-US" dirty="0"/>
          </a:p>
        </p:txBody>
      </p:sp>
      <p:pic>
        <p:nvPicPr>
          <p:cNvPr id="27" name="图片 26">
            <a:extLst>
              <a:ext uri="{FF2B5EF4-FFF2-40B4-BE49-F238E27FC236}">
                <a16:creationId xmlns:a16="http://schemas.microsoft.com/office/drawing/2014/main" id="{2FF2E710-DEFB-A040-B308-689026D94DE5}"/>
              </a:ext>
            </a:extLst>
          </p:cNvPr>
          <p:cNvPicPr>
            <a:picLocks noChangeAspect="1"/>
          </p:cNvPicPr>
          <p:nvPr/>
        </p:nvPicPr>
        <p:blipFill>
          <a:blip r:embed="rId3"/>
          <a:stretch>
            <a:fillRect/>
          </a:stretch>
        </p:blipFill>
        <p:spPr>
          <a:xfrm>
            <a:off x="5104274" y="3463627"/>
            <a:ext cx="2023867" cy="359799"/>
          </a:xfrm>
          <a:prstGeom prst="rect">
            <a:avLst/>
          </a:prstGeom>
        </p:spPr>
      </p:pic>
      <p:pic>
        <p:nvPicPr>
          <p:cNvPr id="32" name="图片 31">
            <a:extLst>
              <a:ext uri="{FF2B5EF4-FFF2-40B4-BE49-F238E27FC236}">
                <a16:creationId xmlns:a16="http://schemas.microsoft.com/office/drawing/2014/main" id="{A1F8F527-3E71-464C-A9C7-1A4AD3F3CF6D}"/>
              </a:ext>
            </a:extLst>
          </p:cNvPr>
          <p:cNvPicPr>
            <a:picLocks noChangeAspect="1"/>
          </p:cNvPicPr>
          <p:nvPr/>
        </p:nvPicPr>
        <p:blipFill>
          <a:blip r:embed="rId4"/>
          <a:stretch>
            <a:fillRect/>
          </a:stretch>
        </p:blipFill>
        <p:spPr>
          <a:xfrm>
            <a:off x="5104274" y="3926156"/>
            <a:ext cx="1469020" cy="391738"/>
          </a:xfrm>
          <a:prstGeom prst="rect">
            <a:avLst/>
          </a:prstGeom>
        </p:spPr>
      </p:pic>
    </p:spTree>
    <p:extLst>
      <p:ext uri="{BB962C8B-B14F-4D97-AF65-F5344CB8AC3E}">
        <p14:creationId xmlns:p14="http://schemas.microsoft.com/office/powerpoint/2010/main" val="3667635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523220"/>
          </a:xfrm>
        </p:spPr>
        <p:txBody>
          <a:bodyPr/>
          <a:lstStyle/>
          <a:p>
            <a:r>
              <a:rPr lang="zh-CN" altLang="en-US" dirty="0">
                <a:solidFill>
                  <a:schemeClr val="tx1"/>
                </a:solidFill>
              </a:rPr>
              <a:t>（四）</a:t>
            </a:r>
            <a:r>
              <a:rPr lang="en-US" altLang="zh-CN" dirty="0">
                <a:solidFill>
                  <a:schemeClr val="tx1"/>
                </a:solidFill>
              </a:rPr>
              <a:t>Attention-guided Walk</a:t>
            </a:r>
            <a:endParaRPr lang="en-US" altLang="zh-CN" b="1" dirty="0">
              <a:solidFill>
                <a:schemeClr val="tx1"/>
              </a:solidFill>
            </a:endParaRPr>
          </a:p>
        </p:txBody>
      </p:sp>
      <p:sp>
        <p:nvSpPr>
          <p:cNvPr id="6" name="标题 5"/>
          <p:cNvSpPr>
            <a:spLocks noGrp="1"/>
          </p:cNvSpPr>
          <p:nvPr>
            <p:ph type="title"/>
          </p:nvPr>
        </p:nvSpPr>
        <p:spPr/>
        <p:txBody>
          <a:bodyPr>
            <a:normAutofit/>
          </a:bodyPr>
          <a:lstStyle/>
          <a:p>
            <a:r>
              <a:rPr lang="zh-CN" altLang="en-US" dirty="0"/>
              <a:t>二、</a:t>
            </a:r>
            <a:r>
              <a:rPr lang="en-US" altLang="zh-CN" dirty="0"/>
              <a:t>Our Approach</a:t>
            </a:r>
            <a:endParaRPr lang="zh-CN" altLang="en-US" dirty="0"/>
          </a:p>
        </p:txBody>
      </p:sp>
      <p:pic>
        <p:nvPicPr>
          <p:cNvPr id="4" name="图片 3" descr="文本&#10;&#10;描述已自动生成">
            <a:extLst>
              <a:ext uri="{FF2B5EF4-FFF2-40B4-BE49-F238E27FC236}">
                <a16:creationId xmlns:a16="http://schemas.microsoft.com/office/drawing/2014/main" id="{B9B86E91-43C2-5C49-B586-6E469B798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4603" y="2349660"/>
            <a:ext cx="5689600" cy="3200400"/>
          </a:xfrm>
          <a:prstGeom prst="rect">
            <a:avLst/>
          </a:prstGeom>
        </p:spPr>
      </p:pic>
      <p:sp>
        <p:nvSpPr>
          <p:cNvPr id="5" name="文本框 4">
            <a:extLst>
              <a:ext uri="{FF2B5EF4-FFF2-40B4-BE49-F238E27FC236}">
                <a16:creationId xmlns:a16="http://schemas.microsoft.com/office/drawing/2014/main" id="{DA1458FC-83E7-E642-9DE3-675545EE6CDA}"/>
              </a:ext>
            </a:extLst>
          </p:cNvPr>
          <p:cNvSpPr txBox="1"/>
          <p:nvPr/>
        </p:nvSpPr>
        <p:spPr>
          <a:xfrm>
            <a:off x="6134581" y="3510025"/>
            <a:ext cx="1968872" cy="369332"/>
          </a:xfrm>
          <a:prstGeom prst="rect">
            <a:avLst/>
          </a:prstGeom>
          <a:noFill/>
        </p:spPr>
        <p:txBody>
          <a:bodyPr wrap="none" rtlCol="0">
            <a:spAutoFit/>
          </a:bodyPr>
          <a:lstStyle/>
          <a:p>
            <a:r>
              <a:rPr kumimoji="1" lang="en-US" altLang="zh-CN" dirty="0"/>
              <a:t>Subgraph sampling</a:t>
            </a:r>
            <a:endParaRPr kumimoji="1" lang="zh-CN" altLang="en-US" dirty="0"/>
          </a:p>
        </p:txBody>
      </p:sp>
      <p:sp>
        <p:nvSpPr>
          <p:cNvPr id="12" name="矩形 11">
            <a:extLst>
              <a:ext uri="{FF2B5EF4-FFF2-40B4-BE49-F238E27FC236}">
                <a16:creationId xmlns:a16="http://schemas.microsoft.com/office/drawing/2014/main" id="{701CAD84-EF8D-1F48-A595-50315AEE9A84}"/>
              </a:ext>
            </a:extLst>
          </p:cNvPr>
          <p:cNvSpPr/>
          <p:nvPr/>
        </p:nvSpPr>
        <p:spPr>
          <a:xfrm>
            <a:off x="1736203" y="3879357"/>
            <a:ext cx="3854369" cy="1039869"/>
          </a:xfrm>
          <a:prstGeom prst="rect">
            <a:avLst/>
          </a:prstGeom>
          <a:noFill/>
          <a:ln w="1905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highlight>
                <a:srgbClr val="00FF00"/>
              </a:highlight>
            </a:endParaRPr>
          </a:p>
        </p:txBody>
      </p:sp>
      <p:cxnSp>
        <p:nvCxnSpPr>
          <p:cNvPr id="11" name="直线箭头连接符 10">
            <a:extLst>
              <a:ext uri="{FF2B5EF4-FFF2-40B4-BE49-F238E27FC236}">
                <a16:creationId xmlns:a16="http://schemas.microsoft.com/office/drawing/2014/main" id="{A1D7BDC6-6687-164E-9822-821969579AF1}"/>
              </a:ext>
            </a:extLst>
          </p:cNvPr>
          <p:cNvCxnSpPr/>
          <p:nvPr/>
        </p:nvCxnSpPr>
        <p:spPr>
          <a:xfrm>
            <a:off x="5289630" y="3703899"/>
            <a:ext cx="7986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B6662850-7A12-0941-A748-D096868B148C}"/>
              </a:ext>
            </a:extLst>
          </p:cNvPr>
          <p:cNvSpPr txBox="1"/>
          <p:nvPr/>
        </p:nvSpPr>
        <p:spPr>
          <a:xfrm>
            <a:off x="6157728" y="4224758"/>
            <a:ext cx="2127057" cy="369332"/>
          </a:xfrm>
          <a:prstGeom prst="rect">
            <a:avLst/>
          </a:prstGeom>
          <a:noFill/>
        </p:spPr>
        <p:txBody>
          <a:bodyPr wrap="none" rtlCol="0">
            <a:spAutoFit/>
          </a:bodyPr>
          <a:lstStyle/>
          <a:p>
            <a:r>
              <a:rPr kumimoji="1" lang="en-US" altLang="zh-CN" dirty="0"/>
              <a:t>exploit path features</a:t>
            </a:r>
            <a:endParaRPr kumimoji="1" lang="zh-CN" altLang="en-US" dirty="0"/>
          </a:p>
        </p:txBody>
      </p:sp>
      <p:cxnSp>
        <p:nvCxnSpPr>
          <p:cNvPr id="15" name="直线箭头连接符 14">
            <a:extLst>
              <a:ext uri="{FF2B5EF4-FFF2-40B4-BE49-F238E27FC236}">
                <a16:creationId xmlns:a16="http://schemas.microsoft.com/office/drawing/2014/main" id="{F4D42B61-C782-E548-8AA5-4B462DE5821A}"/>
              </a:ext>
            </a:extLst>
          </p:cNvPr>
          <p:cNvCxnSpPr/>
          <p:nvPr/>
        </p:nvCxnSpPr>
        <p:spPr>
          <a:xfrm>
            <a:off x="5590572" y="4398380"/>
            <a:ext cx="4977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E257BD11-53D7-8D42-B825-88497B31733D}"/>
              </a:ext>
            </a:extLst>
          </p:cNvPr>
          <p:cNvSpPr txBox="1"/>
          <p:nvPr/>
        </p:nvSpPr>
        <p:spPr>
          <a:xfrm>
            <a:off x="4680851" y="1535861"/>
            <a:ext cx="2655792" cy="369332"/>
          </a:xfrm>
          <a:prstGeom prst="rect">
            <a:avLst/>
          </a:prstGeom>
          <a:noFill/>
        </p:spPr>
        <p:txBody>
          <a:bodyPr wrap="none" rtlCol="0">
            <a:spAutoFit/>
          </a:bodyPr>
          <a:lstStyle/>
          <a:p>
            <a:r>
              <a:rPr kumimoji="1" lang="en-US" altLang="zh-CN" dirty="0"/>
              <a:t>Attention matrix from GAT</a:t>
            </a:r>
            <a:endParaRPr kumimoji="1" lang="zh-CN" altLang="en-US" dirty="0"/>
          </a:p>
        </p:txBody>
      </p:sp>
      <p:sp>
        <p:nvSpPr>
          <p:cNvPr id="19" name="文本框 18">
            <a:extLst>
              <a:ext uri="{FF2B5EF4-FFF2-40B4-BE49-F238E27FC236}">
                <a16:creationId xmlns:a16="http://schemas.microsoft.com/office/drawing/2014/main" id="{CCDE4457-B506-A744-A893-9359BF57F560}"/>
              </a:ext>
            </a:extLst>
          </p:cNvPr>
          <p:cNvSpPr txBox="1"/>
          <p:nvPr/>
        </p:nvSpPr>
        <p:spPr>
          <a:xfrm>
            <a:off x="5000263" y="1877161"/>
            <a:ext cx="1844864" cy="369332"/>
          </a:xfrm>
          <a:prstGeom prst="rect">
            <a:avLst/>
          </a:prstGeom>
          <a:noFill/>
        </p:spPr>
        <p:txBody>
          <a:bodyPr wrap="none" rtlCol="0">
            <a:spAutoFit/>
          </a:bodyPr>
          <a:lstStyle/>
          <a:p>
            <a:r>
              <a:rPr kumimoji="1" lang="en-US" altLang="zh-CN" dirty="0"/>
              <a:t>Entity embedding</a:t>
            </a:r>
            <a:endParaRPr kumimoji="1" lang="zh-CN" altLang="en-US" dirty="0"/>
          </a:p>
        </p:txBody>
      </p:sp>
      <p:cxnSp>
        <p:nvCxnSpPr>
          <p:cNvPr id="23" name="直线箭头连接符 22">
            <a:extLst>
              <a:ext uri="{FF2B5EF4-FFF2-40B4-BE49-F238E27FC236}">
                <a16:creationId xmlns:a16="http://schemas.microsoft.com/office/drawing/2014/main" id="{2B32D16A-970A-FC48-B4B8-CA01F16617C8}"/>
              </a:ext>
            </a:extLst>
          </p:cNvPr>
          <p:cNvCxnSpPr/>
          <p:nvPr/>
        </p:nvCxnSpPr>
        <p:spPr>
          <a:xfrm flipV="1">
            <a:off x="4826643" y="1905193"/>
            <a:ext cx="0" cy="8264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63931A43-351C-6248-951A-C025DBC0866A}"/>
              </a:ext>
            </a:extLst>
          </p:cNvPr>
          <p:cNvCxnSpPr/>
          <p:nvPr/>
        </p:nvCxnSpPr>
        <p:spPr>
          <a:xfrm flipV="1">
            <a:off x="5289630" y="2246493"/>
            <a:ext cx="0" cy="5082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8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523220"/>
          </a:xfrm>
        </p:spPr>
        <p:txBody>
          <a:bodyPr/>
          <a:lstStyle/>
          <a:p>
            <a:r>
              <a:rPr lang="zh-CN" altLang="en-US" dirty="0">
                <a:solidFill>
                  <a:schemeClr val="tx1"/>
                </a:solidFill>
              </a:rPr>
              <a:t>（一）</a:t>
            </a:r>
            <a:r>
              <a:rPr lang="en-US" altLang="zh-CN" b="1" dirty="0">
                <a:solidFill>
                  <a:schemeClr val="tx1"/>
                </a:solidFill>
              </a:rPr>
              <a:t>Datasets</a:t>
            </a:r>
          </a:p>
        </p:txBody>
      </p:sp>
      <p:sp>
        <p:nvSpPr>
          <p:cNvPr id="6" name="标题 5"/>
          <p:cNvSpPr>
            <a:spLocks noGrp="1"/>
          </p:cNvSpPr>
          <p:nvPr>
            <p:ph type="title"/>
          </p:nvPr>
        </p:nvSpPr>
        <p:spPr/>
        <p:txBody>
          <a:bodyPr>
            <a:normAutofit/>
          </a:bodyPr>
          <a:lstStyle/>
          <a:p>
            <a:r>
              <a:rPr lang="zh-CN" altLang="en-US" dirty="0"/>
              <a:t>三、</a:t>
            </a:r>
            <a:r>
              <a:rPr lang="en-US" altLang="zh-CN" dirty="0"/>
              <a:t>Experiments</a:t>
            </a:r>
            <a:endParaRPr lang="zh-CN" altLang="en-US" dirty="0"/>
          </a:p>
        </p:txBody>
      </p:sp>
      <p:pic>
        <p:nvPicPr>
          <p:cNvPr id="8" name="图片 7" descr="表格&#10;&#10;描述已自动生成">
            <a:extLst>
              <a:ext uri="{FF2B5EF4-FFF2-40B4-BE49-F238E27FC236}">
                <a16:creationId xmlns:a16="http://schemas.microsoft.com/office/drawing/2014/main" id="{DD66DE3F-E5AE-DC47-8B1F-28E6EB04A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650" y="1755225"/>
            <a:ext cx="7632700" cy="1739900"/>
          </a:xfrm>
          <a:prstGeom prst="rect">
            <a:avLst/>
          </a:prstGeom>
        </p:spPr>
      </p:pic>
    </p:spTree>
    <p:extLst>
      <p:ext uri="{BB962C8B-B14F-4D97-AF65-F5344CB8AC3E}">
        <p14:creationId xmlns:p14="http://schemas.microsoft.com/office/powerpoint/2010/main" val="3954920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三、</a:t>
            </a:r>
            <a:r>
              <a:rPr lang="en-US" altLang="zh-CN" dirty="0"/>
              <a:t>Experiments</a:t>
            </a:r>
            <a:endParaRPr lang="zh-CN" altLang="en-US" dirty="0"/>
          </a:p>
        </p:txBody>
      </p:sp>
      <p:pic>
        <p:nvPicPr>
          <p:cNvPr id="5" name="图片 4" descr="表格&#10;&#10;描述已自动生成">
            <a:extLst>
              <a:ext uri="{FF2B5EF4-FFF2-40B4-BE49-F238E27FC236}">
                <a16:creationId xmlns:a16="http://schemas.microsoft.com/office/drawing/2014/main" id="{8D21A796-72BE-BC4E-9E42-6F4CFE1FB8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93" y="1655179"/>
            <a:ext cx="7668134" cy="4190330"/>
          </a:xfrm>
          <a:prstGeom prst="rect">
            <a:avLst/>
          </a:prstGeom>
        </p:spPr>
      </p:pic>
      <p:sp>
        <p:nvSpPr>
          <p:cNvPr id="9" name="内容占位符 2">
            <a:extLst>
              <a:ext uri="{FF2B5EF4-FFF2-40B4-BE49-F238E27FC236}">
                <a16:creationId xmlns:a16="http://schemas.microsoft.com/office/drawing/2014/main" id="{E22041D8-8A40-DC47-87A5-2421CCEE84B8}"/>
              </a:ext>
            </a:extLst>
          </p:cNvPr>
          <p:cNvSpPr>
            <a:spLocks noGrp="1"/>
          </p:cNvSpPr>
          <p:nvPr>
            <p:ph sz="quarter" idx="13"/>
          </p:nvPr>
        </p:nvSpPr>
        <p:spPr>
          <a:xfrm>
            <a:off x="0" y="875583"/>
            <a:ext cx="9143999" cy="523220"/>
          </a:xfrm>
        </p:spPr>
        <p:txBody>
          <a:bodyPr/>
          <a:lstStyle/>
          <a:p>
            <a:r>
              <a:rPr lang="zh-CN" altLang="en-US" dirty="0">
                <a:solidFill>
                  <a:schemeClr val="tx1"/>
                </a:solidFill>
              </a:rPr>
              <a:t>（二）</a:t>
            </a:r>
            <a:r>
              <a:rPr lang="en-US" altLang="zh-CN" dirty="0">
                <a:solidFill>
                  <a:schemeClr val="tx1"/>
                </a:solidFill>
              </a:rPr>
              <a:t>Results</a:t>
            </a:r>
            <a:endParaRPr lang="en-US" altLang="zh-CN" b="1" dirty="0">
              <a:solidFill>
                <a:schemeClr val="tx1"/>
              </a:solidFill>
            </a:endParaRPr>
          </a:p>
        </p:txBody>
      </p:sp>
    </p:spTree>
    <p:extLst>
      <p:ext uri="{BB962C8B-B14F-4D97-AF65-F5344CB8AC3E}">
        <p14:creationId xmlns:p14="http://schemas.microsoft.com/office/powerpoint/2010/main" val="2800303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三、</a:t>
            </a:r>
            <a:r>
              <a:rPr lang="en-US" altLang="zh-CN" dirty="0"/>
              <a:t>Experiments</a:t>
            </a:r>
            <a:endParaRPr lang="zh-CN" altLang="en-US" dirty="0"/>
          </a:p>
        </p:txBody>
      </p:sp>
      <p:pic>
        <p:nvPicPr>
          <p:cNvPr id="3" name="图片 2" descr="表格&#10;&#10;描述已自动生成">
            <a:extLst>
              <a:ext uri="{FF2B5EF4-FFF2-40B4-BE49-F238E27FC236}">
                <a16:creationId xmlns:a16="http://schemas.microsoft.com/office/drawing/2014/main" id="{6E280F30-670F-EE41-85BC-51C1D59F12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570" y="1370662"/>
            <a:ext cx="5383458" cy="4829456"/>
          </a:xfrm>
          <a:prstGeom prst="rect">
            <a:avLst/>
          </a:prstGeom>
        </p:spPr>
      </p:pic>
      <p:sp>
        <p:nvSpPr>
          <p:cNvPr id="7" name="内容占位符 2">
            <a:extLst>
              <a:ext uri="{FF2B5EF4-FFF2-40B4-BE49-F238E27FC236}">
                <a16:creationId xmlns:a16="http://schemas.microsoft.com/office/drawing/2014/main" id="{9ED4FE36-AFDA-F448-BD8C-563A4A5A22AE}"/>
              </a:ext>
            </a:extLst>
          </p:cNvPr>
          <p:cNvSpPr>
            <a:spLocks noGrp="1"/>
          </p:cNvSpPr>
          <p:nvPr>
            <p:ph sz="quarter" idx="13"/>
          </p:nvPr>
        </p:nvSpPr>
        <p:spPr>
          <a:xfrm>
            <a:off x="0" y="875583"/>
            <a:ext cx="9143999" cy="523220"/>
          </a:xfrm>
        </p:spPr>
        <p:txBody>
          <a:bodyPr/>
          <a:lstStyle/>
          <a:p>
            <a:r>
              <a:rPr lang="zh-CN" altLang="en-US" dirty="0">
                <a:solidFill>
                  <a:schemeClr val="tx1"/>
                </a:solidFill>
              </a:rPr>
              <a:t>（二）</a:t>
            </a:r>
            <a:r>
              <a:rPr lang="en-US" altLang="zh-CN" b="1" dirty="0">
                <a:solidFill>
                  <a:schemeClr val="tx1"/>
                </a:solidFill>
              </a:rPr>
              <a:t>Results</a:t>
            </a:r>
          </a:p>
        </p:txBody>
      </p:sp>
    </p:spTree>
    <p:extLst>
      <p:ext uri="{BB962C8B-B14F-4D97-AF65-F5344CB8AC3E}">
        <p14:creationId xmlns:p14="http://schemas.microsoft.com/office/powerpoint/2010/main" val="272621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1377493"/>
          </a:xfrm>
        </p:spPr>
        <p:txBody>
          <a:bodyPr/>
          <a:lstStyle/>
          <a:p>
            <a:r>
              <a:rPr lang="zh-CN" altLang="en-US" dirty="0">
                <a:solidFill>
                  <a:schemeClr val="tx1"/>
                </a:solidFill>
              </a:rPr>
              <a:t>（三）</a:t>
            </a:r>
            <a:r>
              <a:rPr lang="en-US" altLang="zh-CN" b="1" dirty="0">
                <a:solidFill>
                  <a:schemeClr val="tx1"/>
                </a:solidFill>
              </a:rPr>
              <a:t>Ablation Study</a:t>
            </a:r>
          </a:p>
          <a:p>
            <a:pPr marL="180975">
              <a:lnSpc>
                <a:spcPct val="120000"/>
              </a:lnSpc>
              <a:buClr>
                <a:srgbClr val="C00000"/>
              </a:buClr>
            </a:pPr>
            <a:endParaRPr lang="en-US" altLang="zh-CN" sz="2400" dirty="0">
              <a:solidFill>
                <a:srgbClr val="C00000"/>
              </a:solidFill>
            </a:endParaRPr>
          </a:p>
          <a:p>
            <a:pPr marL="180975">
              <a:lnSpc>
                <a:spcPct val="120000"/>
              </a:lnSpc>
              <a:buClr>
                <a:srgbClr val="C00000"/>
              </a:buClr>
            </a:pPr>
            <a:endParaRPr lang="en-US" altLang="zh-CN" sz="2400" dirty="0">
              <a:solidFill>
                <a:srgbClr val="C00000"/>
              </a:solidFill>
            </a:endParaRPr>
          </a:p>
        </p:txBody>
      </p:sp>
      <p:sp>
        <p:nvSpPr>
          <p:cNvPr id="6" name="标题 5"/>
          <p:cNvSpPr>
            <a:spLocks noGrp="1"/>
          </p:cNvSpPr>
          <p:nvPr>
            <p:ph type="title"/>
          </p:nvPr>
        </p:nvSpPr>
        <p:spPr/>
        <p:txBody>
          <a:bodyPr>
            <a:normAutofit/>
          </a:bodyPr>
          <a:lstStyle/>
          <a:p>
            <a:r>
              <a:rPr lang="zh-CN" altLang="en-US" dirty="0"/>
              <a:t>三、</a:t>
            </a:r>
            <a:r>
              <a:rPr lang="en-US" altLang="zh-CN" dirty="0"/>
              <a:t>Experiments</a:t>
            </a:r>
            <a:endParaRPr lang="zh-CN" altLang="en-US" dirty="0"/>
          </a:p>
        </p:txBody>
      </p:sp>
      <p:pic>
        <p:nvPicPr>
          <p:cNvPr id="4" name="图片 3" descr="表格&#10;&#10;描述已自动生成">
            <a:extLst>
              <a:ext uri="{FF2B5EF4-FFF2-40B4-BE49-F238E27FC236}">
                <a16:creationId xmlns:a16="http://schemas.microsoft.com/office/drawing/2014/main" id="{F35E69E9-E9E9-A344-A8C0-FC107B6CF4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0475" y="1564329"/>
            <a:ext cx="5791200" cy="2438400"/>
          </a:xfrm>
          <a:prstGeom prst="rect">
            <a:avLst/>
          </a:prstGeom>
        </p:spPr>
      </p:pic>
      <p:pic>
        <p:nvPicPr>
          <p:cNvPr id="8" name="图片 7" descr="表格&#10;&#10;描述已自动生成">
            <a:extLst>
              <a:ext uri="{FF2B5EF4-FFF2-40B4-BE49-F238E27FC236}">
                <a16:creationId xmlns:a16="http://schemas.microsoft.com/office/drawing/2014/main" id="{2C163159-35F0-1A43-A4A0-45B8EA18D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898" y="4160847"/>
            <a:ext cx="8729502" cy="2492789"/>
          </a:xfrm>
          <a:prstGeom prst="rect">
            <a:avLst/>
          </a:prstGeom>
        </p:spPr>
      </p:pic>
    </p:spTree>
    <p:extLst>
      <p:ext uri="{BB962C8B-B14F-4D97-AF65-F5344CB8AC3E}">
        <p14:creationId xmlns:p14="http://schemas.microsoft.com/office/powerpoint/2010/main" val="3002991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0" y="875583"/>
            <a:ext cx="9143999" cy="1377493"/>
          </a:xfrm>
        </p:spPr>
        <p:txBody>
          <a:bodyPr/>
          <a:lstStyle/>
          <a:p>
            <a:r>
              <a:rPr lang="zh-CN" altLang="en-US" dirty="0">
                <a:solidFill>
                  <a:schemeClr val="tx1"/>
                </a:solidFill>
              </a:rPr>
              <a:t>（三）</a:t>
            </a:r>
            <a:r>
              <a:rPr lang="en-US" altLang="zh-CN" b="1" dirty="0">
                <a:solidFill>
                  <a:schemeClr val="tx1"/>
                </a:solidFill>
              </a:rPr>
              <a:t>Ablation Study</a:t>
            </a:r>
          </a:p>
          <a:p>
            <a:pPr marL="180975">
              <a:lnSpc>
                <a:spcPct val="120000"/>
              </a:lnSpc>
              <a:buClr>
                <a:srgbClr val="C00000"/>
              </a:buClr>
            </a:pPr>
            <a:endParaRPr lang="en-US" altLang="zh-CN" sz="2400" dirty="0">
              <a:solidFill>
                <a:srgbClr val="C00000"/>
              </a:solidFill>
            </a:endParaRPr>
          </a:p>
          <a:p>
            <a:pPr marL="180975">
              <a:lnSpc>
                <a:spcPct val="120000"/>
              </a:lnSpc>
              <a:buClr>
                <a:srgbClr val="C00000"/>
              </a:buClr>
            </a:pPr>
            <a:endParaRPr lang="en-US" altLang="zh-CN" sz="2400" dirty="0">
              <a:solidFill>
                <a:srgbClr val="C00000"/>
              </a:solidFill>
            </a:endParaRPr>
          </a:p>
        </p:txBody>
      </p:sp>
      <p:sp>
        <p:nvSpPr>
          <p:cNvPr id="6" name="标题 5"/>
          <p:cNvSpPr>
            <a:spLocks noGrp="1"/>
          </p:cNvSpPr>
          <p:nvPr>
            <p:ph type="title"/>
          </p:nvPr>
        </p:nvSpPr>
        <p:spPr/>
        <p:txBody>
          <a:bodyPr>
            <a:normAutofit/>
          </a:bodyPr>
          <a:lstStyle/>
          <a:p>
            <a:r>
              <a:rPr lang="zh-CN" altLang="en-US" dirty="0"/>
              <a:t>三、</a:t>
            </a:r>
            <a:r>
              <a:rPr lang="en-US" altLang="zh-CN" dirty="0"/>
              <a:t>Experiments</a:t>
            </a:r>
            <a:endParaRPr lang="zh-CN" altLang="en-US" dirty="0"/>
          </a:p>
        </p:txBody>
      </p:sp>
      <p:pic>
        <p:nvPicPr>
          <p:cNvPr id="3" name="图片 2" descr="图表, 折线图&#10;&#10;描述已自动生成">
            <a:extLst>
              <a:ext uri="{FF2B5EF4-FFF2-40B4-BE49-F238E27FC236}">
                <a16:creationId xmlns:a16="http://schemas.microsoft.com/office/drawing/2014/main" id="{C94FEFFE-F916-1E46-BE8F-45306BA61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383" y="1886809"/>
            <a:ext cx="6388443" cy="4464023"/>
          </a:xfrm>
          <a:prstGeom prst="rect">
            <a:avLst/>
          </a:prstGeom>
        </p:spPr>
      </p:pic>
    </p:spTree>
    <p:extLst>
      <p:ext uri="{BB962C8B-B14F-4D97-AF65-F5344CB8AC3E}">
        <p14:creationId xmlns:p14="http://schemas.microsoft.com/office/powerpoint/2010/main" val="118017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内容占位符 2"/>
          <p:cNvSpPr>
            <a:spLocks noGrp="1"/>
          </p:cNvSpPr>
          <p:nvPr>
            <p:ph sz="quarter" idx="13"/>
          </p:nvPr>
        </p:nvSpPr>
        <p:spPr>
          <a:xfrm>
            <a:off x="1" y="945030"/>
            <a:ext cx="9143999" cy="2916376"/>
          </a:xfrm>
        </p:spPr>
        <p:txBody>
          <a:bodyPr/>
          <a:lstStyle/>
          <a:p>
            <a:r>
              <a:rPr lang="en-US" altLang="zh-CN" sz="2000" b="1" dirty="0">
                <a:solidFill>
                  <a:schemeClr val="tx1"/>
                </a:solidFill>
                <a:latin typeface="+mn-lt"/>
              </a:rPr>
              <a:t>In this paper, we propose a new perspective combining graph structures and semantic information in a KG completion task. The idea is simple but effective and can be combined with many existing KGE approaches. Experiments indicate the effectiveness and provide additional that the expressiveness of weighted-guided random walks can improve the performance of KGE.</a:t>
            </a:r>
          </a:p>
          <a:p>
            <a:endParaRPr lang="en-US" altLang="zh-CN" b="1" dirty="0">
              <a:solidFill>
                <a:schemeClr val="tx1"/>
              </a:solidFill>
            </a:endParaRPr>
          </a:p>
          <a:p>
            <a:pPr marL="180975">
              <a:lnSpc>
                <a:spcPct val="120000"/>
              </a:lnSpc>
              <a:buClr>
                <a:srgbClr val="C00000"/>
              </a:buClr>
            </a:pPr>
            <a:endParaRPr lang="en-US" altLang="zh-CN" sz="2400" dirty="0">
              <a:solidFill>
                <a:srgbClr val="C00000"/>
              </a:solidFill>
            </a:endParaRPr>
          </a:p>
          <a:p>
            <a:pPr marL="180975">
              <a:lnSpc>
                <a:spcPct val="120000"/>
              </a:lnSpc>
              <a:buClr>
                <a:srgbClr val="C00000"/>
              </a:buClr>
            </a:pPr>
            <a:endParaRPr lang="en-US" altLang="zh-CN" sz="2400" dirty="0">
              <a:solidFill>
                <a:srgbClr val="C00000"/>
              </a:solidFill>
            </a:endParaRPr>
          </a:p>
        </p:txBody>
      </p:sp>
      <p:sp>
        <p:nvSpPr>
          <p:cNvPr id="6" name="标题 5"/>
          <p:cNvSpPr>
            <a:spLocks noGrp="1"/>
          </p:cNvSpPr>
          <p:nvPr>
            <p:ph type="title"/>
          </p:nvPr>
        </p:nvSpPr>
        <p:spPr/>
        <p:txBody>
          <a:bodyPr>
            <a:normAutofit/>
          </a:bodyPr>
          <a:lstStyle/>
          <a:p>
            <a:r>
              <a:rPr lang="zh-CN" altLang="en-US" dirty="0"/>
              <a:t>四、</a:t>
            </a:r>
            <a:r>
              <a:rPr lang="en-US" altLang="zh-CN" dirty="0"/>
              <a:t>Conclusion</a:t>
            </a:r>
            <a:endParaRPr lang="zh-CN" altLang="en-US" dirty="0"/>
          </a:p>
        </p:txBody>
      </p:sp>
    </p:spTree>
    <p:extLst>
      <p:ext uri="{BB962C8B-B14F-4D97-AF65-F5344CB8AC3E}">
        <p14:creationId xmlns:p14="http://schemas.microsoft.com/office/powerpoint/2010/main" val="773958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954" y="4482459"/>
            <a:ext cx="9144001" cy="7354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Shape 43"/>
          <p:cNvSpPr/>
          <p:nvPr/>
        </p:nvSpPr>
        <p:spPr>
          <a:xfrm>
            <a:off x="120211" y="2347953"/>
            <a:ext cx="9150975" cy="503613"/>
          </a:xfrm>
          <a:prstGeom prst="rect">
            <a:avLst/>
          </a:prstGeom>
          <a:ln w="12700">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marL="0" marR="0" lvl="0" indent="0" algn="ctr" defTabSz="685800" rtl="0" eaLnBrk="1" fontAlgn="auto" latinLnBrk="0" hangingPunct="1">
              <a:lnSpc>
                <a:spcPct val="100000"/>
              </a:lnSpc>
              <a:spcBef>
                <a:spcPts val="0"/>
              </a:spcBef>
              <a:spcAft>
                <a:spcPts val="0"/>
              </a:spcAft>
              <a:buClrTx/>
              <a:buSzTx/>
              <a:buFontTx/>
              <a:buNone/>
              <a:defRPr sz="1800" spc="0">
                <a:solidFill>
                  <a:srgbClr val="000000"/>
                </a:solidFill>
              </a:defRPr>
            </a:pPr>
            <a:r>
              <a:rPr kumimoji="0" lang="en-US" altLang="zh-CN" sz="4800" b="1" i="0" u="none" strike="noStrike" kern="1200" cap="none" spc="0" normalizeH="0" baseline="0" noProof="0" dirty="0">
                <a:ln>
                  <a:noFill/>
                </a:ln>
                <a:solidFill>
                  <a:srgbClr val="15210D"/>
                </a:solidFill>
                <a:effectLst/>
                <a:uLnTx/>
                <a:uFillTx/>
                <a:latin typeface="方正大黑简体" panose="02010601030101010101" pitchFamily="65" charset="-122"/>
                <a:ea typeface="方正大黑简体" panose="02010601030101010101" pitchFamily="65" charset="-122"/>
                <a:cs typeface="+mj-cs"/>
                <a:sym typeface="Geomanist"/>
              </a:rPr>
              <a:t>Thanks for listening!</a:t>
            </a:r>
            <a:endParaRPr kumimoji="0" lang="zh-CN" altLang="en-US" sz="4800" b="1" i="0" u="none" strike="noStrike" kern="1200" cap="none" spc="0" normalizeH="0" baseline="0" noProof="0" dirty="0">
              <a:ln>
                <a:noFill/>
              </a:ln>
              <a:solidFill>
                <a:srgbClr val="15210D"/>
              </a:solidFill>
              <a:effectLst/>
              <a:uLnTx/>
              <a:uFillTx/>
              <a:latin typeface="方正大黑简体" panose="02010601030101010101" pitchFamily="65" charset="-122"/>
              <a:ea typeface="方正大黑简体" panose="02010601030101010101" pitchFamily="65" charset="-122"/>
              <a:cs typeface="+mj-cs"/>
              <a:sym typeface="Geomanist"/>
            </a:endParaRPr>
          </a:p>
        </p:txBody>
      </p:sp>
      <p:sp>
        <p:nvSpPr>
          <p:cNvPr id="7" name="Shape 43"/>
          <p:cNvSpPr/>
          <p:nvPr/>
        </p:nvSpPr>
        <p:spPr>
          <a:xfrm>
            <a:off x="0" y="5414710"/>
            <a:ext cx="9144000" cy="219076"/>
          </a:xfrm>
          <a:prstGeom prst="rect">
            <a:avLst/>
          </a:prstGeom>
          <a:ln w="12700">
            <a:noFill/>
            <a:miter lim="400000"/>
          </a:ln>
        </p:spPr>
        <p:txBody>
          <a:bodyPr lIns="19050" tIns="19050" rIns="19050" bIns="19050" anchor="ctr"/>
          <a:lstStyle>
            <a:lvl1pPr algn="ctr">
              <a:defRPr sz="2700" spc="566">
                <a:solidFill>
                  <a:srgbClr val="FFFFFF"/>
                </a:solidFill>
                <a:latin typeface="Geomanist"/>
                <a:ea typeface="Geomanist"/>
                <a:cs typeface="Geomanist"/>
                <a:sym typeface="Geomanist"/>
              </a:defRPr>
            </a:lvl1pPr>
          </a:lstStyle>
          <a:p>
            <a:pPr marL="0" marR="0" lvl="0" indent="0" algn="ctr" defTabSz="685800" rtl="0" eaLnBrk="1" fontAlgn="auto" latinLnBrk="0" hangingPunct="1">
              <a:lnSpc>
                <a:spcPct val="100000"/>
              </a:lnSpc>
              <a:spcBef>
                <a:spcPts val="0"/>
              </a:spcBef>
              <a:spcAft>
                <a:spcPts val="0"/>
              </a:spcAft>
              <a:buClrTx/>
              <a:buSzTx/>
              <a:buFontTx/>
              <a:buNone/>
              <a:defRPr sz="1800" spc="0">
                <a:solidFill>
                  <a:srgbClr val="000000"/>
                </a:solidFill>
              </a:defRPr>
            </a:pPr>
            <a:endParaRPr kumimoji="0" lang="en-US" altLang="zh-CN" sz="2800" b="1" i="0" u="none" strike="noStrike" kern="1200" cap="none" spc="225" normalizeH="0" baseline="0" noProof="0" dirty="0">
              <a:ln>
                <a:noFill/>
              </a:ln>
              <a:solidFill>
                <a:srgbClr val="262626"/>
              </a:solidFill>
              <a:effectLst/>
              <a:uLnTx/>
              <a:uFillTx/>
              <a:latin typeface="楷体" panose="02010609060101010101" pitchFamily="49" charset="-122"/>
              <a:ea typeface="楷体" panose="02010609060101010101" pitchFamily="49" charset="-122"/>
              <a:cs typeface="Times New Roman" panose="02020503050405090304" pitchFamily="18" charset="0"/>
              <a:sym typeface="Geomanist"/>
            </a:endParaRPr>
          </a:p>
        </p:txBody>
      </p:sp>
      <p:grpSp>
        <p:nvGrpSpPr>
          <p:cNvPr id="18" name="组合 17"/>
          <p:cNvGrpSpPr/>
          <p:nvPr/>
        </p:nvGrpSpPr>
        <p:grpSpPr>
          <a:xfrm>
            <a:off x="6223164" y="4796876"/>
            <a:ext cx="2920839" cy="2061125"/>
            <a:chOff x="5917425" y="3435846"/>
            <a:chExt cx="3226575" cy="1707654"/>
          </a:xfrm>
        </p:grpSpPr>
        <p:pic>
          <p:nvPicPr>
            <p:cNvPr id="19"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矩形 2"/>
          <p:cNvSpPr/>
          <p:nvPr/>
        </p:nvSpPr>
        <p:spPr>
          <a:xfrm>
            <a:off x="1044287" y="3470969"/>
            <a:ext cx="705542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62626"/>
              </a:solidFill>
              <a:effectLst/>
              <a:uLnTx/>
              <a:uFillTx/>
              <a:latin typeface="Calibri"/>
              <a:ea typeface="方正大黑简体" panose="02010601030101010101" pitchFamily="65" charset="-122"/>
              <a:cs typeface="+mn-cs"/>
            </a:endParaRPr>
          </a:p>
        </p:txBody>
      </p:sp>
    </p:spTree>
  </p:cSld>
  <p:clrMapOvr>
    <a:masterClrMapping/>
  </p:clrMapOvr>
</p:sld>
</file>

<file path=ppt/theme/theme1.xml><?xml version="1.0" encoding="utf-8"?>
<a:theme xmlns:a="http://schemas.openxmlformats.org/drawingml/2006/main" name="1_Office 主题​​">
  <a:themeElements>
    <a:clrScheme name="自定义 3">
      <a:dk1>
        <a:srgbClr val="262626"/>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方正超粗黑简体"/>
        <a:cs typeface=""/>
      </a:majorFont>
      <a:minorFont>
        <a:latin typeface="Calibri"/>
        <a:ea typeface="方正大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4078</TotalTime>
  <Words>560</Words>
  <Application>Microsoft Macintosh PowerPoint</Application>
  <PresentationFormat>全屏显示(4:3)</PresentationFormat>
  <Paragraphs>96</Paragraphs>
  <Slides>17</Slides>
  <Notes>17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等线</vt:lpstr>
      <vt:lpstr>方正超粗黑简体</vt:lpstr>
      <vt:lpstr>方正大黑简体</vt:lpstr>
      <vt:lpstr>楷体</vt:lpstr>
      <vt:lpstr>PCMyungjo</vt:lpstr>
      <vt:lpstr>Arial</vt:lpstr>
      <vt:lpstr>Calibri</vt:lpstr>
      <vt:lpstr>Calibri Light</vt:lpstr>
      <vt:lpstr>Wingdings</vt:lpstr>
      <vt:lpstr>1_Office 主题​​</vt:lpstr>
      <vt:lpstr>PowerPoint 演示文稿</vt:lpstr>
      <vt:lpstr>Outline</vt:lpstr>
      <vt:lpstr>一、Background</vt:lpstr>
      <vt:lpstr>一、Background</vt:lpstr>
      <vt:lpstr>Outline</vt:lpstr>
      <vt:lpstr>二、Our Approach</vt:lpstr>
      <vt:lpstr>二、Our Approach</vt:lpstr>
      <vt:lpstr>二、Our Approach</vt:lpstr>
      <vt:lpstr>二、Our Approach</vt:lpstr>
      <vt:lpstr>二、Our Approach</vt:lpstr>
      <vt:lpstr>三、Experiments</vt:lpstr>
      <vt:lpstr>三、Experiments</vt:lpstr>
      <vt:lpstr>三、Experiments</vt:lpstr>
      <vt:lpstr>三、Experiments</vt:lpstr>
      <vt:lpstr>三、Experiments</vt:lpstr>
      <vt:lpstr>四、Conclusion</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Oliver Judd</cp:lastModifiedBy>
  <cp:revision>788</cp:revision>
  <dcterms:created xsi:type="dcterms:W3CDTF">2021-12-17T07:20:59Z</dcterms:created>
  <dcterms:modified xsi:type="dcterms:W3CDTF">2022-06-14T07:36:43Z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2052-3.9.1.6204</vt:lpwstr>
  </property>
</Properties>
</file>