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286" r:id="rId3"/>
    <p:sldId id="2401" r:id="rId5"/>
    <p:sldId id="2522" r:id="rId6"/>
    <p:sldId id="2523" r:id="rId7"/>
    <p:sldId id="2473" r:id="rId8"/>
    <p:sldId id="2537" r:id="rId9"/>
    <p:sldId id="2551" r:id="rId10"/>
    <p:sldId id="2525" r:id="rId11"/>
    <p:sldId id="2526" r:id="rId12"/>
    <p:sldId id="2527" r:id="rId13"/>
    <p:sldId id="2528" r:id="rId14"/>
    <p:sldId id="2529" r:id="rId15"/>
    <p:sldId id="2530" r:id="rId16"/>
    <p:sldId id="2531" r:id="rId17"/>
    <p:sldId id="2539" r:id="rId18"/>
    <p:sldId id="2532" r:id="rId19"/>
    <p:sldId id="2534" r:id="rId20"/>
    <p:sldId id="2540" r:id="rId21"/>
    <p:sldId id="2326" r:id="rId22"/>
  </p:sldIdLst>
  <p:sldSz cx="12192000" cy="6858000"/>
  <p:notesSz cx="9928225" cy="6797675"/>
  <p:custDataLst>
    <p:tags r:id="rId2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bg1"/>
        </a:solidFill>
        <a:latin typeface="黑体" panose="02010609060101010101" pitchFamily="49" charset="-122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ng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31589C"/>
    <a:srgbClr val="1557AE"/>
    <a:srgbClr val="E7F6FF"/>
    <a:srgbClr val="ADB9CA"/>
    <a:srgbClr val="7F7F7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860"/>
  </p:normalViewPr>
  <p:slideViewPr>
    <p:cSldViewPr showGuides="1">
      <p:cViewPr varScale="1">
        <p:scale>
          <a:sx n="58" d="100"/>
          <a:sy n="58" d="100"/>
        </p:scale>
        <p:origin x="408" y="40"/>
      </p:cViewPr>
      <p:guideLst>
        <p:guide orient="horz" pos="2298"/>
        <p:guide pos="39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86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27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151AFAA-1A8C-4819-BBE6-F0F5A5BA81E9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3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41313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8405D4-0DC3-4C96-A5F5-4AA3FE824EFB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001" tIns="45501" rIns="91001" bIns="45501" numCol="1" anchor="t" anchorCtr="0" compatLnSpc="1"/>
          <a:lstStyle>
            <a:lvl1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200" b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1A1A4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2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339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001" tIns="45501" rIns="91001" bIns="45501" numCol="1" anchor="t" anchorCtr="0" compatLnSpc="1"/>
          <a:lstStyle>
            <a:lvl1pPr algn="r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200" b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1A1A4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6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00338" y="509588"/>
            <a:ext cx="4530725" cy="2549525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40675" cy="3059113"/>
          </a:xfrm>
          <a:prstGeom prst="rect">
            <a:avLst/>
          </a:prstGeom>
          <a:noFill/>
          <a:ln w="12700" cmpd="sng">
            <a:noFill/>
            <a:miter lim="800000"/>
          </a:ln>
        </p:spPr>
        <p:txBody>
          <a:bodyPr vert="horz" wrap="square" lIns="91001" tIns="45501" rIns="91001" bIns="45501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12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001" tIns="45501" rIns="91001" bIns="45501" numCol="1" anchor="b" anchorCtr="0" compatLnSpc="1"/>
          <a:lstStyle>
            <a:lvl1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200" b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1A1A4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2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001" tIns="45501" rIns="91001" bIns="45501" numCol="1" anchor="b" anchorCtr="0" compatLnSpc="1"/>
          <a:lstStyle>
            <a:lvl1pPr algn="r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200" b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fld id="{0F0BEE1F-2710-4CDB-816A-F56E2347DCA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A1A4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1A1A4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001" tIns="45501" rIns="91001" bIns="45501" anchor="ctr"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b="0" dirty="0">
              <a:solidFill>
                <a:srgbClr val="1A1A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001" tIns="45501" rIns="91001" bIns="45501" anchor="ctr"/>
          <a:p>
            <a:pPr lvl="0"/>
            <a:endParaRPr lang="en-US" altLang="zh-CN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defTabSz="878205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zh-CN" altLang="en-US" sz="12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001" tIns="45501" rIns="91001" bIns="45501" anchor="ctr"/>
          <a:p>
            <a:pPr lvl="0"/>
            <a:endParaRPr lang="zh-CN" altLang="en-US" dirty="0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2925" y="6457950"/>
            <a:ext cx="4303713" cy="338138"/>
          </a:xfrm>
          <a:prstGeom prst="rect">
            <a:avLst/>
          </a:prstGeom>
          <a:noFill/>
          <a:ln w="9525">
            <a:noFill/>
          </a:ln>
        </p:spPr>
        <p:txBody>
          <a:bodyPr lIns="91001" tIns="45501" rIns="91001" bIns="45501" anchor="b"/>
          <a:p>
            <a:pPr lvl="0" algn="r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b="0" dirty="0">
                <a:solidFill>
                  <a:srgbClr val="1A1A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b="0" dirty="0">
              <a:solidFill>
                <a:srgbClr val="1A1A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 rot="5400000">
            <a:off x="6010275" y="676275"/>
            <a:ext cx="171450" cy="12192000"/>
          </a:xfrm>
          <a:prstGeom prst="flowChartProcess">
            <a:avLst/>
          </a:prstGeom>
          <a:solidFill>
            <a:srgbClr val="155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流程图: 过程 8"/>
          <p:cNvSpPr/>
          <p:nvPr/>
        </p:nvSpPr>
        <p:spPr>
          <a:xfrm rot="5400000" flipH="1">
            <a:off x="10966450" y="5584825"/>
            <a:ext cx="328613" cy="212248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0 w 10000"/>
              <a:gd name="connsiteY0-2" fmla="*/ 0 h 10000"/>
              <a:gd name="connsiteX1-3" fmla="*/ 10000 w 10000"/>
              <a:gd name="connsiteY1-4" fmla="*/ 0 h 10000"/>
              <a:gd name="connsiteX2-5" fmla="*/ 9474 w 10000"/>
              <a:gd name="connsiteY2-6" fmla="*/ 9062 h 10000"/>
              <a:gd name="connsiteX3-7" fmla="*/ 0 w 10000"/>
              <a:gd name="connsiteY3-8" fmla="*/ 10000 h 10000"/>
              <a:gd name="connsiteX4-9" fmla="*/ 0 w 10000"/>
              <a:gd name="connsiteY4-10" fmla="*/ 0 h 10000"/>
              <a:gd name="connsiteX0-11" fmla="*/ 0 w 10075"/>
              <a:gd name="connsiteY0-12" fmla="*/ 0 h 10000"/>
              <a:gd name="connsiteX1-13" fmla="*/ 10000 w 10075"/>
              <a:gd name="connsiteY1-14" fmla="*/ 0 h 10000"/>
              <a:gd name="connsiteX2-15" fmla="*/ 10028 w 10075"/>
              <a:gd name="connsiteY2-16" fmla="*/ 8891 h 10000"/>
              <a:gd name="connsiteX3-17" fmla="*/ 0 w 10075"/>
              <a:gd name="connsiteY3-18" fmla="*/ 10000 h 10000"/>
              <a:gd name="connsiteX4-19" fmla="*/ 0 w 10075"/>
              <a:gd name="connsiteY4-20" fmla="*/ 0 h 10000"/>
              <a:gd name="connsiteX0-21" fmla="*/ 0 w 10335"/>
              <a:gd name="connsiteY0-22" fmla="*/ 0 h 10000"/>
              <a:gd name="connsiteX1-23" fmla="*/ 10000 w 10335"/>
              <a:gd name="connsiteY1-24" fmla="*/ 0 h 10000"/>
              <a:gd name="connsiteX2-25" fmla="*/ 10305 w 10335"/>
              <a:gd name="connsiteY2-26" fmla="*/ 8891 h 10000"/>
              <a:gd name="connsiteX3-27" fmla="*/ 0 w 10335"/>
              <a:gd name="connsiteY3-28" fmla="*/ 10000 h 10000"/>
              <a:gd name="connsiteX4-29" fmla="*/ 0 w 10335"/>
              <a:gd name="connsiteY4-30" fmla="*/ 0 h 10000"/>
              <a:gd name="connsiteX0-31" fmla="*/ 0 w 10000"/>
              <a:gd name="connsiteY0-32" fmla="*/ 0 h 10000"/>
              <a:gd name="connsiteX1-33" fmla="*/ 10000 w 10000"/>
              <a:gd name="connsiteY1-34" fmla="*/ 0 h 10000"/>
              <a:gd name="connsiteX2-35" fmla="*/ 9751 w 10000"/>
              <a:gd name="connsiteY2-36" fmla="*/ 9062 h 10000"/>
              <a:gd name="connsiteX3-37" fmla="*/ 0 w 10000"/>
              <a:gd name="connsiteY3-38" fmla="*/ 10000 h 10000"/>
              <a:gd name="connsiteX4-39" fmla="*/ 0 w 10000"/>
              <a:gd name="connsiteY4-4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cubicBezTo>
                  <a:pt x="9825" y="3021"/>
                  <a:pt x="9926" y="6041"/>
                  <a:pt x="9751" y="9062"/>
                </a:cubicBez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155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28" name="直接连接符 3"/>
          <p:cNvCxnSpPr/>
          <p:nvPr userDrawn="1"/>
        </p:nvCxnSpPr>
        <p:spPr>
          <a:xfrm>
            <a:off x="368300" y="828675"/>
            <a:ext cx="11455400" cy="0"/>
          </a:xfrm>
          <a:prstGeom prst="line">
            <a:avLst/>
          </a:prstGeom>
          <a:ln w="19050" cap="flat" cmpd="sng">
            <a:solidFill>
              <a:srgbClr val="1557AE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" name="燕尾形 4"/>
          <p:cNvSpPr>
            <a:spLocks noChangeArrowheads="1"/>
          </p:cNvSpPr>
          <p:nvPr/>
        </p:nvSpPr>
        <p:spPr bwMode="auto">
          <a:xfrm>
            <a:off x="393700" y="384175"/>
            <a:ext cx="368300" cy="350838"/>
          </a:xfrm>
          <a:prstGeom prst="chevron">
            <a:avLst>
              <a:gd name="adj" fmla="val 37481"/>
            </a:avLst>
          </a:prstGeom>
          <a:solidFill>
            <a:srgbClr val="1557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燕尾形 5"/>
          <p:cNvSpPr>
            <a:spLocks noChangeArrowheads="1"/>
          </p:cNvSpPr>
          <p:nvPr/>
        </p:nvSpPr>
        <p:spPr bwMode="auto">
          <a:xfrm>
            <a:off x="750888" y="385763"/>
            <a:ext cx="368300" cy="350838"/>
          </a:xfrm>
          <a:prstGeom prst="chevron">
            <a:avLst>
              <a:gd name="adj" fmla="val 37481"/>
            </a:avLst>
          </a:prstGeom>
          <a:solidFill>
            <a:srgbClr val="1557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5903913" y="6308725"/>
            <a:ext cx="76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89AFF6F-74CA-4FF7-8FEB-6CF889E1EF90}" type="slidenum"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fld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223500" y="6481763"/>
            <a:ext cx="1968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黑体" panose="02010609060101010101" pitchFamily="49" charset="-122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西安邮电大学</a:t>
            </a:r>
            <a:endParaRPr kumimoji="0" lang="zh-CN" alt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:\WORK\工作\PPT\PPT新校徽\L15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288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E:\WORK\工作\PPT\PPT新校徽\L142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E:\WORK\工作\PPT\PPT新校徽\L142副本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9"/>
          </p:nvPr>
        </p:nvSpPr>
        <p:spPr>
          <a:xfrm>
            <a:off x="242387" y="158640"/>
            <a:ext cx="10942180" cy="53405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ts val="1575"/>
              </a:lnSpc>
              <a:spcBef>
                <a:spcPts val="0"/>
              </a:spcBef>
              <a:buNone/>
              <a:defRPr sz="2100" b="1" cap="all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内容占位符 6"/>
          <p:cNvSpPr>
            <a:spLocks noGrp="1"/>
          </p:cNvSpPr>
          <p:nvPr>
            <p:ph sz="quarter" idx="13"/>
          </p:nvPr>
        </p:nvSpPr>
        <p:spPr>
          <a:xfrm>
            <a:off x="609600" y="1128892"/>
            <a:ext cx="10972800" cy="3966987"/>
          </a:xfrm>
          <a:prstGeom prst="rect">
            <a:avLst/>
          </a:prstGeom>
        </p:spPr>
        <p:txBody>
          <a:bodyPr lIns="34279" tIns="17139" rIns="34279" bIns="17139">
            <a:normAutofit/>
          </a:bodyPr>
          <a:lstStyle>
            <a:lvl1pPr marL="196215" indent="-196215">
              <a:buFont typeface="Arial" panose="020B0604020202020204" pitchFamily="34" charset="0"/>
              <a:buChar char="•"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5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3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CBDE03-9752-41C5-B161-FEC99C939C74}" type="slidenum"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7604EA-4CB2-4F17-B612-6C8C23C7D248}" type="slidenum"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185" y="3"/>
            <a:ext cx="11618383" cy="7667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11769" y="1125538"/>
            <a:ext cx="5321300" cy="48958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536269" y="1125541"/>
            <a:ext cx="5321300" cy="2371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536269" y="3649666"/>
            <a:ext cx="5321300" cy="2371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>
                <a:alpha val="100000"/>
              </a:srgbClr>
            </a:gs>
            <a:gs pos="97000">
              <a:srgbClr val="F6FAFD">
                <a:alpha val="100000"/>
              </a:srgbClr>
            </a:gs>
            <a:gs pos="100000">
              <a:srgbClr val="F6FAFD">
                <a:alpha val="10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svg"/><Relationship Id="rId7" Type="http://schemas.openxmlformats.org/officeDocument/2006/relationships/image" Target="../media/image6.png"/><Relationship Id="rId6" Type="http://schemas.openxmlformats.org/officeDocument/2006/relationships/image" Target="../media/image3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9"/>
          <p:cNvSpPr/>
          <p:nvPr/>
        </p:nvSpPr>
        <p:spPr>
          <a:xfrm>
            <a:off x="5664200" y="4076700"/>
            <a:ext cx="6289675" cy="82994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375D80"/>
            </a:prstShdw>
          </a:effectLst>
        </p:spPr>
        <p:txBody>
          <a:bodyPr wrap="square">
            <a:spAutoFit/>
          </a:bodyPr>
          <a:p>
            <a:pPr algn="ctr" eaLnBrk="1" hangingPunct="1">
              <a:lnSpc>
                <a:spcPct val="120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Yaqian Huang</a:t>
            </a:r>
            <a:endParaRPr lang="zh-CN" altLang="en-US" sz="2000" dirty="0">
              <a:solidFill>
                <a:srgbClr val="C00000"/>
              </a:solidFill>
              <a:latin typeface="Calibri" panose="020F050202020403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   Xi’an University of Posts and Telecommunications 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243" name="TextBox 5"/>
          <p:cNvSpPr txBox="1"/>
          <p:nvPr/>
        </p:nvSpPr>
        <p:spPr>
          <a:xfrm>
            <a:off x="0" y="1484630"/>
            <a:ext cx="12192000" cy="2520950"/>
          </a:xfrm>
          <a:prstGeom prst="rect">
            <a:avLst/>
          </a:prstGeom>
          <a:solidFill>
            <a:srgbClr val="325AA1"/>
          </a:solidFill>
          <a:ln w="9525">
            <a:noFill/>
          </a:ln>
        </p:spPr>
        <p:txBody>
          <a:bodyPr anchor="ctr"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</a:pPr>
            <a:endParaRPr lang="en-US" altLang="zh-CN" sz="4800" b="0" dirty="0">
              <a:latin typeface="Calibri" panose="020F0502020204030204" pitchFamily="34" charset="0"/>
              <a:ea typeface="楷体" panose="02010609060101010101" pitchFamily="49" charset="-122"/>
            </a:endParaRPr>
          </a:p>
        </p:txBody>
      </p:sp>
      <p:sp>
        <p:nvSpPr>
          <p:cNvPr id="10245" name="文本框 1"/>
          <p:cNvSpPr txBox="1"/>
          <p:nvPr/>
        </p:nvSpPr>
        <p:spPr>
          <a:xfrm>
            <a:off x="9191625" y="1700213"/>
            <a:ext cx="185738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en-US" dirty="0">
              <a:latin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3615" y="2204720"/>
            <a:ext cx="10795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3600">
                <a:latin typeface="Times New Roman" panose="02020603050405020304" pitchFamily="18" charset="0"/>
                <a:cs typeface="Times New Roman" panose="02020603050405020304" pitchFamily="18" charset="0"/>
              </a:rPr>
              <a:t>Ethereum Smart Contract Representation Learning</a:t>
            </a:r>
            <a:endParaRPr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sz="3600">
                <a:latin typeface="Times New Roman" panose="02020603050405020304" pitchFamily="18" charset="0"/>
                <a:cs typeface="Times New Roman" panose="02020603050405020304" pitchFamily="18" charset="0"/>
              </a:rPr>
              <a:t>for Robust Bytecode-Level Similarity Detection</a:t>
            </a:r>
            <a:endParaRPr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6655" y="204470"/>
            <a:ext cx="435927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6175" y="1917065"/>
            <a:ext cx="4462145" cy="967740"/>
            <a:chOff x="6530" y="2813"/>
            <a:chExt cx="7027" cy="1524"/>
          </a:xfrm>
        </p:grpSpPr>
        <p:sp>
          <p:nvSpPr>
            <p:cNvPr id="46" name="文本框 45"/>
            <p:cNvSpPr txBox="1"/>
            <p:nvPr/>
          </p:nvSpPr>
          <p:spPr>
            <a:xfrm>
              <a:off x="8996" y="3153"/>
              <a:ext cx="4561" cy="8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INTRODUCTION</a:t>
              </a:r>
              <a:endPara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pic>
          <p:nvPicPr>
            <p:cNvPr id="8" name="图片 7" descr="31393935333132353b31393939353539343bd0f2bac531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530" y="2813"/>
              <a:ext cx="1487" cy="152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144895" y="1833880"/>
            <a:ext cx="4742815" cy="914400"/>
            <a:chOff x="6615" y="3795"/>
            <a:chExt cx="7469" cy="1440"/>
          </a:xfrm>
        </p:grpSpPr>
        <p:sp>
          <p:nvSpPr>
            <p:cNvPr id="51" name="文本框 50"/>
            <p:cNvSpPr txBox="1"/>
            <p:nvPr/>
          </p:nvSpPr>
          <p:spPr>
            <a:xfrm>
              <a:off x="9373" y="4153"/>
              <a:ext cx="4711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indent="0" algn="l">
                <a:buNone/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METHODOLOGY</a:t>
              </a:r>
              <a:endParaRPr lang="en-US" altLang="zh-CN" sz="1600" b="1" dirty="0">
                <a:solidFill>
                  <a:schemeClr val="tx1"/>
                </a:solidFill>
                <a:ea typeface="黑体" panose="02010609060101010101" pitchFamily="49" charset="-122"/>
                <a:cs typeface="Calibri" panose="020F0502020204030204" pitchFamily="34" charset="0"/>
                <a:sym typeface="+mn-ea"/>
              </a:endParaRPr>
            </a:p>
          </p:txBody>
        </p:sp>
        <p:pic>
          <p:nvPicPr>
            <p:cNvPr id="10" name="图片 9" descr="31393935333132353b31393939353539353bd0f2bac532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15" y="3795"/>
              <a:ext cx="1440" cy="144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1176655" y="4509135"/>
            <a:ext cx="4565650" cy="913130"/>
            <a:chOff x="6615" y="5627"/>
            <a:chExt cx="7190" cy="1438"/>
          </a:xfrm>
        </p:grpSpPr>
        <p:sp>
          <p:nvSpPr>
            <p:cNvPr id="53" name="文本框 52"/>
            <p:cNvSpPr txBox="1"/>
            <p:nvPr/>
          </p:nvSpPr>
          <p:spPr>
            <a:xfrm>
              <a:off x="9653" y="5967"/>
              <a:ext cx="4153" cy="91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EVALUATION</a:t>
              </a:r>
              <a:endPara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  <a:p>
              <a:pPr lvl="0" algn="l">
                <a:buClrTx/>
                <a:buSzTx/>
                <a:buFontTx/>
              </a:pPr>
              <a:endPara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pic>
          <p:nvPicPr>
            <p:cNvPr id="11" name="图片 10" descr="31393935333132353b31393939353539363bd0f2bac533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15" y="5627"/>
              <a:ext cx="1439" cy="1439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312535" y="4437380"/>
            <a:ext cx="4565650" cy="914400"/>
            <a:chOff x="6615" y="7668"/>
            <a:chExt cx="7190" cy="1440"/>
          </a:xfrm>
        </p:grpSpPr>
        <p:sp>
          <p:nvSpPr>
            <p:cNvPr id="7" name="文本框 6"/>
            <p:cNvSpPr txBox="1"/>
            <p:nvPr/>
          </p:nvSpPr>
          <p:spPr>
            <a:xfrm>
              <a:off x="9653" y="8123"/>
              <a:ext cx="4153" cy="5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CONCLUSION</a:t>
              </a:r>
              <a:endPara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pic>
          <p:nvPicPr>
            <p:cNvPr id="12" name="图片 11" descr="31393935333132353b31393939353539373bd0f2bac534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15" y="7668"/>
              <a:ext cx="1440" cy="144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715" y="1412875"/>
            <a:ext cx="10749915" cy="3334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Smart contracts</a:t>
            </a:r>
            <a:endParaRPr lang="zh-CN" altLang="en-US" sz="28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Smart contracts are Turing-complete programs that run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on a blockchain</a:t>
            </a:r>
            <a:endParaRPr lang="zh-CN" altLang="en-US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mart contracts</a:t>
            </a: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have the unique characteristics of openness, transparency non</a:t>
            </a: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tamperability, and independence from third parties</a:t>
            </a:r>
            <a:endParaRPr lang="en-US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Smart contracts are usually written in 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Solidity </a:t>
            </a:r>
            <a:endParaRPr lang="en-US" altLang="en-US" sz="2400" b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6655" y="204470"/>
            <a:ext cx="435927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6655" y="204470"/>
            <a:ext cx="435927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536342" y="2628233"/>
            <a:ext cx="1906746" cy="160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rmAutofit/>
          </a:bodyPr>
          <a:p>
            <a:pPr algn="ctr">
              <a:lnSpc>
                <a:spcPct val="150000"/>
              </a:lnSpc>
            </a:pPr>
            <a:r>
              <a:rPr lang="zh-CN" altLang="zh-CN" sz="2800" dirty="0">
                <a:solidFill>
                  <a:srgbClr val="5F5F5F">
                    <a:lumMod val="75000"/>
                  </a:srgb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code reuse </a:t>
            </a:r>
            <a:endParaRPr lang="zh-CN" altLang="zh-CN" sz="2800" dirty="0">
              <a:solidFill>
                <a:srgbClr val="5F5F5F">
                  <a:lumMod val="75000"/>
                </a:srgb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Freeform 39"/>
          <p:cNvSpPr/>
          <p:nvPr>
            <p:custDataLst>
              <p:tags r:id="rId2"/>
            </p:custDataLst>
          </p:nvPr>
        </p:nvSpPr>
        <p:spPr bwMode="auto">
          <a:xfrm>
            <a:off x="5450205" y="2073275"/>
            <a:ext cx="1680845" cy="1510665"/>
          </a:xfrm>
          <a:custGeom>
            <a:avLst/>
            <a:gdLst>
              <a:gd name="T0" fmla="*/ 0 w 518"/>
              <a:gd name="T1" fmla="*/ 0 h 351"/>
              <a:gd name="T2" fmla="*/ 518 w 518"/>
              <a:gd name="T3" fmla="*/ 340 h 3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51">
                <a:moveTo>
                  <a:pt x="0" y="0"/>
                </a:moveTo>
                <a:cubicBezTo>
                  <a:pt x="411" y="0"/>
                  <a:pt x="260" y="351"/>
                  <a:pt x="518" y="340"/>
                </a:cubicBezTo>
              </a:path>
            </a:pathLst>
          </a:custGeom>
          <a:noFill/>
          <a:ln w="14" cap="flat">
            <a:solidFill>
              <a:srgbClr val="018BE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p>
            <a:endParaRPr lang="zh-CN" altLang="en-US"/>
          </a:p>
        </p:txBody>
      </p:sp>
      <p:sp>
        <p:nvSpPr>
          <p:cNvPr id="62" name="矩形 61"/>
          <p:cNvSpPr/>
          <p:nvPr>
            <p:custDataLst>
              <p:tags r:id="rId3"/>
            </p:custDataLst>
          </p:nvPr>
        </p:nvSpPr>
        <p:spPr>
          <a:xfrm>
            <a:off x="1824355" y="1485265"/>
            <a:ext cx="3600450" cy="1431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p>
            <a:pPr algn="just"/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various defects have been found in the deployed</a:t>
            </a: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smart contracts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Freeform 42"/>
          <p:cNvSpPr/>
          <p:nvPr>
            <p:custDataLst>
              <p:tags r:id="rId4"/>
            </p:custDataLst>
          </p:nvPr>
        </p:nvSpPr>
        <p:spPr bwMode="auto">
          <a:xfrm>
            <a:off x="5352415" y="3510280"/>
            <a:ext cx="1809115" cy="1626870"/>
          </a:xfrm>
          <a:custGeom>
            <a:avLst/>
            <a:gdLst>
              <a:gd name="T0" fmla="*/ 0 w 518"/>
              <a:gd name="T1" fmla="*/ 327 h 327"/>
              <a:gd name="T2" fmla="*/ 518 w 518"/>
              <a:gd name="T3" fmla="*/ 10 h 3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27">
                <a:moveTo>
                  <a:pt x="0" y="327"/>
                </a:moveTo>
                <a:cubicBezTo>
                  <a:pt x="411" y="327"/>
                  <a:pt x="260" y="0"/>
                  <a:pt x="518" y="10"/>
                </a:cubicBezTo>
              </a:path>
            </a:pathLst>
          </a:custGeom>
          <a:noFill/>
          <a:ln w="14" cap="flat">
            <a:solidFill>
              <a:srgbClr val="018BE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p>
            <a:endParaRPr lang="zh-CN" altLang="en-US"/>
          </a:p>
        </p:txBody>
      </p:sp>
      <p:sp>
        <p:nvSpPr>
          <p:cNvPr id="67" name="矩形 66"/>
          <p:cNvSpPr/>
          <p:nvPr>
            <p:custDataLst>
              <p:tags r:id="rId5"/>
            </p:custDataLst>
          </p:nvPr>
        </p:nvSpPr>
        <p:spPr>
          <a:xfrm>
            <a:off x="1919605" y="4509135"/>
            <a:ext cx="3432810" cy="1117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rmAutofit/>
          </a:bodyPr>
          <a:p>
            <a:pPr algn="just"/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programming languages are young and evolving</a:t>
            </a:r>
            <a:endParaRPr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Freeform 227"/>
          <p:cNvSpPr/>
          <p:nvPr>
            <p:custDataLst>
              <p:tags r:id="rId6"/>
            </p:custDataLst>
          </p:nvPr>
        </p:nvSpPr>
        <p:spPr bwMode="auto">
          <a:xfrm>
            <a:off x="7030775" y="3444654"/>
            <a:ext cx="264921" cy="202992"/>
          </a:xfrm>
          <a:custGeom>
            <a:avLst/>
            <a:gdLst>
              <a:gd name="T0" fmla="*/ 0 w 154"/>
              <a:gd name="T1" fmla="*/ 0 h 118"/>
              <a:gd name="T2" fmla="*/ 154 w 154"/>
              <a:gd name="T3" fmla="*/ 59 h 118"/>
              <a:gd name="T4" fmla="*/ 0 w 154"/>
              <a:gd name="T5" fmla="*/ 118 h 118"/>
              <a:gd name="T6" fmla="*/ 0 w 154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4" h="118">
                <a:moveTo>
                  <a:pt x="0" y="0"/>
                </a:moveTo>
                <a:lnTo>
                  <a:pt x="154" y="59"/>
                </a:lnTo>
                <a:lnTo>
                  <a:pt x="0" y="118"/>
                </a:lnTo>
                <a:lnTo>
                  <a:pt x="0" y="0"/>
                </a:lnTo>
                <a:close/>
              </a:path>
            </a:pathLst>
          </a:custGeom>
          <a:solidFill>
            <a:srgbClr val="018BE9">
              <a:lumMod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40000" lnSpcReduction="20000"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kern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735" y="852170"/>
            <a:ext cx="11758295" cy="30137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esearch implications</a:t>
            </a:r>
            <a:endParaRPr lang="zh-CN" altLang="en-US" sz="28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ct val="19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etecting the similarity of smart contracts may allow developers to avoid using the compromised ones;by comparing contracts with known vulnerabilities, it helps to identify threats and improve Ethereum security</a:t>
            </a: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735" y="3861435"/>
            <a:ext cx="11758295" cy="1610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esearch goal</a:t>
            </a:r>
            <a:endParaRPr lang="zh-CN" sz="28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0100" lvl="1" indent="-342900" algn="l">
              <a:lnSpc>
                <a:spcPct val="19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T</a:t>
            </a:r>
            <a:r>
              <a:rPr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automatically identify the similarities over the Ethereum smart contract bytecodes</a:t>
            </a:r>
            <a:endParaRPr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kern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709160" y="1360805"/>
            <a:ext cx="2323465" cy="61785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Bytecode-Level</a:t>
            </a: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>
            <a:off x="1406675" y="2550826"/>
            <a:ext cx="4006998" cy="2495329"/>
          </a:xfrm>
          <a:custGeom>
            <a:avLst/>
            <a:gdLst>
              <a:gd name="connsiteX0" fmla="*/ 637773 w 3085254"/>
              <a:gd name="connsiteY0" fmla="*/ 1852859 h 1921319"/>
              <a:gd name="connsiteX1" fmla="*/ 637773 w 3085254"/>
              <a:gd name="connsiteY1" fmla="*/ 1856166 h 1921319"/>
              <a:gd name="connsiteX2" fmla="*/ 639447 w 3085254"/>
              <a:gd name="connsiteY2" fmla="*/ 1854513 h 1921319"/>
              <a:gd name="connsiteX3" fmla="*/ 29611 w 3085254"/>
              <a:gd name="connsiteY3" fmla="*/ 35560 h 1921319"/>
              <a:gd name="connsiteX4" fmla="*/ 29611 w 3085254"/>
              <a:gd name="connsiteY4" fmla="*/ 1260091 h 1921319"/>
              <a:gd name="connsiteX5" fmla="*/ 66389 w 3085254"/>
              <a:gd name="connsiteY5" fmla="*/ 1260091 h 1921319"/>
              <a:gd name="connsiteX6" fmla="*/ 66389 w 3085254"/>
              <a:gd name="connsiteY6" fmla="*/ 66554 h 1921319"/>
              <a:gd name="connsiteX7" fmla="*/ 3027183 w 3085254"/>
              <a:gd name="connsiteY7" fmla="*/ 66554 h 1921319"/>
              <a:gd name="connsiteX8" fmla="*/ 3027183 w 3085254"/>
              <a:gd name="connsiteY8" fmla="*/ 1859230 h 1921319"/>
              <a:gd name="connsiteX9" fmla="*/ 637773 w 3085254"/>
              <a:gd name="connsiteY9" fmla="*/ 1859230 h 1921319"/>
              <a:gd name="connsiteX10" fmla="*/ 637773 w 3085254"/>
              <a:gd name="connsiteY10" fmla="*/ 1890225 h 1921319"/>
              <a:gd name="connsiteX11" fmla="*/ 3055643 w 3085254"/>
              <a:gd name="connsiteY11" fmla="*/ 1890225 h 1921319"/>
              <a:gd name="connsiteX12" fmla="*/ 3055643 w 3085254"/>
              <a:gd name="connsiteY12" fmla="*/ 35560 h 1921319"/>
              <a:gd name="connsiteX13" fmla="*/ 0 w 3085254"/>
              <a:gd name="connsiteY13" fmla="*/ 0 h 1921319"/>
              <a:gd name="connsiteX14" fmla="*/ 3085254 w 3085254"/>
              <a:gd name="connsiteY14" fmla="*/ 0 h 1921319"/>
              <a:gd name="connsiteX15" fmla="*/ 3085254 w 3085254"/>
              <a:gd name="connsiteY15" fmla="*/ 1921319 h 1921319"/>
              <a:gd name="connsiteX16" fmla="*/ 592170 w 3085254"/>
              <a:gd name="connsiteY16" fmla="*/ 1921319 h 1921319"/>
              <a:gd name="connsiteX17" fmla="*/ 597146 w 3085254"/>
              <a:gd name="connsiteY17" fmla="*/ 1916263 h 1921319"/>
              <a:gd name="connsiteX18" fmla="*/ 0 w 3085254"/>
              <a:gd name="connsiteY18" fmla="*/ 1309531 h 19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5254" h="1921319">
                <a:moveTo>
                  <a:pt x="637773" y="1852859"/>
                </a:moveTo>
                <a:lnTo>
                  <a:pt x="637773" y="1856166"/>
                </a:lnTo>
                <a:lnTo>
                  <a:pt x="639447" y="1854513"/>
                </a:lnTo>
                <a:close/>
                <a:moveTo>
                  <a:pt x="29611" y="35560"/>
                </a:moveTo>
                <a:lnTo>
                  <a:pt x="29611" y="1260091"/>
                </a:lnTo>
                <a:lnTo>
                  <a:pt x="66389" y="1260091"/>
                </a:lnTo>
                <a:lnTo>
                  <a:pt x="66389" y="66554"/>
                </a:lnTo>
                <a:lnTo>
                  <a:pt x="3027183" y="66554"/>
                </a:lnTo>
                <a:lnTo>
                  <a:pt x="3027183" y="1859230"/>
                </a:lnTo>
                <a:lnTo>
                  <a:pt x="637773" y="1859230"/>
                </a:lnTo>
                <a:lnTo>
                  <a:pt x="637773" y="1890225"/>
                </a:lnTo>
                <a:lnTo>
                  <a:pt x="3055643" y="1890225"/>
                </a:lnTo>
                <a:lnTo>
                  <a:pt x="3055643" y="35560"/>
                </a:lnTo>
                <a:close/>
                <a:moveTo>
                  <a:pt x="0" y="0"/>
                </a:moveTo>
                <a:lnTo>
                  <a:pt x="3085254" y="0"/>
                </a:lnTo>
                <a:lnTo>
                  <a:pt x="3085254" y="1921319"/>
                </a:lnTo>
                <a:lnTo>
                  <a:pt x="592170" y="1921319"/>
                </a:lnTo>
                <a:lnTo>
                  <a:pt x="597146" y="1916263"/>
                </a:lnTo>
                <a:lnTo>
                  <a:pt x="0" y="1309531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bIns="180000" rtlCol="0" anchor="ctr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50000"/>
              </a:lnSpc>
            </a:pPr>
            <a:endParaRPr lang="zh-CN" altLang="en-US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1179054" y="4490726"/>
            <a:ext cx="780725" cy="798321"/>
          </a:xfrm>
          <a:prstGeom prst="line">
            <a:avLst/>
          </a:prstGeom>
          <a:noFill/>
          <a:ln w="6350" cap="flat" cmpd="sng" algn="ctr">
            <a:solidFill>
              <a:srgbClr val="F99F7B"/>
            </a:solidFill>
            <a:prstDash val="solid"/>
            <a:miter lim="800000"/>
          </a:ln>
          <a:effectLst/>
        </p:spPr>
      </p:cxn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904033" y="3973002"/>
            <a:ext cx="1559919" cy="155893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7200" b="1" dirty="0">
                <a:ln w="6600">
                  <a:solidFill>
                    <a:srgbClr val="F5CA7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5CA73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b="1" dirty="0">
              <a:ln w="6600">
                <a:solidFill>
                  <a:srgbClr val="F5CA7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5CA73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4"/>
            </p:custDataLst>
          </p:nvPr>
        </p:nvSpPr>
        <p:spPr>
          <a:xfrm>
            <a:off x="6479357" y="2550826"/>
            <a:ext cx="4006998" cy="2495329"/>
          </a:xfrm>
          <a:custGeom>
            <a:avLst/>
            <a:gdLst>
              <a:gd name="connsiteX0" fmla="*/ 637773 w 3085254"/>
              <a:gd name="connsiteY0" fmla="*/ 1852859 h 1921319"/>
              <a:gd name="connsiteX1" fmla="*/ 637773 w 3085254"/>
              <a:gd name="connsiteY1" fmla="*/ 1856166 h 1921319"/>
              <a:gd name="connsiteX2" fmla="*/ 639447 w 3085254"/>
              <a:gd name="connsiteY2" fmla="*/ 1854513 h 1921319"/>
              <a:gd name="connsiteX3" fmla="*/ 29611 w 3085254"/>
              <a:gd name="connsiteY3" fmla="*/ 35560 h 1921319"/>
              <a:gd name="connsiteX4" fmla="*/ 29611 w 3085254"/>
              <a:gd name="connsiteY4" fmla="*/ 1260091 h 1921319"/>
              <a:gd name="connsiteX5" fmla="*/ 66389 w 3085254"/>
              <a:gd name="connsiteY5" fmla="*/ 1260091 h 1921319"/>
              <a:gd name="connsiteX6" fmla="*/ 66389 w 3085254"/>
              <a:gd name="connsiteY6" fmla="*/ 66554 h 1921319"/>
              <a:gd name="connsiteX7" fmla="*/ 3027183 w 3085254"/>
              <a:gd name="connsiteY7" fmla="*/ 66554 h 1921319"/>
              <a:gd name="connsiteX8" fmla="*/ 3027183 w 3085254"/>
              <a:gd name="connsiteY8" fmla="*/ 1859230 h 1921319"/>
              <a:gd name="connsiteX9" fmla="*/ 637773 w 3085254"/>
              <a:gd name="connsiteY9" fmla="*/ 1859230 h 1921319"/>
              <a:gd name="connsiteX10" fmla="*/ 637773 w 3085254"/>
              <a:gd name="connsiteY10" fmla="*/ 1890225 h 1921319"/>
              <a:gd name="connsiteX11" fmla="*/ 3055643 w 3085254"/>
              <a:gd name="connsiteY11" fmla="*/ 1890225 h 1921319"/>
              <a:gd name="connsiteX12" fmla="*/ 3055643 w 3085254"/>
              <a:gd name="connsiteY12" fmla="*/ 35560 h 1921319"/>
              <a:gd name="connsiteX13" fmla="*/ 0 w 3085254"/>
              <a:gd name="connsiteY13" fmla="*/ 0 h 1921319"/>
              <a:gd name="connsiteX14" fmla="*/ 3085254 w 3085254"/>
              <a:gd name="connsiteY14" fmla="*/ 0 h 1921319"/>
              <a:gd name="connsiteX15" fmla="*/ 3085254 w 3085254"/>
              <a:gd name="connsiteY15" fmla="*/ 1921319 h 1921319"/>
              <a:gd name="connsiteX16" fmla="*/ 592170 w 3085254"/>
              <a:gd name="connsiteY16" fmla="*/ 1921319 h 1921319"/>
              <a:gd name="connsiteX17" fmla="*/ 597146 w 3085254"/>
              <a:gd name="connsiteY17" fmla="*/ 1916263 h 1921319"/>
              <a:gd name="connsiteX18" fmla="*/ 0 w 3085254"/>
              <a:gd name="connsiteY18" fmla="*/ 1309531 h 19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5254" h="1921319">
                <a:moveTo>
                  <a:pt x="637773" y="1852859"/>
                </a:moveTo>
                <a:lnTo>
                  <a:pt x="637773" y="1856166"/>
                </a:lnTo>
                <a:lnTo>
                  <a:pt x="639447" y="1854513"/>
                </a:lnTo>
                <a:close/>
                <a:moveTo>
                  <a:pt x="29611" y="35560"/>
                </a:moveTo>
                <a:lnTo>
                  <a:pt x="29611" y="1260091"/>
                </a:lnTo>
                <a:lnTo>
                  <a:pt x="66389" y="1260091"/>
                </a:lnTo>
                <a:lnTo>
                  <a:pt x="66389" y="66554"/>
                </a:lnTo>
                <a:lnTo>
                  <a:pt x="3027183" y="66554"/>
                </a:lnTo>
                <a:lnTo>
                  <a:pt x="3027183" y="1859230"/>
                </a:lnTo>
                <a:lnTo>
                  <a:pt x="637773" y="1859230"/>
                </a:lnTo>
                <a:lnTo>
                  <a:pt x="637773" y="1890225"/>
                </a:lnTo>
                <a:lnTo>
                  <a:pt x="3055643" y="1890225"/>
                </a:lnTo>
                <a:lnTo>
                  <a:pt x="3055643" y="35560"/>
                </a:lnTo>
                <a:close/>
                <a:moveTo>
                  <a:pt x="0" y="0"/>
                </a:moveTo>
                <a:lnTo>
                  <a:pt x="3085254" y="0"/>
                </a:lnTo>
                <a:lnTo>
                  <a:pt x="3085254" y="1921319"/>
                </a:lnTo>
                <a:lnTo>
                  <a:pt x="592170" y="1921319"/>
                </a:lnTo>
                <a:lnTo>
                  <a:pt x="597146" y="1916263"/>
                </a:lnTo>
                <a:lnTo>
                  <a:pt x="0" y="1309531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bIns="180000" rtlCol="0" anchor="ctr">
            <a:normAutofit/>
          </a:bodyPr>
          <a:lstStyle/>
          <a:p>
            <a:pPr algn="ctr">
              <a:lnSpc>
                <a:spcPct val="150000"/>
              </a:lnSpc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6251736" y="4490726"/>
            <a:ext cx="780725" cy="798321"/>
          </a:xfrm>
          <a:prstGeom prst="line">
            <a:avLst/>
          </a:prstGeom>
          <a:noFill/>
          <a:ln w="6350" cap="flat" cmpd="sng" algn="ctr">
            <a:solidFill>
              <a:srgbClr val="F99F7B"/>
            </a:solidFill>
            <a:prstDash val="solid"/>
            <a:miter lim="800000"/>
          </a:ln>
          <a:effectLst/>
        </p:spPr>
      </p:cxn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5976715" y="3973002"/>
            <a:ext cx="1559919" cy="155893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7200" b="1" dirty="0">
                <a:ln w="6600">
                  <a:solidFill>
                    <a:srgbClr val="F5CA7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5CA73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7200" b="1" dirty="0">
              <a:ln w="6600">
                <a:solidFill>
                  <a:srgbClr val="F5CA7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5CA73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1548130" y="2943860"/>
            <a:ext cx="3724275" cy="19380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2400" b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</a:t>
            </a:r>
            <a:r>
              <a:rPr sz="2400" b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mart contract source codes are not always accessible to avoid attacks</a:t>
            </a:r>
            <a:r>
              <a:rPr lang="en-US" sz="2400" b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</a:t>
            </a:r>
            <a:r>
              <a:rPr sz="2400" b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bytecodes are deployed to run on EV</a:t>
            </a:r>
            <a:r>
              <a:rPr lang="en-US" sz="2400" b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</a:t>
            </a:r>
            <a:endParaRPr kumimoji="0" sz="24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endParaRPr kumimoji="0" lang="zh-CN" altLang="en-US" sz="2400" b="0" i="0" u="none" strike="noStrike" cap="none" spc="150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6621145" y="2781300"/>
            <a:ext cx="3724275" cy="175641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2400" b="0" spc="15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zh-CN" altLang="en-US" sz="2400" b="0" spc="15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any smart contract defects occur after being compiled as bytecodes</a:t>
            </a:r>
            <a:endParaRPr lang="zh-CN" altLang="en-US" sz="2400" b="0" spc="15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11693432" y="3507601"/>
            <a:ext cx="3724213" cy="58177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pc="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单击此处添加文本具体内容</a:t>
            </a:r>
            <a:endParaRPr lang="zh-CN" altLang="en-US" sz="1400" spc="1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kern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695960" y="3477895"/>
            <a:ext cx="4609465" cy="1812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evelopers may compile smart contracts using different compilers or the same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compiler with different optimization options enabled</a:t>
            </a:r>
            <a:endParaRPr lang="zh-CN" altLang="en-US" sz="2400" b="0" spc="15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19605" y="2061210"/>
            <a:ext cx="8141335" cy="1165225"/>
            <a:chOff x="3190" y="4829"/>
            <a:chExt cx="12821" cy="1835"/>
          </a:xfrm>
        </p:grpSpPr>
        <p:cxnSp>
          <p:nvCxnSpPr>
            <p:cNvPr id="4" name="连接符: 肘形 3"/>
            <p:cNvCxnSpPr>
              <a:endCxn id="15" idx="2"/>
            </p:cNvCxnSpPr>
            <p:nvPr>
              <p:custDataLst>
                <p:tags r:id="rId2"/>
              </p:custDataLst>
            </p:nvPr>
          </p:nvCxnSpPr>
          <p:spPr>
            <a:xfrm rot="16200000" flipH="1">
              <a:off x="11565" y="2873"/>
              <a:ext cx="1179" cy="5090"/>
            </a:xfrm>
            <a:prstGeom prst="bentConnector2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16" name="连接符: 肘形 15"/>
            <p:cNvCxnSpPr/>
            <p:nvPr>
              <p:custDataLst>
                <p:tags r:id="rId3"/>
              </p:custDataLst>
            </p:nvPr>
          </p:nvCxnSpPr>
          <p:spPr>
            <a:xfrm rot="5400000">
              <a:off x="6466" y="2865"/>
              <a:ext cx="1179" cy="5107"/>
            </a:xfrm>
            <a:prstGeom prst="bentConnector2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dash"/>
              <a:miter lim="800000"/>
            </a:ln>
            <a:effectLst/>
          </p:spPr>
        </p:cxnSp>
        <p:sp>
          <p:nvSpPr>
            <p:cNvPr id="14" name="椭圆 13"/>
            <p:cNvSpPr/>
            <p:nvPr>
              <p:custDataLst>
                <p:tags r:id="rId4"/>
              </p:custDataLst>
            </p:nvPr>
          </p:nvSpPr>
          <p:spPr>
            <a:xfrm>
              <a:off x="3190" y="5352"/>
              <a:ext cx="1312" cy="1312"/>
            </a:xfrm>
            <a:prstGeom prst="ellipse">
              <a:avLst/>
            </a:prstGeom>
            <a:solidFill>
              <a:srgbClr val="8EAAD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normAutofit fontScale="92500" lnSpcReduction="20000"/>
            </a:bodyPr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5"/>
              </p:custDataLst>
            </p:nvPr>
          </p:nvSpPr>
          <p:spPr>
            <a:xfrm>
              <a:off x="3496" y="5556"/>
              <a:ext cx="700" cy="885"/>
            </a:xfrm>
            <a:prstGeom prst="rect">
              <a:avLst/>
            </a:prstGeom>
            <a:noFill/>
          </p:spPr>
          <p:txBody>
            <a:bodyPr wrap="square" rtlCol="0">
              <a:normAutofit lnSpcReduction="20000"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spc="15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zh-CN" altLang="en-US" sz="280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6"/>
              </p:custDataLst>
            </p:nvPr>
          </p:nvSpPr>
          <p:spPr>
            <a:xfrm>
              <a:off x="14699" y="5352"/>
              <a:ext cx="1312" cy="1312"/>
            </a:xfrm>
            <a:prstGeom prst="ellipse">
              <a:avLst/>
            </a:prstGeom>
            <a:solidFill>
              <a:srgbClr val="7AC2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normAutofit fontScale="92500" lnSpcReduction="20000"/>
            </a:bodyPr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7"/>
              </p:custDataLst>
            </p:nvPr>
          </p:nvSpPr>
          <p:spPr>
            <a:xfrm>
              <a:off x="15005" y="5556"/>
              <a:ext cx="700" cy="885"/>
            </a:xfrm>
            <a:prstGeom prst="rect">
              <a:avLst/>
            </a:prstGeom>
            <a:noFill/>
          </p:spPr>
          <p:txBody>
            <a:bodyPr wrap="square" rtlCol="0">
              <a:normAutofit lnSpcReduction="20000"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spc="15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en-US" altLang="zh-CN" sz="280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6461125" y="3429000"/>
            <a:ext cx="5693410" cy="2689860"/>
          </a:xfrm>
          <a:prstGeom prst="rect">
            <a:avLst/>
          </a:prstGeom>
          <a:noFill/>
        </p:spPr>
        <p:txBody>
          <a:bodyPr wrap="square" rtlCol="0"/>
          <a:p>
            <a:pPr marL="0" lvl="1" algn="just">
              <a:lnSpc>
                <a:spcPct val="120000"/>
              </a:lnSpc>
            </a:pP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Cross-compiler and cross-optimization-level compilations will impose discrepancies on opcode distributions of the resulting bytecodes, even when their source codes are exactly the same</a:t>
            </a:r>
            <a:endParaRPr 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lvl="1" algn="just">
              <a:lnSpc>
                <a:spcPct val="120000"/>
              </a:lnSpc>
            </a:pPr>
            <a:endParaRPr 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9"/>
            </p:custDataLst>
          </p:nvPr>
        </p:nvSpPr>
        <p:spPr>
          <a:xfrm>
            <a:off x="5304155" y="995045"/>
            <a:ext cx="1356995" cy="1292225"/>
          </a:xfrm>
          <a:prstGeom prst="ellipse">
            <a:avLst/>
          </a:prstGeom>
          <a:solidFill>
            <a:srgbClr val="8590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320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5253355" y="1412875"/>
            <a:ext cx="1459230" cy="836930"/>
          </a:xfrm>
          <a:prstGeom prst="rect">
            <a:avLst/>
          </a:prstGeom>
          <a:noFill/>
        </p:spPr>
        <p:txBody>
          <a:bodyPr wrap="square" rtlCol="0"/>
          <a:p>
            <a:pPr>
              <a:lnSpc>
                <a:spcPct val="120000"/>
              </a:lnSpc>
            </a:pP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hallenge</a:t>
            </a:r>
            <a:endParaRPr 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zh-CN" altLang="en-US" sz="2400" b="0" spc="3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kern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INTRODUCTION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735" y="852170"/>
            <a:ext cx="11802110" cy="44170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 work of the paper</a:t>
            </a:r>
            <a:endParaRPr lang="zh-CN" sz="28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lvl="1" indent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nvestigate smart contract similarity detection on the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bytecode level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lvl="1" indent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S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upervise representation learning and similarity measurement via SNN, and use the trained networks to infer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 similarities of smart contract pairs.</a:t>
            </a:r>
            <a:endParaRPr 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lvl="1" indent="0" algn="l">
              <a:lnSpc>
                <a:spcPct val="190000"/>
              </a:lnSpc>
              <a:buClrTx/>
              <a:buSzTx/>
              <a:buFont typeface="Wingdings" panose="05000000000000000000" charset="0"/>
              <a:buChar char="p"/>
            </a:pP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F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ormulate our positive and negative sample pairs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from smart contract collection using Etherscan, and conduct extensive experimental evaluations on them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METHODOLOGY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9425" y="1917065"/>
            <a:ext cx="11453495" cy="35674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1770" y="981075"/>
            <a:ext cx="54292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overview of SmartSD</a:t>
            </a:r>
            <a:endParaRPr lang="en-US" altLang="zh-CN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METHODOLOGY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 Preprocessing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charset="0"/>
              <a:buChar char="u"/>
            </a:pP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标题1"/>
          <p:cNvSpPr>
            <a:spLocks noChangeArrowheads="1"/>
          </p:cNvSpPr>
          <p:nvPr/>
        </p:nvSpPr>
        <p:spPr bwMode="gray">
          <a:xfrm>
            <a:off x="2639695" y="6165850"/>
            <a:ext cx="2065655" cy="435610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EtherScan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7680325" y="2876550"/>
            <a:ext cx="0" cy="1656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031990" y="2292350"/>
            <a:ext cx="199580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ource codes</a:t>
            </a:r>
            <a:endParaRPr lang="zh-CN" altLang="en-US" sz="2000" dirty="0" smtClean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30390" y="4604385"/>
            <a:ext cx="21996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EVM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instructions</a:t>
            </a:r>
            <a:endParaRPr lang="zh-CN" altLang="en-US" sz="2000" dirty="0" smtClean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90"/>
          <p:cNvPicPr>
            <a:picLocks noChangeAspect="1"/>
          </p:cNvPicPr>
          <p:nvPr/>
        </p:nvPicPr>
        <p:blipFill>
          <a:blip r:embed="rId1"/>
          <a:srcRect r="48116"/>
          <a:stretch>
            <a:fillRect/>
          </a:stretch>
        </p:blipFill>
        <p:spPr>
          <a:xfrm>
            <a:off x="1708150" y="1628775"/>
            <a:ext cx="4778375" cy="4382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METHODOLOGY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1770" y="981075"/>
            <a:ext cx="580771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Representation Learning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1">
              <a:lnSpc>
                <a:spcPct val="150000"/>
              </a:lnSpc>
              <a:buFont typeface="Wingdings" panose="05000000000000000000" charset="0"/>
            </a:pP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2117725"/>
            <a:ext cx="5259070" cy="3117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圆角矩形 23"/>
          <p:cNvSpPr/>
          <p:nvPr/>
        </p:nvSpPr>
        <p:spPr>
          <a:xfrm>
            <a:off x="6960235" y="1831340"/>
            <a:ext cx="2588260" cy="88836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EVM instructions</a:t>
            </a:r>
            <a:endParaRPr lang="zh-CN" alt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482840" y="3861435"/>
            <a:ext cx="1357630" cy="4686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opcode</a:t>
            </a:r>
            <a:r>
              <a:rPr lang="en-US" alt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8161020" y="2925445"/>
            <a:ext cx="0" cy="792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16050" y="5373370"/>
            <a:ext cx="2974975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1">
              <a:lnSpc>
                <a:spcPct val="150000"/>
              </a:lnSpc>
              <a:buFont typeface="Wingdings" panose="05000000000000000000" charset="0"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Instruction Abstraction</a:t>
            </a:r>
            <a:endParaRPr lang="en-US" altLang="zh-CN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6455981" y="5157406"/>
                <a:ext cx="4119880" cy="73723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>
                  <a:lnSpc>
                    <a:spcPct val="150000"/>
                  </a:lnSpc>
                  <a:buFont typeface="Wingdings" panose="05000000000000000000" charset="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𝑠</m:t>
                      </m:r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=(</m:t>
                      </m:r>
                      <m:sSub>
                        <m:sSubPr>
                          <m:ctrlP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𝑜𝑝</m:t>
                          </m:r>
                        </m:e>
                        <m:sub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1</m:t>
                          </m:r>
                        </m:sub>
                      </m:sSub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sSub>
                        <m:sSubPr>
                          <m:ctrlP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𝑜𝑝</m:t>
                          </m:r>
                        </m:e>
                        <m:sub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2</m:t>
                          </m:r>
                        </m:sub>
                      </m:sSub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sSub>
                        <m:sSubPr>
                          <m:ctrlP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𝑜𝑝</m:t>
                          </m:r>
                        </m:e>
                        <m:sub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3</m:t>
                          </m:r>
                        </m:sub>
                      </m:sSub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,..,</m:t>
                      </m:r>
                      <m:sSub>
                        <m:sSubPr>
                          <m:ctrlP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𝑜𝑝</m:t>
                          </m:r>
                        </m:e>
                        <m:sub>
                          <m:r>
                            <a:rPr lang="en-US" altLang="zh-CN" sz="2800" b="0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𝑛</m:t>
                          </m:r>
                        </m:sub>
                      </m:sSub>
                      <m:r>
                        <a:rPr lang="en-US" altLang="zh-CN" sz="2800" b="0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</m:t>
                      </m:r>
                    </m:oMath>
                  </m:oMathPara>
                </a14:m>
                <a:endParaRPr lang="en-US" altLang="zh-CN" sz="28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981" y="5157406"/>
                <a:ext cx="4119880" cy="737235"/>
              </a:xfrm>
              <a:prstGeom prst="rect">
                <a:avLst/>
              </a:prstGeom>
              <a:blipFill rotWithShape="1">
                <a:blip r:embed="rId2"/>
                <a:stretch>
                  <a:fillRect l="-14" t="-77" r="14" b="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METHODOLOGY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525" y="891540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Representation Learning for Opcode Sequences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2040" y="1628775"/>
            <a:ext cx="7430135" cy="4843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METHODOLOGY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Supervised Learning using Siamese Neural Networks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59960" y="2493010"/>
          <a:ext cx="275399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914400" imgH="254000" progId="Equation.KSEE3">
                  <p:embed/>
                </p:oleObj>
              </mc:Choice>
              <mc:Fallback>
                <p:oleObj name="" r:id="rId1" imgW="9144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59960" y="2493010"/>
                        <a:ext cx="2753995" cy="76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36365" y="4437380"/>
          <a:ext cx="4257675" cy="82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432810" imgH="666750" progId="Equation.KSEE3">
                  <p:embed/>
                </p:oleObj>
              </mc:Choice>
              <mc:Fallback>
                <p:oleObj name="" r:id="rId3" imgW="3432810" imgH="66675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6365" y="4437380"/>
                        <a:ext cx="4257675" cy="827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EVALUATION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Dataset Preparation and Experimental Settings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395980" y="1844675"/>
            <a:ext cx="4806315" cy="104203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martEmbed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:identify similar and dissimilar smart contracts</a:t>
            </a:r>
            <a:endParaRPr lang="en-US" altLang="zh-CN" sz="2400" b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115310" y="4581525"/>
            <a:ext cx="1671955" cy="4159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CP </a:t>
            </a:r>
            <a:endParaRPr lang="zh-CN" altLang="en-US" sz="24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600190" y="4581525"/>
            <a:ext cx="1862455" cy="3460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endParaRPr lang="zh-CN" altLang="en-US" sz="16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3" name="直接箭头连接符 22"/>
          <p:cNvCxnSpPr>
            <a:stCxn id="17" idx="2"/>
            <a:endCxn id="18" idx="0"/>
          </p:cNvCxnSpPr>
          <p:nvPr/>
        </p:nvCxnSpPr>
        <p:spPr>
          <a:xfrm flipH="1">
            <a:off x="3951605" y="2886710"/>
            <a:ext cx="1847850" cy="16948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7" idx="2"/>
          </p:cNvCxnSpPr>
          <p:nvPr/>
        </p:nvCxnSpPr>
        <p:spPr>
          <a:xfrm>
            <a:off x="5799455" y="2886710"/>
            <a:ext cx="1736725" cy="16948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402705" y="3376930"/>
            <a:ext cx="885190" cy="3708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小于</a:t>
            </a:r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0.35</a:t>
            </a:r>
            <a:endParaRPr lang="en-US" altLang="zh-CN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48075" y="3357245"/>
            <a:ext cx="11131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&gt;0.95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27850" y="3357245"/>
            <a:ext cx="8121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&lt;0.35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96000" y="5114925"/>
            <a:ext cx="396494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candidates of negative samples</a:t>
            </a:r>
            <a:endParaRPr lang="zh-CN" altLang="en-US" sz="2400" b="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91995" y="5114925"/>
            <a:ext cx="389763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candidates of </a:t>
            </a:r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posi</a:t>
            </a:r>
            <a:r>
              <a:rPr lang="zh-CN" altLang="en-US" sz="2400" b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tive samples</a:t>
            </a:r>
            <a:endParaRPr lang="zh-CN" altLang="en-US" sz="2400" b="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EVALUATION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Dataset Preparation and Experimental Settings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96225" y="2853055"/>
            <a:ext cx="43148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42,082 pairs of positive samples   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30,530 pairs of negative samples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497580" y="4643755"/>
            <a:ext cx="1042670" cy="3708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相似标签</a:t>
            </a:r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 1</a:t>
            </a:r>
            <a:endParaRPr lang="en-US" altLang="zh-CN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01765" y="4653280"/>
            <a:ext cx="1042670" cy="3708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相似标签</a:t>
            </a:r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 0</a:t>
            </a:r>
            <a:endParaRPr lang="en-US" altLang="zh-CN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11860" y="3429000"/>
            <a:ext cx="1184910" cy="56896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CP,CN</a:t>
            </a:r>
            <a:endParaRPr kumimoji="0" lang="en-US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圆柱形 21"/>
          <p:cNvSpPr/>
          <p:nvPr/>
        </p:nvSpPr>
        <p:spPr>
          <a:xfrm>
            <a:off x="4152265" y="2230755"/>
            <a:ext cx="1962785" cy="967740"/>
          </a:xfrm>
          <a:prstGeom prst="can">
            <a:avLst/>
          </a:prstGeom>
          <a:gradFill>
            <a:gsLst>
              <a:gs pos="100000">
                <a:srgbClr val="545454"/>
              </a:gs>
              <a:gs pos="1000">
                <a:srgbClr val="E7E9E6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BigQuery</a:t>
            </a:r>
            <a:endParaRPr lang="en-US" altLang="zh-CN" sz="24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3230245" y="4210685"/>
            <a:ext cx="3547745" cy="120459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compiling a smart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contract’s source code with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varying compiler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settings</a:t>
            </a: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箭头连接符 29"/>
          <p:cNvCxnSpPr>
            <a:stCxn id="10" idx="0"/>
          </p:cNvCxnSpPr>
          <p:nvPr/>
        </p:nvCxnSpPr>
        <p:spPr>
          <a:xfrm flipV="1">
            <a:off x="1504315" y="2781300"/>
            <a:ext cx="2575560" cy="6477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10" idx="2"/>
          </p:cNvCxnSpPr>
          <p:nvPr/>
        </p:nvCxnSpPr>
        <p:spPr>
          <a:xfrm>
            <a:off x="1504315" y="3997960"/>
            <a:ext cx="1783715" cy="87122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2" idx="4"/>
            <a:endCxn id="4" idx="1"/>
          </p:cNvCxnSpPr>
          <p:nvPr/>
        </p:nvCxnSpPr>
        <p:spPr>
          <a:xfrm>
            <a:off x="6115050" y="2714625"/>
            <a:ext cx="1781175" cy="7378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29" idx="3"/>
            <a:endCxn id="4" idx="1"/>
          </p:cNvCxnSpPr>
          <p:nvPr/>
        </p:nvCxnSpPr>
        <p:spPr>
          <a:xfrm flipV="1">
            <a:off x="6777990" y="3452495"/>
            <a:ext cx="1118235" cy="136080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EVALUATION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Evaluation Results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9560" y="2132965"/>
            <a:ext cx="9034145" cy="26485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76095" y="4797425"/>
            <a:ext cx="928751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Performance comparison with varying neural network structures in SmartSD</a:t>
            </a:r>
            <a:endParaRPr lang="en-US" altLang="zh-CN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endParaRPr lang="en-US" altLang="zh-CN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EVALUATION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908685"/>
            <a:ext cx="1035177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Evaluation Results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14755" y="2016125"/>
            <a:ext cx="9323070" cy="3634740"/>
            <a:chOff x="2400" y="3570"/>
            <a:chExt cx="14154" cy="55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374" y="3638"/>
              <a:ext cx="7180" cy="54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" y="3570"/>
              <a:ext cx="7075" cy="550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7" name="Rectangle 4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8" name="Rectangle 6"/>
          <p:cNvSpPr/>
          <p:nvPr/>
        </p:nvSpPr>
        <p:spPr>
          <a:xfrm>
            <a:off x="1524000" y="-323850"/>
            <a:ext cx="184150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sz="3600" b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6655" y="204470"/>
            <a:ext cx="3701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557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CONCLUSION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557A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箭头1"/>
          <p:cNvSpPr>
            <a:spLocks noChangeArrowheads="1"/>
          </p:cNvSpPr>
          <p:nvPr/>
        </p:nvSpPr>
        <p:spPr bwMode="auto">
          <a:xfrm>
            <a:off x="1116965" y="1592580"/>
            <a:ext cx="1549400" cy="1337945"/>
          </a:xfrm>
          <a:custGeom>
            <a:avLst/>
            <a:gdLst>
              <a:gd name="T0" fmla="*/ 2147483646 w 933"/>
              <a:gd name="T1" fmla="*/ 2147483646 h 1182"/>
              <a:gd name="T2" fmla="*/ 2147483646 w 933"/>
              <a:gd name="T3" fmla="*/ 2147483646 h 1182"/>
              <a:gd name="T4" fmla="*/ 2147483646 w 933"/>
              <a:gd name="T5" fmla="*/ 2147483646 h 1182"/>
              <a:gd name="T6" fmla="*/ 2147483646 w 933"/>
              <a:gd name="T7" fmla="*/ 2147483646 h 1182"/>
              <a:gd name="T8" fmla="*/ 2147483646 w 933"/>
              <a:gd name="T9" fmla="*/ 2147483646 h 1182"/>
              <a:gd name="T10" fmla="*/ 2147483646 w 933"/>
              <a:gd name="T11" fmla="*/ 2147483646 h 1182"/>
              <a:gd name="T12" fmla="*/ 2147483646 w 933"/>
              <a:gd name="T13" fmla="*/ 0 h 1182"/>
              <a:gd name="T14" fmla="*/ 2147483646 w 933"/>
              <a:gd name="T15" fmla="*/ 2147483646 h 1182"/>
              <a:gd name="T16" fmla="*/ 2147483646 w 933"/>
              <a:gd name="T17" fmla="*/ 2147483646 h 1182"/>
              <a:gd name="T18" fmla="*/ 0 w 933"/>
              <a:gd name="T19" fmla="*/ 2147483646 h 1182"/>
              <a:gd name="T20" fmla="*/ 0 w 933"/>
              <a:gd name="T21" fmla="*/ 2147483646 h 1182"/>
              <a:gd name="T22" fmla="*/ 2147483646 w 933"/>
              <a:gd name="T23" fmla="*/ 2147483646 h 118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箭头3"/>
          <p:cNvSpPr>
            <a:spLocks noChangeArrowheads="1"/>
          </p:cNvSpPr>
          <p:nvPr/>
        </p:nvSpPr>
        <p:spPr bwMode="auto">
          <a:xfrm flipV="1">
            <a:off x="1199515" y="3848735"/>
            <a:ext cx="1508760" cy="1567815"/>
          </a:xfrm>
          <a:custGeom>
            <a:avLst/>
            <a:gdLst>
              <a:gd name="T0" fmla="*/ 2147483646 w 933"/>
              <a:gd name="T1" fmla="*/ 2147483646 h 1182"/>
              <a:gd name="T2" fmla="*/ 2147483646 w 933"/>
              <a:gd name="T3" fmla="*/ 2147483646 h 1182"/>
              <a:gd name="T4" fmla="*/ 2147483646 w 933"/>
              <a:gd name="T5" fmla="*/ 2147483646 h 1182"/>
              <a:gd name="T6" fmla="*/ 2147483646 w 933"/>
              <a:gd name="T7" fmla="*/ 2147483646 h 1182"/>
              <a:gd name="T8" fmla="*/ 2147483646 w 933"/>
              <a:gd name="T9" fmla="*/ 2147483646 h 1182"/>
              <a:gd name="T10" fmla="*/ 2147483646 w 933"/>
              <a:gd name="T11" fmla="*/ 2147483646 h 1182"/>
              <a:gd name="T12" fmla="*/ 2147483646 w 933"/>
              <a:gd name="T13" fmla="*/ 0 h 1182"/>
              <a:gd name="T14" fmla="*/ 2147483646 w 933"/>
              <a:gd name="T15" fmla="*/ 2147483646 h 1182"/>
              <a:gd name="T16" fmla="*/ 2147483646 w 933"/>
              <a:gd name="T17" fmla="*/ 2147483646 h 1182"/>
              <a:gd name="T18" fmla="*/ 0 w 933"/>
              <a:gd name="T19" fmla="*/ 2147483646 h 1182"/>
              <a:gd name="T20" fmla="*/ 0 w 933"/>
              <a:gd name="T21" fmla="*/ 2147483646 h 1182"/>
              <a:gd name="T22" fmla="*/ 2147483646 w 933"/>
              <a:gd name="T23" fmla="*/ 2147483646 h 118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Oval 19"/>
          <p:cNvSpPr>
            <a:spLocks noChangeArrowheads="1"/>
          </p:cNvSpPr>
          <p:nvPr/>
        </p:nvSpPr>
        <p:spPr bwMode="auto">
          <a:xfrm>
            <a:off x="0" y="2870835"/>
            <a:ext cx="2341880" cy="9779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2118" tIns="31058" rIns="62118" bIns="31058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zh-CN" altLang="en-US" sz="18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711450" y="1196975"/>
            <a:ext cx="824611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just">
              <a:buFont typeface="Wingdings" panose="05000000000000000000" charset="0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propose to detect the similarity of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Ethereum smart contracts and build up a bytecode-level model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SmartSD using deep siamese neural network to supervise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 representation learning and the similarity measurement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process. </a:t>
            </a:r>
            <a:endParaRPr altLang="zh-CN" sz="2400" b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756535" y="3068955"/>
            <a:ext cx="82461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just">
              <a:buFont typeface="Wingdings" panose="05000000000000000000" charset="0"/>
            </a:pP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 experimental results show that SmartSD achieves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98.37% high detection accuracy and 0.9850 F1-score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右箭头 28"/>
          <p:cNvSpPr/>
          <p:nvPr/>
        </p:nvSpPr>
        <p:spPr bwMode="auto">
          <a:xfrm>
            <a:off x="2352040" y="3212465"/>
            <a:ext cx="404495" cy="294005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txBody>
          <a:bodyPr rtlCol="0" anchor="t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83840" y="4653280"/>
            <a:ext cx="89852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Font typeface="Wingdings" panose="05000000000000000000" charset="0"/>
            </a:pP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SmartSD also significantly outperforms the baseline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models, and is computationally tractable and effectively mitigates the interference caused by compilers</a:t>
            </a:r>
            <a:endParaRPr altLang="zh-CN" sz="2400" b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TextBox 5"/>
          <p:cNvSpPr txBox="1"/>
          <p:nvPr/>
        </p:nvSpPr>
        <p:spPr>
          <a:xfrm>
            <a:off x="0" y="1773238"/>
            <a:ext cx="12192000" cy="2303462"/>
          </a:xfrm>
          <a:prstGeom prst="rect">
            <a:avLst/>
          </a:prstGeom>
          <a:solidFill>
            <a:srgbClr val="325AA1"/>
          </a:solidFill>
          <a:ln w="9525">
            <a:noFill/>
          </a:ln>
        </p:spPr>
        <p:txBody>
          <a:bodyPr anchor="ctr"/>
          <a:p>
            <a:pPr algn="ctr" eaLnBrk="1" hangingPunct="1">
              <a:lnSpc>
                <a:spcPct val="1500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Listening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CATEGORY" val="diagram"/>
  <p:tag name="KSO_WM_TEMPLATE_INDEX" val="160075"/>
  <p:tag name="KSO_WM_UNIT_TYPE" val="n_h_a"/>
  <p:tag name="KSO_WM_UNIT_INDEX" val="1_2_1"/>
  <p:tag name="KSO_WM_UNIT_ID" val="diagram160075_5*n_h_a*1_2_1"/>
  <p:tag name="KSO_WM_UNIT_LAYERLEVEL" val="1_1_1"/>
  <p:tag name="KSO_WM_UNIT_VALUE" val="32"/>
  <p:tag name="KSO_WM_UNIT_HIGHLIGHT" val="0"/>
  <p:tag name="KSO_WM_UNIT_COMPATIBLE" val="0"/>
  <p:tag name="KSO_WM_UNIT_CLEAR" val="0"/>
  <p:tag name="KSO_WM_UNIT_PRESET_TEXT_INDEX" val="3"/>
  <p:tag name="KSO_WM_UNIT_PRESET_TEXT_LEN" val="17"/>
  <p:tag name="KSO_WM_BEAUTIFY_FLAG" val="#wm#"/>
  <p:tag name="KSO_WM_TAG_VERSION" val="1.0"/>
  <p:tag name="KSO_WM_DIAGRAM_GROUP_CODE" val="n1-1"/>
  <p:tag name="KSO_WM_UNIT_TEXT_FILL_FORE_SCHEMECOLOR_INDEX" val="15"/>
  <p:tag name="KSO_WM_UNIT_TEXT_FILL_TYPE" val="1"/>
</p:tagLst>
</file>

<file path=ppt/tags/tag2.xml><?xml version="1.0" encoding="utf-8"?>
<p:tagLst xmlns:p="http://schemas.openxmlformats.org/presentationml/2006/main">
  <p:tag name="KSO_WM_TEMPLATE_CATEGORY" val="diagram"/>
  <p:tag name="KSO_WM_TEMPLATE_INDEX" val="160075"/>
  <p:tag name="KSO_WM_UNIT_TYPE" val="n_h_h_i"/>
  <p:tag name="KSO_WM_UNIT_INDEX" val="1_1_1_1"/>
  <p:tag name="KSO_WM_UNIT_ID" val="diagram160075_5*n_h_h_i*1_1_1_1"/>
  <p:tag name="KSO_WM_UNIT_LAYERLEVEL" val="1_1_1_1"/>
  <p:tag name="KSO_WM_BEAUTIFY_FLAG" val="#wm#"/>
  <p:tag name="KSO_WM_TAG_VERSION" val="1.0"/>
  <p:tag name="KSO_WM_DIAGRAM_GROUP_CODE" val="n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TEMPLATE_CATEGORY" val="diagram"/>
  <p:tag name="KSO_WM_TEMPLATE_INDEX" val="160075"/>
  <p:tag name="KSO_WM_UNIT_TYPE" val="n_h_h_f"/>
  <p:tag name="KSO_WM_UNIT_INDEX" val="1_1_1_1"/>
  <p:tag name="KSO_WM_UNIT_ID" val="diagram160075_5*n_h_h_f*1_1_1_1"/>
  <p:tag name="KSO_WM_UNIT_LAYERLEVEL" val="1_1_1_1"/>
  <p:tag name="KSO_WM_UNIT_VALUE" val="36"/>
  <p:tag name="KSO_WM_UNIT_HIGHLIGHT" val="0"/>
  <p:tag name="KSO_WM_UNIT_COMPATIBLE" val="0"/>
  <p:tag name="KSO_WM_UNIT_CLEAR" val="0"/>
  <p:tag name="KSO_WM_UNIT_PRESET_TEXT_INDEX" val="4"/>
  <p:tag name="KSO_WM_UNIT_PRESET_TEXT_LEN" val="33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.xml><?xml version="1.0" encoding="utf-8"?>
<p:tagLst xmlns:p="http://schemas.openxmlformats.org/presentationml/2006/main">
  <p:tag name="KSO_WM_TEMPLATE_CATEGORY" val="diagram"/>
  <p:tag name="KSO_WM_TEMPLATE_INDEX" val="160075"/>
  <p:tag name="KSO_WM_UNIT_TYPE" val="n_h_h_i"/>
  <p:tag name="KSO_WM_UNIT_INDEX" val="1_1_2_1"/>
  <p:tag name="KSO_WM_UNIT_ID" val="diagram160075_5*n_h_h_i*1_1_2_1"/>
  <p:tag name="KSO_WM_UNIT_LAYERLEVEL" val="1_1_1_1"/>
  <p:tag name="KSO_WM_BEAUTIFY_FLAG" val="#wm#"/>
  <p:tag name="KSO_WM_TAG_VERSION" val="1.0"/>
  <p:tag name="KSO_WM_DIAGRAM_GROUP_CODE" val="n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TEMPLATE_CATEGORY" val="diagram"/>
  <p:tag name="KSO_WM_TEMPLATE_INDEX" val="160075"/>
  <p:tag name="KSO_WM_UNIT_TYPE" val="n_h_h_f"/>
  <p:tag name="KSO_WM_UNIT_INDEX" val="1_1_2_1"/>
  <p:tag name="KSO_WM_UNIT_ID" val="diagram160075_5*n_h_h_f*1_1_2_1"/>
  <p:tag name="KSO_WM_UNIT_LAYERLEVEL" val="1_1_1_1"/>
  <p:tag name="KSO_WM_UNIT_VALUE" val="36"/>
  <p:tag name="KSO_WM_UNIT_HIGHLIGHT" val="0"/>
  <p:tag name="KSO_WM_UNIT_COMPATIBLE" val="0"/>
  <p:tag name="KSO_WM_UNIT_CLEAR" val="0"/>
  <p:tag name="KSO_WM_UNIT_PRESET_TEXT_INDEX" val="4"/>
  <p:tag name="KSO_WM_UNIT_PRESET_TEXT_LEN" val="33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.xml><?xml version="1.0" encoding="utf-8"?>
<p:tagLst xmlns:p="http://schemas.openxmlformats.org/presentationml/2006/main">
  <p:tag name="KSO_WM_TEMPLATE_CATEGORY" val="diagram"/>
  <p:tag name="KSO_WM_TEMPLATE_INDEX" val="160075"/>
  <p:tag name="KSO_WM_UNIT_TYPE" val="n_h_i"/>
  <p:tag name="KSO_WM_UNIT_INDEX" val="1_2_1"/>
  <p:tag name="KSO_WM_UNIT_ID" val="diagram160075_5*n_h_i*1_2_1"/>
  <p:tag name="KSO_WM_UNIT_LAYERLEVEL" val="1_1_1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1_3"/>
  <p:tag name="KSO_WM_UNIT_ID" val="diagram747_3*m_h_i*1_1_3"/>
  <p:tag name="KSO_WM_UNIT_LAYERLEVEL" val="1_1_1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DIAGRAM_IS_NEED_ADD_PATH_ANIM" val="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1_1"/>
  <p:tag name="KSO_WM_UNIT_ID" val="diagram747_3*m_h_i*1_1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DIAGRAM_IS_NEED_ADD_PATH_ANIM" val="0"/>
  <p:tag name="KSO_WM_UNIT_LINE_FORE_SCHEMECOLOR_INDEX" val="5"/>
  <p:tag name="KSO_WM_UNIT_LINE_FILL_TYPE" val="2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1_2"/>
  <p:tag name="KSO_WM_UNIT_ID" val="diagram747_3*m_h_i*1_1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DIAGRAM_IS_NEED_ADD_PATH_ANIM" val="0"/>
  <p:tag name="KSO_WM_UNIT_TEXT_FILL_FORE_SCHEMECOLOR_INDEX" val="14"/>
  <p:tag name="KSO_WM_UNIT_TEXT_FILL_TYPE" val="1"/>
  <p:tag name="KSO_WM_UNIT_TEXT_FORE_SCHEMECOLOR_INDEX" val="6"/>
  <p:tag name="KSO_WM_UNIT_TEXT_LINE_FILL_TYPE" val="2"/>
  <p:tag name="KSO_WM_UNIT_TEXT_SHADOW_SCHEMECOLOR_INDEX" val="6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2_3"/>
  <p:tag name="KSO_WM_UNIT_ID" val="diagram747_3*m_h_i*1_2_3"/>
  <p:tag name="KSO_WM_UNIT_LAYERLEVEL" val="1_1_1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DIAGRAM_IS_NEED_ADD_PATH_ANIM" val="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2_1"/>
  <p:tag name="KSO_WM_UNIT_ID" val="diagram747_3*m_h_i*1_2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DIAGRAM_IS_NEED_ADD_PATH_ANIM" val="0"/>
  <p:tag name="KSO_WM_UNIT_LINE_FORE_SCHEMECOLOR_INDEX" val="5"/>
  <p:tag name="KSO_WM_UNIT_LINE_FILL_TYPE" val="2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47"/>
  <p:tag name="KSO_WM_UNIT_TYPE" val="m_h_i"/>
  <p:tag name="KSO_WM_UNIT_INDEX" val="1_2_2"/>
  <p:tag name="KSO_WM_UNIT_ID" val="diagram747_3*m_h_i*1_2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DIAGRAM_IS_NEED_ADD_PATH_ANIM" val="0"/>
  <p:tag name="KSO_WM_UNIT_TEXT_FILL_FORE_SCHEMECOLOR_INDEX" val="14"/>
  <p:tag name="KSO_WM_UNIT_TEXT_FILL_TYPE" val="1"/>
  <p:tag name="KSO_WM_UNIT_TEXT_FORE_SCHEMECOLOR_INDEX" val="6"/>
  <p:tag name="KSO_WM_UNIT_TEXT_LINE_FILL_TYPE" val="2"/>
  <p:tag name="KSO_WM_UNIT_TEXT_SHADOW_SCHEMECOLOR_INDEX" val="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747_3*m_h_f*1_1_2"/>
  <p:tag name="KSO_WM_TEMPLATE_CATEGORY" val="diagram"/>
  <p:tag name="KSO_WM_TEMPLATE_INDEX" val="747"/>
  <p:tag name="KSO_WM_UNIT_LAYERLEVEL" val="1_1_1"/>
  <p:tag name="KSO_WM_TAG_VERSION" val="1.0"/>
  <p:tag name="KSO_WM_BEAUTIFY_FLAG" val="#wm#"/>
  <p:tag name="KSO_WM_UNIT_NOCLEAR" val="0"/>
  <p:tag name="KSO_WM_UNIT_VALUE" val="13"/>
  <p:tag name="KSO_WM_UNIT_TYPE" val="m_h_f"/>
  <p:tag name="KSO_WM_UNIT_INDEX" val="1_1_2"/>
  <p:tag name="KSO_WM_UNIT_PRESET_TEXT" val="单击此处添加文本具体内容"/>
  <p:tag name="KSO_WM_UNIT_DIAGRAM_IS_NEED_ADD_PATH_ANIM" val="0"/>
  <p:tag name="KSO_WM_UNIT_TEXT_FILL_FORE_SCHEMECOLOR_INDEX" val="14"/>
  <p:tag name="KSO_WM_UNIT_TEXT_FILL_TYPE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747_3*m_h_f*1_2_2"/>
  <p:tag name="KSO_WM_TEMPLATE_CATEGORY" val="diagram"/>
  <p:tag name="KSO_WM_TEMPLATE_INDEX" val="747"/>
  <p:tag name="KSO_WM_UNIT_LAYERLEVEL" val="1_1_1"/>
  <p:tag name="KSO_WM_TAG_VERSION" val="1.0"/>
  <p:tag name="KSO_WM_BEAUTIFY_FLAG" val="#wm#"/>
  <p:tag name="KSO_WM_UNIT_NOCLEAR" val="0"/>
  <p:tag name="KSO_WM_UNIT_VALUE" val="13"/>
  <p:tag name="KSO_WM_UNIT_TYPE" val="m_h_f"/>
  <p:tag name="KSO_WM_UNIT_INDEX" val="1_2_2"/>
  <p:tag name="KSO_WM_UNIT_PRESET_TEXT" val="单击此处添加文本具体内容"/>
  <p:tag name="KSO_WM_UNIT_DIAGRAM_IS_NEED_ADD_PATH_ANIM" val="0"/>
  <p:tag name="KSO_WM_UNIT_TEXT_FILL_FORE_SCHEMECOLOR_INDEX" val="14"/>
  <p:tag name="KSO_WM_UNIT_TEX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747_3*m_h_f*1_3_2"/>
  <p:tag name="KSO_WM_TEMPLATE_CATEGORY" val="diagram"/>
  <p:tag name="KSO_WM_TEMPLATE_INDEX" val="747"/>
  <p:tag name="KSO_WM_UNIT_LAYERLEVEL" val="1_1_1"/>
  <p:tag name="KSO_WM_TAG_VERSION" val="1.0"/>
  <p:tag name="KSO_WM_BEAUTIFY_FLAG" val="#wm#"/>
  <p:tag name="KSO_WM_UNIT_NOCLEAR" val="0"/>
  <p:tag name="KSO_WM_UNIT_VALUE" val="13"/>
  <p:tag name="KSO_WM_UNIT_TYPE" val="m_h_f"/>
  <p:tag name="KSO_WM_UNIT_INDEX" val="1_3_2"/>
  <p:tag name="KSO_WM_UNIT_PRESET_TEXT" val="单击此处添加文本具体内容"/>
  <p:tag name="KSO_WM_UNIT_DIAGRAM_IS_NEED_ADD_PATH_ANIM" val="0"/>
  <p:tag name="KSO_WM_UNIT_TEXT_FILL_FORE_SCHEMECOLOR_INDEX" val="14"/>
  <p:tag name="KSO_WM_UNIT_TEXT_FILL_TYPE" val="1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71182_2*n_h_h_f*1_2_1_1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PRESET_TEXT" val="点击此处添加正文，文字是您思想的提炼，为了演示发布的良好效果，请您尽可能提炼思想的精髓，然后简单的阐述您的观点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i"/>
  <p:tag name="KSO_WM_UNIT_INDEX" val="1_1"/>
  <p:tag name="KSO_WM_UNIT_ID" val="diagram20171182_2*n_i*1_1"/>
  <p:tag name="KSO_WM_TEMPLATE_CATEGORY" val="diagram"/>
  <p:tag name="KSO_WM_TEMPLATE_INDEX" val="20171182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i"/>
  <p:tag name="KSO_WM_UNIT_INDEX" val="1_2"/>
  <p:tag name="KSO_WM_UNIT_ID" val="diagram20171182_2*n_i*1_2"/>
  <p:tag name="KSO_WM_TEMPLATE_CATEGORY" val="diagram"/>
  <p:tag name="KSO_WM_TEMPLATE_INDEX" val="20171182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71182_2*n_h_h_i*1_2_1_1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1_2"/>
  <p:tag name="KSO_WM_UNIT_ID" val="diagram20171182_2*n_h_h_i*1_2_1_2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TEXT_FILL_FORE_SCHEMECOLOR_INDEX" val="14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71182_2*n_h_h_i*1_2_3_1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3_2"/>
  <p:tag name="KSO_WM_UNIT_ID" val="diagram20171182_2*n_h_h_i*1_2_3_2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71182_2*n_h_h_f*1_2_3_1"/>
  <p:tag name="KSO_WM_TEMPLATE_CATEGORY" val="diagram"/>
  <p:tag name="KSO_WM_TEMPLATE_INDEX" val="20171182"/>
  <p:tag name="KSO_WM_UNIT_LAYERLEVEL" val="1_1_1_1"/>
  <p:tag name="KSO_WM_TAG_VERSION" val="1.0"/>
  <p:tag name="KSO_WM_BEAUTIFY_FLAG" val="#wm#"/>
  <p:tag name="KSO_WM_UNIT_PRESET_TEXT" val="点击此处添加正文，文字是您思想的提炼，为了演示发布的良好效果，请您尽可能提炼思想的精髓，然后简单的阐述您的观点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71182_2*n_h_i*1_1_1"/>
  <p:tag name="KSO_WM_TEMPLATE_CATEGORY" val="diagram"/>
  <p:tag name="KSO_WM_TEMPLATE_INDEX" val="20171182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71182_2*n_h_a*1_1_1"/>
  <p:tag name="KSO_WM_TEMPLATE_CATEGORY" val="diagram"/>
  <p:tag name="KSO_WM_TEMPLATE_INDEX" val="20171182"/>
  <p:tag name="KSO_WM_UNIT_LAYERLEVEL" val="1_1_1"/>
  <p:tag name="KSO_WM_TAG_VERSION" val="1.0"/>
  <p:tag name="KSO_WM_BEAUTIFY_FLAG" val="#wm#"/>
  <p:tag name="KSO_WM_UNIT_PRESET_TEXT" val="点击输&#13;入标题"/>
  <p:tag name="KSO_WM_UNIT_TEXT_FILL_FORE_SCHEMECOLOR_INDEX" val="14"/>
  <p:tag name="KSO_WM_UNIT_TEXT_FILL_TYPE" val="1"/>
</p:tagLst>
</file>

<file path=ppt/tags/tag26.xml><?xml version="1.0" encoding="utf-8"?>
<p:tagLst xmlns:p="http://schemas.openxmlformats.org/presentationml/2006/main">
  <p:tag name="KSO_WM_UNIT_PLACING_PICTURE_USER_VIEWPORT" val="{&quot;height&quot;:3740,&quot;width&quot;:12010}"/>
</p:tagLst>
</file>

<file path=ppt/tags/tag27.xml><?xml version="1.0" encoding="utf-8"?>
<p:tagLst xmlns:p="http://schemas.openxmlformats.org/presentationml/2006/main">
  <p:tag name="COMMONDATA" val="eyJoZGlkIjoiNDVmOWI4MzRkZDI0ODdjNGRmMzAzMGI1ZDhlZjRjYmIifQ=="/>
</p:tagLst>
</file>

<file path=ppt/theme/theme1.xml><?xml version="1.0" encoding="utf-8"?>
<a:theme xmlns:a="http://schemas.openxmlformats.org/drawingml/2006/main" name="默认设计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默认设计模板">
      <a:majorFont>
        <a:latin typeface="Tahoma"/>
        <a:ea typeface="黑体"/>
        <a:cs typeface=""/>
      </a:majorFont>
      <a:minorFont>
        <a:latin typeface="Tahom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黑体" panose="02010609060101010101" pitchFamily="49" charset="-122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黑体" panose="02010609060101010101" pitchFamily="49" charset="-122"/>
            <a:ea typeface="宋体" panose="02010600030101010101" pitchFamily="2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 marL="457200" indent="-457200">
          <a:lnSpc>
            <a:spcPct val="150000"/>
          </a:lnSpc>
          <a:buFont typeface="Wingdings" panose="05000000000000000000" charset="0"/>
          <a:buChar char="u"/>
          <a:defRPr lang="en-US" altLang="zh-CN" sz="28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  <a:sym typeface="+mn-ea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3315</Words>
  <Application>WPS 演示</Application>
  <PresentationFormat>宽屏</PresentationFormat>
  <Paragraphs>172</Paragraphs>
  <Slides>19</Slides>
  <Notes>29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Arial</vt:lpstr>
      <vt:lpstr>宋体</vt:lpstr>
      <vt:lpstr>Wingdings</vt:lpstr>
      <vt:lpstr>黑体</vt:lpstr>
      <vt:lpstr>Wingdings</vt:lpstr>
      <vt:lpstr>Tahoma</vt:lpstr>
      <vt:lpstr>Calibri</vt:lpstr>
      <vt:lpstr>Times New Roman</vt:lpstr>
      <vt:lpstr>楷体</vt:lpstr>
      <vt:lpstr>微软雅黑</vt:lpstr>
      <vt:lpstr>Cambria Math</vt:lpstr>
      <vt:lpstr>Arial Unicode MS</vt:lpstr>
      <vt:lpstr>默认设计模板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Kevin</dc:creator>
  <cp:lastModifiedBy>小鲸鱼</cp:lastModifiedBy>
  <cp:revision>4488</cp:revision>
  <cp:lastPrinted>2017-12-11T02:38:00Z</cp:lastPrinted>
  <dcterms:created xsi:type="dcterms:W3CDTF">2009-10-06T03:58:00Z</dcterms:created>
  <dcterms:modified xsi:type="dcterms:W3CDTF">2022-06-09T04:03:07Z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68CA3F2E322A41ED9025E1003895D28A</vt:lpwstr>
  </property>
</Properties>
</file>