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0" r:id="rId6"/>
    <p:sldId id="258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D4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4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751523"/>
            <a:ext cx="9144000" cy="2387600"/>
          </a:xfrm>
        </p:spPr>
        <p:txBody>
          <a:bodyPr>
            <a:normAutofit/>
          </a:bodyPr>
          <a:p>
            <a:pPr fontAlgn="auto">
              <a:lnSpc>
                <a:spcPct val="140000"/>
              </a:lnSpc>
            </a:pPr>
            <a:r>
              <a:rPr lang="zh-CN" altLang="en-US" sz="40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Two-Stage AST Encoding for Software Defect</a:t>
            </a:r>
            <a:r>
              <a:rPr lang="en-US" altLang="zh-CN" sz="40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40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Prediction</a:t>
            </a:r>
            <a:endParaRPr lang="zh-CN" altLang="en-US" sz="4000" b="1">
              <a:solidFill>
                <a:schemeClr val="tx2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p>
            <a:r>
              <a:rPr lang="zh-CN" altLang="en-US" sz="14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Yanwu Zhou, Lu Lu, Quanyi Zou, Cuixu Li</a:t>
            </a:r>
            <a:endParaRPr lang="zh-CN" altLang="en-US" sz="1400" b="1">
              <a:solidFill>
                <a:schemeClr val="tx2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School of Computer Science and Engineering, </a:t>
            </a:r>
            <a:r>
              <a:rPr lang="en-US" altLang="zh-CN" sz="14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14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South China University of Technology, </a:t>
            </a:r>
            <a:r>
              <a:rPr lang="en-US" altLang="zh-CN" sz="14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14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Guangzhou, China</a:t>
            </a:r>
            <a:endParaRPr lang="zh-CN" altLang="en-US" sz="1400" b="1">
              <a:solidFill>
                <a:schemeClr val="tx2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School of Software Engineering, South China University of Technology, Guangzhou, China</a:t>
            </a:r>
            <a:endParaRPr lang="zh-CN" altLang="en-US" sz="1400" b="1">
              <a:solidFill>
                <a:schemeClr val="tx2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cGuangdong Meiweixian Flavoring Foods Co.,Ltd., Zhongshan, China</a:t>
            </a:r>
            <a:endParaRPr lang="zh-CN" altLang="en-US" sz="1400" b="1">
              <a:solidFill>
                <a:schemeClr val="tx2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Corresponding author email: lul@scut.edu.cn</a:t>
            </a:r>
            <a:endParaRPr lang="zh-CN" altLang="en-US" sz="1400" b="1">
              <a:solidFill>
                <a:schemeClr val="tx2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447040" y="1294130"/>
            <a:ext cx="39751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Traditional Methods</a:t>
            </a:r>
            <a:endParaRPr lang="en-US" altLang="zh-CN" sz="32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0815" y="133350"/>
            <a:ext cx="1873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2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+mj-lt"/>
              </a:rPr>
              <a:t>Background</a:t>
            </a:r>
            <a:endParaRPr lang="en-US" altLang="zh-CN" sz="2400">
              <a:solidFill>
                <a:schemeClr val="tx2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7040" y="2211070"/>
            <a:ext cx="5363845" cy="3251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ts val="308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Advantages: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fontAlgn="auto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Low computational cost and time cost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indent="0" fontAlgn="auto">
              <a:lnSpc>
                <a:spcPts val="3080"/>
              </a:lnSpc>
              <a:buFont typeface="Arial" panose="020B0604020202020204" pitchFamily="34" charset="0"/>
              <a:buNone/>
            </a:pP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indent="0" fontAlgn="auto">
              <a:lnSpc>
                <a:spcPts val="308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Disadvantages</a:t>
            </a: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: 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fontAlgn="auto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Fail to capture the semantics of code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fontAlgn="auto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Only focus on the statistics of code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fontAlgn="auto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Handcraft features are hard to collected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91250" y="1294130"/>
            <a:ext cx="47072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Deep Learning Methods</a:t>
            </a:r>
            <a:endParaRPr lang="en-US" altLang="zh-CN" sz="32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91250" y="2211070"/>
            <a:ext cx="5620385" cy="3251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ts val="308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Advantages: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fontAlgn="auto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Exploit raw materials (code files)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fontAlgn="auto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Extract code features automatically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fontAlgn="auto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Stronger code representation ability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indent="0" fontAlgn="auto">
              <a:lnSpc>
                <a:spcPts val="3080"/>
              </a:lnSpc>
              <a:buFont typeface="Arial" panose="020B0604020202020204" pitchFamily="34" charset="0"/>
              <a:buNone/>
            </a:pP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indent="0" fontAlgn="auto">
              <a:lnSpc>
                <a:spcPts val="308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Disadvantages</a:t>
            </a: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: 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fontAlgn="auto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Long time for training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fontAlgn="auto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Lack of interpretability of code feature 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pic>
        <p:nvPicPr>
          <p:cNvPr id="12" name="图片 11" descr="勾勾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103870" y="5699760"/>
            <a:ext cx="882015" cy="600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树形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328545" y="2463800"/>
            <a:ext cx="1628775" cy="1628775"/>
          </a:xfrm>
          <a:prstGeom prst="rect">
            <a:avLst/>
          </a:prstGeom>
        </p:spPr>
      </p:pic>
      <p:pic>
        <p:nvPicPr>
          <p:cNvPr id="5" name="图片 4" descr="代码块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35" y="2825115"/>
            <a:ext cx="906780" cy="906780"/>
          </a:xfrm>
          <a:prstGeom prst="rect">
            <a:avLst/>
          </a:prstGeom>
        </p:spPr>
      </p:pic>
      <p:sp>
        <p:nvSpPr>
          <p:cNvPr id="13" name="右箭头 12"/>
          <p:cNvSpPr/>
          <p:nvPr/>
        </p:nvSpPr>
        <p:spPr>
          <a:xfrm>
            <a:off x="1558925" y="3195320"/>
            <a:ext cx="779780" cy="276225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3957320" y="3195320"/>
            <a:ext cx="779780" cy="276225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向量"/>
          <p:cNvPicPr>
            <a:picLocks noChangeAspect="1"/>
          </p:cNvPicPr>
          <p:nvPr/>
        </p:nvPicPr>
        <p:blipFill>
          <a:blip r:embed="rId3"/>
          <a:srcRect r="1707" b="63789"/>
          <a:stretch>
            <a:fillRect/>
          </a:stretch>
        </p:blipFill>
        <p:spPr>
          <a:xfrm>
            <a:off x="4807585" y="2457450"/>
            <a:ext cx="930275" cy="26416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5133975" y="2713990"/>
            <a:ext cx="400685" cy="1128395"/>
            <a:chOff x="8018" y="4912"/>
            <a:chExt cx="631" cy="1777"/>
          </a:xfrm>
          <a:solidFill>
            <a:schemeClr val="bg1"/>
          </a:solidFill>
        </p:grpSpPr>
        <p:pic>
          <p:nvPicPr>
            <p:cNvPr id="22" name="图片 21" descr="向量"/>
            <p:cNvPicPr>
              <a:picLocks noChangeAspect="1"/>
            </p:cNvPicPr>
            <p:nvPr/>
          </p:nvPicPr>
          <p:blipFill>
            <a:blip r:embed="rId3"/>
            <a:srcRect l="28747" t="33333" r="37653" b="20304"/>
            <a:stretch>
              <a:fillRect/>
            </a:stretch>
          </p:blipFill>
          <p:spPr>
            <a:xfrm>
              <a:off x="8019" y="4912"/>
              <a:ext cx="630" cy="705"/>
            </a:xfrm>
            <a:prstGeom prst="rect">
              <a:avLst/>
            </a:prstGeom>
            <a:grpFill/>
          </p:spPr>
        </p:pic>
        <p:pic>
          <p:nvPicPr>
            <p:cNvPr id="23" name="图片 22" descr="向量"/>
            <p:cNvPicPr>
              <a:picLocks noChangeAspect="1"/>
            </p:cNvPicPr>
            <p:nvPr/>
          </p:nvPicPr>
          <p:blipFill>
            <a:blip r:embed="rId3"/>
            <a:srcRect l="28747" t="33333" r="37653" b="20304"/>
            <a:stretch>
              <a:fillRect/>
            </a:stretch>
          </p:blipFill>
          <p:spPr>
            <a:xfrm>
              <a:off x="8018" y="5471"/>
              <a:ext cx="630" cy="705"/>
            </a:xfrm>
            <a:prstGeom prst="rect">
              <a:avLst/>
            </a:prstGeom>
            <a:grpFill/>
          </p:spPr>
        </p:pic>
        <p:pic>
          <p:nvPicPr>
            <p:cNvPr id="24" name="图片 23" descr="向量"/>
            <p:cNvPicPr>
              <a:picLocks noChangeAspect="1"/>
            </p:cNvPicPr>
            <p:nvPr/>
          </p:nvPicPr>
          <p:blipFill>
            <a:blip r:embed="rId3"/>
            <a:srcRect l="28747" t="33333" r="37653" b="20304"/>
            <a:stretch>
              <a:fillRect/>
            </a:stretch>
          </p:blipFill>
          <p:spPr>
            <a:xfrm>
              <a:off x="8018" y="5985"/>
              <a:ext cx="630" cy="705"/>
            </a:xfrm>
            <a:prstGeom prst="rect">
              <a:avLst/>
            </a:prstGeom>
            <a:grpFill/>
          </p:spPr>
        </p:pic>
      </p:grpSp>
      <p:grpSp>
        <p:nvGrpSpPr>
          <p:cNvPr id="7" name="组合 6"/>
          <p:cNvGrpSpPr/>
          <p:nvPr/>
        </p:nvGrpSpPr>
        <p:grpSpPr>
          <a:xfrm>
            <a:off x="5060315" y="2819400"/>
            <a:ext cx="400050" cy="1119505"/>
            <a:chOff x="8018" y="4927"/>
            <a:chExt cx="630" cy="1763"/>
          </a:xfrm>
          <a:solidFill>
            <a:schemeClr val="bg1"/>
          </a:solidFill>
        </p:grpSpPr>
        <p:pic>
          <p:nvPicPr>
            <p:cNvPr id="8" name="图片 7" descr="向量"/>
            <p:cNvPicPr>
              <a:picLocks noChangeAspect="1"/>
            </p:cNvPicPr>
            <p:nvPr/>
          </p:nvPicPr>
          <p:blipFill>
            <a:blip r:embed="rId3"/>
            <a:srcRect l="28747" t="33333" r="37653" b="20304"/>
            <a:stretch>
              <a:fillRect/>
            </a:stretch>
          </p:blipFill>
          <p:spPr>
            <a:xfrm>
              <a:off x="8018" y="4927"/>
              <a:ext cx="630" cy="705"/>
            </a:xfrm>
            <a:prstGeom prst="rect">
              <a:avLst/>
            </a:prstGeom>
            <a:grpFill/>
          </p:spPr>
        </p:pic>
        <p:pic>
          <p:nvPicPr>
            <p:cNvPr id="9" name="图片 8" descr="向量"/>
            <p:cNvPicPr>
              <a:picLocks noChangeAspect="1"/>
            </p:cNvPicPr>
            <p:nvPr/>
          </p:nvPicPr>
          <p:blipFill>
            <a:blip r:embed="rId3"/>
            <a:srcRect l="28747" t="33333" r="37653" b="20304"/>
            <a:stretch>
              <a:fillRect/>
            </a:stretch>
          </p:blipFill>
          <p:spPr>
            <a:xfrm>
              <a:off x="8018" y="5471"/>
              <a:ext cx="630" cy="705"/>
            </a:xfrm>
            <a:prstGeom prst="rect">
              <a:avLst/>
            </a:prstGeom>
            <a:grpFill/>
          </p:spPr>
        </p:pic>
        <p:pic>
          <p:nvPicPr>
            <p:cNvPr id="10" name="图片 9" descr="向量"/>
            <p:cNvPicPr>
              <a:picLocks noChangeAspect="1"/>
            </p:cNvPicPr>
            <p:nvPr/>
          </p:nvPicPr>
          <p:blipFill>
            <a:blip r:embed="rId3"/>
            <a:srcRect l="28747" t="33333" r="37653" b="20304"/>
            <a:stretch>
              <a:fillRect/>
            </a:stretch>
          </p:blipFill>
          <p:spPr>
            <a:xfrm>
              <a:off x="8018" y="5985"/>
              <a:ext cx="630" cy="705"/>
            </a:xfrm>
            <a:prstGeom prst="rect">
              <a:avLst/>
            </a:prstGeom>
            <a:grpFill/>
          </p:spPr>
        </p:pic>
      </p:grpSp>
      <p:grpSp>
        <p:nvGrpSpPr>
          <p:cNvPr id="6" name="组合 5"/>
          <p:cNvGrpSpPr/>
          <p:nvPr/>
        </p:nvGrpSpPr>
        <p:grpSpPr>
          <a:xfrm>
            <a:off x="4976495" y="2978150"/>
            <a:ext cx="400685" cy="1128395"/>
            <a:chOff x="8018" y="4912"/>
            <a:chExt cx="631" cy="1777"/>
          </a:xfrm>
          <a:solidFill>
            <a:schemeClr val="bg1"/>
          </a:solidFill>
        </p:grpSpPr>
        <p:pic>
          <p:nvPicPr>
            <p:cNvPr id="16" name="图片 15" descr="向量"/>
            <p:cNvPicPr>
              <a:picLocks noChangeAspect="1"/>
            </p:cNvPicPr>
            <p:nvPr/>
          </p:nvPicPr>
          <p:blipFill>
            <a:blip r:embed="rId3"/>
            <a:srcRect l="28747" t="33333" r="37653" b="20304"/>
            <a:stretch>
              <a:fillRect/>
            </a:stretch>
          </p:blipFill>
          <p:spPr>
            <a:xfrm>
              <a:off x="8019" y="4912"/>
              <a:ext cx="630" cy="705"/>
            </a:xfrm>
            <a:prstGeom prst="rect">
              <a:avLst/>
            </a:prstGeom>
            <a:grpFill/>
          </p:spPr>
        </p:pic>
        <p:pic>
          <p:nvPicPr>
            <p:cNvPr id="17" name="图片 16" descr="向量"/>
            <p:cNvPicPr>
              <a:picLocks noChangeAspect="1"/>
            </p:cNvPicPr>
            <p:nvPr/>
          </p:nvPicPr>
          <p:blipFill>
            <a:blip r:embed="rId3"/>
            <a:srcRect l="28747" t="33333" r="37653" b="20304"/>
            <a:stretch>
              <a:fillRect/>
            </a:stretch>
          </p:blipFill>
          <p:spPr>
            <a:xfrm>
              <a:off x="8018" y="5471"/>
              <a:ext cx="630" cy="705"/>
            </a:xfrm>
            <a:prstGeom prst="rect">
              <a:avLst/>
            </a:prstGeom>
            <a:grpFill/>
          </p:spPr>
        </p:pic>
        <p:pic>
          <p:nvPicPr>
            <p:cNvPr id="18" name="图片 17" descr="向量"/>
            <p:cNvPicPr>
              <a:picLocks noChangeAspect="1"/>
            </p:cNvPicPr>
            <p:nvPr/>
          </p:nvPicPr>
          <p:blipFill>
            <a:blip r:embed="rId3"/>
            <a:srcRect l="28747" t="33333" r="37653" b="20304"/>
            <a:stretch>
              <a:fillRect/>
            </a:stretch>
          </p:blipFill>
          <p:spPr>
            <a:xfrm>
              <a:off x="8018" y="5985"/>
              <a:ext cx="630" cy="705"/>
            </a:xfrm>
            <a:prstGeom prst="rect">
              <a:avLst/>
            </a:prstGeom>
            <a:grpFill/>
          </p:spPr>
        </p:pic>
      </p:grpSp>
      <p:sp>
        <p:nvSpPr>
          <p:cNvPr id="2" name="右箭头 1"/>
          <p:cNvSpPr/>
          <p:nvPr/>
        </p:nvSpPr>
        <p:spPr>
          <a:xfrm>
            <a:off x="5747385" y="3195320"/>
            <a:ext cx="779780" cy="276225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neural-networ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165" y="2552700"/>
            <a:ext cx="1562100" cy="1562100"/>
          </a:xfrm>
          <a:prstGeom prst="rect">
            <a:avLst/>
          </a:prstGeom>
        </p:spPr>
      </p:pic>
      <p:sp>
        <p:nvSpPr>
          <p:cNvPr id="25" name="右箭头 24"/>
          <p:cNvSpPr/>
          <p:nvPr/>
        </p:nvSpPr>
        <p:spPr>
          <a:xfrm>
            <a:off x="8089265" y="3195955"/>
            <a:ext cx="779780" cy="276225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70815" y="133350"/>
            <a:ext cx="1873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2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+mj-lt"/>
              </a:rPr>
              <a:t>Background</a:t>
            </a:r>
            <a:endParaRPr lang="en-US" altLang="zh-CN" sz="2400">
              <a:solidFill>
                <a:schemeClr val="tx2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+mj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26060" y="4250055"/>
            <a:ext cx="14179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code 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algn="ctr"/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files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4040" y="1421130"/>
            <a:ext cx="39751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AST Based Methods</a:t>
            </a:r>
            <a:endParaRPr lang="en-US" altLang="zh-CN" sz="32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062480" y="4238625"/>
            <a:ext cx="21609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None/>
            </a:pPr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abstract syntax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algn="ctr">
              <a:buClrTx/>
              <a:buSzTx/>
              <a:buNone/>
            </a:pPr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tree (AST)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737100" y="4250055"/>
            <a:ext cx="12769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None/>
            </a:pPr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token 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algn="ctr">
              <a:buClrTx/>
              <a:buSzTx/>
              <a:buNone/>
            </a:pPr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vectors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78550" y="4250055"/>
            <a:ext cx="21609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None/>
            </a:pPr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neural 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algn="ctr">
              <a:buClrTx/>
              <a:buSzTx/>
              <a:buNone/>
            </a:pPr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network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41335" y="4250055"/>
            <a:ext cx="21609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code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algn="ctr"/>
            <a:r>
              <a:rPr lang="en-US" altLang="zh-CN" sz="2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representation</a:t>
            </a:r>
            <a:endParaRPr lang="en-US" altLang="zh-CN" sz="24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grpSp>
        <p:nvGrpSpPr>
          <p:cNvPr id="731" name="组合 730"/>
          <p:cNvGrpSpPr/>
          <p:nvPr/>
        </p:nvGrpSpPr>
        <p:grpSpPr>
          <a:xfrm>
            <a:off x="9004935" y="2721610"/>
            <a:ext cx="433070" cy="1260475"/>
            <a:chOff x="8178599" y="383398"/>
            <a:chExt cx="278661" cy="820349"/>
          </a:xfrm>
        </p:grpSpPr>
        <p:sp>
          <p:nvSpPr>
            <p:cNvPr id="732" name="Google Shape;3648;p88"/>
            <p:cNvSpPr/>
            <p:nvPr/>
          </p:nvSpPr>
          <p:spPr>
            <a:xfrm rot="5400000">
              <a:off x="7907755" y="654242"/>
              <a:ext cx="820349" cy="27866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 cmpd="sng">
              <a:solidFill>
                <a:schemeClr val="bg1"/>
              </a:solidFill>
              <a:prstDash val="solid"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3" name="椭圆 732"/>
            <p:cNvSpPr>
              <a:spLocks noChangeAspect="1"/>
            </p:cNvSpPr>
            <p:nvPr/>
          </p:nvSpPr>
          <p:spPr>
            <a:xfrm>
              <a:off x="8204653" y="422579"/>
              <a:ext cx="221299" cy="222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34" name="椭圆 733"/>
            <p:cNvSpPr>
              <a:spLocks noChangeAspect="1"/>
            </p:cNvSpPr>
            <p:nvPr/>
          </p:nvSpPr>
          <p:spPr>
            <a:xfrm>
              <a:off x="8204653" y="682914"/>
              <a:ext cx="221299" cy="222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735" name="椭圆 734"/>
            <p:cNvSpPr>
              <a:spLocks noChangeAspect="1"/>
            </p:cNvSpPr>
            <p:nvPr/>
          </p:nvSpPr>
          <p:spPr>
            <a:xfrm>
              <a:off x="8204653" y="943249"/>
              <a:ext cx="221299" cy="222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  <a:sym typeface="+mn-ea"/>
              </a:endParaRPr>
            </a:p>
          </p:txBody>
        </p:sp>
      </p:grpSp>
      <p:sp>
        <p:nvSpPr>
          <p:cNvPr id="33" name="右箭头 32"/>
          <p:cNvSpPr/>
          <p:nvPr/>
        </p:nvSpPr>
        <p:spPr>
          <a:xfrm>
            <a:off x="9671050" y="3195955"/>
            <a:ext cx="779780" cy="276225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0353675" y="2973705"/>
            <a:ext cx="17907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i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defective </a:t>
            </a:r>
            <a:endParaRPr lang="en-US" altLang="zh-CN" sz="2400" i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algn="ctr"/>
            <a:r>
              <a:rPr lang="en-US" altLang="zh-CN" sz="2400" i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or not</a:t>
            </a:r>
            <a:endParaRPr lang="en-US" altLang="zh-CN" sz="2400" i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361305" y="1019810"/>
            <a:ext cx="4992370" cy="2461260"/>
          </a:xfrm>
          <a:prstGeom prst="rect">
            <a:avLst/>
          </a:prstGeom>
          <a:solidFill>
            <a:schemeClr val="bg1"/>
          </a:solidFill>
          <a:ln w="28575" cap="rnd" cmpd="sng">
            <a:solidFill>
              <a:schemeClr val="tx2"/>
            </a:solidFill>
            <a:prstDash val="solid"/>
          </a:ln>
        </p:spPr>
        <p:txBody>
          <a:bodyPr wrap="square" rtlCol="0">
            <a:spAutoFit/>
          </a:bodyPr>
          <a:p>
            <a:pPr indent="0" fontAlgn="auto">
              <a:lnSpc>
                <a:spcPts val="308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Drawbacks of existing ast based methods:</a:t>
            </a:r>
            <a:endParaRPr lang="en-US" altLang="zh-CN" sz="28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fontAlgn="auto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Pre-order traversal loses tree structural infomation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fontAlgn="auto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Not all the ast nodes are at the same level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cxnSp>
        <p:nvCxnSpPr>
          <p:cNvPr id="43" name="直接箭头连接符 42"/>
          <p:cNvCxnSpPr/>
          <p:nvPr/>
        </p:nvCxnSpPr>
        <p:spPr>
          <a:xfrm flipV="1">
            <a:off x="3898265" y="2152015"/>
            <a:ext cx="1350645" cy="865505"/>
          </a:xfrm>
          <a:prstGeom prst="straightConnector1">
            <a:avLst/>
          </a:prstGeom>
          <a:ln w="34925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70815" y="133350"/>
            <a:ext cx="1873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2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+mj-lt"/>
              </a:rPr>
              <a:t>Framework</a:t>
            </a:r>
            <a:endParaRPr lang="en-US" altLang="zh-CN" sz="2400">
              <a:solidFill>
                <a:schemeClr val="tx2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+mj-lt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65480" y="875030"/>
            <a:ext cx="10527665" cy="5584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92125" y="789305"/>
            <a:ext cx="11210925" cy="5510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72255" y="4179570"/>
            <a:ext cx="7504430" cy="2501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072255" y="500380"/>
            <a:ext cx="7503795" cy="6087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4719320" y="1636395"/>
            <a:ext cx="4883785" cy="881380"/>
          </a:xfrm>
          <a:prstGeom prst="rect">
            <a:avLst/>
          </a:prstGeom>
          <a:solidFill>
            <a:schemeClr val="bg1"/>
          </a:solidFill>
          <a:ln w="28575" cap="rnd" cmpd="sng">
            <a:solidFill>
              <a:schemeClr val="tx2"/>
            </a:solidFill>
            <a:prstDash val="solid"/>
          </a:ln>
        </p:spPr>
        <p:txBody>
          <a:bodyPr wrap="square" rtlCol="0">
            <a:spAutoFit/>
          </a:bodyPr>
          <a:p>
            <a:pPr indent="0" fontAlgn="auto">
              <a:lnSpc>
                <a:spcPts val="3080"/>
              </a:lnSpc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  <a:sym typeface="+mn-ea"/>
              </a:rPr>
              <a:t>Parse code files into ASTs and then marked and converted into vectors. 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24375" y="4386580"/>
            <a:ext cx="6081395" cy="1276350"/>
          </a:xfrm>
          <a:prstGeom prst="rect">
            <a:avLst/>
          </a:prstGeom>
          <a:solidFill>
            <a:schemeClr val="bg1"/>
          </a:solidFill>
          <a:ln w="28575" cap="rnd" cmpd="sng">
            <a:solidFill>
              <a:schemeClr val="tx2"/>
            </a:solidFill>
            <a:prstDash val="solid"/>
          </a:ln>
        </p:spPr>
        <p:txBody>
          <a:bodyPr wrap="square" rtlCol="0">
            <a:spAutoFit/>
          </a:bodyPr>
          <a:p>
            <a:pPr indent="0" fontAlgn="auto">
              <a:lnSpc>
                <a:spcPts val="3080"/>
              </a:lnSpc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  <a:sym typeface="+mn-ea"/>
              </a:rPr>
              <a:t>Aggregate the word embeddings and positional encodings of ordinary nodes to construct the block node encodings in the first stage.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24375" y="2058670"/>
            <a:ext cx="6081395" cy="1276350"/>
          </a:xfrm>
          <a:prstGeom prst="rect">
            <a:avLst/>
          </a:prstGeom>
          <a:solidFill>
            <a:schemeClr val="bg1"/>
          </a:solidFill>
          <a:ln w="28575" cap="rnd" cmpd="sng">
            <a:solidFill>
              <a:schemeClr val="tx2"/>
            </a:solidFill>
            <a:prstDash val="solid"/>
          </a:ln>
        </p:spPr>
        <p:txBody>
          <a:bodyPr wrap="square" rtlCol="0">
            <a:spAutoFit/>
          </a:bodyPr>
          <a:p>
            <a:pPr indent="0" fontAlgn="auto">
              <a:lnSpc>
                <a:spcPts val="3080"/>
              </a:lnSpc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  <a:sym typeface="+mn-ea"/>
              </a:rPr>
              <a:t>Feed the block node encodings into a Tree-based LSTM and produce the AST’s final encoding by max pooling in the second stage.</a:t>
            </a:r>
            <a:endParaRPr lang="en-US" altLang="zh-CN" sz="2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  <p:bldP spid="5" grpId="0" bldLvl="0" animBg="1"/>
      <p:bldP spid="5" grpId="1" animBg="1"/>
      <p:bldP spid="7" grpId="0" bldLvl="0" animBg="1"/>
      <p:bldP spid="7" grpId="1" animBg="1"/>
      <p:bldP spid="15" grpId="0" bldLvl="0" animBg="1"/>
      <p:bldP spid="15" grpId="1" animBg="1"/>
      <p:bldP spid="16" grpId="0" bldLvl="0" animBg="1"/>
      <p:bldP spid="16" grpId="1" animBg="1"/>
      <p:bldP spid="41" grpId="0" bldLvl="0" animBg="1"/>
      <p:bldP spid="41" grpId="1" animBg="1"/>
      <p:bldP spid="41" grpId="2" bldLvl="0" animBg="1"/>
      <p:bldP spid="15" grpId="2" bldLvl="0" animBg="1"/>
      <p:bldP spid="16" grpId="2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1231265" y="5871210"/>
            <a:ext cx="13322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block tree</a:t>
            </a:r>
            <a:r>
              <a:rPr lang="en-US" altLang="zh-CN" sz="32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 </a:t>
            </a:r>
            <a:endParaRPr lang="en-US" altLang="zh-CN" sz="32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0815" y="133350"/>
            <a:ext cx="1873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2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+mj-lt"/>
              </a:rPr>
              <a:t>Method</a:t>
            </a:r>
            <a:endParaRPr lang="en-US" altLang="zh-CN" sz="2400">
              <a:solidFill>
                <a:schemeClr val="tx2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+mj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12590" y="291465"/>
            <a:ext cx="31388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Mark AST nodes</a:t>
            </a:r>
            <a:endParaRPr lang="en-US" altLang="zh-CN" sz="32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484" y="874812"/>
            <a:ext cx="5351425" cy="51747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602" y="2685343"/>
            <a:ext cx="5532599" cy="389415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93750" y="6115685"/>
            <a:ext cx="437515" cy="266065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346325" y="6115685"/>
            <a:ext cx="437515" cy="266065"/>
          </a:xfrm>
          <a:prstGeom prst="rect">
            <a:avLst/>
          </a:prstGeom>
          <a:noFill/>
          <a:ln w="12700" cmpd="sng">
            <a:solidFill>
              <a:srgbClr val="A5D4F7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783840" y="5871210"/>
            <a:ext cx="13322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block node</a:t>
            </a:r>
            <a:r>
              <a:rPr lang="en-US" altLang="zh-CN" sz="32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 </a:t>
            </a:r>
            <a:endParaRPr lang="en-US" altLang="zh-CN" sz="32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898900" y="6115685"/>
            <a:ext cx="437515" cy="266065"/>
          </a:xfrm>
          <a:prstGeom prst="rect">
            <a:avLst/>
          </a:prstGeom>
          <a:noFill/>
          <a:ln w="12700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336415" y="5871210"/>
            <a:ext cx="13322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ordinary node</a:t>
            </a:r>
            <a:r>
              <a:rPr lang="en-US" altLang="zh-CN" sz="32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 </a:t>
            </a:r>
            <a:endParaRPr lang="en-US" altLang="zh-CN" sz="32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207125" y="1158875"/>
            <a:ext cx="542226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The block nodes chosen create a local scope with specific context. </a:t>
            </a:r>
            <a:endParaRPr lang="en-US" altLang="zh-CN" sz="20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T</a:t>
            </a: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he meaning of ast nodes beneath the specific block node may differ in other statement blocks.</a:t>
            </a:r>
            <a:endParaRPr lang="en-US" altLang="zh-CN" sz="20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70815" y="133350"/>
            <a:ext cx="1873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2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+mj-lt"/>
              </a:rPr>
              <a:t>Method</a:t>
            </a:r>
            <a:endParaRPr lang="en-US" altLang="zh-CN" sz="2400">
              <a:solidFill>
                <a:schemeClr val="tx2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+mj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61435" y="281940"/>
            <a:ext cx="38030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Two-Stage Encoding</a:t>
            </a:r>
            <a:endParaRPr lang="en-US" altLang="zh-CN" sz="3200" b="1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sp>
        <p:nvSpPr>
          <p:cNvPr id="806" name="文本框 805"/>
          <p:cNvSpPr txBox="1"/>
          <p:nvPr/>
        </p:nvSpPr>
        <p:spPr>
          <a:xfrm>
            <a:off x="9110980" y="1741170"/>
            <a:ext cx="1320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Block Subtree</a:t>
            </a:r>
            <a:endParaRPr lang="en-US" altLang="zh-CN" sz="14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r>
              <a:rPr lang="en-US" altLang="zh-CN" sz="14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Encoding</a:t>
            </a:r>
            <a:endParaRPr lang="en-US" altLang="zh-CN" sz="1200" b="1" i="1" dirty="0">
              <a:latin typeface="Consolas" panose="020B0609020204030204" charset="0"/>
              <a:cs typeface="Consolas" panose="020B0609020204030204" charset="0"/>
            </a:endParaRPr>
          </a:p>
        </p:txBody>
      </p:sp>
      <p:grpSp>
        <p:nvGrpSpPr>
          <p:cNvPr id="83" name="组合 82"/>
          <p:cNvGrpSpPr/>
          <p:nvPr/>
        </p:nvGrpSpPr>
        <p:grpSpPr>
          <a:xfrm rot="0">
            <a:off x="8575675" y="2293620"/>
            <a:ext cx="1741805" cy="2169795"/>
            <a:chOff x="15761" y="5706"/>
            <a:chExt cx="2866" cy="3570"/>
          </a:xfrm>
        </p:grpSpPr>
        <p:sp>
          <p:nvSpPr>
            <p:cNvPr id="84" name="Google Shape;3648;p88"/>
            <p:cNvSpPr/>
            <p:nvPr/>
          </p:nvSpPr>
          <p:spPr>
            <a:xfrm rot="5400000">
              <a:off x="17651" y="8616"/>
              <a:ext cx="882" cy="43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" name="椭圆 84"/>
            <p:cNvSpPr>
              <a:spLocks noChangeAspect="1"/>
            </p:cNvSpPr>
            <p:nvPr/>
          </p:nvSpPr>
          <p:spPr>
            <a:xfrm>
              <a:off x="17929" y="8456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6" name="椭圆 85"/>
            <p:cNvSpPr>
              <a:spLocks noChangeAspect="1"/>
            </p:cNvSpPr>
            <p:nvPr/>
          </p:nvSpPr>
          <p:spPr>
            <a:xfrm>
              <a:off x="17929" y="8865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87" name="Google Shape;3648;p88"/>
            <p:cNvSpPr/>
            <p:nvPr/>
          </p:nvSpPr>
          <p:spPr>
            <a:xfrm rot="5400000">
              <a:off x="16606" y="8616"/>
              <a:ext cx="882" cy="43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" name="椭圆 87"/>
            <p:cNvSpPr>
              <a:spLocks noChangeAspect="1"/>
            </p:cNvSpPr>
            <p:nvPr/>
          </p:nvSpPr>
          <p:spPr>
            <a:xfrm>
              <a:off x="16884" y="8456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9" name="椭圆 88"/>
            <p:cNvSpPr>
              <a:spLocks noChangeAspect="1"/>
            </p:cNvSpPr>
            <p:nvPr/>
          </p:nvSpPr>
          <p:spPr>
            <a:xfrm>
              <a:off x="16884" y="8865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90" name="Google Shape;3648;p88"/>
            <p:cNvSpPr/>
            <p:nvPr/>
          </p:nvSpPr>
          <p:spPr>
            <a:xfrm rot="5400000">
              <a:off x="15539" y="8616"/>
              <a:ext cx="882" cy="43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1" name="椭圆 90"/>
            <p:cNvSpPr>
              <a:spLocks noChangeAspect="1"/>
            </p:cNvSpPr>
            <p:nvPr/>
          </p:nvSpPr>
          <p:spPr>
            <a:xfrm>
              <a:off x="15817" y="8456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2" name="椭圆 91"/>
            <p:cNvSpPr>
              <a:spLocks noChangeAspect="1"/>
            </p:cNvSpPr>
            <p:nvPr/>
          </p:nvSpPr>
          <p:spPr>
            <a:xfrm>
              <a:off x="15817" y="8865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93" name="Google Shape;3648;p88"/>
            <p:cNvSpPr/>
            <p:nvPr/>
          </p:nvSpPr>
          <p:spPr>
            <a:xfrm rot="5400000">
              <a:off x="16580" y="7307"/>
              <a:ext cx="882" cy="43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" name="椭圆 93"/>
            <p:cNvSpPr>
              <a:spLocks noChangeAspect="1"/>
            </p:cNvSpPr>
            <p:nvPr/>
          </p:nvSpPr>
          <p:spPr>
            <a:xfrm>
              <a:off x="16858" y="7147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椭圆 94"/>
            <p:cNvSpPr>
              <a:spLocks noChangeAspect="1"/>
            </p:cNvSpPr>
            <p:nvPr/>
          </p:nvSpPr>
          <p:spPr>
            <a:xfrm>
              <a:off x="16858" y="7556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624" name="Google Shape;3648;p88"/>
            <p:cNvSpPr/>
            <p:nvPr/>
          </p:nvSpPr>
          <p:spPr>
            <a:xfrm rot="5400000">
              <a:off x="17967" y="7266"/>
              <a:ext cx="882" cy="43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5" name="椭圆 624"/>
            <p:cNvSpPr>
              <a:spLocks noChangeAspect="1"/>
            </p:cNvSpPr>
            <p:nvPr/>
          </p:nvSpPr>
          <p:spPr>
            <a:xfrm>
              <a:off x="18245" y="7106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26" name="椭圆 625"/>
            <p:cNvSpPr>
              <a:spLocks noChangeAspect="1"/>
            </p:cNvSpPr>
            <p:nvPr/>
          </p:nvSpPr>
          <p:spPr>
            <a:xfrm>
              <a:off x="18245" y="7515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  <a:sym typeface="+mn-ea"/>
              </a:endParaRPr>
            </a:p>
          </p:txBody>
        </p:sp>
        <p:cxnSp>
          <p:nvCxnSpPr>
            <p:cNvPr id="602" name="连接符: 肘形 601"/>
            <p:cNvCxnSpPr/>
            <p:nvPr/>
          </p:nvCxnSpPr>
          <p:spPr>
            <a:xfrm rot="5400000">
              <a:off x="17165" y="6507"/>
              <a:ext cx="406" cy="667"/>
            </a:xfrm>
            <a:prstGeom prst="bentConnector3">
              <a:avLst/>
            </a:prstGeom>
            <a:ln cap="rnd">
              <a:solidFill>
                <a:schemeClr val="tx1"/>
              </a:solidFill>
              <a:prstDash val="solid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连接符: 肘形 602"/>
            <p:cNvCxnSpPr>
              <a:endCxn id="624" idx="1"/>
            </p:cNvCxnSpPr>
            <p:nvPr/>
          </p:nvCxnSpPr>
          <p:spPr>
            <a:xfrm rot="5400000" flipV="1">
              <a:off x="17852" y="6489"/>
              <a:ext cx="407" cy="706"/>
            </a:xfrm>
            <a:prstGeom prst="bentConnector3">
              <a:avLst>
                <a:gd name="adj1" fmla="val 50000"/>
              </a:avLst>
            </a:prstGeom>
            <a:ln cap="rnd">
              <a:solidFill>
                <a:schemeClr val="tx1"/>
              </a:solidFill>
              <a:prstDash val="solid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连接符: 肘形 603"/>
            <p:cNvCxnSpPr/>
            <p:nvPr/>
          </p:nvCxnSpPr>
          <p:spPr>
            <a:xfrm rot="5400000">
              <a:off x="16305" y="7605"/>
              <a:ext cx="406" cy="1053"/>
            </a:xfrm>
            <a:prstGeom prst="bentConnector3">
              <a:avLst/>
            </a:prstGeom>
            <a:ln cap="rnd">
              <a:solidFill>
                <a:schemeClr val="tx1"/>
              </a:solidFill>
              <a:prstDash val="solid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连接符: 肘形 604"/>
            <p:cNvCxnSpPr/>
            <p:nvPr/>
          </p:nvCxnSpPr>
          <p:spPr>
            <a:xfrm rot="5400000">
              <a:off x="16829" y="8130"/>
              <a:ext cx="406" cy="4"/>
            </a:xfrm>
            <a:prstGeom prst="bentConnector3">
              <a:avLst/>
            </a:prstGeom>
            <a:ln cap="rnd">
              <a:solidFill>
                <a:schemeClr val="tx1"/>
              </a:solidFill>
              <a:prstDash val="solid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连接符: 肘形 605"/>
            <p:cNvCxnSpPr/>
            <p:nvPr/>
          </p:nvCxnSpPr>
          <p:spPr>
            <a:xfrm rot="16200000" flipH="1">
              <a:off x="17354" y="7610"/>
              <a:ext cx="406" cy="1045"/>
            </a:xfrm>
            <a:prstGeom prst="bentConnector3">
              <a:avLst>
                <a:gd name="adj1" fmla="val 50000"/>
              </a:avLst>
            </a:prstGeom>
            <a:ln cap="rnd">
              <a:solidFill>
                <a:schemeClr val="tx1"/>
              </a:solidFill>
              <a:prstDash val="solid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0" name="矩形: 圆角 639"/>
            <p:cNvSpPr/>
            <p:nvPr/>
          </p:nvSpPr>
          <p:spPr>
            <a:xfrm>
              <a:off x="17313" y="5706"/>
              <a:ext cx="755" cy="1006"/>
            </a:xfrm>
            <a:prstGeom prst="roundRect">
              <a:avLst/>
            </a:prstGeom>
            <a:noFill/>
            <a:ln w="952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96" name="Google Shape;3648;p88"/>
            <p:cNvSpPr/>
            <p:nvPr/>
          </p:nvSpPr>
          <p:spPr>
            <a:xfrm rot="5400000">
              <a:off x="17249" y="5979"/>
              <a:ext cx="882" cy="43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" name="椭圆 96"/>
            <p:cNvSpPr>
              <a:spLocks noChangeAspect="1"/>
            </p:cNvSpPr>
            <p:nvPr/>
          </p:nvSpPr>
          <p:spPr>
            <a:xfrm>
              <a:off x="17527" y="5819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8" name="椭圆 97"/>
            <p:cNvSpPr>
              <a:spLocks noChangeAspect="1"/>
            </p:cNvSpPr>
            <p:nvPr/>
          </p:nvSpPr>
          <p:spPr>
            <a:xfrm>
              <a:off x="17527" y="6228"/>
              <a:ext cx="349" cy="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altLang="zh-CN" sz="1600" b="1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759460" y="1035685"/>
            <a:ext cx="9558020" cy="5366385"/>
            <a:chOff x="1195" y="1705"/>
            <a:chExt cx="15052" cy="8451"/>
          </a:xfrm>
        </p:grpSpPr>
        <p:grpSp>
          <p:nvGrpSpPr>
            <p:cNvPr id="4" name="组合 3"/>
            <p:cNvGrpSpPr/>
            <p:nvPr/>
          </p:nvGrpSpPr>
          <p:grpSpPr>
            <a:xfrm>
              <a:off x="1195" y="1705"/>
              <a:ext cx="13654" cy="5558"/>
              <a:chOff x="1195" y="1705"/>
              <a:chExt cx="13654" cy="5558"/>
            </a:xfrm>
          </p:grpSpPr>
          <p:cxnSp>
            <p:nvCxnSpPr>
              <p:cNvPr id="82" name="Google Shape;12137;p181"/>
              <p:cNvCxnSpPr/>
              <p:nvPr/>
            </p:nvCxnSpPr>
            <p:spPr>
              <a:xfrm flipV="1">
                <a:off x="13917" y="4118"/>
                <a:ext cx="933" cy="9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2" name="文本框 11"/>
              <p:cNvSpPr txBox="1"/>
              <p:nvPr/>
            </p:nvSpPr>
            <p:spPr>
              <a:xfrm>
                <a:off x="4155" y="6345"/>
                <a:ext cx="2098" cy="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 b="1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block tree</a:t>
                </a:r>
                <a:r>
                  <a:rPr lang="en-US" altLang="zh-CN" sz="3200" b="1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 </a:t>
                </a:r>
                <a:endParaRPr lang="en-US" altLang="zh-CN" sz="3200" b="1">
                  <a:solidFill>
                    <a:schemeClr val="tx2"/>
                  </a:solidFill>
                  <a:latin typeface="+mj-lt"/>
                  <a:ea typeface="等线" panose="02010600030101010101" charset="-122"/>
                  <a:cs typeface="+mj-lt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66" y="6730"/>
                <a:ext cx="689" cy="419"/>
              </a:xfrm>
              <a:prstGeom prst="rect">
                <a:avLst/>
              </a:prstGeom>
              <a:noFill/>
              <a:ln w="12700" cmpd="sng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5911" y="6730"/>
                <a:ext cx="689" cy="419"/>
              </a:xfrm>
              <a:prstGeom prst="rect">
                <a:avLst/>
              </a:prstGeom>
              <a:noFill/>
              <a:ln w="12700" cmpd="sng">
                <a:solidFill>
                  <a:srgbClr val="A5D4F7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6600" y="6345"/>
                <a:ext cx="2098" cy="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 b="1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block node</a:t>
                </a:r>
                <a:r>
                  <a:rPr lang="en-US" altLang="zh-CN" sz="3200" b="1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 </a:t>
                </a:r>
                <a:endParaRPr lang="en-US" altLang="zh-CN" sz="3200" b="1">
                  <a:solidFill>
                    <a:schemeClr val="tx2"/>
                  </a:solidFill>
                  <a:latin typeface="+mj-lt"/>
                  <a:ea typeface="等线" panose="02010600030101010101" charset="-122"/>
                  <a:cs typeface="+mj-lt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8356" y="6730"/>
                <a:ext cx="689" cy="419"/>
              </a:xfrm>
              <a:prstGeom prst="rect">
                <a:avLst/>
              </a:prstGeom>
              <a:noFill/>
              <a:ln w="12700" cmpd="sng">
                <a:solidFill>
                  <a:schemeClr val="accent4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9045" y="6345"/>
                <a:ext cx="2098" cy="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 b="1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ordinary node</a:t>
                </a:r>
                <a:r>
                  <a:rPr lang="en-US" altLang="zh-CN" sz="3200" b="1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 </a:t>
                </a:r>
                <a:endParaRPr lang="en-US" altLang="zh-CN" sz="3200" b="1">
                  <a:solidFill>
                    <a:schemeClr val="tx2"/>
                  </a:solidFill>
                  <a:latin typeface="+mj-lt"/>
                  <a:ea typeface="等线" panose="02010600030101010101" charset="-122"/>
                  <a:cs typeface="+mj-lt"/>
                </a:endParaRPr>
              </a:p>
            </p:txBody>
          </p:sp>
          <p:grpSp>
            <p:nvGrpSpPr>
              <p:cNvPr id="2" name="组合 1"/>
              <p:cNvGrpSpPr>
                <a:grpSpLocks noChangeAspect="1"/>
              </p:cNvGrpSpPr>
              <p:nvPr/>
            </p:nvGrpSpPr>
            <p:grpSpPr>
              <a:xfrm>
                <a:off x="1195" y="1705"/>
                <a:ext cx="4037" cy="2479"/>
                <a:chOff x="2034" y="2442"/>
                <a:chExt cx="6634" cy="3704"/>
              </a:xfrm>
            </p:grpSpPr>
            <p:sp>
              <p:nvSpPr>
                <p:cNvPr id="58" name="Google Shape;5554;p118"/>
                <p:cNvSpPr>
                  <a:spLocks noChangeAspect="1"/>
                </p:cNvSpPr>
                <p:nvPr/>
              </p:nvSpPr>
              <p:spPr>
                <a:xfrm>
                  <a:off x="5086" y="2555"/>
                  <a:ext cx="3401" cy="727"/>
                </a:xfrm>
                <a:prstGeom prst="rect">
                  <a:avLst/>
                </a:prstGeom>
                <a:ln w="19050">
                  <a:solidFill>
                    <a:srgbClr val="86C6F4"/>
                  </a:solidFill>
                  <a:headEnd type="none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spcFirstLastPara="1" wrap="none" lIns="91425" tIns="91425" rIns="91425" bIns="91425" anchor="ctr" anchorCtr="0">
                  <a:noAutofit/>
                </a:bodyPr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100" dirty="0"/>
                    <a:t>M</a:t>
                  </a:r>
                  <a:r>
                    <a:rPr lang="en-US" altLang="zh-CN" sz="1100" dirty="0" err="1"/>
                    <a:t>ethodDeclaration</a:t>
                  </a:r>
                  <a:endParaRPr lang="en-US" altLang="zh-CN" sz="1100" dirty="0" err="1"/>
                </a:p>
              </p:txBody>
            </p:sp>
            <p:sp>
              <p:nvSpPr>
                <p:cNvPr id="60" name="Google Shape;5554;p118"/>
                <p:cNvSpPr>
                  <a:spLocks noChangeAspect="1"/>
                </p:cNvSpPr>
                <p:nvPr/>
              </p:nvSpPr>
              <p:spPr>
                <a:xfrm>
                  <a:off x="2274" y="3883"/>
                  <a:ext cx="1495" cy="727"/>
                </a:xfrm>
                <a:prstGeom prst="rect">
                  <a:avLst/>
                </a:prstGeom>
                <a:ln w="19050">
                  <a:solidFill>
                    <a:schemeClr val="accent4"/>
                  </a:solidFill>
                  <a:headEnd type="none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spcFirstLastPara="1" wrap="none" lIns="91425" tIns="91425" rIns="91425" bIns="91425" anchor="ctr" anchorCtr="0">
                  <a:normAutofit fontScale="25000"/>
                </a:bodyPr>
                <a:p>
                  <a:pPr marL="0" lvl="0" algn="ctr" rtl="0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r>
                    <a:rPr lang="en-GB" sz="4500" dirty="0"/>
                    <a:t>“public</a:t>
                  </a:r>
                  <a:r>
                    <a:rPr lang="en-US" altLang="en-GB" sz="4500" dirty="0"/>
                    <a:t>”</a:t>
                  </a:r>
                  <a:endParaRPr lang="en-US" altLang="en-GB" sz="4500" dirty="0"/>
                </a:p>
              </p:txBody>
            </p:sp>
            <p:sp>
              <p:nvSpPr>
                <p:cNvPr id="62" name="Google Shape;5554;p118"/>
                <p:cNvSpPr>
                  <a:spLocks noChangeAspect="1"/>
                </p:cNvSpPr>
                <p:nvPr/>
              </p:nvSpPr>
              <p:spPr>
                <a:xfrm>
                  <a:off x="3968" y="3883"/>
                  <a:ext cx="2596" cy="727"/>
                </a:xfrm>
                <a:prstGeom prst="rect">
                  <a:avLst/>
                </a:prstGeom>
                <a:ln w="19050">
                  <a:solidFill>
                    <a:schemeClr val="accent4"/>
                  </a:solidFill>
                  <a:headEnd type="none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spcFirstLastPara="1" wrap="none" lIns="91425" tIns="91425" rIns="91425" bIns="91425" anchor="ctr" anchorCtr="0">
                  <a:noAutofit/>
                </a:bodyPr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100" dirty="0"/>
                    <a:t>ReferenceType</a:t>
                  </a:r>
                  <a:endParaRPr lang="en-GB" sz="1100" dirty="0"/>
                </a:p>
              </p:txBody>
            </p:sp>
            <p:sp>
              <p:nvSpPr>
                <p:cNvPr id="63" name="Google Shape;5554;p118"/>
                <p:cNvSpPr>
                  <a:spLocks noChangeAspect="1"/>
                </p:cNvSpPr>
                <p:nvPr/>
              </p:nvSpPr>
              <p:spPr>
                <a:xfrm>
                  <a:off x="6762" y="3883"/>
                  <a:ext cx="546" cy="727"/>
                </a:xfrm>
                <a:prstGeom prst="rect">
                  <a:avLst/>
                </a:prstGeom>
                <a:ln w="19050">
                  <a:solidFill>
                    <a:schemeClr val="accent4"/>
                  </a:solidFill>
                  <a:headEnd type="none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spcFirstLastPara="1" wrap="none" lIns="91425" tIns="91425" rIns="91425" bIns="91425" anchor="ctr" anchorCtr="0">
                  <a:noAutofit/>
                </a:bodyPr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300" dirty="0"/>
                    <a:t>…</a:t>
                  </a:r>
                  <a:endParaRPr lang="en-GB" sz="1300" dirty="0"/>
                </a:p>
              </p:txBody>
            </p:sp>
            <p:sp>
              <p:nvSpPr>
                <p:cNvPr id="65" name="Google Shape;5554;p118"/>
                <p:cNvSpPr>
                  <a:spLocks noChangeAspect="1"/>
                </p:cNvSpPr>
                <p:nvPr/>
              </p:nvSpPr>
              <p:spPr>
                <a:xfrm>
                  <a:off x="4434" y="5220"/>
                  <a:ext cx="1651" cy="727"/>
                </a:xfrm>
                <a:prstGeom prst="rect">
                  <a:avLst/>
                </a:prstGeom>
                <a:ln w="19050">
                  <a:solidFill>
                    <a:schemeClr val="accent4"/>
                  </a:solidFill>
                  <a:headEnd type="none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spcFirstLastPara="1" wrap="none" lIns="91425" tIns="91425" rIns="91425" bIns="91425" anchor="ctr" anchorCtr="0">
                  <a:noAutofit/>
                </a:bodyPr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 dirty="0"/>
                    <a:t>“Record”</a:t>
                  </a:r>
                  <a:endParaRPr lang="en-GB" sz="1200" dirty="0"/>
                </a:p>
              </p:txBody>
            </p:sp>
            <p:cxnSp>
              <p:nvCxnSpPr>
                <p:cNvPr id="67" name="连接符: 肘形 63"/>
                <p:cNvCxnSpPr>
                  <a:stCxn id="58" idx="2"/>
                  <a:endCxn id="62" idx="0"/>
                </p:cNvCxnSpPr>
                <p:nvPr/>
              </p:nvCxnSpPr>
              <p:spPr>
                <a:xfrm rot="5400000">
                  <a:off x="5726" y="2822"/>
                  <a:ext cx="601" cy="1521"/>
                </a:xfrm>
                <a:prstGeom prst="bentConnector3">
                  <a:avLst>
                    <a:gd name="adj1" fmla="val 50083"/>
                  </a:avLst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连接符: 肘形 65"/>
                <p:cNvCxnSpPr>
                  <a:stCxn id="58" idx="2"/>
                  <a:endCxn id="60" idx="0"/>
                </p:cNvCxnSpPr>
                <p:nvPr/>
              </p:nvCxnSpPr>
              <p:spPr>
                <a:xfrm rot="5400000">
                  <a:off x="4604" y="1700"/>
                  <a:ext cx="601" cy="3765"/>
                </a:xfrm>
                <a:prstGeom prst="bentConnector3">
                  <a:avLst>
                    <a:gd name="adj1" fmla="val 50083"/>
                  </a:avLst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连接符: 肘形 67"/>
                <p:cNvCxnSpPr>
                  <a:stCxn id="58" idx="2"/>
                  <a:endCxn id="63" idx="0"/>
                </p:cNvCxnSpPr>
                <p:nvPr/>
              </p:nvCxnSpPr>
              <p:spPr>
                <a:xfrm rot="5400000" flipV="1">
                  <a:off x="6611" y="3459"/>
                  <a:ext cx="601" cy="248"/>
                </a:xfrm>
                <a:prstGeom prst="bentConnector3">
                  <a:avLst>
                    <a:gd name="adj1" fmla="val 50000"/>
                  </a:avLst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连接符: 肘形 92"/>
                <p:cNvCxnSpPr>
                  <a:stCxn id="62" idx="2"/>
                  <a:endCxn id="65" idx="0"/>
                </p:cNvCxnSpPr>
                <p:nvPr/>
              </p:nvCxnSpPr>
              <p:spPr>
                <a:xfrm rot="5400000">
                  <a:off x="4958" y="4912"/>
                  <a:ext cx="610" cy="6"/>
                </a:xfrm>
                <a:prstGeom prst="bentConnector3">
                  <a:avLst>
                    <a:gd name="adj1" fmla="val 50000"/>
                  </a:avLst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5" name="任意多边形: 形状 226"/>
                <p:cNvSpPr/>
                <p:nvPr/>
              </p:nvSpPr>
              <p:spPr>
                <a:xfrm>
                  <a:off x="2034" y="2442"/>
                  <a:ext cx="6634" cy="3705"/>
                </a:xfrm>
                <a:custGeom>
                  <a:avLst/>
                  <a:gdLst>
                    <a:gd name="connsiteX0" fmla="*/ 1822114 w 4212896"/>
                    <a:gd name="connsiteY0" fmla="*/ 0 h 2352795"/>
                    <a:gd name="connsiteX1" fmla="*/ 4212896 w 4212896"/>
                    <a:gd name="connsiteY1" fmla="*/ 0 h 2352795"/>
                    <a:gd name="connsiteX2" fmla="*/ 4212896 w 4212896"/>
                    <a:gd name="connsiteY2" fmla="*/ 595126 h 2352795"/>
                    <a:gd name="connsiteX3" fmla="*/ 3452207 w 4212896"/>
                    <a:gd name="connsiteY3" fmla="*/ 595126 h 2352795"/>
                    <a:gd name="connsiteX4" fmla="*/ 3452207 w 4212896"/>
                    <a:gd name="connsiteY4" fmla="*/ 1471143 h 2352795"/>
                    <a:gd name="connsiteX5" fmla="*/ 2696107 w 4212896"/>
                    <a:gd name="connsiteY5" fmla="*/ 1471143 h 2352795"/>
                    <a:gd name="connsiteX6" fmla="*/ 2696107 w 4212896"/>
                    <a:gd name="connsiteY6" fmla="*/ 2352795 h 2352795"/>
                    <a:gd name="connsiteX7" fmla="*/ 1377795 w 4212896"/>
                    <a:gd name="connsiteY7" fmla="*/ 2352795 h 2352795"/>
                    <a:gd name="connsiteX8" fmla="*/ 1377795 w 4212896"/>
                    <a:gd name="connsiteY8" fmla="*/ 1471143 h 2352795"/>
                    <a:gd name="connsiteX9" fmla="*/ 0 w 4212896"/>
                    <a:gd name="connsiteY9" fmla="*/ 1471143 h 2352795"/>
                    <a:gd name="connsiteX10" fmla="*/ 0 w 4212896"/>
                    <a:gd name="connsiteY10" fmla="*/ 595126 h 2352795"/>
                    <a:gd name="connsiteX11" fmla="*/ 1822114 w 4212896"/>
                    <a:gd name="connsiteY11" fmla="*/ 595126 h 2352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212896" h="2352795">
                      <a:moveTo>
                        <a:pt x="1822114" y="0"/>
                      </a:moveTo>
                      <a:lnTo>
                        <a:pt x="4212896" y="0"/>
                      </a:lnTo>
                      <a:lnTo>
                        <a:pt x="4212896" y="595126"/>
                      </a:lnTo>
                      <a:lnTo>
                        <a:pt x="3452207" y="595126"/>
                      </a:lnTo>
                      <a:lnTo>
                        <a:pt x="3452207" y="1471143"/>
                      </a:lnTo>
                      <a:lnTo>
                        <a:pt x="2696107" y="1471143"/>
                      </a:lnTo>
                      <a:lnTo>
                        <a:pt x="2696107" y="2352795"/>
                      </a:lnTo>
                      <a:lnTo>
                        <a:pt x="1377795" y="2352795"/>
                      </a:lnTo>
                      <a:lnTo>
                        <a:pt x="1377795" y="1471143"/>
                      </a:lnTo>
                      <a:lnTo>
                        <a:pt x="0" y="1471143"/>
                      </a:lnTo>
                      <a:lnTo>
                        <a:pt x="0" y="595126"/>
                      </a:lnTo>
                      <a:lnTo>
                        <a:pt x="1822114" y="595126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>
                    <a:ln w="12700">
                      <a:solidFill>
                        <a:srgbClr val="FF0000"/>
                      </a:solidFill>
                    </a:ln>
                  </a:endParaRPr>
                </a:p>
              </p:txBody>
            </p:sp>
          </p:grpSp>
          <p:cxnSp>
            <p:nvCxnSpPr>
              <p:cNvPr id="43" name="直接箭头连接符 42"/>
              <p:cNvCxnSpPr/>
              <p:nvPr/>
            </p:nvCxnSpPr>
            <p:spPr>
              <a:xfrm flipV="1">
                <a:off x="4934" y="3137"/>
                <a:ext cx="1766" cy="5"/>
              </a:xfrm>
              <a:prstGeom prst="straightConnector1">
                <a:avLst/>
              </a:prstGeom>
              <a:ln w="19050">
                <a:solidFill>
                  <a:schemeClr val="tx2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文本框 2"/>
              <p:cNvSpPr txBox="1"/>
              <p:nvPr/>
            </p:nvSpPr>
            <p:spPr>
              <a:xfrm>
                <a:off x="4914" y="2575"/>
                <a:ext cx="2535" cy="48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indent="0"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word encoding</a:t>
                </a:r>
                <a:endParaRPr lang="en-US" altLang="zh-CN" sz="1400">
                  <a:solidFill>
                    <a:schemeClr val="tx2"/>
                  </a:solidFill>
                  <a:latin typeface="+mj-lt"/>
                  <a:ea typeface="等线" panose="02010600030101010101" charset="-122"/>
                  <a:cs typeface="+mj-lt"/>
                </a:endParaRPr>
              </a:p>
            </p:txBody>
          </p:sp>
          <p:cxnSp>
            <p:nvCxnSpPr>
              <p:cNvPr id="5" name="直接箭头连接符 4"/>
              <p:cNvCxnSpPr/>
              <p:nvPr/>
            </p:nvCxnSpPr>
            <p:spPr>
              <a:xfrm>
                <a:off x="3162" y="4318"/>
                <a:ext cx="13" cy="898"/>
              </a:xfrm>
              <a:prstGeom prst="straightConnector1">
                <a:avLst/>
              </a:prstGeom>
              <a:ln w="19050">
                <a:solidFill>
                  <a:schemeClr val="tx2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箭头连接符 6"/>
              <p:cNvCxnSpPr/>
              <p:nvPr/>
            </p:nvCxnSpPr>
            <p:spPr>
              <a:xfrm flipV="1">
                <a:off x="3158" y="5195"/>
                <a:ext cx="3542" cy="12"/>
              </a:xfrm>
              <a:prstGeom prst="straightConnector1">
                <a:avLst/>
              </a:prstGeom>
              <a:ln w="19050">
                <a:solidFill>
                  <a:schemeClr val="tx2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文本框 32"/>
              <p:cNvSpPr txBox="1"/>
              <p:nvPr/>
            </p:nvSpPr>
            <p:spPr>
              <a:xfrm>
                <a:off x="3740" y="5338"/>
                <a:ext cx="3335" cy="48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indent="0"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level-order traversal</a:t>
                </a:r>
                <a:endParaRPr lang="en-US" altLang="zh-CN" sz="1400">
                  <a:solidFill>
                    <a:schemeClr val="tx2"/>
                  </a:solidFill>
                  <a:latin typeface="+mj-lt"/>
                  <a:ea typeface="等线" panose="02010600030101010101" charset="-122"/>
                  <a:cs typeface="+mj-lt"/>
                </a:endParaRPr>
              </a:p>
            </p:txBody>
          </p:sp>
          <p:grpSp>
            <p:nvGrpSpPr>
              <p:cNvPr id="479" name="组合 478"/>
              <p:cNvGrpSpPr/>
              <p:nvPr/>
            </p:nvGrpSpPr>
            <p:grpSpPr>
              <a:xfrm rot="0">
                <a:off x="7054" y="2516"/>
                <a:ext cx="420" cy="845"/>
                <a:chOff x="12350" y="2725"/>
                <a:chExt cx="855" cy="1710"/>
              </a:xfrm>
            </p:grpSpPr>
            <p:sp>
              <p:nvSpPr>
                <p:cNvPr id="480" name="Google Shape;3648;p88"/>
                <p:cNvSpPr/>
                <p:nvPr/>
              </p:nvSpPr>
              <p:spPr>
                <a:xfrm rot="5400000">
                  <a:off x="11922" y="3152"/>
                  <a:ext cx="1710" cy="85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481" name="椭圆 480"/>
                <p:cNvSpPr>
                  <a:spLocks noChangeAspect="1"/>
                </p:cNvSpPr>
                <p:nvPr/>
              </p:nvSpPr>
              <p:spPr>
                <a:xfrm>
                  <a:off x="12449" y="2844"/>
                  <a:ext cx="679" cy="679"/>
                </a:xfrm>
                <a:prstGeom prst="ellipse">
                  <a:avLst/>
                </a:prstGeom>
                <a:solidFill>
                  <a:srgbClr val="86C6F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p>
                  <a:pPr algn="ctr"/>
                  <a:endParaRPr lang="en-US" altLang="zh-CN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2" name="椭圆 481"/>
                <p:cNvSpPr>
                  <a:spLocks noChangeAspect="1"/>
                </p:cNvSpPr>
                <p:nvPr/>
              </p:nvSpPr>
              <p:spPr>
                <a:xfrm>
                  <a:off x="12449" y="3638"/>
                  <a:ext cx="679" cy="679"/>
                </a:xfrm>
                <a:prstGeom prst="ellipse">
                  <a:avLst/>
                </a:prstGeom>
                <a:solidFill>
                  <a:srgbClr val="86C6F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p>
                  <a:pPr algn="ctr"/>
                  <a:endParaRPr lang="en-US" altLang="zh-CN" sz="1600" b="1" dirty="0">
                    <a:solidFill>
                      <a:schemeClr val="tx1"/>
                    </a:solidFill>
                    <a:sym typeface="+mn-ea"/>
                  </a:endParaRPr>
                </a:p>
              </p:txBody>
            </p:sp>
          </p:grpSp>
          <p:grpSp>
            <p:nvGrpSpPr>
              <p:cNvPr id="490" name="组合 489"/>
              <p:cNvGrpSpPr/>
              <p:nvPr/>
            </p:nvGrpSpPr>
            <p:grpSpPr>
              <a:xfrm rot="0">
                <a:off x="7563" y="2391"/>
                <a:ext cx="1741" cy="1091"/>
                <a:chOff x="5269071" y="1493993"/>
                <a:chExt cx="1155065" cy="723900"/>
              </a:xfrm>
            </p:grpSpPr>
            <p:grpSp>
              <p:nvGrpSpPr>
                <p:cNvPr id="136" name="组合 135"/>
                <p:cNvGrpSpPr/>
                <p:nvPr/>
              </p:nvGrpSpPr>
              <p:grpSpPr>
                <a:xfrm>
                  <a:off x="5335773" y="1576445"/>
                  <a:ext cx="278661" cy="561326"/>
                  <a:chOff x="12349" y="2724"/>
                  <a:chExt cx="855" cy="1712"/>
                </a:xfrm>
              </p:grpSpPr>
              <p:sp>
                <p:nvSpPr>
                  <p:cNvPr id="137" name="Google Shape;3648;p88"/>
                  <p:cNvSpPr/>
                  <p:nvPr/>
                </p:nvSpPr>
                <p:spPr>
                  <a:xfrm rot="5400000">
                    <a:off x="11920" y="3152"/>
                    <a:ext cx="1712" cy="85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  <a:ln w="12700" cmpd="sng">
                    <a:solidFill>
                      <a:schemeClr val="bg1"/>
                    </a:solidFill>
                    <a:prstDash val="soli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</a:p>
                </p:txBody>
              </p:sp>
              <p:sp>
                <p:nvSpPr>
                  <p:cNvPr id="138" name="椭圆 137"/>
                  <p:cNvSpPr>
                    <a:spLocks noChangeAspect="1"/>
                  </p:cNvSpPr>
                  <p:nvPr/>
                </p:nvSpPr>
                <p:spPr>
                  <a:xfrm>
                    <a:off x="12449" y="2844"/>
                    <a:ext cx="679" cy="679"/>
                  </a:xfrm>
                  <a:prstGeom prst="ellipse">
                    <a:avLst/>
                  </a:prstGeom>
                  <a:solidFill>
                    <a:srgbClr val="FFD3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p>
                    <a:pPr algn="ctr"/>
                    <a:endParaRPr lang="en-US" altLang="zh-CN" sz="16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9" name="椭圆 138"/>
                  <p:cNvSpPr>
                    <a:spLocks noChangeAspect="1"/>
                  </p:cNvSpPr>
                  <p:nvPr/>
                </p:nvSpPr>
                <p:spPr>
                  <a:xfrm>
                    <a:off x="12449" y="3638"/>
                    <a:ext cx="679" cy="679"/>
                  </a:xfrm>
                  <a:prstGeom prst="ellipse">
                    <a:avLst/>
                  </a:prstGeom>
                  <a:solidFill>
                    <a:srgbClr val="FFD3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p>
                    <a:pPr algn="ctr"/>
                    <a:endParaRPr lang="en-US" altLang="zh-CN" sz="1600" b="1" dirty="0">
                      <a:solidFill>
                        <a:schemeClr val="tx1"/>
                      </a:solidFill>
                      <a:sym typeface="+mn-ea"/>
                    </a:endParaRPr>
                  </a:p>
                </p:txBody>
              </p:sp>
            </p:grpSp>
            <p:sp>
              <p:nvSpPr>
                <p:cNvPr id="204" name="矩形: 圆角 203"/>
                <p:cNvSpPr/>
                <p:nvPr/>
              </p:nvSpPr>
              <p:spPr>
                <a:xfrm>
                  <a:off x="5269071" y="1493993"/>
                  <a:ext cx="1155065" cy="723900"/>
                </a:xfrm>
                <a:prstGeom prst="roundRect">
                  <a:avLst/>
                </a:prstGeom>
                <a:noFill/>
                <a:ln w="9525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ln>
                      <a:solidFill>
                        <a:srgbClr val="FF0000"/>
                      </a:solidFill>
                    </a:ln>
                  </a:endParaRPr>
                </a:p>
              </p:txBody>
            </p:sp>
            <p:grpSp>
              <p:nvGrpSpPr>
                <p:cNvPr id="469" name="组合 468"/>
                <p:cNvGrpSpPr/>
                <p:nvPr/>
              </p:nvGrpSpPr>
              <p:grpSpPr>
                <a:xfrm>
                  <a:off x="5657980" y="1576445"/>
                  <a:ext cx="278661" cy="560014"/>
                  <a:chOff x="12349" y="2724"/>
                  <a:chExt cx="855" cy="1708"/>
                </a:xfrm>
              </p:grpSpPr>
              <p:sp>
                <p:nvSpPr>
                  <p:cNvPr id="470" name="Google Shape;3648;p88"/>
                  <p:cNvSpPr/>
                  <p:nvPr/>
                </p:nvSpPr>
                <p:spPr>
                  <a:xfrm rot="5400000">
                    <a:off x="11922" y="3150"/>
                    <a:ext cx="1708" cy="85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  <a:ln w="12700" cmpd="sng">
                    <a:solidFill>
                      <a:schemeClr val="bg1"/>
                    </a:solidFill>
                    <a:prstDash val="soli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</a:p>
                </p:txBody>
              </p:sp>
              <p:sp>
                <p:nvSpPr>
                  <p:cNvPr id="471" name="椭圆 470"/>
                  <p:cNvSpPr>
                    <a:spLocks noChangeAspect="1"/>
                  </p:cNvSpPr>
                  <p:nvPr/>
                </p:nvSpPr>
                <p:spPr>
                  <a:xfrm>
                    <a:off x="12449" y="2844"/>
                    <a:ext cx="679" cy="679"/>
                  </a:xfrm>
                  <a:prstGeom prst="ellipse">
                    <a:avLst/>
                  </a:prstGeom>
                  <a:solidFill>
                    <a:srgbClr val="FFD3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p>
                    <a:pPr algn="ctr"/>
                    <a:endParaRPr lang="en-US" altLang="zh-CN" sz="16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2" name="椭圆 471"/>
                  <p:cNvSpPr>
                    <a:spLocks noChangeAspect="1"/>
                  </p:cNvSpPr>
                  <p:nvPr/>
                </p:nvSpPr>
                <p:spPr>
                  <a:xfrm>
                    <a:off x="12449" y="3638"/>
                    <a:ext cx="679" cy="679"/>
                  </a:xfrm>
                  <a:prstGeom prst="ellipse">
                    <a:avLst/>
                  </a:prstGeom>
                  <a:solidFill>
                    <a:srgbClr val="FFD3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p>
                    <a:pPr algn="ctr"/>
                    <a:endParaRPr lang="en-US" altLang="zh-CN" sz="1600" b="1" dirty="0">
                      <a:solidFill>
                        <a:schemeClr val="tx1"/>
                      </a:solidFill>
                      <a:sym typeface="+mn-ea"/>
                    </a:endParaRPr>
                  </a:p>
                </p:txBody>
              </p:sp>
            </p:grpSp>
            <p:grpSp>
              <p:nvGrpSpPr>
                <p:cNvPr id="474" name="组合 473"/>
                <p:cNvGrpSpPr/>
                <p:nvPr/>
              </p:nvGrpSpPr>
              <p:grpSpPr>
                <a:xfrm>
                  <a:off x="5964434" y="1576773"/>
                  <a:ext cx="278661" cy="559359"/>
                  <a:chOff x="12350" y="2725"/>
                  <a:chExt cx="855" cy="1706"/>
                </a:xfrm>
              </p:grpSpPr>
              <p:sp>
                <p:nvSpPr>
                  <p:cNvPr id="475" name="Google Shape;3648;p88"/>
                  <p:cNvSpPr/>
                  <p:nvPr/>
                </p:nvSpPr>
                <p:spPr>
                  <a:xfrm rot="5400000">
                    <a:off x="11924" y="3150"/>
                    <a:ext cx="1706" cy="85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  <a:ln w="12700" cmpd="sng">
                    <a:solidFill>
                      <a:schemeClr val="bg1"/>
                    </a:solidFill>
                    <a:prstDash val="solid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</a:p>
                </p:txBody>
              </p:sp>
              <p:sp>
                <p:nvSpPr>
                  <p:cNvPr id="476" name="椭圆 475"/>
                  <p:cNvSpPr>
                    <a:spLocks noChangeAspect="1"/>
                  </p:cNvSpPr>
                  <p:nvPr/>
                </p:nvSpPr>
                <p:spPr>
                  <a:xfrm>
                    <a:off x="12449" y="2844"/>
                    <a:ext cx="679" cy="679"/>
                  </a:xfrm>
                  <a:prstGeom prst="ellipse">
                    <a:avLst/>
                  </a:prstGeom>
                  <a:solidFill>
                    <a:srgbClr val="FFD3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p>
                    <a:pPr algn="ctr"/>
                    <a:endParaRPr lang="en-US" altLang="zh-CN" sz="16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7" name="椭圆 476"/>
                  <p:cNvSpPr>
                    <a:spLocks noChangeAspect="1"/>
                  </p:cNvSpPr>
                  <p:nvPr/>
                </p:nvSpPr>
                <p:spPr>
                  <a:xfrm>
                    <a:off x="12449" y="3638"/>
                    <a:ext cx="679" cy="679"/>
                  </a:xfrm>
                  <a:prstGeom prst="ellipse">
                    <a:avLst/>
                  </a:prstGeom>
                  <a:solidFill>
                    <a:srgbClr val="FFD3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p>
                    <a:pPr algn="ctr"/>
                    <a:endParaRPr lang="en-US" altLang="zh-CN" sz="1600" b="1" dirty="0">
                      <a:solidFill>
                        <a:schemeClr val="tx1"/>
                      </a:solidFill>
                      <a:sym typeface="+mn-ea"/>
                    </a:endParaRPr>
                  </a:p>
                </p:txBody>
              </p:sp>
            </p:grpSp>
          </p:grpSp>
          <p:sp>
            <p:nvSpPr>
              <p:cNvPr id="66" name="文本框 65"/>
              <p:cNvSpPr txBox="1"/>
              <p:nvPr/>
            </p:nvSpPr>
            <p:spPr>
              <a:xfrm flipH="1">
                <a:off x="8860" y="3047"/>
                <a:ext cx="724" cy="43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p>
                <a:r>
                  <a:rPr lang="en-US" altLang="zh-CN" dirty="0"/>
                  <a:t>…</a:t>
                </a:r>
                <a:endParaRPr lang="zh-CN" altLang="en-US" dirty="0"/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 rot="0">
                <a:off x="6929" y="3834"/>
                <a:ext cx="1848" cy="1091"/>
                <a:chOff x="10699" y="3465"/>
                <a:chExt cx="1931" cy="1140"/>
              </a:xfrm>
            </p:grpSpPr>
            <p:sp>
              <p:nvSpPr>
                <p:cNvPr id="37" name="Google Shape;3648;p88"/>
                <p:cNvSpPr/>
                <p:nvPr/>
              </p:nvSpPr>
              <p:spPr>
                <a:xfrm rot="5400000">
                  <a:off x="10581" y="3817"/>
                  <a:ext cx="884" cy="4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8" name="椭圆 37"/>
                <p:cNvSpPr>
                  <a:spLocks noChangeAspect="1"/>
                </p:cNvSpPr>
                <p:nvPr/>
              </p:nvSpPr>
              <p:spPr>
                <a:xfrm>
                  <a:off x="10855" y="3657"/>
                  <a:ext cx="349" cy="351"/>
                </a:xfrm>
                <a:prstGeom prst="ellipse">
                  <a:avLst/>
                </a:prstGeom>
                <a:solidFill>
                  <a:srgbClr val="FFBBB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p>
                  <a:pPr algn="ctr"/>
                  <a:endParaRPr lang="en-US" altLang="zh-CN" sz="1600" b="1" dirty="0">
                    <a:noFill/>
                  </a:endParaRPr>
                </a:p>
              </p:txBody>
            </p:sp>
            <p:sp>
              <p:nvSpPr>
                <p:cNvPr id="39" name="椭圆 38"/>
                <p:cNvSpPr>
                  <a:spLocks noChangeAspect="1"/>
                </p:cNvSpPr>
                <p:nvPr/>
              </p:nvSpPr>
              <p:spPr>
                <a:xfrm>
                  <a:off x="10855" y="4067"/>
                  <a:ext cx="349" cy="351"/>
                </a:xfrm>
                <a:prstGeom prst="ellipse">
                  <a:avLst/>
                </a:prstGeom>
                <a:solidFill>
                  <a:srgbClr val="FFBBB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lIns="0" tIns="0" rIns="0" bIns="0" numCol="1" spcCol="0" rtlCol="0" fromWordArt="0" anchor="ctr" anchorCtr="0" forceAA="0" compatLnSpc="1">
                  <a:noAutofit/>
                </a:bodyPr>
                <a:p>
                  <a:pPr lvl="0" algn="ctr">
                    <a:buClrTx/>
                    <a:buSzTx/>
                    <a:buFontTx/>
                  </a:pPr>
                  <a:endParaRPr lang="en-US" altLang="zh-CN" sz="1600" b="1" dirty="0">
                    <a:noFill/>
                    <a:sym typeface="+mn-ea"/>
                  </a:endParaRPr>
                </a:p>
              </p:txBody>
            </p:sp>
            <p:sp>
              <p:nvSpPr>
                <p:cNvPr id="40" name="矩形: 圆角 203"/>
                <p:cNvSpPr/>
                <p:nvPr/>
              </p:nvSpPr>
              <p:spPr>
                <a:xfrm>
                  <a:off x="10699" y="3465"/>
                  <a:ext cx="1931" cy="1140"/>
                </a:xfrm>
                <a:prstGeom prst="roundRect">
                  <a:avLst/>
                </a:prstGeom>
                <a:noFill/>
                <a:ln w="9525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ln>
                      <a:solidFill>
                        <a:srgbClr val="FF0000"/>
                      </a:solidFill>
                    </a:ln>
                  </a:endParaRPr>
                </a:p>
              </p:txBody>
            </p:sp>
            <p:sp>
              <p:nvSpPr>
                <p:cNvPr id="41" name="Google Shape;3648;p88"/>
                <p:cNvSpPr/>
                <p:nvPr/>
              </p:nvSpPr>
              <p:spPr>
                <a:xfrm rot="5400000">
                  <a:off x="11096" y="3817"/>
                  <a:ext cx="884" cy="4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42" name="椭圆 41"/>
                <p:cNvSpPr>
                  <a:spLocks noChangeAspect="1"/>
                </p:cNvSpPr>
                <p:nvPr/>
              </p:nvSpPr>
              <p:spPr>
                <a:xfrm>
                  <a:off x="11370" y="3657"/>
                  <a:ext cx="349" cy="351"/>
                </a:xfrm>
                <a:prstGeom prst="ellipse">
                  <a:avLst/>
                </a:prstGeom>
                <a:solidFill>
                  <a:srgbClr val="FFBBB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p>
                  <a:pPr algn="ctr"/>
                  <a:endParaRPr lang="en-US" altLang="zh-CN" sz="1600" b="1" dirty="0">
                    <a:noFill/>
                  </a:endParaRPr>
                </a:p>
              </p:txBody>
            </p:sp>
            <p:sp>
              <p:nvSpPr>
                <p:cNvPr id="44" name="椭圆 43"/>
                <p:cNvSpPr>
                  <a:spLocks noChangeAspect="1"/>
                </p:cNvSpPr>
                <p:nvPr/>
              </p:nvSpPr>
              <p:spPr>
                <a:xfrm>
                  <a:off x="11370" y="4067"/>
                  <a:ext cx="349" cy="351"/>
                </a:xfrm>
                <a:prstGeom prst="ellipse">
                  <a:avLst/>
                </a:prstGeom>
                <a:solidFill>
                  <a:srgbClr val="FFBBB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lIns="0" tIns="0" rIns="0" bIns="0" numCol="1" spcCol="0" rtlCol="0" fromWordArt="0" anchor="ctr" anchorCtr="0" forceAA="0" compatLnSpc="1">
                  <a:noAutofit/>
                </a:bodyPr>
                <a:p>
                  <a:pPr lvl="0" algn="ctr">
                    <a:buClrTx/>
                    <a:buSzTx/>
                    <a:buFontTx/>
                  </a:pPr>
                  <a:endParaRPr lang="en-US" altLang="zh-CN" sz="1600" b="1" dirty="0">
                    <a:noFill/>
                    <a:sym typeface="+mn-ea"/>
                  </a:endParaRPr>
                </a:p>
              </p:txBody>
            </p:sp>
            <p:sp>
              <p:nvSpPr>
                <p:cNvPr id="45" name="Google Shape;3648;p88"/>
                <p:cNvSpPr/>
                <p:nvPr/>
              </p:nvSpPr>
              <p:spPr>
                <a:xfrm rot="5400000">
                  <a:off x="11626" y="3815"/>
                  <a:ext cx="884" cy="4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46" name="椭圆 45"/>
                <p:cNvSpPr>
                  <a:spLocks noChangeAspect="1"/>
                </p:cNvSpPr>
                <p:nvPr/>
              </p:nvSpPr>
              <p:spPr>
                <a:xfrm>
                  <a:off x="11900" y="3655"/>
                  <a:ext cx="349" cy="351"/>
                </a:xfrm>
                <a:prstGeom prst="ellipse">
                  <a:avLst/>
                </a:prstGeom>
                <a:solidFill>
                  <a:srgbClr val="FFBBB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p>
                  <a:pPr algn="ctr"/>
                  <a:endParaRPr lang="en-US" altLang="zh-CN" sz="1600" b="1" dirty="0">
                    <a:noFill/>
                  </a:endParaRPr>
                </a:p>
              </p:txBody>
            </p:sp>
            <p:sp>
              <p:nvSpPr>
                <p:cNvPr id="47" name="椭圆 46"/>
                <p:cNvSpPr>
                  <a:spLocks noChangeAspect="1"/>
                </p:cNvSpPr>
                <p:nvPr/>
              </p:nvSpPr>
              <p:spPr>
                <a:xfrm>
                  <a:off x="11900" y="4065"/>
                  <a:ext cx="349" cy="351"/>
                </a:xfrm>
                <a:prstGeom prst="ellipse">
                  <a:avLst/>
                </a:prstGeom>
                <a:solidFill>
                  <a:srgbClr val="FFBBB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lIns="0" tIns="0" rIns="0" bIns="0" numCol="1" spcCol="0" rtlCol="0" fromWordArt="0" anchor="ctr" anchorCtr="0" forceAA="0" compatLnSpc="1">
                  <a:noAutofit/>
                </a:bodyPr>
                <a:p>
                  <a:pPr lvl="0" algn="ctr">
                    <a:buClrTx/>
                    <a:buSzTx/>
                    <a:buFontTx/>
                  </a:pPr>
                  <a:endParaRPr lang="en-US" altLang="zh-CN" sz="1600" b="1" dirty="0">
                    <a:noFill/>
                    <a:sym typeface="+mn-ea"/>
                  </a:endParaRPr>
                </a:p>
              </p:txBody>
            </p:sp>
          </p:grpSp>
          <p:sp>
            <p:nvSpPr>
              <p:cNvPr id="48" name="文本框 47"/>
              <p:cNvSpPr txBox="1"/>
              <p:nvPr/>
            </p:nvSpPr>
            <p:spPr>
              <a:xfrm flipH="1">
                <a:off x="8259" y="4463"/>
                <a:ext cx="724" cy="43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p>
                <a:r>
                  <a:rPr lang="en-US" altLang="zh-CN" dirty="0"/>
                  <a:t>…</a:t>
                </a:r>
                <a:endParaRPr lang="zh-CN" altLang="en-US" dirty="0"/>
              </a:p>
            </p:txBody>
          </p:sp>
          <p:grpSp>
            <p:nvGrpSpPr>
              <p:cNvPr id="49" name="组合 48"/>
              <p:cNvGrpSpPr/>
              <p:nvPr/>
            </p:nvGrpSpPr>
            <p:grpSpPr>
              <a:xfrm rot="0">
                <a:off x="6929" y="5214"/>
                <a:ext cx="1848" cy="1091"/>
                <a:chOff x="10699" y="3465"/>
                <a:chExt cx="1931" cy="1140"/>
              </a:xfrm>
            </p:grpSpPr>
            <p:sp>
              <p:nvSpPr>
                <p:cNvPr id="50" name="Google Shape;3648;p88"/>
                <p:cNvSpPr/>
                <p:nvPr/>
              </p:nvSpPr>
              <p:spPr>
                <a:xfrm rot="5400000">
                  <a:off x="10581" y="3817"/>
                  <a:ext cx="884" cy="4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51" name="椭圆 50"/>
                <p:cNvSpPr>
                  <a:spLocks noChangeAspect="1"/>
                </p:cNvSpPr>
                <p:nvPr/>
              </p:nvSpPr>
              <p:spPr>
                <a:xfrm>
                  <a:off x="10855" y="3657"/>
                  <a:ext cx="349" cy="351"/>
                </a:xfrm>
                <a:prstGeom prst="ellipse">
                  <a:avLst/>
                </a:prstGeom>
                <a:solidFill>
                  <a:srgbClr val="FFE4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p>
                  <a:pPr algn="ctr"/>
                  <a:endParaRPr lang="en-US" altLang="zh-CN" sz="1600" b="1" dirty="0">
                    <a:noFill/>
                  </a:endParaRPr>
                </a:p>
              </p:txBody>
            </p:sp>
            <p:sp>
              <p:nvSpPr>
                <p:cNvPr id="52" name="椭圆 51"/>
                <p:cNvSpPr>
                  <a:spLocks noChangeAspect="1"/>
                </p:cNvSpPr>
                <p:nvPr/>
              </p:nvSpPr>
              <p:spPr>
                <a:xfrm>
                  <a:off x="10855" y="4067"/>
                  <a:ext cx="349" cy="351"/>
                </a:xfrm>
                <a:prstGeom prst="ellipse">
                  <a:avLst/>
                </a:prstGeom>
                <a:solidFill>
                  <a:srgbClr val="FFE4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lIns="0" tIns="0" rIns="0" bIns="0" numCol="1" spcCol="0" rtlCol="0" fromWordArt="0" anchor="ctr" anchorCtr="0" forceAA="0" compatLnSpc="1">
                  <a:noAutofit/>
                </a:bodyPr>
                <a:p>
                  <a:pPr lvl="0" algn="ctr">
                    <a:buClrTx/>
                    <a:buSzTx/>
                    <a:buFontTx/>
                  </a:pPr>
                  <a:endParaRPr lang="en-US" altLang="zh-CN" sz="1600" b="1" dirty="0">
                    <a:noFill/>
                    <a:sym typeface="+mn-ea"/>
                  </a:endParaRPr>
                </a:p>
              </p:txBody>
            </p:sp>
            <p:sp>
              <p:nvSpPr>
                <p:cNvPr id="53" name="矩形: 圆角 203"/>
                <p:cNvSpPr/>
                <p:nvPr/>
              </p:nvSpPr>
              <p:spPr>
                <a:xfrm>
                  <a:off x="10699" y="3465"/>
                  <a:ext cx="1931" cy="1140"/>
                </a:xfrm>
                <a:prstGeom prst="roundRect">
                  <a:avLst/>
                </a:prstGeom>
                <a:noFill/>
                <a:ln w="9525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ln>
                      <a:solidFill>
                        <a:srgbClr val="FF0000"/>
                      </a:solidFill>
                    </a:ln>
                  </a:endParaRPr>
                </a:p>
              </p:txBody>
            </p:sp>
            <p:sp>
              <p:nvSpPr>
                <p:cNvPr id="54" name="Google Shape;3648;p88"/>
                <p:cNvSpPr/>
                <p:nvPr/>
              </p:nvSpPr>
              <p:spPr>
                <a:xfrm rot="5400000">
                  <a:off x="11096" y="3817"/>
                  <a:ext cx="884" cy="4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55" name="椭圆 54"/>
                <p:cNvSpPr>
                  <a:spLocks noChangeAspect="1"/>
                </p:cNvSpPr>
                <p:nvPr/>
              </p:nvSpPr>
              <p:spPr>
                <a:xfrm>
                  <a:off x="11370" y="3657"/>
                  <a:ext cx="349" cy="351"/>
                </a:xfrm>
                <a:prstGeom prst="ellipse">
                  <a:avLst/>
                </a:prstGeom>
                <a:solidFill>
                  <a:srgbClr val="FFE4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lIns="0" tIns="0" rIns="0" bIns="0" numCol="1" spcCol="0" rtlCol="0" fromWordArt="0" anchor="ctr" anchorCtr="0" forceAA="0" compatLnSpc="1">
                  <a:noAutofit/>
                </a:bodyPr>
                <a:p>
                  <a:pPr lvl="0" algn="ctr">
                    <a:buClrTx/>
                    <a:buSzTx/>
                    <a:buFontTx/>
                  </a:pPr>
                  <a:endParaRPr lang="en-US" altLang="zh-CN" sz="1600" b="1" dirty="0">
                    <a:noFill/>
                    <a:sym typeface="+mn-ea"/>
                  </a:endParaRPr>
                </a:p>
              </p:txBody>
            </p:sp>
            <p:sp>
              <p:nvSpPr>
                <p:cNvPr id="56" name="椭圆 55"/>
                <p:cNvSpPr>
                  <a:spLocks noChangeAspect="1"/>
                </p:cNvSpPr>
                <p:nvPr/>
              </p:nvSpPr>
              <p:spPr>
                <a:xfrm>
                  <a:off x="11370" y="4067"/>
                  <a:ext cx="349" cy="351"/>
                </a:xfrm>
                <a:prstGeom prst="ellipse">
                  <a:avLst/>
                </a:prstGeom>
                <a:solidFill>
                  <a:srgbClr val="FFE4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lIns="0" tIns="0" rIns="0" bIns="0" numCol="1" spcCol="0" rtlCol="0" fromWordArt="0" anchor="ctr" anchorCtr="0" forceAA="0" compatLnSpc="1">
                  <a:noAutofit/>
                </a:bodyPr>
                <a:p>
                  <a:pPr lvl="0" algn="ctr">
                    <a:buClrTx/>
                    <a:buSzTx/>
                    <a:buFontTx/>
                  </a:pPr>
                  <a:endParaRPr lang="en-US" altLang="zh-CN" sz="1600" b="1" dirty="0">
                    <a:noFill/>
                    <a:sym typeface="+mn-ea"/>
                  </a:endParaRPr>
                </a:p>
              </p:txBody>
            </p:sp>
            <p:sp>
              <p:nvSpPr>
                <p:cNvPr id="57" name="Google Shape;3648;p88"/>
                <p:cNvSpPr/>
                <p:nvPr/>
              </p:nvSpPr>
              <p:spPr>
                <a:xfrm rot="5400000">
                  <a:off x="11626" y="3815"/>
                  <a:ext cx="884" cy="4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61" name="椭圆 60"/>
                <p:cNvSpPr>
                  <a:spLocks noChangeAspect="1"/>
                </p:cNvSpPr>
                <p:nvPr/>
              </p:nvSpPr>
              <p:spPr>
                <a:xfrm>
                  <a:off x="11900" y="3655"/>
                  <a:ext cx="349" cy="351"/>
                </a:xfrm>
                <a:prstGeom prst="ellipse">
                  <a:avLst/>
                </a:prstGeom>
                <a:solidFill>
                  <a:srgbClr val="FFE4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lIns="0" tIns="0" rIns="0" bIns="0" numCol="1" spcCol="0" rtlCol="0" fromWordArt="0" anchor="ctr" anchorCtr="0" forceAA="0" compatLnSpc="1">
                  <a:noAutofit/>
                </a:bodyPr>
                <a:p>
                  <a:pPr lvl="0" algn="ctr">
                    <a:buClrTx/>
                    <a:buSzTx/>
                    <a:buFontTx/>
                  </a:pPr>
                  <a:endParaRPr lang="en-US" altLang="zh-CN" sz="1600" b="1" dirty="0">
                    <a:noFill/>
                    <a:sym typeface="+mn-ea"/>
                  </a:endParaRPr>
                </a:p>
              </p:txBody>
            </p:sp>
            <p:sp>
              <p:nvSpPr>
                <p:cNvPr id="64" name="椭圆 63"/>
                <p:cNvSpPr>
                  <a:spLocks noChangeAspect="1"/>
                </p:cNvSpPr>
                <p:nvPr/>
              </p:nvSpPr>
              <p:spPr>
                <a:xfrm>
                  <a:off x="11900" y="4065"/>
                  <a:ext cx="349" cy="351"/>
                </a:xfrm>
                <a:prstGeom prst="ellipse">
                  <a:avLst/>
                </a:prstGeom>
                <a:solidFill>
                  <a:srgbClr val="FFE4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lIns="0" tIns="0" rIns="0" bIns="0" numCol="1" spcCol="0" rtlCol="0" fromWordArt="0" anchor="ctr" anchorCtr="0" forceAA="0" compatLnSpc="1">
                  <a:noAutofit/>
                </a:bodyPr>
                <a:p>
                  <a:pPr lvl="0" algn="ctr">
                    <a:buClrTx/>
                    <a:buSzTx/>
                    <a:buFontTx/>
                  </a:pPr>
                  <a:endParaRPr lang="en-US" altLang="zh-CN" sz="1600" b="1" dirty="0">
                    <a:noFill/>
                    <a:sym typeface="+mn-ea"/>
                  </a:endParaRPr>
                </a:p>
              </p:txBody>
            </p:sp>
          </p:grpSp>
          <p:sp>
            <p:nvSpPr>
              <p:cNvPr id="69" name="文本框 68"/>
              <p:cNvSpPr txBox="1"/>
              <p:nvPr/>
            </p:nvSpPr>
            <p:spPr>
              <a:xfrm flipH="1">
                <a:off x="8269" y="5833"/>
                <a:ext cx="724" cy="43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p>
                <a:r>
                  <a:rPr lang="en-US" altLang="zh-CN" dirty="0"/>
                  <a:t>…</a:t>
                </a:r>
                <a:endParaRPr lang="zh-CN" altLang="en-US" dirty="0"/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3743" y="4575"/>
                <a:ext cx="3335" cy="48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indent="0"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positional encoding</a:t>
                </a:r>
                <a:endParaRPr lang="en-US" altLang="zh-CN" sz="1400">
                  <a:solidFill>
                    <a:schemeClr val="tx2"/>
                  </a:solidFill>
                  <a:latin typeface="+mj-lt"/>
                  <a:ea typeface="等线" panose="02010600030101010101" charset="-122"/>
                  <a:cs typeface="+mj-lt"/>
                </a:endParaRPr>
              </a:p>
            </p:txBody>
          </p:sp>
          <p:grpSp>
            <p:nvGrpSpPr>
              <p:cNvPr id="281" name="组合 280"/>
              <p:cNvGrpSpPr/>
              <p:nvPr/>
            </p:nvGrpSpPr>
            <p:grpSpPr>
              <a:xfrm rot="0">
                <a:off x="10451" y="3149"/>
                <a:ext cx="2833" cy="1951"/>
                <a:chOff x="6768062" y="1761737"/>
                <a:chExt cx="2383616" cy="1342024"/>
              </a:xfrm>
            </p:grpSpPr>
            <p:sp>
              <p:nvSpPr>
                <p:cNvPr id="235" name="矩形: 圆角 234"/>
                <p:cNvSpPr/>
                <p:nvPr/>
              </p:nvSpPr>
              <p:spPr>
                <a:xfrm>
                  <a:off x="6768062" y="1761737"/>
                  <a:ext cx="2383616" cy="1342024"/>
                </a:xfrm>
                <a:prstGeom prst="roundRect">
                  <a:avLst/>
                </a:prstGeom>
                <a:solidFill>
                  <a:srgbClr val="EEEEEE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none" lIns="91425" tIns="91425" rIns="91425" bIns="91425" anchor="ctr" anchorCtr="0">
                  <a:normAutofit/>
                </a:bodyPr>
                <a:p>
                  <a:pPr algn="ctr">
                    <a:buClr>
                      <a:srgbClr val="000000"/>
                    </a:buClr>
                  </a:pPr>
                  <a:endParaRPr lang="zh-CN" altLang="en-US" sz="1200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</a:endParaRPr>
                </a:p>
              </p:txBody>
            </p:sp>
            <p:sp>
              <p:nvSpPr>
                <p:cNvPr id="117" name="Google Shape;12658;p194"/>
                <p:cNvSpPr/>
                <p:nvPr/>
              </p:nvSpPr>
              <p:spPr>
                <a:xfrm>
                  <a:off x="7043162" y="1948751"/>
                  <a:ext cx="765616" cy="263011"/>
                </a:xfrm>
                <a:prstGeom prst="rect">
                  <a:avLst/>
                </a:prstGeom>
                <a:solidFill>
                  <a:srgbClr val="EF6D6D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none" lIns="91425" tIns="91425" rIns="91425" bIns="91425" anchor="ctr" anchorCtr="0">
                  <a:noAutofit/>
                </a:bodyPr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altLang="zh-CN" sz="1200" dirty="0"/>
                    <a:t>query</a:t>
                  </a:r>
                  <a:endParaRPr sz="1200" dirty="0"/>
                </a:p>
              </p:txBody>
            </p:sp>
            <p:sp>
              <p:nvSpPr>
                <p:cNvPr id="205" name="Google Shape;12658;p194"/>
                <p:cNvSpPr/>
                <p:nvPr/>
              </p:nvSpPr>
              <p:spPr>
                <a:xfrm>
                  <a:off x="7043162" y="2340590"/>
                  <a:ext cx="765616" cy="263011"/>
                </a:xfrm>
                <a:prstGeom prst="rect">
                  <a:avLst/>
                </a:prstGeom>
                <a:solidFill>
                  <a:srgbClr val="FFE6AB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none" lIns="91425" tIns="91425" rIns="91425" bIns="91425" anchor="ctr" anchorCtr="0">
                  <a:noAutofit/>
                </a:bodyPr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altLang="zh-CN" sz="1200" dirty="0"/>
                    <a:t>key</a:t>
                  </a:r>
                  <a:endParaRPr sz="1200" dirty="0"/>
                </a:p>
              </p:txBody>
            </p:sp>
            <p:sp>
              <p:nvSpPr>
                <p:cNvPr id="208" name="Google Shape;12658;p194"/>
                <p:cNvSpPr/>
                <p:nvPr/>
              </p:nvSpPr>
              <p:spPr>
                <a:xfrm>
                  <a:off x="7043163" y="2729203"/>
                  <a:ext cx="765616" cy="263011"/>
                </a:xfrm>
                <a:prstGeom prst="rect">
                  <a:avLst/>
                </a:prstGeom>
                <a:solidFill>
                  <a:srgbClr val="357C3C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none" lIns="91425" tIns="91425" rIns="91425" bIns="91425" anchor="ctr" anchorCtr="0">
                  <a:noAutofit/>
                </a:bodyPr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altLang="zh-CN" sz="1200" dirty="0"/>
                    <a:t>value</a:t>
                  </a:r>
                  <a:endParaRPr sz="1200" dirty="0"/>
                </a:p>
              </p:txBody>
            </p:sp>
            <p:sp>
              <p:nvSpPr>
                <p:cNvPr id="219" name="Google Shape;12658;p194"/>
                <p:cNvSpPr/>
                <p:nvPr/>
              </p:nvSpPr>
              <p:spPr>
                <a:xfrm rot="5400000">
                  <a:off x="7818299" y="2132439"/>
                  <a:ext cx="898507" cy="275100"/>
                </a:xfrm>
                <a:prstGeom prst="rect">
                  <a:avLst/>
                </a:prstGeom>
                <a:solidFill>
                  <a:srgbClr val="86C6F4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none" lIns="91425" tIns="91425" rIns="91425" bIns="91425" anchor="ctr" anchorCtr="0">
                  <a:noAutofit/>
                </a:bodyPr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altLang="zh-CN" sz="1200" dirty="0"/>
                    <a:t>attention</a:t>
                  </a:r>
                  <a:endParaRPr sz="1200" dirty="0"/>
                </a:p>
              </p:txBody>
            </p:sp>
            <p:cxnSp>
              <p:nvCxnSpPr>
                <p:cNvPr id="221" name="直接箭头连接符 220"/>
                <p:cNvCxnSpPr>
                  <a:stCxn id="117" idx="3"/>
                  <a:endCxn id="219" idx="2"/>
                </p:cNvCxnSpPr>
                <p:nvPr/>
              </p:nvCxnSpPr>
              <p:spPr>
                <a:xfrm>
                  <a:off x="7808778" y="2080257"/>
                  <a:ext cx="321225" cy="189733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直接箭头连接符 222"/>
                <p:cNvCxnSpPr>
                  <a:stCxn id="205" idx="3"/>
                  <a:endCxn id="219" idx="2"/>
                </p:cNvCxnSpPr>
                <p:nvPr/>
              </p:nvCxnSpPr>
              <p:spPr>
                <a:xfrm flipV="1">
                  <a:off x="7808778" y="2269990"/>
                  <a:ext cx="321225" cy="202106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连接符: 肘形 226"/>
                <p:cNvCxnSpPr>
                  <a:stCxn id="208" idx="3"/>
                </p:cNvCxnSpPr>
                <p:nvPr/>
              </p:nvCxnSpPr>
              <p:spPr>
                <a:xfrm flipV="1">
                  <a:off x="7808778" y="2272473"/>
                  <a:ext cx="890188" cy="588236"/>
                </a:xfrm>
                <a:prstGeom prst="bentConnector3">
                  <a:avLst>
                    <a:gd name="adj1" fmla="val 79675"/>
                  </a:avLst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直接连接符 228"/>
                <p:cNvCxnSpPr>
                  <a:stCxn id="219" idx="0"/>
                </p:cNvCxnSpPr>
                <p:nvPr/>
              </p:nvCxnSpPr>
              <p:spPr>
                <a:xfrm>
                  <a:off x="8405103" y="2269990"/>
                  <a:ext cx="189233" cy="248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6" name="Google Shape;12207;p183"/>
                <p:cNvSpPr/>
                <p:nvPr/>
              </p:nvSpPr>
              <p:spPr>
                <a:xfrm rot="5400000">
                  <a:off x="8302228" y="2285187"/>
                  <a:ext cx="1103563" cy="270203"/>
                </a:xfrm>
                <a:prstGeom prst="rect">
                  <a:avLst/>
                </a:prstGeom>
                <a:solidFill>
                  <a:srgbClr val="F4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none" lIns="91425" tIns="91425" rIns="91425" bIns="91425" anchor="ctr" anchorCtr="0">
                  <a:noAutofit/>
                </a:bodyPr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defRPr/>
                  </a:pPr>
                  <a:r>
                    <a:rPr kumimoji="0" lang="en-GB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 panose="020B0604020202020204"/>
                      <a:sym typeface="Arial" panose="020B0604020202020204"/>
                    </a:rPr>
                    <a:t>M</a:t>
                  </a:r>
                  <a:r>
                    <a:rPr kumimoji="0" lang="en-US" altLang="zh-CN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 panose="020B0604020202020204"/>
                      <a:sym typeface="Arial" panose="020B0604020202020204"/>
                    </a:rPr>
                    <a:t>axPool</a:t>
                  </a:r>
                  <a:endParaRPr kumimoji="0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anose="020B0604020202020204"/>
                    <a:sym typeface="Arial" panose="020B0604020202020204"/>
                  </a:endParaRPr>
                </a:p>
              </p:txBody>
            </p:sp>
          </p:grpSp>
          <p:cxnSp>
            <p:nvCxnSpPr>
              <p:cNvPr id="210" name="直接连接符 209"/>
              <p:cNvCxnSpPr>
                <a:stCxn id="434" idx="6"/>
              </p:cNvCxnSpPr>
              <p:nvPr/>
            </p:nvCxnSpPr>
            <p:spPr>
              <a:xfrm>
                <a:off x="10283" y="4174"/>
                <a:ext cx="495" cy="8"/>
              </a:xfrm>
              <a:prstGeom prst="line">
                <a:avLst/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15" name="直接连接符 214"/>
              <p:cNvCxnSpPr>
                <a:stCxn id="434" idx="6"/>
              </p:cNvCxnSpPr>
              <p:nvPr/>
            </p:nvCxnSpPr>
            <p:spPr>
              <a:xfrm flipV="1">
                <a:off x="10283" y="3612"/>
                <a:ext cx="495" cy="562"/>
              </a:xfrm>
              <a:prstGeom prst="line">
                <a:avLst/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17" name="直接箭头连接符 216"/>
              <p:cNvCxnSpPr>
                <a:stCxn id="434" idx="6"/>
              </p:cNvCxnSpPr>
              <p:nvPr/>
            </p:nvCxnSpPr>
            <p:spPr>
              <a:xfrm>
                <a:off x="10283" y="4174"/>
                <a:ext cx="495" cy="57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434" name="Google Shape;12193;p182"/>
              <p:cNvSpPr/>
              <p:nvPr/>
            </p:nvSpPr>
            <p:spPr>
              <a:xfrm>
                <a:off x="9904" y="3983"/>
                <a:ext cx="380" cy="38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35" name="Google Shape;12199;p182"/>
              <p:cNvSpPr txBox="1"/>
              <p:nvPr/>
            </p:nvSpPr>
            <p:spPr>
              <a:xfrm>
                <a:off x="9950" y="3937"/>
                <a:ext cx="282" cy="2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dirty="0"/>
                  <a:t>+</a:t>
                </a:r>
                <a:endParaRPr sz="1200" dirty="0"/>
              </a:p>
            </p:txBody>
          </p:sp>
          <p:cxnSp>
            <p:nvCxnSpPr>
              <p:cNvPr id="461" name="Google Shape;12137;p181"/>
              <p:cNvCxnSpPr>
                <a:endCxn id="434" idx="1"/>
              </p:cNvCxnSpPr>
              <p:nvPr/>
            </p:nvCxnSpPr>
            <p:spPr>
              <a:xfrm>
                <a:off x="9304" y="2937"/>
                <a:ext cx="656" cy="1102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78" name="Google Shape;12137;p181"/>
              <p:cNvCxnSpPr>
                <a:endCxn id="434" idx="3"/>
              </p:cNvCxnSpPr>
              <p:nvPr/>
            </p:nvCxnSpPr>
            <p:spPr>
              <a:xfrm flipV="1">
                <a:off x="8777" y="4307"/>
                <a:ext cx="1183" cy="145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594" name="连接符: 肘形 593"/>
              <p:cNvCxnSpPr/>
              <p:nvPr/>
            </p:nvCxnSpPr>
            <p:spPr>
              <a:xfrm>
                <a:off x="7303" y="2476"/>
                <a:ext cx="6614" cy="1842"/>
              </a:xfrm>
              <a:prstGeom prst="bentConnector4">
                <a:avLst>
                  <a:gd name="adj1" fmla="val -30"/>
                  <a:gd name="adj2" fmla="val -31216"/>
                </a:avLst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646" name="直接连接符 645"/>
              <p:cNvCxnSpPr>
                <a:endCxn id="597" idx="2"/>
              </p:cNvCxnSpPr>
              <p:nvPr/>
            </p:nvCxnSpPr>
            <p:spPr>
              <a:xfrm flipV="1">
                <a:off x="13091" y="4093"/>
                <a:ext cx="826" cy="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6" name="Google Shape;12193;p182"/>
              <p:cNvSpPr/>
              <p:nvPr/>
            </p:nvSpPr>
            <p:spPr>
              <a:xfrm>
                <a:off x="13727" y="3938"/>
                <a:ext cx="380" cy="38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97" name="Google Shape;12199;p182"/>
              <p:cNvSpPr txBox="1"/>
              <p:nvPr/>
            </p:nvSpPr>
            <p:spPr>
              <a:xfrm>
                <a:off x="13775" y="3888"/>
                <a:ext cx="282" cy="2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dirty="0"/>
                  <a:t>+</a:t>
                </a:r>
                <a:endParaRPr sz="1200" dirty="0"/>
              </a:p>
            </p:txBody>
          </p:sp>
          <p:sp>
            <p:nvSpPr>
              <p:cNvPr id="799" name="文本框 798"/>
              <p:cNvSpPr txBox="1"/>
              <p:nvPr/>
            </p:nvSpPr>
            <p:spPr>
              <a:xfrm>
                <a:off x="10778" y="2618"/>
                <a:ext cx="2455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600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Self-Attention</a:t>
                </a:r>
                <a:endParaRPr lang="en-US" altLang="zh-CN" sz="1400" b="1" dirty="0">
                  <a:latin typeface="Consolas" panose="020B0609020204030204" charset="0"/>
                  <a:cs typeface="Consolas" panose="020B0609020204030204" charset="0"/>
                </a:endParaRPr>
              </a:p>
            </p:txBody>
          </p:sp>
          <p:cxnSp>
            <p:nvCxnSpPr>
              <p:cNvPr id="79" name="Google Shape;12137;p181"/>
              <p:cNvCxnSpPr>
                <a:endCxn id="434" idx="2"/>
              </p:cNvCxnSpPr>
              <p:nvPr/>
            </p:nvCxnSpPr>
            <p:spPr>
              <a:xfrm flipV="1">
                <a:off x="8767" y="4173"/>
                <a:ext cx="1137" cy="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</p:grpSp>
        <p:sp>
          <p:nvSpPr>
            <p:cNvPr id="102" name="文本框 101"/>
            <p:cNvSpPr txBox="1"/>
            <p:nvPr/>
          </p:nvSpPr>
          <p:spPr>
            <a:xfrm>
              <a:off x="1840" y="7589"/>
              <a:ext cx="14407" cy="256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sz="2000">
                  <a:solidFill>
                    <a:schemeClr val="tx2"/>
                  </a:solidFill>
                  <a:latin typeface="+mj-lt"/>
                  <a:ea typeface="等线" panose="02010600030101010101" charset="-122"/>
                  <a:cs typeface="+mj-lt"/>
                </a:rPr>
                <a:t>T</a:t>
              </a:r>
              <a:r>
                <a:rPr lang="en-US" altLang="zh-CN" sz="2000">
                  <a:solidFill>
                    <a:schemeClr val="tx2"/>
                  </a:solidFill>
                  <a:latin typeface="+mj-lt"/>
                  <a:ea typeface="等线" panose="02010600030101010101" charset="-122"/>
                  <a:cs typeface="+mj-lt"/>
                </a:rPr>
                <a:t>he self-attention mechanism can 1. flexibly assign the attention weights of thesame nodes in different contexts and 2. mask the difference in the number of nodes in a subtree. </a:t>
              </a:r>
              <a:endPara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sz="2000">
                  <a:solidFill>
                    <a:schemeClr val="tx2"/>
                  </a:solidFill>
                  <a:latin typeface="+mj-lt"/>
                  <a:ea typeface="等线" panose="02010600030101010101" charset="-122"/>
                  <a:cs typeface="+mj-lt"/>
                  <a:sym typeface="+mn-ea"/>
                </a:rPr>
                <a:t>The Positional encoding represent the depth of the node in the block subtree and the sequence number of the node at that depth.</a:t>
              </a:r>
              <a:endPara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1169035" y="2115820"/>
            <a:ext cx="8586470" cy="3978275"/>
            <a:chOff x="1841" y="3332"/>
            <a:chExt cx="13522" cy="6265"/>
          </a:xfrm>
        </p:grpSpPr>
        <p:grpSp>
          <p:nvGrpSpPr>
            <p:cNvPr id="118" name="组合 117"/>
            <p:cNvGrpSpPr/>
            <p:nvPr/>
          </p:nvGrpSpPr>
          <p:grpSpPr>
            <a:xfrm>
              <a:off x="2586" y="3332"/>
              <a:ext cx="11885" cy="3039"/>
              <a:chOff x="2586" y="3332"/>
              <a:chExt cx="11885" cy="3039"/>
            </a:xfrm>
          </p:grpSpPr>
          <p:cxnSp>
            <p:nvCxnSpPr>
              <p:cNvPr id="10" name="Google Shape;12137;p181"/>
              <p:cNvCxnSpPr/>
              <p:nvPr/>
            </p:nvCxnSpPr>
            <p:spPr>
              <a:xfrm flipH="1" flipV="1">
                <a:off x="13232" y="4624"/>
                <a:ext cx="1239" cy="12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5" name="梯形 14"/>
              <p:cNvSpPr/>
              <p:nvPr/>
            </p:nvSpPr>
            <p:spPr>
              <a:xfrm rot="5400000">
                <a:off x="3894" y="4330"/>
                <a:ext cx="2487" cy="491"/>
              </a:xfrm>
              <a:prstGeom prst="trapezoid">
                <a:avLst/>
              </a:prstGeom>
              <a:solidFill>
                <a:srgbClr val="EEEEEE"/>
              </a:solidFill>
              <a:ln w="9525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none" lIns="91425" tIns="91425" rIns="91425" bIns="91425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</a:pPr>
                <a:r>
                  <a:rPr lang="en-US" altLang="zh-CN" sz="1600" kern="0" dirty="0" err="1">
                    <a:solidFill>
                      <a:srgbClr val="000000"/>
                    </a:solidFill>
                    <a:cs typeface="Arial" panose="020B0604020202020204"/>
                  </a:rPr>
                  <a:t>clasifer</a:t>
                </a:r>
                <a:endParaRPr lang="zh-CN" altLang="en-US" sz="1600" kern="0" dirty="0">
                  <a:solidFill>
                    <a:srgbClr val="000000"/>
                  </a:solidFill>
                  <a:cs typeface="Arial" panose="020B0604020202020204"/>
                </a:endParaRPr>
              </a:p>
            </p:txBody>
          </p:sp>
          <p:sp>
            <p:nvSpPr>
              <p:cNvPr id="21" name="弧形 20"/>
              <p:cNvSpPr/>
              <p:nvPr/>
            </p:nvSpPr>
            <p:spPr>
              <a:xfrm rot="20384622">
                <a:off x="6882" y="4468"/>
                <a:ext cx="3781" cy="1159"/>
              </a:xfrm>
              <a:prstGeom prst="arc">
                <a:avLst>
                  <a:gd name="adj1" fmla="val 16200000"/>
                  <a:gd name="adj2" fmla="val 2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弧形 21"/>
              <p:cNvSpPr/>
              <p:nvPr/>
            </p:nvSpPr>
            <p:spPr>
              <a:xfrm rot="20384622">
                <a:off x="5549" y="4426"/>
                <a:ext cx="6584" cy="796"/>
              </a:xfrm>
              <a:prstGeom prst="arc">
                <a:avLst>
                  <a:gd name="adj1" fmla="val 16200000"/>
                  <a:gd name="adj2" fmla="val 2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 rot="0">
                <a:off x="7571" y="3361"/>
                <a:ext cx="5640" cy="2527"/>
                <a:chOff x="9366" y="6637"/>
                <a:chExt cx="5894" cy="2640"/>
              </a:xfrm>
            </p:grpSpPr>
            <p:sp>
              <p:nvSpPr>
                <p:cNvPr id="24" name="矩形: 圆角 652"/>
                <p:cNvSpPr/>
                <p:nvPr/>
              </p:nvSpPr>
              <p:spPr>
                <a:xfrm>
                  <a:off x="9366" y="6637"/>
                  <a:ext cx="5894" cy="2640"/>
                </a:xfrm>
                <a:prstGeom prst="roundRect">
                  <a:avLst/>
                </a:prstGeom>
                <a:solidFill>
                  <a:srgbClr val="EEEEEE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none" lIns="91425" tIns="91425" rIns="91425" bIns="91425" anchor="ctr" anchorCtr="0">
                  <a:normAutofit/>
                </a:bodyPr>
                <a:lstStyle/>
                <a:p>
                  <a:pPr algn="ctr">
                    <a:buClr>
                      <a:srgbClr val="000000"/>
                    </a:buClr>
                  </a:pPr>
                  <a:endParaRPr lang="zh-CN" altLang="en-US" sz="1200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</a:endParaRPr>
                </a:p>
              </p:txBody>
            </p:sp>
            <p:sp>
              <p:nvSpPr>
                <p:cNvPr id="25" name="矩形: 圆角 654"/>
                <p:cNvSpPr/>
                <p:nvPr/>
              </p:nvSpPr>
              <p:spPr>
                <a:xfrm>
                  <a:off x="13898" y="6765"/>
                  <a:ext cx="1013" cy="455"/>
                </a:xfrm>
                <a:prstGeom prst="roundRect">
                  <a:avLst>
                    <a:gd name="adj" fmla="val 37761"/>
                  </a:avLst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200" dirty="0"/>
                    <a:t>LSTM</a:t>
                  </a:r>
                  <a:endParaRPr lang="zh-CN" altLang="en-US" sz="1200" dirty="0"/>
                </a:p>
              </p:txBody>
            </p:sp>
            <p:sp>
              <p:nvSpPr>
                <p:cNvPr id="26" name="矩形: 圆角 655"/>
                <p:cNvSpPr/>
                <p:nvPr/>
              </p:nvSpPr>
              <p:spPr>
                <a:xfrm>
                  <a:off x="13898" y="7527"/>
                  <a:ext cx="1013" cy="455"/>
                </a:xfrm>
                <a:prstGeom prst="roundRect">
                  <a:avLst>
                    <a:gd name="adj" fmla="val 37761"/>
                  </a:avLst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200" dirty="0"/>
                    <a:t>LSTM</a:t>
                  </a:r>
                  <a:endParaRPr lang="zh-CN" altLang="en-US" sz="1200" dirty="0"/>
                </a:p>
              </p:txBody>
            </p:sp>
            <p:sp>
              <p:nvSpPr>
                <p:cNvPr id="27" name="矩形: 圆角 656"/>
                <p:cNvSpPr/>
                <p:nvPr/>
              </p:nvSpPr>
              <p:spPr>
                <a:xfrm>
                  <a:off x="13898" y="8260"/>
                  <a:ext cx="1013" cy="455"/>
                </a:xfrm>
                <a:prstGeom prst="roundRect">
                  <a:avLst>
                    <a:gd name="adj" fmla="val 37761"/>
                  </a:avLst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200" dirty="0"/>
                    <a:t>LSTM</a:t>
                  </a:r>
                  <a:endParaRPr lang="zh-CN" altLang="en-US" sz="1200" dirty="0"/>
                </a:p>
              </p:txBody>
            </p:sp>
            <p:sp>
              <p:nvSpPr>
                <p:cNvPr id="28" name="矩形: 圆角 657"/>
                <p:cNvSpPr/>
                <p:nvPr/>
              </p:nvSpPr>
              <p:spPr>
                <a:xfrm>
                  <a:off x="12497" y="7527"/>
                  <a:ext cx="1013" cy="455"/>
                </a:xfrm>
                <a:prstGeom prst="roundRect">
                  <a:avLst>
                    <a:gd name="adj" fmla="val 37761"/>
                  </a:avLst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200" dirty="0"/>
                    <a:t>LSTM</a:t>
                  </a:r>
                  <a:endParaRPr lang="zh-CN" altLang="en-US" sz="1200" dirty="0"/>
                </a:p>
              </p:txBody>
            </p:sp>
            <p:sp>
              <p:nvSpPr>
                <p:cNvPr id="29" name="矩形: 圆角 658"/>
                <p:cNvSpPr/>
                <p:nvPr/>
              </p:nvSpPr>
              <p:spPr>
                <a:xfrm>
                  <a:off x="12497" y="8515"/>
                  <a:ext cx="1013" cy="455"/>
                </a:xfrm>
                <a:prstGeom prst="roundRect">
                  <a:avLst>
                    <a:gd name="adj" fmla="val 37761"/>
                  </a:avLst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200" dirty="0"/>
                    <a:t>LSTM</a:t>
                  </a:r>
                  <a:endParaRPr lang="zh-CN" altLang="en-US" sz="1200" dirty="0"/>
                </a:p>
              </p:txBody>
            </p:sp>
            <p:sp>
              <p:nvSpPr>
                <p:cNvPr id="30" name="矩形: 圆角 659"/>
                <p:cNvSpPr/>
                <p:nvPr/>
              </p:nvSpPr>
              <p:spPr>
                <a:xfrm>
                  <a:off x="11107" y="7990"/>
                  <a:ext cx="1013" cy="455"/>
                </a:xfrm>
                <a:prstGeom prst="roundRect">
                  <a:avLst>
                    <a:gd name="adj" fmla="val 37761"/>
                  </a:avLst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200" dirty="0"/>
                    <a:t>LSTM</a:t>
                  </a:r>
                  <a:endParaRPr lang="zh-CN" altLang="en-US" sz="1200" dirty="0"/>
                </a:p>
              </p:txBody>
            </p:sp>
            <p:cxnSp>
              <p:nvCxnSpPr>
                <p:cNvPr id="31" name="连接符: 肘形 664"/>
                <p:cNvCxnSpPr>
                  <a:stCxn id="25" idx="1"/>
                  <a:endCxn id="28" idx="3"/>
                </p:cNvCxnSpPr>
                <p:nvPr/>
              </p:nvCxnSpPr>
              <p:spPr>
                <a:xfrm rot="10800000" flipV="1">
                  <a:off x="13510" y="6992"/>
                  <a:ext cx="387" cy="763"/>
                </a:xfrm>
                <a:prstGeom prst="bentConnector3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箭头连接符 31"/>
                <p:cNvCxnSpPr>
                  <a:stCxn id="26" idx="1"/>
                  <a:endCxn id="28" idx="3"/>
                </p:cNvCxnSpPr>
                <p:nvPr/>
              </p:nvCxnSpPr>
              <p:spPr>
                <a:xfrm flipH="1">
                  <a:off x="13510" y="7755"/>
                  <a:ext cx="387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连接符: 肘形 669"/>
                <p:cNvCxnSpPr>
                  <a:stCxn id="27" idx="1"/>
                  <a:endCxn id="28" idx="3"/>
                </p:cNvCxnSpPr>
                <p:nvPr/>
              </p:nvCxnSpPr>
              <p:spPr>
                <a:xfrm rot="10800000">
                  <a:off x="13510" y="7755"/>
                  <a:ext cx="387" cy="732"/>
                </a:xfrm>
                <a:prstGeom prst="bentConnector3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连接符: 肘形 671"/>
                <p:cNvCxnSpPr>
                  <a:stCxn id="28" idx="1"/>
                  <a:endCxn id="30" idx="3"/>
                </p:cNvCxnSpPr>
                <p:nvPr/>
              </p:nvCxnSpPr>
              <p:spPr>
                <a:xfrm rot="10800000" flipV="1">
                  <a:off x="12120" y="7755"/>
                  <a:ext cx="377" cy="463"/>
                </a:xfrm>
                <a:prstGeom prst="bentConnector3">
                  <a:avLst>
                    <a:gd name="adj1" fmla="val 50000"/>
                  </a:avLst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连接符: 肘形 673"/>
                <p:cNvCxnSpPr>
                  <a:stCxn id="29" idx="1"/>
                  <a:endCxn id="30" idx="3"/>
                </p:cNvCxnSpPr>
                <p:nvPr/>
              </p:nvCxnSpPr>
              <p:spPr>
                <a:xfrm rot="10800000">
                  <a:off x="12120" y="8218"/>
                  <a:ext cx="377" cy="525"/>
                </a:xfrm>
                <a:prstGeom prst="bentConnector3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Google Shape;12207;p183"/>
                <p:cNvSpPr/>
                <p:nvPr/>
              </p:nvSpPr>
              <p:spPr>
                <a:xfrm rot="5400000">
                  <a:off x="9263" y="7739"/>
                  <a:ext cx="1919" cy="333"/>
                </a:xfrm>
                <a:prstGeom prst="rect">
                  <a:avLst/>
                </a:prstGeom>
                <a:solidFill>
                  <a:srgbClr val="F4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none" lIns="91425" tIns="91425" rIns="91425" bIns="91425" anchor="ctr" anchorCtr="0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defRPr/>
                  </a:pPr>
                  <a:r>
                    <a:rPr kumimoji="0" lang="en-GB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 panose="020B0604020202020204"/>
                      <a:sym typeface="Arial" panose="020B0604020202020204"/>
                    </a:rPr>
                    <a:t>M</a:t>
                  </a:r>
                  <a:r>
                    <a:rPr kumimoji="0" lang="en-US" altLang="zh-CN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 panose="020B0604020202020204"/>
                      <a:sym typeface="Arial" panose="020B0604020202020204"/>
                    </a:rPr>
                    <a:t>axPool</a:t>
                  </a:r>
                  <a:endParaRPr kumimoji="0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76" name="弧形 75"/>
                <p:cNvSpPr/>
                <p:nvPr/>
              </p:nvSpPr>
              <p:spPr>
                <a:xfrm>
                  <a:off x="9683" y="7867"/>
                  <a:ext cx="1451" cy="418"/>
                </a:xfrm>
                <a:prstGeom prst="arc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弧形 76"/>
                <p:cNvSpPr/>
                <p:nvPr/>
              </p:nvSpPr>
              <p:spPr>
                <a:xfrm rot="21139121">
                  <a:off x="10045" y="7410"/>
                  <a:ext cx="3895" cy="1214"/>
                </a:xfrm>
                <a:prstGeom prst="arc">
                  <a:avLst>
                    <a:gd name="adj1" fmla="val 11601842"/>
                    <a:gd name="adj2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弧形 79"/>
                <p:cNvSpPr/>
                <p:nvPr/>
              </p:nvSpPr>
              <p:spPr>
                <a:xfrm rot="1041535" flipV="1">
                  <a:off x="10314" y="7459"/>
                  <a:ext cx="3702" cy="1505"/>
                </a:xfrm>
                <a:prstGeom prst="arc">
                  <a:avLst>
                    <a:gd name="adj1" fmla="val 11228920"/>
                    <a:gd name="adj2" fmla="val 172201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81" name="弧形 80"/>
                <p:cNvSpPr/>
                <p:nvPr/>
              </p:nvSpPr>
              <p:spPr>
                <a:xfrm rot="861079" flipV="1">
                  <a:off x="10294" y="7477"/>
                  <a:ext cx="3159" cy="1168"/>
                </a:xfrm>
                <a:prstGeom prst="arc">
                  <a:avLst>
                    <a:gd name="adj1" fmla="val 11228920"/>
                    <a:gd name="adj2" fmla="val 19622123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99" name="Google Shape;12137;p181"/>
              <p:cNvCxnSpPr>
                <a:stCxn id="68" idx="2"/>
                <a:endCxn id="101" idx="0"/>
              </p:cNvCxnSpPr>
              <p:nvPr/>
            </p:nvCxnSpPr>
            <p:spPr>
              <a:xfrm flipH="1" flipV="1">
                <a:off x="6798" y="4567"/>
                <a:ext cx="1433" cy="9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grpSp>
            <p:nvGrpSpPr>
              <p:cNvPr id="100" name="组合 99"/>
              <p:cNvGrpSpPr/>
              <p:nvPr/>
            </p:nvGrpSpPr>
            <p:grpSpPr>
              <a:xfrm rot="0">
                <a:off x="6378" y="4108"/>
                <a:ext cx="420" cy="918"/>
                <a:chOff x="8178599" y="383398"/>
                <a:chExt cx="278765" cy="608965"/>
              </a:xfrm>
            </p:grpSpPr>
            <p:sp>
              <p:nvSpPr>
                <p:cNvPr id="101" name="Google Shape;3648;p88"/>
                <p:cNvSpPr/>
                <p:nvPr/>
              </p:nvSpPr>
              <p:spPr>
                <a:xfrm rot="5400000">
                  <a:off x="8013499" y="548498"/>
                  <a:ext cx="608965" cy="2787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03" name="椭圆 102"/>
                <p:cNvSpPr>
                  <a:spLocks noChangeAspect="1"/>
                </p:cNvSpPr>
                <p:nvPr/>
              </p:nvSpPr>
              <p:spPr>
                <a:xfrm>
                  <a:off x="8204653" y="443534"/>
                  <a:ext cx="221299" cy="222629"/>
                </a:xfrm>
                <a:prstGeom prst="ellipse">
                  <a:avLst/>
                </a:prstGeom>
                <a:solidFill>
                  <a:srgbClr val="393E4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altLang="zh-CN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" name="椭圆 103"/>
                <p:cNvSpPr>
                  <a:spLocks noChangeAspect="1"/>
                </p:cNvSpPr>
                <p:nvPr/>
              </p:nvSpPr>
              <p:spPr>
                <a:xfrm>
                  <a:off x="8204653" y="701964"/>
                  <a:ext cx="221299" cy="222629"/>
                </a:xfrm>
                <a:prstGeom prst="ellipse">
                  <a:avLst/>
                </a:prstGeom>
                <a:solidFill>
                  <a:srgbClr val="393E4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altLang="zh-CN" sz="1600" b="1" dirty="0">
                    <a:solidFill>
                      <a:schemeClr val="tx1"/>
                    </a:solidFill>
                    <a:sym typeface="+mn-ea"/>
                  </a:endParaRPr>
                </a:p>
              </p:txBody>
            </p:sp>
          </p:grpSp>
          <p:cxnSp>
            <p:nvCxnSpPr>
              <p:cNvPr id="105" name="Google Shape;12137;p181"/>
              <p:cNvCxnSpPr>
                <a:stCxn id="101" idx="2"/>
                <a:endCxn id="15" idx="0"/>
              </p:cNvCxnSpPr>
              <p:nvPr/>
            </p:nvCxnSpPr>
            <p:spPr>
              <a:xfrm flipH="1">
                <a:off x="5383" y="4567"/>
                <a:ext cx="995" cy="9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06" name="文本框 105"/>
              <p:cNvSpPr txBox="1"/>
              <p:nvPr/>
            </p:nvSpPr>
            <p:spPr>
              <a:xfrm>
                <a:off x="9261" y="5888"/>
                <a:ext cx="2908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Tree-based LSTM</a:t>
                </a:r>
                <a:endParaRPr lang="en-US" altLang="zh-CN" sz="1400" b="1" dirty="0">
                  <a:latin typeface="Consolas" panose="020B0609020204030204" charset="0"/>
                  <a:cs typeface="Consolas" panose="020B0609020204030204" charset="0"/>
                </a:endParaRPr>
              </a:p>
            </p:txBody>
          </p:sp>
          <p:sp>
            <p:nvSpPr>
              <p:cNvPr id="107" name="文本框 106"/>
              <p:cNvSpPr txBox="1"/>
              <p:nvPr/>
            </p:nvSpPr>
            <p:spPr>
              <a:xfrm>
                <a:off x="5776" y="3475"/>
                <a:ext cx="2455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AST Encoding</a:t>
                </a:r>
                <a:endParaRPr lang="en-US" altLang="zh-CN" sz="1200" b="1" i="1" dirty="0">
                  <a:latin typeface="Consolas" panose="020B0609020204030204" charset="0"/>
                  <a:cs typeface="Consolas" panose="020B0609020204030204" charset="0"/>
                </a:endParaRPr>
              </a:p>
            </p:txBody>
          </p:sp>
          <p:cxnSp>
            <p:nvCxnSpPr>
              <p:cNvPr id="108" name="Google Shape;12137;p181"/>
              <p:cNvCxnSpPr>
                <a:stCxn id="15" idx="2"/>
                <a:endCxn id="109" idx="0"/>
              </p:cNvCxnSpPr>
              <p:nvPr/>
            </p:nvCxnSpPr>
            <p:spPr>
              <a:xfrm flipH="1">
                <a:off x="3704" y="4576"/>
                <a:ext cx="1188" cy="6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09" name="Google Shape;3648;p88"/>
              <p:cNvSpPr/>
              <p:nvPr/>
            </p:nvSpPr>
            <p:spPr>
              <a:xfrm rot="5400000">
                <a:off x="3215" y="4372"/>
                <a:ext cx="557" cy="42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12700" cmpd="sng">
                <a:solidFill>
                  <a:schemeClr val="bg1"/>
                </a:solidFill>
                <a:prstDash val="solid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10" name="椭圆 109"/>
              <p:cNvSpPr>
                <a:spLocks noChangeAspect="1"/>
              </p:cNvSpPr>
              <p:nvPr/>
            </p:nvSpPr>
            <p:spPr>
              <a:xfrm>
                <a:off x="3326" y="4411"/>
                <a:ext cx="334" cy="3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altLang="zh-CN" sz="1600" b="1" dirty="0">
                  <a:solidFill>
                    <a:schemeClr val="tx1"/>
                  </a:solidFill>
                  <a:sym typeface="+mn-ea"/>
                </a:endParaRPr>
              </a:p>
            </p:txBody>
          </p:sp>
          <p:sp>
            <p:nvSpPr>
              <p:cNvPr id="111" name="文本框 110"/>
              <p:cNvSpPr txBox="1"/>
              <p:nvPr/>
            </p:nvSpPr>
            <p:spPr>
              <a:xfrm>
                <a:off x="2586" y="3690"/>
                <a:ext cx="2348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2"/>
                    </a:solidFill>
                    <a:latin typeface="+mj-lt"/>
                    <a:ea typeface="等线" panose="02010600030101010101" charset="-122"/>
                    <a:cs typeface="+mj-lt"/>
                  </a:rPr>
                  <a:t>Defect Probability</a:t>
                </a:r>
                <a:endParaRPr lang="en-US" altLang="zh-CN" sz="1200" b="1" i="1" dirty="0">
                  <a:latin typeface="Consolas" panose="020B0609020204030204" charset="0"/>
                  <a:cs typeface="Consolas" panose="020B0609020204030204" charset="0"/>
                </a:endParaRPr>
              </a:p>
            </p:txBody>
          </p:sp>
          <p:sp>
            <p:nvSpPr>
              <p:cNvPr id="112" name="弧形 111"/>
              <p:cNvSpPr/>
              <p:nvPr/>
            </p:nvSpPr>
            <p:spPr>
              <a:xfrm rot="20419121">
                <a:off x="8276" y="3708"/>
                <a:ext cx="3772" cy="1288"/>
              </a:xfrm>
              <a:prstGeom prst="arc">
                <a:avLst>
                  <a:gd name="adj1" fmla="val 11601842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20" name="文本框 119"/>
            <p:cNvSpPr txBox="1"/>
            <p:nvPr/>
          </p:nvSpPr>
          <p:spPr>
            <a:xfrm>
              <a:off x="1841" y="7515"/>
              <a:ext cx="13522" cy="208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sz="2000">
                  <a:solidFill>
                    <a:schemeClr val="tx2"/>
                  </a:solidFill>
                  <a:latin typeface="+mj-lt"/>
                  <a:ea typeface="等线" panose="02010600030101010101" charset="-122"/>
                  <a:cs typeface="+mj-lt"/>
                </a:rPr>
                <a:t>Tree-based LSTM is adopted as the final encoder,  preserving more information about the AST’s tree structure. </a:t>
              </a:r>
              <a:endPara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sz="2000">
                  <a:solidFill>
                    <a:schemeClr val="tx2"/>
                  </a:solidFill>
                  <a:latin typeface="+mj-lt"/>
                  <a:ea typeface="等线" panose="02010600030101010101" charset="-122"/>
                  <a:cs typeface="+mj-lt"/>
                </a:rPr>
                <a:t>Since all ordinary nodes have been processed in the first stage, the scale of the AST has been considerably reduced.</a:t>
              </a:r>
              <a:endPara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70815" y="133350"/>
            <a:ext cx="1873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2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+mj-lt"/>
              </a:rPr>
              <a:t>Dataset</a:t>
            </a:r>
            <a:endParaRPr lang="en-US" altLang="zh-CN" sz="2400">
              <a:solidFill>
                <a:schemeClr val="tx2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+mj-lt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1316355" y="5045075"/>
            <a:ext cx="914844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14 prediction tasks from 8 open-source Java projects are utilized for method evaluation</a:t>
            </a:r>
            <a:endParaRPr lang="en-US" altLang="zh-CN" sz="20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67815" y="961390"/>
            <a:ext cx="7828915" cy="4005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70815" y="133350"/>
            <a:ext cx="29121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2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+mj-lt"/>
              </a:rPr>
              <a:t>Experimental Result</a:t>
            </a:r>
            <a:endParaRPr lang="en-US" altLang="zh-CN" sz="2400">
              <a:solidFill>
                <a:schemeClr val="tx2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+mj-lt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1169035" y="4403725"/>
            <a:ext cx="914844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Our proposed TSE achieves F-measure as 0.612 and MCC as 0.314 on average value and obtains the best average value on the two indicators. </a:t>
            </a:r>
            <a:endParaRPr lang="en-US" altLang="zh-CN" sz="20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Compared to the traditional machine learning methods, i.e., LR and SVM, has an average improvement of 24.9% and 16.5% </a:t>
            </a: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  <a:sym typeface="+mn-ea"/>
              </a:rPr>
              <a:t>on the two indicators</a:t>
            </a: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. </a:t>
            </a:r>
            <a:endParaRPr lang="en-US" altLang="zh-CN" sz="20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Compared to the deep learning methods, i.e., DBN, LSTM and CNN+, our TSE method has an average improvement of 13.4% </a:t>
            </a: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  <a:sym typeface="+mn-ea"/>
              </a:rPr>
              <a:t>and 48.6% </a:t>
            </a: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 </a:t>
            </a: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  <a:sym typeface="+mn-ea"/>
              </a:rPr>
              <a:t>on the two indicators. </a:t>
            </a:r>
            <a:endParaRPr lang="en-US" altLang="zh-CN" sz="20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555" y="965835"/>
            <a:ext cx="11163300" cy="3329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70815" y="133350"/>
            <a:ext cx="29121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2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+mj-lt"/>
              </a:rPr>
              <a:t>Experimental Result</a:t>
            </a:r>
            <a:endParaRPr lang="en-US" altLang="zh-CN" sz="2400">
              <a:solidFill>
                <a:schemeClr val="tx2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+mj-lt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1198245" y="4531360"/>
            <a:ext cx="9148445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As box-plots depicted, the 25th, median, and 75th F-measure and MCC by TSE are higher than most baseline methods. </a:t>
            </a:r>
            <a:endParaRPr lang="en-US" altLang="zh-CN" sz="20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The distribution of F-measure and MCC values by TSE is concentrated ina relatively higher and narrower region than baseline methods, demonstrating the stability of TSE.</a:t>
            </a:r>
            <a:endParaRPr lang="en-US" altLang="zh-CN" sz="20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717540" y="990600"/>
            <a:ext cx="10160" cy="3070225"/>
          </a:xfrm>
          <a:prstGeom prst="line">
            <a:avLst/>
          </a:prstGeom>
          <a:ln>
            <a:solidFill>
              <a:schemeClr val="tx2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790" y="990600"/>
            <a:ext cx="5271770" cy="30264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510" y="1012190"/>
            <a:ext cx="5252085" cy="30270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1685" y="4017010"/>
            <a:ext cx="3382645" cy="2387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315" y="4060825"/>
            <a:ext cx="3788410" cy="210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70815" y="133350"/>
            <a:ext cx="29121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2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+mj-lt"/>
              </a:rPr>
              <a:t>Conclusion</a:t>
            </a:r>
            <a:endParaRPr lang="en-US" altLang="zh-CN" sz="2400">
              <a:solidFill>
                <a:schemeClr val="tx2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+mj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93190" y="1434465"/>
            <a:ext cx="8872855" cy="3989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 algn="just" fontAlgn="auto">
              <a:lnSpc>
                <a:spcPts val="3040"/>
              </a:lnSpc>
              <a:buFont typeface="Arial" panose="020B0604020202020204" pitchFamily="34" charset="0"/>
              <a:buChar char="•"/>
            </a:pPr>
            <a:r>
              <a:rPr lang="en-US" altLang="zh-CN" sz="22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In this paper, a two-stage AST encoding method is proposed, which employs a bottom-up encoding to learn the</a:t>
            </a:r>
            <a:r>
              <a:rPr lang="en-US" altLang="zh-CN" sz="22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 </a:t>
            </a:r>
            <a:r>
              <a:rPr lang="en-US" altLang="zh-CN" sz="22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semantic information for software defect prediction.</a:t>
            </a:r>
            <a:endParaRPr lang="en-US" altLang="zh-CN" sz="22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algn="just" fontAlgn="auto">
              <a:lnSpc>
                <a:spcPts val="3040"/>
              </a:lnSpc>
              <a:buFont typeface="Arial" panose="020B0604020202020204" pitchFamily="34" charset="0"/>
              <a:buChar char="•"/>
            </a:pPr>
            <a:r>
              <a:rPr lang="en-US" altLang="zh-CN" sz="22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The main advantages</a:t>
            </a:r>
            <a:r>
              <a:rPr lang="en-US" altLang="zh-CN" sz="22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 </a:t>
            </a:r>
            <a:r>
              <a:rPr lang="en-US" altLang="zh-CN" sz="2200" b="1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of TSE</a:t>
            </a:r>
            <a:r>
              <a:rPr lang="en-US" altLang="zh-CN" sz="22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 are :  1. executing the encoding following the natural hierarchy of AST nodes. 2. combining the tree positional encoding to augment the structural information of the AST. </a:t>
            </a:r>
            <a:endParaRPr lang="en-US" altLang="zh-CN" sz="22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  <a:p>
            <a:pPr marL="342900" indent="-342900" algn="just" fontAlgn="auto">
              <a:lnSpc>
                <a:spcPts val="3040"/>
              </a:lnSpc>
              <a:buFont typeface="Arial" panose="020B0604020202020204" pitchFamily="34" charset="0"/>
              <a:buChar char="•"/>
            </a:pPr>
            <a:r>
              <a:rPr lang="en-US" altLang="zh-CN" sz="2200">
                <a:solidFill>
                  <a:schemeClr val="tx2"/>
                </a:solidFill>
                <a:latin typeface="+mj-lt"/>
                <a:ea typeface="等线" panose="02010600030101010101" charset="-122"/>
                <a:cs typeface="+mj-lt"/>
              </a:rPr>
              <a:t>The performance of TSE is evaluated by comparing it with traditional methods and state of-the-art deep learning methods in terms of F-measure and MCC. Experimental results show that TSE achieves better performance versus all baseline methods.</a:t>
            </a:r>
            <a:endParaRPr lang="en-US" altLang="zh-CN" sz="2200">
              <a:solidFill>
                <a:schemeClr val="tx2"/>
              </a:solidFill>
              <a:latin typeface="+mj-lt"/>
              <a:ea typeface="等线" panose="02010600030101010101" charset="-122"/>
              <a:cs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1920,&quot;width&quot;:2820}"/>
</p:tagLst>
</file>

<file path=ppt/tags/tag2.xml><?xml version="1.0" encoding="utf-8"?>
<p:tagLst xmlns:p="http://schemas.openxmlformats.org/presentationml/2006/main">
  <p:tag name="KSO_WM_UNIT_PLACING_PICTURE_USER_VIEWPORT" val="{&quot;height&quot;:10620,&quot;width&quot;:20025}"/>
</p:tagLst>
</file>

<file path=ppt/tags/tag3.xml><?xml version="1.0" encoding="utf-8"?>
<p:tagLst xmlns:p="http://schemas.openxmlformats.org/presentationml/2006/main">
  <p:tag name="KSO_WM_UNIT_PLACING_PICTURE_USER_VIEWPORT" val="{&quot;height&quot;:6600,&quot;width&quot;:12900}"/>
</p:tagLst>
</file>

<file path=ppt/tags/tag4.xml><?xml version="1.0" encoding="utf-8"?>
<p:tagLst xmlns:p="http://schemas.openxmlformats.org/presentationml/2006/main">
  <p:tag name="COMMONDATA" val="eyJoZGlkIjoiMjJjODQ2M2U0Y2M4MDIzZDU3ZWJjNjU1NTVjOWI4M2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3909</Words>
  <Application>WPS 演示</Application>
  <PresentationFormat>宽屏</PresentationFormat>
  <Paragraphs>178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宋体</vt:lpstr>
      <vt:lpstr>Wingdings</vt:lpstr>
      <vt:lpstr>Times New Roman</vt:lpstr>
      <vt:lpstr>等线</vt:lpstr>
      <vt:lpstr>微软雅黑 Light</vt:lpstr>
      <vt:lpstr>微软雅黑</vt:lpstr>
      <vt:lpstr>Calibri</vt:lpstr>
      <vt:lpstr>Arial Unicode MS</vt:lpstr>
      <vt:lpstr>Arial</vt:lpstr>
      <vt:lpstr>Consolas</vt:lpstr>
      <vt:lpstr>Wingdings</vt:lpstr>
      <vt:lpstr>Office 主题</vt:lpstr>
      <vt:lpstr>Two-Stage AST Encoding for Software Defect Prediction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-</cp:lastModifiedBy>
  <cp:revision>6</cp:revision>
  <dcterms:created xsi:type="dcterms:W3CDTF">2022-05-31T08:54:00Z</dcterms:created>
  <dcterms:modified xsi:type="dcterms:W3CDTF">2022-06-14T09:02:01Z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06BD61EAE7DC4907AD5889F21A9E14C0</vt:lpwstr>
  </property>
  <property fmtid="{D5CDD505-2E9C-101B-9397-08002B2CF9AE}" pid="3" name="KSOProductBuildVer">
    <vt:lpwstr>2052-11.1.0.11636</vt:lpwstr>
  </property>
</Properties>
</file>