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54" r:id="rId4"/>
    <p:sldId id="373" r:id="rId5"/>
    <p:sldId id="374" r:id="rId6"/>
    <p:sldId id="375" r:id="rId7"/>
    <p:sldId id="376" r:id="rId8"/>
    <p:sldId id="403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53" r:id="rId18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A2"/>
    <a:srgbClr val="538235"/>
    <a:srgbClr val="BE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34" autoAdjust="0"/>
  </p:normalViewPr>
  <p:slideViewPr>
    <p:cSldViewPr>
      <p:cViewPr varScale="1">
        <p:scale>
          <a:sx n="100" d="100"/>
          <a:sy n="100" d="100"/>
        </p:scale>
        <p:origin x="153" y="54"/>
      </p:cViewPr>
      <p:guideLst>
        <p:guide orient="horz" pos="2922"/>
        <p:guide pos="217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60956" y="2248661"/>
            <a:ext cx="8070087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FD393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312667" y="4120388"/>
            <a:ext cx="5566664" cy="848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767070"/>
                </a:solidFill>
                <a:latin typeface="Calibri" panose="020F0502020204030204"/>
                <a:cs typeface="Calibri" panose="020F050202020403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1537" y="499948"/>
            <a:ext cx="2056764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88333" y="2601550"/>
            <a:ext cx="7688580" cy="2040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767070"/>
                </a:solidFill>
                <a:latin typeface="Calibri" panose="020F0502020204030204"/>
                <a:cs typeface="Calibri" panose="020F050202020403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4600" y="3429000"/>
            <a:ext cx="7519670" cy="547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buClrTx/>
              <a:buSzTx/>
              <a:buFontTx/>
            </a:pPr>
            <a:r>
              <a:rPr lang="en-US" altLang="zh-CN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Harbin Engineering University, Georgia State University</a:t>
            </a:r>
            <a:endParaRPr lang="en-US" altLang="zh-CN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16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Lijie Li, Shuangyang Hu, Junhao Chen, Ye Wang, and Zuobin Xiong</a:t>
            </a:r>
            <a:endParaRPr lang="en-US" altLang="zh-CN" sz="160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14150" y="368353"/>
            <a:ext cx="1555911" cy="104795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6240" y="2200275"/>
            <a:ext cx="11219815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pc="-5">
                <a:solidFill>
                  <a:srgbClr val="00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Exp-SoftLexicon Lattice Model Integrating Radical-</a:t>
            </a:r>
            <a:endParaRPr lang="en-US" altLang="zh-CN" sz="3200" b="1" spc="-5">
              <a:solidFill>
                <a:srgbClr val="004E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3200" b="1" spc="-5">
                <a:solidFill>
                  <a:srgbClr val="00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Features for Chinese NER</a:t>
            </a:r>
            <a:endParaRPr lang="en-US" altLang="zh-CN" sz="3200" b="1" spc="-5">
              <a:solidFill>
                <a:srgbClr val="004E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015" y="368300"/>
            <a:ext cx="955040" cy="9550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46935" y="4194810"/>
            <a:ext cx="85140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{lilijie, sunyonge, junhaochen, wangye2020}@hrbeu.edu.cn,   zxiong2@student.gsu.edu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88505" y="5996305"/>
            <a:ext cx="47713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DOI reference number: 10.18293/SEKE2022-037.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zh-CN" altLang="en-US" sz="3200" b="0" spc="-5"/>
              <a:t> </a:t>
            </a: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Background: </a:t>
            </a:r>
            <a:r>
              <a:rPr lang="en-US" altLang="zh-CN"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Chinese NER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1482725" y="1747520"/>
            <a:ext cx="8987790" cy="706755"/>
            <a:chOff x="3024" y="3801"/>
            <a:chExt cx="14154" cy="1113"/>
          </a:xfrm>
        </p:grpSpPr>
        <p:sp>
          <p:nvSpPr>
            <p:cNvPr id="2" name="文本框 1"/>
            <p:cNvSpPr txBox="1"/>
            <p:nvPr/>
          </p:nvSpPr>
          <p:spPr>
            <a:xfrm>
              <a:off x="3024" y="3801"/>
              <a:ext cx="14154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000"/>
                <a:t>Given a Chinese sentence  </a:t>
              </a:r>
              <a:r>
                <a:rPr lang="en-US" altLang="zh-CN" sz="2000"/>
                <a:t> </a:t>
              </a:r>
              <a:r>
                <a:rPr lang="zh-CN" altLang="en-US" sz="2000"/>
                <a:t>                                        </a:t>
              </a:r>
              <a:r>
                <a:rPr lang="en-US" altLang="zh-CN" sz="2000"/>
                <a:t>, </a:t>
              </a:r>
              <a:r>
                <a:rPr lang="zh-CN" altLang="en-US" sz="2000"/>
                <a:t>then identify entities from </a:t>
              </a:r>
              <a:r>
                <a:rPr lang="en-US" altLang="zh-CN" sz="2000"/>
                <a:t>S</a:t>
              </a:r>
              <a:r>
                <a:rPr lang="zh-CN" altLang="en-US" sz="2000"/>
                <a:t> and tagging the</a:t>
              </a:r>
              <a:r>
                <a:rPr lang="en-US" altLang="zh-CN" sz="2000"/>
                <a:t>m</a:t>
              </a:r>
              <a:r>
                <a:rPr lang="zh-CN" altLang="en-US" sz="2000"/>
                <a:t> with types, such as person, loca</a:t>
              </a:r>
              <a:r>
                <a:rPr lang="zh-CN" altLang="en-US" sz="2000">
                  <a:sym typeface="+mn-ea"/>
                </a:rPr>
                <a:t>tion,</a:t>
              </a:r>
              <a:r>
                <a:rPr lang="zh-CN" altLang="en-US" sz="2000"/>
                <a:t> organization, etc. </a:t>
              </a:r>
              <a:endParaRPr lang="zh-CN" altLang="en-US" sz="2000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584" y="3801"/>
              <a:ext cx="3516" cy="612"/>
            </a:xfrm>
            <a:prstGeom prst="rect">
              <a:avLst/>
            </a:prstGeom>
          </p:spPr>
        </p:pic>
      </p:grpSp>
      <p:pic>
        <p:nvPicPr>
          <p:cNvPr id="8" name="图片 7" descr="功能结构图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334385"/>
            <a:ext cx="10058400" cy="26111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36015" y="2966085"/>
            <a:ext cx="311721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sym typeface="+mn-ea"/>
              </a:rPr>
              <a:t>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an example of Chinese NER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zh-CN" altLang="en-US" sz="3200" b="0" spc="-5"/>
              <a:t> </a:t>
            </a: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Simplified Lattice LSTM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文本框 2"/>
          <p:cNvSpPr txBox="1"/>
          <p:nvPr/>
        </p:nvSpPr>
        <p:spPr>
          <a:xfrm>
            <a:off x="814705" y="1386205"/>
            <a:ext cx="101523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Lattice LSTM and Simplified Lattice LSTM are the representatives of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integrating words information 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l"/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into character-based model.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990" y="3602990"/>
            <a:ext cx="5402580" cy="21621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615" y="3792855"/>
            <a:ext cx="5751830" cy="178308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634105" y="2031365"/>
            <a:ext cx="5568950" cy="1486535"/>
            <a:chOff x="5723" y="3199"/>
            <a:chExt cx="8770" cy="1910"/>
          </a:xfrm>
        </p:grpSpPr>
        <p:sp>
          <p:nvSpPr>
            <p:cNvPr id="2" name="圆角矩形 1"/>
            <p:cNvSpPr/>
            <p:nvPr/>
          </p:nvSpPr>
          <p:spPr>
            <a:xfrm>
              <a:off x="5723" y="3199"/>
              <a:ext cx="8770" cy="1910"/>
            </a:xfrm>
            <a:prstGeom prst="roundRect">
              <a:avLst/>
            </a:prstGeom>
            <a:noFill/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214" y="3326"/>
              <a:ext cx="7428" cy="106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fontAlgn="auto">
                <a:lnSpc>
                  <a:spcPct val="150000"/>
                </a:lnSpc>
              </a:pPr>
              <a:r>
                <a:rPr lang="en-US" altLang="zh-CN" sz="2000" i="1" kern="1400">
                  <a:solidFill>
                    <a:schemeClr val="tx2">
                      <a:lumMod val="60000"/>
                      <a:lumOff val="40000"/>
                    </a:schemeClr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ISSUES:</a:t>
              </a:r>
              <a:endParaRPr lang="zh-CN" altLang="en-US" sz="2000" i="1" kern="1400">
                <a:solidFill>
                  <a:schemeClr val="tx2">
                    <a:lumMod val="60000"/>
                    <a:lumOff val="40000"/>
                  </a:schemeClr>
                </a:solidFill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r>
                <a:rPr lang="en-US" altLang="zh-CN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  1.failed to explore the intrinsic information.</a:t>
              </a:r>
              <a:endParaRPr lang="zh-CN" altLang="en-US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945890" y="2940050"/>
            <a:ext cx="50215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2.loss the position information for long words.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2207260" y="1664970"/>
            <a:ext cx="9226550" cy="218249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                </a:t>
            </a:r>
            <a:endParaRPr lang="en-US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Key Ideas of </a:t>
            </a: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SLRL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文本框 5"/>
          <p:cNvSpPr txBox="1"/>
          <p:nvPr/>
        </p:nvSpPr>
        <p:spPr>
          <a:xfrm>
            <a:off x="2506980" y="1948180"/>
            <a:ext cx="8768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Key Ideas:   1. 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elaborate a text CNN to extract radical-level information of characters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下箭头 1"/>
          <p:cNvSpPr/>
          <p:nvPr/>
        </p:nvSpPr>
        <p:spPr>
          <a:xfrm>
            <a:off x="6294755" y="3933190"/>
            <a:ext cx="400685" cy="7683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166745" y="4954905"/>
            <a:ext cx="6941820" cy="1087120"/>
            <a:chOff x="2672" y="7930"/>
            <a:chExt cx="15084" cy="2111"/>
          </a:xfrm>
        </p:grpSpPr>
        <p:sp>
          <p:nvSpPr>
            <p:cNvPr id="4" name="圆角矩形 3"/>
            <p:cNvSpPr/>
            <p:nvPr/>
          </p:nvSpPr>
          <p:spPr>
            <a:xfrm>
              <a:off x="2672" y="7930"/>
              <a:ext cx="15084" cy="211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552" y="8299"/>
              <a:ext cx="13016" cy="137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2000" spc="-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Exp-SoftLexicon Lattice Model Integrating Radical-</a:t>
              </a:r>
              <a:endParaRPr lang="en-US" altLang="zh-CN" sz="200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2000" spc="-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Level Features for Chinese NER</a:t>
              </a:r>
              <a:endParaRPr lang="en-US" altLang="zh-CN" sz="200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779520" y="3106420"/>
            <a:ext cx="7302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3. 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use BERT-wwm-exp instead of original BERT to get bette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 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word representations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779520" y="2433320"/>
            <a:ext cx="71424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expand the original Soft-Lexicon module to enrich the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char 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relative 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position information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1" grpId="0"/>
      <p:bldP spid="8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Architecture of SLRL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7790" y="1556385"/>
            <a:ext cx="6916420" cy="43808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Radical Level Embedding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990" y="1897380"/>
            <a:ext cx="6340475" cy="3340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53275" y="2829560"/>
            <a:ext cx="476377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radical-level features of “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烫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(hot)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”include: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 (1) Radical Feature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 (2) Structural Features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 (3) Unique position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Radical Level Embedding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7890" y="2624455"/>
            <a:ext cx="7703185" cy="2092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BERT-wwm-ext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5025" y="1894840"/>
            <a:ext cx="8203565" cy="28448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05025" y="5027295"/>
            <a:ext cx="83623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BERT-wwm-ext 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mask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 all the consecutive Chinese characters that composed the words, so that the embeddings of characters have the semantic information of the words.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Word Representation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6290" y="1638300"/>
            <a:ext cx="4533265" cy="1928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5" y="4184015"/>
            <a:ext cx="5053330" cy="1755775"/>
          </a:xfrm>
          <a:prstGeom prst="rect">
            <a:avLst/>
          </a:prstGeom>
        </p:spPr>
      </p:pic>
      <p:sp>
        <p:nvSpPr>
          <p:cNvPr id="25" name="object 32"/>
          <p:cNvSpPr/>
          <p:nvPr/>
        </p:nvSpPr>
        <p:spPr>
          <a:xfrm rot="16200000" flipV="1">
            <a:off x="3586531" y="3884270"/>
            <a:ext cx="5146793" cy="232464"/>
          </a:xfrm>
          <a:custGeom>
            <a:avLst/>
            <a:gdLst/>
            <a:ahLst/>
            <a:cxnLst/>
            <a:rect l="l" t="t" r="r" b="b"/>
            <a:pathLst>
              <a:path w="6013450">
                <a:moveTo>
                  <a:pt x="0" y="0"/>
                </a:moveTo>
                <a:lnTo>
                  <a:pt x="6013323" y="0"/>
                </a:lnTo>
              </a:path>
            </a:pathLst>
          </a:custGeom>
          <a:ln w="28956">
            <a:solidFill>
              <a:srgbClr val="1C7CBB"/>
            </a:solidFill>
            <a:prstDash val="dash"/>
          </a:ln>
        </p:spPr>
        <p:txBody>
          <a:bodyPr wrap="square" lIns="0" tIns="0" rIns="0" bIns="0" rtlCol="0"/>
          <a:p/>
        </p:txBody>
      </p:sp>
      <p:sp>
        <p:nvSpPr>
          <p:cNvPr id="74" name="文本框 73"/>
          <p:cNvSpPr txBox="1"/>
          <p:nvPr/>
        </p:nvSpPr>
        <p:spPr>
          <a:xfrm>
            <a:off x="6546215" y="1097915"/>
            <a:ext cx="46405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1.build an exp-SoftLexicon set for each char</a:t>
            </a:r>
            <a:endParaRPr lang="en-US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6860" y="3744595"/>
            <a:ext cx="5034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2.obtain word-level feature by weighted strategy</a:t>
            </a:r>
            <a:endParaRPr lang="en-US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8" name="图片 7" descr="未命名文件(9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20" y="2232025"/>
            <a:ext cx="5709920" cy="3181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502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Bi-LSTM and CRF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32"/>
          <p:cNvSpPr/>
          <p:nvPr/>
        </p:nvSpPr>
        <p:spPr>
          <a:xfrm rot="16200000" flipV="1">
            <a:off x="3522396" y="3753460"/>
            <a:ext cx="5146793" cy="232464"/>
          </a:xfrm>
          <a:custGeom>
            <a:avLst/>
            <a:gdLst/>
            <a:ahLst/>
            <a:cxnLst/>
            <a:rect l="l" t="t" r="r" b="b"/>
            <a:pathLst>
              <a:path w="6013450">
                <a:moveTo>
                  <a:pt x="0" y="0"/>
                </a:moveTo>
                <a:lnTo>
                  <a:pt x="6013323" y="0"/>
                </a:lnTo>
              </a:path>
            </a:pathLst>
          </a:custGeom>
          <a:ln w="28956">
            <a:solidFill>
              <a:srgbClr val="1C7CBB"/>
            </a:solidFill>
            <a:prstDash val="dash"/>
          </a:ln>
        </p:spPr>
        <p:txBody>
          <a:bodyPr wrap="square" lIns="0" tIns="0" rIns="0" bIns="0" rtlCol="0"/>
          <a:p/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4815" y="1466215"/>
            <a:ext cx="4264025" cy="85534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965" y="2498725"/>
            <a:ext cx="3848100" cy="1562100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265" y="4573270"/>
            <a:ext cx="3733800" cy="701040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265" y="5525770"/>
            <a:ext cx="4175760" cy="640080"/>
          </a:xfrm>
          <a:prstGeom prst="rect">
            <a:avLst/>
          </a:prstGeom>
        </p:spPr>
      </p:pic>
      <p:sp>
        <p:nvSpPr>
          <p:cNvPr id="74" name="文本框 73"/>
          <p:cNvSpPr txBox="1"/>
          <p:nvPr/>
        </p:nvSpPr>
        <p:spPr>
          <a:xfrm>
            <a:off x="6546215" y="1097915"/>
            <a:ext cx="3891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1.concatenate the three embeddings</a:t>
            </a:r>
            <a:endParaRPr lang="en-US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546215" y="2130425"/>
            <a:ext cx="55803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2.feed the final char representation into BiLSTM layer</a:t>
            </a:r>
            <a:endParaRPr lang="en-US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622415" y="4204970"/>
            <a:ext cx="4424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3.perform sequence tagging by CRF layer </a:t>
            </a:r>
            <a:endParaRPr lang="en-US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95" y="1728470"/>
            <a:ext cx="5885815" cy="4361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84" grpId="0"/>
      <p:bldP spid="8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Datasets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文本框 2"/>
          <p:cNvSpPr txBox="1"/>
          <p:nvPr/>
        </p:nvSpPr>
        <p:spPr>
          <a:xfrm>
            <a:off x="1962785" y="1594485"/>
            <a:ext cx="82664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We conducted experiments on three commonly used Chinese NER datasets.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6700" y="2208530"/>
            <a:ext cx="6832600" cy="33039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on Three Datasets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文本框 2"/>
          <p:cNvSpPr txBox="1"/>
          <p:nvPr/>
        </p:nvSpPr>
        <p:spPr>
          <a:xfrm>
            <a:off x="3030855" y="4700270"/>
            <a:ext cx="75653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1. Word information is critical to  Chinese NER.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30855" y="5068570"/>
            <a:ext cx="73666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2. BERT  can significantly improve the performance of Chinese NER.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030855" y="5436870"/>
            <a:ext cx="42970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3. SLRL achieve the SOTA performance.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1320" y="1252855"/>
            <a:ext cx="9347200" cy="3206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Robustness Research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3030" y="1702435"/>
            <a:ext cx="5032375" cy="37566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62420" y="2051685"/>
            <a:ext cx="48952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As the entity length increases, our model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more robust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than other models.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Ablation Study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1970" y="1874520"/>
            <a:ext cx="8660765" cy="21323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91970" y="4678045"/>
            <a:ext cx="91871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Both the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radical-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level feature and the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exp-SoftLexicon component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 in our model are indispensable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14705" y="481965"/>
            <a:ext cx="6870065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b="0" spc="-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Conclusion</a:t>
            </a:r>
            <a:endParaRPr lang="en-US" altLang="zh-CN" sz="3200" b="0" spc="-5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文本框 1"/>
          <p:cNvSpPr txBox="1"/>
          <p:nvPr/>
        </p:nvSpPr>
        <p:spPr>
          <a:xfrm>
            <a:off x="3028315" y="2306320"/>
            <a:ext cx="7512050" cy="286131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342900" indent="-3429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radical-level features extracted by text CNN can improve the performance of Chinese NER.</a:t>
            </a:r>
            <a:endParaRPr lang="en-US" altLang="zh-CN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Expand word sets can accurately capture the relative position information of Chinese characters.</a:t>
            </a:r>
            <a:endParaRPr lang="zh-CN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fusing radical, character and word level features, the performance of Chinese NER can be further improved.</a:t>
            </a:r>
            <a:endParaRPr lang="zh-CN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467868" y="630936"/>
            <a:ext cx="86995" cy="466725"/>
          </a:xfrm>
          <a:custGeom>
            <a:avLst/>
            <a:gdLst/>
            <a:ahLst/>
            <a:cxnLst/>
            <a:rect l="l" t="t" r="r" b="b"/>
            <a:pathLst>
              <a:path w="86995" h="466725">
                <a:moveTo>
                  <a:pt x="86868" y="0"/>
                </a:moveTo>
                <a:lnTo>
                  <a:pt x="0" y="0"/>
                </a:lnTo>
                <a:lnTo>
                  <a:pt x="0" y="466344"/>
                </a:lnTo>
                <a:lnTo>
                  <a:pt x="86868" y="466344"/>
                </a:lnTo>
                <a:lnTo>
                  <a:pt x="86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831850" y="410845"/>
            <a:ext cx="4469130" cy="6159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US" altLang="zh-CN" sz="3200" spc="-5">
                <a:sym typeface="+mn-ea"/>
              </a:rPr>
              <a:t>Q&amp;A</a:t>
            </a:r>
            <a:endParaRPr lang="en-US" altLang="zh-CN" sz="3200" spc="-5"/>
          </a:p>
        </p:txBody>
      </p:sp>
      <p:sp>
        <p:nvSpPr>
          <p:cNvPr id="7" name="object 7"/>
          <p:cNvSpPr txBox="1"/>
          <p:nvPr/>
        </p:nvSpPr>
        <p:spPr>
          <a:xfrm>
            <a:off x="2673857" y="3147136"/>
            <a:ext cx="68167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60" dirty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rPr>
              <a:t>Thank </a:t>
            </a:r>
            <a:r>
              <a:rPr sz="4000" b="1" spc="-175" dirty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rPr>
              <a:t>You </a:t>
            </a:r>
            <a:r>
              <a:rPr sz="4000" b="1" spc="-120" dirty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rPr>
              <a:t>for </a:t>
            </a:r>
            <a:r>
              <a:rPr sz="4000" b="1" spc="-165" dirty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rPr>
              <a:t>Your</a:t>
            </a:r>
            <a:r>
              <a:rPr sz="4000" b="1" spc="-15" dirty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rPr>
              <a:t> </a:t>
            </a:r>
            <a:r>
              <a:rPr sz="4000" b="1" spc="-145" dirty="0">
                <a:solidFill>
                  <a:srgbClr val="1B4AA1"/>
                </a:solidFill>
                <a:latin typeface="Microsoft JhengHei" panose="020B0604030504040204" charset="-120"/>
                <a:cs typeface="Microsoft JhengHei" panose="020B0604030504040204" charset="-120"/>
              </a:rPr>
              <a:t>Attention</a:t>
            </a:r>
            <a:endParaRPr sz="40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2606</Words>
  <Application>WPS 演示</Application>
  <PresentationFormat>宽屏</PresentationFormat>
  <Paragraphs>100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宋体</vt:lpstr>
      <vt:lpstr>Wingdings</vt:lpstr>
      <vt:lpstr>Microsoft JhengHei</vt:lpstr>
      <vt:lpstr>Calibri</vt:lpstr>
      <vt:lpstr>微软雅黑</vt:lpstr>
      <vt:lpstr>楷体</vt:lpstr>
      <vt:lpstr>Times New Roman</vt:lpstr>
      <vt:lpstr>Arial Unicode MS</vt:lpstr>
      <vt:lpstr>Calibri</vt:lpstr>
      <vt:lpstr>Office Theme</vt:lpstr>
      <vt:lpstr>PowerPoint 演示文稿</vt:lpstr>
      <vt:lpstr> Background: Chinese NER</vt:lpstr>
      <vt:lpstr> Simplified Lattice LSTM</vt:lpstr>
      <vt:lpstr> Key Ideas of SLRL</vt:lpstr>
      <vt:lpstr>Architecture of SLRL</vt:lpstr>
      <vt:lpstr> Radical Level Embedding</vt:lpstr>
      <vt:lpstr> Radical Level Embedding</vt:lpstr>
      <vt:lpstr> BERT-wwm-ext</vt:lpstr>
      <vt:lpstr> Word Representation</vt:lpstr>
      <vt:lpstr> Bi-LSTM and CRF</vt:lpstr>
      <vt:lpstr> Datasets</vt:lpstr>
      <vt:lpstr>Results on Three Datasets</vt:lpstr>
      <vt:lpstr>Robustness Research</vt:lpstr>
      <vt:lpstr>Ablation Study</vt:lpstr>
      <vt:lpstr>Conclusion</vt:lpstr>
      <vt:lpstr>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 孝男</dc:creator>
  <cp:lastModifiedBy>Junhao</cp:lastModifiedBy>
  <cp:revision>147</cp:revision>
  <dcterms:created xsi:type="dcterms:W3CDTF">2021-09-09T15:14:00Z</dcterms:created>
  <dcterms:modified xsi:type="dcterms:W3CDTF">2022-06-14T15:39:56Z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2020-09-27T00:00:00Z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2021-09-09T00:00:00Z</vt:filetime>
  </property>
  <property fmtid="{D5CDD505-2E9C-101B-9397-08002B2CF9AE}" pid="5" name="KSOProductBuildVer">
    <vt:lpwstr>2052-11.1.0.9914</vt:lpwstr>
  </property>
</Properties>
</file>