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4" r:id="rId1"/>
  </p:sldMasterIdLst>
  <p:notesMasterIdLst>
    <p:notesMasterId r:id="rId15"/>
  </p:notesMasterIdLst>
  <p:sldIdLst>
    <p:sldId id="256" r:id="rId2"/>
    <p:sldId id="501" r:id="rId3"/>
    <p:sldId id="552" r:id="rId4"/>
    <p:sldId id="542" r:id="rId5"/>
    <p:sldId id="553" r:id="rId6"/>
    <p:sldId id="562" r:id="rId7"/>
    <p:sldId id="566" r:id="rId8"/>
    <p:sldId id="567" r:id="rId9"/>
    <p:sldId id="568" r:id="rId10"/>
    <p:sldId id="563" r:id="rId11"/>
    <p:sldId id="564" r:id="rId12"/>
    <p:sldId id="565" r:id="rId13"/>
    <p:sldId id="30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@SS@N  H@RB" initials="HH" lastIdx="1" clrIdx="0">
    <p:extLst>
      <p:ext uri="{19B8F6BF-5375-455C-9EA6-DF929625EA0E}">
        <p15:presenceInfo xmlns:p15="http://schemas.microsoft.com/office/powerpoint/2012/main" userId="H@SS@N  H@RB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0000"/>
    <a:srgbClr val="FF9900"/>
    <a:srgbClr val="007635"/>
    <a:srgbClr val="0000FF"/>
    <a:srgbClr val="83240A"/>
    <a:srgbClr val="FF0000"/>
    <a:srgbClr val="C73A13"/>
    <a:srgbClr val="00FF00"/>
    <a:srgbClr val="33CC33"/>
    <a:srgbClr val="F4A5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59" autoAdjust="0"/>
    <p:restoredTop sz="48276" autoAdjust="0"/>
  </p:normalViewPr>
  <p:slideViewPr>
    <p:cSldViewPr snapToGrid="0">
      <p:cViewPr varScale="1">
        <p:scale>
          <a:sx n="35" d="100"/>
          <a:sy n="35" d="100"/>
        </p:scale>
        <p:origin x="270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459C0-8ACC-4EBB-9B0D-4C6630C12C5C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625C0-DC34-42BE-9E5E-5D7E5FD681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595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fr-FR" sz="120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625C0-DC34-42BE-9E5E-5D7E5FD681D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113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fr-FR" sz="1200" kern="1200" noProof="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625C0-DC34-42BE-9E5E-5D7E5FD681D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730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625C0-DC34-42BE-9E5E-5D7E5FD681D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420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625C0-DC34-42BE-9E5E-5D7E5FD681D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54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625C0-DC34-42BE-9E5E-5D7E5FD681D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0777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625C0-DC34-42BE-9E5E-5D7E5FD681D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979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625C0-DC34-42BE-9E5E-5D7E5FD681D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350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625C0-DC34-42BE-9E5E-5D7E5FD681D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9593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625C0-DC34-42BE-9E5E-5D7E5FD681D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0865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625C0-DC34-42BE-9E5E-5D7E5FD681D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252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625C0-DC34-42BE-9E5E-5D7E5FD681D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5548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625C0-DC34-42BE-9E5E-5D7E5FD681D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6973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625C0-DC34-42BE-9E5E-5D7E5FD681D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7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173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168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235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875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414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871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253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14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389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065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099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679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1278160" y="2597201"/>
            <a:ext cx="68905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KEMA: Knowledge-Graph Embedding Using</a:t>
            </a:r>
          </a:p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Modular Arithmetic</a:t>
            </a:r>
            <a:endParaRPr lang="en-US" sz="2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111568" y="2500200"/>
            <a:ext cx="7223760" cy="1587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450858" y="1532401"/>
            <a:ext cx="65451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34th  International Conference on Software Engineering and Knowledge </a:t>
            </a:r>
            <a:r>
              <a:rPr lang="en-US" sz="2000" b="1" dirty="0" smtClean="0"/>
              <a:t>Engineering,  </a:t>
            </a:r>
            <a:r>
              <a:rPr lang="en-US" sz="2000" b="1" dirty="0"/>
              <a:t>July 1 to July 10, </a:t>
            </a:r>
            <a:r>
              <a:rPr lang="en-US" sz="2000" b="1" dirty="0" smtClean="0"/>
              <a:t>2022</a:t>
            </a:r>
            <a:endParaRPr lang="en-US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1111568" y="4143104"/>
            <a:ext cx="7223760" cy="1587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199574" y="4438573"/>
            <a:ext cx="904774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Hussein </a:t>
            </a:r>
            <a:r>
              <a:rPr lang="en-US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Baalbaki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Hussein </a:t>
            </a:r>
            <a:r>
              <a:rPr lang="en-US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Hazimeh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Hassan </a:t>
            </a:r>
            <a:r>
              <a:rPr lang="en-US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Harb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Rafael </a:t>
            </a:r>
            <a:r>
              <a:rPr lang="en-US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Angarita</a:t>
            </a:r>
            <a:endPara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1200"/>
              </a:spcAft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 supérieur d’électronique de Paris, Paris, France</a:t>
            </a:r>
          </a:p>
          <a:p>
            <a:pPr algn="ctr">
              <a:spcAft>
                <a:spcPts val="1200"/>
              </a:spcAft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Computer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 Department,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Lebanese University, Beirut, Lebanon 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Institut Supérieur d'Electronique de Paris (ISEP) – Micef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46"/>
          <a:stretch/>
        </p:blipFill>
        <p:spPr bwMode="auto">
          <a:xfrm>
            <a:off x="330424" y="323599"/>
            <a:ext cx="2240867" cy="77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r="68526"/>
          <a:stretch/>
        </p:blipFill>
        <p:spPr>
          <a:xfrm>
            <a:off x="2907631" y="323599"/>
            <a:ext cx="766011" cy="76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83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364808" y="866374"/>
            <a:ext cx="5184000" cy="158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096328" y="6169894"/>
            <a:ext cx="7920000" cy="158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483477" y="6335005"/>
            <a:ext cx="365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2</a:t>
            </a:r>
            <a:endParaRPr lang="fr-FR" b="1" dirty="0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364808" y="281599"/>
            <a:ext cx="150554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1507613" y="1797287"/>
            <a:ext cx="7097429" cy="39703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US" sz="2400" b="1" dirty="0">
                <a:latin typeface="Baskerville Old Face" pitchFamily="18" charset="0"/>
              </a:rPr>
              <a:t>Knowledge </a:t>
            </a:r>
            <a:r>
              <a:rPr lang="en-US" sz="2400" b="1" dirty="0" smtClean="0">
                <a:latin typeface="Baskerville Old Face" pitchFamily="18" charset="0"/>
              </a:rPr>
              <a:t>Graph: Introduction</a:t>
            </a:r>
          </a:p>
          <a:p>
            <a:pPr marL="342900" indent="-342900"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US" sz="2400" b="1" dirty="0" smtClean="0">
                <a:latin typeface="Baskerville Old Face" pitchFamily="18" charset="0"/>
              </a:rPr>
              <a:t>Link Prediction</a:t>
            </a:r>
          </a:p>
          <a:p>
            <a:pPr marL="342900" indent="-342900"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US" sz="2400" b="1" dirty="0" smtClean="0">
                <a:latin typeface="Baskerville Old Face" pitchFamily="18" charset="0"/>
              </a:rPr>
              <a:t>Knowledge Graph Embedding </a:t>
            </a:r>
          </a:p>
          <a:p>
            <a:pPr marL="342900" indent="-342900"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US" sz="2400" b="1" dirty="0" smtClean="0">
                <a:latin typeface="Baskerville Old Face" pitchFamily="18" charset="0"/>
              </a:rPr>
              <a:t>Study of Recent Advances in </a:t>
            </a:r>
            <a:r>
              <a:rPr lang="en-US" sz="2400" b="1" dirty="0">
                <a:latin typeface="Baskerville Old Face" pitchFamily="18" charset="0"/>
              </a:rPr>
              <a:t>Knowledge Graph </a:t>
            </a:r>
            <a:r>
              <a:rPr lang="en-US" sz="2400" b="1" dirty="0" smtClean="0">
                <a:latin typeface="Baskerville Old Face" pitchFamily="18" charset="0"/>
              </a:rPr>
              <a:t>Embedding</a:t>
            </a:r>
          </a:p>
          <a:p>
            <a:pPr marL="342900" indent="-342900"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US" sz="2400" b="1" dirty="0" smtClean="0">
                <a:latin typeface="Baskerville Old Face" pitchFamily="18" charset="0"/>
              </a:rPr>
              <a:t>Our proposed mechanism</a:t>
            </a:r>
          </a:p>
          <a:p>
            <a:pPr marL="342900" indent="-342900"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US" sz="2400" b="1" dirty="0" smtClean="0">
                <a:latin typeface="Baskerville Old Face" pitchFamily="18" charset="0"/>
              </a:rPr>
              <a:t>Simulation results</a:t>
            </a:r>
          </a:p>
          <a:p>
            <a:pPr marL="342900" indent="-342900"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US" sz="2400" b="1" dirty="0" smtClean="0">
                <a:latin typeface="Baskerville Old Face" pitchFamily="18" charset="0"/>
              </a:rPr>
              <a:t>Conclusions and perspectives </a:t>
            </a:r>
            <a:endParaRPr lang="en-US" sz="2400" b="1" dirty="0">
              <a:latin typeface="Baskerville Old Face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17578" y="6339575"/>
            <a:ext cx="5002503" cy="388930"/>
            <a:chOff x="1117578" y="6339575"/>
            <a:chExt cx="5002503" cy="388930"/>
          </a:xfrm>
        </p:grpSpPr>
        <p:sp>
          <p:nvSpPr>
            <p:cNvPr id="9" name="Rectangle 8"/>
            <p:cNvSpPr/>
            <p:nvPr/>
          </p:nvSpPr>
          <p:spPr>
            <a:xfrm>
              <a:off x="4340427" y="6427338"/>
              <a:ext cx="177965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latin typeface="Baskerville Old Face" pitchFamily="18" charset="0"/>
                </a:rPr>
                <a:t>Hussein BAALBAKI - 2022</a:t>
              </a:r>
              <a:endParaRPr lang="en-US" sz="1100" dirty="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1117578" y="6339575"/>
              <a:ext cx="1625622" cy="388930"/>
              <a:chOff x="1117578" y="6339575"/>
              <a:chExt cx="1625622" cy="388930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17578" y="6339575"/>
                <a:ext cx="1126979" cy="388930"/>
              </a:xfrm>
              <a:prstGeom prst="rect">
                <a:avLst/>
              </a:prstGeom>
            </p:spPr>
          </p:pic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94201" y="6342039"/>
                <a:ext cx="348999" cy="3489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5631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364808" y="866374"/>
            <a:ext cx="5184000" cy="158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096328" y="6169894"/>
            <a:ext cx="7920000" cy="158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483477" y="6335005"/>
            <a:ext cx="365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3</a:t>
            </a:r>
            <a:endParaRPr lang="fr-FR" b="1" dirty="0"/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364808" y="281599"/>
            <a:ext cx="58743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Graph: Introduction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976808" y="1307763"/>
            <a:ext cx="7598480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fr-FR" altLang="ja-JP" sz="2400" b="1" dirty="0">
                <a:latin typeface="Baskerville Old Face" pitchFamily="18" charset="0"/>
                <a:ea typeface="Tahoma" pitchFamily="34" charset="0"/>
                <a:cs typeface="Tahoma" pitchFamily="34" charset="0"/>
              </a:rPr>
              <a:t>Knowledge </a:t>
            </a:r>
            <a:r>
              <a:rPr kumimoji="1" lang="fr-FR" altLang="ja-JP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Graph (KG):</a:t>
            </a:r>
          </a:p>
          <a:p>
            <a:pPr marL="342900" lvl="1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buFont typeface="Wingdings" pitchFamily="2" charset="2"/>
              <a:buChar char="§"/>
            </a:pPr>
            <a:endParaRPr kumimoji="1" lang="en-US" altLang="ja-JP" sz="2400" b="1" dirty="0" smtClean="0">
              <a:latin typeface="Baskerville Old Face" pitchFamily="18" charset="0"/>
              <a:ea typeface="Tahoma" pitchFamily="34" charset="0"/>
              <a:cs typeface="Tahoma" pitchFamily="34" charset="0"/>
            </a:endParaRPr>
          </a:p>
          <a:p>
            <a:pPr marL="742950" lvl="1" indent="-285750" eaLnBrk="0" hangingPunct="0">
              <a:spcBef>
                <a:spcPct val="20000"/>
              </a:spcBef>
              <a:spcAft>
                <a:spcPts val="600"/>
              </a:spcAft>
              <a:buClr>
                <a:srgbClr val="C00000"/>
              </a:buClr>
              <a:buSzPct val="90000"/>
              <a:buFontTx/>
              <a:buChar char="•"/>
            </a:pPr>
            <a:r>
              <a:rPr lang="en-US" sz="2000" dirty="0" smtClean="0">
                <a:latin typeface="Baskerville Old Face" panose="02020602080505020303" pitchFamily="18" charset="0"/>
              </a:rPr>
              <a:t>Built </a:t>
            </a:r>
            <a:r>
              <a:rPr lang="en-US" sz="2000" dirty="0">
                <a:latin typeface="Baskerville Old Face" panose="02020602080505020303" pitchFamily="18" charset="0"/>
              </a:rPr>
              <a:t>of nodes representing real world </a:t>
            </a:r>
            <a:r>
              <a:rPr lang="en-US" sz="2000" dirty="0" smtClean="0">
                <a:latin typeface="Baskerville Old Face" panose="02020602080505020303" pitchFamily="18" charset="0"/>
              </a:rPr>
              <a:t>entities</a:t>
            </a:r>
          </a:p>
          <a:p>
            <a:pPr marL="742950" lvl="1" indent="-285750" eaLnBrk="0" hangingPunct="0">
              <a:spcBef>
                <a:spcPct val="20000"/>
              </a:spcBef>
              <a:spcAft>
                <a:spcPts val="600"/>
              </a:spcAft>
              <a:buClr>
                <a:srgbClr val="C00000"/>
              </a:buClr>
              <a:buSzPct val="90000"/>
              <a:buFontTx/>
              <a:buChar char="•"/>
            </a:pPr>
            <a:r>
              <a:rPr lang="en-US" sz="2000" dirty="0" smtClean="0">
                <a:latin typeface="Baskerville Old Face" panose="02020602080505020303" pitchFamily="18" charset="0"/>
              </a:rPr>
              <a:t>Nodes are connected by edges representing the </a:t>
            </a:r>
          </a:p>
          <a:p>
            <a:pPr marL="742950" lvl="1" indent="-285750" eaLnBrk="0" hangingPunct="0">
              <a:spcBef>
                <a:spcPct val="20000"/>
              </a:spcBef>
              <a:spcAft>
                <a:spcPts val="600"/>
              </a:spcAft>
              <a:buClr>
                <a:srgbClr val="C00000"/>
              </a:buClr>
              <a:buSzPct val="90000"/>
              <a:buFontTx/>
              <a:buChar char="•"/>
            </a:pPr>
            <a:r>
              <a:rPr kumimoji="1" lang="en-US" sz="2000" dirty="0" smtClean="0">
                <a:latin typeface="Baskerville Old Face" panose="02020602080505020303" pitchFamily="18" charset="0"/>
              </a:rPr>
              <a:t>Represented by set of triplets having the form (h, r, t)</a:t>
            </a:r>
          </a:p>
          <a:p>
            <a:pPr marL="742950" lvl="1" indent="-285750" eaLnBrk="0" hangingPunct="0">
              <a:spcBef>
                <a:spcPct val="20000"/>
              </a:spcBef>
              <a:spcAft>
                <a:spcPts val="600"/>
              </a:spcAft>
              <a:buClr>
                <a:srgbClr val="C00000"/>
              </a:buClr>
              <a:buSzPct val="90000"/>
              <a:buFontTx/>
              <a:buChar char="•"/>
            </a:pPr>
            <a:r>
              <a:rPr kumimoji="1" lang="en-US" sz="2000" dirty="0" smtClean="0">
                <a:latin typeface="Baskerville Old Face" panose="02020602080505020303" pitchFamily="18" charset="0"/>
              </a:rPr>
              <a:t>A triplet (h, r, t) is a relation r between 2 entities h and t</a:t>
            </a:r>
            <a:endParaRPr kumimoji="1" lang="fr-FR" sz="2000" dirty="0">
              <a:latin typeface="Baskerville Old Face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76808" y="4151122"/>
            <a:ext cx="5698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buSzPct val="85000"/>
              <a:buFont typeface="Wingdings" pitchFamily="2" charset="2"/>
              <a:buChar char="§"/>
            </a:pPr>
            <a:r>
              <a:rPr kumimoji="1" lang="en-US" altLang="ja-JP" sz="2400" b="1" dirty="0" smtClean="0">
                <a:solidFill>
                  <a:srgbClr val="FF0000"/>
                </a:solidFill>
                <a:latin typeface="Baskerville Old Face" pitchFamily="18" charset="0"/>
                <a:ea typeface="Tahoma" pitchFamily="34" charset="0"/>
                <a:cs typeface="Tahoma" pitchFamily="34" charset="0"/>
              </a:rPr>
              <a:t>One major challenge</a:t>
            </a:r>
          </a:p>
          <a:p>
            <a:pPr marL="342900" lvl="1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buSzPct val="85000"/>
              <a:buFont typeface="Wingdings" pitchFamily="2" charset="2"/>
              <a:buChar char="§"/>
            </a:pPr>
            <a:endParaRPr kumimoji="1" lang="en-US" altLang="ja-JP" sz="2400" b="1" dirty="0">
              <a:solidFill>
                <a:srgbClr val="FF0000"/>
              </a:solidFill>
              <a:latin typeface="Baskerville Old Face" pitchFamily="18" charset="0"/>
              <a:ea typeface="Tahoma" pitchFamily="34" charset="0"/>
              <a:cs typeface="Tahoma" pitchFamily="34" charset="0"/>
            </a:endParaRPr>
          </a:p>
          <a:p>
            <a:pPr marL="742950" lvl="1" indent="-285750" eaLnBrk="0" hangingPunct="0">
              <a:spcBef>
                <a:spcPct val="20000"/>
              </a:spcBef>
              <a:spcAft>
                <a:spcPts val="600"/>
              </a:spcAft>
              <a:buClr>
                <a:srgbClr val="C00000"/>
              </a:buClr>
              <a:buSzPct val="90000"/>
              <a:buFontTx/>
              <a:buChar char="•"/>
            </a:pPr>
            <a:r>
              <a:rPr kumimoji="1" lang="en-US" altLang="ja-JP" sz="2000" dirty="0" smtClean="0">
                <a:solidFill>
                  <a:srgbClr val="FF0000"/>
                </a:solidFill>
                <a:latin typeface="Baskerville Old Face" pitchFamily="18" charset="0"/>
              </a:rPr>
              <a:t>Completeness problem: KG is incomplete</a:t>
            </a:r>
            <a:endParaRPr kumimoji="1" lang="en-US" altLang="ja-JP" sz="2000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117578" y="6339575"/>
            <a:ext cx="5002503" cy="388930"/>
            <a:chOff x="1117578" y="6339575"/>
            <a:chExt cx="5002503" cy="388930"/>
          </a:xfrm>
        </p:grpSpPr>
        <p:sp>
          <p:nvSpPr>
            <p:cNvPr id="19" name="Rectangle 18"/>
            <p:cNvSpPr/>
            <p:nvPr/>
          </p:nvSpPr>
          <p:spPr>
            <a:xfrm>
              <a:off x="4340427" y="6427338"/>
              <a:ext cx="177965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latin typeface="Baskerville Old Face" pitchFamily="18" charset="0"/>
                </a:rPr>
                <a:t>Hussein BAALBAKI - 2022</a:t>
              </a:r>
              <a:endParaRPr lang="en-US" sz="1100" dirty="0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117578" y="6339575"/>
              <a:ext cx="1625622" cy="388930"/>
              <a:chOff x="1117578" y="6339575"/>
              <a:chExt cx="1625622" cy="388930"/>
            </a:xfrm>
          </p:grpSpPr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17578" y="6339575"/>
                <a:ext cx="1126979" cy="388930"/>
              </a:xfrm>
              <a:prstGeom prst="rect">
                <a:avLst/>
              </a:prstGeom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94201" y="6342039"/>
                <a:ext cx="348999" cy="3489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33425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364808" y="866374"/>
            <a:ext cx="5184000" cy="158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096328" y="6169894"/>
            <a:ext cx="7920000" cy="158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364808" y="281599"/>
            <a:ext cx="294561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 Prediction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782220" y="1750861"/>
            <a:ext cx="7919758" cy="169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Link Prediction is used to:</a:t>
            </a:r>
          </a:p>
          <a:p>
            <a:pPr marL="800100" lvl="2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Predict the existence of a relation between two entities</a:t>
            </a:r>
          </a:p>
          <a:p>
            <a:pPr marL="800100" lvl="2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Predict specific type of this relation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83477" y="6335005"/>
            <a:ext cx="437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4</a:t>
            </a:r>
            <a:endParaRPr lang="fr-FR" b="1" dirty="0"/>
          </a:p>
        </p:txBody>
      </p:sp>
      <p:grpSp>
        <p:nvGrpSpPr>
          <p:cNvPr id="17" name="Group 16"/>
          <p:cNvGrpSpPr/>
          <p:nvPr/>
        </p:nvGrpSpPr>
        <p:grpSpPr>
          <a:xfrm>
            <a:off x="1117578" y="6339575"/>
            <a:ext cx="5002503" cy="388930"/>
            <a:chOff x="1117578" y="6339575"/>
            <a:chExt cx="5002503" cy="388930"/>
          </a:xfrm>
        </p:grpSpPr>
        <p:sp>
          <p:nvSpPr>
            <p:cNvPr id="18" name="Rectangle 17"/>
            <p:cNvSpPr/>
            <p:nvPr/>
          </p:nvSpPr>
          <p:spPr>
            <a:xfrm>
              <a:off x="4340427" y="6427338"/>
              <a:ext cx="177965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latin typeface="Baskerville Old Face" pitchFamily="18" charset="0"/>
                </a:rPr>
                <a:t>Hussein BAALBAKI - 2022</a:t>
              </a:r>
              <a:endParaRPr lang="en-US" sz="1100" dirty="0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1117578" y="6339575"/>
              <a:ext cx="1625622" cy="388930"/>
              <a:chOff x="1117578" y="6339575"/>
              <a:chExt cx="1625622" cy="388930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17578" y="6339575"/>
                <a:ext cx="1126979" cy="388930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94201" y="6342039"/>
                <a:ext cx="348999" cy="3489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07045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4807" y="377530"/>
            <a:ext cx="6517255" cy="53687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Graph Embedding 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64808" y="914400"/>
            <a:ext cx="5184000" cy="158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096328" y="6217920"/>
            <a:ext cx="7920000" cy="158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483477" y="6335005"/>
            <a:ext cx="437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5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117578" y="6339575"/>
            <a:ext cx="5002503" cy="388930"/>
            <a:chOff x="1117578" y="6339575"/>
            <a:chExt cx="5002503" cy="388930"/>
          </a:xfrm>
        </p:grpSpPr>
        <p:sp>
          <p:nvSpPr>
            <p:cNvPr id="12" name="Rectangle 11"/>
            <p:cNvSpPr/>
            <p:nvPr/>
          </p:nvSpPr>
          <p:spPr>
            <a:xfrm>
              <a:off x="4340427" y="6427338"/>
              <a:ext cx="177965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latin typeface="Baskerville Old Face" pitchFamily="18" charset="0"/>
                </a:rPr>
                <a:t>Hussein BAALBAKI - 2022</a:t>
              </a:r>
              <a:endParaRPr lang="en-US" sz="1100" dirty="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117578" y="6339575"/>
              <a:ext cx="1625622" cy="388930"/>
              <a:chOff x="1117578" y="6339575"/>
              <a:chExt cx="1625622" cy="388930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17578" y="6339575"/>
                <a:ext cx="1126979" cy="388930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94201" y="6342039"/>
                <a:ext cx="348999" cy="348999"/>
              </a:xfrm>
              <a:prstGeom prst="rect">
                <a:avLst/>
              </a:prstGeom>
            </p:spPr>
          </p:pic>
        </p:grpSp>
      </p:grpSp>
      <p:sp>
        <p:nvSpPr>
          <p:cNvPr id="17" name="Rectangle 16"/>
          <p:cNvSpPr/>
          <p:nvPr/>
        </p:nvSpPr>
        <p:spPr>
          <a:xfrm>
            <a:off x="782220" y="1750861"/>
            <a:ext cx="7919758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KGE </a:t>
            </a:r>
            <a:r>
              <a:rPr kumimoji="1" lang="en-US" sz="2400" b="1" dirty="0">
                <a:latin typeface="Baskerville Old Face" pitchFamily="18" charset="0"/>
                <a:ea typeface="Tahoma" pitchFamily="34" charset="0"/>
                <a:cs typeface="Tahoma" pitchFamily="34" charset="0"/>
              </a:rPr>
              <a:t>embeds a KG into a continuous </a:t>
            </a: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vector space:</a:t>
            </a:r>
          </a:p>
          <a:p>
            <a:pPr marL="800100" lvl="2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replaces entities and relations with vectors of </a:t>
            </a:r>
            <a:r>
              <a:rPr kumimoji="1" lang="en-US" sz="2400" b="1" dirty="0">
                <a:latin typeface="Baskerville Old Face" pitchFamily="18" charset="0"/>
                <a:ea typeface="Tahoma" pitchFamily="34" charset="0"/>
                <a:cs typeface="Tahoma" pitchFamily="34" charset="0"/>
              </a:rPr>
              <a:t>continuous </a:t>
            </a: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numbers called “embedding vectors”</a:t>
            </a:r>
            <a:endParaRPr kumimoji="1" lang="en-US" sz="2400" b="1" dirty="0">
              <a:latin typeface="Baskerville Old Face" pitchFamily="18" charset="0"/>
              <a:ea typeface="Tahoma" pitchFamily="34" charset="0"/>
              <a:cs typeface="Tahoma" pitchFamily="34" charset="0"/>
            </a:endParaRPr>
          </a:p>
          <a:p>
            <a:pPr marL="342900" lvl="1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State Of The Art:</a:t>
            </a:r>
          </a:p>
          <a:p>
            <a:pPr marL="800100" lvl="2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>
                <a:latin typeface="Baskerville Old Face" pitchFamily="18" charset="0"/>
                <a:ea typeface="Tahoma" pitchFamily="34" charset="0"/>
                <a:cs typeface="Tahoma" pitchFamily="34" charset="0"/>
              </a:rPr>
              <a:t>Translation-based models</a:t>
            </a:r>
          </a:p>
          <a:p>
            <a:pPr marL="800100" lvl="2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>
                <a:latin typeface="Baskerville Old Face" pitchFamily="18" charset="0"/>
                <a:ea typeface="Tahoma" pitchFamily="34" charset="0"/>
                <a:cs typeface="Tahoma" pitchFamily="34" charset="0"/>
              </a:rPr>
              <a:t>Tensor factorization-based models</a:t>
            </a:r>
          </a:p>
          <a:p>
            <a:pPr marL="800100" lvl="2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>
                <a:latin typeface="Baskerville Old Face" pitchFamily="18" charset="0"/>
                <a:ea typeface="Tahoma" pitchFamily="34" charset="0"/>
                <a:cs typeface="Tahoma" pitchFamily="34" charset="0"/>
              </a:rPr>
              <a:t>Neural network-based models</a:t>
            </a:r>
          </a:p>
          <a:p>
            <a:pPr marL="342900" lvl="1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endParaRPr kumimoji="1" lang="en-US" sz="2400" b="1" dirty="0" smtClean="0">
              <a:latin typeface="Baskerville Old Face" pitchFamily="18" charset="0"/>
              <a:ea typeface="Tahoma" pitchFamily="34" charset="0"/>
              <a:cs typeface="Tahoma" pitchFamily="34" charset="0"/>
            </a:endParaRPr>
          </a:p>
          <a:p>
            <a:pPr marL="342900" lvl="1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endParaRPr kumimoji="1" lang="en-US" sz="2400" b="1" dirty="0" smtClean="0">
              <a:latin typeface="Baskerville Old Face" pitchFamily="18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17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4807" y="377530"/>
            <a:ext cx="6517255" cy="53687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Modular Arithmetic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64808" y="914400"/>
            <a:ext cx="5184000" cy="158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096328" y="6217920"/>
            <a:ext cx="7920000" cy="158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483477" y="6335005"/>
            <a:ext cx="437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6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117578" y="6339575"/>
            <a:ext cx="5002503" cy="388930"/>
            <a:chOff x="1117578" y="6339575"/>
            <a:chExt cx="5002503" cy="388930"/>
          </a:xfrm>
        </p:grpSpPr>
        <p:sp>
          <p:nvSpPr>
            <p:cNvPr id="12" name="Rectangle 11"/>
            <p:cNvSpPr/>
            <p:nvPr/>
          </p:nvSpPr>
          <p:spPr>
            <a:xfrm>
              <a:off x="4340427" y="6427338"/>
              <a:ext cx="177965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latin typeface="Baskerville Old Face" pitchFamily="18" charset="0"/>
                </a:rPr>
                <a:t>Hussein BAALBAKI - 2022</a:t>
              </a:r>
              <a:endParaRPr lang="en-US" sz="1100" dirty="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117578" y="6339575"/>
              <a:ext cx="1625622" cy="388930"/>
              <a:chOff x="1117578" y="6339575"/>
              <a:chExt cx="1625622" cy="388930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17578" y="6339575"/>
                <a:ext cx="1126979" cy="388930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94201" y="6342039"/>
                <a:ext cx="348999" cy="348999"/>
              </a:xfrm>
              <a:prstGeom prst="rect">
                <a:avLst/>
              </a:prstGeom>
            </p:spPr>
          </p:pic>
        </p:grpSp>
      </p:grpSp>
      <p:sp>
        <p:nvSpPr>
          <p:cNvPr id="17" name="Rectangle 16"/>
          <p:cNvSpPr/>
          <p:nvPr/>
        </p:nvSpPr>
        <p:spPr>
          <a:xfrm>
            <a:off x="782220" y="1750861"/>
            <a:ext cx="7919758" cy="3942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>
                <a:latin typeface="Baskerville Old Face" pitchFamily="18" charset="0"/>
                <a:ea typeface="Tahoma" pitchFamily="34" charset="0"/>
                <a:cs typeface="Tahoma" pitchFamily="34" charset="0"/>
              </a:rPr>
              <a:t>Modular </a:t>
            </a: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arithmetic replaces any number by the remainder of its </a:t>
            </a:r>
            <a:r>
              <a:rPr kumimoji="1" lang="en-US" sz="2400" b="1" dirty="0">
                <a:latin typeface="Baskerville Old Face" pitchFamily="18" charset="0"/>
                <a:ea typeface="Tahoma" pitchFamily="34" charset="0"/>
                <a:cs typeface="Tahoma" pitchFamily="34" charset="0"/>
              </a:rPr>
              <a:t>division </a:t>
            </a: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by a fixed number “modulus”</a:t>
            </a:r>
          </a:p>
          <a:p>
            <a:pPr marL="342900" lvl="1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 </a:t>
            </a:r>
            <a:r>
              <a:rPr kumimoji="1" lang="en-US" sz="2400" b="1" dirty="0">
                <a:latin typeface="Baskerville Old Face" pitchFamily="18" charset="0"/>
                <a:ea typeface="Tahoma" pitchFamily="34" charset="0"/>
                <a:cs typeface="Tahoma" pitchFamily="34" charset="0"/>
              </a:rPr>
              <a:t>Two numbers are Congruent: </a:t>
            </a:r>
          </a:p>
          <a:p>
            <a:pPr marL="800100" lvl="2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>
                <a:latin typeface="Baskerville Old Face" pitchFamily="18" charset="0"/>
                <a:ea typeface="Tahoma" pitchFamily="34" charset="0"/>
                <a:cs typeface="Tahoma" pitchFamily="34" charset="0"/>
              </a:rPr>
              <a:t>have the equal remainders of division by same </a:t>
            </a: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modulus</a:t>
            </a:r>
            <a:endParaRPr kumimoji="1" lang="en-US" sz="2400" b="1" dirty="0">
              <a:latin typeface="Baskerville Old Face" pitchFamily="18" charset="0"/>
              <a:ea typeface="Tahoma" pitchFamily="34" charset="0"/>
              <a:cs typeface="Tahoma" pitchFamily="34" charset="0"/>
            </a:endParaRPr>
          </a:p>
          <a:p>
            <a:pPr marL="342900" lvl="1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Example: 12-hour clock</a:t>
            </a:r>
          </a:p>
          <a:p>
            <a:pPr marL="800100" lvl="2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>
                <a:latin typeface="Baskerville Old Face" pitchFamily="18" charset="0"/>
                <a:ea typeface="Tahoma" pitchFamily="34" charset="0"/>
                <a:cs typeface="Tahoma" pitchFamily="34" charset="0"/>
              </a:rPr>
              <a:t>M</a:t>
            </a: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odulus </a:t>
            </a:r>
            <a:r>
              <a:rPr kumimoji="1" lang="en-US" sz="2400" b="1" dirty="0">
                <a:latin typeface="Baskerville Old Face" pitchFamily="18" charset="0"/>
                <a:ea typeface="Tahoma" pitchFamily="34" charset="0"/>
                <a:cs typeface="Tahoma" pitchFamily="34" charset="0"/>
              </a:rPr>
              <a:t>value </a:t>
            </a: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= 12 </a:t>
            </a:r>
          </a:p>
          <a:p>
            <a:pPr marL="800100" lvl="2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Hours 3 and 16 are congruent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6133169" y="3769258"/>
            <a:ext cx="2331258" cy="2297480"/>
            <a:chOff x="1455214" y="2600732"/>
            <a:chExt cx="2331258" cy="2297480"/>
          </a:xfrm>
        </p:grpSpPr>
        <p:sp>
          <p:nvSpPr>
            <p:cNvPr id="18" name="Oval 17"/>
            <p:cNvSpPr/>
            <p:nvPr/>
          </p:nvSpPr>
          <p:spPr>
            <a:xfrm>
              <a:off x="1481070" y="2653048"/>
              <a:ext cx="2266682" cy="2215166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416997" y="2600732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12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484786" y="3550297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469546" y="452888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6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45655" y="2729496"/>
              <a:ext cx="305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319573" y="304690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322330" y="401196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943086" y="437737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455214" y="3550297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568759" y="401196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8</a:t>
              </a:r>
              <a:endParaRPr lang="en-US" dirty="0"/>
            </a:p>
          </p:txBody>
        </p:sp>
        <p:sp>
          <p:nvSpPr>
            <p:cNvPr id="28" name="Oval 27"/>
            <p:cNvSpPr/>
            <p:nvPr/>
          </p:nvSpPr>
          <p:spPr>
            <a:xfrm>
              <a:off x="2540420" y="3695718"/>
              <a:ext cx="150843" cy="129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ight Arrow 28"/>
          <p:cNvSpPr/>
          <p:nvPr/>
        </p:nvSpPr>
        <p:spPr>
          <a:xfrm rot="10800000">
            <a:off x="8769796" y="4763054"/>
            <a:ext cx="339386" cy="2808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 rot="10800000">
            <a:off x="8422223" y="4763054"/>
            <a:ext cx="339386" cy="28086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909878" y="4585802"/>
            <a:ext cx="920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Mod 12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6593949" y="55544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6611080" y="390195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263400" y="421734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8731319" y="495514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en-US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454581" y="496010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23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4807" y="377530"/>
            <a:ext cx="6517255" cy="53687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Our Contribution: KEMA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64808" y="914400"/>
            <a:ext cx="5184000" cy="158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096328" y="6217920"/>
            <a:ext cx="7920000" cy="158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483477" y="6335005"/>
            <a:ext cx="437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7</a:t>
            </a:r>
            <a:endParaRPr lang="fr-FR" b="1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17578" y="6339575"/>
            <a:ext cx="5002503" cy="388930"/>
            <a:chOff x="1117578" y="6339575"/>
            <a:chExt cx="5002503" cy="388930"/>
          </a:xfrm>
        </p:grpSpPr>
        <p:sp>
          <p:nvSpPr>
            <p:cNvPr id="12" name="Rectangle 11"/>
            <p:cNvSpPr/>
            <p:nvPr/>
          </p:nvSpPr>
          <p:spPr>
            <a:xfrm>
              <a:off x="4340427" y="6427338"/>
              <a:ext cx="177965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latin typeface="Baskerville Old Face" pitchFamily="18" charset="0"/>
                </a:rPr>
                <a:t>Hussein BAALBAKI - 2022</a:t>
              </a:r>
              <a:endParaRPr lang="en-US" sz="1100" dirty="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117578" y="6339575"/>
              <a:ext cx="1625622" cy="388930"/>
              <a:chOff x="1117578" y="6339575"/>
              <a:chExt cx="1625622" cy="388930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17578" y="6339575"/>
                <a:ext cx="1126979" cy="388930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94201" y="6342039"/>
                <a:ext cx="348999" cy="348999"/>
              </a:xfrm>
              <a:prstGeom prst="rect">
                <a:avLst/>
              </a:prstGeom>
            </p:spPr>
          </p:pic>
        </p:grpSp>
      </p:grpSp>
      <p:sp>
        <p:nvSpPr>
          <p:cNvPr id="17" name="Rectangle 16"/>
          <p:cNvSpPr/>
          <p:nvPr/>
        </p:nvSpPr>
        <p:spPr>
          <a:xfrm>
            <a:off x="782220" y="1750861"/>
            <a:ext cx="7919758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KEMA </a:t>
            </a:r>
            <a:r>
              <a:rPr kumimoji="1" lang="en-US" sz="2400" b="1" dirty="0">
                <a:latin typeface="Baskerville Old Face" pitchFamily="18" charset="0"/>
                <a:ea typeface="Tahoma" pitchFamily="34" charset="0"/>
                <a:cs typeface="Tahoma" pitchFamily="34" charset="0"/>
              </a:rPr>
              <a:t>represent the </a:t>
            </a: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relation between </a:t>
            </a:r>
            <a:r>
              <a:rPr kumimoji="1" lang="en-US" sz="2400" b="1" dirty="0">
                <a:latin typeface="Baskerville Old Face" pitchFamily="18" charset="0"/>
                <a:ea typeface="Tahoma" pitchFamily="34" charset="0"/>
                <a:cs typeface="Tahoma" pitchFamily="34" charset="0"/>
              </a:rPr>
              <a:t>two </a:t>
            </a: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entities (h, r, t) by 	modular </a:t>
            </a:r>
            <a:r>
              <a:rPr kumimoji="1" lang="en-US" sz="2400" b="1" dirty="0">
                <a:latin typeface="Baskerville Old Face" pitchFamily="18" charset="0"/>
                <a:ea typeface="Tahoma" pitchFamily="34" charset="0"/>
                <a:cs typeface="Tahoma" pitchFamily="34" charset="0"/>
              </a:rPr>
              <a:t>arithmetic </a:t>
            </a: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operation</a:t>
            </a:r>
          </a:p>
          <a:p>
            <a:pPr marL="914400" lvl="3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</a:pP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     function F:   t = h mod (r)</a:t>
            </a:r>
          </a:p>
          <a:p>
            <a:pPr marL="1257300" lvl="3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First, KEMA assigns random</a:t>
            </a:r>
            <a:r>
              <a:rPr kumimoji="1" lang="en-US" sz="2400" b="1" dirty="0">
                <a:latin typeface="Baskerville Old Face" pitchFamily="18" charset="0"/>
                <a:ea typeface="Tahoma" pitchFamily="34" charset="0"/>
                <a:cs typeface="Tahoma" pitchFamily="34" charset="0"/>
              </a:rPr>
              <a:t> </a:t>
            </a: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vectors for every entity and relation in KG</a:t>
            </a:r>
          </a:p>
          <a:p>
            <a:pPr marL="1257300" lvl="3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Then, KEMA tunes these vectors to satisfy F</a:t>
            </a:r>
            <a:endParaRPr kumimoji="1" lang="en-US" sz="2400" b="1" dirty="0">
              <a:latin typeface="Baskerville Old Face" pitchFamily="18" charset="0"/>
              <a:ea typeface="Tahoma" pitchFamily="34" charset="0"/>
              <a:cs typeface="Tahoma" pitchFamily="34" charset="0"/>
            </a:endParaRPr>
          </a:p>
          <a:p>
            <a:pPr marL="342900" lvl="1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endParaRPr kumimoji="1" lang="en-US" sz="2400" b="1" dirty="0" smtClean="0">
              <a:latin typeface="Baskerville Old Face" pitchFamily="18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67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4807" y="377530"/>
            <a:ext cx="6517255" cy="53687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64808" y="914400"/>
            <a:ext cx="5184000" cy="158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096328" y="6217920"/>
            <a:ext cx="7920000" cy="158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483477" y="6335005"/>
            <a:ext cx="437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8</a:t>
            </a:r>
            <a:endParaRPr lang="fr-FR" b="1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17578" y="6339575"/>
            <a:ext cx="5002503" cy="388930"/>
            <a:chOff x="1117578" y="6339575"/>
            <a:chExt cx="5002503" cy="388930"/>
          </a:xfrm>
        </p:grpSpPr>
        <p:sp>
          <p:nvSpPr>
            <p:cNvPr id="12" name="Rectangle 11"/>
            <p:cNvSpPr/>
            <p:nvPr/>
          </p:nvSpPr>
          <p:spPr>
            <a:xfrm>
              <a:off x="4340427" y="6427338"/>
              <a:ext cx="177965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latin typeface="Baskerville Old Face" pitchFamily="18" charset="0"/>
                </a:rPr>
                <a:t>Hussein BAALBAKI - 2022</a:t>
              </a:r>
              <a:endParaRPr lang="en-US" sz="1100" dirty="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117578" y="6339575"/>
              <a:ext cx="1625622" cy="388930"/>
              <a:chOff x="1117578" y="6339575"/>
              <a:chExt cx="1625622" cy="388930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17578" y="6339575"/>
                <a:ext cx="1126979" cy="388930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94201" y="6342039"/>
                <a:ext cx="348999" cy="348999"/>
              </a:xfrm>
              <a:prstGeom prst="rect">
                <a:avLst/>
              </a:prstGeom>
            </p:spPr>
          </p:pic>
        </p:grpSp>
      </p:grpSp>
      <p:sp>
        <p:nvSpPr>
          <p:cNvPr id="17" name="Rectangle 16"/>
          <p:cNvSpPr/>
          <p:nvPr/>
        </p:nvSpPr>
        <p:spPr>
          <a:xfrm>
            <a:off x="740897" y="1281089"/>
            <a:ext cx="7919758" cy="3942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Example:  </a:t>
            </a:r>
            <a:r>
              <a:rPr lang="en-US" sz="2400" b="1" dirty="0" smtClean="0">
                <a:latin typeface="Baskerville Old Face" panose="02020602080505020303" pitchFamily="18" charset="0"/>
              </a:rPr>
              <a:t>for a KG of two triplet: </a:t>
            </a:r>
          </a:p>
          <a:p>
            <a:pPr marL="0" lvl="1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</a:pPr>
            <a:r>
              <a:rPr lang="en-US" sz="2400" b="1" dirty="0">
                <a:latin typeface="Baskerville Old Face" panose="02020602080505020303" pitchFamily="18" charset="0"/>
              </a:rPr>
              <a:t>	</a:t>
            </a:r>
            <a:r>
              <a:rPr lang="en-US" sz="2400" b="1" dirty="0" smtClean="0">
                <a:latin typeface="Baskerville Old Face" panose="02020602080505020303" pitchFamily="18" charset="0"/>
              </a:rPr>
              <a:t>“ </a:t>
            </a:r>
            <a:r>
              <a:rPr lang="en-US" sz="2400" b="1" dirty="0" smtClean="0">
                <a:solidFill>
                  <a:srgbClr val="5B9BD5"/>
                </a:solidFill>
                <a:latin typeface="Baskerville Old Face" panose="02020602080505020303" pitchFamily="18" charset="0"/>
              </a:rPr>
              <a:t>Bob</a:t>
            </a:r>
            <a:r>
              <a:rPr lang="en-US" sz="2400" b="1" dirty="0" smtClean="0">
                <a:latin typeface="Baskerville Old Face" panose="02020602080505020303" pitchFamily="18" charset="0"/>
              </a:rPr>
              <a:t> </a:t>
            </a:r>
            <a:r>
              <a:rPr lang="en-US" sz="2400" b="1" u="sng" dirty="0" smtClean="0">
                <a:latin typeface="Baskerville Old Face" panose="02020602080505020303" pitchFamily="18" charset="0"/>
              </a:rPr>
              <a:t>Parent-Of</a:t>
            </a:r>
            <a:r>
              <a:rPr lang="en-US" sz="2400" b="1" dirty="0" smtClean="0">
                <a:latin typeface="Baskerville Old Face" panose="02020602080505020303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Alice</a:t>
            </a:r>
            <a:r>
              <a:rPr lang="en-US" sz="2400" b="1" dirty="0" smtClean="0">
                <a:latin typeface="Baskerville Old Face" panose="02020602080505020303" pitchFamily="18" charset="0"/>
              </a:rPr>
              <a:t>”,  and  “</a:t>
            </a:r>
            <a:r>
              <a:rPr lang="en-US" sz="2400" b="1" dirty="0" smtClean="0">
                <a:solidFill>
                  <a:schemeClr val="accent6"/>
                </a:solidFill>
                <a:latin typeface="Baskerville Old Face" panose="02020602080505020303" pitchFamily="18" charset="0"/>
              </a:rPr>
              <a:t>Marie</a:t>
            </a:r>
            <a:r>
              <a:rPr lang="en-US" sz="2400" b="1" dirty="0" smtClean="0">
                <a:latin typeface="Baskerville Old Face" panose="02020602080505020303" pitchFamily="18" charset="0"/>
              </a:rPr>
              <a:t> </a:t>
            </a:r>
            <a:r>
              <a:rPr lang="en-US" sz="2400" b="1" u="sng" dirty="0" smtClean="0">
                <a:latin typeface="Baskerville Old Face" panose="02020602080505020303" pitchFamily="18" charset="0"/>
              </a:rPr>
              <a:t>Sister-Of</a:t>
            </a:r>
            <a:r>
              <a:rPr lang="en-US" sz="2400" b="1" dirty="0" smtClean="0">
                <a:latin typeface="Baskerville Old Face" panose="02020602080505020303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Alice</a:t>
            </a:r>
            <a:r>
              <a:rPr lang="en-US" sz="2400" b="1" dirty="0" smtClean="0">
                <a:latin typeface="Baskerville Old Face" panose="02020602080505020303" pitchFamily="18" charset="0"/>
              </a:rPr>
              <a:t>”</a:t>
            </a:r>
          </a:p>
          <a:p>
            <a:pPr marL="1257300" lvl="3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400" b="1" dirty="0" smtClean="0">
                <a:latin typeface="Baskerville Old Face" panose="02020602080505020303" pitchFamily="18" charset="0"/>
              </a:rPr>
              <a:t>KEMA assign random vectors for </a:t>
            </a:r>
            <a:r>
              <a:rPr lang="en-US" sz="2400" b="1" dirty="0" smtClean="0">
                <a:solidFill>
                  <a:srgbClr val="5B9BD5"/>
                </a:solidFill>
                <a:latin typeface="Baskerville Old Face" panose="02020602080505020303" pitchFamily="18" charset="0"/>
              </a:rPr>
              <a:t>Bob</a:t>
            </a:r>
            <a:r>
              <a:rPr lang="en-US" sz="2400" b="1" dirty="0" smtClean="0">
                <a:latin typeface="Baskerville Old Face" panose="02020602080505020303" pitchFamily="18" charset="0"/>
              </a:rPr>
              <a:t>, 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Alice</a:t>
            </a:r>
            <a:r>
              <a:rPr lang="en-US" sz="2400" b="1" dirty="0" smtClean="0">
                <a:latin typeface="Baskerville Old Face" panose="02020602080505020303" pitchFamily="18" charset="0"/>
              </a:rPr>
              <a:t>, </a:t>
            </a:r>
            <a:r>
              <a:rPr lang="en-US" sz="2400" b="1" dirty="0" smtClean="0">
                <a:solidFill>
                  <a:schemeClr val="accent6"/>
                </a:solidFill>
                <a:latin typeface="Baskerville Old Face" panose="02020602080505020303" pitchFamily="18" charset="0"/>
              </a:rPr>
              <a:t>Marie</a:t>
            </a:r>
            <a:r>
              <a:rPr lang="en-US" sz="2400" b="1" dirty="0" smtClean="0">
                <a:latin typeface="Baskerville Old Face" panose="02020602080505020303" pitchFamily="18" charset="0"/>
              </a:rPr>
              <a:t>, </a:t>
            </a:r>
            <a:r>
              <a:rPr lang="en-US" sz="2400" b="1" u="sng" dirty="0" smtClean="0">
                <a:latin typeface="Baskerville Old Face" panose="02020602080505020303" pitchFamily="18" charset="0"/>
              </a:rPr>
              <a:t>Parent-Of</a:t>
            </a:r>
            <a:r>
              <a:rPr lang="en-US" sz="2400" b="1" dirty="0" smtClean="0">
                <a:latin typeface="Baskerville Old Face" panose="02020602080505020303" pitchFamily="18" charset="0"/>
              </a:rPr>
              <a:t>,  </a:t>
            </a:r>
            <a:r>
              <a:rPr lang="en-US" sz="2400" b="1" u="sng" dirty="0" smtClean="0">
                <a:latin typeface="Baskerville Old Face" panose="02020602080505020303" pitchFamily="18" charset="0"/>
              </a:rPr>
              <a:t>Sister-Of</a:t>
            </a:r>
            <a:endParaRPr lang="en-US" sz="2400" b="1" dirty="0" smtClean="0">
              <a:latin typeface="Baskerville Old Face" panose="02020602080505020303" pitchFamily="18" charset="0"/>
            </a:endParaRPr>
          </a:p>
          <a:p>
            <a:pPr marL="1257300" lvl="3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400" b="1" dirty="0" smtClean="0">
                <a:latin typeface="Baskerville Old Face" panose="02020602080505020303" pitchFamily="18" charset="0"/>
              </a:rPr>
              <a:t>KEMA tune vectors to satisfy both:</a:t>
            </a:r>
          </a:p>
          <a:p>
            <a:pPr marL="2171700" lvl="5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Alice</a:t>
            </a:r>
            <a:r>
              <a:rPr lang="en-US" sz="2400" b="1" dirty="0" smtClean="0">
                <a:latin typeface="Baskerville Old Face" panose="02020602080505020303" pitchFamily="18" charset="0"/>
              </a:rPr>
              <a:t> = </a:t>
            </a:r>
            <a:r>
              <a:rPr lang="en-US" sz="2400" b="1" dirty="0" smtClean="0">
                <a:solidFill>
                  <a:schemeClr val="accent1"/>
                </a:solidFill>
                <a:latin typeface="Baskerville Old Face" panose="02020602080505020303" pitchFamily="18" charset="0"/>
              </a:rPr>
              <a:t>Bob</a:t>
            </a:r>
            <a:r>
              <a:rPr lang="en-US" sz="24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  mod( </a:t>
            </a:r>
            <a:r>
              <a:rPr lang="en-US" sz="2400" b="1" u="sng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Parent-Of</a:t>
            </a:r>
            <a:r>
              <a:rPr lang="en-US" sz="24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 )</a:t>
            </a:r>
          </a:p>
          <a:p>
            <a:pPr marL="2171700" lvl="5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Alice</a:t>
            </a:r>
            <a:r>
              <a:rPr lang="en-US" sz="24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= </a:t>
            </a:r>
            <a:r>
              <a:rPr lang="en-US" sz="2400" b="1" dirty="0" smtClean="0">
                <a:solidFill>
                  <a:srgbClr val="70AD47"/>
                </a:solidFill>
                <a:latin typeface="Baskerville Old Face" panose="02020602080505020303" pitchFamily="18" charset="0"/>
              </a:rPr>
              <a:t>Marie</a:t>
            </a:r>
            <a:r>
              <a:rPr lang="en-US" sz="24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  mod( </a:t>
            </a:r>
            <a:r>
              <a:rPr lang="en-US" sz="2400" b="1" u="sng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Sister-Of</a:t>
            </a:r>
            <a:r>
              <a:rPr lang="en-US" sz="24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423337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4807" y="377530"/>
            <a:ext cx="6517255" cy="53687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64808" y="914400"/>
            <a:ext cx="5184000" cy="158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039178" y="6217920"/>
            <a:ext cx="7920000" cy="158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1060428" y="6339575"/>
            <a:ext cx="5002503" cy="388930"/>
            <a:chOff x="1117578" y="6339575"/>
            <a:chExt cx="5002503" cy="388930"/>
          </a:xfrm>
        </p:grpSpPr>
        <p:sp>
          <p:nvSpPr>
            <p:cNvPr id="12" name="Rectangle 11"/>
            <p:cNvSpPr/>
            <p:nvPr/>
          </p:nvSpPr>
          <p:spPr>
            <a:xfrm>
              <a:off x="4340427" y="6427338"/>
              <a:ext cx="177965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latin typeface="Baskerville Old Face" pitchFamily="18" charset="0"/>
                </a:rPr>
                <a:t>Hussein BAALBAKI - 2022</a:t>
              </a:r>
              <a:endParaRPr lang="en-US" sz="1100" dirty="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117578" y="6339575"/>
              <a:ext cx="1625622" cy="388930"/>
              <a:chOff x="1117578" y="6339575"/>
              <a:chExt cx="1625622" cy="388930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17578" y="6339575"/>
                <a:ext cx="1126979" cy="388930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94201" y="6342039"/>
                <a:ext cx="348999" cy="348999"/>
              </a:xfrm>
              <a:prstGeom prst="rect">
                <a:avLst/>
              </a:prstGeom>
            </p:spPr>
          </p:pic>
        </p:grpSp>
      </p:grpSp>
      <p:sp>
        <p:nvSpPr>
          <p:cNvPr id="17" name="Rectangle 16"/>
          <p:cNvSpPr/>
          <p:nvPr/>
        </p:nvSpPr>
        <p:spPr>
          <a:xfrm>
            <a:off x="364807" y="1281089"/>
            <a:ext cx="8658308" cy="2696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</a:pPr>
            <a:r>
              <a:rPr lang="en-US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Alice</a:t>
            </a:r>
            <a:r>
              <a:rPr lang="en-US" sz="2400" b="1" dirty="0" smtClean="0">
                <a:latin typeface="Baskerville Old Face" panose="02020602080505020303" pitchFamily="18" charset="0"/>
              </a:rPr>
              <a:t> </a:t>
            </a:r>
            <a:r>
              <a:rPr lang="en-US" sz="2400" b="1" dirty="0">
                <a:latin typeface="Baskerville Old Face" panose="02020602080505020303" pitchFamily="18" charset="0"/>
              </a:rPr>
              <a:t>= </a:t>
            </a:r>
            <a:r>
              <a:rPr lang="en-US" sz="2400" b="1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Bob</a:t>
            </a:r>
            <a:r>
              <a:rPr lang="en-US" sz="24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mod</a:t>
            </a:r>
            <a:r>
              <a:rPr lang="en-US" sz="24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( </a:t>
            </a:r>
            <a:r>
              <a:rPr lang="en-US" sz="2400" b="1" u="sng" dirty="0">
                <a:solidFill>
                  <a:prstClr val="black"/>
                </a:solidFill>
                <a:latin typeface="Baskerville Old Face" panose="02020602080505020303" pitchFamily="18" charset="0"/>
              </a:rPr>
              <a:t>Parent-Of</a:t>
            </a:r>
            <a:r>
              <a:rPr lang="en-US" sz="24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)   ,   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Alice</a:t>
            </a:r>
            <a:r>
              <a:rPr lang="en-US" sz="24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= </a:t>
            </a:r>
            <a:r>
              <a:rPr lang="en-US" sz="2400" b="1" dirty="0">
                <a:solidFill>
                  <a:srgbClr val="70AD47"/>
                </a:solidFill>
                <a:latin typeface="Baskerville Old Face" panose="02020602080505020303" pitchFamily="18" charset="0"/>
              </a:rPr>
              <a:t>Marie</a:t>
            </a:r>
            <a:r>
              <a:rPr lang="en-US" sz="24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  <a:latin typeface="Baskerville Old Face" panose="02020602080505020303" pitchFamily="18" charset="0"/>
              </a:rPr>
              <a:t>mod</a:t>
            </a:r>
            <a:r>
              <a:rPr lang="en-US" sz="24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( </a:t>
            </a:r>
            <a:r>
              <a:rPr lang="en-US" sz="2400" b="1" u="sng" dirty="0">
                <a:solidFill>
                  <a:prstClr val="black"/>
                </a:solidFill>
                <a:latin typeface="Baskerville Old Face" panose="02020602080505020303" pitchFamily="18" charset="0"/>
              </a:rPr>
              <a:t>Sister-Of</a:t>
            </a:r>
            <a:r>
              <a:rPr lang="en-US" sz="2400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 )</a:t>
            </a:r>
          </a:p>
          <a:p>
            <a:pPr marL="0" lvl="1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</a:pPr>
            <a:r>
              <a:rPr lang="en-US" sz="2400" b="1" dirty="0">
                <a:latin typeface="Baskerville Old Face" panose="02020602080505020303" pitchFamily="18" charset="0"/>
              </a:rPr>
              <a:t>	</a:t>
            </a:r>
            <a:r>
              <a:rPr lang="en-US" sz="2400" b="1" dirty="0" smtClean="0">
                <a:latin typeface="Baskerville Old Face" panose="02020602080505020303" pitchFamily="18" charset="0"/>
              </a:rPr>
              <a:t>KEMA returns: 	</a:t>
            </a:r>
            <a:r>
              <a:rPr lang="en-US" sz="2400" b="1" dirty="0" smtClean="0">
                <a:solidFill>
                  <a:schemeClr val="accent6"/>
                </a:solidFill>
                <a:latin typeface="Baskerville Old Face" panose="02020602080505020303" pitchFamily="18" charset="0"/>
              </a:rPr>
              <a:t>Marie </a:t>
            </a:r>
            <a:r>
              <a:rPr lang="en-US" sz="2400" dirty="0" smtClean="0">
                <a:latin typeface="Baskerville Old Face" panose="02020602080505020303" pitchFamily="18" charset="0"/>
              </a:rPr>
              <a:t>=[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en-US" sz="2400" dirty="0" smtClean="0">
                <a:latin typeface="Baskerville Old Face" panose="02020602080505020303" pitchFamily="18" charset="0"/>
              </a:rPr>
              <a:t>],      </a:t>
            </a:r>
            <a:r>
              <a:rPr lang="en-US" sz="2400" b="1" dirty="0" smtClean="0">
                <a:solidFill>
                  <a:schemeClr val="accent1"/>
                </a:solidFill>
                <a:latin typeface="Baskerville Old Face" panose="02020602080505020303" pitchFamily="18" charset="0"/>
              </a:rPr>
              <a:t>Bob</a:t>
            </a:r>
            <a:r>
              <a:rPr lang="en-US" sz="2400" dirty="0" smtClean="0">
                <a:latin typeface="Baskerville Old Face" panose="02020602080505020303" pitchFamily="18" charset="0"/>
              </a:rPr>
              <a:t>=</a:t>
            </a:r>
            <a:r>
              <a:rPr lang="en-US" sz="2400" b="1" dirty="0" smtClean="0">
                <a:latin typeface="Baskerville Old Face" panose="02020602080505020303" pitchFamily="18" charset="0"/>
              </a:rPr>
              <a:t>[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sz="2400" b="1" dirty="0" smtClean="0">
                <a:latin typeface="Baskerville Old Face" panose="02020602080505020303" pitchFamily="18" charset="0"/>
              </a:rPr>
              <a:t>],      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Alice</a:t>
            </a:r>
            <a:r>
              <a:rPr lang="en-US" sz="2400" dirty="0" smtClean="0">
                <a:latin typeface="Baskerville Old Face" panose="02020602080505020303" pitchFamily="18" charset="0"/>
              </a:rPr>
              <a:t>=</a:t>
            </a:r>
            <a:r>
              <a:rPr lang="en-US" sz="2400" b="1" dirty="0" smtClean="0">
                <a:latin typeface="Baskerville Old Face" panose="02020602080505020303" pitchFamily="18" charset="0"/>
              </a:rPr>
              <a:t>[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dirty="0" smtClean="0">
                <a:latin typeface="Baskerville Old Face" panose="02020602080505020303" pitchFamily="18" charset="0"/>
              </a:rPr>
              <a:t>]</a:t>
            </a:r>
            <a:br>
              <a:rPr lang="en-US" sz="2400" b="1" dirty="0" smtClean="0">
                <a:latin typeface="Baskerville Old Face" panose="02020602080505020303" pitchFamily="18" charset="0"/>
              </a:rPr>
            </a:br>
            <a:r>
              <a:rPr lang="en-US" sz="2400" dirty="0" smtClean="0">
                <a:latin typeface="Baskerville Old Face" panose="02020602080505020303" pitchFamily="18" charset="0"/>
              </a:rPr>
              <a:t> 				        	</a:t>
            </a:r>
            <a:r>
              <a:rPr lang="en-US" sz="2400" b="1" u="sng" dirty="0" smtClean="0">
                <a:latin typeface="Baskerville Old Face" panose="02020602080505020303" pitchFamily="18" charset="0"/>
              </a:rPr>
              <a:t>Parent-Of</a:t>
            </a:r>
            <a:r>
              <a:rPr lang="en-US" sz="2400" b="1" dirty="0" smtClean="0">
                <a:latin typeface="Baskerville Old Face" panose="02020602080505020303" pitchFamily="18" charset="0"/>
              </a:rPr>
              <a:t> </a:t>
            </a:r>
            <a:r>
              <a:rPr lang="en-US" sz="2400" b="1" dirty="0">
                <a:latin typeface="Baskerville Old Face" panose="02020602080505020303" pitchFamily="18" charset="0"/>
              </a:rPr>
              <a:t>= [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sz="2400" b="1" dirty="0" smtClean="0">
                <a:latin typeface="Baskerville Old Face" panose="02020602080505020303" pitchFamily="18" charset="0"/>
              </a:rPr>
              <a:t>],     </a:t>
            </a:r>
            <a:r>
              <a:rPr lang="en-US" sz="2400" b="1" u="sng" dirty="0" smtClean="0">
                <a:latin typeface="Baskerville Old Face" panose="02020602080505020303" pitchFamily="18" charset="0"/>
              </a:rPr>
              <a:t>Sister-Of</a:t>
            </a:r>
            <a:r>
              <a:rPr lang="en-US" sz="2400" b="1" dirty="0" smtClean="0">
                <a:latin typeface="Baskerville Old Face" panose="02020602080505020303" pitchFamily="18" charset="0"/>
              </a:rPr>
              <a:t> </a:t>
            </a:r>
            <a:r>
              <a:rPr lang="en-US" sz="2400" b="1" dirty="0">
                <a:latin typeface="Baskerville Old Face" panose="02020602080505020303" pitchFamily="18" charset="0"/>
              </a:rPr>
              <a:t>= </a:t>
            </a:r>
            <a:r>
              <a:rPr lang="en-US" sz="2400" b="1" dirty="0" smtClean="0">
                <a:latin typeface="Baskerville Old Face" panose="02020602080505020303" pitchFamily="18" charset="0"/>
              </a:rPr>
              <a:t>[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en-US" sz="2400" b="1" dirty="0" smtClean="0">
                <a:latin typeface="Baskerville Old Face" panose="02020602080505020303" pitchFamily="18" charset="0"/>
              </a:rPr>
              <a:t>]</a:t>
            </a:r>
            <a:r>
              <a:rPr lang="en-US" sz="2400" b="1" dirty="0">
                <a:latin typeface="Baskerville Old Face" panose="02020602080505020303" pitchFamily="18" charset="0"/>
              </a:rPr>
              <a:t/>
            </a:r>
            <a:br>
              <a:rPr lang="en-US" sz="2400" b="1" dirty="0">
                <a:latin typeface="Baskerville Old Face" panose="02020602080505020303" pitchFamily="18" charset="0"/>
              </a:rPr>
            </a:br>
            <a:r>
              <a:rPr lang="en-US" sz="2400" b="1" dirty="0">
                <a:latin typeface="Baskerville Old Face" panose="02020602080505020303" pitchFamily="18" charset="0"/>
              </a:rPr>
              <a:t/>
            </a:r>
            <a:br>
              <a:rPr lang="en-US" sz="2400" b="1" dirty="0">
                <a:latin typeface="Baskerville Old Face" panose="02020602080505020303" pitchFamily="18" charset="0"/>
              </a:rPr>
            </a:br>
            <a:endParaRPr lang="en-US" sz="2400" b="1" dirty="0" smtClean="0">
              <a:latin typeface="Baskerville Old Face" panose="02020602080505020303" pitchFamily="18" charset="0"/>
            </a:endParaRPr>
          </a:p>
          <a:p>
            <a:pPr marL="800100" lvl="2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endParaRPr kumimoji="1" lang="en-US" sz="2400" b="1" dirty="0" smtClean="0">
              <a:latin typeface="Baskerville Old Face" pitchFamily="18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923810" y="3840945"/>
            <a:ext cx="2331258" cy="2297480"/>
            <a:chOff x="1455214" y="2600732"/>
            <a:chExt cx="2331258" cy="2297480"/>
          </a:xfrm>
        </p:grpSpPr>
        <p:sp>
          <p:nvSpPr>
            <p:cNvPr id="18" name="Oval 17"/>
            <p:cNvSpPr/>
            <p:nvPr/>
          </p:nvSpPr>
          <p:spPr>
            <a:xfrm>
              <a:off x="1481070" y="2653048"/>
              <a:ext cx="2266682" cy="2215166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416997" y="2600732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12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484786" y="3550297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469546" y="452888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6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45655" y="2729496"/>
              <a:ext cx="305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319573" y="3046901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943086" y="4377374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455214" y="3550297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  <p:sp>
          <p:nvSpPr>
            <p:cNvPr id="28" name="Oval 27"/>
            <p:cNvSpPr/>
            <p:nvPr/>
          </p:nvSpPr>
          <p:spPr>
            <a:xfrm>
              <a:off x="2540420" y="3695718"/>
              <a:ext cx="150843" cy="129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ight Arrow 28"/>
          <p:cNvSpPr/>
          <p:nvPr/>
        </p:nvSpPr>
        <p:spPr>
          <a:xfrm rot="10800000">
            <a:off x="3361870" y="4834739"/>
            <a:ext cx="196556" cy="2808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 rot="10800000">
            <a:off x="3212864" y="4834740"/>
            <a:ext cx="173293" cy="280869"/>
          </a:xfrm>
          <a:prstGeom prst="rightArrow">
            <a:avLst/>
          </a:prstGeom>
          <a:solidFill>
            <a:srgbClr val="FF0000"/>
          </a:solidFill>
          <a:ln>
            <a:solidFill>
              <a:srgbClr val="B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1635048" y="4563265"/>
            <a:ext cx="10903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Mod 12</a:t>
            </a:r>
          </a:p>
          <a:p>
            <a:endParaRPr lang="en-US" b="1" dirty="0"/>
          </a:p>
          <a:p>
            <a:r>
              <a:rPr lang="en-US" b="1" u="sng" dirty="0">
                <a:solidFill>
                  <a:prstClr val="black"/>
                </a:solidFill>
                <a:latin typeface="Baskerville Old Face" panose="02020602080505020303" pitchFamily="18" charset="0"/>
              </a:rPr>
              <a:t>Parent-Of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1384590" y="56261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322195" y="5031545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129490" y="503644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7" name="Group 96"/>
          <p:cNvGrpSpPr/>
          <p:nvPr/>
        </p:nvGrpSpPr>
        <p:grpSpPr>
          <a:xfrm>
            <a:off x="3702881" y="3840945"/>
            <a:ext cx="2331258" cy="2297480"/>
            <a:chOff x="1455214" y="2600732"/>
            <a:chExt cx="2331258" cy="2297480"/>
          </a:xfrm>
        </p:grpSpPr>
        <p:sp>
          <p:nvSpPr>
            <p:cNvPr id="98" name="Oval 97"/>
            <p:cNvSpPr/>
            <p:nvPr/>
          </p:nvSpPr>
          <p:spPr>
            <a:xfrm>
              <a:off x="1481070" y="2653048"/>
              <a:ext cx="2266682" cy="2215166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416997" y="2600732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24</a:t>
              </a:r>
              <a:endParaRPr lang="en-US" dirty="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3484786" y="3550297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6</a:t>
              </a:r>
              <a:endParaRPr lang="en-US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2469546" y="452888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12</a:t>
              </a:r>
              <a:endParaRPr lang="en-US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455214" y="355029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18</a:t>
              </a:r>
              <a:endParaRPr lang="en-US" dirty="0"/>
            </a:p>
          </p:txBody>
        </p:sp>
        <p:sp>
          <p:nvSpPr>
            <p:cNvPr id="108" name="Oval 107"/>
            <p:cNvSpPr/>
            <p:nvPr/>
          </p:nvSpPr>
          <p:spPr>
            <a:xfrm>
              <a:off x="2540420" y="3695718"/>
              <a:ext cx="150843" cy="129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1" name="TextBox 110"/>
          <p:cNvSpPr txBox="1"/>
          <p:nvPr/>
        </p:nvSpPr>
        <p:spPr>
          <a:xfrm>
            <a:off x="4414879" y="4561092"/>
            <a:ext cx="9957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Mod 24</a:t>
            </a:r>
          </a:p>
          <a:p>
            <a:endParaRPr lang="en-US" b="1" dirty="0"/>
          </a:p>
          <a:p>
            <a:r>
              <a:rPr lang="en-US" b="1" u="sng" dirty="0">
                <a:solidFill>
                  <a:prstClr val="black"/>
                </a:solidFill>
                <a:latin typeface="Baskerville Old Face" panose="02020602080505020303" pitchFamily="18" charset="0"/>
              </a:rPr>
              <a:t>Sister-Of</a:t>
            </a:r>
            <a:endParaRPr lang="en-US" b="1" dirty="0"/>
          </a:p>
        </p:txBody>
      </p:sp>
      <p:grpSp>
        <p:nvGrpSpPr>
          <p:cNvPr id="7" name="Group 6"/>
          <p:cNvGrpSpPr/>
          <p:nvPr/>
        </p:nvGrpSpPr>
        <p:grpSpPr>
          <a:xfrm rot="19456188">
            <a:off x="5728581" y="3899082"/>
            <a:ext cx="479945" cy="566138"/>
            <a:chOff x="5991935" y="4706403"/>
            <a:chExt cx="479945" cy="566138"/>
          </a:xfrm>
        </p:grpSpPr>
        <p:sp>
          <p:nvSpPr>
            <p:cNvPr id="109" name="Right Arrow 108"/>
            <p:cNvSpPr/>
            <p:nvPr/>
          </p:nvSpPr>
          <p:spPr>
            <a:xfrm rot="10800000">
              <a:off x="6140941" y="4706403"/>
              <a:ext cx="196556" cy="280869"/>
            </a:xfrm>
            <a:prstGeom prst="rightArrow">
              <a:avLst/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ight Arrow 109"/>
            <p:cNvSpPr/>
            <p:nvPr/>
          </p:nvSpPr>
          <p:spPr>
            <a:xfrm rot="10800000">
              <a:off x="5991935" y="4706404"/>
              <a:ext cx="173293" cy="280869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BA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6069206" y="4903209"/>
              <a:ext cx="402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accent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6" name="TextBox 115"/>
          <p:cNvSpPr txBox="1"/>
          <p:nvPr/>
        </p:nvSpPr>
        <p:spPr>
          <a:xfrm rot="19390791">
            <a:off x="5726426" y="41728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5425872" y="41416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38" name="TextBox 137"/>
          <p:cNvSpPr txBox="1"/>
          <p:nvPr/>
        </p:nvSpPr>
        <p:spPr>
          <a:xfrm>
            <a:off x="8483477" y="6335005"/>
            <a:ext cx="437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9</a:t>
            </a:r>
            <a:endParaRPr lang="fr-FR" b="1" dirty="0"/>
          </a:p>
        </p:txBody>
      </p:sp>
      <p:grpSp>
        <p:nvGrpSpPr>
          <p:cNvPr id="144" name="Group 143"/>
          <p:cNvGrpSpPr/>
          <p:nvPr/>
        </p:nvGrpSpPr>
        <p:grpSpPr>
          <a:xfrm>
            <a:off x="6388499" y="3890701"/>
            <a:ext cx="2801059" cy="2297480"/>
            <a:chOff x="6388499" y="3762365"/>
            <a:chExt cx="2801059" cy="2297480"/>
          </a:xfrm>
        </p:grpSpPr>
        <p:grpSp>
          <p:nvGrpSpPr>
            <p:cNvPr id="117" name="Group 116"/>
            <p:cNvGrpSpPr/>
            <p:nvPr/>
          </p:nvGrpSpPr>
          <p:grpSpPr>
            <a:xfrm>
              <a:off x="6388499" y="3762365"/>
              <a:ext cx="2331258" cy="2297480"/>
              <a:chOff x="1455214" y="2600732"/>
              <a:chExt cx="2331258" cy="2297480"/>
            </a:xfrm>
          </p:grpSpPr>
          <p:sp>
            <p:nvSpPr>
              <p:cNvPr id="118" name="Oval 117"/>
              <p:cNvSpPr/>
              <p:nvPr/>
            </p:nvSpPr>
            <p:spPr>
              <a:xfrm>
                <a:off x="1481070" y="2653048"/>
                <a:ext cx="2266682" cy="2215166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2416997" y="2600732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12</a:t>
                </a:r>
                <a:endParaRPr lang="en-US" dirty="0"/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3484786" y="3550297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3</a:t>
                </a:r>
                <a:endParaRPr lang="en-US" dirty="0"/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2469546" y="4528880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6</a:t>
                </a:r>
                <a:endParaRPr lang="en-US" dirty="0"/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1455214" y="3550297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9</a:t>
                </a:r>
              </a:p>
            </p:txBody>
          </p:sp>
          <p:sp>
            <p:nvSpPr>
              <p:cNvPr id="128" name="Oval 127"/>
              <p:cNvSpPr/>
              <p:nvPr/>
            </p:nvSpPr>
            <p:spPr>
              <a:xfrm>
                <a:off x="2540420" y="3695718"/>
                <a:ext cx="150843" cy="12982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9" name="Right Arrow 128"/>
            <p:cNvSpPr/>
            <p:nvPr/>
          </p:nvSpPr>
          <p:spPr>
            <a:xfrm rot="10800000">
              <a:off x="8826559" y="4756159"/>
              <a:ext cx="196556" cy="280869"/>
            </a:xfrm>
            <a:prstGeom prst="rightArrow">
              <a:avLst/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8786884" y="4972015"/>
              <a:ext cx="402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accent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8594179" y="4957862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US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7150312" y="4440234"/>
              <a:ext cx="10903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Mod 12</a:t>
              </a:r>
            </a:p>
            <a:p>
              <a:endParaRPr lang="en-US" b="1" dirty="0"/>
            </a:p>
            <a:p>
              <a:r>
                <a:rPr lang="en-US" b="1" u="sng" dirty="0" smtClean="0">
                  <a:solidFill>
                    <a:prstClr val="black"/>
                  </a:solidFill>
                  <a:latin typeface="Baskerville Old Face" panose="02020602080505020303" pitchFamily="18" charset="0"/>
                </a:rPr>
                <a:t>Parent-Of</a:t>
              </a:r>
              <a:endParaRPr lang="en-US" b="1" dirty="0"/>
            </a:p>
          </p:txBody>
        </p:sp>
        <p:sp>
          <p:nvSpPr>
            <p:cNvPr id="140" name="Right Arrow 139"/>
            <p:cNvSpPr/>
            <p:nvPr/>
          </p:nvSpPr>
          <p:spPr>
            <a:xfrm rot="10800000">
              <a:off x="8647135" y="4745474"/>
              <a:ext cx="196556" cy="28086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900988" y="2994165"/>
            <a:ext cx="3976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Bob</a:t>
            </a:r>
            <a:r>
              <a:rPr lang="en-US" sz="2800" dirty="0" smtClean="0"/>
              <a:t> </a:t>
            </a:r>
            <a:r>
              <a:rPr lang="en-US" sz="2800" b="1" u="sng" dirty="0">
                <a:solidFill>
                  <a:prstClr val="black"/>
                </a:solidFill>
                <a:latin typeface="Baskerville Old Face" panose="02020602080505020303" pitchFamily="18" charset="0"/>
              </a:rPr>
              <a:t>Parent-Of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70AD47"/>
                </a:solidFill>
                <a:latin typeface="Baskerville Old Face" panose="02020602080505020303" pitchFamily="18" charset="0"/>
              </a:rPr>
              <a:t>Marie 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689132" y="1122947"/>
            <a:ext cx="8197909" cy="70267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TextBox 144"/>
          <p:cNvSpPr txBox="1"/>
          <p:nvPr/>
        </p:nvSpPr>
        <p:spPr>
          <a:xfrm>
            <a:off x="6090504" y="2922567"/>
            <a:ext cx="897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skerville Old Face" panose="02020602080505020303" pitchFamily="18" charset="0"/>
              </a:rPr>
              <a:t>??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178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5" grpId="0"/>
      <p:bldP spid="14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4807" y="377530"/>
            <a:ext cx="6517255" cy="53687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KEMA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64808" y="914400"/>
            <a:ext cx="5184000" cy="158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096328" y="6217920"/>
            <a:ext cx="7920000" cy="158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483477" y="6335005"/>
            <a:ext cx="437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7</a:t>
            </a:r>
            <a:endParaRPr lang="fr-FR" b="1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17578" y="6339575"/>
            <a:ext cx="5002503" cy="388930"/>
            <a:chOff x="1117578" y="6339575"/>
            <a:chExt cx="5002503" cy="388930"/>
          </a:xfrm>
        </p:grpSpPr>
        <p:sp>
          <p:nvSpPr>
            <p:cNvPr id="12" name="Rectangle 11"/>
            <p:cNvSpPr/>
            <p:nvPr/>
          </p:nvSpPr>
          <p:spPr>
            <a:xfrm>
              <a:off x="4340427" y="6427338"/>
              <a:ext cx="177965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latin typeface="Baskerville Old Face" pitchFamily="18" charset="0"/>
                </a:rPr>
                <a:t>Hussein BAALBAKI - 2022</a:t>
              </a:r>
              <a:endParaRPr lang="en-US" sz="1100" dirty="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117578" y="6339575"/>
              <a:ext cx="1625622" cy="388930"/>
              <a:chOff x="1117578" y="6339575"/>
              <a:chExt cx="1625622" cy="388930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17578" y="6339575"/>
                <a:ext cx="1126979" cy="388930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94201" y="6342039"/>
                <a:ext cx="348999" cy="348999"/>
              </a:xfrm>
              <a:prstGeom prst="rect">
                <a:avLst/>
              </a:prstGeom>
            </p:spPr>
          </p:pic>
        </p:grpSp>
      </p:grpSp>
      <p:sp>
        <p:nvSpPr>
          <p:cNvPr id="17" name="Rectangle 16"/>
          <p:cNvSpPr/>
          <p:nvPr/>
        </p:nvSpPr>
        <p:spPr>
          <a:xfrm>
            <a:off x="782220" y="1750861"/>
            <a:ext cx="7919758" cy="361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KEMA can represent :</a:t>
            </a:r>
          </a:p>
          <a:p>
            <a:pPr marL="800100" lvl="2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Simple relation:</a:t>
            </a:r>
          </a:p>
          <a:p>
            <a:pPr marL="914400" lvl="3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</a:pP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	Symmetry ;   composition ;    inversion</a:t>
            </a:r>
          </a:p>
          <a:p>
            <a:pPr marL="800100" lvl="2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Complex relation: </a:t>
            </a:r>
          </a:p>
          <a:p>
            <a:pPr marL="914400" lvl="3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</a:pP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	1-to-N,    N-to-1,    N-to-N</a:t>
            </a:r>
          </a:p>
          <a:p>
            <a:pPr marL="342900" lvl="1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endParaRPr kumimoji="1" lang="en-US" sz="2400" b="1" dirty="0" smtClean="0">
              <a:latin typeface="Baskerville Old Face" pitchFamily="18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11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4807" y="377530"/>
            <a:ext cx="6517255" cy="53687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Simulation results: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64808" y="914400"/>
            <a:ext cx="5184000" cy="158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096328" y="6217920"/>
            <a:ext cx="7920000" cy="158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483477" y="6335005"/>
            <a:ext cx="437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8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117578" y="6339575"/>
            <a:ext cx="5002503" cy="388930"/>
            <a:chOff x="1117578" y="6339575"/>
            <a:chExt cx="5002503" cy="388930"/>
          </a:xfrm>
        </p:grpSpPr>
        <p:sp>
          <p:nvSpPr>
            <p:cNvPr id="12" name="Rectangle 11"/>
            <p:cNvSpPr/>
            <p:nvPr/>
          </p:nvSpPr>
          <p:spPr>
            <a:xfrm>
              <a:off x="4340427" y="6427338"/>
              <a:ext cx="177965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latin typeface="Baskerville Old Face" pitchFamily="18" charset="0"/>
                </a:rPr>
                <a:t>Hussein BAALBAKI - 2022</a:t>
              </a:r>
              <a:endParaRPr lang="en-US" sz="1100" dirty="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117578" y="6339575"/>
              <a:ext cx="1625622" cy="388930"/>
              <a:chOff x="1117578" y="6339575"/>
              <a:chExt cx="1625622" cy="388930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17578" y="6339575"/>
                <a:ext cx="1126979" cy="388930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94201" y="6342039"/>
                <a:ext cx="348999" cy="348999"/>
              </a:xfrm>
              <a:prstGeom prst="rect">
                <a:avLst/>
              </a:prstGeom>
            </p:spPr>
          </p:pic>
        </p:grp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t="19610" r="44026"/>
          <a:stretch/>
        </p:blipFill>
        <p:spPr>
          <a:xfrm>
            <a:off x="2394201" y="1451270"/>
            <a:ext cx="4989095" cy="189296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407855" y="3870221"/>
            <a:ext cx="4959112" cy="1860884"/>
            <a:chOff x="3092184" y="3758668"/>
            <a:chExt cx="4959112" cy="186088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6"/>
            <a:srcRect l="56299" t="18261"/>
            <a:stretch/>
          </p:blipFill>
          <p:spPr>
            <a:xfrm>
              <a:off x="4156208" y="3769178"/>
              <a:ext cx="3895088" cy="184879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5"/>
            <a:srcRect t="20972" r="87761"/>
            <a:stretch/>
          </p:blipFill>
          <p:spPr>
            <a:xfrm>
              <a:off x="3092184" y="3758668"/>
              <a:ext cx="1090863" cy="18608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018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4807" y="377530"/>
            <a:ext cx="6517255" cy="53687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 and future work: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64808" y="914400"/>
            <a:ext cx="5184000" cy="158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096328" y="6217920"/>
            <a:ext cx="7920000" cy="158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483477" y="6335005"/>
            <a:ext cx="437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9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117578" y="6339575"/>
            <a:ext cx="5002503" cy="388930"/>
            <a:chOff x="1117578" y="6339575"/>
            <a:chExt cx="5002503" cy="388930"/>
          </a:xfrm>
        </p:grpSpPr>
        <p:sp>
          <p:nvSpPr>
            <p:cNvPr id="12" name="Rectangle 11"/>
            <p:cNvSpPr/>
            <p:nvPr/>
          </p:nvSpPr>
          <p:spPr>
            <a:xfrm>
              <a:off x="4340427" y="6427338"/>
              <a:ext cx="177965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latin typeface="Baskerville Old Face" pitchFamily="18" charset="0"/>
                </a:rPr>
                <a:t>Hussein BAALBAKI - 2022</a:t>
              </a:r>
              <a:endParaRPr lang="en-US" sz="1100" dirty="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117578" y="6339575"/>
              <a:ext cx="1625622" cy="388930"/>
              <a:chOff x="1117578" y="6339575"/>
              <a:chExt cx="1625622" cy="388930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17578" y="6339575"/>
                <a:ext cx="1126979" cy="388930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94201" y="6342039"/>
                <a:ext cx="348999" cy="348999"/>
              </a:xfrm>
              <a:prstGeom prst="rect">
                <a:avLst/>
              </a:prstGeom>
            </p:spPr>
          </p:pic>
        </p:grpSp>
      </p:grpSp>
      <p:sp>
        <p:nvSpPr>
          <p:cNvPr id="17" name="Rectangle 16"/>
          <p:cNvSpPr/>
          <p:nvPr/>
        </p:nvSpPr>
        <p:spPr>
          <a:xfrm>
            <a:off x="782220" y="1750861"/>
            <a:ext cx="7919758" cy="169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We </a:t>
            </a:r>
            <a:r>
              <a:rPr kumimoji="1" lang="en-US" sz="2400" b="1" dirty="0">
                <a:latin typeface="Baskerville Old Face" pitchFamily="18" charset="0"/>
                <a:ea typeface="Tahoma" pitchFamily="34" charset="0"/>
                <a:cs typeface="Tahoma" pitchFamily="34" charset="0"/>
              </a:rPr>
              <a:t>plan to build a complete KEMA </a:t>
            </a: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framework containing:</a:t>
            </a:r>
            <a:endParaRPr kumimoji="1" lang="en-US" sz="2400" b="1" dirty="0">
              <a:latin typeface="Baskerville Old Face" pitchFamily="18" charset="0"/>
              <a:ea typeface="Tahoma" pitchFamily="34" charset="0"/>
              <a:cs typeface="Tahoma" pitchFamily="34" charset="0"/>
            </a:endParaRPr>
          </a:p>
          <a:p>
            <a:pPr marL="800100" lvl="2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A loss </a:t>
            </a:r>
            <a:r>
              <a:rPr kumimoji="1" lang="en-US" sz="2400" b="1" dirty="0">
                <a:latin typeface="Baskerville Old Face" pitchFamily="18" charset="0"/>
                <a:ea typeface="Tahoma" pitchFamily="34" charset="0"/>
                <a:cs typeface="Tahoma" pitchFamily="34" charset="0"/>
              </a:rPr>
              <a:t>function</a:t>
            </a:r>
          </a:p>
          <a:p>
            <a:pPr marL="800100" lvl="2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kumimoji="1" lang="en-US" sz="2400" b="1" dirty="0">
                <a:latin typeface="Baskerville Old Face" pitchFamily="18" charset="0"/>
                <a:ea typeface="Tahoma" pitchFamily="34" charset="0"/>
                <a:cs typeface="Tahoma" pitchFamily="34" charset="0"/>
              </a:rPr>
              <a:t> </a:t>
            </a:r>
            <a:r>
              <a:rPr kumimoji="1" lang="en-US" sz="2400" b="1" dirty="0" smtClean="0">
                <a:latin typeface="Baskerville Old Face" pitchFamily="18" charset="0"/>
                <a:ea typeface="Tahoma" pitchFamily="34" charset="0"/>
                <a:cs typeface="Tahoma" pitchFamily="34" charset="0"/>
              </a:rPr>
              <a:t>A </a:t>
            </a:r>
            <a:r>
              <a:rPr kumimoji="1" lang="en-US" sz="2400" b="1" dirty="0">
                <a:latin typeface="Baskerville Old Face" pitchFamily="18" charset="0"/>
                <a:ea typeface="Tahoma" pitchFamily="34" charset="0"/>
                <a:cs typeface="Tahoma" pitchFamily="34" charset="0"/>
              </a:rPr>
              <a:t>suitable negative sampling method</a:t>
            </a:r>
          </a:p>
        </p:txBody>
      </p:sp>
    </p:spTree>
    <p:extLst>
      <p:ext uri="{BB962C8B-B14F-4D97-AF65-F5344CB8AC3E}">
        <p14:creationId xmlns:p14="http://schemas.microsoft.com/office/powerpoint/2010/main" val="216149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802203" y="3229151"/>
            <a:ext cx="6759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  <a:ea typeface="+mj-ea"/>
                <a:cs typeface="+mj-cs"/>
              </a:rPr>
              <a:t>Any 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  <a:ea typeface="+mj-ea"/>
                <a:cs typeface="+mj-cs"/>
              </a:rPr>
              <a:t>questions? 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  <a:ea typeface="+mj-ea"/>
                <a:cs typeface="+mj-cs"/>
              </a:rPr>
              <a:t>Any </a:t>
            </a:r>
            <a:r>
              <a:rPr lang="fr-FR" sz="3600" b="1" dirty="0" err="1" smtClean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  <a:ea typeface="+mj-ea"/>
                <a:cs typeface="+mj-cs"/>
              </a:rPr>
              <a:t>comments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  <a:ea typeface="+mj-ea"/>
                <a:cs typeface="+mj-cs"/>
              </a:rPr>
              <a:t>?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Baskerville Old Face" pitchFamily="18" charset="0"/>
              <a:ea typeface="+mj-ea"/>
              <a:cs typeface="+mj-cs"/>
            </a:endParaRPr>
          </a:p>
        </p:txBody>
      </p:sp>
      <p:pic>
        <p:nvPicPr>
          <p:cNvPr id="9" name="Picture 1"/>
          <p:cNvPicPr preferRelativeResize="0">
            <a:picLocks noChangeArrowheads="1"/>
          </p:cNvPicPr>
          <p:nvPr/>
        </p:nvPicPr>
        <p:blipFill>
          <a:blip r:embed="rId3"/>
          <a:srcRect l="31806" t="20149" r="67606" b="74390"/>
          <a:stretch>
            <a:fillRect/>
          </a:stretch>
        </p:blipFill>
        <p:spPr bwMode="auto">
          <a:xfrm>
            <a:off x="0" y="581891"/>
            <a:ext cx="180109" cy="76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799884" y="1229754"/>
            <a:ext cx="7762125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dirty="0" smtClean="0">
                <a:ln w="12700">
                  <a:solidFill>
                    <a:schemeClr val="tx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Thank You</a:t>
            </a:r>
            <a:endParaRPr lang="fr-FR" sz="13800" b="1" dirty="0">
              <a:ln w="12700">
                <a:solidFill>
                  <a:schemeClr val="tx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10" name="Picture 2" descr="Institut Supérieur d'Electronique de Paris (ISEP) – Micef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46"/>
          <a:stretch/>
        </p:blipFill>
        <p:spPr bwMode="auto">
          <a:xfrm>
            <a:off x="2473519" y="4703331"/>
            <a:ext cx="2937225" cy="101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r="68526"/>
          <a:stretch/>
        </p:blipFill>
        <p:spPr>
          <a:xfrm>
            <a:off x="5765718" y="4703331"/>
            <a:ext cx="1004052" cy="100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0236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61567</TotalTime>
  <Words>462</Words>
  <Application>Microsoft Office PowerPoint</Application>
  <PresentationFormat>On-screen Show (4:3)</PresentationFormat>
  <Paragraphs>150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ＭＳ Ｐゴシック</vt:lpstr>
      <vt:lpstr>Arial</vt:lpstr>
      <vt:lpstr>Baskerville Old Face</vt:lpstr>
      <vt:lpstr>Calibri</vt:lpstr>
      <vt:lpstr>Calibri Light</vt:lpstr>
      <vt:lpstr>Tahoma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H@SS@N  H@RB</dc:creator>
  <cp:lastModifiedBy>user</cp:lastModifiedBy>
  <cp:revision>2743</cp:revision>
  <cp:lastPrinted>2016-07-05T07:19:28Z</cp:lastPrinted>
  <dcterms:created xsi:type="dcterms:W3CDTF">2013-09-09T11:58:51Z</dcterms:created>
  <dcterms:modified xsi:type="dcterms:W3CDTF">2022-06-13T09:08:00Z</dcterms:modified>
</cp:coreProperties>
</file>