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311" r:id="rId2"/>
    <p:sldId id="282" r:id="rId3"/>
    <p:sldId id="340" r:id="rId4"/>
    <p:sldId id="341" r:id="rId5"/>
    <p:sldId id="342" r:id="rId6"/>
    <p:sldId id="343" r:id="rId7"/>
    <p:sldId id="344" r:id="rId8"/>
    <p:sldId id="345" r:id="rId9"/>
    <p:sldId id="346" r:id="rId10"/>
    <p:sldId id="347" r:id="rId11"/>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1E36"/>
    <a:srgbClr val="66CCFF"/>
    <a:srgbClr val="FFD44B"/>
    <a:srgbClr val="FFFF00"/>
    <a:srgbClr val="FF1414"/>
    <a:srgbClr val="EC0106"/>
    <a:srgbClr val="FFE38B"/>
    <a:srgbClr val="ACDCB1"/>
    <a:srgbClr val="FFDD71"/>
    <a:srgbClr val="78C6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9719" autoAdjust="0"/>
  </p:normalViewPr>
  <p:slideViewPr>
    <p:cSldViewPr snapToGrid="0">
      <p:cViewPr varScale="1">
        <p:scale>
          <a:sx n="91" d="100"/>
          <a:sy n="91" d="100"/>
        </p:scale>
        <p:origin x="1362" y="84"/>
      </p:cViewPr>
      <p:guideLst/>
    </p:cSldViewPr>
  </p:slideViewPr>
  <p:notesTextViewPr>
    <p:cViewPr>
      <p:scale>
        <a:sx n="3" d="2"/>
        <a:sy n="3" d="2"/>
      </p:scale>
      <p:origin x="0" y="0"/>
    </p:cViewPr>
  </p:notesTextViewPr>
  <p:sorterViewPr>
    <p:cViewPr>
      <p:scale>
        <a:sx n="75" d="100"/>
        <a:sy n="75" d="100"/>
      </p:scale>
      <p:origin x="0" y="0"/>
    </p:cViewPr>
  </p:sorterViewPr>
  <p:notesViewPr>
    <p:cSldViewPr snapToGrid="0" showGuides="1">
      <p:cViewPr varScale="1">
        <p:scale>
          <a:sx n="80" d="100"/>
          <a:sy n="80" d="100"/>
        </p:scale>
        <p:origin x="32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B9A56829-66AA-42AA-918E-5C6DB1AE50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241084A9-BC5C-4420-B17C-51E328D455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78E0E4-DC06-4041-AFA7-BB6F527FFA3F}" type="datetimeFigureOut">
              <a:rPr lang="zh-CN" altLang="en-US" smtClean="0"/>
              <a:t>2022/6/2</a:t>
            </a:fld>
            <a:endParaRPr lang="zh-CN" altLang="en-US"/>
          </a:p>
        </p:txBody>
      </p:sp>
      <p:sp>
        <p:nvSpPr>
          <p:cNvPr id="4" name="页脚占位符 3">
            <a:extLst>
              <a:ext uri="{FF2B5EF4-FFF2-40B4-BE49-F238E27FC236}">
                <a16:creationId xmlns:a16="http://schemas.microsoft.com/office/drawing/2014/main" id="{0D6F2124-7B35-4E59-B9E8-DB09EE1408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F2BF8FFE-D997-4E34-9A01-CD2014B952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4B7432-8BB0-4EFA-A417-EFCDC17B2811}" type="slidenum">
              <a:rPr lang="zh-CN" altLang="en-US" smtClean="0"/>
              <a:t>‹#›</a:t>
            </a:fld>
            <a:endParaRPr lang="zh-CN" altLang="en-US"/>
          </a:p>
        </p:txBody>
      </p:sp>
    </p:spTree>
    <p:extLst>
      <p:ext uri="{BB962C8B-B14F-4D97-AF65-F5344CB8AC3E}">
        <p14:creationId xmlns:p14="http://schemas.microsoft.com/office/powerpoint/2010/main" val="1081553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2022/6/2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Hello, everyone. My name is Jin. I will give the oral presentation about the paper named ‘Efficient LTL Model Checking of Deep Reinforcement Learning Systems using Policy Extraction.’</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1</a:t>
            </a:fld>
            <a:endParaRPr lang="zh-CN" altLang="en-US"/>
          </a:p>
        </p:txBody>
      </p:sp>
    </p:spTree>
    <p:extLst>
      <p:ext uri="{BB962C8B-B14F-4D97-AF65-F5344CB8AC3E}">
        <p14:creationId xmlns:p14="http://schemas.microsoft.com/office/powerpoint/2010/main" val="154319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 start by stating the problem our paper is trying to solve, namely how to verify a trained DRL system.    </a:t>
            </a:r>
          </a:p>
          <a:p>
            <a:r>
              <a:rPr lang="en-US" altLang="zh-CN" dirty="0"/>
              <a:t>The system considered in our work can be defined by a five-tuple, where S is a set of states. S superscript zero is the set of initial states,</a:t>
            </a:r>
          </a:p>
          <a:p>
            <a:r>
              <a:rPr lang="en-US" altLang="zh-CN" dirty="0"/>
              <a:t>A is a set of actions. The function f represents the system dynamics that determine the next state based on the current state and actions.    </a:t>
            </a:r>
          </a:p>
          <a:p>
            <a:r>
              <a:rPr lang="en-US" altLang="zh-CN" dirty="0"/>
              <a:t>The function pi implemented by the neural network outputs the action taken by each state.     </a:t>
            </a:r>
          </a:p>
          <a:p>
            <a:r>
              <a:rPr lang="en-US" altLang="zh-CN" dirty="0"/>
              <a:t>The left figure shows the state transition process.   </a:t>
            </a:r>
          </a:p>
          <a:p>
            <a:r>
              <a:rPr lang="en-US" altLang="zh-CN" dirty="0"/>
              <a:t>The s in it is lowercase.   </a:t>
            </a:r>
          </a:p>
          <a:p>
            <a:r>
              <a:rPr lang="en-US" altLang="zh-CN" dirty="0"/>
              <a:t>Start with a concrete state in the initial state space. </a:t>
            </a:r>
          </a:p>
          <a:p>
            <a:r>
              <a:rPr lang="en-US" altLang="zh-CN" dirty="0"/>
              <a:t>In each transition from s superscript t to s superscript  (t+1), the concrete state is first fed into the neural network to determine the action. </a:t>
            </a:r>
          </a:p>
          <a:p>
            <a:r>
              <a:rPr lang="en-US" altLang="zh-CN" dirty="0"/>
              <a:t>Then, we can calculate the next concrete state based on the current state, actions, and dynamics.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2</a:t>
            </a:fld>
            <a:endParaRPr lang="zh-CN" altLang="en-US"/>
          </a:p>
        </p:txBody>
      </p:sp>
    </p:spTree>
    <p:extLst>
      <p:ext uri="{BB962C8B-B14F-4D97-AF65-F5344CB8AC3E}">
        <p14:creationId xmlns:p14="http://schemas.microsoft.com/office/powerpoint/2010/main" val="3253001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However, there are many difficulties in verifying such systems.   First, the state space of such control systems is usually infinite and continuous, but most of the model checking-based approaches can only handle finite-state models.     Second, the system dynamics are generally nonlinear, which increases the complexity of formal verification.  Lastly,  the neural networks embedded in systems are uninterpretable, restricting the scalability of verification methods. Among them, we think that the black-box nature of neural networks is the crux in defining faithful models for target systems.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3</a:t>
            </a:fld>
            <a:endParaRPr lang="zh-CN" altLang="en-US"/>
          </a:p>
        </p:txBody>
      </p:sp>
    </p:spTree>
    <p:extLst>
      <p:ext uri="{BB962C8B-B14F-4D97-AF65-F5344CB8AC3E}">
        <p14:creationId xmlns:p14="http://schemas.microsoft.com/office/powerpoint/2010/main" val="3721144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propose a novel framework to overcome these difficulties.   We bypass the crux by extracting interpretable policies from trained neural networks.    We first discretize the state space of systems into finite interval boxes.    Each interval box is a decision-making unit of the policy.   Then, we determine the action adopted by each decision-making unit to generate the final policy.               These interval boxes are disjoint, indicating that concrete states within the decision-making unit take the same action.   More importantly, since the decision-making units are finite, we can transform the system driven by the extracted policy into a classic transition system that can be model-checked with existing tools.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4</a:t>
            </a:fld>
            <a:endParaRPr lang="zh-CN" altLang="en-US"/>
          </a:p>
        </p:txBody>
      </p:sp>
    </p:spTree>
    <p:extLst>
      <p:ext uri="{BB962C8B-B14F-4D97-AF65-F5344CB8AC3E}">
        <p14:creationId xmlns:p14="http://schemas.microsoft.com/office/powerpoint/2010/main" val="1454279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action determination process is based on the DNNs trained by traditional DRL algorithms.   For the given decision-making unit, we aim to select the most frequently adopted action by concrete states in it as its optimal action.     However, there are infinite concrete states in the decision-making unit, so it is infeasible to calculate precisely the action taken by most concrete states.    Inspired by related work,   we uses Monte Carlo algorithm to solve this problem.       Simply put, we sample t concrete states and feed them to the neural network to obtain the corresponding t actions.  Let Action a and Action B be the first two actions with the highest occurrences.      If Act a appears much more often than other actions, it will be the optimal action for the corresponding decision-making unit, as shown on the left.     Otherwise, we repeat the sampling process.</a:t>
            </a:r>
          </a:p>
          <a:p>
            <a:r>
              <a:rPr lang="en-US" altLang="zh-CN" dirty="0"/>
              <a:t>When the action space of systems is continuous, we directly calculate the average of t actions as the final action of the decision-making unit.</a:t>
            </a:r>
          </a:p>
          <a:p>
            <a:r>
              <a:rPr lang="en-US" altLang="zh-CN" dirty="0"/>
              <a:t>Although the above idea is very intuitive, related experimental results show its effectiveness.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5</a:t>
            </a:fld>
            <a:endParaRPr lang="zh-CN" altLang="en-US"/>
          </a:p>
        </p:txBody>
      </p:sp>
    </p:spTree>
    <p:extLst>
      <p:ext uri="{BB962C8B-B14F-4D97-AF65-F5344CB8AC3E}">
        <p14:creationId xmlns:p14="http://schemas.microsoft.com/office/powerpoint/2010/main" val="1593147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decision-making units are finite, and their union covers the entire state space. We can treat them as states of the transition system. Therefore, the system driven by the extracted policy can be transformed into a transition system to be verified.    Accordingly, we introduce the abstract and refinement techniques to solve the problems encountered in constructing transition systems. First, l introduce the abstract operation used in building transition </a:t>
            </a:r>
            <a:r>
              <a:rPr lang="en-US" altLang="zh-CN" dirty="0" err="1"/>
              <a:t>relations.As</a:t>
            </a:r>
            <a:r>
              <a:rPr lang="en-US" altLang="zh-CN" dirty="0"/>
              <a:t> demonstrated in the figure, the concrete states contained in the decision-making unit take the same action. So we can treat them as a whole to carry out a state transition based on the system dynamics. However, the generated area (the pink part) may be </a:t>
            </a:r>
            <a:r>
              <a:rPr lang="en-US" altLang="zh-CN" dirty="0" err="1"/>
              <a:t>irregular.Therefore</a:t>
            </a:r>
            <a:r>
              <a:rPr lang="en-US" altLang="zh-CN" dirty="0"/>
              <a:t>, we try to abstract it into the form we can represent. In practice, we properly expand it to fit multiple decision-making units exactly. In the figure, the given decision-making unit has four successor states.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6</a:t>
            </a:fld>
            <a:endParaRPr lang="zh-CN" altLang="en-US"/>
          </a:p>
        </p:txBody>
      </p:sp>
    </p:spTree>
    <p:extLst>
      <p:ext uri="{BB962C8B-B14F-4D97-AF65-F5344CB8AC3E}">
        <p14:creationId xmlns:p14="http://schemas.microsoft.com/office/powerpoint/2010/main" val="1773121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Then, l introduce the refinement operation.</a:t>
            </a:r>
          </a:p>
          <a:p>
            <a:r>
              <a:rPr lang="en-US" altLang="zh-CN" dirty="0"/>
              <a:t>The linear temporal logic property consists of atomic propositions.   Therefore, it is necessary to determine the atomic propositions each state satisfies in the transition system.   However, treating decision-making units as states in the transition system may lead to ambiguity. For example, partial concrete states satisfy the atomic proposition b, and the others satisfy not b.</a:t>
            </a:r>
          </a:p>
          <a:p>
            <a:r>
              <a:rPr lang="en-US" altLang="zh-CN" dirty="0"/>
              <a:t>We refine such nondeterministic decision-making units to eliminate ambiguity.</a:t>
            </a:r>
          </a:p>
          <a:p>
            <a:r>
              <a:rPr lang="en-US" altLang="zh-CN" dirty="0"/>
              <a:t>Let AP subscript d define the set of propositions satisfied by the original decision-making unit. Let AP subscript n represent the set of nondeterministic propositions.   Then, there will be two super m substitute decision-making units.</a:t>
            </a:r>
          </a:p>
          <a:p>
            <a:r>
              <a:rPr lang="en-US" altLang="zh-CN" dirty="0"/>
              <a:t>The </a:t>
            </a:r>
            <a:r>
              <a:rPr lang="zh-CN" altLang="en-US" dirty="0"/>
              <a:t>𝑖</a:t>
            </a:r>
            <a:r>
              <a:rPr lang="en-US" altLang="zh-CN" dirty="0"/>
              <a:t>-</a:t>
            </a:r>
            <a:r>
              <a:rPr lang="en-US" altLang="zh-CN" dirty="0" err="1"/>
              <a:t>th</a:t>
            </a:r>
            <a:r>
              <a:rPr lang="en-US" altLang="zh-CN" dirty="0"/>
              <a:t> one satisfies the union of AP subscript d and ap subscript </a:t>
            </a:r>
            <a:r>
              <a:rPr lang="en-US" altLang="zh-CN" dirty="0" err="1"/>
              <a:t>i</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7</a:t>
            </a:fld>
            <a:endParaRPr lang="zh-CN" altLang="en-US"/>
          </a:p>
        </p:txBody>
      </p:sp>
    </p:spTree>
    <p:extLst>
      <p:ext uri="{BB962C8B-B14F-4D97-AF65-F5344CB8AC3E}">
        <p14:creationId xmlns:p14="http://schemas.microsoft.com/office/powerpoint/2010/main" val="3307487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we intend to demonstrate two aspects of our approach through experiments. The first is the performance comparison with the benchmark DNN.</a:t>
            </a:r>
          </a:p>
          <a:p>
            <a:r>
              <a:rPr lang="en-US" altLang="zh-CN" dirty="0"/>
              <a:t>We utilize a framework to train benchmark neural networks. We utilize the framework TF2RL to train benchmark neural networks.</a:t>
            </a:r>
          </a:p>
          <a:p>
            <a:r>
              <a:rPr lang="en-US" altLang="zh-CN" dirty="0"/>
              <a:t>We use the default settings in the framework for most training hyperparameters. </a:t>
            </a:r>
          </a:p>
          <a:p>
            <a:r>
              <a:rPr lang="en-US" altLang="zh-CN" dirty="0"/>
              <a:t>We compare the performance of extracted policies and original DNNs via the episode reward value. We test 500 episodes for both policies. </a:t>
            </a:r>
          </a:p>
          <a:p>
            <a:r>
              <a:rPr lang="en-US" altLang="zh-CN" dirty="0"/>
              <a:t>As shown in the figure, we use boxplots to depict the distribution of test results, where the black dots are outliers.</a:t>
            </a:r>
          </a:p>
          <a:p>
            <a:r>
              <a:rPr lang="en-US" altLang="zh-CN" dirty="0"/>
              <a:t>We can see that the metrics describing the distribution of episodic rewards, such as minimum and median, are close.</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8</a:t>
            </a:fld>
            <a:endParaRPr lang="zh-CN" altLang="en-US"/>
          </a:p>
        </p:txBody>
      </p:sp>
    </p:spTree>
    <p:extLst>
      <p:ext uri="{BB962C8B-B14F-4D97-AF65-F5344CB8AC3E}">
        <p14:creationId xmlns:p14="http://schemas.microsoft.com/office/powerpoint/2010/main" val="1697402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second experiment is the LTL verification of four benchmark systems.  The results are listed in the table, where the meaning of each column is marked below the table. We verify the LTL properties related to the system setting.</a:t>
            </a:r>
          </a:p>
          <a:p>
            <a:r>
              <a:rPr lang="en-US" altLang="zh-CN" dirty="0"/>
              <a:t>Here we focus on the last column, the verification time.  The verification time is proportional to the number of traversed DMUs. However, compared with the state space, reachable DMUs are limited.  Therefore, the combination of policy extraction and T S construction can ensure efficient verification of systems with limited reachable ranges.</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9</a:t>
            </a:fld>
            <a:endParaRPr lang="zh-CN" altLang="en-US"/>
          </a:p>
        </p:txBody>
      </p:sp>
    </p:spTree>
    <p:extLst>
      <p:ext uri="{BB962C8B-B14F-4D97-AF65-F5344CB8AC3E}">
        <p14:creationId xmlns:p14="http://schemas.microsoft.com/office/powerpoint/2010/main" val="2905821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Finally, I will discuss the future work of our approach. As the figure shows, a more precise over-approximation can reduce the number of decision-making units involved in the transition system, which can improve verification efficiency. For example, Octagon can be used to replace the interval box to over-approximate the reachable range.</a:t>
            </a:r>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t>10</a:t>
            </a:fld>
            <a:endParaRPr lang="zh-CN" altLang="en-US"/>
          </a:p>
        </p:txBody>
      </p:sp>
    </p:spTree>
    <p:extLst>
      <p:ext uri="{BB962C8B-B14F-4D97-AF65-F5344CB8AC3E}">
        <p14:creationId xmlns:p14="http://schemas.microsoft.com/office/powerpoint/2010/main" val="1957305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userDrawn="1">
  <p:cSld name="标题幻灯片">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17E6D21-F120-4919-9EFA-F925BD0C1809}"/>
              </a:ext>
            </a:extLst>
          </p:cNvPr>
          <p:cNvGrpSpPr/>
          <p:nvPr userDrawn="1"/>
        </p:nvGrpSpPr>
        <p:grpSpPr>
          <a:xfrm>
            <a:off x="695960" y="-2842043"/>
            <a:ext cx="10824528" cy="9458350"/>
            <a:chOff x="695960" y="-2842043"/>
            <a:chExt cx="10824528" cy="9458350"/>
          </a:xfrm>
        </p:grpSpPr>
        <p:sp>
          <p:nvSpPr>
            <p:cNvPr id="16" name="Freeform 13">
              <a:extLst>
                <a:ext uri="{FF2B5EF4-FFF2-40B4-BE49-F238E27FC236}">
                  <a16:creationId xmlns:a16="http://schemas.microsoft.com/office/drawing/2014/main" id="{A3C2E16E-7F12-4E00-BE31-42B9F3572256}"/>
                </a:ext>
              </a:extLst>
            </p:cNvPr>
            <p:cNvSpPr>
              <a:spLocks/>
            </p:cNvSpPr>
            <p:nvPr userDrawn="1"/>
          </p:nvSpPr>
          <p:spPr bwMode="auto">
            <a:xfrm flipH="1">
              <a:off x="3509055" y="-2842043"/>
              <a:ext cx="8011433" cy="9231959"/>
            </a:xfrm>
            <a:custGeom>
              <a:avLst/>
              <a:gdLst>
                <a:gd name="T0" fmla="*/ 1874 w 3748"/>
                <a:gd name="T1" fmla="*/ 0 h 4319"/>
                <a:gd name="T2" fmla="*/ 0 w 3748"/>
                <a:gd name="T3" fmla="*/ 1079 h 4319"/>
                <a:gd name="T4" fmla="*/ 0 w 3748"/>
                <a:gd name="T5" fmla="*/ 3240 h 4319"/>
                <a:gd name="T6" fmla="*/ 1874 w 3748"/>
                <a:gd name="T7" fmla="*/ 4319 h 4319"/>
                <a:gd name="T8" fmla="*/ 3748 w 3748"/>
                <a:gd name="T9" fmla="*/ 3240 h 4319"/>
                <a:gd name="T10" fmla="*/ 3748 w 3748"/>
                <a:gd name="T11" fmla="*/ 1079 h 4319"/>
                <a:gd name="T12" fmla="*/ 1874 w 3748"/>
                <a:gd name="T13" fmla="*/ 0 h 4319"/>
              </a:gdLst>
              <a:ahLst/>
              <a:cxnLst>
                <a:cxn ang="0">
                  <a:pos x="T0" y="T1"/>
                </a:cxn>
                <a:cxn ang="0">
                  <a:pos x="T2" y="T3"/>
                </a:cxn>
                <a:cxn ang="0">
                  <a:pos x="T4" y="T5"/>
                </a:cxn>
                <a:cxn ang="0">
                  <a:pos x="T6" y="T7"/>
                </a:cxn>
                <a:cxn ang="0">
                  <a:pos x="T8" y="T9"/>
                </a:cxn>
                <a:cxn ang="0">
                  <a:pos x="T10" y="T11"/>
                </a:cxn>
                <a:cxn ang="0">
                  <a:pos x="T12" y="T13"/>
                </a:cxn>
              </a:cxnLst>
              <a:rect l="0" t="0" r="r" b="b"/>
              <a:pathLst>
                <a:path w="3748" h="4319">
                  <a:moveTo>
                    <a:pt x="1874" y="0"/>
                  </a:moveTo>
                  <a:lnTo>
                    <a:pt x="0" y="1079"/>
                  </a:lnTo>
                  <a:lnTo>
                    <a:pt x="0" y="3240"/>
                  </a:lnTo>
                  <a:lnTo>
                    <a:pt x="1874" y="4319"/>
                  </a:lnTo>
                  <a:lnTo>
                    <a:pt x="3748" y="3240"/>
                  </a:lnTo>
                  <a:lnTo>
                    <a:pt x="3748" y="1079"/>
                  </a:lnTo>
                  <a:lnTo>
                    <a:pt x="1874" y="0"/>
                  </a:lnTo>
                  <a:close/>
                </a:path>
              </a:pathLst>
            </a:custGeom>
            <a:blipFill>
              <a:blip r:embed="rId2"/>
              <a:srcRect/>
              <a:stretch>
                <a:fillRect l="-36484" r="-36368"/>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3">
              <a:extLst>
                <a:ext uri="{FF2B5EF4-FFF2-40B4-BE49-F238E27FC236}">
                  <a16:creationId xmlns:a16="http://schemas.microsoft.com/office/drawing/2014/main" id="{51488BE8-69EC-4A9A-8369-E63E8941B4D1}"/>
                </a:ext>
              </a:extLst>
            </p:cNvPr>
            <p:cNvSpPr>
              <a:spLocks/>
            </p:cNvSpPr>
            <p:nvPr userDrawn="1"/>
          </p:nvSpPr>
          <p:spPr bwMode="auto">
            <a:xfrm>
              <a:off x="695960" y="241693"/>
              <a:ext cx="5119690" cy="5899664"/>
            </a:xfrm>
            <a:custGeom>
              <a:avLst/>
              <a:gdLst>
                <a:gd name="T0" fmla="*/ 1874 w 3748"/>
                <a:gd name="T1" fmla="*/ 0 h 4319"/>
                <a:gd name="T2" fmla="*/ 0 w 3748"/>
                <a:gd name="T3" fmla="*/ 1079 h 4319"/>
                <a:gd name="T4" fmla="*/ 0 w 3748"/>
                <a:gd name="T5" fmla="*/ 3240 h 4319"/>
                <a:gd name="T6" fmla="*/ 1874 w 3748"/>
                <a:gd name="T7" fmla="*/ 4319 h 4319"/>
                <a:gd name="T8" fmla="*/ 3748 w 3748"/>
                <a:gd name="T9" fmla="*/ 3240 h 4319"/>
                <a:gd name="T10" fmla="*/ 3748 w 3748"/>
                <a:gd name="T11" fmla="*/ 1079 h 4319"/>
                <a:gd name="T12" fmla="*/ 1874 w 3748"/>
                <a:gd name="T13" fmla="*/ 0 h 4319"/>
              </a:gdLst>
              <a:ahLst/>
              <a:cxnLst>
                <a:cxn ang="0">
                  <a:pos x="T0" y="T1"/>
                </a:cxn>
                <a:cxn ang="0">
                  <a:pos x="T2" y="T3"/>
                </a:cxn>
                <a:cxn ang="0">
                  <a:pos x="T4" y="T5"/>
                </a:cxn>
                <a:cxn ang="0">
                  <a:pos x="T6" y="T7"/>
                </a:cxn>
                <a:cxn ang="0">
                  <a:pos x="T8" y="T9"/>
                </a:cxn>
                <a:cxn ang="0">
                  <a:pos x="T10" y="T11"/>
                </a:cxn>
                <a:cxn ang="0">
                  <a:pos x="T12" y="T13"/>
                </a:cxn>
              </a:cxnLst>
              <a:rect l="0" t="0" r="r" b="b"/>
              <a:pathLst>
                <a:path w="3748" h="4319">
                  <a:moveTo>
                    <a:pt x="1874" y="0"/>
                  </a:moveTo>
                  <a:lnTo>
                    <a:pt x="0" y="1079"/>
                  </a:lnTo>
                  <a:lnTo>
                    <a:pt x="0" y="3240"/>
                  </a:lnTo>
                  <a:lnTo>
                    <a:pt x="1874" y="4319"/>
                  </a:lnTo>
                  <a:lnTo>
                    <a:pt x="3748" y="3240"/>
                  </a:lnTo>
                  <a:lnTo>
                    <a:pt x="3748" y="1079"/>
                  </a:lnTo>
                  <a:lnTo>
                    <a:pt x="1874" y="0"/>
                  </a:lnTo>
                  <a:close/>
                </a:path>
              </a:pathLst>
            </a:custGeom>
            <a:solidFill>
              <a:srgbClr val="CE5D47"/>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7">
              <a:extLst>
                <a:ext uri="{FF2B5EF4-FFF2-40B4-BE49-F238E27FC236}">
                  <a16:creationId xmlns:a16="http://schemas.microsoft.com/office/drawing/2014/main" id="{52B0F295-D75B-467D-B253-DA283681346B}"/>
                </a:ext>
              </a:extLst>
            </p:cNvPr>
            <p:cNvSpPr>
              <a:spLocks/>
            </p:cNvSpPr>
            <p:nvPr userDrawn="1"/>
          </p:nvSpPr>
          <p:spPr bwMode="auto">
            <a:xfrm>
              <a:off x="3540623" y="4318218"/>
              <a:ext cx="7955416" cy="2298089"/>
            </a:xfrm>
            <a:custGeom>
              <a:avLst/>
              <a:gdLst>
                <a:gd name="T0" fmla="*/ 0 w 4978"/>
                <a:gd name="T1" fmla="*/ 0 h 1438"/>
                <a:gd name="T2" fmla="*/ 2489 w 4978"/>
                <a:gd name="T3" fmla="*/ 1438 h 1438"/>
                <a:gd name="T4" fmla="*/ 4978 w 4978"/>
                <a:gd name="T5" fmla="*/ 0 h 1438"/>
              </a:gdLst>
              <a:ahLst/>
              <a:cxnLst>
                <a:cxn ang="0">
                  <a:pos x="T0" y="T1"/>
                </a:cxn>
                <a:cxn ang="0">
                  <a:pos x="T2" y="T3"/>
                </a:cxn>
                <a:cxn ang="0">
                  <a:pos x="T4" y="T5"/>
                </a:cxn>
              </a:cxnLst>
              <a:rect l="0" t="0" r="r" b="b"/>
              <a:pathLst>
                <a:path w="4978" h="1438">
                  <a:moveTo>
                    <a:pt x="0" y="0"/>
                  </a:moveTo>
                  <a:lnTo>
                    <a:pt x="2489" y="1438"/>
                  </a:lnTo>
                  <a:lnTo>
                    <a:pt x="4978" y="0"/>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801" name="副标题 2"/>
          <p:cNvSpPr>
            <a:spLocks noGrp="1"/>
          </p:cNvSpPr>
          <p:nvPr userDrawn="1">
            <p:ph type="subTitle" idx="1" hasCustomPrompt="1"/>
          </p:nvPr>
        </p:nvSpPr>
        <p:spPr>
          <a:xfrm>
            <a:off x="3823854" y="5578476"/>
            <a:ext cx="7672186" cy="558799"/>
          </a:xfrm>
        </p:spPr>
        <p:txBody>
          <a:bodyPr anchor="t">
            <a:normAutofit/>
          </a:bodyPr>
          <a:lstStyle>
            <a:lvl1pPr marL="0" indent="0" algn="r">
              <a:buNone/>
              <a:defRPr sz="1600">
                <a:solidFill>
                  <a:schemeClr val="accent3"/>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9802" name="标题 1"/>
          <p:cNvSpPr>
            <a:spLocks noGrp="1"/>
          </p:cNvSpPr>
          <p:nvPr userDrawn="1">
            <p:ph type="ctrTitle" hasCustomPrompt="1"/>
          </p:nvPr>
        </p:nvSpPr>
        <p:spPr>
          <a:xfrm>
            <a:off x="949209" y="1130300"/>
            <a:ext cx="6693016" cy="3183836"/>
          </a:xfrm>
        </p:spPr>
        <p:txBody>
          <a:bodyPr anchor="b">
            <a:normAutofit/>
          </a:bodyPr>
          <a:lstStyle>
            <a:lvl1pPr algn="l">
              <a:defRPr sz="4000">
                <a:solidFill>
                  <a:schemeClr val="bg1"/>
                </a:solidFill>
              </a:defRPr>
            </a:lvl1pPr>
          </a:lstStyle>
          <a:p>
            <a:r>
              <a:rPr lang="en-US" dirty="0"/>
              <a:t>Click to edit Master title style</a:t>
            </a:r>
            <a:endParaRPr lang="zh-CN" altLang="en-US" dirty="0"/>
          </a:p>
        </p:txBody>
      </p:sp>
      <p:sp>
        <p:nvSpPr>
          <p:cNvPr id="12" name="文本占位符 13"/>
          <p:cNvSpPr>
            <a:spLocks noGrp="1"/>
          </p:cNvSpPr>
          <p:nvPr userDrawn="1">
            <p:ph type="body" sz="quarter" idx="10" hasCustomPrompt="1"/>
          </p:nvPr>
        </p:nvSpPr>
        <p:spPr>
          <a:xfrm>
            <a:off x="673100" y="5544733"/>
            <a:ext cx="2867524" cy="296271"/>
          </a:xfrm>
        </p:spPr>
        <p:txBody>
          <a:bodyPr vert="horz" anchor="ctr">
            <a:noAutofit/>
          </a:bodyPr>
          <a:lstStyle>
            <a:lvl1pPr marL="0" indent="0" algn="l">
              <a:buNone/>
              <a:defRPr sz="14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3" name="文本占位符 13"/>
          <p:cNvSpPr>
            <a:spLocks noGrp="1"/>
          </p:cNvSpPr>
          <p:nvPr userDrawn="1">
            <p:ph type="body" sz="quarter" idx="11" hasCustomPrompt="1"/>
          </p:nvPr>
        </p:nvSpPr>
        <p:spPr>
          <a:xfrm>
            <a:off x="673100" y="5841004"/>
            <a:ext cx="2867524" cy="296271"/>
          </a:xfrm>
        </p:spPr>
        <p:txBody>
          <a:bodyPr vert="horz" anchor="ctr">
            <a:noAutofit/>
          </a:bodyPr>
          <a:lstStyle>
            <a:lvl1pPr marL="0" indent="0" algn="l">
              <a:buNone/>
              <a:defRPr sz="14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spTree>
      <p:nvGrpSpPr>
        <p:cNvPr id="1" name=""/>
        <p:cNvGrpSpPr/>
        <p:nvPr/>
      </p:nvGrpSpPr>
      <p:grpSpPr>
        <a:xfrm>
          <a:off x="0" y="0"/>
          <a:ext cx="0" cy="0"/>
          <a:chOff x="0" y="0"/>
          <a:chExt cx="0" cy="0"/>
        </a:xfrm>
      </p:grpSpPr>
      <p:sp>
        <p:nvSpPr>
          <p:cNvPr id="4" name="Freeform 13">
            <a:extLst>
              <a:ext uri="{FF2B5EF4-FFF2-40B4-BE49-F238E27FC236}">
                <a16:creationId xmlns:a16="http://schemas.microsoft.com/office/drawing/2014/main" id="{6E0A0000-C9EC-41F9-9457-6F2EC527F0AC}"/>
              </a:ext>
            </a:extLst>
          </p:cNvPr>
          <p:cNvSpPr>
            <a:spLocks/>
          </p:cNvSpPr>
          <p:nvPr userDrawn="1"/>
        </p:nvSpPr>
        <p:spPr bwMode="auto">
          <a:xfrm>
            <a:off x="695960" y="479168"/>
            <a:ext cx="5119690" cy="5899664"/>
          </a:xfrm>
          <a:custGeom>
            <a:avLst/>
            <a:gdLst>
              <a:gd name="T0" fmla="*/ 1874 w 3748"/>
              <a:gd name="T1" fmla="*/ 0 h 4319"/>
              <a:gd name="T2" fmla="*/ 0 w 3748"/>
              <a:gd name="T3" fmla="*/ 1079 h 4319"/>
              <a:gd name="T4" fmla="*/ 0 w 3748"/>
              <a:gd name="T5" fmla="*/ 3240 h 4319"/>
              <a:gd name="T6" fmla="*/ 1874 w 3748"/>
              <a:gd name="T7" fmla="*/ 4319 h 4319"/>
              <a:gd name="T8" fmla="*/ 3748 w 3748"/>
              <a:gd name="T9" fmla="*/ 3240 h 4319"/>
              <a:gd name="T10" fmla="*/ 3748 w 3748"/>
              <a:gd name="T11" fmla="*/ 1079 h 4319"/>
              <a:gd name="T12" fmla="*/ 1874 w 3748"/>
              <a:gd name="T13" fmla="*/ 0 h 4319"/>
            </a:gdLst>
            <a:ahLst/>
            <a:cxnLst>
              <a:cxn ang="0">
                <a:pos x="T0" y="T1"/>
              </a:cxn>
              <a:cxn ang="0">
                <a:pos x="T2" y="T3"/>
              </a:cxn>
              <a:cxn ang="0">
                <a:pos x="T4" y="T5"/>
              </a:cxn>
              <a:cxn ang="0">
                <a:pos x="T6" y="T7"/>
              </a:cxn>
              <a:cxn ang="0">
                <a:pos x="T8" y="T9"/>
              </a:cxn>
              <a:cxn ang="0">
                <a:pos x="T10" y="T11"/>
              </a:cxn>
              <a:cxn ang="0">
                <a:pos x="T12" y="T13"/>
              </a:cxn>
            </a:cxnLst>
            <a:rect l="0" t="0" r="r" b="b"/>
            <a:pathLst>
              <a:path w="3748" h="4319">
                <a:moveTo>
                  <a:pt x="1874" y="0"/>
                </a:moveTo>
                <a:lnTo>
                  <a:pt x="0" y="1079"/>
                </a:lnTo>
                <a:lnTo>
                  <a:pt x="0" y="3240"/>
                </a:lnTo>
                <a:lnTo>
                  <a:pt x="1874" y="4319"/>
                </a:lnTo>
                <a:lnTo>
                  <a:pt x="3748" y="3240"/>
                </a:lnTo>
                <a:lnTo>
                  <a:pt x="3748" y="1079"/>
                </a:lnTo>
                <a:lnTo>
                  <a:pt x="1874" y="0"/>
                </a:lnTo>
                <a:close/>
              </a:path>
            </a:pathLst>
          </a:custGeom>
          <a:solidFill>
            <a:srgbClr val="CE5D47"/>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标题 1"/>
          <p:cNvSpPr>
            <a:spLocks noGrp="1"/>
          </p:cNvSpPr>
          <p:nvPr userDrawn="1">
            <p:ph type="title"/>
          </p:nvPr>
        </p:nvSpPr>
        <p:spPr>
          <a:xfrm>
            <a:off x="6098599" y="2657929"/>
            <a:ext cx="5419185" cy="895350"/>
          </a:xfr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6099715" y="3553279"/>
            <a:ext cx="5419185" cy="1015623"/>
          </a:xfrm>
        </p:spPr>
        <p:txBody>
          <a:bodyPr anchor="t">
            <a:normAutofit/>
          </a:bodyPr>
          <a:lstStyle>
            <a:lvl1pPr marL="0" indent="0" algn="l">
              <a:lnSpc>
                <a:spcPct val="150000"/>
              </a:lnSpc>
              <a:spcBef>
                <a:spcPts val="0"/>
              </a:spcBef>
              <a:buNone/>
              <a:defRPr sz="11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9888B6D7-9D3F-49D7-BACE-73A9D1149A74}"/>
              </a:ext>
            </a:extLst>
          </p:cNvPr>
          <p:cNvSpPr>
            <a:spLocks noGrp="1"/>
          </p:cNvSpPr>
          <p:nvPr>
            <p:ph type="dt" sz="half" idx="10"/>
          </p:nvPr>
        </p:nvSpPr>
        <p:spPr/>
        <p:txBody>
          <a:bodyPr/>
          <a:lstStyle/>
          <a:p>
            <a:endParaRPr lang="zh-CN" altLang="en-US"/>
          </a:p>
        </p:txBody>
      </p:sp>
      <p:sp>
        <p:nvSpPr>
          <p:cNvPr id="4" name="页脚占位符 3">
            <a:extLst>
              <a:ext uri="{FF2B5EF4-FFF2-40B4-BE49-F238E27FC236}">
                <a16:creationId xmlns:a16="http://schemas.microsoft.com/office/drawing/2014/main" id="{7AC997A4-1DD8-4731-B9FD-42398A20FF85}"/>
              </a:ext>
            </a:extLst>
          </p:cNvPr>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a:extLst>
              <a:ext uri="{FF2B5EF4-FFF2-40B4-BE49-F238E27FC236}">
                <a16:creationId xmlns:a16="http://schemas.microsoft.com/office/drawing/2014/main" id="{DBA9825E-1876-42AD-ABCF-E0E100F351CA}"/>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
        <p:nvSpPr>
          <p:cNvPr id="6" name="标题 5">
            <a:extLst>
              <a:ext uri="{FF2B5EF4-FFF2-40B4-BE49-F238E27FC236}">
                <a16:creationId xmlns:a16="http://schemas.microsoft.com/office/drawing/2014/main" id="{D124F9DB-C87A-423F-9657-38C7A2901430}"/>
              </a:ext>
            </a:extLst>
          </p:cNvPr>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8" name="内容占位符 7">
            <a:extLst>
              <a:ext uri="{FF2B5EF4-FFF2-40B4-BE49-F238E27FC236}">
                <a16:creationId xmlns:a16="http://schemas.microsoft.com/office/drawing/2014/main" id="{2070191C-4093-409C-8FD5-7369A79637AD}"/>
              </a:ext>
            </a:extLst>
          </p:cNvPr>
          <p:cNvSpPr>
            <a:spLocks noGrp="1"/>
          </p:cNvSpPr>
          <p:nvPr>
            <p:ph sz="quarter" idx="13" hasCustomPrompt="1"/>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367759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7A1C-3684-4AAF-A408-C63B6CB64104}"/>
              </a:ext>
            </a:extLst>
          </p:cNvPr>
          <p:cNvSpPr>
            <a:spLocks noGrp="1"/>
          </p:cNvSpPr>
          <p:nvPr>
            <p:ph type="title" hasCustomPrompt="1"/>
          </p:nvPr>
        </p:nvSpPr>
        <p:spPr/>
        <p:txBody>
          <a:bodyPr/>
          <a:lstStyle>
            <a:lvl1pPr>
              <a:defRPr/>
            </a:lvl1pPr>
          </a:lstStyle>
          <a:p>
            <a:r>
              <a:rPr lang="en-US" altLang="zh-CN" dirty="0"/>
              <a:t>Click to edit Master title style</a:t>
            </a:r>
            <a:endParaRPr lang="en-US" dirty="0"/>
          </a:p>
        </p:txBody>
      </p:sp>
      <p:sp>
        <p:nvSpPr>
          <p:cNvPr id="3" name="Date Placeholder 2">
            <a:extLst>
              <a:ext uri="{FF2B5EF4-FFF2-40B4-BE49-F238E27FC236}">
                <a16:creationId xmlns:a16="http://schemas.microsoft.com/office/drawing/2014/main" id="{8986EA5F-D77D-4318-90E9-C04AA8ADC0D1}"/>
              </a:ext>
            </a:extLst>
          </p:cNvPr>
          <p:cNvSpPr>
            <a:spLocks noGrp="1"/>
          </p:cNvSpPr>
          <p:nvPr>
            <p:ph type="dt" sz="half" idx="10"/>
          </p:nvPr>
        </p:nvSpPr>
        <p:spPr/>
        <p:txBody>
          <a:bodyPr/>
          <a:lstStyle/>
          <a:p>
            <a:endParaRPr lang="zh-CN" altLang="en-US"/>
          </a:p>
        </p:txBody>
      </p:sp>
      <p:sp>
        <p:nvSpPr>
          <p:cNvPr id="4" name="Footer Placeholder 3">
            <a:extLst>
              <a:ext uri="{FF2B5EF4-FFF2-40B4-BE49-F238E27FC236}">
                <a16:creationId xmlns:a16="http://schemas.microsoft.com/office/drawing/2014/main" id="{00832621-D9D9-445E-BFF9-F8348FA1E262}"/>
              </a:ext>
            </a:extLst>
          </p:cNvPr>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Slide Number Placeholder 4">
            <a:extLst>
              <a:ext uri="{FF2B5EF4-FFF2-40B4-BE49-F238E27FC236}">
                <a16:creationId xmlns:a16="http://schemas.microsoft.com/office/drawing/2014/main" id="{8371151B-F790-4A9F-962F-B8718A9560A9}"/>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28417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99391505-0ED0-4506-936F-52505EF1686C}"/>
              </a:ext>
            </a:extLst>
          </p:cNvPr>
          <p:cNvGrpSpPr/>
          <p:nvPr userDrawn="1"/>
        </p:nvGrpSpPr>
        <p:grpSpPr>
          <a:xfrm flipH="1">
            <a:off x="695960" y="-2842043"/>
            <a:ext cx="10824528" cy="9458350"/>
            <a:chOff x="695960" y="-2842043"/>
            <a:chExt cx="10824528" cy="9458350"/>
          </a:xfrm>
        </p:grpSpPr>
        <p:sp>
          <p:nvSpPr>
            <p:cNvPr id="7" name="Freeform 13">
              <a:extLst>
                <a:ext uri="{FF2B5EF4-FFF2-40B4-BE49-F238E27FC236}">
                  <a16:creationId xmlns:a16="http://schemas.microsoft.com/office/drawing/2014/main" id="{FC465888-34E2-4A7E-80D2-92BBD9280BD9}"/>
                </a:ext>
              </a:extLst>
            </p:cNvPr>
            <p:cNvSpPr>
              <a:spLocks/>
            </p:cNvSpPr>
            <p:nvPr userDrawn="1"/>
          </p:nvSpPr>
          <p:spPr bwMode="auto">
            <a:xfrm flipH="1">
              <a:off x="3509055" y="-2842043"/>
              <a:ext cx="8011433" cy="9231959"/>
            </a:xfrm>
            <a:custGeom>
              <a:avLst/>
              <a:gdLst>
                <a:gd name="T0" fmla="*/ 1874 w 3748"/>
                <a:gd name="T1" fmla="*/ 0 h 4319"/>
                <a:gd name="T2" fmla="*/ 0 w 3748"/>
                <a:gd name="T3" fmla="*/ 1079 h 4319"/>
                <a:gd name="T4" fmla="*/ 0 w 3748"/>
                <a:gd name="T5" fmla="*/ 3240 h 4319"/>
                <a:gd name="T6" fmla="*/ 1874 w 3748"/>
                <a:gd name="T7" fmla="*/ 4319 h 4319"/>
                <a:gd name="T8" fmla="*/ 3748 w 3748"/>
                <a:gd name="T9" fmla="*/ 3240 h 4319"/>
                <a:gd name="T10" fmla="*/ 3748 w 3748"/>
                <a:gd name="T11" fmla="*/ 1079 h 4319"/>
                <a:gd name="T12" fmla="*/ 1874 w 3748"/>
                <a:gd name="T13" fmla="*/ 0 h 4319"/>
              </a:gdLst>
              <a:ahLst/>
              <a:cxnLst>
                <a:cxn ang="0">
                  <a:pos x="T0" y="T1"/>
                </a:cxn>
                <a:cxn ang="0">
                  <a:pos x="T2" y="T3"/>
                </a:cxn>
                <a:cxn ang="0">
                  <a:pos x="T4" y="T5"/>
                </a:cxn>
                <a:cxn ang="0">
                  <a:pos x="T6" y="T7"/>
                </a:cxn>
                <a:cxn ang="0">
                  <a:pos x="T8" y="T9"/>
                </a:cxn>
                <a:cxn ang="0">
                  <a:pos x="T10" y="T11"/>
                </a:cxn>
                <a:cxn ang="0">
                  <a:pos x="T12" y="T13"/>
                </a:cxn>
              </a:cxnLst>
              <a:rect l="0" t="0" r="r" b="b"/>
              <a:pathLst>
                <a:path w="3748" h="4319">
                  <a:moveTo>
                    <a:pt x="1874" y="0"/>
                  </a:moveTo>
                  <a:lnTo>
                    <a:pt x="0" y="1079"/>
                  </a:lnTo>
                  <a:lnTo>
                    <a:pt x="0" y="3240"/>
                  </a:lnTo>
                  <a:lnTo>
                    <a:pt x="1874" y="4319"/>
                  </a:lnTo>
                  <a:lnTo>
                    <a:pt x="3748" y="3240"/>
                  </a:lnTo>
                  <a:lnTo>
                    <a:pt x="3748" y="1079"/>
                  </a:lnTo>
                  <a:lnTo>
                    <a:pt x="1874" y="0"/>
                  </a:lnTo>
                  <a:close/>
                </a:path>
              </a:pathLst>
            </a:custGeom>
            <a:blipFill>
              <a:blip r:embed="rId2"/>
              <a:srcRect/>
              <a:stretch>
                <a:fillRect l="-36484" r="-36368"/>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3">
              <a:extLst>
                <a:ext uri="{FF2B5EF4-FFF2-40B4-BE49-F238E27FC236}">
                  <a16:creationId xmlns:a16="http://schemas.microsoft.com/office/drawing/2014/main" id="{549CC44A-F314-499E-846A-FB8F04ED3E0C}"/>
                </a:ext>
              </a:extLst>
            </p:cNvPr>
            <p:cNvSpPr>
              <a:spLocks/>
            </p:cNvSpPr>
            <p:nvPr userDrawn="1"/>
          </p:nvSpPr>
          <p:spPr bwMode="auto">
            <a:xfrm>
              <a:off x="695960" y="241693"/>
              <a:ext cx="5119690" cy="5899664"/>
            </a:xfrm>
            <a:custGeom>
              <a:avLst/>
              <a:gdLst>
                <a:gd name="T0" fmla="*/ 1874 w 3748"/>
                <a:gd name="T1" fmla="*/ 0 h 4319"/>
                <a:gd name="T2" fmla="*/ 0 w 3748"/>
                <a:gd name="T3" fmla="*/ 1079 h 4319"/>
                <a:gd name="T4" fmla="*/ 0 w 3748"/>
                <a:gd name="T5" fmla="*/ 3240 h 4319"/>
                <a:gd name="T6" fmla="*/ 1874 w 3748"/>
                <a:gd name="T7" fmla="*/ 4319 h 4319"/>
                <a:gd name="T8" fmla="*/ 3748 w 3748"/>
                <a:gd name="T9" fmla="*/ 3240 h 4319"/>
                <a:gd name="T10" fmla="*/ 3748 w 3748"/>
                <a:gd name="T11" fmla="*/ 1079 h 4319"/>
                <a:gd name="T12" fmla="*/ 1874 w 3748"/>
                <a:gd name="T13" fmla="*/ 0 h 4319"/>
              </a:gdLst>
              <a:ahLst/>
              <a:cxnLst>
                <a:cxn ang="0">
                  <a:pos x="T0" y="T1"/>
                </a:cxn>
                <a:cxn ang="0">
                  <a:pos x="T2" y="T3"/>
                </a:cxn>
                <a:cxn ang="0">
                  <a:pos x="T4" y="T5"/>
                </a:cxn>
                <a:cxn ang="0">
                  <a:pos x="T6" y="T7"/>
                </a:cxn>
                <a:cxn ang="0">
                  <a:pos x="T8" y="T9"/>
                </a:cxn>
                <a:cxn ang="0">
                  <a:pos x="T10" y="T11"/>
                </a:cxn>
                <a:cxn ang="0">
                  <a:pos x="T12" y="T13"/>
                </a:cxn>
              </a:cxnLst>
              <a:rect l="0" t="0" r="r" b="b"/>
              <a:pathLst>
                <a:path w="3748" h="4319">
                  <a:moveTo>
                    <a:pt x="1874" y="0"/>
                  </a:moveTo>
                  <a:lnTo>
                    <a:pt x="0" y="1079"/>
                  </a:lnTo>
                  <a:lnTo>
                    <a:pt x="0" y="3240"/>
                  </a:lnTo>
                  <a:lnTo>
                    <a:pt x="1874" y="4319"/>
                  </a:lnTo>
                  <a:lnTo>
                    <a:pt x="3748" y="3240"/>
                  </a:lnTo>
                  <a:lnTo>
                    <a:pt x="3748" y="1079"/>
                  </a:lnTo>
                  <a:lnTo>
                    <a:pt x="1874" y="0"/>
                  </a:lnTo>
                  <a:close/>
                </a:path>
              </a:pathLst>
            </a:custGeom>
            <a:solidFill>
              <a:srgbClr val="CE5D47"/>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7">
              <a:extLst>
                <a:ext uri="{FF2B5EF4-FFF2-40B4-BE49-F238E27FC236}">
                  <a16:creationId xmlns:a16="http://schemas.microsoft.com/office/drawing/2014/main" id="{9FC0C4B5-6A75-4A11-962E-91FE2C70F846}"/>
                </a:ext>
              </a:extLst>
            </p:cNvPr>
            <p:cNvSpPr>
              <a:spLocks/>
            </p:cNvSpPr>
            <p:nvPr userDrawn="1"/>
          </p:nvSpPr>
          <p:spPr bwMode="auto">
            <a:xfrm>
              <a:off x="3540623" y="4318218"/>
              <a:ext cx="7955416" cy="2298089"/>
            </a:xfrm>
            <a:custGeom>
              <a:avLst/>
              <a:gdLst>
                <a:gd name="T0" fmla="*/ 0 w 4978"/>
                <a:gd name="T1" fmla="*/ 0 h 1438"/>
                <a:gd name="T2" fmla="*/ 2489 w 4978"/>
                <a:gd name="T3" fmla="*/ 1438 h 1438"/>
                <a:gd name="T4" fmla="*/ 4978 w 4978"/>
                <a:gd name="T5" fmla="*/ 0 h 1438"/>
              </a:gdLst>
              <a:ahLst/>
              <a:cxnLst>
                <a:cxn ang="0">
                  <a:pos x="T0" y="T1"/>
                </a:cxn>
                <a:cxn ang="0">
                  <a:pos x="T2" y="T3"/>
                </a:cxn>
                <a:cxn ang="0">
                  <a:pos x="T4" y="T5"/>
                </a:cxn>
              </a:cxnLst>
              <a:rect l="0" t="0" r="r" b="b"/>
              <a:pathLst>
                <a:path w="4978" h="1438">
                  <a:moveTo>
                    <a:pt x="0" y="0"/>
                  </a:moveTo>
                  <a:lnTo>
                    <a:pt x="2489" y="1438"/>
                  </a:lnTo>
                  <a:lnTo>
                    <a:pt x="4978" y="0"/>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标题 1"/>
          <p:cNvSpPr>
            <a:spLocks noGrp="1"/>
          </p:cNvSpPr>
          <p:nvPr userDrawn="1">
            <p:ph type="ctrTitle" hasCustomPrompt="1"/>
          </p:nvPr>
        </p:nvSpPr>
        <p:spPr>
          <a:xfrm>
            <a:off x="6096000" y="1135064"/>
            <a:ext cx="5119690" cy="3183154"/>
          </a:xfrm>
        </p:spPr>
        <p:txBody>
          <a:bodyPr anchor="b">
            <a:normAutofit/>
          </a:bodyPr>
          <a:lstStyle>
            <a:lvl1pPr marL="0" indent="0" algn="r">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6399208" y="5836134"/>
            <a:ext cx="5119690" cy="297966"/>
          </a:xfrm>
        </p:spPr>
        <p:txBody>
          <a:bodyPr vert="horz" lIns="91440" tIns="45720" rIns="91440" bIns="45720" rtlCol="0">
            <a:normAutofit/>
          </a:bodyPr>
          <a:lstStyle>
            <a:lvl1pPr marL="0" indent="0" algn="r">
              <a:buNone/>
              <a:defRPr lang="zh-CN" altLang="en-US" sz="14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6" name="文本占位符 13">
            <a:extLst>
              <a:ext uri="{FF2B5EF4-FFF2-40B4-BE49-F238E27FC236}">
                <a16:creationId xmlns:a16="http://schemas.microsoft.com/office/drawing/2014/main" id="{05EBDA4F-7210-4CAE-8333-80DB24212E78}"/>
              </a:ext>
            </a:extLst>
          </p:cNvPr>
          <p:cNvSpPr>
            <a:spLocks noGrp="1"/>
          </p:cNvSpPr>
          <p:nvPr>
            <p:ph type="body" sz="quarter" idx="10" hasCustomPrompt="1"/>
          </p:nvPr>
        </p:nvSpPr>
        <p:spPr>
          <a:xfrm>
            <a:off x="6399210" y="5539863"/>
            <a:ext cx="5119690" cy="283972"/>
          </a:xfrm>
        </p:spPr>
        <p:txBody>
          <a:bodyPr vert="horz" anchor="ctr">
            <a:noAutofit/>
          </a:bodyPr>
          <a:lstStyle>
            <a:lvl1pPr marL="0" indent="0" algn="r">
              <a:buNone/>
              <a:defRPr sz="14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52"/>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381"/>
            </a:lvl1pPr>
            <a:lvl2pPr marL="453554" indent="0" algn="ctr">
              <a:buNone/>
              <a:defRPr sz="1984"/>
            </a:lvl2pPr>
            <a:lvl3pPr marL="907108" indent="0" algn="ctr">
              <a:buNone/>
              <a:defRPr sz="1786"/>
            </a:lvl3pPr>
            <a:lvl4pPr marL="1360661" indent="0" algn="ctr">
              <a:buNone/>
              <a:defRPr sz="1587"/>
            </a:lvl4pPr>
            <a:lvl5pPr marL="1814215" indent="0" algn="ctr">
              <a:buNone/>
              <a:defRPr sz="1587"/>
            </a:lvl5pPr>
            <a:lvl6pPr marL="2267769" indent="0" algn="ctr">
              <a:buNone/>
              <a:defRPr sz="1587"/>
            </a:lvl6pPr>
            <a:lvl7pPr marL="2721323" indent="0" algn="ctr">
              <a:buNone/>
              <a:defRPr sz="1587"/>
            </a:lvl7pPr>
            <a:lvl8pPr marL="3174877" indent="0" algn="ctr">
              <a:buNone/>
              <a:defRPr sz="1587"/>
            </a:lvl8pPr>
            <a:lvl9pPr marL="3628431" indent="0" algn="ctr">
              <a:buNone/>
              <a:defRPr sz="1587"/>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7880EBC-1F4F-064A-BCDA-A8702FD7B152}" type="datetimeFigureOut">
              <a:rPr kumimoji="1" lang="zh-CN" altLang="en-US" smtClean="0"/>
              <a:t>2022/6/2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C6AF141A-EAFD-9144-B9F1-78E320CF3BD2}" type="slidenum">
              <a:rPr kumimoji="1" lang="zh-CN" altLang="en-US" smtClean="0"/>
              <a:t>‹#›</a:t>
            </a:fld>
            <a:endParaRPr kumimoji="1" lang="zh-CN" altLang="en-US"/>
          </a:p>
        </p:txBody>
      </p:sp>
    </p:spTree>
    <p:extLst>
      <p:ext uri="{BB962C8B-B14F-4D97-AF65-F5344CB8AC3E}">
        <p14:creationId xmlns:p14="http://schemas.microsoft.com/office/powerpoint/2010/main" val="4152325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a:extLst>
              <a:ext uri="{FF2B5EF4-FFF2-40B4-BE49-F238E27FC236}">
                <a16:creationId xmlns:a16="http://schemas.microsoft.com/office/drawing/2014/main" id="{04388434-9949-479C-A9C3-67A953F6A939}"/>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4">
            <a:extLst>
              <a:ext uri="{FF2B5EF4-FFF2-40B4-BE49-F238E27FC236}">
                <a16:creationId xmlns:a16="http://schemas.microsoft.com/office/drawing/2014/main" id="{50A5656E-7A33-4865-A262-1F96263BAA16}"/>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5">
            <a:extLst>
              <a:ext uri="{FF2B5EF4-FFF2-40B4-BE49-F238E27FC236}">
                <a16:creationId xmlns:a16="http://schemas.microsoft.com/office/drawing/2014/main" id="{5BF52F79-380E-4278-8B67-588AFE5840F9}"/>
              </a:ext>
            </a:extLst>
          </p:cNvPr>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69" r:id="rId3"/>
    <p:sldLayoutId id="2147483662" r:id="rId4"/>
    <p:sldLayoutId id="2147483655" r:id="rId5"/>
    <p:sldLayoutId id="2147483661" r:id="rId6"/>
    <p:sldLayoutId id="2147483670" r:id="rId7"/>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userDrawn="1">
          <p15:clr>
            <a:srgbClr val="F26B43"/>
          </p15:clr>
        </p15:guide>
        <p15:guide id="2" pos="7257" userDrawn="1">
          <p15:clr>
            <a:srgbClr val="F26B43"/>
          </p15:clr>
        </p15:guide>
        <p15:guide id="3" orient="horz" pos="648" userDrawn="1">
          <p15:clr>
            <a:srgbClr val="F26B43"/>
          </p15:clr>
        </p15:guide>
        <p15:guide id="4" orient="horz" pos="712" userDrawn="1">
          <p15:clr>
            <a:srgbClr val="F26B43"/>
          </p15:clr>
        </p15:guide>
        <p15:guide id="5" orient="horz" pos="3931" userDrawn="1">
          <p15:clr>
            <a:srgbClr val="F26B43"/>
          </p15:clr>
        </p15:guide>
        <p15:guide id="6" orient="horz" pos="38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8"/>
            <a:ext cx="12192000" cy="6857832"/>
          </a:xfrm>
          <a:prstGeom prst="rect">
            <a:avLst/>
          </a:prstGeom>
        </p:spPr>
      </p:pic>
      <p:sp>
        <p:nvSpPr>
          <p:cNvPr id="13" name="文本框 12"/>
          <p:cNvSpPr txBox="1"/>
          <p:nvPr/>
        </p:nvSpPr>
        <p:spPr>
          <a:xfrm>
            <a:off x="210207" y="1566952"/>
            <a:ext cx="9228083" cy="1862048"/>
          </a:xfrm>
          <a:prstGeom prst="rect">
            <a:avLst/>
          </a:prstGeom>
          <a:noFill/>
        </p:spPr>
        <p:txBody>
          <a:bodyPr wrap="square" rtlCol="0">
            <a:spAutoFit/>
          </a:bodyPr>
          <a:lstStyle/>
          <a:p>
            <a:pPr algn="ctr">
              <a:lnSpc>
                <a:spcPts val="4629"/>
              </a:lnSpc>
            </a:pPr>
            <a:r>
              <a:rPr kumimoji="1" lang="en-US" altLang="zh-CN" sz="4233" b="1" dirty="0">
                <a:latin typeface="Times New Roman" panose="02020603050405020304" pitchFamily="18" charset="0"/>
                <a:ea typeface="宋体" panose="02010600030101010101" pitchFamily="2" charset="-122"/>
                <a:cs typeface="Times New Roman" panose="02020603050405020304" pitchFamily="18" charset="0"/>
              </a:rPr>
              <a:t>Efficient LTL Model Checking of </a:t>
            </a:r>
          </a:p>
          <a:p>
            <a:pPr algn="ctr">
              <a:lnSpc>
                <a:spcPts val="4629"/>
              </a:lnSpc>
            </a:pPr>
            <a:r>
              <a:rPr kumimoji="1" lang="en-US" altLang="zh-CN" sz="4233" b="1" dirty="0">
                <a:latin typeface="Times New Roman" panose="02020603050405020304" pitchFamily="18" charset="0"/>
                <a:ea typeface="宋体" panose="02010600030101010101" pitchFamily="2" charset="-122"/>
                <a:cs typeface="Times New Roman" panose="02020603050405020304" pitchFamily="18" charset="0"/>
              </a:rPr>
              <a:t>Deep Reinforcement Learning Systems </a:t>
            </a:r>
          </a:p>
          <a:p>
            <a:pPr algn="ctr">
              <a:lnSpc>
                <a:spcPts val="4629"/>
              </a:lnSpc>
            </a:pPr>
            <a:r>
              <a:rPr kumimoji="1" lang="en-US" altLang="zh-CN" sz="4233" b="1" dirty="0">
                <a:latin typeface="Times New Roman" panose="02020603050405020304" pitchFamily="18" charset="0"/>
                <a:ea typeface="宋体" panose="02010600030101010101" pitchFamily="2" charset="-122"/>
                <a:cs typeface="Times New Roman" panose="02020603050405020304" pitchFamily="18" charset="0"/>
              </a:rPr>
              <a:t>using Policy Extraction</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986" y="261865"/>
            <a:ext cx="1770090" cy="571415"/>
          </a:xfrm>
          <a:prstGeom prst="rect">
            <a:avLst/>
          </a:prstGeom>
        </p:spPr>
      </p:pic>
      <p:sp>
        <p:nvSpPr>
          <p:cNvPr id="7" name="文本框 6">
            <a:extLst>
              <a:ext uri="{FF2B5EF4-FFF2-40B4-BE49-F238E27FC236}">
                <a16:creationId xmlns:a16="http://schemas.microsoft.com/office/drawing/2014/main" id="{5F069C9F-D6C0-432B-B3D0-C6E93B186C30}"/>
              </a:ext>
            </a:extLst>
          </p:cNvPr>
          <p:cNvSpPr txBox="1"/>
          <p:nvPr/>
        </p:nvSpPr>
        <p:spPr>
          <a:xfrm>
            <a:off x="1030015" y="4999154"/>
            <a:ext cx="8639503" cy="1015663"/>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Authors: </a:t>
            </a:r>
            <a:r>
              <a:rPr lang="en-US" altLang="zh-CN" sz="2000" dirty="0">
                <a:latin typeface="Times New Roman" panose="02020603050405020304" pitchFamily="18" charset="0"/>
                <a:cs typeface="Times New Roman" panose="02020603050405020304" pitchFamily="18" charset="0"/>
              </a:rPr>
              <a:t>Peng Jin, Yang Wang, Min Zhang </a:t>
            </a:r>
          </a:p>
          <a:p>
            <a:r>
              <a:rPr lang="en-US" altLang="zh-CN" sz="2000" b="1" dirty="0">
                <a:latin typeface="Times New Roman" panose="02020603050405020304" pitchFamily="18" charset="0"/>
                <a:cs typeface="Times New Roman" panose="02020603050405020304" pitchFamily="18" charset="0"/>
              </a:rPr>
              <a:t>Institution: </a:t>
            </a:r>
            <a:r>
              <a:rPr lang="en-US" altLang="zh-CN" sz="2000" dirty="0">
                <a:latin typeface="Times New Roman" panose="02020603050405020304" pitchFamily="18" charset="0"/>
                <a:cs typeface="Times New Roman" panose="02020603050405020304" pitchFamily="18" charset="0"/>
              </a:rPr>
              <a:t>Shanghai Key Laboratory for Trustworthy Computing </a:t>
            </a:r>
          </a:p>
          <a:p>
            <a:r>
              <a:rPr lang="en-US" altLang="zh-CN" sz="2000" dirty="0">
                <a:latin typeface="Times New Roman" panose="02020603050405020304" pitchFamily="18" charset="0"/>
                <a:cs typeface="Times New Roman" panose="02020603050405020304" pitchFamily="18" charset="0"/>
              </a:rPr>
              <a:t>      </a:t>
            </a:r>
            <a:r>
              <a:rPr lang="en-US" altLang="zh-CN" sz="2000" b="1" dirty="0">
                <a:latin typeface="Times New Roman" panose="02020603050405020304" pitchFamily="18" charset="0"/>
                <a:cs typeface="Times New Roman" panose="02020603050405020304" pitchFamily="18" charset="0"/>
              </a:rPr>
              <a:t>E-mail: </a:t>
            </a:r>
            <a:r>
              <a:rPr lang="en-US" altLang="zh-CN" sz="2000" dirty="0">
                <a:latin typeface="Times New Roman" panose="02020603050405020304" pitchFamily="18" charset="0"/>
                <a:cs typeface="Times New Roman" panose="02020603050405020304" pitchFamily="18" charset="0"/>
              </a:rPr>
              <a:t>51194501007@stu.ecnu.edu.cn, {</a:t>
            </a:r>
            <a:r>
              <a:rPr lang="en-US" altLang="zh-CN" sz="2000" dirty="0" err="1">
                <a:latin typeface="Times New Roman" panose="02020603050405020304" pitchFamily="18" charset="0"/>
                <a:cs typeface="Times New Roman" panose="02020603050405020304" pitchFamily="18" charset="0"/>
              </a:rPr>
              <a:t>ywang</a:t>
            </a:r>
            <a:r>
              <a:rPr lang="en-US" altLang="zh-CN" sz="2000" dirty="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zhangmin</a:t>
            </a:r>
            <a:r>
              <a:rPr lang="en-US" altLang="zh-CN" sz="2000" dirty="0">
                <a:latin typeface="Times New Roman" panose="02020603050405020304" pitchFamily="18" charset="0"/>
                <a:cs typeface="Times New Roman" panose="02020603050405020304" pitchFamily="18" charset="0"/>
              </a:rPr>
              <a:t>}@sei.ecnu.edu.cn</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Problem Formulation</a:t>
            </a:r>
            <a:endParaRPr lang="zh-CN" altLang="en-US" dirty="0">
              <a:solidFill>
                <a:srgbClr val="A51E36"/>
              </a:solidFill>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12"/>
          </p:nvPr>
        </p:nvSpPr>
        <p:spPr/>
        <p:txBody>
          <a:bodyPr/>
          <a:lstStyle/>
          <a:p>
            <a:fld id="{5DD3DB80-B894-403A-B48E-6FDC1A72010E}" type="slidenum">
              <a:rPr lang="zh-CN" altLang="en-US" smtClean="0">
                <a:latin typeface="Times New Roman" panose="02020603050405020304" pitchFamily="18" charset="0"/>
                <a:cs typeface="Times New Roman" panose="02020603050405020304" pitchFamily="18" charset="0"/>
              </a:rPr>
              <a:pPr/>
              <a:t>2</a:t>
            </a:fld>
            <a:endParaRPr lang="zh-CN" altLang="en-US">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5587AE58-5FAA-41E1-BCBA-4B6951B79D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9924" y="1141553"/>
            <a:ext cx="4010669" cy="5433219"/>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5D10B19-F162-43C7-A24E-D2383CEA248A}"/>
                  </a:ext>
                </a:extLst>
              </p:cNvPr>
              <p:cNvSpPr txBox="1"/>
              <p:nvPr/>
            </p:nvSpPr>
            <p:spPr>
              <a:xfrm>
                <a:off x="5874488" y="1346816"/>
                <a:ext cx="5161374" cy="5262979"/>
              </a:xfrm>
              <a:prstGeom prst="rect">
                <a:avLst/>
              </a:prstGeom>
              <a:noFill/>
            </p:spPr>
            <p:txBody>
              <a:bodyPr wrap="square">
                <a:spAutoFit/>
              </a:bodyPr>
              <a:lstStyle/>
              <a:p>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 trained DRL (Deep Reinforcement Learning) system can be defined by a 5-tuple</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14:m>
                  <m:oMath xmlns:m="http://schemas.openxmlformats.org/officeDocument/2006/math">
                    <m:r>
                      <a:rPr lang="zh-CN" altLang="en-US" sz="2400" i="1" dirty="0" smtClean="0">
                        <a:latin typeface="Cambria Math" panose="02040503050406030204" pitchFamily="18" charset="0"/>
                      </a:rPr>
                      <m:t>𝑀</m:t>
                    </m:r>
                    <m:r>
                      <a:rPr lang="zh-CN" altLang="en-US" sz="2400" i="1" dirty="0" smtClean="0">
                        <a:latin typeface="Cambria Math" panose="02040503050406030204" pitchFamily="18" charset="0"/>
                      </a:rPr>
                      <m:t>=</m:t>
                    </m:r>
                    <m:d>
                      <m:dPr>
                        <m:ctrlPr>
                          <a:rPr lang="zh-CN" altLang="en-US" sz="2400" i="1" dirty="0" smtClean="0">
                            <a:latin typeface="Cambria Math" panose="02040503050406030204" pitchFamily="18" charset="0"/>
                          </a:rPr>
                        </m:ctrlPr>
                      </m:dPr>
                      <m:e>
                        <m:r>
                          <a:rPr lang="zh-CN" altLang="en-US" sz="2400" i="1" dirty="0" smtClean="0">
                            <a:latin typeface="Cambria Math" panose="02040503050406030204" pitchFamily="18" charset="0"/>
                          </a:rPr>
                          <m:t>𝑆</m:t>
                        </m:r>
                        <m:r>
                          <a:rPr lang="zh-CN" altLang="en-US" sz="2400" i="1" dirty="0" smtClean="0">
                            <a:latin typeface="Cambria Math" panose="02040503050406030204" pitchFamily="18" charset="0"/>
                          </a:rPr>
                          <m:t>, </m:t>
                        </m:r>
                        <m:sSup>
                          <m:sSupPr>
                            <m:ctrlPr>
                              <a:rPr lang="en-US" altLang="zh-CN" sz="2400" i="1" dirty="0" smtClean="0">
                                <a:latin typeface="Cambria Math" panose="02040503050406030204" pitchFamily="18" charset="0"/>
                              </a:rPr>
                            </m:ctrlPr>
                          </m:sSupPr>
                          <m:e>
                            <m:r>
                              <a:rPr lang="en-US" altLang="zh-CN" sz="2400" b="0" i="1" dirty="0" smtClean="0">
                                <a:latin typeface="Cambria Math" panose="02040503050406030204" pitchFamily="18" charset="0"/>
                              </a:rPr>
                              <m:t>𝑆</m:t>
                            </m:r>
                          </m:e>
                          <m:sup>
                            <m:r>
                              <a:rPr lang="en-US" altLang="zh-CN" sz="2400" b="0" i="1" dirty="0" smtClean="0">
                                <a:latin typeface="Cambria Math" panose="02040503050406030204" pitchFamily="18" charset="0"/>
                              </a:rPr>
                              <m:t>0</m:t>
                            </m:r>
                          </m:sup>
                        </m:sSup>
                        <m:r>
                          <a:rPr lang="zh-CN" altLang="en-US" sz="2400" i="1" dirty="0" smtClean="0">
                            <a:latin typeface="Cambria Math" panose="02040503050406030204" pitchFamily="18" charset="0"/>
                          </a:rPr>
                          <m:t>, </m:t>
                        </m:r>
                        <m:r>
                          <a:rPr lang="zh-CN" altLang="en-US" sz="2400" i="1" dirty="0" smtClean="0">
                            <a:latin typeface="Cambria Math" panose="02040503050406030204" pitchFamily="18" charset="0"/>
                          </a:rPr>
                          <m:t>𝐴</m:t>
                        </m:r>
                        <m:r>
                          <a:rPr lang="zh-CN" altLang="en-US" sz="2400" i="1" dirty="0" smtClean="0">
                            <a:latin typeface="Cambria Math" panose="02040503050406030204" pitchFamily="18" charset="0"/>
                          </a:rPr>
                          <m:t>, </m:t>
                        </m:r>
                        <m:r>
                          <a:rPr lang="zh-CN" altLang="en-US" sz="2400" i="1" dirty="0" smtClean="0">
                            <a:latin typeface="Cambria Math" panose="02040503050406030204" pitchFamily="18" charset="0"/>
                          </a:rPr>
                          <m:t>𝑓</m:t>
                        </m:r>
                        <m:r>
                          <a:rPr lang="zh-CN" altLang="en-US" sz="2400" i="1" dirty="0" smtClean="0">
                            <a:latin typeface="Cambria Math" panose="02040503050406030204" pitchFamily="18" charset="0"/>
                          </a:rPr>
                          <m:t>, </m:t>
                        </m:r>
                        <m:r>
                          <a:rPr lang="zh-CN" altLang="en-US" sz="2400" i="1" dirty="0" smtClean="0">
                            <a:latin typeface="Cambria Math" panose="02040503050406030204" pitchFamily="18" charset="0"/>
                          </a:rPr>
                          <m:t>𝜋</m:t>
                        </m:r>
                      </m:e>
                    </m:d>
                    <m:r>
                      <a:rPr lang="en-US" altLang="zh-CN" sz="2400" b="0" i="0" dirty="0" smtClean="0">
                        <a:latin typeface="Cambria Math" panose="02040503050406030204" pitchFamily="18" charset="0"/>
                      </a:rPr>
                      <m:t>:</m:t>
                    </m:r>
                  </m:oMath>
                </a14:m>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buFont typeface="Arial" panose="020B0604020202020204" pitchFamily="34" charset="0"/>
                  <a:buChar char="•"/>
                </a:pPr>
                <a14:m>
                  <m:oMath xmlns:m="http://schemas.openxmlformats.org/officeDocument/2006/math">
                    <m:r>
                      <a:rPr lang="zh-CN" altLang="en-US" sz="2400" i="1" dirty="0">
                        <a:latin typeface="Cambria Math" panose="02040503050406030204" pitchFamily="18" charset="0"/>
                      </a:rPr>
                      <m:t>𝑆</m:t>
                    </m:r>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is a set of states;</a:t>
                </a:r>
              </a:p>
              <a:p>
                <a:pPr marL="285750" indent="-285750">
                  <a:buFont typeface="Arial" panose="020B0604020202020204" pitchFamily="34" charset="0"/>
                  <a:buChar char="•"/>
                </a:pPr>
                <a14:m>
                  <m:oMath xmlns:m="http://schemas.openxmlformats.org/officeDocument/2006/math">
                    <m:sSup>
                      <m:sSupPr>
                        <m:ctrlPr>
                          <a:rPr lang="en-US" altLang="zh-CN" sz="2400" i="1" dirty="0">
                            <a:latin typeface="Cambria Math" panose="02040503050406030204" pitchFamily="18" charset="0"/>
                          </a:rPr>
                        </m:ctrlPr>
                      </m:sSupPr>
                      <m:e>
                        <m:r>
                          <a:rPr lang="en-US" altLang="zh-CN" sz="2400" i="1" dirty="0">
                            <a:latin typeface="Cambria Math" panose="02040503050406030204" pitchFamily="18" charset="0"/>
                          </a:rPr>
                          <m:t>𝑆</m:t>
                        </m:r>
                      </m:e>
                      <m:sup>
                        <m:r>
                          <a:rPr lang="en-US" altLang="zh-CN" sz="2400" i="1" dirty="0">
                            <a:latin typeface="Cambria Math" panose="02040503050406030204" pitchFamily="18" charset="0"/>
                          </a:rPr>
                          <m:t>0</m:t>
                        </m:r>
                      </m:sup>
                    </m:sSup>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is the set of initial states;</a:t>
                </a:r>
              </a:p>
              <a:p>
                <a:pPr marL="285750" indent="-285750">
                  <a:buFont typeface="Arial" panose="020B0604020202020204" pitchFamily="34" charset="0"/>
                  <a:buChar char="•"/>
                </a:pPr>
                <a14:m>
                  <m:oMath xmlns:m="http://schemas.openxmlformats.org/officeDocument/2006/math">
                    <m:r>
                      <a:rPr lang="zh-CN" altLang="en-US" sz="2400" i="1" dirty="0">
                        <a:latin typeface="Cambria Math" panose="02040503050406030204" pitchFamily="18" charset="0"/>
                      </a:rPr>
                      <m:t>𝐴</m:t>
                    </m:r>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is a set of actions;</a:t>
                </a:r>
              </a:p>
              <a:p>
                <a:pPr marL="285750" indent="-285750">
                  <a:buFont typeface="Arial" panose="020B0604020202020204" pitchFamily="34" charset="0"/>
                  <a:buChar char="•"/>
                </a:pPr>
                <a14:m>
                  <m:oMath xmlns:m="http://schemas.openxmlformats.org/officeDocument/2006/math">
                    <m:r>
                      <a:rPr lang="zh-CN" altLang="en-US" sz="2400" i="1" dirty="0" smtClean="0">
                        <a:latin typeface="Cambria Math" panose="02040503050406030204" pitchFamily="18" charset="0"/>
                      </a:rPr>
                      <m:t>𝑓</m:t>
                    </m:r>
                    <m:r>
                      <a:rPr lang="zh-CN" altLang="en-US" sz="2400" i="1" dirty="0" smtClean="0">
                        <a:latin typeface="Cambria Math" panose="02040503050406030204" pitchFamily="18" charset="0"/>
                      </a:rPr>
                      <m:t>: </m:t>
                    </m:r>
                    <m:r>
                      <a:rPr lang="zh-CN" altLang="en-US" sz="2400" i="1" dirty="0" smtClean="0">
                        <a:latin typeface="Cambria Math" panose="02040503050406030204" pitchFamily="18" charset="0"/>
                      </a:rPr>
                      <m:t>𝑆</m:t>
                    </m:r>
                    <m:r>
                      <a:rPr lang="zh-CN" altLang="en-US" sz="2400" i="1" dirty="0" smtClean="0">
                        <a:latin typeface="Cambria Math" panose="02040503050406030204" pitchFamily="18" charset="0"/>
                      </a:rPr>
                      <m:t> × </m:t>
                    </m:r>
                    <m:r>
                      <a:rPr lang="zh-CN" altLang="en-US" sz="2400" i="1" dirty="0" smtClean="0">
                        <a:latin typeface="Cambria Math" panose="02040503050406030204" pitchFamily="18" charset="0"/>
                      </a:rPr>
                      <m:t>𝐴</m:t>
                    </m:r>
                    <m:r>
                      <a:rPr lang="zh-CN" altLang="en-US" sz="2400" i="1" dirty="0" smtClean="0">
                        <a:latin typeface="Cambria Math" panose="02040503050406030204" pitchFamily="18" charset="0"/>
                      </a:rPr>
                      <m:t> → </m:t>
                    </m:r>
                    <m:r>
                      <a:rPr lang="zh-CN" altLang="en-US" sz="2400" i="1" dirty="0" smtClean="0">
                        <a:latin typeface="Cambria Math" panose="02040503050406030204" pitchFamily="18" charset="0"/>
                      </a:rPr>
                      <m:t>𝑆</m:t>
                    </m:r>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represents the system dynamics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that determine the next state based on the current state and taken actions;</a:t>
                </a:r>
              </a:p>
              <a:p>
                <a:pPr marL="285750" indent="-285750">
                  <a:buFont typeface="Arial" panose="020B0604020202020204" pitchFamily="34" charset="0"/>
                  <a:buChar char="•"/>
                </a:pPr>
                <a14:m>
                  <m:oMath xmlns:m="http://schemas.openxmlformats.org/officeDocument/2006/math">
                    <m:r>
                      <a:rPr lang="zh-CN" altLang="en-US" sz="2400" i="1" dirty="0" smtClean="0">
                        <a:latin typeface="Cambria Math" panose="02040503050406030204" pitchFamily="18" charset="0"/>
                      </a:rPr>
                      <m:t>𝜋</m:t>
                    </m:r>
                    <m:r>
                      <a:rPr lang="zh-CN" altLang="en-US" sz="2400" i="1" dirty="0" smtClean="0">
                        <a:latin typeface="Cambria Math" panose="02040503050406030204" pitchFamily="18" charset="0"/>
                      </a:rPr>
                      <m:t>: </m:t>
                    </m:r>
                    <m:r>
                      <a:rPr lang="zh-CN" altLang="en-US" sz="2400" i="1" dirty="0">
                        <a:latin typeface="Cambria Math" panose="02040503050406030204" pitchFamily="18" charset="0"/>
                      </a:rPr>
                      <m:t>𝑆</m:t>
                    </m:r>
                    <m:r>
                      <a:rPr lang="zh-CN" altLang="en-US" sz="2400" i="1" dirty="0">
                        <a:latin typeface="Cambria Math" panose="02040503050406030204" pitchFamily="18" charset="0"/>
                      </a:rPr>
                      <m:t>→</m:t>
                    </m:r>
                    <m:r>
                      <a:rPr lang="zh-CN" altLang="en-US" sz="2400" i="1" dirty="0">
                        <a:latin typeface="Cambria Math" panose="02040503050406030204" pitchFamily="18" charset="0"/>
                      </a:rPr>
                      <m:t>𝐴</m:t>
                    </m:r>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implemented by the neural network determines the action taken by each state.</a:t>
                </a: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F5D10B19-F162-43C7-A24E-D2383CEA248A}"/>
                  </a:ext>
                </a:extLst>
              </p:cNvPr>
              <p:cNvSpPr txBox="1">
                <a:spLocks noRot="1" noChangeAspect="1" noMove="1" noResize="1" noEditPoints="1" noAdjustHandles="1" noChangeArrowheads="1" noChangeShapeType="1" noTextEdit="1"/>
              </p:cNvSpPr>
              <p:nvPr/>
            </p:nvSpPr>
            <p:spPr>
              <a:xfrm>
                <a:off x="5874488" y="1346816"/>
                <a:ext cx="5161374" cy="5262979"/>
              </a:xfrm>
              <a:prstGeom prst="rect">
                <a:avLst/>
              </a:prstGeom>
              <a:blipFill>
                <a:blip r:embed="rId5"/>
                <a:stretch>
                  <a:fillRect l="-1891" t="-927" r="-2955" b="-1738"/>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934347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Difficulties</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3</a:t>
            </a:fld>
            <a:endParaRPr lang="zh-CN" altLang="en-US"/>
          </a:p>
        </p:txBody>
      </p:sp>
      <p:sp>
        <p:nvSpPr>
          <p:cNvPr id="7" name="文本框 6">
            <a:extLst>
              <a:ext uri="{FF2B5EF4-FFF2-40B4-BE49-F238E27FC236}">
                <a16:creationId xmlns:a16="http://schemas.microsoft.com/office/drawing/2014/main" id="{ECD342C2-5220-4263-9050-CA798C6F977B}"/>
              </a:ext>
            </a:extLst>
          </p:cNvPr>
          <p:cNvSpPr txBox="1"/>
          <p:nvPr/>
        </p:nvSpPr>
        <p:spPr>
          <a:xfrm>
            <a:off x="5529071" y="2367959"/>
            <a:ext cx="5991416" cy="3046988"/>
          </a:xfrm>
          <a:prstGeom prst="rect">
            <a:avLst/>
          </a:prstGeom>
          <a:noFill/>
        </p:spPr>
        <p:txBody>
          <a:bodyPr wrap="square">
            <a:spAutoFit/>
          </a:bodyPr>
          <a:lstStyle/>
          <a:p>
            <a:pPr marL="342900" indent="-342900">
              <a:buFont typeface="Arial" panose="020B0604020202020204" pitchFamily="34" charset="0"/>
              <a:buChar char="•"/>
            </a:pP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Infiniteness: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the state space of such control systems is usually infinite and continuous;</a:t>
            </a:r>
          </a:p>
          <a:p>
            <a:pPr marL="342900" indent="-342900">
              <a:buFont typeface="Arial" panose="020B0604020202020204" pitchFamily="34" charset="0"/>
              <a:buChar char="•"/>
            </a:pP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Font typeface="Arial" panose="020B0604020202020204" pitchFamily="34" charset="0"/>
              <a:buChar char="•"/>
            </a:pP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Nonlinearity: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the system dynamics are generally nonlinear;</a:t>
            </a:r>
          </a:p>
          <a:p>
            <a:pPr marL="342900" indent="-342900">
              <a:buFont typeface="Arial" panose="020B0604020202020204" pitchFamily="34" charset="0"/>
              <a:buChar cha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Font typeface="Arial" panose="020B0604020202020204" pitchFamily="34" charset="0"/>
              <a:buChar char="•"/>
            </a:pP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Inexplicability: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the neural networks embedded in the systems are inexplicable.</a:t>
            </a:r>
          </a:p>
        </p:txBody>
      </p:sp>
      <p:pic>
        <p:nvPicPr>
          <p:cNvPr id="6" name="图片 5">
            <a:extLst>
              <a:ext uri="{FF2B5EF4-FFF2-40B4-BE49-F238E27FC236}">
                <a16:creationId xmlns:a16="http://schemas.microsoft.com/office/drawing/2014/main" id="{0CF5656B-DC9B-9210-A97E-535345D649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924" y="1237402"/>
            <a:ext cx="4360540" cy="5308102"/>
          </a:xfrm>
          <a:prstGeom prst="rect">
            <a:avLst/>
          </a:prstGeom>
        </p:spPr>
      </p:pic>
    </p:spTree>
    <p:custDataLst>
      <p:tags r:id="rId1"/>
    </p:custDataLst>
    <p:extLst>
      <p:ext uri="{BB962C8B-B14F-4D97-AF65-F5344CB8AC3E}">
        <p14:creationId xmlns:p14="http://schemas.microsoft.com/office/powerpoint/2010/main" val="398418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Framework</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4</a:t>
            </a:fld>
            <a:endParaRPr lang="zh-CN" altLang="en-US"/>
          </a:p>
        </p:txBody>
      </p:sp>
      <p:pic>
        <p:nvPicPr>
          <p:cNvPr id="5" name="图片 4">
            <a:extLst>
              <a:ext uri="{FF2B5EF4-FFF2-40B4-BE49-F238E27FC236}">
                <a16:creationId xmlns:a16="http://schemas.microsoft.com/office/drawing/2014/main" id="{4D79B346-1AF7-8862-AC2E-508C7DA25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7735" y="1221384"/>
            <a:ext cx="8594940" cy="5405387"/>
          </a:xfrm>
          <a:prstGeom prst="rect">
            <a:avLst/>
          </a:prstGeom>
        </p:spPr>
      </p:pic>
    </p:spTree>
    <p:custDataLst>
      <p:tags r:id="rId1"/>
    </p:custDataLst>
    <p:extLst>
      <p:ext uri="{BB962C8B-B14F-4D97-AF65-F5344CB8AC3E}">
        <p14:creationId xmlns:p14="http://schemas.microsoft.com/office/powerpoint/2010/main" val="3505578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Action Determination</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5</a:t>
            </a:fld>
            <a:endParaRPr lang="zh-CN" altLang="en-US"/>
          </a:p>
        </p:txBody>
      </p:sp>
      <p:pic>
        <p:nvPicPr>
          <p:cNvPr id="6" name="图片 5">
            <a:extLst>
              <a:ext uri="{FF2B5EF4-FFF2-40B4-BE49-F238E27FC236}">
                <a16:creationId xmlns:a16="http://schemas.microsoft.com/office/drawing/2014/main" id="{94AA337D-9315-9043-0685-5CDF1BD0F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139" y="1313027"/>
            <a:ext cx="7056131" cy="4643109"/>
          </a:xfrm>
          <a:prstGeom prst="rect">
            <a:avLst/>
          </a:prstGeom>
        </p:spPr>
      </p:pic>
    </p:spTree>
    <p:custDataLst>
      <p:tags r:id="rId1"/>
    </p:custDataLst>
    <p:extLst>
      <p:ext uri="{BB962C8B-B14F-4D97-AF65-F5344CB8AC3E}">
        <p14:creationId xmlns:p14="http://schemas.microsoft.com/office/powerpoint/2010/main" val="285298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Abstraction-Based Construction of Transition Relations</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6</a:t>
            </a:fld>
            <a:endParaRPr lang="zh-CN" altLang="en-US"/>
          </a:p>
        </p:txBody>
      </p:sp>
      <p:pic>
        <p:nvPicPr>
          <p:cNvPr id="8" name="图片 7">
            <a:extLst>
              <a:ext uri="{FF2B5EF4-FFF2-40B4-BE49-F238E27FC236}">
                <a16:creationId xmlns:a16="http://schemas.microsoft.com/office/drawing/2014/main" id="{39425CEF-5E99-68E0-1F67-DD16B05A9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6286" y="1536670"/>
            <a:ext cx="6459427" cy="3784659"/>
          </a:xfrm>
          <a:prstGeom prst="rect">
            <a:avLst/>
          </a:prstGeom>
        </p:spPr>
      </p:pic>
      <p:sp>
        <p:nvSpPr>
          <p:cNvPr id="6" name="文本框 5">
            <a:extLst>
              <a:ext uri="{FF2B5EF4-FFF2-40B4-BE49-F238E27FC236}">
                <a16:creationId xmlns:a16="http://schemas.microsoft.com/office/drawing/2014/main" id="{7C908A94-8D51-729A-19BB-9F45A151F584}"/>
              </a:ext>
            </a:extLst>
          </p:cNvPr>
          <p:cNvSpPr txBox="1"/>
          <p:nvPr/>
        </p:nvSpPr>
        <p:spPr>
          <a:xfrm>
            <a:off x="1322911" y="5550063"/>
            <a:ext cx="9544587"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Computing direct successors of the DMU in </a:t>
            </a:r>
            <a:r>
              <a:rPr lang="en-US" altLang="zh-CN" sz="2400">
                <a:latin typeface="Times New Roman" panose="02020603050405020304" pitchFamily="18" charset="0"/>
                <a:cs typeface="Times New Roman" panose="02020603050405020304" pitchFamily="18" charset="0"/>
              </a:rPr>
              <a:t>a 2-dimensional </a:t>
            </a:r>
            <a:r>
              <a:rPr lang="en-US" altLang="zh-CN" sz="2400" dirty="0">
                <a:latin typeface="Times New Roman" panose="02020603050405020304" pitchFamily="18" charset="0"/>
                <a:cs typeface="Times New Roman" panose="02020603050405020304" pitchFamily="18" charset="0"/>
              </a:rPr>
              <a:t>control system.</a:t>
            </a:r>
            <a:endParaRPr lang="zh-CN" altLang="en-US"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76425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Property-Based Refinement of DMUs</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7</a:t>
            </a:fld>
            <a:endParaRPr lang="zh-CN" altLang="en-US"/>
          </a:p>
        </p:txBody>
      </p:sp>
      <p:pic>
        <p:nvPicPr>
          <p:cNvPr id="8" name="图片 7">
            <a:extLst>
              <a:ext uri="{FF2B5EF4-FFF2-40B4-BE49-F238E27FC236}">
                <a16:creationId xmlns:a16="http://schemas.microsoft.com/office/drawing/2014/main" id="{D68AC1FF-E4A4-6FE8-7C99-1D213C756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7298" y="1381011"/>
            <a:ext cx="5895811" cy="3157075"/>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E8139F4-8C5D-0E97-C067-051F964169C1}"/>
                  </a:ext>
                </a:extLst>
              </p:cNvPr>
              <p:cNvSpPr txBox="1"/>
              <p:nvPr/>
            </p:nvSpPr>
            <p:spPr>
              <a:xfrm>
                <a:off x="724898" y="4890397"/>
                <a:ext cx="10740610" cy="1569660"/>
              </a:xfrm>
              <a:prstGeom prst="rect">
                <a:avLst/>
              </a:prstGeom>
              <a:solidFill>
                <a:schemeClr val="bg1"/>
              </a:solidFill>
            </p:spPr>
            <p:txBody>
              <a:bodyPr wrap="square">
                <a:spAutoFit/>
              </a:bodyPr>
              <a:lstStyle/>
              <a:p>
                <a:r>
                  <a:rPr lang="en-US" altLang="zh-CN" sz="2400"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𝐴𝑃</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𝑑</m:t>
                        </m:r>
                      </m:sub>
                    </m:sSub>
                  </m:oMath>
                </a14:m>
                <a:r>
                  <a:rPr lang="en-US" altLang="zh-CN" sz="2400" dirty="0">
                    <a:latin typeface="Times New Roman" panose="02020603050405020304" pitchFamily="18" charset="0"/>
                    <a:cs typeface="Times New Roman" panose="02020603050405020304" pitchFamily="18" charset="0"/>
                  </a:rPr>
                  <a:t> define the set of propositions satisfied by the original DMU. Let </a:t>
                </a:r>
                <a14:m>
                  <m:oMath xmlns:m="http://schemas.openxmlformats.org/officeDocument/2006/math">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𝐴𝑃</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𝑛</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𝑚</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 </m:t>
                    </m:r>
                  </m:oMath>
                </a14:m>
                <a:r>
                  <a:rPr lang="en-US" altLang="zh-CN" sz="2400" dirty="0">
                    <a:latin typeface="Times New Roman" panose="02020603050405020304" pitchFamily="18" charset="0"/>
                    <a:cs typeface="Times New Roman" panose="02020603050405020304" pitchFamily="18" charset="0"/>
                  </a:rPr>
                  <a:t>represent the set of nondeterministic propositions.</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Then we can define </a:t>
                </a:r>
                <a14:m>
                  <m:oMath xmlns:m="http://schemas.openxmlformats.org/officeDocument/2006/math">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𝐴𝑃</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𝑠𝑢𝑏</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d>
                      <m:dPr>
                        <m:begChr m:val="{"/>
                        <m:endChr m:val="}"/>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dPr>
                      <m:e>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1</m:t>
                            </m:r>
                          </m:sub>
                        </m:sSub>
                      </m:e>
                    </m:d>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d>
                      <m:dPr>
                        <m:begChr m:val="{"/>
                        <m:endChr m:val="}"/>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dPr>
                      <m:e>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𝑚</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zh-CN" altLang="en-US" sz="2400" dirty="0">
                                <a:latin typeface="Cambria Math" panose="02040503050406030204" pitchFamily="18" charset="0"/>
                                <a:ea typeface="宋体" panose="02010600030101010101" pitchFamily="2" charset="-122"/>
                                <a:cs typeface="Times New Roman" panose="02020603050405020304" pitchFamily="18" charset="0"/>
                              </a:rPr>
                              <m:t>𝜑</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𝑚</m:t>
                            </m:r>
                          </m:sub>
                        </m:sSub>
                      </m:e>
                    </m:d>
                  </m:oMath>
                </a14:m>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Accordingly, there will be</a:t>
                </a:r>
                <a14:m>
                  <m:oMath xmlns:m="http://schemas.openxmlformats.org/officeDocument/2006/math">
                    <m:r>
                      <a:rPr lang="en-US" altLang="zh-CN" sz="2400" b="0" i="0" dirty="0" smtClean="0">
                        <a:latin typeface="Cambria Math" panose="02040503050406030204" pitchFamily="18" charset="0"/>
                        <a:ea typeface="宋体" panose="02010600030101010101" pitchFamily="2" charset="-122"/>
                        <a:cs typeface="Times New Roman" panose="02020603050405020304" pitchFamily="18" charset="0"/>
                      </a:rPr>
                      <m:t> </m:t>
                    </m:r>
                    <m:sSup>
                      <m:sSup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p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2</m:t>
                        </m:r>
                      </m:e>
                      <m:sup>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𝑚</m:t>
                        </m:r>
                      </m:sup>
                    </m:sSup>
                  </m:oMath>
                </a14:m>
                <a:r>
                  <a:rPr lang="en-US" altLang="zh-CN" sz="2400" dirty="0">
                    <a:latin typeface="Times New Roman" panose="02020603050405020304" pitchFamily="18" charset="0"/>
                    <a:cs typeface="Times New Roman" panose="02020603050405020304" pitchFamily="18" charset="0"/>
                  </a:rPr>
                  <a:t> substitute DMUs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The </a:t>
                </a:r>
                <a14:m>
                  <m:oMath xmlns:m="http://schemas.openxmlformats.org/officeDocument/2006/math">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𝑖</m:t>
                    </m:r>
                  </m:oMath>
                </a14:m>
                <a:r>
                  <a:rPr lang="en-US"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th</a:t>
                </a:r>
                <a:r>
                  <a:rPr lang="en-US" altLang="zh-CN" sz="2400" dirty="0">
                    <a:latin typeface="Times New Roman" panose="02020603050405020304" pitchFamily="18" charset="0"/>
                    <a:cs typeface="Times New Roman" panose="02020603050405020304" pitchFamily="18" charset="0"/>
                  </a:rPr>
                  <a:t> one satisfies the atomic propositions </a:t>
                </a:r>
                <a14:m>
                  <m:oMath xmlns:m="http://schemas.openxmlformats.org/officeDocument/2006/math">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𝐴𝑃</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𝑑</m:t>
                        </m:r>
                      </m:sub>
                    </m:s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𝑎𝑝</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𝑖</m:t>
                        </m:r>
                      </m:sub>
                    </m:sSub>
                    <m:r>
                      <a:rPr lang="en-US" altLang="zh-CN" sz="2400" b="0" i="0" dirty="0" smtClean="0">
                        <a:latin typeface="Cambria Math" panose="02040503050406030204" pitchFamily="18" charset="0"/>
                        <a:ea typeface="宋体" panose="02010600030101010101" pitchFamily="2" charset="-122"/>
                        <a:cs typeface="Times New Roman" panose="02020603050405020304" pitchFamily="18" charset="0"/>
                      </a:rPr>
                      <m:t>, </m:t>
                    </m:r>
                  </m:oMath>
                </a14:m>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where </a:t>
                </a:r>
                <a14:m>
                  <m:oMath xmlns:m="http://schemas.openxmlformats.org/officeDocument/2006/math">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𝑎𝑝</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𝑖</m:t>
                        </m:r>
                      </m:sub>
                    </m:sSub>
                    <m:r>
                      <a:rPr lang="en-US" altLang="zh-CN" sz="2400" b="0" i="1" dirty="0" smtClean="0">
                        <a:latin typeface="Cambria Math" panose="02040503050406030204" pitchFamily="18" charset="0"/>
                        <a:ea typeface="宋体" panose="02010600030101010101" pitchFamily="2" charset="-122"/>
                        <a:cs typeface="Times New Roman" panose="02020603050405020304" pitchFamily="18" charset="0"/>
                      </a:rPr>
                      <m:t> </m:t>
                    </m:r>
                    <m:r>
                      <a:rPr lang="en-US" altLang="zh-CN" sz="2400" b="0" i="1" dirty="0"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zh-CN" sz="2400" i="1" dirty="0">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400" dirty="0">
                            <a:latin typeface="Cambria Math" panose="02040503050406030204" pitchFamily="18" charset="0"/>
                            <a:ea typeface="宋体" panose="02010600030101010101" pitchFamily="2" charset="-122"/>
                            <a:cs typeface="Times New Roman" panose="02020603050405020304" pitchFamily="18" charset="0"/>
                          </a:rPr>
                          <m:t>𝐴𝑃</m:t>
                        </m:r>
                      </m:e>
                      <m:sub>
                        <m:r>
                          <a:rPr lang="en-US" altLang="zh-CN" sz="2400" dirty="0">
                            <a:latin typeface="Cambria Math" panose="02040503050406030204" pitchFamily="18" charset="0"/>
                            <a:ea typeface="宋体" panose="02010600030101010101" pitchFamily="2" charset="-122"/>
                            <a:cs typeface="Times New Roman" panose="02020603050405020304" pitchFamily="18" charset="0"/>
                          </a:rPr>
                          <m:t>𝑠𝑢𝑏</m:t>
                        </m:r>
                      </m:sub>
                    </m:sSub>
                  </m:oMath>
                </a14:m>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DE8139F4-8C5D-0E97-C067-051F964169C1}"/>
                  </a:ext>
                </a:extLst>
              </p:cNvPr>
              <p:cNvSpPr txBox="1">
                <a:spLocks noRot="1" noChangeAspect="1" noMove="1" noResize="1" noEditPoints="1" noAdjustHandles="1" noChangeArrowheads="1" noChangeShapeType="1" noTextEdit="1"/>
              </p:cNvSpPr>
              <p:nvPr/>
            </p:nvSpPr>
            <p:spPr>
              <a:xfrm>
                <a:off x="724898" y="4890397"/>
                <a:ext cx="10740610" cy="1569660"/>
              </a:xfrm>
              <a:prstGeom prst="rect">
                <a:avLst/>
              </a:prstGeom>
              <a:blipFill>
                <a:blip r:embed="rId5"/>
                <a:stretch>
                  <a:fillRect l="-908" t="-3101" r="-1532" b="-8140"/>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635325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Experiment—Performance Comparison</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8</a:t>
            </a:fld>
            <a:endParaRPr lang="zh-CN" altLang="en-US"/>
          </a:p>
        </p:txBody>
      </p:sp>
      <p:pic>
        <p:nvPicPr>
          <p:cNvPr id="5" name="图片 4">
            <a:extLst>
              <a:ext uri="{FF2B5EF4-FFF2-40B4-BE49-F238E27FC236}">
                <a16:creationId xmlns:a16="http://schemas.microsoft.com/office/drawing/2014/main" id="{FA895D8E-3650-6664-8E58-15D0577AF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57635"/>
            <a:ext cx="12192000" cy="1978550"/>
          </a:xfrm>
          <a:prstGeom prst="rect">
            <a:avLst/>
          </a:prstGeom>
        </p:spPr>
      </p:pic>
      <p:sp>
        <p:nvSpPr>
          <p:cNvPr id="6" name="文本框 5">
            <a:extLst>
              <a:ext uri="{FF2B5EF4-FFF2-40B4-BE49-F238E27FC236}">
                <a16:creationId xmlns:a16="http://schemas.microsoft.com/office/drawing/2014/main" id="{024F74DE-A8C7-4DC9-7488-1B7D33F9C8BC}"/>
              </a:ext>
            </a:extLst>
          </p:cNvPr>
          <p:cNvSpPr txBox="1"/>
          <p:nvPr/>
        </p:nvSpPr>
        <p:spPr>
          <a:xfrm>
            <a:off x="2851978" y="4138520"/>
            <a:ext cx="6486445" cy="2308324"/>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We utilize the </a:t>
            </a:r>
            <a:r>
              <a:rPr lang="en-US" altLang="zh-CN" sz="2400" b="1" dirty="0">
                <a:latin typeface="Times New Roman" panose="02020603050405020304" pitchFamily="18" charset="0"/>
                <a:cs typeface="Times New Roman" panose="02020603050405020304" pitchFamily="18" charset="0"/>
              </a:rPr>
              <a:t>framework (TF2RL) </a:t>
            </a:r>
            <a:r>
              <a:rPr lang="en-US" altLang="zh-CN" sz="2400" dirty="0">
                <a:latin typeface="Times New Roman" panose="02020603050405020304" pitchFamily="18" charset="0"/>
                <a:cs typeface="Times New Roman" panose="02020603050405020304" pitchFamily="18" charset="0"/>
              </a:rPr>
              <a:t>to train benchmark neural networks.</a:t>
            </a:r>
          </a:p>
          <a:p>
            <a:r>
              <a:rPr lang="en-US" altLang="zh-CN" sz="2400" dirty="0">
                <a:latin typeface="Times New Roman" panose="02020603050405020304" pitchFamily="18" charset="0"/>
                <a:cs typeface="Times New Roman" panose="02020603050405020304" pitchFamily="18" charset="0"/>
              </a:rPr>
              <a:t>We use </a:t>
            </a:r>
            <a:r>
              <a:rPr lang="en-US" altLang="zh-CN" sz="2400" b="1" dirty="0">
                <a:latin typeface="Times New Roman" panose="02020603050405020304" pitchFamily="18" charset="0"/>
                <a:cs typeface="Times New Roman" panose="02020603050405020304" pitchFamily="18" charset="0"/>
              </a:rPr>
              <a:t>boxplots</a:t>
            </a:r>
            <a:r>
              <a:rPr lang="en-US" altLang="zh-CN" sz="2400" dirty="0">
                <a:latin typeface="Times New Roman" panose="02020603050405020304" pitchFamily="18" charset="0"/>
                <a:cs typeface="Times New Roman" panose="02020603050405020304" pitchFamily="18" charset="0"/>
              </a:rPr>
              <a:t> to depict the distribution of test results, where the black dots are outliers.</a:t>
            </a:r>
          </a:p>
          <a:p>
            <a:r>
              <a:rPr lang="en-US" altLang="zh-CN" sz="2400" dirty="0">
                <a:latin typeface="Times New Roman" panose="02020603050405020304" pitchFamily="18" charset="0"/>
                <a:cs typeface="Times New Roman" panose="02020603050405020304" pitchFamily="18" charset="0"/>
              </a:rPr>
              <a:t>The </a:t>
            </a:r>
            <a:r>
              <a:rPr lang="en-US" altLang="zh-CN" sz="2400" b="1" dirty="0">
                <a:latin typeface="Times New Roman" panose="02020603050405020304" pitchFamily="18" charset="0"/>
                <a:cs typeface="Times New Roman" panose="02020603050405020304" pitchFamily="18" charset="0"/>
              </a:rPr>
              <a:t>metrics</a:t>
            </a:r>
            <a:r>
              <a:rPr lang="en-US" altLang="zh-CN" sz="2400" dirty="0">
                <a:latin typeface="Times New Roman" panose="02020603050405020304" pitchFamily="18" charset="0"/>
                <a:cs typeface="Times New Roman" panose="02020603050405020304" pitchFamily="18" charset="0"/>
              </a:rPr>
              <a:t> describing the distribution of episodic rewards, such as minimum and median, are close. </a:t>
            </a:r>
            <a:endParaRPr lang="zh-CN" altLang="en-US" sz="2400" dirty="0">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23950890-F097-D47C-1134-D2F719398C86}"/>
              </a:ext>
            </a:extLst>
          </p:cNvPr>
          <p:cNvSpPr txBox="1"/>
          <p:nvPr/>
        </p:nvSpPr>
        <p:spPr>
          <a:xfrm>
            <a:off x="501786" y="3265120"/>
            <a:ext cx="11186831" cy="400110"/>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Performance comparison between the extracted policies and the DNNs (horizontal axis: the episode reward).</a:t>
            </a:r>
            <a:endParaRPr lang="zh-CN" altLang="en-US" sz="2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686203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Experiment— LTL Verification Analysis </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9</a:t>
            </a:fld>
            <a:endParaRPr lang="zh-CN" altLang="en-US"/>
          </a:p>
        </p:txBody>
      </p:sp>
      <p:pic>
        <p:nvPicPr>
          <p:cNvPr id="6" name="图片 5">
            <a:extLst>
              <a:ext uri="{FF2B5EF4-FFF2-40B4-BE49-F238E27FC236}">
                <a16:creationId xmlns:a16="http://schemas.microsoft.com/office/drawing/2014/main" id="{6C3E6D0D-68E1-55DC-08F5-01C9F503B645}"/>
              </a:ext>
            </a:extLst>
          </p:cNvPr>
          <p:cNvPicPr>
            <a:picLocks noChangeAspect="1"/>
          </p:cNvPicPr>
          <p:nvPr/>
        </p:nvPicPr>
        <p:blipFill rotWithShape="1">
          <a:blip r:embed="rId4">
            <a:extLst>
              <a:ext uri="{28A0092B-C50C-407E-A947-70E740481C1C}">
                <a14:useLocalDpi xmlns:a14="http://schemas.microsoft.com/office/drawing/2010/main" val="0"/>
              </a:ext>
            </a:extLst>
          </a:blip>
          <a:srcRect b="8098"/>
          <a:stretch/>
        </p:blipFill>
        <p:spPr>
          <a:xfrm>
            <a:off x="20434" y="1881352"/>
            <a:ext cx="12149542" cy="2743200"/>
          </a:xfrm>
          <a:prstGeom prst="rect">
            <a:avLst/>
          </a:prstGeom>
        </p:spPr>
      </p:pic>
      <p:sp>
        <p:nvSpPr>
          <p:cNvPr id="7" name="文本框 6">
            <a:extLst>
              <a:ext uri="{FF2B5EF4-FFF2-40B4-BE49-F238E27FC236}">
                <a16:creationId xmlns:a16="http://schemas.microsoft.com/office/drawing/2014/main" id="{9A7F2D45-C753-3A76-CFBC-F840C7B9AE7C}"/>
              </a:ext>
            </a:extLst>
          </p:cNvPr>
          <p:cNvSpPr txBox="1"/>
          <p:nvPr/>
        </p:nvSpPr>
        <p:spPr>
          <a:xfrm>
            <a:off x="1740895" y="4896217"/>
            <a:ext cx="8708616" cy="1200329"/>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Remark: the </a:t>
            </a:r>
            <a:r>
              <a:rPr lang="en-US" altLang="zh-CN" sz="2400" b="1" dirty="0">
                <a:latin typeface="Times New Roman" panose="02020603050405020304" pitchFamily="18" charset="0"/>
                <a:cs typeface="Times New Roman" panose="02020603050405020304" pitchFamily="18" charset="0"/>
              </a:rPr>
              <a:t>Number</a:t>
            </a:r>
            <a:r>
              <a:rPr lang="en-US" altLang="zh-CN" sz="2400" dirty="0">
                <a:latin typeface="Times New Roman" panose="02020603050405020304" pitchFamily="18" charset="0"/>
                <a:cs typeface="Times New Roman" panose="02020603050405020304" pitchFamily="18" charset="0"/>
              </a:rPr>
              <a:t> of DMUs in the transition system; whether the transition system contains </a:t>
            </a:r>
            <a:r>
              <a:rPr lang="en-US" altLang="zh-CN" sz="2400" b="1" dirty="0">
                <a:latin typeface="Times New Roman" panose="02020603050405020304" pitchFamily="18" charset="0"/>
                <a:cs typeface="Times New Roman" panose="02020603050405020304" pitchFamily="18" charset="0"/>
              </a:rPr>
              <a:t>All</a:t>
            </a:r>
            <a:r>
              <a:rPr lang="en-US" altLang="zh-CN" sz="2400" dirty="0">
                <a:latin typeface="Times New Roman" panose="02020603050405020304" pitchFamily="18" charset="0"/>
                <a:cs typeface="Times New Roman" panose="02020603050405020304" pitchFamily="18" charset="0"/>
              </a:rPr>
              <a:t> reachable DMUs; whether the property is </a:t>
            </a:r>
            <a:r>
              <a:rPr lang="en-US" altLang="zh-CN" sz="2400" b="1" dirty="0">
                <a:latin typeface="Times New Roman" panose="02020603050405020304" pitchFamily="18" charset="0"/>
                <a:cs typeface="Times New Roman" panose="02020603050405020304" pitchFamily="18" charset="0"/>
              </a:rPr>
              <a:t>Verified</a:t>
            </a:r>
            <a:r>
              <a:rPr lang="en-US" altLang="zh-CN" sz="2400" dirty="0">
                <a:latin typeface="Times New Roman" panose="02020603050405020304" pitchFamily="18" charset="0"/>
                <a:cs typeface="Times New Roman" panose="02020603050405020304" pitchFamily="18" charset="0"/>
              </a:rPr>
              <a:t>, and the verification </a:t>
            </a:r>
            <a:r>
              <a:rPr lang="en-US" altLang="zh-CN" sz="2400" b="1" dirty="0">
                <a:latin typeface="Times New Roman" panose="02020603050405020304" pitchFamily="18" charset="0"/>
                <a:cs typeface="Times New Roman" panose="02020603050405020304" pitchFamily="18" charset="0"/>
              </a:rPr>
              <a:t>Time</a:t>
            </a:r>
            <a:r>
              <a:rPr lang="en-US" altLang="zh-CN"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F148B96B-742B-FEA1-5CBD-F35608CCBF84}"/>
              </a:ext>
            </a:extLst>
          </p:cNvPr>
          <p:cNvSpPr txBox="1"/>
          <p:nvPr/>
        </p:nvSpPr>
        <p:spPr>
          <a:xfrm>
            <a:off x="1581010" y="1361618"/>
            <a:ext cx="9028387" cy="461665"/>
          </a:xfrm>
          <a:prstGeom prst="rect">
            <a:avLst/>
          </a:prstGeom>
          <a:noFill/>
        </p:spPr>
        <p:txBody>
          <a:bodyPr wrap="square">
            <a:spAutoFit/>
          </a:bodyPr>
          <a:lstStyle/>
          <a:p>
            <a:r>
              <a:rPr lang="en-US" altLang="zh-CN" sz="2400" b="1" dirty="0">
                <a:latin typeface="Times New Roman" panose="02020603050405020304" pitchFamily="18" charset="0"/>
                <a:cs typeface="Times New Roman" panose="02020603050405020304" pitchFamily="18" charset="0"/>
              </a:rPr>
              <a:t>LTL verification results of four systems driven by extracted policies.</a:t>
            </a:r>
            <a:endParaRPr lang="zh-CN" altLang="en-US" sz="24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20497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A51E36"/>
                </a:solidFill>
                <a:latin typeface="Times New Roman" panose="02020603050405020304" pitchFamily="18" charset="0"/>
                <a:cs typeface="Times New Roman" panose="02020603050405020304" pitchFamily="18" charset="0"/>
              </a:rPr>
              <a:t>Conclusion and Future Work</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10</a:t>
            </a:fld>
            <a:endParaRPr lang="zh-CN" altLang="en-US"/>
          </a:p>
        </p:txBody>
      </p:sp>
      <p:pic>
        <p:nvPicPr>
          <p:cNvPr id="6" name="图片 5">
            <a:extLst>
              <a:ext uri="{FF2B5EF4-FFF2-40B4-BE49-F238E27FC236}">
                <a16:creationId xmlns:a16="http://schemas.microsoft.com/office/drawing/2014/main" id="{ED54C01D-BB01-4D02-C4DC-8756D10AF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958" y="1511096"/>
            <a:ext cx="2909889" cy="4488504"/>
          </a:xfrm>
          <a:prstGeom prst="rect">
            <a:avLst/>
          </a:prstGeom>
        </p:spPr>
      </p:pic>
      <p:sp>
        <p:nvSpPr>
          <p:cNvPr id="8" name="文本框 7">
            <a:extLst>
              <a:ext uri="{FF2B5EF4-FFF2-40B4-BE49-F238E27FC236}">
                <a16:creationId xmlns:a16="http://schemas.microsoft.com/office/drawing/2014/main" id="{CA64C512-645B-F5C8-16C7-D6E0D11386E1}"/>
              </a:ext>
            </a:extLst>
          </p:cNvPr>
          <p:cNvSpPr txBox="1"/>
          <p:nvPr/>
        </p:nvSpPr>
        <p:spPr>
          <a:xfrm>
            <a:off x="5085202" y="2416520"/>
            <a:ext cx="6435285" cy="2677656"/>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A more precise over-approximation can reduce the number of decision-making units involved in the transition system, which can improve verification efficiency</a:t>
            </a:r>
            <a:r>
              <a:rPr lang="zh-CN" altLang="en-US" sz="2400" dirty="0">
                <a:latin typeface="Times New Roman" panose="02020603050405020304" pitchFamily="18" charset="0"/>
                <a:cs typeface="Times New Roman" panose="02020603050405020304" pitchFamily="18" charset="0"/>
              </a:rPr>
              <a:t>. For example, Octagon can be used to replace </a:t>
            </a:r>
            <a:r>
              <a:rPr lang="en-US" altLang="zh-CN" sz="2400" dirty="0">
                <a:latin typeface="Times New Roman" panose="02020603050405020304" pitchFamily="18" charset="0"/>
                <a:cs typeface="Times New Roman" panose="02020603050405020304" pitchFamily="18" charset="0"/>
              </a:rPr>
              <a:t>the </a:t>
            </a:r>
            <a:r>
              <a:rPr lang="zh-CN" altLang="en-US" sz="2400" dirty="0">
                <a:latin typeface="Times New Roman" panose="02020603050405020304" pitchFamily="18" charset="0"/>
                <a:cs typeface="Times New Roman" panose="02020603050405020304" pitchFamily="18" charset="0"/>
              </a:rPr>
              <a:t>interval box to over-approximate the reachable range and then calculate the </a:t>
            </a:r>
            <a:r>
              <a:rPr lang="en-US" altLang="zh-CN" sz="2400" dirty="0">
                <a:latin typeface="Times New Roman" panose="02020603050405020304" pitchFamily="18" charset="0"/>
                <a:cs typeface="Times New Roman" panose="02020603050405020304" pitchFamily="18" charset="0"/>
              </a:rPr>
              <a:t>decision-making units </a:t>
            </a:r>
            <a:r>
              <a:rPr lang="zh-CN" altLang="en-US" sz="2400" dirty="0">
                <a:latin typeface="Times New Roman" panose="02020603050405020304" pitchFamily="18" charset="0"/>
                <a:cs typeface="Times New Roman" panose="02020603050405020304" pitchFamily="18" charset="0"/>
              </a:rPr>
              <a:t>that intersect it.</a:t>
            </a:r>
          </a:p>
        </p:txBody>
      </p:sp>
    </p:spTree>
    <p:custDataLst>
      <p:tags r:id="rId1"/>
    </p:custDataLst>
    <p:extLst>
      <p:ext uri="{BB962C8B-B14F-4D97-AF65-F5344CB8AC3E}">
        <p14:creationId xmlns:p14="http://schemas.microsoft.com/office/powerpoint/2010/main" val="1266235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THEME" val="#271880"/>
</p:tagLst>
</file>

<file path=ppt/tags/tag2.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3.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4.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5.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6.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7.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8.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9.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0.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CE5D47"/>
      </a:accent1>
      <a:accent2>
        <a:srgbClr val="B13D24"/>
      </a:accent2>
      <a:accent3>
        <a:srgbClr val="742B1C"/>
      </a:accent3>
      <a:accent4>
        <a:srgbClr val="CDD9E7"/>
      </a:accent4>
      <a:accent5>
        <a:srgbClr val="4C150C"/>
      </a:accent5>
      <a:accent6>
        <a:srgbClr val="768394"/>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7639</TotalTime>
  <Words>1673</Words>
  <Application>Microsoft Office PowerPoint</Application>
  <PresentationFormat>宽屏</PresentationFormat>
  <Paragraphs>85</Paragraphs>
  <Slides>10</Slides>
  <Notes>10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10</vt:i4>
      </vt:variant>
    </vt:vector>
  </HeadingPairs>
  <TitlesOfParts>
    <vt:vector size="16" baseType="lpstr">
      <vt:lpstr>等线</vt:lpstr>
      <vt:lpstr>Arial</vt:lpstr>
      <vt:lpstr>Calibri</vt:lpstr>
      <vt:lpstr>Cambria Math</vt:lpstr>
      <vt:lpstr>Times New Roman</vt:lpstr>
      <vt:lpstr>主题5</vt:lpstr>
      <vt:lpstr>PowerPoint 演示文稿</vt:lpstr>
      <vt:lpstr>Problem Formulation</vt:lpstr>
      <vt:lpstr>Difficulties</vt:lpstr>
      <vt:lpstr>Framework</vt:lpstr>
      <vt:lpstr>Action Determination</vt:lpstr>
      <vt:lpstr>Abstraction-Based Construction of Transition Relations</vt:lpstr>
      <vt:lpstr>Property-Based Refinement of DMUs</vt:lpstr>
      <vt:lpstr>Experiment—Performance Comparison</vt:lpstr>
      <vt:lpstr>Experiment— LTL Verification Analysis </vt:lpstr>
      <vt:lpstr>Conclusion and Future Work</vt:lpstr>
    </vt:vector>
  </TitlesOfParts>
  <Manager>iSlide</Manager>
  <Company>iSlide</Company>
  <LinksUpToDate>false</LinksUpToDate>
  <SharedDoc>false</SharedDoc>
  <HyperlinkBase>https://www.islide.cc</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Jin Peng</cp:lastModifiedBy>
  <cp:revision>1137</cp:revision>
  <cp:lastPrinted>2019-04-27T16:00:00Z</cp:lastPrinted>
  <dcterms:created xsi:type="dcterms:W3CDTF">2019-04-27T16:00:00Z</dcterms:created>
  <dcterms:modified xsi:type="dcterms:W3CDTF">2022-06-02T07:40:23Z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