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257" r:id="rId5"/>
    <p:sldId id="263" r:id="rId6"/>
    <p:sldId id="355" r:id="rId7"/>
    <p:sldId id="374" r:id="rId8"/>
    <p:sldId id="356" r:id="rId9"/>
    <p:sldId id="357" r:id="rId10"/>
    <p:sldId id="358" r:id="rId11"/>
    <p:sldId id="360" r:id="rId12"/>
    <p:sldId id="361" r:id="rId13"/>
    <p:sldId id="375" r:id="rId14"/>
    <p:sldId id="383" r:id="rId15"/>
    <p:sldId id="364" r:id="rId16"/>
    <p:sldId id="378" r:id="rId17"/>
    <p:sldId id="377" r:id="rId18"/>
    <p:sldId id="380" r:id="rId19"/>
    <p:sldId id="381" r:id="rId20"/>
    <p:sldId id="373" r:id="rId21"/>
    <p:sldId id="379" r:id="rId22"/>
    <p:sldId id="359" r:id="rId23"/>
    <p:sldId id="382" r:id="rId24"/>
    <p:sldId id="362" r:id="rId25"/>
    <p:sldId id="363" r:id="rId26"/>
    <p:sldId id="385" r:id="rId27"/>
    <p:sldId id="367" r:id="rId28"/>
    <p:sldId id="384" r:id="rId29"/>
    <p:sldId id="376" r:id="rId30"/>
    <p:sldId id="370" r:id="rId31"/>
    <p:sldId id="371" r:id="rId3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竜也" initials="竜也" lastIdx="21" clrIdx="0">
    <p:extLst>
      <p:ext uri="{19B8F6BF-5375-455C-9EA6-DF929625EA0E}">
        <p15:presenceInfo xmlns:p15="http://schemas.microsoft.com/office/powerpoint/2012/main" userId="竜也" providerId="None"/>
      </p:ext>
    </p:extLst>
  </p:cmAuthor>
  <p:cmAuthor id="2" name="Microsoft Office User" initials="MOU" lastIdx="44" clrIdx="1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44" autoAdjust="0"/>
    <p:restoredTop sz="84780" autoAdjust="0"/>
  </p:normalViewPr>
  <p:slideViewPr>
    <p:cSldViewPr snapToGrid="0">
      <p:cViewPr varScale="1">
        <p:scale>
          <a:sx n="123" d="100"/>
          <a:sy n="123" d="100"/>
        </p:scale>
        <p:origin x="400" y="192"/>
      </p:cViewPr>
      <p:guideLst/>
    </p:cSldViewPr>
  </p:slideViewPr>
  <p:outlineViewPr>
    <p:cViewPr>
      <p:scale>
        <a:sx n="33" d="100"/>
        <a:sy n="33" d="100"/>
      </p:scale>
      <p:origin x="0" y="-13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2733" y="3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BE352-AAE6-44CA-992E-0A421C2F2490}" type="datetimeFigureOut">
              <a:rPr kumimoji="1" lang="ja-JP" altLang="en-US" smtClean="0"/>
              <a:t>2022/7/9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46BF36-BFB2-4B19-8666-DE27C2467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4656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AFD3D-BCA8-4D71-B099-D83800034084}" type="datetimeFigureOut">
              <a:rPr kumimoji="1" lang="ja-JP" altLang="en-US" smtClean="0"/>
              <a:t>2022/7/9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CC375-DC9F-4530-A44A-877BC1253B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7489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kumimoji="1" lang="en-US" altLang="ja-JP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EB299-2D52-4DFD-8FEA-B545C155AAE3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45807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kumimoji="1" lang="en-US" altLang="ja-JP" dirty="0"/>
              <a:t>〜</a:t>
            </a:r>
            <a:r>
              <a:rPr kumimoji="1" lang="ja-JP" altLang="en-US"/>
              <a:t>必要となります．本研究では，衝突回避性について検証する手法として，形式手法を用います．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EB299-2D52-4DFD-8FEA-B545C155AAE3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37985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kumimoji="1" lang="en-US" altLang="ja-JP" dirty="0"/>
              <a:t>〜</a:t>
            </a:r>
            <a:r>
              <a:rPr kumimoji="1" lang="ja-JP" altLang="en-US"/>
              <a:t>必要となります．本研究では，衝突回避性について検証する手法として，形式手法を用います．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EB299-2D52-4DFD-8FEA-B545C155AAE3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36548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kumimoji="1" lang="en-US" altLang="ja-JP" dirty="0"/>
              <a:t>〜</a:t>
            </a:r>
            <a:r>
              <a:rPr kumimoji="1" lang="ja-JP" altLang="en-US"/>
              <a:t>必要となります．本研究では，衝突回避性について検証する手法として，形式手法を用います．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EB299-2D52-4DFD-8FEA-B545C155AAE3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15565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CC375-DC9F-4530-A44A-877BC1253B9F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6613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CC375-DC9F-4530-A44A-877BC1253B9F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9624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0AC4A56-240B-444F-9CA1-3EF91FB6BFB3}" type="datetime1">
              <a:rPr lang="ja-JP" altLang="en-US" smtClean="0"/>
              <a:pPr/>
              <a:t>2022/7/9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ja-JP"/>
              <a:t>2020</a:t>
            </a:r>
            <a:r>
              <a:rPr lang="ja-JP" altLang="en-US"/>
              <a:t>年度電気・情報関係学会北陸支部連合大会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defRPr>
            </a:lvl1pPr>
          </a:lstStyle>
          <a:p>
            <a:fld id="{81F93F09-BBE2-441E-951A-A8B772080AC3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36909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 dirty="0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 dirty="0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 dirty="0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 dirty="0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9E5E601-B956-EA4A-8196-A57130AE8FE9}" type="datetime1">
              <a:rPr lang="ja-JP" altLang="en-US" smtClean="0"/>
              <a:pPr/>
              <a:t>2022/7/9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ja-JP"/>
              <a:t>2020</a:t>
            </a:r>
            <a:r>
              <a:rPr lang="ja-JP" altLang="en-US"/>
              <a:t>年度電気・情報関係学会北陸支部連合大会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1F93F09-BBE2-441E-951A-A8B772080AC3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27385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3D543-0B07-0E46-A6C5-4CA398DEBA88}" type="datetime1">
              <a:rPr kumimoji="1" lang="ja-JP" altLang="en-US" smtClean="0"/>
              <a:t>2022/7/9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2020</a:t>
            </a:r>
            <a:r>
              <a:rPr kumimoji="1" lang="ja-JP" altLang="en-US"/>
              <a:t>年度電気・情報関係学会北陸支部連合大会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2800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29C17-A5EF-D642-860C-740DABC3AD87}" type="datetime1">
              <a:rPr kumimoji="1" lang="ja-JP" altLang="en-US" smtClean="0"/>
              <a:t>2022/7/9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2020</a:t>
            </a:r>
            <a:r>
              <a:rPr kumimoji="1" lang="ja-JP" altLang="en-US"/>
              <a:t>年度電気・情報関係学会北陸支部連合大会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4826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82275-2F04-834D-A30C-416DB6CFC7C3}" type="datetime1">
              <a:rPr kumimoji="1" lang="ja-JP" altLang="en-US" smtClean="0"/>
              <a:t>2022/7/9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2020</a:t>
            </a:r>
            <a:r>
              <a:rPr kumimoji="1" lang="ja-JP" altLang="en-US"/>
              <a:t>年度電気・情報関係学会北陸支部連合大会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2855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F966-FC79-E44B-81EF-8F8FCF05E2B6}" type="datetime1">
              <a:rPr kumimoji="1" lang="ja-JP" altLang="en-US" smtClean="0"/>
              <a:t>2022/7/9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2020</a:t>
            </a:r>
            <a:r>
              <a:rPr kumimoji="1" lang="ja-JP" altLang="en-US"/>
              <a:t>年度電気・情報関係学会北陸支部連合大会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337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6CF1B-4019-744C-BBAA-887C1B71921D}" type="datetime1">
              <a:rPr kumimoji="1" lang="ja-JP" altLang="en-US" smtClean="0"/>
              <a:t>2022/7/9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2020</a:t>
            </a:r>
            <a:r>
              <a:rPr kumimoji="1" lang="ja-JP" altLang="en-US"/>
              <a:t>年度電気・情報関係学会北陸支部連合大会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4656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731F-B9F3-CF4A-893B-DA0E85C3B82B}" type="datetime1">
              <a:rPr kumimoji="1" lang="ja-JP" altLang="en-US" smtClean="0"/>
              <a:t>2022/7/9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2020</a:t>
            </a:r>
            <a:r>
              <a:rPr kumimoji="1" lang="ja-JP" altLang="en-US"/>
              <a:t>年度電気・情報関係学会北陸支部連合大会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4950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952A-2AC1-534B-A177-B9275AA55051}" type="datetime1">
              <a:rPr kumimoji="1" lang="ja-JP" altLang="en-US" smtClean="0"/>
              <a:t>2022/7/9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2020</a:t>
            </a:r>
            <a:r>
              <a:rPr kumimoji="1" lang="ja-JP" altLang="en-US"/>
              <a:t>年度電気・情報関係学会北陸支部連合大会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194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802E-6651-704C-9964-93B56BA670EE}" type="datetime1">
              <a:rPr kumimoji="1" lang="ja-JP" altLang="en-US" smtClean="0"/>
              <a:t>2022/7/9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2020</a:t>
            </a:r>
            <a:r>
              <a:rPr kumimoji="1" lang="ja-JP" altLang="en-US"/>
              <a:t>年度電気・情報関係学会北陸支部連合大会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878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5DAE5-1212-E441-92A5-DC186BE74267}" type="datetime1">
              <a:rPr kumimoji="1" lang="ja-JP" altLang="en-US" smtClean="0"/>
              <a:t>2022/7/9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2020</a:t>
            </a:r>
            <a:r>
              <a:rPr kumimoji="1" lang="ja-JP" altLang="en-US"/>
              <a:t>年度電気・情報関係学会北陸支部連合大会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4940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 dirty="0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 dirty="0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 dirty="0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 dirty="0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13FD79-2BE8-BC4D-8DD3-7A83527BD78F}" type="datetime1">
              <a:rPr lang="ja-JP" altLang="en-US" smtClean="0"/>
              <a:pPr/>
              <a:t>2022/7/9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ja-JP"/>
              <a:t>2020</a:t>
            </a:r>
            <a:r>
              <a:rPr lang="ja-JP" altLang="en-US"/>
              <a:t>年度電気・情報関係学会北陸支部連合大会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158748" y="845343"/>
            <a:ext cx="21950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defRPr>
            </a:lvl1pPr>
          </a:lstStyle>
          <a:p>
            <a:fld id="{81F93F09-BBE2-441E-951A-A8B772080AC3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0308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97032" y="1287964"/>
            <a:ext cx="11797936" cy="2775284"/>
          </a:xfrm>
        </p:spPr>
        <p:txBody>
          <a:bodyPr>
            <a:noAutofit/>
          </a:bodyPr>
          <a:lstStyle/>
          <a:p>
            <a:r>
              <a:rPr lang="en-US" altLang="ja-JP" sz="4400" dirty="0">
                <a:solidFill>
                  <a:srgbClr val="C00000"/>
                </a:solidFill>
              </a:rPr>
              <a:t>Formal Verification of the Lim-</a:t>
            </a:r>
            <a:r>
              <a:rPr lang="en-US" altLang="ja-JP" sz="4400" dirty="0" err="1">
                <a:solidFill>
                  <a:srgbClr val="C00000"/>
                </a:solidFill>
              </a:rPr>
              <a:t>Jeong</a:t>
            </a:r>
            <a:r>
              <a:rPr lang="en-US" altLang="ja-JP" sz="4400" dirty="0">
                <a:solidFill>
                  <a:srgbClr val="C00000"/>
                </a:solidFill>
              </a:rPr>
              <a:t>-Park-Lee Autonomous Vehicle Control Protocol using the OTS/</a:t>
            </a:r>
            <a:r>
              <a:rPr lang="en-US" altLang="ja-JP" sz="4400" dirty="0" err="1">
                <a:solidFill>
                  <a:srgbClr val="C00000"/>
                </a:solidFill>
              </a:rPr>
              <a:t>CafeOBJ</a:t>
            </a:r>
            <a:r>
              <a:rPr lang="en-US" altLang="ja-JP" sz="4400" dirty="0">
                <a:solidFill>
                  <a:srgbClr val="C00000"/>
                </a:solidFill>
              </a:rPr>
              <a:t> Method</a:t>
            </a:r>
            <a:endParaRPr lang="en-US" altLang="ja-JP" sz="3600" dirty="0">
              <a:solidFill>
                <a:srgbClr val="C00000"/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732101-31A2-3045-A41D-AB78800B9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9117" y="303474"/>
            <a:ext cx="2195052" cy="365125"/>
          </a:xfrm>
        </p:spPr>
        <p:txBody>
          <a:bodyPr/>
          <a:lstStyle/>
          <a:p>
            <a:fld id="{81F93F09-BBE2-441E-951A-A8B772080AC3}" type="slidenum">
              <a:rPr lang="ja-JP" altLang="en-US" sz="3600" smtClean="0"/>
              <a:pPr/>
              <a:t>1</a:t>
            </a:fld>
            <a:endParaRPr lang="ja-JP" altLang="en-US" sz="3600" dirty="0"/>
          </a:p>
        </p:txBody>
      </p:sp>
      <p:sp>
        <p:nvSpPr>
          <p:cNvPr id="8" name="サブタイトル 2">
            <a:extLst>
              <a:ext uri="{FF2B5EF4-FFF2-40B4-BE49-F238E27FC236}">
                <a16:creationId xmlns:a16="http://schemas.microsoft.com/office/drawing/2014/main" id="{BB4A41CD-EC26-4C4F-B095-7528FF72D1F8}"/>
              </a:ext>
            </a:extLst>
          </p:cNvPr>
          <p:cNvSpPr txBox="1">
            <a:spLocks/>
          </p:cNvSpPr>
          <p:nvPr/>
        </p:nvSpPr>
        <p:spPr>
          <a:xfrm>
            <a:off x="1524000" y="4660817"/>
            <a:ext cx="9144000" cy="909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Tatsuya Igarashi    </a:t>
            </a:r>
            <a:r>
              <a:rPr lang="en-US" altLang="ja-JP" u="sng" dirty="0">
                <a:latin typeface="Arial" panose="020B0604020202020204" pitchFamily="34" charset="0"/>
                <a:cs typeface="Arial" panose="020B0604020202020204" pitchFamily="34" charset="0"/>
              </a:rPr>
              <a:t>Masaki Nakamura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Kazutoshi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Sakakibara</a:t>
            </a:r>
            <a:endParaRPr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Toyama Prefectural University, Japan </a:t>
            </a:r>
          </a:p>
        </p:txBody>
      </p:sp>
    </p:spTree>
    <p:extLst>
      <p:ext uri="{BB962C8B-B14F-4D97-AF65-F5344CB8AC3E}">
        <p14:creationId xmlns:p14="http://schemas.microsoft.com/office/powerpoint/2010/main" val="1774133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68869" y="295850"/>
            <a:ext cx="10643419" cy="1325563"/>
          </a:xfrm>
        </p:spPr>
        <p:txBody>
          <a:bodyPr/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Background and Motivation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199" y="1540136"/>
            <a:ext cx="10075607" cy="47082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ja-JP" sz="2400" dirty="0">
                <a:ea typeface="メイリオ" panose="020B0604030504040204" pitchFamily="50" charset="-128"/>
              </a:rPr>
              <a:t>Autonomous vehicle (AV) technology has been developed rapidly</a:t>
            </a:r>
          </a:p>
          <a:p>
            <a:pPr>
              <a:lnSpc>
                <a:spcPct val="100000"/>
              </a:lnSpc>
            </a:pPr>
            <a:r>
              <a:rPr lang="en-US" altLang="ja-JP" sz="2400" dirty="0">
                <a:ea typeface="メイリオ" panose="020B0604030504040204" pitchFamily="50" charset="-128"/>
              </a:rPr>
              <a:t>For a near future with lots of AVs may be used densely, </a:t>
            </a:r>
            <a:br>
              <a:rPr lang="en-US" altLang="ja-JP" sz="2400" dirty="0">
                <a:ea typeface="メイリオ" panose="020B0604030504040204" pitchFamily="50" charset="-128"/>
              </a:rPr>
            </a:br>
            <a:r>
              <a:rPr lang="en-US" altLang="ja-JP" sz="2400" dirty="0">
                <a:ea typeface="メイリオ" panose="020B0604030504040204" pitchFamily="50" charset="-128"/>
              </a:rPr>
              <a:t>not only a control of a single AV </a:t>
            </a:r>
            <a:br>
              <a:rPr lang="en-US" altLang="ja-JP" sz="2400" dirty="0">
                <a:ea typeface="メイリオ" panose="020B0604030504040204" pitchFamily="50" charset="-128"/>
              </a:rPr>
            </a:br>
            <a:r>
              <a:rPr lang="en-US" altLang="ja-JP" sz="2400" dirty="0">
                <a:ea typeface="メイリオ" panose="020B0604030504040204" pitchFamily="50" charset="-128"/>
              </a:rPr>
              <a:t>but also </a:t>
            </a:r>
            <a:r>
              <a:rPr lang="en-US" altLang="ja-JP" sz="2400" dirty="0">
                <a:solidFill>
                  <a:srgbClr val="0070C0"/>
                </a:solidFill>
                <a:ea typeface="メイリオ" panose="020B0604030504040204" pitchFamily="50" charset="-128"/>
              </a:rPr>
              <a:t>a group control of AVs </a:t>
            </a:r>
            <a:r>
              <a:rPr lang="en-US" altLang="ja-JP" sz="2400" dirty="0">
                <a:ea typeface="メイリオ" panose="020B0604030504040204" pitchFamily="50" charset="-128"/>
              </a:rPr>
              <a:t>is important</a:t>
            </a:r>
          </a:p>
          <a:p>
            <a:pPr>
              <a:lnSpc>
                <a:spcPct val="100000"/>
              </a:lnSpc>
            </a:pPr>
            <a:r>
              <a:rPr lang="en-US" altLang="ja-JP" sz="2400" dirty="0">
                <a:ea typeface="メイリオ" panose="020B0604030504040204" pitchFamily="50" charset="-128"/>
              </a:rPr>
              <a:t>We investigate a way to verify a group control system for AVs using </a:t>
            </a:r>
            <a:r>
              <a:rPr lang="en-US" altLang="ja-JP" sz="2400" dirty="0" err="1">
                <a:ea typeface="メイリオ" panose="020B0604030504040204" pitchFamily="50" charset="-128"/>
              </a:rPr>
              <a:t>CafeOBJ</a:t>
            </a:r>
            <a:r>
              <a:rPr lang="en-US" altLang="ja-JP" sz="2400" dirty="0">
                <a:ea typeface="メイリオ" panose="020B0604030504040204" pitchFamily="50" charset="-128"/>
              </a:rPr>
              <a:t>, an algebraic specification language/system</a:t>
            </a:r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53F27195-5720-C94A-B6A4-87B4C83C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9117" y="303474"/>
            <a:ext cx="2195052" cy="365125"/>
          </a:xfrm>
        </p:spPr>
        <p:txBody>
          <a:bodyPr/>
          <a:lstStyle/>
          <a:p>
            <a:fld id="{81F93F09-BBE2-441E-951A-A8B772080AC3}" type="slidenum">
              <a:rPr lang="ja-JP" altLang="en-US" sz="3600" smtClean="0"/>
              <a:pPr/>
              <a:t>2</a:t>
            </a:fld>
            <a:endParaRPr lang="ja-JP" altLang="en-US" sz="36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8B41143-10CF-0C4F-6716-DD6DBDDC9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194" y="5560223"/>
            <a:ext cx="1756720" cy="87836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FDEE57B-64EB-7998-8FAE-BF32755E1AF6}"/>
              </a:ext>
            </a:extLst>
          </p:cNvPr>
          <p:cNvSpPr txBox="1"/>
          <p:nvPr/>
        </p:nvSpPr>
        <p:spPr>
          <a:xfrm>
            <a:off x="3204244" y="6048345"/>
            <a:ext cx="2864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https://</a:t>
            </a:r>
            <a:r>
              <a:rPr lang="en-US" altLang="ja-JP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cafeobj.org</a:t>
            </a:r>
            <a:endParaRPr kumimoji="1" lang="ja-JP" altLang="en-US" sz="20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128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68869" y="295850"/>
            <a:ext cx="10643419" cy="1325563"/>
          </a:xfrm>
        </p:spPr>
        <p:txBody>
          <a:bodyPr/>
          <a:lstStyle/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Related work : our target protocol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199" y="1540136"/>
            <a:ext cx="10075607" cy="47082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ja-JP" sz="2400" dirty="0">
                <a:ea typeface="メイリオ" panose="020B0604030504040204" pitchFamily="50" charset="-128"/>
              </a:rPr>
              <a:t>In [LJPL18], an efficient distributed mutual exclusion algorithm for intersection traffic control, called the Lim-</a:t>
            </a:r>
            <a:r>
              <a:rPr lang="en-US" altLang="ja-JP" sz="2400" dirty="0" err="1">
                <a:ea typeface="メイリオ" panose="020B0604030504040204" pitchFamily="50" charset="-128"/>
              </a:rPr>
              <a:t>Jeong</a:t>
            </a:r>
            <a:r>
              <a:rPr lang="en-US" altLang="ja-JP" sz="2400" dirty="0">
                <a:ea typeface="メイリオ" panose="020B0604030504040204" pitchFamily="50" charset="-128"/>
              </a:rPr>
              <a:t>-Park-Lee protocol (LJPL protocol), has been proposed</a:t>
            </a:r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53F27195-5720-C94A-B6A4-87B4C83C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9117" y="303474"/>
            <a:ext cx="2195052" cy="365125"/>
          </a:xfrm>
        </p:spPr>
        <p:txBody>
          <a:bodyPr/>
          <a:lstStyle/>
          <a:p>
            <a:fld id="{81F93F09-BBE2-441E-951A-A8B772080AC3}" type="slidenum">
              <a:rPr lang="ja-JP" altLang="en-US" sz="3600" smtClean="0"/>
              <a:pPr/>
              <a:t>3</a:t>
            </a:fld>
            <a:endParaRPr lang="ja-JP" altLang="en-US" sz="36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7223DE0-6EE3-39BC-F8D4-8416EF2205E1}"/>
              </a:ext>
            </a:extLst>
          </p:cNvPr>
          <p:cNvSpPr txBox="1"/>
          <p:nvPr/>
        </p:nvSpPr>
        <p:spPr>
          <a:xfrm>
            <a:off x="832576" y="5956012"/>
            <a:ext cx="1047408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849313" indent="-838200"/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[LJPL18] J. Lim, Y. </a:t>
            </a:r>
            <a:r>
              <a:rPr lang="en-US" altLang="ja-JP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Jeong</a:t>
            </a:r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D. Park, and H. Lee, An efficient distributed mutual exclusion algorithm for intersection traffic control, The Journal of Supercomputing, vol.74, pp.1090-1107, 2018.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28CCC58-1AAB-1E7D-5AF9-A70E5B9B8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69" y="2780607"/>
            <a:ext cx="2695244" cy="237372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6DC9CB9-8A5B-5AF9-5AC5-0E89E2B10F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879" y="2769200"/>
            <a:ext cx="2987484" cy="237245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0B5CA2F-CA35-A35B-4B14-02BC5985B7D1}"/>
              </a:ext>
            </a:extLst>
          </p:cNvPr>
          <p:cNvSpPr txBox="1"/>
          <p:nvPr/>
        </p:nvSpPr>
        <p:spPr>
          <a:xfrm>
            <a:off x="832576" y="4971154"/>
            <a:ext cx="2347784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AVs can enter if they are not in conflict lanes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D1F5CCD-3236-B1B6-6AE4-B2398B0AF6D0}"/>
              </a:ext>
            </a:extLst>
          </p:cNvPr>
          <p:cNvSpPr txBox="1"/>
          <p:nvPr/>
        </p:nvSpPr>
        <p:spPr>
          <a:xfrm>
            <a:off x="4032606" y="4971154"/>
            <a:ext cx="362003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dirty="0"/>
              <a:t>All AVs waiting in a queue have a same time stamp of the arrival time of the head of the queue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1107AA23-13A4-BC6E-B93F-5D5F12F8CD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803" y="2780607"/>
            <a:ext cx="2987485" cy="237246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5B6DE32-F892-1993-A1D2-2DCB291AB996}"/>
              </a:ext>
            </a:extLst>
          </p:cNvPr>
          <p:cNvSpPr txBox="1"/>
          <p:nvPr/>
        </p:nvSpPr>
        <p:spPr>
          <a:xfrm>
            <a:off x="8212918" y="4971154"/>
            <a:ext cx="3211254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dirty="0"/>
              <a:t>AVs with earlier time stamps than other conflict lanes </a:t>
            </a:r>
            <a:br>
              <a:rPr lang="en-US" altLang="ja-JP" dirty="0"/>
            </a:br>
            <a:r>
              <a:rPr lang="en-US" altLang="ja-JP" dirty="0"/>
              <a:t>can enter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0416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68869" y="295850"/>
            <a:ext cx="10643419" cy="1325563"/>
          </a:xfrm>
        </p:spPr>
        <p:txBody>
          <a:bodyPr/>
          <a:lstStyle/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Related work : verification of LJPL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199" y="1540136"/>
            <a:ext cx="10075607" cy="47082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ja-JP" sz="2400" dirty="0">
                <a:ea typeface="メイリオ" panose="020B0604030504040204" pitchFamily="50" charset="-128"/>
              </a:rPr>
              <a:t>In [</a:t>
            </a:r>
            <a:r>
              <a:rPr lang="en-US" altLang="ja-JP" dirty="0"/>
              <a:t>Nandi19</a:t>
            </a:r>
            <a:r>
              <a:rPr lang="en-US" altLang="ja-JP" sz="2400" dirty="0">
                <a:ea typeface="メイリオ" panose="020B0604030504040204" pitchFamily="50" charset="-128"/>
              </a:rPr>
              <a:t>], the LJPL protocol has been formally specified and </a:t>
            </a:r>
            <a:br>
              <a:rPr lang="en-US" altLang="ja-JP" sz="2400" dirty="0">
                <a:ea typeface="メイリオ" panose="020B0604030504040204" pitchFamily="50" charset="-128"/>
              </a:rPr>
            </a:br>
            <a:r>
              <a:rPr lang="en-US" altLang="ja-JP" sz="2400" dirty="0">
                <a:solidFill>
                  <a:srgbClr val="00B050"/>
                </a:solidFill>
                <a:ea typeface="メイリオ" panose="020B0604030504040204" pitchFamily="50" charset="-128"/>
              </a:rPr>
              <a:t>the safety property is verified </a:t>
            </a:r>
            <a:r>
              <a:rPr lang="en-US" altLang="ja-JP" sz="2400" dirty="0">
                <a:ea typeface="メイリオ" panose="020B0604030504040204" pitchFamily="50" charset="-128"/>
              </a:rPr>
              <a:t>by Maude tool, which supports fully automated exhaustive searching by model checker</a:t>
            </a:r>
          </a:p>
          <a:p>
            <a:pPr>
              <a:lnSpc>
                <a:spcPct val="100000"/>
              </a:lnSpc>
            </a:pPr>
            <a:r>
              <a:rPr lang="en-US" altLang="ja-JP" sz="2400" dirty="0">
                <a:ea typeface="メイリオ" panose="020B0604030504040204" pitchFamily="50" charset="-128"/>
              </a:rPr>
              <a:t>There is </a:t>
            </a:r>
            <a:r>
              <a:rPr lang="en-US" altLang="ja-JP" sz="2400" dirty="0">
                <a:solidFill>
                  <a:srgbClr val="FF0000"/>
                </a:solidFill>
                <a:ea typeface="メイリオ" panose="020B0604030504040204" pitchFamily="50" charset="-128"/>
              </a:rPr>
              <a:t>a limitation of the size </a:t>
            </a:r>
            <a:r>
              <a:rPr lang="en-US" altLang="ja-JP" sz="2400" dirty="0">
                <a:ea typeface="メイリオ" panose="020B0604030504040204" pitchFamily="50" charset="-128"/>
              </a:rPr>
              <a:t>of </a:t>
            </a:r>
            <a:br>
              <a:rPr lang="en-US" altLang="ja-JP" sz="2400" dirty="0">
                <a:ea typeface="メイリオ" panose="020B0604030504040204" pitchFamily="50" charset="-128"/>
              </a:rPr>
            </a:br>
            <a:r>
              <a:rPr lang="en-US" altLang="ja-JP" sz="2400" dirty="0">
                <a:ea typeface="メイリオ" panose="020B0604030504040204" pitchFamily="50" charset="-128"/>
              </a:rPr>
              <a:t>a state space, such that </a:t>
            </a:r>
            <a:br>
              <a:rPr lang="en-US" altLang="ja-JP" sz="2400" dirty="0">
                <a:ea typeface="メイリオ" panose="020B0604030504040204" pitchFamily="50" charset="-128"/>
              </a:rPr>
            </a:br>
            <a:r>
              <a:rPr lang="en-US" altLang="ja-JP" sz="2400" dirty="0">
                <a:ea typeface="メイリオ" panose="020B0604030504040204" pitchFamily="50" charset="-128"/>
              </a:rPr>
              <a:t>only five vehicles can be treated, </a:t>
            </a:r>
            <a:br>
              <a:rPr lang="en-US" altLang="ja-JP" sz="2400" dirty="0">
                <a:ea typeface="メイリオ" panose="020B0604030504040204" pitchFamily="50" charset="-128"/>
              </a:rPr>
            </a:br>
            <a:r>
              <a:rPr lang="en-US" altLang="ja-JP" sz="2400" dirty="0">
                <a:ea typeface="メイリオ" panose="020B0604030504040204" pitchFamily="50" charset="-128"/>
              </a:rPr>
              <a:t>mentioned in [</a:t>
            </a:r>
            <a:r>
              <a:rPr lang="en-US" altLang="ja-JP" dirty="0"/>
              <a:t>Nandi19</a:t>
            </a:r>
            <a:r>
              <a:rPr lang="en-US" altLang="ja-JP" sz="2400" dirty="0">
                <a:ea typeface="メイリオ" panose="020B0604030504040204" pitchFamily="50" charset="-128"/>
              </a:rPr>
              <a:t>]</a:t>
            </a:r>
          </a:p>
          <a:p>
            <a:pPr>
              <a:lnSpc>
                <a:spcPct val="100000"/>
              </a:lnSpc>
            </a:pPr>
            <a:r>
              <a:rPr lang="en-US" altLang="ja-JP" dirty="0">
                <a:ea typeface="メイリオ" panose="020B0604030504040204" pitchFamily="50" charset="-128"/>
              </a:rPr>
              <a:t>Our purpose is to verify it</a:t>
            </a:r>
            <a:br>
              <a:rPr lang="en-US" altLang="ja-JP" dirty="0">
                <a:ea typeface="メイリオ" panose="020B0604030504040204" pitchFamily="50" charset="-128"/>
              </a:rPr>
            </a:br>
            <a:r>
              <a:rPr lang="en-US" altLang="ja-JP" dirty="0">
                <a:solidFill>
                  <a:srgbClr val="0070C0"/>
                </a:solidFill>
                <a:ea typeface="メイリオ" panose="020B0604030504040204" pitchFamily="50" charset="-128"/>
              </a:rPr>
              <a:t>without any limitation</a:t>
            </a:r>
            <a:endParaRPr lang="en-US" altLang="ja-JP" sz="2400" dirty="0">
              <a:solidFill>
                <a:srgbClr val="0070C0"/>
              </a:solidFill>
              <a:ea typeface="メイリオ" panose="020B0604030504040204" pitchFamily="50" charset="-128"/>
            </a:endParaRPr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53F27195-5720-C94A-B6A4-87B4C83C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9117" y="303474"/>
            <a:ext cx="2195052" cy="365125"/>
          </a:xfrm>
        </p:spPr>
        <p:txBody>
          <a:bodyPr/>
          <a:lstStyle/>
          <a:p>
            <a:fld id="{81F93F09-BBE2-441E-951A-A8B772080AC3}" type="slidenum">
              <a:rPr lang="ja-JP" altLang="en-US" sz="3600" smtClean="0"/>
              <a:pPr/>
              <a:t>4</a:t>
            </a:fld>
            <a:endParaRPr lang="ja-JP" altLang="en-US" sz="36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7223DE0-6EE3-39BC-F8D4-8416EF2205E1}"/>
              </a:ext>
            </a:extLst>
          </p:cNvPr>
          <p:cNvSpPr txBox="1"/>
          <p:nvPr/>
        </p:nvSpPr>
        <p:spPr>
          <a:xfrm>
            <a:off x="858955" y="5956012"/>
            <a:ext cx="1047408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849313" indent="-838200"/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[Nandi19] Moe Nandi Aung, </a:t>
            </a:r>
            <a:r>
              <a:rPr lang="en-US" altLang="ja-JP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Yati</a:t>
            </a:r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Phyo</a:t>
            </a:r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Kazuhiro Ogata, Formal Specification and Model Checking of the Lim-</a:t>
            </a:r>
            <a:r>
              <a:rPr lang="en-US" altLang="ja-JP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Jeong</a:t>
            </a:r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-Park-Lee Autonomous Vehicle Intersection Control Protocol</a:t>
            </a:r>
            <a:r>
              <a:rPr lang="ja-JP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，</a:t>
            </a:r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SEKE 2019</a:t>
            </a:r>
            <a:r>
              <a:rPr lang="ja-JP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，</a:t>
            </a:r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pp.159-208</a:t>
            </a:r>
            <a:r>
              <a:rPr lang="ja-JP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，</a:t>
            </a:r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2019.</a:t>
            </a:r>
            <a:endParaRPr kumimoji="1" lang="ja-JP" altLang="en-US" sz="16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66DD87C-4CB3-F53A-C9AB-85920B193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3174" y="3429000"/>
            <a:ext cx="4730632" cy="248796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B444DA2-6D0A-38DD-E876-B43124F0C9A0}"/>
              </a:ext>
            </a:extLst>
          </p:cNvPr>
          <p:cNvSpPr txBox="1"/>
          <p:nvPr/>
        </p:nvSpPr>
        <p:spPr>
          <a:xfrm>
            <a:off x="9749117" y="5428656"/>
            <a:ext cx="971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[MYK19]</a:t>
            </a:r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2211214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Approach : The OTS model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We model the LJPL protocol as an observational transition system (OTS) [Ogata03]</a:t>
            </a:r>
          </a:p>
          <a:p>
            <a:r>
              <a:rPr lang="en-US" altLang="ja-JP" dirty="0"/>
              <a:t>A state of the system is </a:t>
            </a:r>
            <a:r>
              <a:rPr lang="en-US" altLang="ja-JP" dirty="0">
                <a:solidFill>
                  <a:srgbClr val="FF0000"/>
                </a:solidFill>
              </a:rPr>
              <a:t>not</a:t>
            </a:r>
            <a:r>
              <a:rPr lang="en-US" altLang="ja-JP" dirty="0"/>
              <a:t> represented </a:t>
            </a:r>
            <a:r>
              <a:rPr lang="en-US" altLang="ja-JP" dirty="0">
                <a:solidFill>
                  <a:srgbClr val="FF0000"/>
                </a:solidFill>
              </a:rPr>
              <a:t>explicitly</a:t>
            </a:r>
            <a:r>
              <a:rPr lang="en-US" altLang="ja-JP" dirty="0"/>
              <a:t> </a:t>
            </a:r>
            <a:br>
              <a:rPr lang="en-US" altLang="ja-JP" dirty="0"/>
            </a:br>
            <a:r>
              <a:rPr lang="en-US" altLang="ja-JP" dirty="0"/>
              <a:t>but can be </a:t>
            </a:r>
            <a:r>
              <a:rPr lang="en-US" altLang="ja-JP" dirty="0">
                <a:solidFill>
                  <a:srgbClr val="00B050"/>
                </a:solidFill>
              </a:rPr>
              <a:t>identified</a:t>
            </a:r>
            <a:r>
              <a:rPr lang="en-US" altLang="ja-JP" dirty="0"/>
              <a:t> through a given set of </a:t>
            </a:r>
            <a:r>
              <a:rPr lang="en-US" altLang="ja-JP" dirty="0">
                <a:solidFill>
                  <a:srgbClr val="00B050"/>
                </a:solidFill>
              </a:rPr>
              <a:t>observation</a:t>
            </a:r>
            <a:r>
              <a:rPr lang="en-US" altLang="ja-JP" dirty="0"/>
              <a:t> functions</a:t>
            </a:r>
          </a:p>
          <a:p>
            <a:r>
              <a:rPr lang="en-US" altLang="ja-JP" dirty="0"/>
              <a:t>We can model a system </a:t>
            </a:r>
            <a:r>
              <a:rPr lang="en-US" altLang="ja-JP" dirty="0">
                <a:solidFill>
                  <a:srgbClr val="00B050"/>
                </a:solidFill>
              </a:rPr>
              <a:t>independent</a:t>
            </a:r>
            <a:r>
              <a:rPr lang="en-US" altLang="ja-JP" dirty="0"/>
              <a:t> from the structure of states</a:t>
            </a:r>
          </a:p>
          <a:p>
            <a:r>
              <a:rPr lang="en-US" altLang="ja-JP" dirty="0"/>
              <a:t>Our model does </a:t>
            </a:r>
            <a:r>
              <a:rPr lang="en-US" altLang="ja-JP" dirty="0">
                <a:solidFill>
                  <a:srgbClr val="00B050"/>
                </a:solidFill>
              </a:rPr>
              <a:t>not fix </a:t>
            </a:r>
            <a:r>
              <a:rPr lang="en-US" altLang="ja-JP" dirty="0"/>
              <a:t>the number of vehicles participating the protocol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5</a:t>
            </a:fld>
            <a:endParaRPr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E86CFE2-B9D3-A43F-A26A-5A4908702999}"/>
              </a:ext>
            </a:extLst>
          </p:cNvPr>
          <p:cNvSpPr txBox="1"/>
          <p:nvPr/>
        </p:nvSpPr>
        <p:spPr>
          <a:xfrm>
            <a:off x="838200" y="5571933"/>
            <a:ext cx="1047408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849313" indent="-838200"/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[Ogata03] K. Ogata, and K. </a:t>
            </a:r>
            <a:r>
              <a:rPr lang="en-US" altLang="ja-JP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Futatsugi</a:t>
            </a:r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Proof scores in the OTS/</a:t>
            </a:r>
            <a:r>
              <a:rPr lang="en-US" altLang="ja-JP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CafeOBJ</a:t>
            </a:r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method, FMOODS 2003, LNCS 2884, pp.170-184. Springer, 2003.</a:t>
            </a:r>
            <a:endParaRPr kumimoji="1" lang="ja-JP" altLang="en-US" sz="16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874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Approach : The OTS/</a:t>
            </a:r>
            <a:r>
              <a:rPr lang="en-US" altLang="ja-JP" dirty="0" err="1"/>
              <a:t>CafeOBJ</a:t>
            </a:r>
            <a:r>
              <a:rPr lang="en-US" altLang="ja-JP" dirty="0"/>
              <a:t> method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ja-JP" dirty="0"/>
              <a:t>An OTS can be specified in </a:t>
            </a:r>
            <a:r>
              <a:rPr lang="en-US" altLang="ja-JP" dirty="0" err="1"/>
              <a:t>CafeOBJ</a:t>
            </a:r>
            <a:r>
              <a:rPr lang="en-US" altLang="ja-JP" dirty="0"/>
              <a:t> language, which supports not only </a:t>
            </a:r>
            <a:r>
              <a:rPr lang="en-US" altLang="ja-JP" dirty="0">
                <a:solidFill>
                  <a:srgbClr val="0070C0"/>
                </a:solidFill>
              </a:rPr>
              <a:t>specification description </a:t>
            </a:r>
            <a:r>
              <a:rPr lang="en-US" altLang="ja-JP" dirty="0"/>
              <a:t>but also </a:t>
            </a:r>
            <a:r>
              <a:rPr lang="en-US" altLang="ja-JP" dirty="0">
                <a:solidFill>
                  <a:srgbClr val="00B050"/>
                </a:solidFill>
              </a:rPr>
              <a:t>specification execution </a:t>
            </a:r>
            <a:r>
              <a:rPr lang="en-US" altLang="ja-JP" dirty="0"/>
              <a:t>for semi-automated verification</a:t>
            </a:r>
          </a:p>
          <a:p>
            <a:pPr>
              <a:lnSpc>
                <a:spcPct val="100000"/>
              </a:lnSpc>
            </a:pPr>
            <a:r>
              <a:rPr lang="en-US" altLang="ja-JP" dirty="0"/>
              <a:t>For the OTS/</a:t>
            </a:r>
            <a:r>
              <a:rPr lang="en-US" altLang="ja-JP" dirty="0" err="1"/>
              <a:t>CafeOBJ</a:t>
            </a:r>
            <a:r>
              <a:rPr lang="en-US" altLang="ja-JP" dirty="0"/>
              <a:t> specification of the LJPL protocol, we verify </a:t>
            </a:r>
            <a:br>
              <a:rPr lang="en-US" altLang="ja-JP" dirty="0"/>
            </a:br>
            <a:r>
              <a:rPr lang="en-US" altLang="ja-JP" dirty="0">
                <a:solidFill>
                  <a:srgbClr val="00B050"/>
                </a:solidFill>
              </a:rPr>
              <a:t>the safety property </a:t>
            </a:r>
            <a:r>
              <a:rPr lang="en-US" altLang="ja-JP" dirty="0"/>
              <a:t>such that </a:t>
            </a:r>
            <a:r>
              <a:rPr lang="en-US" altLang="ja-JP" dirty="0">
                <a:solidFill>
                  <a:srgbClr val="C00000"/>
                </a:solidFill>
              </a:rPr>
              <a:t>vehicles of different conflict lanes cannot enter at same time</a:t>
            </a:r>
            <a:r>
              <a:rPr lang="en-US" altLang="ja-JP" dirty="0"/>
              <a:t> by </a:t>
            </a:r>
            <a:r>
              <a:rPr lang="en-US" altLang="ja-JP" dirty="0">
                <a:solidFill>
                  <a:srgbClr val="00B050"/>
                </a:solidFill>
              </a:rPr>
              <a:t>the proof score method </a:t>
            </a:r>
            <a:r>
              <a:rPr lang="en-US" altLang="ja-JP" dirty="0"/>
              <a:t>based on the specification execution </a:t>
            </a:r>
          </a:p>
          <a:p>
            <a:pPr>
              <a:lnSpc>
                <a:spcPct val="100000"/>
              </a:lnSpc>
            </a:pPr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6</a:t>
            </a:fld>
            <a:endParaRPr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E86CFE2-B9D3-A43F-A26A-5A4908702999}"/>
              </a:ext>
            </a:extLst>
          </p:cNvPr>
          <p:cNvSpPr txBox="1"/>
          <p:nvPr/>
        </p:nvSpPr>
        <p:spPr>
          <a:xfrm>
            <a:off x="838200" y="5571933"/>
            <a:ext cx="1047408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849313" indent="-838200"/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[Ogata03] K. Ogata, and K. </a:t>
            </a:r>
            <a:r>
              <a:rPr lang="en-US" altLang="ja-JP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Futatsugi</a:t>
            </a:r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Proof scores in the OTS/</a:t>
            </a:r>
            <a:r>
              <a:rPr lang="en-US" altLang="ja-JP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CafeOBJ</a:t>
            </a:r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method, FMOODS 2003, LNCS 2884, pp.170-184. Springer, 2003.</a:t>
            </a:r>
            <a:endParaRPr kumimoji="1" lang="ja-JP" altLang="en-US" sz="16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910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Data modules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ja-JP" dirty="0"/>
              <a:t>An OTS/</a:t>
            </a:r>
            <a:r>
              <a:rPr lang="en-US" altLang="ja-JP" dirty="0" err="1"/>
              <a:t>CafeOBJ</a:t>
            </a:r>
            <a:r>
              <a:rPr lang="en-US" altLang="ja-JP" dirty="0"/>
              <a:t> specification consists of data modules and a system module</a:t>
            </a:r>
          </a:p>
          <a:p>
            <a:pPr>
              <a:lnSpc>
                <a:spcPct val="100000"/>
              </a:lnSpc>
            </a:pPr>
            <a:r>
              <a:rPr lang="en-US" altLang="ja-JP" dirty="0"/>
              <a:t>There are two kinds of module declarations in </a:t>
            </a:r>
            <a:r>
              <a:rPr lang="en-US" altLang="ja-JP" dirty="0" err="1"/>
              <a:t>CafeOBJ</a:t>
            </a:r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7</a:t>
            </a:fld>
            <a:endParaRPr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6431066-656F-2E53-CED9-1664C113AF52}"/>
              </a:ext>
            </a:extLst>
          </p:cNvPr>
          <p:cNvSpPr txBox="1"/>
          <p:nvPr/>
        </p:nvSpPr>
        <p:spPr>
          <a:xfrm>
            <a:off x="5924035" y="3310672"/>
            <a:ext cx="5301049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mod* VID{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[Vid &lt; Vid+]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op dummy : -&gt; Vid+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op _=_ : Vid+ Vid+ -&gt; Bool {comm}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I:Vid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= dummy) = false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V:Vid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+ = V) = true . }</a:t>
            </a:r>
            <a:endParaRPr kumimoji="1" lang="ja-JP" alt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FD6D16-D839-D8AB-9D29-28C34CA26319}"/>
              </a:ext>
            </a:extLst>
          </p:cNvPr>
          <p:cNvSpPr txBox="1"/>
          <p:nvPr/>
        </p:nvSpPr>
        <p:spPr>
          <a:xfrm>
            <a:off x="494270" y="3310672"/>
            <a:ext cx="5301049" cy="2862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mod! LID{ [Lid]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ops lane0 lane1 lane2 lane3 lane4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  lane5 lane6 lane7 lane999 : -&gt; Lid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op _=_ : Lid Lid -&gt; Bool {comm}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op _&lt;_ : Lid Lid -&gt; Bool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L:Lid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= L) = true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(lane0 = lane1) = false . ...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L:Lid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&lt; L) = false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(lane0 &lt; lane1) = true . ...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(lane5 &lt; lane3) = false . ... }</a:t>
            </a:r>
            <a:endParaRPr kumimoji="1" lang="ja-JP" alt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75369D-B686-A56C-73C2-285ABA6FC165}"/>
              </a:ext>
            </a:extLst>
          </p:cNvPr>
          <p:cNvSpPr txBox="1"/>
          <p:nvPr/>
        </p:nvSpPr>
        <p:spPr>
          <a:xfrm>
            <a:off x="952527" y="6172994"/>
            <a:ext cx="4610686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Tight denotation : a model of 8+1 lanes</a:t>
            </a:r>
            <a:endParaRPr kumimoji="1" lang="ja-JP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61E5DF2-0B10-B72A-90A1-0FC36A50E341}"/>
              </a:ext>
            </a:extLst>
          </p:cNvPr>
          <p:cNvSpPr txBox="1"/>
          <p:nvPr/>
        </p:nvSpPr>
        <p:spPr>
          <a:xfrm>
            <a:off x="6390339" y="5249665"/>
            <a:ext cx="4368439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Loose denotation : an arbitrary model of vehicles is denoted, e.g., </a:t>
            </a:r>
            <a:b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five vehicles, a hundred vehicles, infinitely many vehicles</a:t>
            </a:r>
            <a:endParaRPr kumimoji="1" lang="ja-JP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296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System module: </a:t>
            </a:r>
            <a:r>
              <a:rPr lang="en-US" altLang="ja-JP" dirty="0"/>
              <a:t>observers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ja-JP" dirty="0"/>
              <a:t>After defining data modules, we give a system module of the LJPL protocol</a:t>
            </a:r>
          </a:p>
          <a:p>
            <a:pPr>
              <a:lnSpc>
                <a:spcPct val="100000"/>
              </a:lnSpc>
            </a:pPr>
            <a:r>
              <a:rPr lang="en-US" altLang="ja-JP" dirty="0"/>
              <a:t>First, we give observers of our system module</a:t>
            </a:r>
          </a:p>
          <a:p>
            <a:pPr>
              <a:lnSpc>
                <a:spcPct val="100000"/>
              </a:lnSpc>
            </a:pPr>
            <a:r>
              <a:rPr lang="en-US" altLang="ja-JP" dirty="0"/>
              <a:t>There are </a:t>
            </a:r>
            <a:r>
              <a:rPr lang="en-US" altLang="ja-JP" dirty="0">
                <a:solidFill>
                  <a:srgbClr val="0070C0"/>
                </a:solidFill>
              </a:rPr>
              <a:t>six observers </a:t>
            </a:r>
            <a:r>
              <a:rPr lang="en-US" altLang="ja-JP" dirty="0"/>
              <a:t>for observing lane IDs, vehicles states, time stamps, and so on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8</a:t>
            </a:fld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FD6D16-D839-D8AB-9D29-28C34CA26319}"/>
              </a:ext>
            </a:extLst>
          </p:cNvPr>
          <p:cNvSpPr txBox="1"/>
          <p:nvPr/>
        </p:nvSpPr>
        <p:spPr>
          <a:xfrm>
            <a:off x="3758513" y="3726577"/>
            <a:ext cx="4674974" cy="25853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mod* OTS{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pr(LID + VSTAT + QUEUE + TIMEVAL)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*[Sys]*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lid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: Sys Vid+ -&gt; Lid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</a:t>
            </a:r>
            <a:r>
              <a:rPr lang="en-US" altLang="ja-JP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: Sys Vid+ -&gt;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endParaRPr lang="en-US" altLang="ja-JP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: Sys Vid+ -&gt; Rat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</a:t>
            </a:r>
            <a:r>
              <a:rPr lang="en-US" altLang="ja-JP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: Sys Vid+ -&gt; Rat+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: Sys Lid -&gt; Queue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now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: Sys -&gt; Rat </a:t>
            </a:r>
            <a:endParaRPr kumimoji="1" lang="ja-JP" alt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860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System module: an </a:t>
            </a:r>
            <a:r>
              <a:rPr lang="en-US" altLang="ja-JP" dirty="0"/>
              <a:t>initial state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>
                <a:solidFill>
                  <a:schemeClr val="accent2">
                    <a:lumMod val="75000"/>
                  </a:schemeClr>
                </a:solidFill>
              </a:rPr>
              <a:t>The initial state </a:t>
            </a:r>
            <a:r>
              <a:rPr lang="en-US" altLang="ja-JP" dirty="0"/>
              <a:t>is defined through six observers</a:t>
            </a:r>
          </a:p>
          <a:p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9</a:t>
            </a:fld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FD6D16-D839-D8AB-9D29-28C34CA26319}"/>
              </a:ext>
            </a:extLst>
          </p:cNvPr>
          <p:cNvSpPr txBox="1"/>
          <p:nvPr/>
        </p:nvSpPr>
        <p:spPr>
          <a:xfrm>
            <a:off x="1179985" y="2581886"/>
            <a:ext cx="4674974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op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: -&gt; Sys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eq   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lid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,I:Vid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= lane999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eq </a:t>
            </a:r>
            <a:r>
              <a:rPr lang="en-US" altLang="ja-JP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,I:Vid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= running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eq     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,I:Vid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=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oo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eq    </a:t>
            </a:r>
            <a:r>
              <a:rPr lang="en-US" altLang="ja-JP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,I:Vid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=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oo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eq     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,L:Lid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= empty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eq   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now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= 0 .</a:t>
            </a:r>
            <a:endParaRPr kumimoji="1" lang="ja-JP" alt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B4F817-3E60-EB4C-681E-40C50624D820}"/>
              </a:ext>
            </a:extLst>
          </p:cNvPr>
          <p:cNvSpPr txBox="1"/>
          <p:nvPr/>
        </p:nvSpPr>
        <p:spPr>
          <a:xfrm>
            <a:off x="962891" y="4976634"/>
            <a:ext cx="6331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The initial lanes of all vehicles are lane999, that stands for outside of the intersection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The initial time is zero, and so on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F7C54B8-5B9A-C226-5E1A-323061DA0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465" y="2287187"/>
            <a:ext cx="3892566" cy="3428213"/>
          </a:xfrm>
          <a:prstGeom prst="rect">
            <a:avLst/>
          </a:prstGeom>
        </p:spPr>
      </p:pic>
      <p:pic>
        <p:nvPicPr>
          <p:cNvPr id="9" name="グラフィックス 8" descr="ストップウォッチ 単色塗りつぶし">
            <a:extLst>
              <a:ext uri="{FF2B5EF4-FFF2-40B4-BE49-F238E27FC236}">
                <a16:creationId xmlns:a16="http://schemas.microsoft.com/office/drawing/2014/main" id="{87E4DBCC-2D70-D0FE-E93E-864AA6A5F7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9831" y="2512214"/>
            <a:ext cx="647876" cy="647876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883C663-1A82-26D1-B706-C05C3DBE1EB5}"/>
              </a:ext>
            </a:extLst>
          </p:cNvPr>
          <p:cNvSpPr txBox="1"/>
          <p:nvPr/>
        </p:nvSpPr>
        <p:spPr>
          <a:xfrm>
            <a:off x="10623463" y="297542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0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337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ABDAD6-1D69-C260-ABF5-4199C147E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Transitions for LJPL protocol 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C5D4585-28D1-49C2-35BF-511DD82AD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kumimoji="1" lang="en-US" altLang="ja-JP" dirty="0"/>
              <a:t>There are five transitions during an AV has crossed the intersection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475CBA1-BA5B-DDFD-ABFB-016B9C378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10</a:t>
            </a:fld>
            <a:endParaRPr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6A4D81F-B190-86E0-ADFF-144FFD054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903" y="2376198"/>
            <a:ext cx="9250193" cy="4351338"/>
          </a:xfrm>
          <a:prstGeom prst="rect">
            <a:avLst/>
          </a:prstGeom>
        </p:spPr>
      </p:pic>
      <p:sp>
        <p:nvSpPr>
          <p:cNvPr id="7" name="角丸四角形 6">
            <a:extLst>
              <a:ext uri="{FF2B5EF4-FFF2-40B4-BE49-F238E27FC236}">
                <a16:creationId xmlns:a16="http://schemas.microsoft.com/office/drawing/2014/main" id="{C9BB68A9-29FF-CD61-8CC6-4A939D98A1E0}"/>
              </a:ext>
            </a:extLst>
          </p:cNvPr>
          <p:cNvSpPr/>
          <p:nvPr/>
        </p:nvSpPr>
        <p:spPr>
          <a:xfrm>
            <a:off x="2805545" y="3730337"/>
            <a:ext cx="322119" cy="36368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6123AC38-A2E7-BA81-739C-7DD995BD5DAF}"/>
              </a:ext>
            </a:extLst>
          </p:cNvPr>
          <p:cNvSpPr/>
          <p:nvPr/>
        </p:nvSpPr>
        <p:spPr>
          <a:xfrm rot="5400000">
            <a:off x="6688281" y="2852309"/>
            <a:ext cx="322119" cy="36368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116BF44F-1285-6C08-9365-89F8CEA412FA}"/>
              </a:ext>
            </a:extLst>
          </p:cNvPr>
          <p:cNvSpPr/>
          <p:nvPr/>
        </p:nvSpPr>
        <p:spPr>
          <a:xfrm rot="5400000">
            <a:off x="9867899" y="2710300"/>
            <a:ext cx="322119" cy="60613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>
            <a:extLst>
              <a:ext uri="{FF2B5EF4-FFF2-40B4-BE49-F238E27FC236}">
                <a16:creationId xmlns:a16="http://schemas.microsoft.com/office/drawing/2014/main" id="{BDDABA8D-0B0C-6BAE-B718-6313C47268F6}"/>
              </a:ext>
            </a:extLst>
          </p:cNvPr>
          <p:cNvSpPr/>
          <p:nvPr/>
        </p:nvSpPr>
        <p:spPr>
          <a:xfrm rot="5400000">
            <a:off x="9920943" y="5272303"/>
            <a:ext cx="322119" cy="712224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29B8EC7A-703C-835B-6EE3-FED7192D50CC}"/>
              </a:ext>
            </a:extLst>
          </p:cNvPr>
          <p:cNvSpPr/>
          <p:nvPr/>
        </p:nvSpPr>
        <p:spPr>
          <a:xfrm rot="5400000">
            <a:off x="5802232" y="5272303"/>
            <a:ext cx="322119" cy="71222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2A5BA87E-4093-FB3B-E1C4-08FB031282D5}"/>
              </a:ext>
            </a:extLst>
          </p:cNvPr>
          <p:cNvSpPr/>
          <p:nvPr/>
        </p:nvSpPr>
        <p:spPr>
          <a:xfrm rot="5400000">
            <a:off x="2144856" y="5230968"/>
            <a:ext cx="322119" cy="808759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5E346E9-54A0-C101-C33B-FBE4E6A8BB1D}"/>
              </a:ext>
            </a:extLst>
          </p:cNvPr>
          <p:cNvSpPr txBox="1"/>
          <p:nvPr/>
        </p:nvSpPr>
        <p:spPr>
          <a:xfrm>
            <a:off x="3647209" y="2644036"/>
            <a:ext cx="152157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set</a:t>
            </a:r>
            <a:r>
              <a:rPr lang="en-US" altLang="ja-JP" dirty="0"/>
              <a:t> to a lane</a:t>
            </a:r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1188565-A8C8-B31B-C79C-95460B6EE1DC}"/>
              </a:ext>
            </a:extLst>
          </p:cNvPr>
          <p:cNvSpPr txBox="1"/>
          <p:nvPr/>
        </p:nvSpPr>
        <p:spPr>
          <a:xfrm>
            <a:off x="7102784" y="2387819"/>
            <a:ext cx="168430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r>
              <a:rPr lang="en-US" altLang="ja-JP" dirty="0"/>
              <a:t> to the queue</a:t>
            </a:r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795CC38-C64C-2EAA-14BD-F4E4152D0EDC}"/>
              </a:ext>
            </a:extLst>
          </p:cNvPr>
          <p:cNvSpPr txBox="1"/>
          <p:nvPr/>
        </p:nvSpPr>
        <p:spPr>
          <a:xfrm>
            <a:off x="9733850" y="4183393"/>
            <a:ext cx="168430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check</a:t>
            </a:r>
            <a:r>
              <a:rPr lang="en-US" altLang="ja-JP" dirty="0"/>
              <a:t> time of the head AV and set it</a:t>
            </a:r>
            <a:endParaRPr kumimoji="1" lang="ja-JP" altLang="en-US"/>
          </a:p>
        </p:txBody>
      </p:sp>
      <p:pic>
        <p:nvPicPr>
          <p:cNvPr id="17" name="グラフィックス 16" descr="ストップウォッチ 単色塗りつぶし">
            <a:extLst>
              <a:ext uri="{FF2B5EF4-FFF2-40B4-BE49-F238E27FC236}">
                <a16:creationId xmlns:a16="http://schemas.microsoft.com/office/drawing/2014/main" id="{B1D71E16-CC9C-538E-9901-FEC76754F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12301" y="5075933"/>
            <a:ext cx="647876" cy="647876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78B775C-3BD2-70FB-D509-B189B0F055C2}"/>
              </a:ext>
            </a:extLst>
          </p:cNvPr>
          <p:cNvSpPr txBox="1"/>
          <p:nvPr/>
        </p:nvSpPr>
        <p:spPr>
          <a:xfrm>
            <a:off x="6916954" y="5013052"/>
            <a:ext cx="180222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en-US" altLang="ja-JP" dirty="0"/>
              <a:t> the intersection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F0E91B8-9287-3AD5-713F-FA2DE7C944DB}"/>
              </a:ext>
            </a:extLst>
          </p:cNvPr>
          <p:cNvSpPr txBox="1"/>
          <p:nvPr/>
        </p:nvSpPr>
        <p:spPr>
          <a:xfrm>
            <a:off x="3531182" y="4989016"/>
            <a:ext cx="168430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leave</a:t>
            </a:r>
            <a:r>
              <a:rPr lang="en-US" altLang="ja-JP" dirty="0"/>
              <a:t> the intersection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4DE94C-A7D2-1804-03C0-9628A6934D5F}"/>
              </a:ext>
            </a:extLst>
          </p:cNvPr>
          <p:cNvSpPr txBox="1"/>
          <p:nvPr/>
        </p:nvSpPr>
        <p:spPr>
          <a:xfrm>
            <a:off x="6916954" y="5934670"/>
            <a:ext cx="245564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dirty="0"/>
              <a:t>when the time is earlier than the other conflict queues</a:t>
            </a:r>
          </a:p>
        </p:txBody>
      </p:sp>
    </p:spTree>
    <p:extLst>
      <p:ext uri="{BB962C8B-B14F-4D97-AF65-F5344CB8AC3E}">
        <p14:creationId xmlns:p14="http://schemas.microsoft.com/office/powerpoint/2010/main" val="3873967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System module: transitions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We declare six transitions and define them by equations</a:t>
            </a:r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The following is the set of all equations defining 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endParaRPr lang="en-US" altLang="ja-JP" dirty="0"/>
          </a:p>
          <a:p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11</a:t>
            </a:fld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FD6D16-D839-D8AB-9D29-28C34CA26319}"/>
              </a:ext>
            </a:extLst>
          </p:cNvPr>
          <p:cNvSpPr txBox="1"/>
          <p:nvPr/>
        </p:nvSpPr>
        <p:spPr>
          <a:xfrm>
            <a:off x="838200" y="3623208"/>
            <a:ext cx="10515600" cy="17851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ceq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ja-JP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lid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(S,I,L),J) = (if I = J then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else </a:t>
            </a:r>
            <a:r>
              <a:rPr lang="en-US" altLang="ja-JP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lid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(S,J) fi) if c-set(S,I)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ceq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ja-JP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(S,I,L),J) = </a:t>
            </a:r>
            <a:r>
              <a:rPr lang="en-US" altLang="ja-JP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(S,J) if c-set(S,I)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ceq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altLang="ja-JP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(S,I,L),J) = </a:t>
            </a:r>
            <a:r>
              <a:rPr lang="en-US" altLang="ja-JP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(S,J) if c-set(S,I)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ceq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ja-JP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(S,I,L),J) = </a:t>
            </a:r>
            <a:r>
              <a:rPr lang="en-US" altLang="ja-JP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(S,J) if c-set(S,I)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ceq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altLang="ja-JP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(S,I,L),L') = </a:t>
            </a:r>
            <a:r>
              <a:rPr lang="en-US" altLang="ja-JP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(S,L') if c-set(S,I)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ceq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ja-JP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now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(S,I,L)) = </a:t>
            </a:r>
            <a:r>
              <a:rPr lang="en-US" altLang="ja-JP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now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(S) if c-set(S,I) .</a:t>
            </a:r>
            <a:endParaRPr kumimoji="1" lang="ja-JP" alt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B4F817-3E60-EB4C-681E-40C50624D820}"/>
              </a:ext>
            </a:extLst>
          </p:cNvPr>
          <p:cNvSpPr txBox="1"/>
          <p:nvPr/>
        </p:nvSpPr>
        <p:spPr>
          <a:xfrm>
            <a:off x="838200" y="5480903"/>
            <a:ext cx="1051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Similarly, we define six observed values after applying each of six transitions, that is, 36 equations like the above.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40F3731-2F77-F7C9-37B2-15717502307E}"/>
              </a:ext>
            </a:extLst>
          </p:cNvPr>
          <p:cNvSpPr txBox="1"/>
          <p:nvPr/>
        </p:nvSpPr>
        <p:spPr>
          <a:xfrm>
            <a:off x="838200" y="2233252"/>
            <a:ext cx="1051560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: Sys Vid Lid -&gt; Sys  bop approach : Sys Vid -&gt; Sys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check : Sys Vid -&gt; Sys    bop enter : Sys Vid -&gt; Sys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leave : Sys Vid -&gt; Sys    bop tick : Sys Rat -&gt; Sys</a:t>
            </a:r>
            <a:endParaRPr kumimoji="1" lang="ja-JP" alt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569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Specification execution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err="1"/>
              <a:t>CafeOBJ</a:t>
            </a:r>
            <a:r>
              <a:rPr lang="en-US" altLang="ja-JP" dirty="0"/>
              <a:t> supports a reduction command based on term rewriting theory</a:t>
            </a:r>
          </a:p>
          <a:p>
            <a:r>
              <a:rPr lang="en-US" altLang="ja-JP" dirty="0"/>
              <a:t>The reduction command takes a term and returns a term by applying equations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12</a:t>
            </a:fld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FD6D16-D839-D8AB-9D29-28C34CA26319}"/>
              </a:ext>
            </a:extLst>
          </p:cNvPr>
          <p:cNvSpPr txBox="1"/>
          <p:nvPr/>
        </p:nvSpPr>
        <p:spPr>
          <a:xfrm>
            <a:off x="2007482" y="3129447"/>
            <a:ext cx="8009354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eq </a:t>
            </a:r>
            <a:r>
              <a:rPr lang="en-US" altLang="ja-JP" sz="20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s1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ja-JP" sz="2000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approach</a:t>
            </a:r>
            <a:r>
              <a:rPr lang="en-US" altLang="ja-JP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sz="2000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sz="2000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sz="2000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altLang="ja-JP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,a,lane2),b,lane0),a) .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AD255B5-7D8A-3973-62EF-FFB83B88916A}"/>
              </a:ext>
            </a:extLst>
          </p:cNvPr>
          <p:cNvSpPr txBox="1"/>
          <p:nvPr/>
        </p:nvSpPr>
        <p:spPr>
          <a:xfrm>
            <a:off x="2007482" y="4618205"/>
            <a:ext cx="8009354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%OTS5&gt; red </a:t>
            </a:r>
            <a:r>
              <a:rPr lang="en-US" altLang="ja-JP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lid(</a:t>
            </a:r>
            <a:r>
              <a:rPr lang="en-US" altLang="ja-JP" sz="20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s1</a:t>
            </a:r>
            <a:r>
              <a:rPr lang="en-US" altLang="ja-JP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,a)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 .</a:t>
            </a:r>
          </a:p>
          <a:p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lane2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):Lid</a:t>
            </a:r>
          </a:p>
          <a:p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%OTS5&gt; </a:t>
            </a:r>
            <a:r>
              <a:rPr lang="en-US" altLang="ja-JP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sz="20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s1</a:t>
            </a:r>
            <a:r>
              <a:rPr lang="en-US" altLang="ja-JP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,a) 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approaching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r>
              <a:rPr lang="en-US" altLang="ja-JP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endParaRPr lang="en-US" altLang="ja-JP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B6B4A9D-2BEA-326F-748A-730632F8F146}"/>
              </a:ext>
            </a:extLst>
          </p:cNvPr>
          <p:cNvSpPr txBox="1"/>
          <p:nvPr/>
        </p:nvSpPr>
        <p:spPr>
          <a:xfrm>
            <a:off x="838200" y="3642587"/>
            <a:ext cx="1051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represents the state by applying </a:t>
            </a:r>
            <a:r>
              <a:rPr lang="en-US" altLang="ja-JP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</a:t>
            </a:r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for a and b and </a:t>
            </a:r>
            <a:r>
              <a:rPr lang="en-US" altLang="ja-JP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for a to the </a:t>
            </a:r>
            <a:r>
              <a:rPr lang="en-US" altLang="ja-JP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</a:t>
            </a:r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ial state</a:t>
            </a:r>
            <a:endParaRPr kumimoji="1" lang="ja-JP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0A7710B-C6E2-99E7-F2C1-351336EF7CCD}"/>
              </a:ext>
            </a:extLst>
          </p:cNvPr>
          <p:cNvSpPr txBox="1"/>
          <p:nvPr/>
        </p:nvSpPr>
        <p:spPr>
          <a:xfrm>
            <a:off x="5548745" y="5233610"/>
            <a:ext cx="5429555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By the reduction command we can obtain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ja-JP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lane ID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altLang="ja-JP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en-US" altLang="ja-JP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  <a:r>
              <a:rPr kumimoji="1" lang="en-US" altLang="ja-JP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lane2</a:t>
            </a:r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ja-JP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state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altLang="ja-JP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en-US" altLang="ja-JP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  <a:r>
              <a:rPr lang="en-US" altLang="ja-JP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approaching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90315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Structural induction</a:t>
            </a:r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7E4FE173-E72B-0B50-1A62-F44E780527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ja-JP" dirty="0">
                    <a:solidFill>
                      <a:srgbClr val="FF0000"/>
                    </a:solidFill>
                  </a:rPr>
                  <a:t>Reachable states </a:t>
                </a:r>
                <a:r>
                  <a:rPr lang="en-US" altLang="ja-JP" dirty="0"/>
                  <a:t>are represented by terms, </a:t>
                </a:r>
                <a:br>
                  <a:rPr lang="en-US" altLang="ja-JP" dirty="0"/>
                </a:br>
                <a:r>
                  <a:rPr lang="en-US" altLang="ja-JP" dirty="0"/>
                  <a:t>like </a:t>
                </a:r>
                <a:r>
                  <a:rPr lang="en-US" altLang="ja-JP" sz="2000" dirty="0">
                    <a:solidFill>
                      <a:srgbClr val="0070C0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approach(set(set(init,a,lane2),b,lane0),a)</a:t>
                </a:r>
                <a:r>
                  <a:rPr lang="en-US" altLang="ja-JP" sz="2000" dirty="0">
                    <a:solidFill>
                      <a:srgbClr val="0070C0"/>
                    </a:solidFill>
                  </a:rPr>
                  <a:t> </a:t>
                </a:r>
                <a:r>
                  <a:rPr lang="en-US" altLang="ja-JP" dirty="0"/>
                  <a:t>,</a:t>
                </a:r>
                <a:br>
                  <a:rPr lang="en-US" altLang="ja-JP" b="1" dirty="0">
                    <a:latin typeface="Consolas" panose="020B0609020204030204" pitchFamily="49" charset="0"/>
                    <a:cs typeface="Consolas" panose="020B0609020204030204" pitchFamily="49" charset="0"/>
                  </a:rPr>
                </a:br>
                <a:r>
                  <a:rPr lang="en-US" altLang="ja-JP" dirty="0"/>
                  <a:t>that stand for result states after applying some transitions to the initial state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altLang="ja-JP" dirty="0"/>
                  <a:t>Since </a:t>
                </a:r>
                <a:r>
                  <a:rPr lang="en-US" altLang="ja-JP" dirty="0">
                    <a:solidFill>
                      <a:srgbClr val="FF0000"/>
                    </a:solidFill>
                  </a:rPr>
                  <a:t>reachable states </a:t>
                </a:r>
                <a:r>
                  <a:rPr lang="en-US" altLang="ja-JP" dirty="0"/>
                  <a:t>are infinite, we prove this claim by </a:t>
                </a:r>
                <a:r>
                  <a:rPr lang="en-US" altLang="ja-JP" dirty="0">
                    <a:solidFill>
                      <a:srgbClr val="0070C0"/>
                    </a:solidFill>
                  </a:rPr>
                  <a:t>induction</a:t>
                </a:r>
                <a:r>
                  <a:rPr lang="en-US" altLang="ja-JP" dirty="0"/>
                  <a:t> on the structure of reachable states</a:t>
                </a:r>
              </a:p>
              <a:p>
                <a:r>
                  <a:rPr lang="en-US" altLang="ja-JP" dirty="0"/>
                  <a:t>The </a:t>
                </a:r>
                <a:r>
                  <a:rPr lang="en-US" altLang="ja-JP" dirty="0">
                    <a:solidFill>
                      <a:srgbClr val="0070C0"/>
                    </a:solidFill>
                  </a:rPr>
                  <a:t>base case</a:t>
                </a:r>
                <a:r>
                  <a:rPr lang="en-US" altLang="ja-JP" dirty="0">
                    <a:solidFill>
                      <a:srgbClr val="00B050"/>
                    </a:solidFill>
                  </a:rPr>
                  <a:t> </a:t>
                </a:r>
                <a:r>
                  <a:rPr lang="en-US" altLang="ja-JP" dirty="0"/>
                  <a:t>is proved for the initial state </a:t>
                </a:r>
                <a:r>
                  <a:rPr lang="en-US" altLang="ja-JP" dirty="0" err="1">
                    <a:solidFill>
                      <a:srgbClr val="00B050"/>
                    </a:solidFill>
                  </a:rPr>
                  <a:t>init</a:t>
                </a:r>
                <a:r>
                  <a:rPr lang="en-US" altLang="ja-JP" dirty="0"/>
                  <a:t>, and </a:t>
                </a:r>
              </a:p>
              <a:p>
                <a:endParaRPr lang="en-US" altLang="ja-JP" dirty="0"/>
              </a:p>
              <a:p>
                <a:r>
                  <a:rPr lang="en-US" altLang="ja-JP" dirty="0"/>
                  <a:t>Under the </a:t>
                </a:r>
                <a:r>
                  <a:rPr lang="en-US" altLang="ja-JP" dirty="0">
                    <a:solidFill>
                      <a:srgbClr val="0070C0"/>
                    </a:solidFill>
                  </a:rPr>
                  <a:t>induction hypothesis </a:t>
                </a:r>
                <a:r>
                  <a:rPr lang="en-US" altLang="ja-JP" dirty="0"/>
                  <a:t>for </a:t>
                </a:r>
                <a:r>
                  <a:rPr lang="en-US" altLang="ja-JP" dirty="0">
                    <a:solidFill>
                      <a:srgbClr val="00B050"/>
                    </a:solidFill>
                  </a:rPr>
                  <a:t>s</a:t>
                </a:r>
                <a:r>
                  <a:rPr lang="en-US" altLang="ja-JP" dirty="0"/>
                  <a:t>, the </a:t>
                </a:r>
                <a:r>
                  <a:rPr lang="en-US" altLang="ja-JP" dirty="0">
                    <a:solidFill>
                      <a:srgbClr val="7030A0"/>
                    </a:solidFill>
                  </a:rPr>
                  <a:t>induction step </a:t>
                </a:r>
                <a:r>
                  <a:rPr lang="en-US" altLang="ja-JP" dirty="0"/>
                  <a:t>for </a:t>
                </a:r>
                <a14:m>
                  <m:oMath xmlns:m="http://schemas.openxmlformats.org/officeDocument/2006/math">
                    <m:r>
                      <a:rPr lang="en-US" altLang="ja-JP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altLang="ja-JP" dirty="0">
                    <a:solidFill>
                      <a:srgbClr val="00B050"/>
                    </a:solidFill>
                  </a:rPr>
                  <a:t>(s)</a:t>
                </a:r>
                <a:r>
                  <a:rPr lang="en-US" altLang="ja-JP" dirty="0"/>
                  <a:t> is proved for each transition </a:t>
                </a:r>
                <a14:m>
                  <m:oMath xmlns:m="http://schemas.openxmlformats.org/officeDocument/2006/math">
                    <m:r>
                      <a:rPr lang="en-US" altLang="ja-JP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altLang="ja-JP" dirty="0"/>
                  <a:t> </a:t>
                </a:r>
                <a:br>
                  <a:rPr lang="en-US" altLang="ja-JP" dirty="0"/>
                </a:br>
                <a:endParaRPr lang="en-US" altLang="ja-JP" dirty="0"/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7E4FE173-E72B-0B50-1A62-F44E780527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4" t="-1163" r="-72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13</a:t>
            </a:fld>
            <a:endParaRPr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53C5611-499A-F052-98FB-89F7D9DEC7A4}"/>
              </a:ext>
            </a:extLst>
          </p:cNvPr>
          <p:cNvSpPr txBox="1"/>
          <p:nvPr/>
        </p:nvSpPr>
        <p:spPr>
          <a:xfrm>
            <a:off x="3472575" y="4402847"/>
            <a:ext cx="568617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red inv1(</a:t>
            </a:r>
            <a:r>
              <a:rPr lang="en-US" altLang="ja-JP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,i,j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.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6A2E643-E5DB-4859-9B36-BBE658E6DB3E}"/>
              </a:ext>
            </a:extLst>
          </p:cNvPr>
          <p:cNvSpPr txBox="1"/>
          <p:nvPr/>
        </p:nvSpPr>
        <p:spPr>
          <a:xfrm>
            <a:off x="3472574" y="5753302"/>
            <a:ext cx="5686173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s’ = </a:t>
            </a:r>
            <a:r>
              <a:rPr lang="en-US" altLang="ja-JP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s,k,l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red 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inv1(</a:t>
            </a:r>
            <a:r>
              <a:rPr lang="en-US" altLang="ja-JP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lang="en-US" altLang="ja-JP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,i,j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implies </a:t>
            </a:r>
            <a:r>
              <a:rPr lang="en-US" altLang="ja-JP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inv1(</a:t>
            </a:r>
            <a:r>
              <a:rPr lang="en-US" altLang="ja-JP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s’</a:t>
            </a:r>
            <a:r>
              <a:rPr lang="en-US" altLang="ja-JP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altLang="ja-JP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i.j</a:t>
            </a:r>
            <a:r>
              <a:rPr lang="en-US" altLang="ja-JP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ja-JP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67541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Invariant property of safety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We formalize a safety predicate 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inv1 </a:t>
            </a:r>
            <a:r>
              <a:rPr lang="en-US" altLang="ja-JP" dirty="0"/>
              <a:t>for states as follows: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14</a:t>
            </a:fld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FD6D16-D839-D8AB-9D29-28C34CA26319}"/>
              </a:ext>
            </a:extLst>
          </p:cNvPr>
          <p:cNvSpPr txBox="1"/>
          <p:nvPr/>
        </p:nvSpPr>
        <p:spPr>
          <a:xfrm>
            <a:off x="838195" y="2448303"/>
            <a:ext cx="10515601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eq </a:t>
            </a:r>
            <a:r>
              <a:rPr lang="en-US" altLang="ja-JP" sz="20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inv1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(S,I,J) = </a:t>
            </a:r>
          </a:p>
          <a:p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(not(</a:t>
            </a:r>
            <a:r>
              <a:rPr lang="en-US" altLang="ja-JP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ja-JP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) &amp;&amp; </a:t>
            </a:r>
            <a:r>
              <a:rPr lang="en-US" altLang="ja-JP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(S,</a:t>
            </a:r>
            <a:r>
              <a:rPr lang="en-US" altLang="ja-JP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) = </a:t>
            </a:r>
            <a:r>
              <a:rPr lang="en-US" altLang="ja-JP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crossing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 &amp;&amp; </a:t>
            </a:r>
            <a:r>
              <a:rPr lang="en-US" altLang="ja-JP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(S,</a:t>
            </a:r>
            <a:r>
              <a:rPr lang="en-US" altLang="ja-JP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) = </a:t>
            </a:r>
            <a:r>
              <a:rPr lang="en-US" altLang="ja-JP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crossing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r>
              <a:rPr lang="en-US" altLang="ja-JP" sz="20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implies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ja-JP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concur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(lid(S,I),lid(S,J)) . </a:t>
            </a:r>
            <a:endParaRPr kumimoji="1" lang="ja-JP" altLang="en-US" sz="20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B4F817-3E60-EB4C-681E-40C50624D820}"/>
              </a:ext>
            </a:extLst>
          </p:cNvPr>
          <p:cNvSpPr txBox="1"/>
          <p:nvPr/>
        </p:nvSpPr>
        <p:spPr>
          <a:xfrm>
            <a:off x="838194" y="3689742"/>
            <a:ext cx="105156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The invariant property </a:t>
            </a:r>
            <a:r>
              <a:rPr lang="en-US" altLang="ja-JP" sz="24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inv1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is a state predicate, meaning that different vehicles can cross the intersection at </a:t>
            </a:r>
            <a:r>
              <a:rPr lang="en-US" altLang="ja-JP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concurrent lanes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We prove </a:t>
            </a:r>
            <a:r>
              <a:rPr lang="en-US" altLang="ja-JP" sz="24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inv1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) is true </a:t>
            </a:r>
            <a:r>
              <a:rPr lang="en-US" altLang="ja-JP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all reachable states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from the initial 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BASE CASE: The following base case of the induction returns true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93D0AD-42BD-2934-21EF-E460CEDE775D}"/>
              </a:ext>
            </a:extLst>
          </p:cNvPr>
          <p:cNvSpPr txBox="1"/>
          <p:nvPr/>
        </p:nvSpPr>
        <p:spPr>
          <a:xfrm>
            <a:off x="838194" y="6105185"/>
            <a:ext cx="10515600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red </a:t>
            </a:r>
            <a:r>
              <a:rPr lang="en-US" altLang="ja-JP" sz="20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inv1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init,i,j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) .</a:t>
            </a:r>
          </a:p>
        </p:txBody>
      </p:sp>
    </p:spTree>
    <p:extLst>
      <p:ext uri="{BB962C8B-B14F-4D97-AF65-F5344CB8AC3E}">
        <p14:creationId xmlns:p14="http://schemas.microsoft.com/office/powerpoint/2010/main" val="2239212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Structural induction: induction step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ja-JP" dirty="0"/>
              <a:t>The following proof passage represents an induction step for </a:t>
            </a:r>
            <a:r>
              <a:rPr lang="en-US" altLang="ja-JP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endParaRPr lang="en-US" altLang="ja-JP" dirty="0">
              <a:solidFill>
                <a:srgbClr val="00B050"/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15</a:t>
            </a:fld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FD6D16-D839-D8AB-9D29-28C34CA26319}"/>
              </a:ext>
            </a:extLst>
          </p:cNvPr>
          <p:cNvSpPr txBox="1"/>
          <p:nvPr/>
        </p:nvSpPr>
        <p:spPr>
          <a:xfrm>
            <a:off x="3252912" y="2609732"/>
            <a:ext cx="5686173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open INV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ops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j : -&gt; Vid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s' = </a:t>
            </a:r>
            <a:r>
              <a:rPr lang="en-US" altLang="ja-JP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s,k,l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red 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inv1(</a:t>
            </a:r>
            <a:r>
              <a:rPr lang="en-US" altLang="ja-JP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s,i,j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implies </a:t>
            </a:r>
            <a:r>
              <a:rPr lang="en-US" altLang="ja-JP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inv1(s’,</a:t>
            </a:r>
            <a:r>
              <a:rPr lang="en-US" altLang="ja-JP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i.j</a:t>
            </a:r>
            <a:r>
              <a:rPr lang="en-US" altLang="ja-JP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.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close .</a:t>
            </a:r>
            <a:endParaRPr kumimoji="1" lang="ja-JP" alt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B4F817-3E60-EB4C-681E-40C50624D820}"/>
              </a:ext>
            </a:extLst>
          </p:cNvPr>
          <p:cNvSpPr txBox="1"/>
          <p:nvPr/>
        </p:nvSpPr>
        <p:spPr>
          <a:xfrm>
            <a:off x="838199" y="4308709"/>
            <a:ext cx="105156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Unfortunately, the above reduction does not return true nor false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We divide the proof passage into two cases </a:t>
            </a:r>
            <a:r>
              <a:rPr lang="en-US" altLang="ja-JP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manually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until they return true or false 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6F3017C-16D2-05FB-5043-DFE4F18F8EFF}"/>
              </a:ext>
            </a:extLst>
          </p:cNvPr>
          <p:cNvSpPr txBox="1"/>
          <p:nvPr/>
        </p:nvSpPr>
        <p:spPr>
          <a:xfrm>
            <a:off x="925958" y="5549124"/>
            <a:ext cx="4910268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eq c-set(</a:t>
            </a:r>
            <a:r>
              <a:rPr lang="en-US" altLang="ja-JP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s,k</a:t>
            </a:r>
            <a:r>
              <a:rPr lang="en-US" altLang="ja-JP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= true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s' = set(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s,k,l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red inv1(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s,i,j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implies inv1(s’,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i.j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. 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1ECE498-A96C-FAF8-2195-3B3C6CB579ED}"/>
              </a:ext>
            </a:extLst>
          </p:cNvPr>
          <p:cNvSpPr txBox="1"/>
          <p:nvPr/>
        </p:nvSpPr>
        <p:spPr>
          <a:xfrm>
            <a:off x="6009993" y="5549124"/>
            <a:ext cx="4910268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eq c-set(</a:t>
            </a:r>
            <a:r>
              <a:rPr lang="en-US" altLang="ja-JP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s,k</a:t>
            </a:r>
            <a:r>
              <a:rPr lang="en-US" altLang="ja-JP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= false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s' = set(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s,k,l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red inv1(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s,i,j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implies inv1(s’,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i.j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. </a:t>
            </a:r>
          </a:p>
        </p:txBody>
      </p:sp>
    </p:spTree>
    <p:extLst>
      <p:ext uri="{BB962C8B-B14F-4D97-AF65-F5344CB8AC3E}">
        <p14:creationId xmlns:p14="http://schemas.microsoft.com/office/powerpoint/2010/main" val="4290694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Structural induction: complete a proof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We do case-splitting until the reduction commands return true or false</a:t>
            </a:r>
          </a:p>
          <a:p>
            <a:r>
              <a:rPr lang="en-US" altLang="ja-JP" dirty="0"/>
              <a:t>When it is false, we need find an appropriate lemma to deny it and </a:t>
            </a:r>
            <a:br>
              <a:rPr lang="en-US" altLang="ja-JP" dirty="0"/>
            </a:br>
            <a:r>
              <a:rPr lang="en-US" altLang="ja-JP" dirty="0"/>
              <a:t>need prove the added lemma as well as the first invariant property inv1</a:t>
            </a:r>
          </a:p>
          <a:p>
            <a:r>
              <a:rPr lang="en-US" altLang="ja-JP" dirty="0"/>
              <a:t>Finally, we obtain a complete proof score for inv1 with </a:t>
            </a:r>
            <a:r>
              <a:rPr lang="en-US" altLang="ja-JP" dirty="0">
                <a:solidFill>
                  <a:srgbClr val="0070C0"/>
                </a:solidFill>
              </a:rPr>
              <a:t>609</a:t>
            </a:r>
            <a:r>
              <a:rPr lang="en-US" altLang="ja-JP" dirty="0"/>
              <a:t> </a:t>
            </a:r>
            <a:r>
              <a:rPr lang="en-US" altLang="ja-JP" dirty="0">
                <a:solidFill>
                  <a:srgbClr val="0070C0"/>
                </a:solidFill>
              </a:rPr>
              <a:t>proof passages </a:t>
            </a:r>
            <a:r>
              <a:rPr lang="en-US" altLang="ja-JP" dirty="0"/>
              <a:t>which all return true, where </a:t>
            </a:r>
            <a:r>
              <a:rPr lang="en-US" altLang="ja-JP" dirty="0">
                <a:solidFill>
                  <a:srgbClr val="0070C0"/>
                </a:solidFill>
              </a:rPr>
              <a:t>twenty</a:t>
            </a:r>
            <a:r>
              <a:rPr lang="en-US" altLang="ja-JP" dirty="0"/>
              <a:t> </a:t>
            </a:r>
            <a:r>
              <a:rPr lang="en-US" altLang="ja-JP" dirty="0">
                <a:solidFill>
                  <a:srgbClr val="0070C0"/>
                </a:solidFill>
              </a:rPr>
              <a:t>lemmas</a:t>
            </a:r>
            <a:r>
              <a:rPr lang="en-US" altLang="ja-JP" dirty="0"/>
              <a:t> are introduced</a:t>
            </a:r>
          </a:p>
          <a:p>
            <a:r>
              <a:rPr lang="en-US" altLang="ja-JP" dirty="0"/>
              <a:t>Since the data module VID of vehicles denotes the </a:t>
            </a:r>
            <a:r>
              <a:rPr lang="en-US" altLang="ja-JP" dirty="0">
                <a:solidFill>
                  <a:srgbClr val="0070C0"/>
                </a:solidFill>
              </a:rPr>
              <a:t>loose</a:t>
            </a:r>
            <a:r>
              <a:rPr lang="en-US" altLang="ja-JP" dirty="0"/>
              <a:t> denotation, </a:t>
            </a:r>
            <a:br>
              <a:rPr lang="en-US" altLang="ja-JP" dirty="0"/>
            </a:br>
            <a:r>
              <a:rPr lang="en-US" altLang="ja-JP" dirty="0"/>
              <a:t>the system specification OTS denotes all systems following the LJPL protocol </a:t>
            </a:r>
            <a:r>
              <a:rPr lang="en-US" altLang="ja-JP" dirty="0">
                <a:solidFill>
                  <a:srgbClr val="0070C0"/>
                </a:solidFill>
              </a:rPr>
              <a:t>with arbitrary number of vehicles</a:t>
            </a:r>
          </a:p>
          <a:p>
            <a:r>
              <a:rPr lang="en-US" altLang="ja-JP" dirty="0"/>
              <a:t>Our result guarantees that the LJPL protocol is safe for </a:t>
            </a:r>
            <a:r>
              <a:rPr lang="en-US" altLang="ja-JP" dirty="0">
                <a:solidFill>
                  <a:srgbClr val="0070C0"/>
                </a:solidFill>
              </a:rPr>
              <a:t>any set of AVs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78256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Conclusion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We described an OTS model of the LJPL protocol in </a:t>
            </a:r>
            <a:r>
              <a:rPr lang="en-US" altLang="ja-JP" dirty="0" err="1"/>
              <a:t>CafeOBJ</a:t>
            </a:r>
            <a:r>
              <a:rPr lang="en-US" altLang="ja-JP" dirty="0"/>
              <a:t> language and verified a safety property by the proof score method.</a:t>
            </a:r>
          </a:p>
          <a:p>
            <a:r>
              <a:rPr lang="en-US" altLang="ja-JP" dirty="0"/>
              <a:t>The main contribution of our study is to give a formal verification of </a:t>
            </a:r>
            <a:r>
              <a:rPr lang="en-US" altLang="ja-JP" dirty="0">
                <a:solidFill>
                  <a:srgbClr val="00B050"/>
                </a:solidFill>
              </a:rPr>
              <a:t>the safety property </a:t>
            </a:r>
            <a:r>
              <a:rPr lang="en-US" altLang="ja-JP" dirty="0"/>
              <a:t>of the LJPL protocol for </a:t>
            </a:r>
            <a:r>
              <a:rPr lang="en-US" altLang="ja-JP" dirty="0">
                <a:solidFill>
                  <a:srgbClr val="0070C0"/>
                </a:solidFill>
              </a:rPr>
              <a:t>arbitrary number of vehicles</a:t>
            </a:r>
          </a:p>
          <a:p>
            <a:endParaRPr lang="en-US" altLang="ja-JP" dirty="0"/>
          </a:p>
          <a:p>
            <a:r>
              <a:rPr lang="en-US" altLang="ja-JP" dirty="0"/>
              <a:t>In [Nandi19], not only the safety property we deal with in this study, but other important properties of intersection control protocols have also been verified, e.g., </a:t>
            </a:r>
            <a:r>
              <a:rPr lang="en-US" altLang="ja-JP" dirty="0">
                <a:solidFill>
                  <a:srgbClr val="FF0000"/>
                </a:solidFill>
              </a:rPr>
              <a:t>the deadlock-freedom </a:t>
            </a:r>
            <a:r>
              <a:rPr lang="en-US" altLang="ja-JP" dirty="0"/>
              <a:t>and </a:t>
            </a:r>
            <a:r>
              <a:rPr lang="en-US" altLang="ja-JP" dirty="0">
                <a:solidFill>
                  <a:srgbClr val="FF0000"/>
                </a:solidFill>
              </a:rPr>
              <a:t>the starvation-freedom </a:t>
            </a:r>
            <a:r>
              <a:rPr lang="en-US" altLang="ja-JP" dirty="0"/>
              <a:t>properties</a:t>
            </a:r>
          </a:p>
          <a:p>
            <a:r>
              <a:rPr lang="en-US" altLang="ja-JP" dirty="0"/>
              <a:t>To specify and verify such properties in our OTS/</a:t>
            </a:r>
            <a:r>
              <a:rPr lang="en-US" altLang="ja-JP" dirty="0" err="1"/>
              <a:t>CafeOBJ</a:t>
            </a:r>
            <a:r>
              <a:rPr lang="en-US" altLang="ja-JP" dirty="0"/>
              <a:t> specification is one of our future work</a:t>
            </a:r>
          </a:p>
          <a:p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17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16381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E3A0BD-2F51-3843-67E5-CAC87160F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1991548-016F-0D04-A339-416E566A5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6462AE8-405F-DDD1-6658-27F58C943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18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27792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Data modules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ja-JP" dirty="0"/>
              <a:t>Since the LJPL protocol manages a queue of vehicles, </a:t>
            </a:r>
            <a:br>
              <a:rPr lang="en-US" altLang="ja-JP" dirty="0"/>
            </a:br>
            <a:r>
              <a:rPr lang="en-US" altLang="ja-JP" dirty="0"/>
              <a:t>we specify a data module QUEUE of queues as follows: 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19</a:t>
            </a:fld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FD6D16-D839-D8AB-9D29-28C34CA26319}"/>
              </a:ext>
            </a:extLst>
          </p:cNvPr>
          <p:cNvSpPr txBox="1"/>
          <p:nvPr/>
        </p:nvSpPr>
        <p:spPr>
          <a:xfrm>
            <a:off x="838201" y="2895580"/>
            <a:ext cx="6155724" cy="34163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mod! QUEUE{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pr(VID)  [Queue]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op empty : -&gt; Queue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op _,_ : Vid Queue -&gt; Queue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op put : Queue Vid -&gt; Queue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op remove : Queue -&gt; Queue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op top : Queue -&gt; Vid+ ...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...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eq put(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empty,I:Vid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=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I,empty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eq put((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J:Vid,Q:Queue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I:Vid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=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J,put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(Q,I)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...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kumimoji="1" lang="ja-JP" alt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C49969-1D43-DD3A-C617-274CCEEACE3B}"/>
              </a:ext>
            </a:extLst>
          </p:cNvPr>
          <p:cNvSpPr txBox="1"/>
          <p:nvPr/>
        </p:nvSpPr>
        <p:spPr>
          <a:xfrm>
            <a:off x="7470540" y="2931771"/>
            <a:ext cx="31880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  put((</a:t>
            </a:r>
            <a:r>
              <a:rPr lang="en-US" altLang="ja-JP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a,b,empty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),c)</a:t>
            </a:r>
          </a:p>
          <a:p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ja-JP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a,put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((</a:t>
            </a:r>
            <a:r>
              <a:rPr lang="en-US" altLang="ja-JP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b,empty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),c)</a:t>
            </a:r>
          </a:p>
          <a:p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ja-JP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a,b,put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empty,c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ja-JP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a,b,c,empty</a:t>
            </a:r>
            <a:endParaRPr kumimoji="1" lang="ja-JP" altLang="en-US" sz="20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7C29861-0FC5-B3F8-164E-5693C0F9CC2D}"/>
              </a:ext>
            </a:extLst>
          </p:cNvPr>
          <p:cNvSpPr txBox="1"/>
          <p:nvPr/>
        </p:nvSpPr>
        <p:spPr>
          <a:xfrm>
            <a:off x="7498081" y="4691015"/>
            <a:ext cx="3855719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One of the strong points of algebraic specifications is that we can describe specifications of user-defined abstract data types intuitively</a:t>
            </a:r>
            <a:endParaRPr kumimoji="1" lang="ja-JP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899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System module: </a:t>
            </a:r>
            <a:r>
              <a:rPr lang="en-US" altLang="ja-JP" dirty="0"/>
              <a:t>observers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ja-JP" dirty="0"/>
              <a:t>We give a system module of the LJPL protocol.</a:t>
            </a:r>
          </a:p>
          <a:p>
            <a:pPr>
              <a:lnSpc>
                <a:spcPct val="100000"/>
              </a:lnSpc>
            </a:pPr>
            <a:r>
              <a:rPr lang="en-US" altLang="ja-JP" dirty="0"/>
              <a:t>First, we give observers of our system module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20</a:t>
            </a:fld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FD6D16-D839-D8AB-9D29-28C34CA26319}"/>
              </a:ext>
            </a:extLst>
          </p:cNvPr>
          <p:cNvSpPr txBox="1"/>
          <p:nvPr/>
        </p:nvSpPr>
        <p:spPr>
          <a:xfrm>
            <a:off x="838200" y="3726577"/>
            <a:ext cx="4674974" cy="25853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mod* OTS{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pr(LID + VSTAT + QUEUE + TIMEVAL)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*[Sys]*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lid : Sys Vid+ -&gt; Lid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: Sys Vid+ -&gt;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endParaRPr lang="en-US" altLang="ja-JP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t : Sys Vid+ -&gt; Rat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lt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: Sys Vid+ -&gt; Rat+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q : Sys Lid -&gt; Queue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now : Sys -&gt; Rat </a:t>
            </a:r>
            <a:endParaRPr kumimoji="1" lang="ja-JP" alt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7EB4F817-3E60-EB4C-681E-40C50624D820}"/>
                  </a:ext>
                </a:extLst>
              </p:cNvPr>
              <p:cNvSpPr txBox="1"/>
              <p:nvPr/>
            </p:nvSpPr>
            <p:spPr>
              <a:xfrm>
                <a:off x="5696465" y="3093288"/>
                <a:ext cx="5972433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ja-JP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lid(</a:t>
                </a:r>
                <a14:m>
                  <m:oMath xmlns:m="http://schemas.openxmlformats.org/officeDocument/2006/math">
                    <m:r>
                      <a:rPr lang="en-US" altLang="ja-JP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𝑠</m:t>
                    </m:r>
                    <m:r>
                      <a:rPr lang="en-US" altLang="ja-JP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altLang="ja-JP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𝑖</m:t>
                    </m:r>
                  </m:oMath>
                </a14:m>
                <a:r>
                  <a:rPr lang="en-US" altLang="ja-JP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) is the lane ID of a vehicle </a:t>
                </a:r>
                <a14:m>
                  <m:oMath xmlns:m="http://schemas.openxmlformats.org/officeDocument/2006/math">
                    <m:r>
                      <a:rPr lang="en-US" altLang="ja-JP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𝑖</m:t>
                    </m:r>
                  </m:oMath>
                </a14:m>
                <a:r>
                  <a:rPr lang="en-US" altLang="ja-JP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at a state </a:t>
                </a:r>
                <a14:m>
                  <m:oMath xmlns:m="http://schemas.openxmlformats.org/officeDocument/2006/math">
                    <m:r>
                      <a:rPr lang="en-US" altLang="ja-JP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𝑠</m:t>
                    </m:r>
                  </m:oMath>
                </a14:m>
                <a:endParaRPr lang="en-US" altLang="ja-JP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ja-JP" sz="2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vstat</a:t>
                </a:r>
                <a:r>
                  <a:rPr lang="en-US" altLang="ja-JP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ja-JP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𝑠</m:t>
                    </m:r>
                    <m:r>
                      <a:rPr lang="en-US" altLang="ja-JP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altLang="ja-JP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𝑖</m:t>
                    </m:r>
                  </m:oMath>
                </a14:m>
                <a:r>
                  <a:rPr lang="en-US" altLang="ja-JP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), t(</a:t>
                </a:r>
                <a14:m>
                  <m:oMath xmlns:m="http://schemas.openxmlformats.org/officeDocument/2006/math">
                    <m:r>
                      <a:rPr lang="en-US" altLang="ja-JP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𝑠</m:t>
                    </m:r>
                    <m:r>
                      <a:rPr lang="en-US" altLang="ja-JP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altLang="ja-JP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𝑖</m:t>
                    </m:r>
                  </m:oMath>
                </a14:m>
                <a:r>
                  <a:rPr lang="en-US" altLang="ja-JP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)} and </a:t>
                </a:r>
                <a:r>
                  <a:rPr lang="en-US" altLang="ja-JP" sz="2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lt</a:t>
                </a:r>
                <a:r>
                  <a:rPr lang="en-US" altLang="ja-JP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ja-JP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𝑠</m:t>
                    </m:r>
                    <m:r>
                      <a:rPr lang="en-US" altLang="ja-JP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altLang="ja-JP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𝑖</m:t>
                    </m:r>
                  </m:oMath>
                </a14:m>
                <a:r>
                  <a:rPr lang="en-US" altLang="ja-JP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) are the state, the arrival time, and the arrival time of the top vehicle in the queue of the lane of a vehicle </a:t>
                </a:r>
                <a14:m>
                  <m:oMath xmlns:m="http://schemas.openxmlformats.org/officeDocument/2006/math">
                    <m:r>
                      <a:rPr lang="en-US" altLang="ja-JP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𝑖</m:t>
                    </m:r>
                  </m:oMath>
                </a14:m>
                <a:r>
                  <a:rPr lang="en-US" altLang="ja-JP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at a state </a:t>
                </a:r>
                <a14:m>
                  <m:oMath xmlns:m="http://schemas.openxmlformats.org/officeDocument/2006/math">
                    <m:r>
                      <a:rPr lang="en-US" altLang="ja-JP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𝑠</m:t>
                    </m:r>
                  </m:oMath>
                </a14:m>
                <a:r>
                  <a:rPr lang="en-US" altLang="ja-JP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respectively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ja-JP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q(</a:t>
                </a:r>
                <a14:m>
                  <m:oMath xmlns:m="http://schemas.openxmlformats.org/officeDocument/2006/math">
                    <m:r>
                      <a:rPr lang="en-US" altLang="ja-JP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𝑠</m:t>
                    </m:r>
                    <m:r>
                      <a:rPr lang="en-US" altLang="ja-JP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altLang="ja-JP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𝑙</m:t>
                    </m:r>
                  </m:oMath>
                </a14:m>
                <a:r>
                  <a:rPr lang="en-US" altLang="ja-JP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) is the queue of a lane</a:t>
                </a:r>
                <a:r>
                  <a:rPr lang="en-US" altLang="ja-JP" sz="2400" dirty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𝑙</m:t>
                    </m:r>
                  </m:oMath>
                </a14:m>
                <a:r>
                  <a:rPr lang="en-US" altLang="ja-JP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at a state </a:t>
                </a:r>
                <a14:m>
                  <m:oMath xmlns:m="http://schemas.openxmlformats.org/officeDocument/2006/math">
                    <m:r>
                      <a:rPr lang="en-US" altLang="ja-JP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𝑠</m:t>
                    </m:r>
                  </m:oMath>
                </a14:m>
                <a:endParaRPr lang="en-US" altLang="ja-JP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ja-JP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now(</a:t>
                </a:r>
                <a14:m>
                  <m:oMath xmlns:m="http://schemas.openxmlformats.org/officeDocument/2006/math">
                    <m:r>
                      <a:rPr lang="en-US" altLang="ja-JP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𝑠</m:t>
                    </m:r>
                  </m:oMath>
                </a14:m>
                <a:r>
                  <a:rPr lang="en-US" altLang="ja-JP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) is the elapsed time at a state </a:t>
                </a:r>
                <a14:m>
                  <m:oMath xmlns:m="http://schemas.openxmlformats.org/officeDocument/2006/math">
                    <m:r>
                      <a:rPr lang="en-US" altLang="ja-JP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𝑠</m:t>
                    </m:r>
                  </m:oMath>
                </a14:m>
                <a:endParaRPr lang="en-US" altLang="ja-JP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kumimoji="1" lang="ja-JP" altLang="en-US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7EB4F817-3E60-EB4C-681E-40C50624D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6465" y="3093288"/>
                <a:ext cx="5972433" cy="3416320"/>
              </a:xfrm>
              <a:prstGeom prst="rect">
                <a:avLst/>
              </a:prstGeom>
              <a:blipFill>
                <a:blip r:embed="rId2"/>
                <a:stretch>
                  <a:fillRect l="-1274" t="-1481" r="-127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431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System module: transitions (1/2)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State transitions are declared as follows:</a:t>
            </a:r>
          </a:p>
          <a:p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21</a:t>
            </a:fld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FD6D16-D839-D8AB-9D29-28C34CA26319}"/>
              </a:ext>
            </a:extLst>
          </p:cNvPr>
          <p:cNvSpPr txBox="1"/>
          <p:nvPr/>
        </p:nvSpPr>
        <p:spPr>
          <a:xfrm>
            <a:off x="838200" y="2883223"/>
            <a:ext cx="4674974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set : Sys Vid Lid -&gt; Sys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approach : Sys Vid -&gt; Sys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check : Sys Vid -&gt; Sys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enter : Sys Vid -&gt; Sys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bop leave : Sys Vid -&gt; Sys</a:t>
            </a:r>
          </a:p>
          <a:p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bop tick : Sys Rat -&gt; Sys</a:t>
            </a:r>
            <a:endParaRPr kumimoji="1" lang="ja-JP" altLang="en-US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B4F817-3E60-EB4C-681E-40C50624D820}"/>
              </a:ext>
            </a:extLst>
          </p:cNvPr>
          <p:cNvSpPr txBox="1"/>
          <p:nvPr/>
        </p:nvSpPr>
        <p:spPr>
          <a:xfrm>
            <a:off x="5592462" y="2883223"/>
            <a:ext cx="597243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Term set(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s,i,l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) is the result state after applying the transition set for a vehicle 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and a lane l at the state 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Similarly, other transitions are declared as operators which take a current state and return the result state with some parameters.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 tick(</a:t>
            </a:r>
            <a:r>
              <a:rPr lang="en-US" altLang="ja-JP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s,x</a:t>
            </a:r>
            <a:r>
              <a:rPr lang="en-US" altLang="ja-JP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is a special transition which advances elapsed time by 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A transition has its effective condition under which it can be executed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BDD01B4-7834-5852-FCC5-F37ED93BC016}"/>
              </a:ext>
            </a:extLst>
          </p:cNvPr>
          <p:cNvSpPr txBox="1"/>
          <p:nvPr/>
        </p:nvSpPr>
        <p:spPr>
          <a:xfrm>
            <a:off x="838200" y="5144397"/>
            <a:ext cx="4674974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op c-set : Sys Vid -&gt; Bool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eq c-set(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S:Sys,I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=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  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(S,I) = running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   &amp;&amp; lid(S,I) = lane999) .</a:t>
            </a:r>
          </a:p>
        </p:txBody>
      </p:sp>
    </p:spTree>
    <p:extLst>
      <p:ext uri="{BB962C8B-B14F-4D97-AF65-F5344CB8AC3E}">
        <p14:creationId xmlns:p14="http://schemas.microsoft.com/office/powerpoint/2010/main" val="4098560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System module: transitions (2/2)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The following is the set of all equations defining 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dirty="0"/>
              <a:t> when it is effective.</a:t>
            </a:r>
          </a:p>
          <a:p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22</a:t>
            </a:fld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FD6D16-D839-D8AB-9D29-28C34CA26319}"/>
              </a:ext>
            </a:extLst>
          </p:cNvPr>
          <p:cNvSpPr txBox="1"/>
          <p:nvPr/>
        </p:nvSpPr>
        <p:spPr>
          <a:xfrm>
            <a:off x="986482" y="2384256"/>
            <a:ext cx="10515600" cy="17851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ceq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 lid(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</a:t>
            </a:r>
            <a:r>
              <a:rPr lang="en-US" altLang="ja-JP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altLang="ja-JP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),J) = (if </a:t>
            </a:r>
            <a:r>
              <a:rPr lang="en-US" altLang="ja-JP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 = J 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then </a:t>
            </a:r>
            <a:r>
              <a:rPr lang="en-US" altLang="ja-JP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else </a:t>
            </a:r>
            <a:r>
              <a:rPr lang="en-US" altLang="ja-JP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lid(S,J) 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fi) if c-set(S,I)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ceq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(S,I,L),J) =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(S,J) if c-set(S,I)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ceq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   t(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(S,I,L),J) = t(S,J) if c-set(S,I)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ceq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lt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(S,I,L),J) =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lt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(S,J) if c-set(S,I)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ceq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   q(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(S,I,L),L') = q(S,L') if c-set(S,I)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ceq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  now(</a:t>
            </a:r>
            <a:r>
              <a:rPr lang="en-US" altLang="ja-JP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(S,I,L)) = now(S) if c-set(S,I) .</a:t>
            </a:r>
            <a:endParaRPr kumimoji="1" lang="ja-JP" alt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B4F817-3E60-EB4C-681E-40C50624D820}"/>
              </a:ext>
            </a:extLst>
          </p:cNvPr>
          <p:cNvSpPr txBox="1"/>
          <p:nvPr/>
        </p:nvSpPr>
        <p:spPr>
          <a:xfrm>
            <a:off x="986482" y="4304297"/>
            <a:ext cx="1051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For example, the first equation specifies that </a:t>
            </a:r>
            <a:b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the lane ID (</a:t>
            </a:r>
            <a:r>
              <a:rPr lang="en-US" altLang="ja-JP" sz="2400" dirty="0">
                <a:latin typeface="Consolas" panose="020B0609020204030204" pitchFamily="49" charset="0"/>
                <a:cs typeface="Consolas" panose="020B0609020204030204" pitchFamily="49" charset="0"/>
              </a:rPr>
              <a:t>lid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) of a vehicle </a:t>
            </a:r>
            <a:r>
              <a:rPr lang="en-US" altLang="ja-JP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after </a:t>
            </a:r>
            <a:r>
              <a:rPr lang="en-US" altLang="ja-JP" sz="24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sz="2400" dirty="0">
                <a:latin typeface="Consolas" panose="020B0609020204030204" pitchFamily="49" charset="0"/>
                <a:cs typeface="Consolas" panose="020B0609020204030204" pitchFamily="49" charset="0"/>
              </a:rPr>
              <a:t>(S,</a:t>
            </a:r>
            <a:r>
              <a:rPr lang="en-US" altLang="ja-JP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ja-JP" sz="24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altLang="ja-JP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altLang="ja-JP" sz="2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is defined as </a:t>
            </a:r>
            <a:b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if </a:t>
            </a:r>
            <a:r>
              <a:rPr lang="en-US" altLang="ja-JP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= J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when set is effective, and it is </a:t>
            </a:r>
            <a:r>
              <a:rPr lang="en-US" altLang="ja-JP" sz="2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unchanged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if I and J are different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Similarly, we define six observed values after applying each of six transitions, that is, 36 equations like the above.</a:t>
            </a:r>
          </a:p>
        </p:txBody>
      </p:sp>
    </p:spTree>
    <p:extLst>
      <p:ext uri="{BB962C8B-B14F-4D97-AF65-F5344CB8AC3E}">
        <p14:creationId xmlns:p14="http://schemas.microsoft.com/office/powerpoint/2010/main" val="17907237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Invariant property of safety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We verify the safety property of the LJPL protocol, that is, no vehicles enter the intersection if they belong to conflict lanes </a:t>
            </a:r>
            <a:r>
              <a:rPr lang="en-US" altLang="ja-JP" dirty="0">
                <a:solidFill>
                  <a:srgbClr val="FF0000"/>
                </a:solidFill>
              </a:rPr>
              <a:t>in all reachable states</a:t>
            </a:r>
          </a:p>
          <a:p>
            <a:r>
              <a:rPr lang="en-US" altLang="ja-JP" dirty="0"/>
              <a:t>First, we formalize a safe state by operators and equations.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23</a:t>
            </a:fld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FD6D16-D839-D8AB-9D29-28C34CA26319}"/>
              </a:ext>
            </a:extLst>
          </p:cNvPr>
          <p:cNvSpPr txBox="1"/>
          <p:nvPr/>
        </p:nvSpPr>
        <p:spPr>
          <a:xfrm>
            <a:off x="838195" y="3150641"/>
            <a:ext cx="10515601" cy="16312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eq </a:t>
            </a:r>
            <a:r>
              <a:rPr lang="en-US" altLang="ja-JP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concur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(L,L') = ((L = L') || (L = lane0 &amp;&amp; (L' = lane1 || L' = lane3 </a:t>
            </a:r>
          </a:p>
          <a:p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       || L' = lane4) || ... ) .</a:t>
            </a:r>
          </a:p>
          <a:p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eq </a:t>
            </a:r>
            <a:r>
              <a:rPr lang="en-US" altLang="ja-JP" sz="20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inv1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(S,I,J) = </a:t>
            </a:r>
          </a:p>
          <a:p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(not(I = J) &amp;&amp; </a:t>
            </a:r>
            <a:r>
              <a:rPr lang="en-US" altLang="ja-JP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(S,I) = crossing &amp;&amp; </a:t>
            </a:r>
            <a:r>
              <a:rPr lang="en-US" altLang="ja-JP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(S,J) = crossing) </a:t>
            </a:r>
          </a:p>
          <a:p>
            <a:r>
              <a:rPr lang="en-US" altLang="ja-JP" sz="20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implies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ja-JP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concur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(lid(S,I),lid(S,J)) . }</a:t>
            </a:r>
            <a:endParaRPr kumimoji="1" lang="ja-JP" altLang="en-US" sz="20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B4F817-3E60-EB4C-681E-40C50624D820}"/>
              </a:ext>
            </a:extLst>
          </p:cNvPr>
          <p:cNvSpPr txBox="1"/>
          <p:nvPr/>
        </p:nvSpPr>
        <p:spPr>
          <a:xfrm>
            <a:off x="838195" y="4853524"/>
            <a:ext cx="105156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The first equation specifies a predicate concur such that </a:t>
            </a:r>
            <a:r>
              <a:rPr lang="en-US" altLang="ja-JP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concur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(L,L') is true if lanes L does not conflict with L’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The invariant property </a:t>
            </a:r>
            <a:r>
              <a:rPr lang="en-US" altLang="ja-JP" sz="24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inv1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is a state predicate, meaning that different vehicles can cross the intersection at </a:t>
            </a:r>
            <a:r>
              <a:rPr lang="en-US" altLang="ja-JP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concurrent lanes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</a:p>
        </p:txBody>
      </p:sp>
    </p:spTree>
    <p:extLst>
      <p:ext uri="{BB962C8B-B14F-4D97-AF65-F5344CB8AC3E}">
        <p14:creationId xmlns:p14="http://schemas.microsoft.com/office/powerpoint/2010/main" val="31659852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Structural induction: base step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ja-JP" dirty="0"/>
              <a:t>The following is a fragment of a proof score, called a proof passage, for the base step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24</a:t>
            </a:fld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FD6D16-D839-D8AB-9D29-28C34CA26319}"/>
              </a:ext>
            </a:extLst>
          </p:cNvPr>
          <p:cNvSpPr txBox="1"/>
          <p:nvPr/>
        </p:nvSpPr>
        <p:spPr>
          <a:xfrm>
            <a:off x="3252912" y="2800965"/>
            <a:ext cx="5686173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open INV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ops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j : -&gt; Vid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red inv1(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init,i,j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close .</a:t>
            </a:r>
            <a:endParaRPr kumimoji="1" lang="ja-JP" alt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B4F817-3E60-EB4C-681E-40C50624D820}"/>
              </a:ext>
            </a:extLst>
          </p:cNvPr>
          <p:cNvSpPr txBox="1"/>
          <p:nvPr/>
        </p:nvSpPr>
        <p:spPr>
          <a:xfrm>
            <a:off x="838199" y="4308709"/>
            <a:ext cx="105156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Constants </a:t>
            </a:r>
            <a:r>
              <a:rPr lang="en-US" altLang="ja-JP" sz="24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and j are declared as arbitrary vehicles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2400" dirty="0" err="1">
                <a:latin typeface="Arial" panose="020B0604020202020204" pitchFamily="34" charset="0"/>
                <a:cs typeface="Arial" panose="020B0604020202020204" pitchFamily="34" charset="0"/>
              </a:rPr>
              <a:t>CafeOBJ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returns true as the result of the above reduction, </a:t>
            </a:r>
            <a:b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that guarantees that the base step is proved successfully.</a:t>
            </a:r>
          </a:p>
        </p:txBody>
      </p:sp>
    </p:spTree>
    <p:extLst>
      <p:ext uri="{BB962C8B-B14F-4D97-AF65-F5344CB8AC3E}">
        <p14:creationId xmlns:p14="http://schemas.microsoft.com/office/powerpoint/2010/main" val="1677730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Specification execution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The </a:t>
            </a:r>
            <a:r>
              <a:rPr lang="en-US" altLang="ja-JP" dirty="0" err="1"/>
              <a:t>CafeOBJ</a:t>
            </a:r>
            <a:r>
              <a:rPr lang="en-US" altLang="ja-JP" dirty="0"/>
              <a:t> reduction command reduces a term to a term equivalent to the input term based on term rewriting theory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25</a:t>
            </a:fld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FD6D16-D839-D8AB-9D29-28C34CA26319}"/>
              </a:ext>
            </a:extLst>
          </p:cNvPr>
          <p:cNvSpPr txBox="1"/>
          <p:nvPr/>
        </p:nvSpPr>
        <p:spPr>
          <a:xfrm>
            <a:off x="251419" y="2708632"/>
            <a:ext cx="5640225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open OTS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ops a b : -&gt; Vid . eq (a = b) = false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op s1 : -&gt; Sys . eq s1 = </a:t>
            </a:r>
            <a:r>
              <a:rPr lang="en-US" altLang="ja-JP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approach</a:t>
            </a:r>
            <a:r>
              <a:rPr lang="en-US" altLang="ja-JP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altLang="ja-JP" b="1" dirty="0">
                <a:latin typeface="Consolas" panose="020B0609020204030204" pitchFamily="49" charset="0"/>
                <a:cs typeface="Consolas" panose="020B0609020204030204" pitchFamily="49" charset="0"/>
              </a:rPr>
              <a:t>,a,lane2),b,lane0),a)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red </a:t>
            </a:r>
            <a:r>
              <a:rPr lang="en-US" altLang="ja-JP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lid(s1,a)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red </a:t>
            </a:r>
            <a:r>
              <a:rPr lang="en-US" altLang="ja-JP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(s1,a) 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red </a:t>
            </a:r>
            <a:r>
              <a:rPr lang="en-US" altLang="ja-JP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(s1,b) 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close .</a:t>
            </a:r>
            <a:endParaRPr kumimoji="1" lang="ja-JP" alt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B4F817-3E60-EB4C-681E-40C50624D820}"/>
              </a:ext>
            </a:extLst>
          </p:cNvPr>
          <p:cNvSpPr txBox="1"/>
          <p:nvPr/>
        </p:nvSpPr>
        <p:spPr>
          <a:xfrm>
            <a:off x="5891644" y="2708632"/>
            <a:ext cx="62950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In the left , the state s1 is obtained by applying </a:t>
            </a:r>
            <a:b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20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lane2 and lane0 for AVs a and b resp. </a:t>
            </a:r>
            <a:b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to the initial state and then applying </a:t>
            </a:r>
            <a:r>
              <a:rPr lang="en-US" altLang="ja-JP" sz="20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approach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for 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The lane ID and states of the AVs can be obtained by the 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CafeOBJ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reduction command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reachable states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are represented by terms constructed by </a:t>
            </a:r>
            <a:r>
              <a:rPr lang="en-US" altLang="ja-JP" sz="20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and transitions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AD255B5-7D8A-3973-62EF-FFB83B88916A}"/>
              </a:ext>
            </a:extLst>
          </p:cNvPr>
          <p:cNvSpPr txBox="1"/>
          <p:nvPr/>
        </p:nvSpPr>
        <p:spPr>
          <a:xfrm>
            <a:off x="1298990" y="4955401"/>
            <a:ext cx="6295033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%OTS5&gt; -- reduce in %OTS5 : (</a:t>
            </a:r>
            <a:r>
              <a:rPr lang="en-US" altLang="ja-JP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lid(s1,a)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):Lid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lane2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):Lid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%OTS5&gt; -- reduce in %OTS5 : (</a:t>
            </a:r>
            <a:r>
              <a:rPr lang="en-US" altLang="ja-JP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(s1,a)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endParaRPr lang="en-US" altLang="ja-JP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approaching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endParaRPr lang="en-US" altLang="ja-JP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%OTS5&gt; -- reduce in %OTS5 : (</a:t>
            </a:r>
            <a:r>
              <a:rPr lang="en-US" altLang="ja-JP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(s1,b)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endParaRPr lang="en-US" altLang="ja-JP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running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endParaRPr lang="en-US" altLang="ja-JP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9859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Specification execution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26</a:t>
            </a:fld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FD6D16-D839-D8AB-9D29-28C34CA26319}"/>
              </a:ext>
            </a:extLst>
          </p:cNvPr>
          <p:cNvSpPr txBox="1"/>
          <p:nvPr/>
        </p:nvSpPr>
        <p:spPr>
          <a:xfrm>
            <a:off x="393689" y="1835795"/>
            <a:ext cx="5234980" cy="369331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open OTS . ...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s1 = set(set(set(set(init,a,lane0),b,lane3),b2,lane3),c,lane4) .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s2 = approach(approach(approach(s1,a),b),c)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s3 = approach(tick(s2,1),b2)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s4 = check(check(check(check(s3,a),b),c),b2).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s5 = enter(enter(enter(s4,c),b),a) .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red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(s5,a) . red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(s5,b) .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red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(s5,b2) . red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(s5,c) . 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close .</a:t>
            </a:r>
            <a:endParaRPr kumimoji="1" lang="ja-JP" alt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B4F817-3E60-EB4C-681E-40C50624D820}"/>
              </a:ext>
            </a:extLst>
          </p:cNvPr>
          <p:cNvSpPr txBox="1"/>
          <p:nvPr/>
        </p:nvSpPr>
        <p:spPr>
          <a:xfrm>
            <a:off x="5628669" y="1835795"/>
            <a:ext cx="630009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By the last four reduction commands, we check states of all vehicles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 err="1">
                <a:latin typeface="Arial" panose="020B0604020202020204" pitchFamily="34" charset="0"/>
                <a:cs typeface="Arial" panose="020B0604020202020204" pitchFamily="34" charset="0"/>
              </a:rPr>
              <a:t>CafeOBJ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returns crossing for a in lane0, crossing for b and b2 in lane3, and stopped for c in lane4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Vehicles a and b, b2 are crossing since they do not conflict with each other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Vehicle c failed to enter (from stopped to crossing) since b in a conflict lane has already entered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Although b2’s arrival time is later than c’s arrival time, b2 entered since it belongs to the same queue with b.</a:t>
            </a:r>
          </a:p>
        </p:txBody>
      </p:sp>
    </p:spTree>
    <p:extLst>
      <p:ext uri="{BB962C8B-B14F-4D97-AF65-F5344CB8AC3E}">
        <p14:creationId xmlns:p14="http://schemas.microsoft.com/office/powerpoint/2010/main" val="25934370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Structural induction: Unreachable states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ja-JP" dirty="0"/>
              <a:t>If a proof passage returns false, there are two possibilities, the invariant property is not true or the considered state is unreachable from the initial state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27</a:t>
            </a:fld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FD6D16-D839-D8AB-9D29-28C34CA26319}"/>
              </a:ext>
            </a:extLst>
          </p:cNvPr>
          <p:cNvSpPr txBox="1"/>
          <p:nvPr/>
        </p:nvSpPr>
        <p:spPr>
          <a:xfrm>
            <a:off x="1185731" y="3261356"/>
            <a:ext cx="10168069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open ISTEP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ops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j k : -&gt; Vid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s,k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= stopped . eq top(q(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s,lid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s,k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))) = k . eq lid(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s,k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= lane0 .     eq top(q(s,lane0)) = k . eq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s,top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(q(s,lane2))) = stopped . ...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s' = enter(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s,k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. eq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= k . eq (j = k) = false . eq lid(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s,j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= lane2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(lid(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s,j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)= lane0) = false . eq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s,j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= crossing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red inv1(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s,i,j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implies inv1(s’,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i.j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. 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close .</a:t>
            </a:r>
            <a:endParaRPr kumimoji="1" lang="ja-JP" alt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7508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D8A7C7-AF46-CFDA-CD6E-DF9471EB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Structural induction: Lemma discovery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4FE173-E72B-0B50-1A62-F44E7805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To solve this proof passage, we introduce a lemma extracted from the unreachable state</a:t>
            </a:r>
          </a:p>
          <a:p>
            <a:r>
              <a:rPr lang="en-US" altLang="ja-JP" dirty="0"/>
              <a:t>The following is a lemma we introduce.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8159E1-7896-D76A-5D47-497264A1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F09-BBE2-441E-951A-A8B772080AC3}" type="slidenum">
              <a:rPr lang="ja-JP" altLang="en-US" smtClean="0"/>
              <a:pPr/>
              <a:t>28</a:t>
            </a:fld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FD6D16-D839-D8AB-9D29-28C34CA26319}"/>
              </a:ext>
            </a:extLst>
          </p:cNvPr>
          <p:cNvSpPr txBox="1"/>
          <p:nvPr/>
        </p:nvSpPr>
        <p:spPr>
          <a:xfrm>
            <a:off x="838200" y="3063648"/>
            <a:ext cx="10515600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pred1(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S,empty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= true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pred1(S,(I,Q)) = (if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(S,I) = crossing then false else pred1(S,Q) fi)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pred2(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S,empty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= true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pred2(S,(I,Q)) = (if 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vstat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(S,I) = stopped then pred1(S,Q) else pred2(S,Q) fi) .</a:t>
            </a:r>
          </a:p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eq inv2(S,I) = pred2(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S,q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S,lid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(S,I))) .</a:t>
            </a:r>
            <a:endParaRPr kumimoji="1" lang="ja-JP" alt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B4F817-3E60-EB4C-681E-40C50624D820}"/>
              </a:ext>
            </a:extLst>
          </p:cNvPr>
          <p:cNvSpPr txBox="1"/>
          <p:nvPr/>
        </p:nvSpPr>
        <p:spPr>
          <a:xfrm>
            <a:off x="823783" y="5045245"/>
            <a:ext cx="1051560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Then, the reduction does not return false, and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We proceed case splitting and lemma discovery repeatedly and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all proof passages (cases) for inv1 become true after introducing two more lemmas inv3 and inv4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198A079-DC46-79B7-9FE9-5C4B55922A0E}"/>
              </a:ext>
            </a:extLst>
          </p:cNvPr>
          <p:cNvSpPr txBox="1"/>
          <p:nvPr/>
        </p:nvSpPr>
        <p:spPr>
          <a:xfrm>
            <a:off x="852616" y="4675913"/>
            <a:ext cx="105156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red inv2(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s,j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implies inv1(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s,i,j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implies inv1(s’,</a:t>
            </a:r>
            <a:r>
              <a:rPr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i.j</a:t>
            </a:r>
            <a:r>
              <a:rPr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) .</a:t>
            </a:r>
          </a:p>
        </p:txBody>
      </p:sp>
    </p:spTree>
    <p:extLst>
      <p:ext uri="{BB962C8B-B14F-4D97-AF65-F5344CB8AC3E}">
        <p14:creationId xmlns:p14="http://schemas.microsoft.com/office/powerpoint/2010/main" val="2191164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5B6FB08ABCF5FA469AE85564D06B7DF3" ma:contentTypeVersion="13" ma:contentTypeDescription="新しいドキュメントを作成します。" ma:contentTypeScope="" ma:versionID="2a5fe7195d2aedebb3fbdf9e640c80d1">
  <xsd:schema xmlns:xsd="http://www.w3.org/2001/XMLSchema" xmlns:xs="http://www.w3.org/2001/XMLSchema" xmlns:p="http://schemas.microsoft.com/office/2006/metadata/properties" xmlns:ns2="1281bc7f-f75f-4378-aca7-7432bdfca9f3" xmlns:ns3="dcff538e-b44f-4590-83c2-d9e2e7d1720a" targetNamespace="http://schemas.microsoft.com/office/2006/metadata/properties" ma:root="true" ma:fieldsID="36bafb5bfe2d27712f380f59b46daba5" ns2:_="" ns3:_="">
    <xsd:import namespace="1281bc7f-f75f-4378-aca7-7432bdfca9f3"/>
    <xsd:import namespace="dcff538e-b44f-4590-83c2-d9e2e7d172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81bc7f-f75f-4378-aca7-7432bdfca9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ff538e-b44f-4590-83c2-d9e2e7d1720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3A38A3-8185-4DEA-B2D6-1450E7ECB03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96F333-DC75-422F-BF3D-EF2BCFD71A9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1140415-F2BE-4F33-9534-5A3D393F24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81bc7f-f75f-4378-aca7-7432bdfca9f3"/>
    <ds:schemaRef ds:uri="dcff538e-b44f-4590-83c2-d9e2e7d172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26296</TotalTime>
  <Words>4111</Words>
  <Application>Microsoft Macintosh PowerPoint</Application>
  <PresentationFormat>ワイド画面</PresentationFormat>
  <Paragraphs>329</Paragraphs>
  <Slides>28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4" baseType="lpstr">
      <vt:lpstr>メイリオ</vt:lpstr>
      <vt:lpstr>游ゴシック</vt:lpstr>
      <vt:lpstr>Arial</vt:lpstr>
      <vt:lpstr>Cambria Math</vt:lpstr>
      <vt:lpstr>Consolas</vt:lpstr>
      <vt:lpstr>Office テーマ</vt:lpstr>
      <vt:lpstr>Formal Verification of the Lim-Jeong-Park-Lee Autonomous Vehicle Control Protocol using the OTS/CafeOBJ Method</vt:lpstr>
      <vt:lpstr>Background and Motivation</vt:lpstr>
      <vt:lpstr>Related work : our target protocol</vt:lpstr>
      <vt:lpstr>Related work : verification of LJPL</vt:lpstr>
      <vt:lpstr>Approach : The OTS model</vt:lpstr>
      <vt:lpstr>Approach : The OTS/CafeOBJ method</vt:lpstr>
      <vt:lpstr>Data modules</vt:lpstr>
      <vt:lpstr>System module: observers</vt:lpstr>
      <vt:lpstr>System module: an initial state</vt:lpstr>
      <vt:lpstr>Transitions for LJPL protocol </vt:lpstr>
      <vt:lpstr>System module: transitions</vt:lpstr>
      <vt:lpstr>Specification execution</vt:lpstr>
      <vt:lpstr>Structural induction</vt:lpstr>
      <vt:lpstr>Invariant property of safety</vt:lpstr>
      <vt:lpstr>Structural induction: induction step</vt:lpstr>
      <vt:lpstr>Structural induction: complete a proof</vt:lpstr>
      <vt:lpstr>Conclusion</vt:lpstr>
      <vt:lpstr>PowerPoint プレゼンテーション</vt:lpstr>
      <vt:lpstr>Data modules</vt:lpstr>
      <vt:lpstr>System module: observers</vt:lpstr>
      <vt:lpstr>System module: transitions (1/2)</vt:lpstr>
      <vt:lpstr>System module: transitions (2/2)</vt:lpstr>
      <vt:lpstr>Invariant property of safety</vt:lpstr>
      <vt:lpstr>Structural induction: base step</vt:lpstr>
      <vt:lpstr>Specification execution</vt:lpstr>
      <vt:lpstr>Specification execution</vt:lpstr>
      <vt:lpstr>Structural induction: Unreachable states</vt:lpstr>
      <vt:lpstr>Structural induction: Lemma discovery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OTS/CafeOBJ法を用いた 自動運転車群制御アルゴリズムの 仕様記述と検証</dc:title>
  <dc:creator>竜也</dc:creator>
  <cp:lastModifiedBy>中村　正樹</cp:lastModifiedBy>
  <cp:revision>414</cp:revision>
  <dcterms:created xsi:type="dcterms:W3CDTF">2020-02-13T03:01:31Z</dcterms:created>
  <dcterms:modified xsi:type="dcterms:W3CDTF">2022-07-09T12:58:34Z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0x0101005B6FB08ABCF5FA469AE85564D06B7DF3</vt:lpwstr>
  </property>
</Properties>
</file>