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1" r:id="rId2"/>
    <p:sldId id="318" r:id="rId3"/>
    <p:sldId id="329" r:id="rId4"/>
    <p:sldId id="470" r:id="rId5"/>
    <p:sldId id="399" r:id="rId6"/>
    <p:sldId id="407" r:id="rId7"/>
    <p:sldId id="408" r:id="rId8"/>
    <p:sldId id="409" r:id="rId9"/>
    <p:sldId id="411" r:id="rId10"/>
    <p:sldId id="414" r:id="rId11"/>
    <p:sldId id="445" r:id="rId12"/>
    <p:sldId id="442" r:id="rId13"/>
    <p:sldId id="443" r:id="rId14"/>
    <p:sldId id="462" r:id="rId15"/>
    <p:sldId id="444" r:id="rId16"/>
    <p:sldId id="463" r:id="rId17"/>
    <p:sldId id="419" r:id="rId18"/>
    <p:sldId id="421" r:id="rId19"/>
    <p:sldId id="420" r:id="rId20"/>
    <p:sldId id="400" r:id="rId21"/>
    <p:sldId id="424" r:id="rId22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2902">
          <p15:clr>
            <a:srgbClr val="A4A3A4"/>
          </p15:clr>
        </p15:guide>
        <p15:guide id="4" pos="5082">
          <p15:clr>
            <a:srgbClr val="A4A3A4"/>
          </p15:clr>
        </p15:guide>
        <p15:guide id="5" orient="horz" pos="16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奥利奥" initials="奥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768"/>
    <a:srgbClr val="7AC3EB"/>
    <a:srgbClr val="8696A1"/>
    <a:srgbClr val="FEA294"/>
    <a:srgbClr val="8FCCD3"/>
    <a:srgbClr val="0186A1"/>
    <a:srgbClr val="FF99FF"/>
    <a:srgbClr val="0087A2"/>
    <a:srgbClr val="0099B8"/>
    <a:srgbClr val="005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2" autoAdjust="0"/>
    <p:restoredTop sz="81691" autoAdjust="0"/>
  </p:normalViewPr>
  <p:slideViewPr>
    <p:cSldViewPr snapToGrid="0" showGuides="1">
      <p:cViewPr varScale="1">
        <p:scale>
          <a:sx n="141" d="100"/>
          <a:sy n="141" d="100"/>
        </p:scale>
        <p:origin x="1744" y="176"/>
      </p:cViewPr>
      <p:guideLst>
        <p:guide pos="301"/>
        <p:guide orient="horz" pos="165"/>
        <p:guide pos="2902"/>
        <p:guide pos="5082"/>
        <p:guide orient="horz" pos="16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5AA57-C306-4F1A-8AAC-8B4CA625C3E5}" type="datetimeFigureOut">
              <a:rPr lang="zh-CN" altLang="en-US" smtClean="0"/>
              <a:t>2022/6/15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69905-CD73-4B5E-AA47-7C501D6A2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13533-CA9C-4616-AB97-7E198DB79BF9}" type="datetimeFigureOut">
              <a:rPr lang="zh-CN" altLang="en-US" smtClean="0"/>
              <a:t>2022/6/15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47B17-AD01-4D47-BDF4-A1331792940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800" spc="-5" dirty="0">
              <a:effectLst/>
              <a:latin typeface="+mn-ea"/>
              <a:ea typeface="+mn-e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600" spc="-5" dirty="0">
              <a:effectLst/>
              <a:latin typeface="+mn-ea"/>
              <a:ea typeface="+mn-e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400" spc="-5" dirty="0">
              <a:effectLst/>
              <a:latin typeface="+mn-ea"/>
              <a:ea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B17-AD01-4D47-BDF4-A13317929404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1713" cy="5143500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05" y="56232"/>
            <a:ext cx="1898264" cy="586498"/>
          </a:xfrm>
          <a:prstGeom prst="rect">
            <a:avLst/>
          </a:prstGeom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4" y="16476"/>
            <a:ext cx="666011" cy="666011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4902927"/>
            <a:ext cx="9144001" cy="240574"/>
          </a:xfrm>
          <a:prstGeom prst="rect">
            <a:avLst/>
          </a:prstGeom>
          <a:solidFill>
            <a:srgbClr val="015768"/>
          </a:solidFill>
          <a:ln>
            <a:solidFill>
              <a:srgbClr val="0157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115995" y="4856205"/>
            <a:ext cx="962" cy="2872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3217" y="4869657"/>
            <a:ext cx="72224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 userDrawn="1"/>
        </p:nvSpPr>
        <p:spPr>
          <a:xfrm>
            <a:off x="0" y="4856205"/>
            <a:ext cx="9144001" cy="287296"/>
          </a:xfrm>
          <a:prstGeom prst="rect">
            <a:avLst/>
          </a:prstGeom>
          <a:solidFill>
            <a:srgbClr val="015768"/>
          </a:solidFill>
          <a:ln>
            <a:solidFill>
              <a:srgbClr val="0157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 userDrawn="1"/>
        </p:nvGrpSpPr>
        <p:grpSpPr>
          <a:xfrm>
            <a:off x="247135" y="689113"/>
            <a:ext cx="8658326" cy="172278"/>
            <a:chOff x="247135" y="747537"/>
            <a:chExt cx="7745928" cy="45719"/>
          </a:xfrm>
          <a:solidFill>
            <a:srgbClr val="015768"/>
          </a:solidFill>
        </p:grpSpPr>
        <p:cxnSp>
          <p:nvCxnSpPr>
            <p:cNvPr id="54" name="直接连接符 53"/>
            <p:cNvCxnSpPr/>
            <p:nvPr/>
          </p:nvCxnSpPr>
          <p:spPr>
            <a:xfrm flipH="1">
              <a:off x="247135" y="770396"/>
              <a:ext cx="7745928" cy="0"/>
            </a:xfrm>
            <a:prstGeom prst="line">
              <a:avLst/>
            </a:prstGeom>
            <a:grpFill/>
            <a:ln>
              <a:solidFill>
                <a:srgbClr val="0157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247135" y="747537"/>
              <a:ext cx="2564994" cy="45719"/>
            </a:xfrm>
            <a:prstGeom prst="rect">
              <a:avLst/>
            </a:prstGeom>
            <a:grpFill/>
            <a:ln>
              <a:solidFill>
                <a:srgbClr val="0157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3217" y="4869657"/>
            <a:ext cx="72224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115995" y="4856205"/>
            <a:ext cx="962" cy="2872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 userDrawn="1"/>
        </p:nvSpPr>
        <p:spPr>
          <a:xfrm>
            <a:off x="0" y="4856205"/>
            <a:ext cx="9144001" cy="287296"/>
          </a:xfrm>
          <a:prstGeom prst="rect">
            <a:avLst/>
          </a:prstGeom>
          <a:solidFill>
            <a:srgbClr val="005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7135" y="1317984"/>
            <a:ext cx="2676065" cy="1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 dirty="0"/>
          </a:p>
        </p:txBody>
      </p:sp>
      <p:sp>
        <p:nvSpPr>
          <p:cNvPr id="5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237386" y="1309339"/>
            <a:ext cx="2676065" cy="1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 dirty="0"/>
          </a:p>
        </p:txBody>
      </p:sp>
      <p:sp>
        <p:nvSpPr>
          <p:cNvPr id="5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227637" y="1323204"/>
            <a:ext cx="2676065" cy="1515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 dirty="0"/>
          </a:p>
        </p:txBody>
      </p:sp>
      <p:pic>
        <p:nvPicPr>
          <p:cNvPr id="59" name="图片 5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7859" y="126118"/>
            <a:ext cx="1222926" cy="821412"/>
          </a:xfrm>
          <a:prstGeom prst="rect">
            <a:avLst/>
          </a:prstGeom>
        </p:spPr>
      </p:pic>
      <p:grpSp>
        <p:nvGrpSpPr>
          <p:cNvPr id="60" name="组合 59"/>
          <p:cNvGrpSpPr/>
          <p:nvPr userDrawn="1"/>
        </p:nvGrpSpPr>
        <p:grpSpPr>
          <a:xfrm>
            <a:off x="247135" y="747537"/>
            <a:ext cx="7415026" cy="113854"/>
            <a:chOff x="247135" y="747537"/>
            <a:chExt cx="7745928" cy="45719"/>
          </a:xfrm>
          <a:solidFill>
            <a:srgbClr val="015768"/>
          </a:solidFill>
        </p:grpSpPr>
        <p:cxnSp>
          <p:nvCxnSpPr>
            <p:cNvPr id="61" name="直接连接符 60"/>
            <p:cNvCxnSpPr/>
            <p:nvPr/>
          </p:nvCxnSpPr>
          <p:spPr>
            <a:xfrm flipH="1">
              <a:off x="247135" y="770396"/>
              <a:ext cx="7745928" cy="0"/>
            </a:xfrm>
            <a:prstGeom prst="line">
              <a:avLst/>
            </a:prstGeom>
            <a:grpFill/>
            <a:ln>
              <a:solidFill>
                <a:srgbClr val="0157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61"/>
            <p:cNvSpPr/>
            <p:nvPr/>
          </p:nvSpPr>
          <p:spPr>
            <a:xfrm>
              <a:off x="247135" y="747537"/>
              <a:ext cx="3123921" cy="45719"/>
            </a:xfrm>
            <a:prstGeom prst="rect">
              <a:avLst/>
            </a:prstGeom>
            <a:grpFill/>
            <a:ln>
              <a:solidFill>
                <a:srgbClr val="0157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154796" y="477758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F9CDB-1F21-4789-A81E-8FEA25CE19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48032"/>
            <a:ext cx="9144000" cy="2069553"/>
          </a:xfrm>
          <a:prstGeom prst="rect">
            <a:avLst/>
          </a:prstGeom>
          <a:solidFill>
            <a:srgbClr val="015768"/>
          </a:solidFill>
          <a:ln>
            <a:solidFill>
              <a:srgbClr val="0157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矩形 44"/>
          <p:cNvSpPr/>
          <p:nvPr/>
        </p:nvSpPr>
        <p:spPr bwMode="auto">
          <a:xfrm>
            <a:off x="2" y="1725697"/>
            <a:ext cx="9143998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Georgia" panose="02040502050405020303" pitchFamily="18" charset="0"/>
              </a:rPr>
              <a:t>A Preliminary Study on the Explicitness of Bug Associations</a:t>
            </a:r>
          </a:p>
        </p:txBody>
      </p:sp>
      <p:sp>
        <p:nvSpPr>
          <p:cNvPr id="55" name="矩形 54"/>
          <p:cNvSpPr/>
          <p:nvPr/>
        </p:nvSpPr>
        <p:spPr bwMode="auto">
          <a:xfrm>
            <a:off x="1567187" y="4912668"/>
            <a:ext cx="5382260" cy="229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9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The 34</a:t>
            </a:r>
            <a:r>
              <a:rPr lang="en-US" altLang="zh-CN" sz="900" kern="100" baseline="300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nd</a:t>
            </a:r>
            <a:r>
              <a:rPr lang="en-US" altLang="zh-CN" sz="9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 International Conference on Software Engineering and Knowledge Engineering (SEKE 2022)</a:t>
            </a:r>
            <a:endParaRPr lang="zh-CN" altLang="en-US" sz="9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083459" y="3410123"/>
            <a:ext cx="8025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3502662"/>
            <a:ext cx="9144000" cy="126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b="1" dirty="0" err="1">
                <a:latin typeface="Bell MT" panose="02020503060305020303" pitchFamily="18" charset="0"/>
              </a:rPr>
              <a:t>Jieling</a:t>
            </a:r>
            <a:r>
              <a:rPr lang="en-US" altLang="zh-CN" sz="2400" b="1" dirty="0">
                <a:latin typeface="Bell MT" panose="02020503060305020303" pitchFamily="18" charset="0"/>
              </a:rPr>
              <a:t> Xu</a:t>
            </a:r>
          </a:p>
          <a:p>
            <a:pPr lvl="0" algn="ctr"/>
            <a:r>
              <a:rPr lang="en-US" altLang="zh-CN" sz="1800" b="1" dirty="0"/>
              <a:t>School of Computer Science, Central China Normal University</a:t>
            </a:r>
          </a:p>
          <a:p>
            <a:pPr lvl="0" algn="ctr"/>
            <a:r>
              <a:rPr lang="en-US" altLang="zh-CN" sz="1600" b="1" dirty="0" err="1">
                <a:latin typeface="Bell MT" panose="02020503060305020303" pitchFamily="18" charset="0"/>
              </a:rPr>
              <a:t>xjling@mails.ccnu.edu.cn</a:t>
            </a:r>
            <a:endParaRPr lang="en-US" altLang="zh-CN" sz="1600" b="1" dirty="0">
              <a:latin typeface="Bell MT" panose="02020503060305020303" pitchFamily="18" charset="0"/>
            </a:endParaRPr>
          </a:p>
          <a:p>
            <a:pPr lvl="0" algn="ctr"/>
            <a:r>
              <a:rPr lang="en-US" altLang="zh-CN" sz="1800" b="1" dirty="0"/>
              <a:t>Co-authors: </a:t>
            </a:r>
            <a:r>
              <a:rPr lang="en-US" altLang="zh-CN" sz="1800" b="1" dirty="0" err="1"/>
              <a:t>Zengyang</a:t>
            </a:r>
            <a:r>
              <a:rPr lang="en-US" altLang="zh-CN" sz="1800" b="1" dirty="0"/>
              <a:t> Li,</a:t>
            </a:r>
            <a:r>
              <a:rPr lang="zh-CN" altLang="en-US" sz="1800" b="1" dirty="0"/>
              <a:t> </a:t>
            </a:r>
            <a:r>
              <a:rPr lang="en-US" altLang="zh-CN" sz="1800" b="1" dirty="0" err="1"/>
              <a:t>Guangzong</a:t>
            </a:r>
            <a:r>
              <a:rPr lang="en-US" altLang="zh-CN" sz="1800" b="1" dirty="0"/>
              <a:t> Cai, Peng Liang, and Ran Mo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968">
        <p:fade/>
      </p:transition>
    </mc:Choice>
    <mc:Fallback xmlns="">
      <p:transition spd="med" advTm="2096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-14014"/>
            <a:ext cx="9144001" cy="963584"/>
          </a:xfrm>
          <a:prstGeom prst="rect">
            <a:avLst/>
          </a:prstGeom>
          <a:solidFill>
            <a:srgbClr val="015768"/>
          </a:solidFill>
          <a:ln>
            <a:solidFill>
              <a:srgbClr val="0157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8" name="矩形 27"/>
          <p:cNvSpPr/>
          <p:nvPr/>
        </p:nvSpPr>
        <p:spPr bwMode="auto">
          <a:xfrm>
            <a:off x="422069" y="210270"/>
            <a:ext cx="1626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Outline</a:t>
            </a:r>
            <a:endParaRPr lang="zh-CN" altLang="en-US" sz="3200" b="1" kern="1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360789" y="1212993"/>
            <a:ext cx="396000" cy="396000"/>
          </a:xfrm>
          <a:prstGeom prst="ellipse">
            <a:avLst/>
          </a:prstGeom>
          <a:solidFill>
            <a:srgbClr val="018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400" dirty="0">
                <a:latin typeface="+mj-lt"/>
              </a:rPr>
              <a:t>01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2" name="文本框 6"/>
          <p:cNvSpPr txBox="1">
            <a:spLocks noChangeArrowheads="1"/>
          </p:cNvSpPr>
          <p:nvPr/>
        </p:nvSpPr>
        <p:spPr bwMode="auto">
          <a:xfrm>
            <a:off x="1906908" y="1242574"/>
            <a:ext cx="3639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latin typeface="+mj-ea"/>
                <a:ea typeface="+mj-ea"/>
              </a:rPr>
              <a:t>Motivation and Problem Statement</a:t>
            </a: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347914" y="2349610"/>
            <a:ext cx="396000" cy="396000"/>
          </a:xfrm>
          <a:prstGeom prst="ellipse">
            <a:avLst/>
          </a:prstGeom>
          <a:solidFill>
            <a:srgbClr val="018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400" dirty="0">
                <a:latin typeface="+mj-lt"/>
              </a:rPr>
              <a:t>03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1" name="文本框 6"/>
          <p:cNvSpPr txBox="1">
            <a:spLocks noChangeArrowheads="1"/>
          </p:cNvSpPr>
          <p:nvPr/>
        </p:nvSpPr>
        <p:spPr bwMode="auto">
          <a:xfrm>
            <a:off x="1894033" y="2378512"/>
            <a:ext cx="877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1600">
                <a:latin typeface="+mj-ea"/>
                <a:ea typeface="+mj-ea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dirty="0"/>
              <a:t>Results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1360789" y="1784334"/>
            <a:ext cx="396000" cy="396000"/>
          </a:xfrm>
          <a:prstGeom prst="ellipse">
            <a:avLst/>
          </a:prstGeom>
          <a:solidFill>
            <a:srgbClr val="018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400" dirty="0">
                <a:latin typeface="+mj-lt"/>
              </a:rPr>
              <a:t>02</a:t>
            </a:r>
            <a:endParaRPr lang="zh-CN" altLang="en-US" sz="1400" dirty="0">
              <a:latin typeface="+mj-lt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1906908" y="1813057"/>
            <a:ext cx="14823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1600">
                <a:latin typeface="+mj-ea"/>
                <a:ea typeface="+mj-ea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dirty="0"/>
              <a:t>Study Design</a:t>
            </a:r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1360789" y="3480520"/>
            <a:ext cx="396000" cy="396000"/>
          </a:xfrm>
          <a:prstGeom prst="ellipse">
            <a:avLst/>
          </a:prstGeom>
          <a:solidFill>
            <a:srgbClr val="018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400" dirty="0">
                <a:latin typeface="+mj-lt"/>
              </a:rPr>
              <a:t>05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906908" y="3509422"/>
            <a:ext cx="140970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1600">
                <a:latin typeface="+mj-ea"/>
                <a:ea typeface="+mj-ea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dirty="0"/>
              <a:t>Conclusions 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1347914" y="2915065"/>
            <a:ext cx="396000" cy="396000"/>
          </a:xfrm>
          <a:prstGeom prst="ellipse">
            <a:avLst/>
          </a:prstGeom>
          <a:solidFill>
            <a:srgbClr val="018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400" dirty="0">
                <a:latin typeface="+mj-lt"/>
              </a:rPr>
              <a:t>04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1894033" y="2943967"/>
            <a:ext cx="1220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1600">
                <a:latin typeface="+mj-ea"/>
                <a:ea typeface="+mj-ea"/>
              </a:defRPr>
            </a:lvl1pPr>
            <a:lvl2pPr marL="742950" indent="-28575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en-US" altLang="zh-CN" dirty="0"/>
              <a:t>Discussion</a:t>
            </a:r>
            <a:endParaRPr lang="zh-CN" altLang="en-US" dirty="0"/>
          </a:p>
        </p:txBody>
      </p:sp>
      <p:sp>
        <p:nvSpPr>
          <p:cNvPr id="18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183217" y="4869657"/>
            <a:ext cx="722243" cy="273844"/>
          </a:xfrm>
        </p:spPr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282">
        <p:fade/>
      </p:transition>
    </mc:Choice>
    <mc:Fallback xmlns="">
      <p:transition spd="med" advTm="2928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42935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Motivation and Problem Statement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65333" y="1301969"/>
            <a:ext cx="7734422" cy="332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Bugs are usually in associations with other bugs in a software system. There are different types of the association between two bugs (</a:t>
            </a:r>
            <a:r>
              <a:rPr lang="en-US" altLang="zh-CN" sz="2000" dirty="0"/>
              <a:t>such as Blocked, Blocker, Container, Cloners and Dependent etc. 16 types of bug associations from JIRA</a:t>
            </a:r>
            <a:r>
              <a:rPr lang="en-US" altLang="zh-CN" sz="2000" dirty="0">
                <a:latin typeface="+mn-ea"/>
              </a:rPr>
              <a:t>).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Such associations are important to software maintenance in the     sense that they can facilitate locating bugs and analyzing the impact of the bugs on the system.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141">
        <p:fade/>
      </p:transition>
    </mc:Choice>
    <mc:Fallback xmlns="">
      <p:transition spd="med" advTm="4414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21106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Motivation and Problem Statement — Bug Association Types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4</a:t>
            </a:fld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50190" y="965200"/>
          <a:ext cx="8653145" cy="38055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6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Type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description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Blocked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is blocked by β, i.e., α can be fixed only when β has been fixed.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Blocker</a:t>
                      </a:r>
                      <a:endParaRPr lang="en-US" alt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is a blocker of β, i.e., β can be fixed only when α has been fixed.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ChildIssue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is a parent of β. α may involve multiple components, and β is a more specific link or step in α.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Cloners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α is a clone of β, i.e., they are the same bug and with the same description.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Container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contains β. Specifically, β occurs before α, and α affects a large scope that contains the scope impacted by β.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Dependency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dependency β. The solution of α depends on β, or repairing β is a precondition for repairing α.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Dependent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depends upon β. How to solve α depends on how β is solved.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Duplicate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duplicates β. α and β represent the same bug.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Incorporates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incorporates β. β is a part of α. Incorporates is a combination of multiple bugs.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ParentFeature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is a child of β. ParentFeature is the opposite association type of ChildIssue.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Problem/Incident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causes β. This is a straight-forward causal relationship.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Reference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relates to β. This is a relatively broad type of association.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Regression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breaks β, i.e., the changes made to repair α result in β.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8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Related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is related to β. Related and Reference are a pair of opposite association types.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Required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requires β. Fixing α requires that β is fixed first.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Supercedes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α supercedes β. If α is repaired, β will be repaired naturally.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141">
        <p:fade/>
      </p:transition>
    </mc:Choice>
    <mc:Fallback xmlns="">
      <p:transition spd="med" advTm="4414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51607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Motivation and Problem Statement (Cont.)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25158" y="1256030"/>
            <a:ext cx="7745505" cy="332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Intuitively, if a bug association is easier to trace, the involved bugs can be fixed in a cleaner way, i.e., the bugs can be solved more completely.  A natural question arises: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The answer to this question will be helpful for developers to deal with bugs and their impact.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2789515"/>
            <a:ext cx="9135483" cy="7683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solidFill>
                  <a:srgbClr val="015768"/>
                </a:solidFill>
                <a:latin typeface="+mj-ea"/>
                <a:ea typeface="+mj-ea"/>
                <a:cs typeface="Calibri" panose="020F0502020204030204" pitchFamily="34" charset="0"/>
              </a:rPr>
              <a:t> Is there any evidence on the explicitness of bug associations from the perspective of change history of the software system?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069">
        <p:fade/>
      </p:transition>
    </mc:Choice>
    <mc:Fallback xmlns="">
      <p:transition spd="med" advTm="4706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43819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Study Design — Research Questions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50812" y="1050290"/>
            <a:ext cx="774550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RQ1</a:t>
            </a:r>
            <a:r>
              <a:rPr lang="en-US" altLang="zh-CN" sz="2000" dirty="0">
                <a:latin typeface="+mn-ea"/>
              </a:rPr>
              <a:t>: How much explicitness do the bug associations have?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RQ2</a:t>
            </a:r>
            <a:r>
              <a:rPr lang="en-US" altLang="zh-CN" sz="2000" dirty="0">
                <a:latin typeface="+mn-ea"/>
              </a:rPr>
              <a:t>: Is there a difference on the association explicitness between different association types?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873">
        <p:fade/>
      </p:transition>
    </mc:Choice>
    <mc:Fallback xmlns="">
      <p:transition spd="med" advTm="35873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377859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Study Design — Case Selection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25158" y="1256030"/>
            <a:ext cx="774550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(1) Over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85%</a:t>
            </a:r>
            <a:r>
              <a:rPr lang="en-US" altLang="zh-CN" sz="2000" dirty="0">
                <a:latin typeface="+mn-ea"/>
              </a:rPr>
              <a:t> of the source code is written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in Java</a:t>
            </a:r>
            <a:r>
              <a:rPr lang="en-US" altLang="zh-CN" sz="2000" dirty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(2) The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history</a:t>
            </a:r>
            <a:r>
              <a:rPr lang="en-US" altLang="zh-CN" sz="2000" dirty="0">
                <a:latin typeface="+mn-ea"/>
              </a:rPr>
              <a:t> of the project is more than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5 years</a:t>
            </a:r>
            <a:r>
              <a:rPr lang="en-US" altLang="zh-CN" sz="2000" dirty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(3) The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number of commits</a:t>
            </a:r>
            <a:r>
              <a:rPr lang="en-US" altLang="zh-CN" sz="2000" dirty="0">
                <a:latin typeface="+mn-ea"/>
              </a:rPr>
              <a:t> of code repository of the project is more than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4000</a:t>
            </a:r>
            <a:r>
              <a:rPr lang="en-US" altLang="zh-CN" sz="2000" dirty="0"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(4) The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number of bug pairs</a:t>
            </a:r>
            <a:r>
              <a:rPr lang="en-US" altLang="zh-CN" sz="2000" dirty="0">
                <a:latin typeface="+mn-ea"/>
              </a:rPr>
              <a:t> that are manually associated in JIRA is more than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100</a:t>
            </a:r>
            <a:r>
              <a:rPr lang="en-US" altLang="zh-CN" sz="2000" dirty="0">
                <a:latin typeface="+mn-ea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5158" y="864782"/>
            <a:ext cx="4146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For each selected project: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618">
        <p:fade/>
      </p:transition>
    </mc:Choice>
    <mc:Fallback xmlns="">
      <p:transition spd="med" advTm="23618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51957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Study Design — Data Items to be Collected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8</a:t>
            </a:fld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23900" y="1234440"/>
          <a:ext cx="7580376" cy="2506218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62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4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140">
                <a:tc>
                  <a:txBody>
                    <a:bodyPr/>
                    <a:lstStyle/>
                    <a:p>
                      <a:pPr indent="182880" algn="l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j-ea"/>
                          <a:ea typeface="+mj-ea"/>
                        </a:rPr>
                        <a:t>#</a:t>
                      </a:r>
                      <a:endParaRPr lang="zh-CN" sz="1800" spc="-5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j-ea"/>
                          <a:ea typeface="+mj-ea"/>
                        </a:rPr>
                        <a:t>Data Item</a:t>
                      </a:r>
                      <a:endParaRPr lang="zh-CN" sz="1800" spc="-5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j-ea"/>
                          <a:ea typeface="+mj-ea"/>
                        </a:rPr>
                        <a:t>Description</a:t>
                      </a:r>
                      <a:endParaRPr lang="zh-CN" sz="1800" spc="-5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j-ea"/>
                          <a:ea typeface="+mj-ea"/>
                        </a:rPr>
                        <a:t>Target RQ</a:t>
                      </a:r>
                      <a:endParaRPr lang="zh-CN" sz="1800" spc="-5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450">
                <a:tc>
                  <a:txBody>
                    <a:bodyPr/>
                    <a:lstStyle/>
                    <a:p>
                      <a:pPr indent="182880" algn="ctr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D1</a:t>
                      </a:r>
                      <a:endParaRPr lang="zh-CN" sz="1800" spc="-5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l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Associated</a:t>
                      </a:r>
                      <a:r>
                        <a:rPr lang="zh-CN" altLang="en-US" sz="1600" spc="-5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bug pair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A pair of bugs in association.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l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RQ1</a:t>
                      </a:r>
                      <a:endParaRPr lang="zh-CN" sz="1800" spc="-5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005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D2</a:t>
                      </a:r>
                      <a:endParaRPr lang="zh-CN" sz="1800" spc="-5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Association type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The type of association</a:t>
                      </a:r>
                    </a:p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between each pair of bugs.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RQ2</a:t>
                      </a:r>
                      <a:endParaRPr lang="zh-CN" sz="1800" spc="-5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115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D3</a:t>
                      </a:r>
                      <a:endParaRPr lang="zh-CN" sz="1800" spc="-5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Changed source files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The number of Java source</a:t>
                      </a:r>
                    </a:p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files modified in the bug-fixing commit(s).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2880"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+mn-ea"/>
                          <a:ea typeface="+mn-ea"/>
                        </a:rPr>
                        <a:t>RQ1, RQ2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604">
        <p:fade/>
      </p:transition>
    </mc:Choice>
    <mc:Fallback xmlns="">
      <p:transition spd="med" advTm="47604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367761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Study Design — Data Analysis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834353" y="1089660"/>
                <a:ext cx="7745505" cy="3393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b="1" dirty="0">
                    <a:solidFill>
                      <a:schemeClr val="tx1"/>
                    </a:solidFill>
                    <a:latin typeface="+mn-ea"/>
                  </a:rPr>
                  <a:t>A metric, namely Association Explicitness or AE 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+mn-ea"/>
                    <a:sym typeface="+mn-ea"/>
                  </a:rPr>
                  <a:t>– 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+mn-ea"/>
                  </a:rPr>
                  <a:t>to quantify the explicitness of the association between two bugs:</a:t>
                </a:r>
              </a:p>
              <a:p>
                <a:pPr indent="0" fontAlgn="auto">
                  <a:lnSpc>
                    <a:spcPct val="100000"/>
                  </a:lnSpc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𝐀𝐄</m:t>
                      </m:r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 = </m:t>
                      </m:r>
                      <m:f>
                        <m:fPr>
                          <m:ctrlPr>
                            <a:rPr lang="en-US" altLang="zh-CN" sz="2400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sub>
                              </m:sSub>
                              <m:nary>
                                <m:naryPr>
                                  <m:chr m:val="⋂"/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𝜷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1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sub>
                              </m:sSub>
                              <m:nary>
                                <m:naryPr>
                                  <m:chr m:val="⋃"/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altLang="zh-CN" sz="2400" b="1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altLang="zh-CN" sz="2400" b="1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𝜷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C00000"/>
                  </a:solidFill>
                  <a:latin typeface="+mn-ea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Mann-Whitney U tests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ea"/>
                    <a:sym typeface="+mn-ea"/>
                  </a:rPr>
                  <a:t> –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ea"/>
                  </a:rPr>
                  <a:t>to calculate whether there is a significant difference on AE between bug pairs of different association types</a:t>
                </a:r>
                <a:r>
                  <a:rPr lang="en-US" altLang="zh-CN" sz="2400" dirty="0">
                    <a:latin typeface="+mn-ea"/>
                  </a:rPr>
                  <a:t>	</a:t>
                </a: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53" y="1089660"/>
                <a:ext cx="7745505" cy="3393440"/>
              </a:xfrm>
              <a:prstGeom prst="rect">
                <a:avLst/>
              </a:prstGeom>
              <a:blipFill rotWithShape="1">
                <a:blip r:embed="rId3"/>
                <a:stretch>
                  <a:fillRect l="-8" r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873">
        <p:fade/>
      </p:transition>
    </mc:Choice>
    <mc:Fallback xmlns="">
      <p:transition spd="med" advTm="35873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RQ1 (Explicitness of Bug Associations)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10</a:t>
            </a:fld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0979" y="1157767"/>
          <a:ext cx="8273239" cy="3229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0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014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472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Project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[0.0,0.0]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(0.0,0.1]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(0.1,0.2]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(0.2,0.3]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(0.3,0.4]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(0.4,0.5]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(0.5,0.6]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(0.6,0.7]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(0.7,0.8]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(0.8,0.9]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(0.9,1.0)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[1.0,1.0]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Accumulo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13.6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ActiveMQ</a:t>
                      </a:r>
                      <a:endParaRPr lang="en-US" alt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Calcite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Hadoop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HBase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29.1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0.3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Hive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2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Jackrabbit Oak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38.4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Maven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41.1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PDFBox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35.1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Solr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20.2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Wicket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Average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29.4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0.0</a:t>
                      </a: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13.9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RQ1 (</a:t>
            </a: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Explicitness of Bug Associations</a:t>
            </a: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2320" y="1609725"/>
            <a:ext cx="7285990" cy="168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When taking all projects as a whole, there are around 29.4% bug pairs with AE = 0.0. </a:t>
            </a:r>
          </a:p>
          <a:p>
            <a:pPr lvl="0" indent="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sz="1800" spc="-5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Consider the AE interval of (0.0,1.0]. Taking all projects as a whole,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the AE of about 70.6%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of bug pairs falls into this interval.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RQ1 (Explicitness of Bug Associations)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0340" y="1297342"/>
          <a:ext cx="3574099" cy="2548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3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Project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#BugPairA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#BugPairSC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%BugPairSC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Accumulo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ActiveMQ</a:t>
                      </a:r>
                      <a:endParaRPr lang="en-US" alt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Calcite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Hadoop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HBase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Hive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Jackrabbit Oak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Maven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26.3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PDFBox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13.5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Solr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68.6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Wicket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26.1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4237463" y="1669265"/>
            <a:ext cx="4544257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For each project, the %BugPairSC ranges from 0.0% from 68.6%. Especially, projects Accumulo and Hadoop do not have any bug pairs fixed in the same commit(s).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RQ2 (AE of Different Association Types)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13</a:t>
            </a:fld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3816" y="1131709"/>
          <a:ext cx="7916368" cy="3377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5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57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57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57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57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57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57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Project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Blocked/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Blocker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ChildIssue/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ParentFeature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Cloners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Container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Dependency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Dependent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Duplicate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Incorporates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Problem/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Incident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Reference/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Related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Regression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Required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Supercedes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Accumulo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0.083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0.271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0.147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0.230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0.056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ActiveMQ</a:t>
                      </a:r>
                      <a:endParaRPr lang="en-US" alt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0.353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0.256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0.370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0.109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0.385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Calcite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0.292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0.667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0.142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0.206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0.245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0.341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0.071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0.643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Hadoop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0.142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0.269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0.378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0.345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0.291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0.148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HBase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0.218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0.305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0.546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0.271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0.249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0.174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0.322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Hive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0.166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0.544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0.317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0.371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0.195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0.325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Jackrabbit Oak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0.129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0.177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0.125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0.108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0.089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0.218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0.289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0.414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Maven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0.398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0.778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0.246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PDFBox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0.193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0.470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0.750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Solr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0.161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0.639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0.280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0.273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0.362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0.339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0.235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Wicket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0.167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0.357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0.429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0.281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0.341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0.375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Average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0.180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0.235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0.668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0.224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0.287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0.345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0.318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0.384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RQ2 (AE of Different Association Types)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2320" y="1321435"/>
            <a:ext cx="6880860" cy="168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b="1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Association types Blocked/Blocker, Cloners, Dependent, and Required have relatively small AE values on average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while Container has a relatively large AE on average. 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Association types ChildIssue/ParentFeature and Dependency each has only one bug pair, the average AE values for these two types do not make much sense.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RQ2 (AE of Different Association Types)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82955" y="1137285"/>
          <a:ext cx="7632000" cy="29517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Association type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Blocked/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Blocker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Cloners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Container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Dependent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Incorporates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Problem/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Incident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Reference/</a:t>
                      </a:r>
                    </a:p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Related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Regression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kern="0" dirty="0">
                          <a:effectLst/>
                        </a:rPr>
                        <a:t>Required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050" kern="0" dirty="0">
                          <a:effectLst/>
                        </a:rPr>
                        <a:t>Supercedes</a:t>
                      </a:r>
                    </a:p>
                  </a:txBody>
                  <a:tcPr marL="68580" marR="68580" marT="0" marB="0" vert="vert270" anchor="ctr">
                    <a:solidFill>
                      <a:srgbClr val="0186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Blocked/Blocker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0.755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0.465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1.097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2.733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</a:rPr>
                        <a:t>Cloners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0.755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0.021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Container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0.057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Dependent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0.465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0.394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Incorporates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0.394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0.434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Problem Incident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0.021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0.057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0.181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0.722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Reference/Related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1.097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0.181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0.072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0.942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0.130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Regression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2.733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0.072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0.359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0.323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Required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0.434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0.942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0.359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50" kern="0" dirty="0">
                          <a:effectLst/>
                        </a:rPr>
                        <a:t>Supercedes</a:t>
                      </a:r>
                    </a:p>
                  </a:txBody>
                  <a:tcPr marL="68580" marR="68580" marT="0" marB="0" anchor="ctr">
                    <a:solidFill>
                      <a:srgbClr val="0186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0.119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0.722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0.130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0.323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787664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 — RQ2 (AE of Different Association Types)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2320" y="965835"/>
            <a:ext cx="7639050" cy="390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The average AE of bug pairs with association type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Blocked/Blocker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is significantly </a:t>
            </a:r>
            <a:r>
              <a:rPr lang="en-US" altLang="zh-CN" sz="1800" b="1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smaller than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the average AE of bug pairs with association types </a:t>
            </a:r>
            <a:r>
              <a:rPr lang="en-US" altLang="zh-CN" sz="1800" spc="-5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Container, Problem/Incident, Required, and Supercedes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The average AE of bug pairs with association type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Cloners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is significantly </a:t>
            </a:r>
            <a:r>
              <a:rPr lang="en-US" altLang="zh-CN" sz="1800" b="1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smaller than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the average AE of bug pairs with association types </a:t>
            </a:r>
            <a:r>
              <a:rPr lang="en-US" altLang="zh-CN" sz="1800" spc="-5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Container, Problem/Incident, Reference/Related, Regression, and Supercedes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The average AE of bug pairs with association type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Container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is significantly </a:t>
            </a:r>
            <a:r>
              <a:rPr lang="en-US" altLang="zh-CN" sz="1800" b="1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larger than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the average AE of bug pairs with association types </a:t>
            </a:r>
            <a:r>
              <a:rPr lang="en-US" altLang="zh-CN" sz="1800" spc="-5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Dependent, Incorporates, Reference/Related, Regression, and Required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The average AE of bug pairs with association type </a:t>
            </a:r>
            <a:r>
              <a:rPr lang="en-US" altLang="zh-CN" sz="1800" spc="-5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Dependent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is significantly </a:t>
            </a:r>
            <a:r>
              <a:rPr lang="en-US" altLang="zh-CN" sz="1800" b="1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smaller than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 the average AE of bug pairs with association types                 </a:t>
            </a:r>
            <a:r>
              <a:rPr lang="en-US" altLang="zh-CN" sz="1800" spc="-5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Problem/Incident, Reference/Related, Regression, and Supercedes</a:t>
            </a:r>
            <a:r>
              <a:rPr lang="en-US" altLang="zh-CN" sz="1800" spc="-5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26">
        <p:fade/>
      </p:transition>
    </mc:Choice>
    <mc:Fallback xmlns="">
      <p:transition spd="med" advTm="6926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34381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Discussion — Interpretation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2526" y="1167063"/>
            <a:ext cx="7762374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Interpretation 1:</a:t>
            </a:r>
            <a:r>
              <a:rPr lang="en-US" altLang="zh-CN" sz="2000" dirty="0">
                <a:latin typeface="+mn-ea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A significant proportion of bug pairs are not explicitly associated,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a majority of bug pairs are explicitly associated to some extent</a:t>
            </a:r>
            <a:r>
              <a:rPr lang="en-US" altLang="zh-CN" sz="2000" b="1" dirty="0">
                <a:latin typeface="+mn-ea"/>
              </a:rPr>
              <a:t>, and a non-trivial proportion of bug pairs are perfectly associated in the bug-fixing commits. </a:t>
            </a:r>
          </a:p>
          <a:p>
            <a:pPr indent="0">
              <a:buFont typeface="Wingdings" panose="05000000000000000000" pitchFamily="2" charset="2"/>
              <a:buNone/>
            </a:pPr>
            <a:endParaRPr lang="en-US" altLang="zh-CN" sz="2000" b="1" dirty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The association of a majority of manually-associated bug pairs can be traced with some clues in the code change history.</a:t>
            </a:r>
            <a:r>
              <a:rPr lang="en-US" altLang="zh-CN" sz="2000" b="1" dirty="0">
                <a:latin typeface="+mn-ea"/>
              </a:rPr>
              <a:t> The association of a minority of manually associated bug pairs cannot be reflected in the code change history. </a:t>
            </a:r>
          </a:p>
          <a:p>
            <a:pPr indent="0">
              <a:buFont typeface="Wingdings" panose="05000000000000000000" pitchFamily="2" charset="2"/>
              <a:buNone/>
            </a:pP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684">
        <p:fade/>
      </p:transition>
    </mc:Choice>
    <mc:Fallback xmlns="">
      <p:transition spd="med" advTm="76684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350711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Discussion — Interpretation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2526" y="1167063"/>
            <a:ext cx="7531769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Interpretation 2: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The association explicitness of bug pairs with association type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Container</a:t>
            </a:r>
            <a:r>
              <a:rPr lang="en-US" altLang="zh-CN" sz="2000" b="1" dirty="0">
                <a:latin typeface="+mn-ea"/>
              </a:rPr>
              <a:t> is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significantly larger than</a:t>
            </a:r>
            <a:r>
              <a:rPr lang="en-US" altLang="zh-CN" sz="2000" b="1" dirty="0">
                <a:latin typeface="+mn-ea"/>
              </a:rPr>
              <a:t> that of bug pairs with most of other association types.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b="1" dirty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n-ea"/>
              </a:rPr>
              <a:t>The association explicitness of bug pairs with association type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Dependent</a:t>
            </a:r>
            <a:r>
              <a:rPr lang="en-US" altLang="zh-CN" sz="2000" b="1" dirty="0">
                <a:latin typeface="+mn-ea"/>
              </a:rPr>
              <a:t> is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significantly smaller than</a:t>
            </a:r>
            <a:r>
              <a:rPr lang="en-US" altLang="zh-CN" sz="2000" b="1" dirty="0">
                <a:latin typeface="+mn-ea"/>
              </a:rPr>
              <a:t> that of bug pairs with most of other association types.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494">
        <p:fade/>
      </p:transition>
    </mc:Choice>
    <mc:Fallback xmlns="">
      <p:transition spd="med" advTm="35494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33682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Discussion —  Implications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2526" y="1167063"/>
            <a:ext cx="7531769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j-ea"/>
                <a:ea typeface="+mj-ea"/>
              </a:rPr>
              <a:t>Implication 1:</a:t>
            </a:r>
            <a:r>
              <a:rPr lang="en-US" altLang="zh-CN" sz="2000" dirty="0">
                <a:latin typeface="+mn-ea"/>
              </a:rPr>
              <a:t> Most bug pairs are explicitly associated to certain degree,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which implies that the code change history is a helpful resource for developers to deal with bugs and their impact. </a:t>
            </a:r>
          </a:p>
          <a:p>
            <a:pPr marL="342900" indent="-342900" algn="l">
              <a:buClrTx/>
              <a:buSzTx/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+mj-ea"/>
              </a:rPr>
              <a:t>Implication 2:</a:t>
            </a:r>
            <a:r>
              <a:rPr lang="en-US" altLang="zh-CN" sz="2000" dirty="0">
                <a:latin typeface="+mn-ea"/>
              </a:rPr>
              <a:t> A significant proportion of bug pairs are not explicitly associated at all in each project,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which implies that it is necessary to turn to other sources (e.g., code structure dependencies) for bug analysis.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79">
        <p:fade/>
      </p:transition>
    </mc:Choice>
    <mc:Fallback xmlns="">
      <p:transition spd="med" advTm="60079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91591" y="262007"/>
            <a:ext cx="16294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Conclusions </a:t>
            </a:r>
            <a:endParaRPr lang="zh-CN" altLang="en-US" sz="18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3F9CDB-1F21-4789-A81E-8FEA25CE194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25158" y="1063930"/>
            <a:ext cx="7745505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Around 71% of manually-associated bug pairs can be traced with</a:t>
            </a:r>
            <a:r>
              <a:rPr lang="en-US" altLang="zh-CN" sz="2000" b="1" dirty="0">
                <a:latin typeface="+mn-ea"/>
              </a:rPr>
              <a:t> overlapped changed source files</a:t>
            </a:r>
            <a:r>
              <a:rPr lang="en-US" altLang="zh-CN" sz="2000" dirty="0">
                <a:latin typeface="+mn-ea"/>
              </a:rPr>
              <a:t> in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the code change history</a:t>
            </a:r>
            <a:r>
              <a:rPr lang="en-US" altLang="zh-CN" sz="2000" dirty="0">
                <a:latin typeface="+mn-ea"/>
              </a:rPr>
              <a:t>, and in contrast, around 29% are not explicitly reflected in the code change history at all.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ea"/>
              </a:rPr>
              <a:t>Bug pairs with association types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Blocked/Blocker, Cloners, and Dependent</a:t>
            </a:r>
            <a:r>
              <a:rPr lang="en-US" altLang="zh-CN" sz="2000" dirty="0">
                <a:latin typeface="+mn-ea"/>
              </a:rPr>
              <a:t> have relatively </a:t>
            </a:r>
            <a:r>
              <a:rPr lang="en-US" altLang="zh-CN" sz="2000" b="1" dirty="0">
                <a:latin typeface="+mn-ea"/>
              </a:rPr>
              <a:t>weak</a:t>
            </a:r>
            <a:r>
              <a:rPr lang="en-US" altLang="zh-CN" sz="2000" dirty="0">
                <a:latin typeface="+mn-ea"/>
              </a:rPr>
              <a:t> association explicitness, while bug pairs with association type 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</a:rPr>
              <a:t>Container</a:t>
            </a:r>
            <a:r>
              <a:rPr lang="en-US" altLang="zh-CN" sz="2000" dirty="0">
                <a:latin typeface="+mn-ea"/>
              </a:rPr>
              <a:t> has relatively </a:t>
            </a:r>
            <a:r>
              <a:rPr lang="en-US" altLang="zh-CN" sz="2000" b="1" dirty="0">
                <a:latin typeface="+mn-ea"/>
              </a:rPr>
              <a:t>strong</a:t>
            </a:r>
            <a:r>
              <a:rPr lang="en-US" altLang="zh-CN" sz="2000" dirty="0">
                <a:latin typeface="+mn-ea"/>
              </a:rPr>
              <a:t> association explicitness.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48032"/>
            <a:ext cx="9144000" cy="2069553"/>
          </a:xfrm>
          <a:prstGeom prst="rect">
            <a:avLst/>
          </a:prstGeom>
          <a:solidFill>
            <a:srgbClr val="015768"/>
          </a:solidFill>
          <a:ln>
            <a:solidFill>
              <a:srgbClr val="0157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矩形 44"/>
          <p:cNvSpPr/>
          <p:nvPr/>
        </p:nvSpPr>
        <p:spPr bwMode="auto">
          <a:xfrm>
            <a:off x="0" y="1964095"/>
            <a:ext cx="91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Georgia" panose="02040502050405020303" pitchFamily="18" charset="0"/>
              </a:rPr>
              <a:t>Thank you for your attention!</a:t>
            </a:r>
            <a:endParaRPr lang="zh-CN" altLang="en-US" sz="28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1567187" y="4912668"/>
            <a:ext cx="5382260" cy="229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9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  <a:sym typeface="+mn-ea"/>
              </a:rPr>
              <a:t>The 34</a:t>
            </a:r>
            <a:r>
              <a:rPr lang="en-US" altLang="zh-CN" sz="900" kern="100" baseline="300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  <a:sym typeface="+mn-ea"/>
              </a:rPr>
              <a:t>nd</a:t>
            </a:r>
            <a:r>
              <a:rPr lang="en-US" altLang="zh-CN" sz="900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  <a:sym typeface="+mn-ea"/>
              </a:rPr>
              <a:t>  International Conference on Software Engineering and Knowledge Engineering (SEKE 2022)</a:t>
            </a:r>
            <a:endParaRPr lang="zh-CN" altLang="en-US" sz="9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083459" y="3410123"/>
            <a:ext cx="8025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8183217" y="4869657"/>
            <a:ext cx="722243" cy="273844"/>
          </a:xfrm>
        </p:spPr>
        <p:txBody>
          <a:bodyPr/>
          <a:lstStyle/>
          <a:p>
            <a:r>
              <a:rPr lang="en-US" altLang="zh-CN" dirty="0"/>
              <a:t>20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3502662"/>
            <a:ext cx="9144000" cy="126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b="1" dirty="0" err="1">
                <a:latin typeface="Bell MT" panose="02020503060305020303" pitchFamily="18" charset="0"/>
              </a:rPr>
              <a:t>Jieling</a:t>
            </a:r>
            <a:r>
              <a:rPr lang="en-US" altLang="zh-CN" sz="2400" b="1" dirty="0">
                <a:latin typeface="Bell MT" panose="02020503060305020303" pitchFamily="18" charset="0"/>
              </a:rPr>
              <a:t> Xu</a:t>
            </a:r>
          </a:p>
          <a:p>
            <a:pPr lvl="0" algn="ctr"/>
            <a:r>
              <a:rPr lang="en-US" altLang="zh-CN" sz="1800" b="1" dirty="0"/>
              <a:t>School of Computer Science, Central China Normal University</a:t>
            </a:r>
          </a:p>
          <a:p>
            <a:pPr lvl="0" algn="ctr"/>
            <a:r>
              <a:rPr lang="en-US" altLang="zh-CN" sz="1600" b="1" dirty="0" err="1">
                <a:latin typeface="Bell MT" panose="02020503060305020303" pitchFamily="18" charset="0"/>
              </a:rPr>
              <a:t>xjling@mails.ccnu.edu.cn</a:t>
            </a:r>
            <a:endParaRPr lang="en-US" altLang="zh-CN" sz="1600" b="1" dirty="0">
              <a:latin typeface="Bell MT" panose="02020503060305020303" pitchFamily="18" charset="0"/>
            </a:endParaRPr>
          </a:p>
          <a:p>
            <a:pPr lvl="0" algn="ctr"/>
            <a:r>
              <a:rPr lang="en-US" altLang="zh-CN" sz="1800" b="1" dirty="0"/>
              <a:t>Co-authors: </a:t>
            </a:r>
            <a:r>
              <a:rPr lang="en-US" altLang="zh-CN" sz="1800" b="1" dirty="0" err="1"/>
              <a:t>Zengyang</a:t>
            </a:r>
            <a:r>
              <a:rPr lang="en-US" altLang="zh-CN" sz="1800" b="1" dirty="0"/>
              <a:t> Li,</a:t>
            </a:r>
            <a:r>
              <a:rPr lang="zh-CN" altLang="en-US" sz="1800" b="1" dirty="0"/>
              <a:t> </a:t>
            </a:r>
            <a:r>
              <a:rPr lang="en-US" altLang="zh-CN" sz="1800" b="1" dirty="0" err="1"/>
              <a:t>Guangzong</a:t>
            </a:r>
            <a:r>
              <a:rPr lang="en-US" altLang="zh-CN" sz="1800" b="1" dirty="0"/>
              <a:t> Cai, Peng Liang, and Ran Mo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9C6BC8E-C144-42D0-9A3B-7AC7D04EE7A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毕业答辩"/>
  <p:tag name="COMMONDATA" val="eyJoZGlkIjoiYzlkMzI3MjE0YzU0YzQzOGUwOGI1ZmRhZDU4NjVkND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9de660-628a-4fb3-9834-ef7d1ee07c55}"/>
  <p:tag name="TABLE_ENDDRAG_ORIGIN_RECT" val="633*299"/>
  <p:tag name="TABLE_ENDDRAG_RECT" val="30*76*633*2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905ad5-000f-4f5c-9c5e-7c6ed544d30e}"/>
  <p:tag name="TABLE_ENDDRAG_ORIGIN_RECT" val="611*219"/>
  <p:tag name="TABLE_ENDDRAG_RECT" val="57*97*611*21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9de660-628a-4fb3-9834-ef7d1ee07c55}"/>
  <p:tag name="TABLE_ENDDRAG_ORIGIN_RECT" val="496*1082"/>
  <p:tag name="TABLE_ENDDRAG_RECT" val="58*75*496*108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9de660-628a-4fb3-9834-ef7d1ee07c55}"/>
  <p:tag name="TABLE_ENDDRAG_ORIGIN_RECT" val="496*1082"/>
  <p:tag name="TABLE_ENDDRAG_RECT" val="58*75*496*108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9de660-628a-4fb3-9834-ef7d1ee07c55}"/>
  <p:tag name="TABLE_ENDDRAG_ORIGIN_RECT" val="496*1082"/>
  <p:tag name="TABLE_ENDDRAG_RECT" val="58*75*496*108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9de660-628a-4fb3-9834-ef7d1ee07c55}"/>
  <p:tag name="TABLE_ENDDRAG_ORIGIN_RECT" val="496*1082"/>
  <p:tag name="TABLE_ENDDRAG_RECT" val="58*75*496*1082"/>
</p:tagLst>
</file>

<file path=ppt/theme/theme1.xml><?xml version="1.0" encoding="utf-8"?>
<a:theme xmlns:a="http://schemas.openxmlformats.org/drawingml/2006/main" name="第一PPT，www.1ppt.com">
  <a:themeElements>
    <a:clrScheme name="答辩蓝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76AA"/>
      </a:accent1>
      <a:accent2>
        <a:srgbClr val="178AA1"/>
      </a:accent2>
      <a:accent3>
        <a:srgbClr val="40A693"/>
      </a:accent3>
      <a:accent4>
        <a:srgbClr val="5268A5"/>
      </a:accent4>
      <a:accent5>
        <a:srgbClr val="5E5CA2"/>
      </a:accent5>
      <a:accent6>
        <a:srgbClr val="778495"/>
      </a:accent6>
      <a:hlink>
        <a:srgbClr val="4276AA"/>
      </a:hlink>
      <a:folHlink>
        <a:srgbClr val="BFBFBF"/>
      </a:folHlink>
    </a:clrScheme>
    <a:fontScheme name="标准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答辩蓝色">
    <a:dk1>
      <a:srgbClr val="000000"/>
    </a:dk1>
    <a:lt1>
      <a:srgbClr val="FFFFFF"/>
    </a:lt1>
    <a:dk2>
      <a:srgbClr val="778495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答辩蓝色">
    <a:dk1>
      <a:srgbClr val="000000"/>
    </a:dk1>
    <a:lt1>
      <a:srgbClr val="FFFFFF"/>
    </a:lt1>
    <a:dk2>
      <a:srgbClr val="778495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答辩蓝色">
    <a:dk1>
      <a:srgbClr val="000000"/>
    </a:dk1>
    <a:lt1>
      <a:srgbClr val="FFFFFF"/>
    </a:lt1>
    <a:dk2>
      <a:srgbClr val="778495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答辩蓝色">
    <a:dk1>
      <a:srgbClr val="000000"/>
    </a:dk1>
    <a:lt1>
      <a:srgbClr val="FFFFFF"/>
    </a:lt1>
    <a:dk2>
      <a:srgbClr val="778495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2036</Words>
  <Application>Microsoft Macintosh PowerPoint</Application>
  <PresentationFormat>全屏显示(16:9)</PresentationFormat>
  <Paragraphs>651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等线</vt:lpstr>
      <vt:lpstr>宋体</vt:lpstr>
      <vt:lpstr>微软雅黑</vt:lpstr>
      <vt:lpstr>微软雅黑 Light</vt:lpstr>
      <vt:lpstr>Arial</vt:lpstr>
      <vt:lpstr>Bell MT</vt:lpstr>
      <vt:lpstr>Calibri</vt:lpstr>
      <vt:lpstr>Calibri Light</vt:lpstr>
      <vt:lpstr>Cambria Math</vt:lpstr>
      <vt:lpstr>Georgia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第一PPT</dc:creator>
  <cp:keywords>www.1ppt.com</cp:keywords>
  <dc:description>www.1ppt.com</dc:description>
  <cp:lastModifiedBy>Zengyang Li</cp:lastModifiedBy>
  <cp:revision>627</cp:revision>
  <dcterms:created xsi:type="dcterms:W3CDTF">2017-05-01T12:27:00Z</dcterms:created>
  <dcterms:modified xsi:type="dcterms:W3CDTF">2022-06-15T10:07:56Z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98D153261BF14D9DB183A0743CB33FFD</vt:lpwstr>
  </property>
  <property fmtid="{D5CDD505-2E9C-101B-9397-08002B2CF9AE}" pid="3" name="KSOProductBuildVer">
    <vt:lpwstr>2052-11.1.0.11744</vt:lpwstr>
  </property>
</Properties>
</file>