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57" r:id="rId3"/>
    <p:sldId id="577" r:id="rId4"/>
    <p:sldId id="611" r:id="rId5"/>
    <p:sldId id="612" r:id="rId6"/>
    <p:sldId id="624" r:id="rId7"/>
    <p:sldId id="625" r:id="rId8"/>
    <p:sldId id="626" r:id="rId9"/>
    <p:sldId id="617" r:id="rId10"/>
    <p:sldId id="618" r:id="rId11"/>
    <p:sldId id="619" r:id="rId12"/>
    <p:sldId id="620" r:id="rId13"/>
    <p:sldId id="621" r:id="rId14"/>
    <p:sldId id="261" r:id="rId15"/>
  </p:sldIdLst>
  <p:sldSz cx="11880850" cy="6858000"/>
  <p:notesSz cx="6669088" cy="9926638"/>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7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CCECFF"/>
    <a:srgbClr val="FFFF99"/>
    <a:srgbClr val="ABEC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85" autoAdjust="0"/>
    <p:restoredTop sz="76406" autoAdjust="0"/>
  </p:normalViewPr>
  <p:slideViewPr>
    <p:cSldViewPr>
      <p:cViewPr varScale="1">
        <p:scale>
          <a:sx n="92" d="100"/>
          <a:sy n="92" d="100"/>
        </p:scale>
        <p:origin x="972" y="84"/>
      </p:cViewPr>
      <p:guideLst>
        <p:guide orient="horz" pos="2160"/>
        <p:guide pos="3742"/>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2890665" cy="4968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776867" y="0"/>
            <a:ext cx="2890665" cy="496888"/>
          </a:xfrm>
          <a:prstGeom prst="rect">
            <a:avLst/>
          </a:prstGeom>
        </p:spPr>
        <p:txBody>
          <a:bodyPr vert="horz" lIns="91440" tIns="45720" rIns="91440" bIns="45720" rtlCol="0"/>
          <a:lstStyle>
            <a:lvl1pPr algn="r">
              <a:defRPr sz="1200"/>
            </a:lvl1pPr>
          </a:lstStyle>
          <a:p>
            <a:fld id="{A656A1FF-42F4-4D6C-8B4E-B6E67886E66E}" type="datetimeFigureOut">
              <a:rPr lang="zh-CN" altLang="en-US" smtClean="0"/>
              <a:t>2022/6/14</a:t>
            </a:fld>
            <a:endParaRPr lang="zh-CN" altLang="en-US"/>
          </a:p>
        </p:txBody>
      </p:sp>
      <p:sp>
        <p:nvSpPr>
          <p:cNvPr id="4" name="页脚占位符 3"/>
          <p:cNvSpPr>
            <a:spLocks noGrp="1"/>
          </p:cNvSpPr>
          <p:nvPr>
            <p:ph type="ftr" sz="quarter" idx="2"/>
          </p:nvPr>
        </p:nvSpPr>
        <p:spPr>
          <a:xfrm>
            <a:off x="1" y="9428166"/>
            <a:ext cx="2890665" cy="496886"/>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776867" y="9428166"/>
            <a:ext cx="2890665" cy="496886"/>
          </a:xfrm>
          <a:prstGeom prst="rect">
            <a:avLst/>
          </a:prstGeom>
        </p:spPr>
        <p:txBody>
          <a:bodyPr vert="horz" lIns="91440" tIns="45720" rIns="91440" bIns="45720" rtlCol="0" anchor="b"/>
          <a:lstStyle>
            <a:lvl1pPr algn="r">
              <a:defRPr sz="1200"/>
            </a:lvl1pPr>
          </a:lstStyle>
          <a:p>
            <a:fld id="{C983DF5F-3491-4D92-847E-5874A49DDA52}" type="slidenum">
              <a:rPr lang="zh-CN" altLang="en-US" smtClean="0"/>
              <a:t>‹#›</a:t>
            </a:fld>
            <a:endParaRPr lang="zh-CN" altLang="en-US"/>
          </a:p>
        </p:txBody>
      </p:sp>
    </p:spTree>
    <p:extLst>
      <p:ext uri="{BB962C8B-B14F-4D97-AF65-F5344CB8AC3E}">
        <p14:creationId xmlns:p14="http://schemas.microsoft.com/office/powerpoint/2010/main" val="3508568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2889938" cy="496331"/>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777608" y="0"/>
            <a:ext cx="2889938" cy="496331"/>
          </a:xfrm>
          <a:prstGeom prst="rect">
            <a:avLst/>
          </a:prstGeom>
        </p:spPr>
        <p:txBody>
          <a:bodyPr vert="horz" lIns="91440" tIns="45720" rIns="91440" bIns="45720" rtlCol="0"/>
          <a:lstStyle>
            <a:lvl1pPr algn="r">
              <a:defRPr sz="1200"/>
            </a:lvl1pPr>
          </a:lstStyle>
          <a:p>
            <a:fld id="{A127F64F-7B58-49A7-A81B-13BA26BF022A}" type="datetimeFigureOut">
              <a:rPr lang="zh-CN" altLang="en-US" smtClean="0"/>
              <a:t>2022/6/14</a:t>
            </a:fld>
            <a:endParaRPr lang="zh-CN" altLang="en-US"/>
          </a:p>
        </p:txBody>
      </p:sp>
      <p:sp>
        <p:nvSpPr>
          <p:cNvPr id="4" name="幻灯片图像占位符 3"/>
          <p:cNvSpPr>
            <a:spLocks noGrp="1" noRot="1" noChangeAspect="1"/>
          </p:cNvSpPr>
          <p:nvPr>
            <p:ph type="sldImg" idx="2"/>
          </p:nvPr>
        </p:nvSpPr>
        <p:spPr>
          <a:xfrm>
            <a:off x="109538" y="744538"/>
            <a:ext cx="6450012" cy="37242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66909" y="4715155"/>
            <a:ext cx="5335270" cy="4466988"/>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1" y="9428583"/>
            <a:ext cx="2889938" cy="49633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777608" y="9428583"/>
            <a:ext cx="2889938" cy="496331"/>
          </a:xfrm>
          <a:prstGeom prst="rect">
            <a:avLst/>
          </a:prstGeom>
        </p:spPr>
        <p:txBody>
          <a:bodyPr vert="horz" lIns="91440" tIns="45720" rIns="91440" bIns="45720" rtlCol="0" anchor="b"/>
          <a:lstStyle>
            <a:lvl1pPr algn="r">
              <a:defRPr sz="1200"/>
            </a:lvl1pPr>
          </a:lstStyle>
          <a:p>
            <a:fld id="{554C8423-200A-4520-B13C-7F747599AAA1}" type="slidenum">
              <a:rPr lang="zh-CN" altLang="en-US" smtClean="0"/>
              <a:t>‹#›</a:t>
            </a:fld>
            <a:endParaRPr lang="zh-CN" altLang="en-US"/>
          </a:p>
        </p:txBody>
      </p:sp>
    </p:spTree>
    <p:extLst>
      <p:ext uri="{BB962C8B-B14F-4D97-AF65-F5344CB8AC3E}">
        <p14:creationId xmlns:p14="http://schemas.microsoft.com/office/powerpoint/2010/main" val="3063911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Good morning ladies</a:t>
            </a:r>
            <a:r>
              <a:rPr lang="en-US" altLang="zh-CN" baseline="0" dirty="0" smtClean="0"/>
              <a:t> and gentlemen. I am honored to speak at this conference. I am </a:t>
            </a:r>
            <a:r>
              <a:rPr lang="en-US" altLang="zh-CN" baseline="0" dirty="0" err="1" smtClean="0"/>
              <a:t>yupin</a:t>
            </a:r>
            <a:r>
              <a:rPr lang="en-US" altLang="zh-CN" baseline="0" dirty="0" smtClean="0"/>
              <a:t> yang, a master student from Chongqing university. Today my topic is Exploring Relevance and Coherence for Automated Text Scoring using Multi-task Learning.</a:t>
            </a:r>
            <a:endParaRPr lang="zh-CN" altLang="en-US" dirty="0"/>
          </a:p>
        </p:txBody>
      </p:sp>
      <p:sp>
        <p:nvSpPr>
          <p:cNvPr id="4" name="灯片编号占位符 3"/>
          <p:cNvSpPr>
            <a:spLocks noGrp="1"/>
          </p:cNvSpPr>
          <p:nvPr>
            <p:ph type="sldNum" sz="quarter" idx="10"/>
          </p:nvPr>
        </p:nvSpPr>
        <p:spPr/>
        <p:txBody>
          <a:bodyPr/>
          <a:lstStyle/>
          <a:p>
            <a:fld id="{554C8423-200A-4520-B13C-7F747599AAA1}" type="slidenum">
              <a:rPr lang="zh-CN" altLang="en-US" smtClean="0"/>
              <a:t>1</a:t>
            </a:fld>
            <a:endParaRPr lang="zh-CN" altLang="en-US"/>
          </a:p>
        </p:txBody>
      </p:sp>
    </p:spTree>
    <p:extLst>
      <p:ext uri="{BB962C8B-B14F-4D97-AF65-F5344CB8AC3E}">
        <p14:creationId xmlns:p14="http://schemas.microsoft.com/office/powerpoint/2010/main" val="28278549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The content of this presentation is divided into 4 parts: In section 1. I will introduce </a:t>
            </a:r>
            <a:r>
              <a:rPr lang="en-US" altLang="zh-CN" baseline="0" dirty="0" smtClean="0"/>
              <a:t>automated text scoring. In section 2, I will introduce the method we proposed . The experiment will be </a:t>
            </a:r>
            <a:r>
              <a:rPr lang="en-US" altLang="zh-CN" baseline="0" dirty="0" err="1" smtClean="0"/>
              <a:t>showd</a:t>
            </a:r>
            <a:r>
              <a:rPr lang="en-US" altLang="zh-CN" baseline="0" dirty="0" smtClean="0"/>
              <a:t> in section 3. Finally I will make a conclusion.</a:t>
            </a:r>
            <a:endParaRPr lang="zh-CN" altLang="en-US" dirty="0"/>
          </a:p>
        </p:txBody>
      </p:sp>
      <p:sp>
        <p:nvSpPr>
          <p:cNvPr id="4" name="灯片编号占位符 3"/>
          <p:cNvSpPr>
            <a:spLocks noGrp="1"/>
          </p:cNvSpPr>
          <p:nvPr>
            <p:ph type="sldNum" sz="quarter" idx="10"/>
          </p:nvPr>
        </p:nvSpPr>
        <p:spPr/>
        <p:txBody>
          <a:bodyPr/>
          <a:lstStyle/>
          <a:p>
            <a:fld id="{554C8423-200A-4520-B13C-7F747599AAA1}" type="slidenum">
              <a:rPr lang="zh-CN" altLang="en-US" smtClean="0"/>
              <a:t>2</a:t>
            </a:fld>
            <a:endParaRPr lang="zh-CN" altLang="en-US"/>
          </a:p>
        </p:txBody>
      </p:sp>
    </p:spTree>
    <p:extLst>
      <p:ext uri="{BB962C8B-B14F-4D97-AF65-F5344CB8AC3E}">
        <p14:creationId xmlns:p14="http://schemas.microsoft.com/office/powerpoint/2010/main" val="450513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50000"/>
              </a:lnSpc>
            </a:pPr>
            <a:r>
              <a:rPr lang="en-US" altLang="zh-CN" dirty="0" smtClean="0">
                <a:latin typeface="微软雅黑" panose="020B0503020204020204" pitchFamily="34" charset="-122"/>
                <a:ea typeface="微软雅黑" panose="020B0503020204020204" pitchFamily="34" charset="-122"/>
              </a:rPr>
              <a:t>Automated text scoring (ATS) is the use of specialized computer programs to assign scores to texts. It is an application of natural language processing.</a:t>
            </a:r>
          </a:p>
          <a:p>
            <a:pPr>
              <a:lnSpc>
                <a:spcPct val="150000"/>
              </a:lnSpc>
            </a:pPr>
            <a:endParaRPr lang="zh-CN" altLang="zh-CN" dirty="0" smtClean="0">
              <a:latin typeface="微软雅黑" panose="020B0503020204020204" pitchFamily="34" charset="-122"/>
              <a:ea typeface="微软雅黑" panose="020B0503020204020204" pitchFamily="34" charset="-122"/>
            </a:endParaRPr>
          </a:p>
          <a:p>
            <a:pPr>
              <a:lnSpc>
                <a:spcPct val="150000"/>
              </a:lnSpc>
            </a:pPr>
            <a:r>
              <a:rPr lang="en-US" altLang="zh-CN" dirty="0" smtClean="0">
                <a:latin typeface="微软雅黑" panose="020B0503020204020204" pitchFamily="34" charset="-122"/>
                <a:ea typeface="微软雅黑" panose="020B0503020204020204" pitchFamily="34" charset="-122"/>
              </a:rPr>
              <a:t>Such </a:t>
            </a:r>
            <a:r>
              <a:rPr lang="en-US" altLang="zh-CN" dirty="0" smtClean="0">
                <a:latin typeface="微软雅黑" panose="020B0503020204020204" pitchFamily="34" charset="-122"/>
                <a:ea typeface="微软雅黑" panose="020B0503020204020204" pitchFamily="34" charset="-122"/>
              </a:rPr>
              <a:t>systems</a:t>
            </a:r>
            <a:r>
              <a:rPr lang="en-US" altLang="zh-CN" baseline="0" dirty="0" smtClean="0">
                <a:latin typeface="微软雅黑" panose="020B0503020204020204" pitchFamily="34" charset="-122"/>
                <a:ea typeface="微软雅黑" panose="020B0503020204020204" pitchFamily="34" charset="-122"/>
              </a:rPr>
              <a:t> can also be used for information management, recommendation systems, and knowledge charging. Usually we extract features from </a:t>
            </a:r>
            <a:r>
              <a:rPr lang="en-US" altLang="zh-CN" baseline="0" dirty="0" smtClean="0">
                <a:latin typeface="微软雅黑" panose="020B0503020204020204" pitchFamily="34" charset="-122"/>
                <a:ea typeface="微软雅黑" panose="020B0503020204020204" pitchFamily="34" charset="-122"/>
              </a:rPr>
              <a:t>the text and </a:t>
            </a:r>
            <a:r>
              <a:rPr lang="en-US" altLang="zh-CN" baseline="0" dirty="0" smtClean="0">
                <a:latin typeface="微软雅黑" panose="020B0503020204020204" pitchFamily="34" charset="-122"/>
                <a:ea typeface="微软雅黑" panose="020B0503020204020204" pitchFamily="34" charset="-122"/>
              </a:rPr>
              <a:t>use regression to get the score.</a:t>
            </a:r>
            <a:endParaRPr lang="en-US" altLang="zh-CN" dirty="0" smtClean="0">
              <a:latin typeface="微软雅黑" panose="020B0503020204020204" pitchFamily="34" charset="-122"/>
              <a:ea typeface="微软雅黑" panose="020B0503020204020204" pitchFamily="34" charset="-122"/>
            </a:endParaRPr>
          </a:p>
          <a:p>
            <a:pPr>
              <a:lnSpc>
                <a:spcPct val="150000"/>
              </a:lnSpc>
            </a:pPr>
            <a:endParaRPr lang="zh-CN" altLang="zh-CN" dirty="0" smtClean="0">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554C8423-200A-4520-B13C-7F747599AAA1}" type="slidenum">
              <a:rPr lang="zh-CN" altLang="en-US" smtClean="0"/>
              <a:t>3</a:t>
            </a:fld>
            <a:endParaRPr lang="zh-CN" altLang="en-US"/>
          </a:p>
        </p:txBody>
      </p:sp>
    </p:spTree>
    <p:extLst>
      <p:ext uri="{BB962C8B-B14F-4D97-AF65-F5344CB8AC3E}">
        <p14:creationId xmlns:p14="http://schemas.microsoft.com/office/powerpoint/2010/main" val="3122350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Then I will introduce</a:t>
            </a:r>
            <a:r>
              <a:rPr lang="en-US" altLang="zh-CN" baseline="0" dirty="0" smtClean="0"/>
              <a:t> our method.</a:t>
            </a:r>
            <a:endParaRPr lang="zh-CN" altLang="en-US" dirty="0"/>
          </a:p>
        </p:txBody>
      </p:sp>
      <p:sp>
        <p:nvSpPr>
          <p:cNvPr id="4" name="灯片编号占位符 3"/>
          <p:cNvSpPr>
            <a:spLocks noGrp="1"/>
          </p:cNvSpPr>
          <p:nvPr>
            <p:ph type="sldNum" sz="quarter" idx="10"/>
          </p:nvPr>
        </p:nvSpPr>
        <p:spPr/>
        <p:txBody>
          <a:bodyPr/>
          <a:lstStyle/>
          <a:p>
            <a:fld id="{554C8423-200A-4520-B13C-7F747599AAA1}" type="slidenum">
              <a:rPr lang="zh-CN" altLang="en-US" smtClean="0"/>
              <a:t>4</a:t>
            </a:fld>
            <a:endParaRPr lang="zh-CN" altLang="en-US"/>
          </a:p>
        </p:txBody>
      </p:sp>
    </p:spTree>
    <p:extLst>
      <p:ext uri="{BB962C8B-B14F-4D97-AF65-F5344CB8AC3E}">
        <p14:creationId xmlns:p14="http://schemas.microsoft.com/office/powerpoint/2010/main" val="1695785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50000"/>
              </a:lnSpc>
            </a:pPr>
            <a:r>
              <a:rPr lang="en-US" altLang="zh-CN" dirty="0" smtClean="0"/>
              <a:t> In this section, we describe the proposed hierarchical structured model, which contains three parts: </a:t>
            </a:r>
          </a:p>
          <a:p>
            <a:pPr marL="342900" indent="-342900">
              <a:lnSpc>
                <a:spcPct val="150000"/>
              </a:lnSpc>
              <a:buAutoNum type="arabicParenR"/>
            </a:pPr>
            <a:r>
              <a:rPr lang="en-US" altLang="zh-CN" dirty="0" smtClean="0"/>
              <a:t>The encoder Bert layer.</a:t>
            </a:r>
          </a:p>
          <a:p>
            <a:pPr marL="342900" indent="-342900">
              <a:lnSpc>
                <a:spcPct val="150000"/>
              </a:lnSpc>
              <a:buAutoNum type="arabicParenR"/>
            </a:pPr>
            <a:r>
              <a:rPr lang="en-US" altLang="zh-CN" dirty="0" smtClean="0"/>
              <a:t>The scoring task layer.</a:t>
            </a:r>
          </a:p>
          <a:p>
            <a:pPr marL="342900" indent="-342900">
              <a:lnSpc>
                <a:spcPct val="150000"/>
              </a:lnSpc>
              <a:buAutoNum type="arabicParenR"/>
            </a:pPr>
            <a:r>
              <a:rPr lang="en-US" altLang="zh-CN" dirty="0" smtClean="0"/>
              <a:t>The auxiliary task layer.</a:t>
            </a:r>
            <a:endParaRPr lang="zh-CN" altLang="en-US" dirty="0"/>
          </a:p>
        </p:txBody>
      </p:sp>
      <p:sp>
        <p:nvSpPr>
          <p:cNvPr id="4" name="灯片编号占位符 3"/>
          <p:cNvSpPr>
            <a:spLocks noGrp="1"/>
          </p:cNvSpPr>
          <p:nvPr>
            <p:ph type="sldNum" sz="quarter" idx="10"/>
          </p:nvPr>
        </p:nvSpPr>
        <p:spPr/>
        <p:txBody>
          <a:bodyPr/>
          <a:lstStyle/>
          <a:p>
            <a:fld id="{554C8423-200A-4520-B13C-7F747599AAA1}" type="slidenum">
              <a:rPr lang="zh-CN" altLang="en-US" smtClean="0"/>
              <a:t>5</a:t>
            </a:fld>
            <a:endParaRPr lang="zh-CN" altLang="en-US"/>
          </a:p>
        </p:txBody>
      </p:sp>
    </p:spTree>
    <p:extLst>
      <p:ext uri="{BB962C8B-B14F-4D97-AF65-F5344CB8AC3E}">
        <p14:creationId xmlns:p14="http://schemas.microsoft.com/office/powerpoint/2010/main" val="2011869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First we send the</a:t>
            </a:r>
            <a:r>
              <a:rPr lang="en-US" altLang="zh-CN" baseline="0" dirty="0" smtClean="0"/>
              <a:t> words into the encoder. Here, we use BERT as the encoder. Because it can </a:t>
            </a:r>
            <a:r>
              <a:rPr lang="en-US" altLang="zh-CN" sz="1200" b="0" i="0" kern="1200" dirty="0" smtClean="0">
                <a:solidFill>
                  <a:schemeClr val="tx1"/>
                </a:solidFill>
                <a:effectLst/>
                <a:latin typeface="+mn-lt"/>
                <a:ea typeface="+mn-ea"/>
                <a:cs typeface="+mn-cs"/>
              </a:rPr>
              <a:t>better capture the</a:t>
            </a:r>
            <a:r>
              <a:rPr lang="en-US" altLang="zh-CN" sz="1200" b="0" i="0" kern="1200" baseline="0" dirty="0" smtClean="0">
                <a:solidFill>
                  <a:schemeClr val="tx1"/>
                </a:solidFill>
                <a:effectLst/>
                <a:latin typeface="+mn-lt"/>
                <a:ea typeface="+mn-ea"/>
                <a:cs typeface="+mn-cs"/>
              </a:rPr>
              <a:t> </a:t>
            </a:r>
            <a:r>
              <a:rPr lang="en-US" altLang="zh-CN" sz="1200" b="0" i="0" kern="1200" dirty="0" smtClean="0">
                <a:solidFill>
                  <a:schemeClr val="tx1"/>
                </a:solidFill>
                <a:effectLst/>
                <a:latin typeface="+mn-lt"/>
                <a:ea typeface="+mn-ea"/>
                <a:cs typeface="+mn-cs"/>
              </a:rPr>
              <a:t>semantics of the given text.</a:t>
            </a:r>
            <a:r>
              <a:rPr lang="en-US" altLang="zh-CN" dirty="0" smtClean="0"/>
              <a:t> </a:t>
            </a:r>
            <a:br>
              <a:rPr lang="en-US" altLang="zh-CN" dirty="0" smtClean="0"/>
            </a:br>
            <a:endParaRPr lang="zh-CN" altLang="en-US" dirty="0"/>
          </a:p>
        </p:txBody>
      </p:sp>
      <p:sp>
        <p:nvSpPr>
          <p:cNvPr id="4" name="灯片编号占位符 3"/>
          <p:cNvSpPr>
            <a:spLocks noGrp="1"/>
          </p:cNvSpPr>
          <p:nvPr>
            <p:ph type="sldNum" sz="quarter" idx="10"/>
          </p:nvPr>
        </p:nvSpPr>
        <p:spPr/>
        <p:txBody>
          <a:bodyPr/>
          <a:lstStyle/>
          <a:p>
            <a:fld id="{554C8423-200A-4520-B13C-7F747599AAA1}" type="slidenum">
              <a:rPr lang="zh-CN" altLang="en-US" smtClean="0"/>
              <a:t>6</a:t>
            </a:fld>
            <a:endParaRPr lang="zh-CN" altLang="en-US"/>
          </a:p>
        </p:txBody>
      </p:sp>
    </p:spTree>
    <p:extLst>
      <p:ext uri="{BB962C8B-B14F-4D97-AF65-F5344CB8AC3E}">
        <p14:creationId xmlns:p14="http://schemas.microsoft.com/office/powerpoint/2010/main" val="523208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The next is the auxiliary task. For relevance modeling, we </a:t>
            </a:r>
            <a:r>
              <a:rPr lang="en-US" altLang="zh-CN" sz="1200" b="0" i="0" kern="1200" dirty="0" smtClean="0">
                <a:solidFill>
                  <a:schemeClr val="tx1"/>
                </a:solidFill>
                <a:effectLst/>
                <a:latin typeface="+mn-lt"/>
                <a:ea typeface="+mn-ea"/>
                <a:cs typeface="+mn-cs"/>
              </a:rPr>
              <a:t>mix</a:t>
            </a:r>
            <a:r>
              <a:rPr lang="en-US" altLang="zh-CN" sz="1200" b="0" i="0" kern="1200" baseline="0" dirty="0" smtClean="0">
                <a:solidFill>
                  <a:schemeClr val="tx1"/>
                </a:solidFill>
                <a:effectLst/>
                <a:latin typeface="+mn-lt"/>
                <a:ea typeface="+mn-ea"/>
                <a:cs typeface="+mn-cs"/>
              </a:rPr>
              <a:t> </a:t>
            </a:r>
            <a:r>
              <a:rPr lang="en-US" altLang="zh-CN" sz="1200" b="0" i="0" kern="1200" dirty="0" smtClean="0">
                <a:solidFill>
                  <a:schemeClr val="tx1"/>
                </a:solidFill>
                <a:effectLst/>
                <a:latin typeface="+mn-lt"/>
                <a:ea typeface="+mn-ea"/>
                <a:cs typeface="+mn-cs"/>
              </a:rPr>
              <a:t>up the top 40% essays of all prompts, and their labels are</a:t>
            </a:r>
            <a:br>
              <a:rPr lang="en-US" altLang="zh-CN" sz="1200" b="0" i="0" kern="1200" dirty="0" smtClean="0">
                <a:solidFill>
                  <a:schemeClr val="tx1"/>
                </a:solidFill>
                <a:effectLst/>
                <a:latin typeface="+mn-lt"/>
                <a:ea typeface="+mn-ea"/>
                <a:cs typeface="+mn-cs"/>
              </a:rPr>
            </a:br>
            <a:r>
              <a:rPr lang="en-US" altLang="zh-CN" sz="1200" b="0" i="0" kern="1200" dirty="0" smtClean="0">
                <a:solidFill>
                  <a:schemeClr val="tx1"/>
                </a:solidFill>
                <a:effectLst/>
                <a:latin typeface="+mn-lt"/>
                <a:ea typeface="+mn-ea"/>
                <a:cs typeface="+mn-cs"/>
              </a:rPr>
              <a:t>the prompt they belong to. </a:t>
            </a:r>
            <a:r>
              <a:rPr lang="en-US" altLang="zh-CN" dirty="0" smtClean="0"/>
              <a:t/>
            </a:r>
            <a:br>
              <a:rPr lang="en-US" altLang="zh-CN" dirty="0" smtClean="0"/>
            </a:br>
            <a:endParaRPr lang="zh-CN" altLang="en-US" dirty="0"/>
          </a:p>
        </p:txBody>
      </p:sp>
      <p:sp>
        <p:nvSpPr>
          <p:cNvPr id="4" name="灯片编号占位符 3"/>
          <p:cNvSpPr>
            <a:spLocks noGrp="1"/>
          </p:cNvSpPr>
          <p:nvPr>
            <p:ph type="sldNum" sz="quarter" idx="10"/>
          </p:nvPr>
        </p:nvSpPr>
        <p:spPr/>
        <p:txBody>
          <a:bodyPr/>
          <a:lstStyle/>
          <a:p>
            <a:fld id="{554C8423-200A-4520-B13C-7F747599AAA1}" type="slidenum">
              <a:rPr lang="zh-CN" altLang="en-US" smtClean="0"/>
              <a:t>7</a:t>
            </a:fld>
            <a:endParaRPr lang="zh-CN" altLang="en-US"/>
          </a:p>
        </p:txBody>
      </p:sp>
    </p:spTree>
    <p:extLst>
      <p:ext uri="{BB962C8B-B14F-4D97-AF65-F5344CB8AC3E}">
        <p14:creationId xmlns:p14="http://schemas.microsoft.com/office/powerpoint/2010/main" val="5732027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The next is the auxiliary task. For coherence modeling, we construct negative samples. The original text is the true sample</a:t>
            </a:r>
            <a:r>
              <a:rPr lang="en-US" altLang="zh-CN" baseline="0" dirty="0" smtClean="0"/>
              <a:t> and the negative one is generated by three operations. </a:t>
            </a:r>
            <a:r>
              <a:rPr lang="en-US" altLang="zh-CN" i="1" dirty="0" smtClean="0"/>
              <a:t>Delete operation , Replace operation </a:t>
            </a:r>
            <a:r>
              <a:rPr lang="en-US" altLang="zh-CN" baseline="0" dirty="0" smtClean="0"/>
              <a:t> and </a:t>
            </a:r>
            <a:r>
              <a:rPr lang="en-US" altLang="zh-CN" i="1" dirty="0" smtClean="0"/>
              <a:t>Insert operation </a:t>
            </a:r>
            <a:r>
              <a:rPr lang="en-US" altLang="zh-CN" dirty="0" smtClean="0"/>
              <a:t>.</a:t>
            </a:r>
            <a:endParaRPr lang="zh-CN" altLang="en-US" dirty="0"/>
          </a:p>
        </p:txBody>
      </p:sp>
      <p:sp>
        <p:nvSpPr>
          <p:cNvPr id="4" name="灯片编号占位符 3"/>
          <p:cNvSpPr>
            <a:spLocks noGrp="1"/>
          </p:cNvSpPr>
          <p:nvPr>
            <p:ph type="sldNum" sz="quarter" idx="10"/>
          </p:nvPr>
        </p:nvSpPr>
        <p:spPr/>
        <p:txBody>
          <a:bodyPr/>
          <a:lstStyle/>
          <a:p>
            <a:fld id="{554C8423-200A-4520-B13C-7F747599AAA1}" type="slidenum">
              <a:rPr lang="zh-CN" altLang="en-US" smtClean="0"/>
              <a:t>8</a:t>
            </a:fld>
            <a:endParaRPr lang="zh-CN" altLang="en-US"/>
          </a:p>
        </p:txBody>
      </p:sp>
    </p:spTree>
    <p:extLst>
      <p:ext uri="{BB962C8B-B14F-4D97-AF65-F5344CB8AC3E}">
        <p14:creationId xmlns:p14="http://schemas.microsoft.com/office/powerpoint/2010/main" val="1512447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The following is the experiment</a:t>
            </a:r>
            <a:endParaRPr lang="zh-CN" altLang="en-US" dirty="0"/>
          </a:p>
        </p:txBody>
      </p:sp>
      <p:sp>
        <p:nvSpPr>
          <p:cNvPr id="4" name="灯片编号占位符 3"/>
          <p:cNvSpPr>
            <a:spLocks noGrp="1"/>
          </p:cNvSpPr>
          <p:nvPr>
            <p:ph type="sldNum" sz="quarter" idx="10"/>
          </p:nvPr>
        </p:nvSpPr>
        <p:spPr/>
        <p:txBody>
          <a:bodyPr/>
          <a:lstStyle/>
          <a:p>
            <a:fld id="{554C8423-200A-4520-B13C-7F747599AAA1}" type="slidenum">
              <a:rPr lang="zh-CN" altLang="en-US" smtClean="0"/>
              <a:t>9</a:t>
            </a:fld>
            <a:endParaRPr lang="zh-CN" altLang="en-US"/>
          </a:p>
        </p:txBody>
      </p:sp>
    </p:spTree>
    <p:extLst>
      <p:ext uri="{BB962C8B-B14F-4D97-AF65-F5344CB8AC3E}">
        <p14:creationId xmlns:p14="http://schemas.microsoft.com/office/powerpoint/2010/main" val="3161953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We</a:t>
            </a:r>
            <a:r>
              <a:rPr lang="en-US" altLang="zh-CN" baseline="0" dirty="0" smtClean="0"/>
              <a:t> use the ASAP dataset as it has been widely used to evaluate the performance of </a:t>
            </a:r>
            <a:r>
              <a:rPr lang="en-US" altLang="zh-CN" baseline="0" dirty="0" smtClean="0"/>
              <a:t>ATS </a:t>
            </a:r>
            <a:r>
              <a:rPr lang="en-US" altLang="zh-CN" baseline="0" dirty="0" smtClean="0"/>
              <a:t>systems. There are 13 thousand essays written by students with 8 prompts of different </a:t>
            </a:r>
            <a:r>
              <a:rPr lang="en-US" altLang="zh-CN" baseline="0" dirty="0" smtClean="0"/>
              <a:t>topics.</a:t>
            </a:r>
            <a:endParaRPr lang="zh-CN" altLang="en-US" dirty="0"/>
          </a:p>
        </p:txBody>
      </p:sp>
      <p:sp>
        <p:nvSpPr>
          <p:cNvPr id="4" name="灯片编号占位符 3"/>
          <p:cNvSpPr>
            <a:spLocks noGrp="1"/>
          </p:cNvSpPr>
          <p:nvPr>
            <p:ph type="sldNum" sz="quarter" idx="10"/>
          </p:nvPr>
        </p:nvSpPr>
        <p:spPr/>
        <p:txBody>
          <a:bodyPr/>
          <a:lstStyle/>
          <a:p>
            <a:fld id="{554C8423-200A-4520-B13C-7F747599AAA1}" type="slidenum">
              <a:rPr lang="zh-CN" altLang="en-US" smtClean="0"/>
              <a:t>10</a:t>
            </a:fld>
            <a:endParaRPr lang="zh-CN" altLang="en-US"/>
          </a:p>
        </p:txBody>
      </p:sp>
    </p:spTree>
    <p:extLst>
      <p:ext uri="{BB962C8B-B14F-4D97-AF65-F5344CB8AC3E}">
        <p14:creationId xmlns:p14="http://schemas.microsoft.com/office/powerpoint/2010/main" val="4025324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As for </a:t>
            </a:r>
            <a:r>
              <a:rPr lang="en-US" altLang="zh-CN" dirty="0" smtClean="0"/>
              <a:t>evaluation,</a:t>
            </a:r>
            <a:r>
              <a:rPr lang="en-US" altLang="zh-CN" baseline="0" dirty="0" smtClean="0"/>
              <a:t> </a:t>
            </a:r>
            <a:r>
              <a:rPr lang="en-US" altLang="zh-CN" dirty="0" smtClean="0"/>
              <a:t>Quadratic Weighted Kappa (QWK) is the official evaluation metric in the ASAP competition, which measures the agreement between ratings assigned by humans and ratings predicted by </a:t>
            </a:r>
            <a:r>
              <a:rPr lang="en-US" altLang="zh-CN" dirty="0" smtClean="0"/>
              <a:t>ATS </a:t>
            </a:r>
            <a:r>
              <a:rPr lang="en-US" altLang="zh-CN" dirty="0" smtClean="0"/>
              <a:t>systems.  From</a:t>
            </a:r>
            <a:r>
              <a:rPr lang="en-US" altLang="zh-CN" baseline="0" dirty="0" smtClean="0"/>
              <a:t> the results in the table, we can see that our model </a:t>
            </a:r>
            <a:r>
              <a:rPr lang="en-US" altLang="zh-CN" baseline="0" dirty="0" smtClean="0"/>
              <a:t>outperforms </a:t>
            </a:r>
            <a:r>
              <a:rPr lang="en-US" altLang="zh-CN" baseline="0" dirty="0" smtClean="0"/>
              <a:t>previous methods.</a:t>
            </a:r>
            <a:r>
              <a:rPr lang="en-US" altLang="zh-CN" dirty="0" smtClean="0"/>
              <a:t/>
            </a:r>
            <a:br>
              <a:rPr lang="en-US" altLang="zh-CN" dirty="0" smtClean="0"/>
            </a:br>
            <a:endParaRPr lang="zh-CN" altLang="zh-CN" dirty="0" smtClean="0">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554C8423-200A-4520-B13C-7F747599AAA1}" type="slidenum">
              <a:rPr lang="zh-CN" altLang="en-US" smtClean="0"/>
              <a:t>11</a:t>
            </a:fld>
            <a:endParaRPr lang="zh-CN" altLang="en-US"/>
          </a:p>
        </p:txBody>
      </p:sp>
    </p:spTree>
    <p:extLst>
      <p:ext uri="{BB962C8B-B14F-4D97-AF65-F5344CB8AC3E}">
        <p14:creationId xmlns:p14="http://schemas.microsoft.com/office/powerpoint/2010/main" val="14321742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Now</a:t>
            </a:r>
            <a:r>
              <a:rPr lang="en-US" altLang="zh-CN" baseline="0" dirty="0" smtClean="0"/>
              <a:t> I will make a conclusion</a:t>
            </a:r>
            <a:endParaRPr lang="zh-CN" altLang="en-US" dirty="0"/>
          </a:p>
        </p:txBody>
      </p:sp>
      <p:sp>
        <p:nvSpPr>
          <p:cNvPr id="4" name="灯片编号占位符 3"/>
          <p:cNvSpPr>
            <a:spLocks noGrp="1"/>
          </p:cNvSpPr>
          <p:nvPr>
            <p:ph type="sldNum" sz="quarter" idx="10"/>
          </p:nvPr>
        </p:nvSpPr>
        <p:spPr/>
        <p:txBody>
          <a:bodyPr/>
          <a:lstStyle/>
          <a:p>
            <a:fld id="{554C8423-200A-4520-B13C-7F747599AAA1}" type="slidenum">
              <a:rPr lang="zh-CN" altLang="en-US" smtClean="0"/>
              <a:t>12</a:t>
            </a:fld>
            <a:endParaRPr lang="zh-CN" altLang="en-US"/>
          </a:p>
        </p:txBody>
      </p:sp>
    </p:spTree>
    <p:extLst>
      <p:ext uri="{BB962C8B-B14F-4D97-AF65-F5344CB8AC3E}">
        <p14:creationId xmlns:p14="http://schemas.microsoft.com/office/powerpoint/2010/main" val="1710379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54C8423-200A-4520-B13C-7F747599AAA1}" type="slidenum">
              <a:rPr lang="zh-CN" altLang="en-US" smtClean="0"/>
              <a:t>13</a:t>
            </a:fld>
            <a:endParaRPr lang="zh-CN" altLang="en-US"/>
          </a:p>
        </p:txBody>
      </p:sp>
    </p:spTree>
    <p:extLst>
      <p:ext uri="{BB962C8B-B14F-4D97-AF65-F5344CB8AC3E}">
        <p14:creationId xmlns:p14="http://schemas.microsoft.com/office/powerpoint/2010/main" val="1347176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That’s all thank you</a:t>
            </a:r>
            <a:endParaRPr lang="zh-CN" altLang="en-US" dirty="0"/>
          </a:p>
        </p:txBody>
      </p:sp>
      <p:sp>
        <p:nvSpPr>
          <p:cNvPr id="4" name="灯片编号占位符 3"/>
          <p:cNvSpPr>
            <a:spLocks noGrp="1"/>
          </p:cNvSpPr>
          <p:nvPr>
            <p:ph type="sldNum" sz="quarter" idx="10"/>
          </p:nvPr>
        </p:nvSpPr>
        <p:spPr/>
        <p:txBody>
          <a:bodyPr/>
          <a:lstStyle/>
          <a:p>
            <a:fld id="{554C8423-200A-4520-B13C-7F747599AAA1}" type="slidenum">
              <a:rPr lang="zh-CN" altLang="en-US" smtClean="0"/>
              <a:t>14</a:t>
            </a:fld>
            <a:endParaRPr lang="zh-CN" altLang="en-US"/>
          </a:p>
        </p:txBody>
      </p:sp>
    </p:spTree>
    <p:extLst>
      <p:ext uri="{BB962C8B-B14F-4D97-AF65-F5344CB8AC3E}">
        <p14:creationId xmlns:p14="http://schemas.microsoft.com/office/powerpoint/2010/main" val="4033102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91064" y="2130426"/>
            <a:ext cx="10098723" cy="1470025"/>
          </a:xfrm>
        </p:spPr>
        <p:txBody>
          <a:bodyPr/>
          <a:lstStyle/>
          <a:p>
            <a:r>
              <a:rPr lang="zh-CN" altLang="en-US"/>
              <a:t>单击此处编辑母版标题样式</a:t>
            </a:r>
          </a:p>
        </p:txBody>
      </p:sp>
      <p:sp>
        <p:nvSpPr>
          <p:cNvPr id="3" name="副标题 2"/>
          <p:cNvSpPr>
            <a:spLocks noGrp="1"/>
          </p:cNvSpPr>
          <p:nvPr>
            <p:ph type="subTitle" idx="1"/>
          </p:nvPr>
        </p:nvSpPr>
        <p:spPr>
          <a:xfrm>
            <a:off x="1782128" y="3886200"/>
            <a:ext cx="8316595"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2022/6/14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28730" y="4800600"/>
            <a:ext cx="712851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28730" y="612775"/>
            <a:ext cx="712851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28730" y="5367338"/>
            <a:ext cx="712851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2022/6/14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7383"/>
            <a:ext cx="11917089" cy="688538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2022/6/14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7384"/>
            <a:ext cx="11917089" cy="69507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fld id="{760FBDFE-C587-4B4C-A407-44438C67B59E}" type="datetimeFigureOut">
              <a:rPr lang="zh-CN" altLang="en-US" smtClean="0"/>
              <a:t>2022/6/14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619519369"/>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94043" y="274638"/>
            <a:ext cx="10692765"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594043" y="1600201"/>
            <a:ext cx="10692765" cy="4525963"/>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594043" y="6356351"/>
            <a:ext cx="277219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2022/6/14</a:t>
            </a:fld>
            <a:endParaRPr lang="zh-CN" altLang="en-US"/>
          </a:p>
        </p:txBody>
      </p:sp>
      <p:sp>
        <p:nvSpPr>
          <p:cNvPr id="5" name="页脚占位符 4"/>
          <p:cNvSpPr>
            <a:spLocks noGrp="1"/>
          </p:cNvSpPr>
          <p:nvPr>
            <p:ph type="ftr" sz="quarter" idx="3"/>
          </p:nvPr>
        </p:nvSpPr>
        <p:spPr>
          <a:xfrm>
            <a:off x="4059291" y="6356351"/>
            <a:ext cx="376226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514609" y="6356351"/>
            <a:ext cx="2772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pic>
        <p:nvPicPr>
          <p:cNvPr id="14" name="图片 1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11124"/>
            <a:ext cx="11880850" cy="6846875"/>
          </a:xfrm>
          <a:prstGeom prst="rect">
            <a:avLst/>
          </a:prstGeom>
        </p:spPr>
      </p:pic>
      <p:pic>
        <p:nvPicPr>
          <p:cNvPr id="15" name="图片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 y="11125"/>
            <a:ext cx="11900187" cy="6846874"/>
          </a:xfrm>
          <a:prstGeom prst="rect">
            <a:avLst/>
          </a:prstGeom>
        </p:spPr>
      </p:pic>
      <p:pic>
        <p:nvPicPr>
          <p:cNvPr id="16" name="图片 15"/>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 y="11125"/>
            <a:ext cx="11900187" cy="684687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7" r:id="rId2"/>
    <p:sldLayoutId id="2147483658" r:id="rId3"/>
    <p:sldLayoutId id="2147483659"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9.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10.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132856"/>
            <a:ext cx="11880850" cy="2141420"/>
          </a:xfrm>
          <a:prstGeom prst="rect">
            <a:avLst/>
          </a:prstGeom>
          <a:noFill/>
        </p:spPr>
        <p:txBody>
          <a:bodyPr wrap="square" lIns="109030" tIns="54515" rIns="109030" bIns="54515" rtlCol="0">
            <a:spAutoFit/>
          </a:bodyPr>
          <a:lstStyle/>
          <a:p>
            <a:pPr algn="ctr"/>
            <a:r>
              <a:rPr lang="en-US" altLang="zh-CN" sz="4400" dirty="0">
                <a:solidFill>
                  <a:schemeClr val="bg1"/>
                </a:solidFill>
                <a:latin typeface="Tahoma" pitchFamily="34" charset="0"/>
                <a:cs typeface="Tahoma" pitchFamily="34" charset="0"/>
              </a:rPr>
              <a:t>Exploring Relevance and Coherence for Automated Text Scoring using Multi-task Learning</a:t>
            </a:r>
          </a:p>
        </p:txBody>
      </p:sp>
      <p:sp>
        <p:nvSpPr>
          <p:cNvPr id="7" name="矩形 6"/>
          <p:cNvSpPr/>
          <p:nvPr/>
        </p:nvSpPr>
        <p:spPr>
          <a:xfrm>
            <a:off x="7452593" y="4869160"/>
            <a:ext cx="3755196" cy="556371"/>
          </a:xfrm>
          <a:prstGeom prst="rect">
            <a:avLst/>
          </a:prstGeom>
        </p:spPr>
        <p:txBody>
          <a:bodyPr wrap="none" lIns="109030" tIns="54515" rIns="109030" bIns="54515">
            <a:spAutoFit/>
          </a:bodyPr>
          <a:lstStyle/>
          <a:p>
            <a:r>
              <a:rPr lang="en-US" altLang="zh-CN" sz="2900" b="1" dirty="0"/>
              <a:t>Presenter</a:t>
            </a:r>
            <a:r>
              <a:rPr lang="zh-CN" altLang="en-US" sz="2900" b="1" dirty="0" smtClean="0"/>
              <a:t>：</a:t>
            </a:r>
            <a:r>
              <a:rPr lang="en-US" altLang="zh-CN" sz="2900" b="1" dirty="0" err="1" smtClean="0"/>
              <a:t>Yupin</a:t>
            </a:r>
            <a:r>
              <a:rPr lang="en-US" altLang="zh-CN" sz="2900" b="1" dirty="0" smtClean="0"/>
              <a:t> Yang</a:t>
            </a:r>
            <a:endParaRPr lang="en-US" altLang="zh-CN" sz="2900" b="1" dirty="0"/>
          </a:p>
        </p:txBody>
      </p:sp>
      <p:sp>
        <p:nvSpPr>
          <p:cNvPr id="5" name="文本框 4"/>
          <p:cNvSpPr txBox="1"/>
          <p:nvPr/>
        </p:nvSpPr>
        <p:spPr>
          <a:xfrm>
            <a:off x="2368867" y="5478962"/>
            <a:ext cx="7143115" cy="1200329"/>
          </a:xfrm>
          <a:prstGeom prst="rect">
            <a:avLst/>
          </a:prstGeom>
          <a:noFill/>
          <a:ln>
            <a:noFill/>
          </a:ln>
        </p:spPr>
        <p:txBody>
          <a:bodyPr wrap="square" rtlCol="0" anchor="t">
            <a:spAutoFit/>
          </a:bodyPr>
          <a:lstStyle/>
          <a:p>
            <a:pPr algn="ctr"/>
            <a:r>
              <a:rPr lang="zh-CN" altLang="en-US" sz="2400" dirty="0">
                <a:ln>
                  <a:noFill/>
                </a:ln>
                <a:latin typeface="Times New Roman" panose="02020603050405020304" pitchFamily="18" charset="0"/>
                <a:cs typeface="Times New Roman" panose="02020603050405020304" pitchFamily="18" charset="0"/>
              </a:rPr>
              <a:t>SEKE 2022</a:t>
            </a:r>
          </a:p>
          <a:p>
            <a:pPr algn="ctr"/>
            <a:r>
              <a:rPr lang="zh-CN" altLang="en-US" sz="2400" dirty="0">
                <a:ln>
                  <a:noFill/>
                </a:ln>
                <a:latin typeface="Times New Roman" panose="02020603050405020304" pitchFamily="18" charset="0"/>
                <a:cs typeface="Times New Roman" panose="02020603050405020304" pitchFamily="18" charset="0"/>
              </a:rPr>
              <a:t>KSIR Virtual Conference Center, Pittsburgh, USA</a:t>
            </a:r>
          </a:p>
          <a:p>
            <a:pPr algn="ctr"/>
            <a:r>
              <a:rPr lang="zh-CN" altLang="en-US" sz="2400" dirty="0">
                <a:ln>
                  <a:noFill/>
                </a:ln>
                <a:latin typeface="Times New Roman" panose="02020603050405020304" pitchFamily="18" charset="0"/>
                <a:cs typeface="Times New Roman" panose="02020603050405020304" pitchFamily="18" charset="0"/>
              </a:rPr>
              <a:t>July 1 - July 10, 2022</a:t>
            </a:r>
          </a:p>
        </p:txBody>
      </p:sp>
    </p:spTree>
    <p:extLst>
      <p:ext uri="{BB962C8B-B14F-4D97-AF65-F5344CB8AC3E}">
        <p14:creationId xmlns:p14="http://schemas.microsoft.com/office/powerpoint/2010/main" val="3042304942"/>
      </p:ext>
    </p:extLst>
  </p:cSld>
  <p:clrMapOvr>
    <a:masterClrMapping/>
  </p:clrMapOvr>
  <mc:AlternateContent xmlns:mc="http://schemas.openxmlformats.org/markup-compatibility/2006" xmlns:p14="http://schemas.microsoft.com/office/powerpoint/2010/main">
    <mc:Choice Requires="p14">
      <p:transition spd="slow" p14:dur="2000" advTm="10758"/>
    </mc:Choice>
    <mc:Fallback xmlns="">
      <p:transition spd="slow" advTm="10758"/>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a:xfrm>
            <a:off x="1" y="1265531"/>
            <a:ext cx="11880850" cy="4314978"/>
          </a:xfrm>
          <a:prstGeom prst="rect">
            <a:avLst/>
          </a:prstGeom>
        </p:spPr>
        <p:txBody>
          <a:bodyPr lIns="109030" tIns="54515" rIns="109030" bIns="54515"/>
          <a:lstStyle>
            <a:lvl1pPr marL="342900" indent="-342900" algn="l" defTabSz="457200" rtl="0" eaLnBrk="1" fontAlgn="base" hangingPunct="1">
              <a:spcBef>
                <a:spcPts val="600"/>
              </a:spcBef>
              <a:spcAft>
                <a:spcPts val="200"/>
              </a:spcAft>
              <a:buFont typeface="Heiti SC Light" pitchFamily="-84" charset="-122"/>
              <a:buChar char="￭"/>
              <a:defRPr kumimoji="1" sz="3200" kern="1200">
                <a:solidFill>
                  <a:srgbClr val="025AA0"/>
                </a:solidFill>
                <a:latin typeface="+mn-lt"/>
                <a:ea typeface="黑体"/>
                <a:cs typeface="黑体"/>
              </a:defRPr>
            </a:lvl1pPr>
            <a:lvl2pPr marL="803275" indent="-352425" algn="l" defTabSz="457200" rtl="0" eaLnBrk="1" fontAlgn="base" hangingPunct="1">
              <a:spcBef>
                <a:spcPts val="600"/>
              </a:spcBef>
              <a:spcAft>
                <a:spcPts val="200"/>
              </a:spcAft>
              <a:buFont typeface="Heiti SC Light" pitchFamily="-84" charset="-122"/>
              <a:buChar char="￭"/>
              <a:defRPr kumimoji="1" sz="2800" kern="1200">
                <a:solidFill>
                  <a:srgbClr val="025AA0"/>
                </a:solidFill>
                <a:latin typeface="+mn-lt"/>
                <a:ea typeface="黑体"/>
                <a:cs typeface="黑体"/>
              </a:defRPr>
            </a:lvl2pPr>
            <a:lvl3pPr marL="1166813" indent="-265113" algn="l" defTabSz="457200" rtl="0" eaLnBrk="1" fontAlgn="base" hangingPunct="1">
              <a:spcBef>
                <a:spcPts val="600"/>
              </a:spcBef>
              <a:spcAft>
                <a:spcPts val="200"/>
              </a:spcAft>
              <a:buFont typeface="Heiti SC Light" pitchFamily="-84" charset="-122"/>
              <a:buChar char="▪"/>
              <a:defRPr kumimoji="1" sz="2400" kern="1200">
                <a:solidFill>
                  <a:srgbClr val="025AA0"/>
                </a:solidFill>
                <a:latin typeface="+mn-lt"/>
                <a:ea typeface="黑体"/>
                <a:cs typeface="黑体"/>
              </a:defRPr>
            </a:lvl3pPr>
            <a:lvl4pPr marL="1525588" indent="-265113" algn="l" defTabSz="457200" rtl="0" eaLnBrk="1" fontAlgn="base" hangingPunct="1">
              <a:spcBef>
                <a:spcPts val="600"/>
              </a:spcBef>
              <a:spcAft>
                <a:spcPts val="200"/>
              </a:spcAft>
              <a:buFont typeface="Arial" panose="020B0604020202020204" pitchFamily="34" charset="0"/>
              <a:buChar char="▫"/>
              <a:defRPr kumimoji="1" sz="2000" kern="1200">
                <a:solidFill>
                  <a:srgbClr val="025AA0"/>
                </a:solidFill>
                <a:latin typeface="+mn-lt"/>
                <a:ea typeface="黑体"/>
                <a:cs typeface="黑体"/>
              </a:defRPr>
            </a:lvl4pPr>
            <a:lvl5pPr marL="1790700" indent="-265113" algn="l" defTabSz="457200" rtl="0" eaLnBrk="1" fontAlgn="base" hangingPunct="1">
              <a:spcBef>
                <a:spcPts val="600"/>
              </a:spcBef>
              <a:spcAft>
                <a:spcPts val="200"/>
              </a:spcAft>
              <a:buFont typeface="Arial" panose="020B0604020202020204" pitchFamily="34" charset="0"/>
              <a:buChar char="⁃"/>
              <a:defRPr kumimoji="1" sz="2000" kern="1200">
                <a:solidFill>
                  <a:srgbClr val="025AA0"/>
                </a:solidFill>
                <a:latin typeface="+mn-lt"/>
                <a:ea typeface="黑体"/>
                <a:cs typeface="黑体"/>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buFont typeface="Wingdings" panose="05000000000000000000" pitchFamily="2" charset="2"/>
              <a:buChar char="Ø"/>
            </a:pPr>
            <a:r>
              <a:rPr lang="en-US" altLang="zh-CN" sz="2800" b="1" dirty="0" smtClean="0">
                <a:solidFill>
                  <a:srgbClr val="FF0000"/>
                </a:solidFill>
                <a:effectLst>
                  <a:outerShdw blurRad="38100" dist="38100" dir="2700000" algn="tl">
                    <a:srgbClr val="C0C0C0"/>
                  </a:outerShdw>
                </a:effectLst>
                <a:latin typeface="Times New Roman" panose="02020603050405020304" pitchFamily="18" charset="0"/>
              </a:rPr>
              <a:t>Introduction</a:t>
            </a:r>
          </a:p>
          <a:p>
            <a:pPr>
              <a:lnSpc>
                <a:spcPct val="80000"/>
              </a:lnSpc>
              <a:buFont typeface="Wingdings" panose="05000000000000000000" pitchFamily="2" charset="2"/>
              <a:buChar char="Ø"/>
            </a:pPr>
            <a:endParaRPr lang="en-US" altLang="zh-CN" sz="2800" b="1" dirty="0">
              <a:solidFill>
                <a:srgbClr val="0070C0"/>
              </a:solidFill>
              <a:effectLst>
                <a:outerShdw blurRad="38100" dist="38100" dir="2700000" algn="tl">
                  <a:srgbClr val="C0C0C0"/>
                </a:outerShdw>
              </a:effectLst>
              <a:latin typeface="Times New Roman" panose="02020603050405020304" pitchFamily="18" charset="0"/>
            </a:endParaRPr>
          </a:p>
          <a:p>
            <a:pPr>
              <a:lnSpc>
                <a:spcPct val="80000"/>
              </a:lnSpc>
              <a:buFont typeface="Wingdings" panose="05000000000000000000" pitchFamily="2" charset="2"/>
              <a:buChar char="Ø"/>
            </a:pPr>
            <a:r>
              <a:rPr lang="en-US" altLang="zh-CN" sz="2800" b="1" dirty="0" smtClean="0">
                <a:solidFill>
                  <a:srgbClr val="0070C0"/>
                </a:solidFill>
                <a:effectLst>
                  <a:outerShdw blurRad="38100" dist="38100" dir="2700000" algn="tl">
                    <a:srgbClr val="C0C0C0"/>
                  </a:outerShdw>
                </a:effectLst>
                <a:latin typeface="Times New Roman" panose="02020603050405020304" pitchFamily="18" charset="0"/>
              </a:rPr>
              <a:t>Our method</a:t>
            </a:r>
          </a:p>
          <a:p>
            <a:pPr>
              <a:lnSpc>
                <a:spcPct val="80000"/>
              </a:lnSpc>
              <a:buFont typeface="Wingdings" panose="05000000000000000000" pitchFamily="2" charset="2"/>
              <a:buChar char="Ø"/>
            </a:pPr>
            <a:endParaRPr lang="en-US" altLang="zh-CN" sz="2800" b="1" dirty="0">
              <a:solidFill>
                <a:srgbClr val="0070C0"/>
              </a:solidFill>
              <a:effectLst>
                <a:outerShdw blurRad="38100" dist="38100" dir="2700000" algn="tl">
                  <a:srgbClr val="C0C0C0"/>
                </a:outerShdw>
              </a:effectLst>
              <a:latin typeface="Times New Roman" panose="02020603050405020304" pitchFamily="18" charset="0"/>
            </a:endParaRPr>
          </a:p>
          <a:p>
            <a:pPr>
              <a:lnSpc>
                <a:spcPct val="80000"/>
              </a:lnSpc>
              <a:buFont typeface="Wingdings" panose="05000000000000000000" pitchFamily="2" charset="2"/>
              <a:buChar char="Ø"/>
            </a:pPr>
            <a:r>
              <a:rPr lang="en-US" altLang="zh-CN" sz="2800" b="1" dirty="0" smtClean="0">
                <a:solidFill>
                  <a:srgbClr val="0070C0"/>
                </a:solidFill>
                <a:effectLst>
                  <a:outerShdw blurRad="38100" dist="38100" dir="2700000" algn="tl">
                    <a:srgbClr val="C0C0C0"/>
                  </a:outerShdw>
                </a:effectLst>
                <a:latin typeface="Times New Roman" panose="02020603050405020304" pitchFamily="18" charset="0"/>
              </a:rPr>
              <a:t>The experiment</a:t>
            </a:r>
          </a:p>
          <a:p>
            <a:pPr>
              <a:lnSpc>
                <a:spcPct val="80000"/>
              </a:lnSpc>
              <a:buFont typeface="Wingdings" panose="05000000000000000000" pitchFamily="2" charset="2"/>
              <a:buChar char="Ø"/>
            </a:pPr>
            <a:endParaRPr lang="en-US" altLang="zh-CN" sz="2800" b="1" dirty="0">
              <a:solidFill>
                <a:srgbClr val="0070C0"/>
              </a:solidFill>
              <a:effectLst>
                <a:outerShdw blurRad="38100" dist="38100" dir="2700000" algn="tl">
                  <a:srgbClr val="C0C0C0"/>
                </a:outerShdw>
              </a:effectLst>
              <a:latin typeface="Times New Roman" panose="02020603050405020304" pitchFamily="18" charset="0"/>
            </a:endParaRPr>
          </a:p>
          <a:p>
            <a:pPr>
              <a:lnSpc>
                <a:spcPct val="80000"/>
              </a:lnSpc>
              <a:buFont typeface="Wingdings" panose="05000000000000000000" pitchFamily="2" charset="2"/>
              <a:buChar char="Ø"/>
            </a:pPr>
            <a:r>
              <a:rPr lang="en-US" altLang="zh-CN" sz="2800" b="1" dirty="0">
                <a:solidFill>
                  <a:srgbClr val="0070C0"/>
                </a:solidFill>
                <a:effectLst>
                  <a:outerShdw blurRad="38100" dist="38100" dir="2700000" algn="tl">
                    <a:srgbClr val="C0C0C0"/>
                  </a:outerShdw>
                </a:effectLst>
                <a:latin typeface="Times New Roman" panose="02020603050405020304" pitchFamily="18" charset="0"/>
              </a:rPr>
              <a:t>Conclusion</a:t>
            </a:r>
          </a:p>
        </p:txBody>
      </p:sp>
      <p:sp>
        <p:nvSpPr>
          <p:cNvPr id="7" name="矩形 6"/>
          <p:cNvSpPr/>
          <p:nvPr/>
        </p:nvSpPr>
        <p:spPr>
          <a:xfrm>
            <a:off x="46122" y="116336"/>
            <a:ext cx="6923469" cy="741037"/>
          </a:xfrm>
          <a:prstGeom prst="rect">
            <a:avLst/>
          </a:prstGeom>
        </p:spPr>
        <p:txBody>
          <a:bodyPr wrap="square" lIns="109030" tIns="54515" rIns="109030" bIns="54515">
            <a:spAutoFit/>
          </a:bodyPr>
          <a:lstStyle/>
          <a:p>
            <a:r>
              <a:rPr lang="en-US" altLang="zh-CN" sz="4100" b="1" dirty="0">
                <a:solidFill>
                  <a:schemeClr val="bg1"/>
                </a:solidFill>
                <a:latin typeface="+mj-lt"/>
              </a:rPr>
              <a:t>Outline</a:t>
            </a:r>
            <a:endParaRPr lang="zh-CN" altLang="en-US" sz="4100" b="1" dirty="0">
              <a:solidFill>
                <a:schemeClr val="bg1"/>
              </a:solidFill>
              <a:latin typeface="+mj-lt"/>
            </a:endParaRPr>
          </a:p>
        </p:txBody>
      </p:sp>
    </p:spTree>
    <p:extLst>
      <p:ext uri="{BB962C8B-B14F-4D97-AF65-F5344CB8AC3E}">
        <p14:creationId xmlns:p14="http://schemas.microsoft.com/office/powerpoint/2010/main" val="935274527"/>
      </p:ext>
    </p:extLst>
  </p:cSld>
  <p:clrMapOvr>
    <a:masterClrMapping/>
  </p:clrMapOvr>
  <mc:AlternateContent xmlns:mc="http://schemas.openxmlformats.org/markup-compatibility/2006" xmlns:p14="http://schemas.microsoft.com/office/powerpoint/2010/main">
    <mc:Choice Requires="p14">
      <p:transition spd="slow" p14:dur="2000" advTm="9247"/>
    </mc:Choice>
    <mc:Fallback xmlns="">
      <p:transition spd="slow" advTm="9247"/>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A3D16B74-3CC6-47CF-BB0B-C2C643FC726B}"/>
              </a:ext>
            </a:extLst>
          </p:cNvPr>
          <p:cNvSpPr/>
          <p:nvPr/>
        </p:nvSpPr>
        <p:spPr>
          <a:xfrm>
            <a:off x="-1" y="-23263"/>
            <a:ext cx="11989097" cy="10039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1" dirty="0">
              <a:solidFill>
                <a:schemeClr val="bg1"/>
              </a:solidFill>
            </a:endParaRPr>
          </a:p>
        </p:txBody>
      </p:sp>
      <p:pic>
        <p:nvPicPr>
          <p:cNvPr id="13" name="图片 12">
            <a:extLst>
              <a:ext uri="{FF2B5EF4-FFF2-40B4-BE49-F238E27FC236}">
                <a16:creationId xmlns:a16="http://schemas.microsoft.com/office/drawing/2014/main" id="{7FAECA0F-7FB8-4A0C-B70F-5BF5D7C81710}"/>
              </a:ext>
            </a:extLst>
          </p:cNvPr>
          <p:cNvPicPr>
            <a:picLocks noChangeAspect="1"/>
          </p:cNvPicPr>
          <p:nvPr/>
        </p:nvPicPr>
        <p:blipFill>
          <a:blip r:embed="rId4"/>
          <a:stretch>
            <a:fillRect/>
          </a:stretch>
        </p:blipFill>
        <p:spPr>
          <a:xfrm>
            <a:off x="9562465" y="99478"/>
            <a:ext cx="2318385" cy="808990"/>
          </a:xfrm>
          <a:prstGeom prst="rect">
            <a:avLst/>
          </a:prstGeom>
        </p:spPr>
      </p:pic>
      <p:sp>
        <p:nvSpPr>
          <p:cNvPr id="10" name="文本框 5"/>
          <p:cNvSpPr txBox="1">
            <a:spLocks noChangeArrowheads="1"/>
          </p:cNvSpPr>
          <p:nvPr/>
        </p:nvSpPr>
        <p:spPr bwMode="auto">
          <a:xfrm>
            <a:off x="607852" y="421261"/>
            <a:ext cx="26103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3600" dirty="0" smtClean="0">
                <a:solidFill>
                  <a:srgbClr val="27506E"/>
                </a:solidFill>
                <a:latin typeface="思源黑体 CN Normal" panose="020B0400000000000000" charset="-122"/>
                <a:ea typeface="思源黑体 CN Normal" panose="020B0400000000000000" charset="-122"/>
              </a:rPr>
              <a:t>Introduction</a:t>
            </a:r>
            <a:endParaRPr lang="zh-CN" altLang="en-US" sz="3600" dirty="0">
              <a:solidFill>
                <a:srgbClr val="27506E"/>
              </a:solidFill>
              <a:latin typeface="思源黑体 CN Normal" panose="020B0400000000000000" charset="-122"/>
              <a:ea typeface="思源黑体 CN Normal" panose="020B0400000000000000" charset="-122"/>
            </a:endParaRPr>
          </a:p>
        </p:txBody>
      </p:sp>
      <p:sp>
        <p:nvSpPr>
          <p:cNvPr id="14" name="矩形 13"/>
          <p:cNvSpPr/>
          <p:nvPr/>
        </p:nvSpPr>
        <p:spPr>
          <a:xfrm>
            <a:off x="1091496" y="1317091"/>
            <a:ext cx="10252365" cy="1338828"/>
          </a:xfrm>
          <a:prstGeom prst="rect">
            <a:avLst/>
          </a:prstGeom>
        </p:spPr>
        <p:txBody>
          <a:bodyPr wrap="square">
            <a:spAutoFit/>
          </a:bodyPr>
          <a:lstStyle/>
          <a:p>
            <a:pPr>
              <a:lnSpc>
                <a:spcPct val="150000"/>
              </a:lnSpc>
            </a:pPr>
            <a:r>
              <a:rPr lang="en-US" altLang="zh-CN" dirty="0">
                <a:latin typeface="微软雅黑" panose="020B0503020204020204" pitchFamily="34" charset="-122"/>
                <a:ea typeface="微软雅黑" panose="020B0503020204020204" pitchFamily="34" charset="-122"/>
              </a:rPr>
              <a:t> </a:t>
            </a:r>
            <a:r>
              <a:rPr lang="en-US" altLang="zh-CN" dirty="0" smtClean="0">
                <a:latin typeface="微软雅黑" panose="020B0503020204020204" pitchFamily="34" charset="-122"/>
                <a:ea typeface="微软雅黑" panose="020B0503020204020204" pitchFamily="34" charset="-122"/>
              </a:rPr>
              <a:t> </a:t>
            </a:r>
            <a:r>
              <a:rPr lang="en-US" altLang="zh-CN" dirty="0" smtClean="0">
                <a:latin typeface="微软雅黑" panose="020B0503020204020204" pitchFamily="34" charset="-122"/>
                <a:ea typeface="微软雅黑" panose="020B0503020204020204" pitchFamily="34" charset="-122"/>
              </a:rPr>
              <a:t>Automated text </a:t>
            </a:r>
            <a:r>
              <a:rPr lang="en-US" altLang="zh-CN" dirty="0">
                <a:latin typeface="微软雅黑" panose="020B0503020204020204" pitchFamily="34" charset="-122"/>
                <a:ea typeface="微软雅黑" panose="020B0503020204020204" pitchFamily="34" charset="-122"/>
              </a:rPr>
              <a:t>scoring (</a:t>
            </a:r>
            <a:r>
              <a:rPr lang="en-US" altLang="zh-CN" dirty="0" smtClean="0">
                <a:latin typeface="微软雅黑" panose="020B0503020204020204" pitchFamily="34" charset="-122"/>
                <a:ea typeface="微软雅黑" panose="020B0503020204020204" pitchFamily="34" charset="-122"/>
              </a:rPr>
              <a:t>ATS</a:t>
            </a:r>
            <a:r>
              <a:rPr lang="en-US" altLang="zh-CN" dirty="0">
                <a:latin typeface="微软雅黑" panose="020B0503020204020204" pitchFamily="34" charset="-122"/>
                <a:ea typeface="微软雅黑" panose="020B0503020204020204" pitchFamily="34" charset="-122"/>
              </a:rPr>
              <a:t>) is the use of specialized computer programs to assign </a:t>
            </a:r>
            <a:r>
              <a:rPr lang="en-US" altLang="zh-CN" dirty="0" smtClean="0">
                <a:latin typeface="微软雅黑" panose="020B0503020204020204" pitchFamily="34" charset="-122"/>
                <a:ea typeface="微软雅黑" panose="020B0503020204020204" pitchFamily="34" charset="-122"/>
              </a:rPr>
              <a:t>scores </a:t>
            </a:r>
            <a:r>
              <a:rPr lang="en-US" altLang="zh-CN" dirty="0">
                <a:latin typeface="微软雅黑" panose="020B0503020204020204" pitchFamily="34" charset="-122"/>
                <a:ea typeface="微软雅黑" panose="020B0503020204020204" pitchFamily="34" charset="-122"/>
              </a:rPr>
              <a:t>to </a:t>
            </a:r>
            <a:r>
              <a:rPr lang="en-US" altLang="zh-CN" dirty="0" smtClean="0">
                <a:latin typeface="微软雅黑" panose="020B0503020204020204" pitchFamily="34" charset="-122"/>
                <a:ea typeface="微软雅黑" panose="020B0503020204020204" pitchFamily="34" charset="-122"/>
              </a:rPr>
              <a:t>texts. </a:t>
            </a:r>
            <a:r>
              <a:rPr lang="en-US" altLang="zh-CN" dirty="0">
                <a:latin typeface="微软雅黑" panose="020B0503020204020204" pitchFamily="34" charset="-122"/>
                <a:ea typeface="微软雅黑" panose="020B0503020204020204" pitchFamily="34" charset="-122"/>
              </a:rPr>
              <a:t>It is </a:t>
            </a:r>
            <a:r>
              <a:rPr lang="en-US" altLang="zh-CN" dirty="0" smtClean="0">
                <a:latin typeface="微软雅黑" panose="020B0503020204020204" pitchFamily="34" charset="-122"/>
                <a:ea typeface="微软雅黑" panose="020B0503020204020204" pitchFamily="34" charset="-122"/>
              </a:rPr>
              <a:t>an </a:t>
            </a:r>
            <a:r>
              <a:rPr lang="en-US" altLang="zh-CN" dirty="0">
                <a:latin typeface="微软雅黑" panose="020B0503020204020204" pitchFamily="34" charset="-122"/>
                <a:ea typeface="微软雅黑" panose="020B0503020204020204" pitchFamily="34" charset="-122"/>
              </a:rPr>
              <a:t>application of natural language processing</a:t>
            </a:r>
            <a:r>
              <a:rPr lang="en-US" altLang="zh-CN" dirty="0" smtClean="0">
                <a:latin typeface="微软雅黑" panose="020B0503020204020204" pitchFamily="34" charset="-122"/>
                <a:ea typeface="微软雅黑" panose="020B0503020204020204" pitchFamily="34" charset="-122"/>
              </a:rPr>
              <a:t>.</a:t>
            </a:r>
          </a:p>
          <a:p>
            <a:pPr>
              <a:lnSpc>
                <a:spcPct val="150000"/>
              </a:lnSpc>
            </a:pPr>
            <a:endParaRPr lang="zh-CN" altLang="zh-CN" dirty="0">
              <a:latin typeface="微软雅黑" panose="020B0503020204020204" pitchFamily="34" charset="-122"/>
              <a:ea typeface="微软雅黑" panose="020B0503020204020204" pitchFamily="34" charset="-122"/>
            </a:endParaRPr>
          </a:p>
        </p:txBody>
      </p:sp>
      <p:sp>
        <p:nvSpPr>
          <p:cNvPr id="15" name="矩形 14"/>
          <p:cNvSpPr/>
          <p:nvPr/>
        </p:nvSpPr>
        <p:spPr>
          <a:xfrm>
            <a:off x="608660" y="2780928"/>
            <a:ext cx="6096000" cy="1605568"/>
          </a:xfrm>
          <a:prstGeom prst="rect">
            <a:avLst/>
          </a:prstGeom>
        </p:spPr>
        <p:txBody>
          <a:bodyPr>
            <a:spAutoFit/>
          </a:bodyPr>
          <a:lstStyle/>
          <a:p>
            <a:pPr marL="800100" lvl="1" indent="-342900">
              <a:lnSpc>
                <a:spcPct val="150000"/>
              </a:lnSpc>
              <a:spcBef>
                <a:spcPts val="500"/>
              </a:spcBef>
              <a:buFont typeface="Arial" panose="020B0604020202020204" pitchFamily="34" charset="0"/>
              <a:buChar char="•"/>
            </a:pPr>
            <a:r>
              <a:rPr lang="en-US" altLang="zh-CN" sz="2000" dirty="0" smtClean="0"/>
              <a:t>Information </a:t>
            </a:r>
            <a:r>
              <a:rPr lang="en-US" altLang="zh-CN" sz="2000" dirty="0"/>
              <a:t>management</a:t>
            </a:r>
            <a:endParaRPr kumimoji="1" lang="en-US" altLang="zh-CN" sz="2000" dirty="0">
              <a:latin typeface="Times New Roman" panose="02020603050405020304" pitchFamily="18" charset="0"/>
              <a:cs typeface="Times New Roman" panose="02020603050405020304" pitchFamily="18" charset="0"/>
            </a:endParaRPr>
          </a:p>
          <a:p>
            <a:pPr marL="800100" lvl="1" indent="-342900">
              <a:lnSpc>
                <a:spcPct val="150000"/>
              </a:lnSpc>
              <a:spcBef>
                <a:spcPts val="500"/>
              </a:spcBef>
              <a:buFont typeface="Arial" panose="020B0604020202020204" pitchFamily="34" charset="0"/>
              <a:buChar char="•"/>
            </a:pPr>
            <a:r>
              <a:rPr lang="en-US" altLang="zh-CN" sz="2000" dirty="0" smtClean="0"/>
              <a:t>Recommendation systems</a:t>
            </a:r>
          </a:p>
          <a:p>
            <a:pPr marL="800100" lvl="1" indent="-342900">
              <a:lnSpc>
                <a:spcPct val="150000"/>
              </a:lnSpc>
              <a:spcBef>
                <a:spcPts val="500"/>
              </a:spcBef>
              <a:buFont typeface="Arial" panose="020B0604020202020204" pitchFamily="34" charset="0"/>
              <a:buChar char="•"/>
            </a:pPr>
            <a:r>
              <a:rPr lang="en-US" altLang="zh-CN" sz="2000" dirty="0" smtClean="0"/>
              <a:t>Knowledge charging</a:t>
            </a:r>
          </a:p>
        </p:txBody>
      </p:sp>
      <p:sp>
        <p:nvSpPr>
          <p:cNvPr id="16" name="矩形 15"/>
          <p:cNvSpPr/>
          <p:nvPr/>
        </p:nvSpPr>
        <p:spPr>
          <a:xfrm>
            <a:off x="2699879" y="4956421"/>
            <a:ext cx="806335" cy="30757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smtClean="0">
                <a:solidFill>
                  <a:schemeClr val="tx1"/>
                </a:solidFill>
              </a:rPr>
              <a:t>Text</a:t>
            </a:r>
            <a:endParaRPr lang="zh-CN" altLang="en-US" dirty="0">
              <a:solidFill>
                <a:schemeClr val="tx1"/>
              </a:solidFill>
            </a:endParaRPr>
          </a:p>
        </p:txBody>
      </p:sp>
      <p:sp>
        <p:nvSpPr>
          <p:cNvPr id="17" name="矩形 16"/>
          <p:cNvSpPr/>
          <p:nvPr/>
        </p:nvSpPr>
        <p:spPr>
          <a:xfrm>
            <a:off x="4301058" y="4804660"/>
            <a:ext cx="1189184" cy="61904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smtClean="0">
                <a:solidFill>
                  <a:schemeClr val="tx1"/>
                </a:solidFill>
              </a:rPr>
              <a:t>Feature extraction</a:t>
            </a:r>
            <a:endParaRPr lang="zh-CN" altLang="en-US" dirty="0">
              <a:solidFill>
                <a:schemeClr val="tx1"/>
              </a:solidFill>
            </a:endParaRPr>
          </a:p>
        </p:txBody>
      </p:sp>
      <p:sp>
        <p:nvSpPr>
          <p:cNvPr id="18" name="矩形 17"/>
          <p:cNvSpPr/>
          <p:nvPr/>
        </p:nvSpPr>
        <p:spPr>
          <a:xfrm>
            <a:off x="6156449" y="4960395"/>
            <a:ext cx="1190302" cy="30757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smtClean="0">
                <a:solidFill>
                  <a:schemeClr val="tx1"/>
                </a:solidFill>
              </a:rPr>
              <a:t>Regression</a:t>
            </a:r>
            <a:endParaRPr lang="zh-CN" altLang="en-US" dirty="0">
              <a:solidFill>
                <a:schemeClr val="tx1"/>
              </a:solidFill>
            </a:endParaRPr>
          </a:p>
        </p:txBody>
      </p:sp>
      <p:sp>
        <p:nvSpPr>
          <p:cNvPr id="19" name="矩形 18"/>
          <p:cNvSpPr/>
          <p:nvPr/>
        </p:nvSpPr>
        <p:spPr>
          <a:xfrm>
            <a:off x="8100665" y="4950702"/>
            <a:ext cx="864096" cy="30757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smtClean="0">
                <a:solidFill>
                  <a:schemeClr val="tx1"/>
                </a:solidFill>
              </a:rPr>
              <a:t>Score</a:t>
            </a:r>
            <a:endParaRPr lang="zh-CN" altLang="en-US" dirty="0">
              <a:solidFill>
                <a:schemeClr val="tx1"/>
              </a:solidFill>
            </a:endParaRPr>
          </a:p>
        </p:txBody>
      </p:sp>
      <p:cxnSp>
        <p:nvCxnSpPr>
          <p:cNvPr id="23" name="直接箭头连接符 22"/>
          <p:cNvCxnSpPr>
            <a:stCxn id="16" idx="3"/>
            <a:endCxn id="17" idx="1"/>
          </p:cNvCxnSpPr>
          <p:nvPr/>
        </p:nvCxnSpPr>
        <p:spPr>
          <a:xfrm>
            <a:off x="3506214" y="5110207"/>
            <a:ext cx="794844" cy="39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a:stCxn id="17" idx="3"/>
            <a:endCxn id="18" idx="1"/>
          </p:cNvCxnSpPr>
          <p:nvPr/>
        </p:nvCxnSpPr>
        <p:spPr>
          <a:xfrm>
            <a:off x="5490242" y="5114181"/>
            <a:ext cx="66620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18" idx="3"/>
            <a:endCxn id="19" idx="1"/>
          </p:cNvCxnSpPr>
          <p:nvPr/>
        </p:nvCxnSpPr>
        <p:spPr>
          <a:xfrm flipV="1">
            <a:off x="7346751" y="5104488"/>
            <a:ext cx="753914" cy="96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32874203"/>
      </p:ext>
    </p:extLst>
  </p:cSld>
  <p:clrMapOvr>
    <a:masterClrMapping/>
  </p:clrMapOvr>
  <mc:AlternateContent xmlns:mc="http://schemas.openxmlformats.org/markup-compatibility/2006" xmlns:p14="http://schemas.microsoft.com/office/powerpoint/2010/main">
    <mc:Choice Requires="p14">
      <p:transition spd="slow" p14:dur="2000" advTm="18394"/>
    </mc:Choice>
    <mc:Fallback xmlns="">
      <p:transition spd="slow" advTm="183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animBg="1"/>
      <p:bldP spid="18"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a:xfrm>
            <a:off x="1" y="1265531"/>
            <a:ext cx="11880850" cy="4314978"/>
          </a:xfrm>
          <a:prstGeom prst="rect">
            <a:avLst/>
          </a:prstGeom>
        </p:spPr>
        <p:txBody>
          <a:bodyPr lIns="109030" tIns="54515" rIns="109030" bIns="54515"/>
          <a:lstStyle>
            <a:lvl1pPr marL="342900" indent="-342900" algn="l" defTabSz="457200" rtl="0" eaLnBrk="1" fontAlgn="base" hangingPunct="1">
              <a:spcBef>
                <a:spcPts val="600"/>
              </a:spcBef>
              <a:spcAft>
                <a:spcPts val="200"/>
              </a:spcAft>
              <a:buFont typeface="Heiti SC Light" pitchFamily="-84" charset="-122"/>
              <a:buChar char="￭"/>
              <a:defRPr kumimoji="1" sz="3200" kern="1200">
                <a:solidFill>
                  <a:srgbClr val="025AA0"/>
                </a:solidFill>
                <a:latin typeface="+mn-lt"/>
                <a:ea typeface="黑体"/>
                <a:cs typeface="黑体"/>
              </a:defRPr>
            </a:lvl1pPr>
            <a:lvl2pPr marL="803275" indent="-352425" algn="l" defTabSz="457200" rtl="0" eaLnBrk="1" fontAlgn="base" hangingPunct="1">
              <a:spcBef>
                <a:spcPts val="600"/>
              </a:spcBef>
              <a:spcAft>
                <a:spcPts val="200"/>
              </a:spcAft>
              <a:buFont typeface="Heiti SC Light" pitchFamily="-84" charset="-122"/>
              <a:buChar char="￭"/>
              <a:defRPr kumimoji="1" sz="2800" kern="1200">
                <a:solidFill>
                  <a:srgbClr val="025AA0"/>
                </a:solidFill>
                <a:latin typeface="+mn-lt"/>
                <a:ea typeface="黑体"/>
                <a:cs typeface="黑体"/>
              </a:defRPr>
            </a:lvl2pPr>
            <a:lvl3pPr marL="1166813" indent="-265113" algn="l" defTabSz="457200" rtl="0" eaLnBrk="1" fontAlgn="base" hangingPunct="1">
              <a:spcBef>
                <a:spcPts val="600"/>
              </a:spcBef>
              <a:spcAft>
                <a:spcPts val="200"/>
              </a:spcAft>
              <a:buFont typeface="Heiti SC Light" pitchFamily="-84" charset="-122"/>
              <a:buChar char="▪"/>
              <a:defRPr kumimoji="1" sz="2400" kern="1200">
                <a:solidFill>
                  <a:srgbClr val="025AA0"/>
                </a:solidFill>
                <a:latin typeface="+mn-lt"/>
                <a:ea typeface="黑体"/>
                <a:cs typeface="黑体"/>
              </a:defRPr>
            </a:lvl3pPr>
            <a:lvl4pPr marL="1525588" indent="-265113" algn="l" defTabSz="457200" rtl="0" eaLnBrk="1" fontAlgn="base" hangingPunct="1">
              <a:spcBef>
                <a:spcPts val="600"/>
              </a:spcBef>
              <a:spcAft>
                <a:spcPts val="200"/>
              </a:spcAft>
              <a:buFont typeface="Arial" panose="020B0604020202020204" pitchFamily="34" charset="0"/>
              <a:buChar char="▫"/>
              <a:defRPr kumimoji="1" sz="2000" kern="1200">
                <a:solidFill>
                  <a:srgbClr val="025AA0"/>
                </a:solidFill>
                <a:latin typeface="+mn-lt"/>
                <a:ea typeface="黑体"/>
                <a:cs typeface="黑体"/>
              </a:defRPr>
            </a:lvl4pPr>
            <a:lvl5pPr marL="1790700" indent="-265113" algn="l" defTabSz="457200" rtl="0" eaLnBrk="1" fontAlgn="base" hangingPunct="1">
              <a:spcBef>
                <a:spcPts val="600"/>
              </a:spcBef>
              <a:spcAft>
                <a:spcPts val="200"/>
              </a:spcAft>
              <a:buFont typeface="Arial" panose="020B0604020202020204" pitchFamily="34" charset="0"/>
              <a:buChar char="⁃"/>
              <a:defRPr kumimoji="1" sz="2000" kern="1200">
                <a:solidFill>
                  <a:srgbClr val="025AA0"/>
                </a:solidFill>
                <a:latin typeface="+mn-lt"/>
                <a:ea typeface="黑体"/>
                <a:cs typeface="黑体"/>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buFont typeface="Wingdings" panose="05000000000000000000" pitchFamily="2" charset="2"/>
              <a:buChar char="Ø"/>
            </a:pPr>
            <a:r>
              <a:rPr lang="en-US" altLang="zh-CN" sz="2800" b="1" dirty="0">
                <a:solidFill>
                  <a:srgbClr val="0070C0"/>
                </a:solidFill>
                <a:effectLst>
                  <a:outerShdw blurRad="38100" dist="38100" dir="2700000" algn="tl">
                    <a:srgbClr val="C0C0C0"/>
                  </a:outerShdw>
                </a:effectLst>
                <a:latin typeface="Times New Roman" panose="02020603050405020304" pitchFamily="18" charset="0"/>
              </a:rPr>
              <a:t>Introduction</a:t>
            </a:r>
          </a:p>
          <a:p>
            <a:pPr>
              <a:lnSpc>
                <a:spcPct val="80000"/>
              </a:lnSpc>
              <a:buFont typeface="Wingdings" panose="05000000000000000000" pitchFamily="2" charset="2"/>
              <a:buChar char="Ø"/>
            </a:pPr>
            <a:endParaRPr lang="en-US" altLang="zh-CN" sz="2800" b="1" dirty="0">
              <a:solidFill>
                <a:srgbClr val="0070C0"/>
              </a:solidFill>
              <a:effectLst>
                <a:outerShdw blurRad="38100" dist="38100" dir="2700000" algn="tl">
                  <a:srgbClr val="C0C0C0"/>
                </a:outerShdw>
              </a:effectLst>
              <a:latin typeface="Times New Roman" panose="02020603050405020304" pitchFamily="18" charset="0"/>
            </a:endParaRPr>
          </a:p>
          <a:p>
            <a:pPr>
              <a:lnSpc>
                <a:spcPct val="80000"/>
              </a:lnSpc>
              <a:buFont typeface="Wingdings" panose="05000000000000000000" pitchFamily="2" charset="2"/>
              <a:buChar char="Ø"/>
            </a:pPr>
            <a:r>
              <a:rPr lang="en-US" altLang="zh-CN" sz="2800" b="1" dirty="0">
                <a:solidFill>
                  <a:srgbClr val="FF0000"/>
                </a:solidFill>
                <a:effectLst>
                  <a:outerShdw blurRad="38100" dist="38100" dir="2700000" algn="tl">
                    <a:srgbClr val="C0C0C0"/>
                  </a:outerShdw>
                </a:effectLst>
                <a:latin typeface="Times New Roman" panose="02020603050405020304" pitchFamily="18" charset="0"/>
              </a:rPr>
              <a:t>Our </a:t>
            </a:r>
            <a:r>
              <a:rPr lang="en-US" altLang="zh-CN" sz="2800" b="1" dirty="0" smtClean="0">
                <a:solidFill>
                  <a:srgbClr val="FF0000"/>
                </a:solidFill>
                <a:effectLst>
                  <a:outerShdw blurRad="38100" dist="38100" dir="2700000" algn="tl">
                    <a:srgbClr val="C0C0C0"/>
                  </a:outerShdw>
                </a:effectLst>
                <a:latin typeface="Times New Roman" panose="02020603050405020304" pitchFamily="18" charset="0"/>
              </a:rPr>
              <a:t>method</a:t>
            </a:r>
            <a:endParaRPr lang="en-US" altLang="zh-CN" sz="2800" b="1" dirty="0">
              <a:solidFill>
                <a:srgbClr val="FF0000"/>
              </a:solidFill>
              <a:effectLst>
                <a:outerShdw blurRad="38100" dist="38100" dir="2700000" algn="tl">
                  <a:srgbClr val="C0C0C0"/>
                </a:outerShdw>
              </a:effectLst>
              <a:latin typeface="Times New Roman" panose="02020603050405020304" pitchFamily="18" charset="0"/>
            </a:endParaRPr>
          </a:p>
          <a:p>
            <a:pPr>
              <a:lnSpc>
                <a:spcPct val="80000"/>
              </a:lnSpc>
              <a:buFont typeface="Wingdings" panose="05000000000000000000" pitchFamily="2" charset="2"/>
              <a:buChar char="Ø"/>
            </a:pPr>
            <a:endParaRPr lang="en-US" altLang="zh-CN" sz="2800" b="1" dirty="0">
              <a:solidFill>
                <a:srgbClr val="0070C0"/>
              </a:solidFill>
              <a:effectLst>
                <a:outerShdw blurRad="38100" dist="38100" dir="2700000" algn="tl">
                  <a:srgbClr val="C0C0C0"/>
                </a:outerShdw>
              </a:effectLst>
              <a:latin typeface="Times New Roman" panose="02020603050405020304" pitchFamily="18" charset="0"/>
            </a:endParaRPr>
          </a:p>
          <a:p>
            <a:pPr>
              <a:lnSpc>
                <a:spcPct val="80000"/>
              </a:lnSpc>
              <a:buFont typeface="Wingdings" panose="05000000000000000000" pitchFamily="2" charset="2"/>
              <a:buChar char="Ø"/>
            </a:pPr>
            <a:r>
              <a:rPr lang="en-US" altLang="zh-CN" sz="2800" b="1" dirty="0" smtClean="0">
                <a:solidFill>
                  <a:srgbClr val="0070C0"/>
                </a:solidFill>
                <a:effectLst>
                  <a:outerShdw blurRad="38100" dist="38100" dir="2700000" algn="tl">
                    <a:srgbClr val="C0C0C0"/>
                  </a:outerShdw>
                </a:effectLst>
                <a:latin typeface="Times New Roman" panose="02020603050405020304" pitchFamily="18" charset="0"/>
              </a:rPr>
              <a:t>The experiment</a:t>
            </a:r>
          </a:p>
          <a:p>
            <a:pPr>
              <a:lnSpc>
                <a:spcPct val="80000"/>
              </a:lnSpc>
              <a:buFont typeface="Wingdings" panose="05000000000000000000" pitchFamily="2" charset="2"/>
              <a:buChar char="Ø"/>
            </a:pPr>
            <a:endParaRPr lang="en-US" altLang="zh-CN" sz="2800" b="1" dirty="0">
              <a:solidFill>
                <a:srgbClr val="0070C0"/>
              </a:solidFill>
              <a:effectLst>
                <a:outerShdw blurRad="38100" dist="38100" dir="2700000" algn="tl">
                  <a:srgbClr val="C0C0C0"/>
                </a:outerShdw>
              </a:effectLst>
              <a:latin typeface="Times New Roman" panose="02020603050405020304" pitchFamily="18" charset="0"/>
            </a:endParaRPr>
          </a:p>
          <a:p>
            <a:pPr>
              <a:lnSpc>
                <a:spcPct val="80000"/>
              </a:lnSpc>
              <a:buFont typeface="Wingdings" panose="05000000000000000000" pitchFamily="2" charset="2"/>
              <a:buChar char="Ø"/>
            </a:pPr>
            <a:r>
              <a:rPr lang="en-US" altLang="zh-CN" sz="2800" b="1" dirty="0">
                <a:solidFill>
                  <a:srgbClr val="0070C0"/>
                </a:solidFill>
                <a:effectLst>
                  <a:outerShdw blurRad="38100" dist="38100" dir="2700000" algn="tl">
                    <a:srgbClr val="C0C0C0"/>
                  </a:outerShdw>
                </a:effectLst>
                <a:latin typeface="Times New Roman" panose="02020603050405020304" pitchFamily="18" charset="0"/>
              </a:rPr>
              <a:t>Conclusion</a:t>
            </a:r>
          </a:p>
        </p:txBody>
      </p:sp>
      <p:sp>
        <p:nvSpPr>
          <p:cNvPr id="7" name="矩形 6"/>
          <p:cNvSpPr/>
          <p:nvPr/>
        </p:nvSpPr>
        <p:spPr>
          <a:xfrm>
            <a:off x="46122" y="116336"/>
            <a:ext cx="6923469" cy="741037"/>
          </a:xfrm>
          <a:prstGeom prst="rect">
            <a:avLst/>
          </a:prstGeom>
        </p:spPr>
        <p:txBody>
          <a:bodyPr wrap="square" lIns="109030" tIns="54515" rIns="109030" bIns="54515">
            <a:spAutoFit/>
          </a:bodyPr>
          <a:lstStyle/>
          <a:p>
            <a:r>
              <a:rPr lang="en-US" altLang="zh-CN" sz="4100" b="1" dirty="0">
                <a:solidFill>
                  <a:schemeClr val="bg1"/>
                </a:solidFill>
                <a:latin typeface="+mj-lt"/>
              </a:rPr>
              <a:t>Outline</a:t>
            </a:r>
            <a:endParaRPr lang="zh-CN" altLang="en-US" sz="4100" b="1" dirty="0">
              <a:solidFill>
                <a:schemeClr val="bg1"/>
              </a:solidFill>
              <a:latin typeface="+mj-lt"/>
            </a:endParaRPr>
          </a:p>
        </p:txBody>
      </p:sp>
    </p:spTree>
    <p:extLst>
      <p:ext uri="{BB962C8B-B14F-4D97-AF65-F5344CB8AC3E}">
        <p14:creationId xmlns:p14="http://schemas.microsoft.com/office/powerpoint/2010/main" val="1913993225"/>
      </p:ext>
    </p:extLst>
  </p:cSld>
  <p:clrMapOvr>
    <a:masterClrMapping/>
  </p:clrMapOvr>
  <mc:AlternateContent xmlns:mc="http://schemas.openxmlformats.org/markup-compatibility/2006" xmlns:p14="http://schemas.microsoft.com/office/powerpoint/2010/main">
    <mc:Choice Requires="p14">
      <p:transition spd="slow" p14:dur="2000" advTm="9247"/>
    </mc:Choice>
    <mc:Fallback xmlns="">
      <p:transition spd="slow" advTm="9247"/>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A3D16B74-3CC6-47CF-BB0B-C2C643FC726B}"/>
              </a:ext>
            </a:extLst>
          </p:cNvPr>
          <p:cNvSpPr/>
          <p:nvPr/>
        </p:nvSpPr>
        <p:spPr>
          <a:xfrm>
            <a:off x="-1" y="-23263"/>
            <a:ext cx="11989097" cy="10039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1" dirty="0">
              <a:solidFill>
                <a:schemeClr val="bg1"/>
              </a:solidFill>
            </a:endParaRPr>
          </a:p>
        </p:txBody>
      </p:sp>
      <p:pic>
        <p:nvPicPr>
          <p:cNvPr id="13" name="图片 12">
            <a:extLst>
              <a:ext uri="{FF2B5EF4-FFF2-40B4-BE49-F238E27FC236}">
                <a16:creationId xmlns:a16="http://schemas.microsoft.com/office/drawing/2014/main" id="{7FAECA0F-7FB8-4A0C-B70F-5BF5D7C81710}"/>
              </a:ext>
            </a:extLst>
          </p:cNvPr>
          <p:cNvPicPr>
            <a:picLocks noChangeAspect="1"/>
          </p:cNvPicPr>
          <p:nvPr/>
        </p:nvPicPr>
        <p:blipFill>
          <a:blip r:embed="rId4"/>
          <a:stretch>
            <a:fillRect/>
          </a:stretch>
        </p:blipFill>
        <p:spPr>
          <a:xfrm>
            <a:off x="9562465" y="99478"/>
            <a:ext cx="2318385" cy="808990"/>
          </a:xfrm>
          <a:prstGeom prst="rect">
            <a:avLst/>
          </a:prstGeom>
        </p:spPr>
      </p:pic>
      <p:sp>
        <p:nvSpPr>
          <p:cNvPr id="10" name="文本框 5"/>
          <p:cNvSpPr txBox="1">
            <a:spLocks noChangeArrowheads="1"/>
          </p:cNvSpPr>
          <p:nvPr/>
        </p:nvSpPr>
        <p:spPr bwMode="auto">
          <a:xfrm>
            <a:off x="1112158" y="421261"/>
            <a:ext cx="16017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3600" dirty="0" smtClean="0">
                <a:solidFill>
                  <a:srgbClr val="27506E"/>
                </a:solidFill>
                <a:latin typeface="思源黑体 CN Normal" panose="020B0400000000000000" charset="-122"/>
                <a:ea typeface="思源黑体 CN Normal" panose="020B0400000000000000" charset="-122"/>
              </a:rPr>
              <a:t>AES-SE</a:t>
            </a:r>
            <a:endParaRPr lang="zh-CN" altLang="en-US" sz="3600" dirty="0">
              <a:solidFill>
                <a:srgbClr val="27506E"/>
              </a:solidFill>
              <a:latin typeface="思源黑体 CN Normal" panose="020B0400000000000000" charset="-122"/>
              <a:ea typeface="思源黑体 CN Normal" panose="020B0400000000000000" charset="-122"/>
            </a:endParaRPr>
          </a:p>
        </p:txBody>
      </p:sp>
      <p:sp>
        <p:nvSpPr>
          <p:cNvPr id="14" name="矩形 13"/>
          <p:cNvSpPr/>
          <p:nvPr/>
        </p:nvSpPr>
        <p:spPr>
          <a:xfrm>
            <a:off x="1259905" y="1136289"/>
            <a:ext cx="10252365" cy="1710084"/>
          </a:xfrm>
          <a:prstGeom prst="rect">
            <a:avLst/>
          </a:prstGeom>
        </p:spPr>
        <p:txBody>
          <a:bodyPr wrap="square">
            <a:spAutoFit/>
          </a:bodyPr>
          <a:lstStyle/>
          <a:p>
            <a:pPr>
              <a:lnSpc>
                <a:spcPct val="150000"/>
              </a:lnSpc>
            </a:pPr>
            <a:r>
              <a:rPr lang="en-US" altLang="zh-CN" dirty="0" smtClean="0"/>
              <a:t>  In </a:t>
            </a:r>
            <a:r>
              <a:rPr lang="en-US" altLang="zh-CN" dirty="0"/>
              <a:t>this section, we describe the proposed hierarchical structured </a:t>
            </a:r>
            <a:r>
              <a:rPr lang="en-US" altLang="zh-CN" dirty="0" smtClean="0"/>
              <a:t>model, </a:t>
            </a:r>
            <a:r>
              <a:rPr lang="en-US" altLang="zh-CN" dirty="0"/>
              <a:t>which contains three parts: </a:t>
            </a:r>
            <a:endParaRPr lang="en-US" altLang="zh-CN" dirty="0" smtClean="0"/>
          </a:p>
          <a:p>
            <a:pPr marL="342900" indent="-342900">
              <a:lnSpc>
                <a:spcPct val="150000"/>
              </a:lnSpc>
              <a:buAutoNum type="arabicParenR"/>
            </a:pPr>
            <a:r>
              <a:rPr lang="en-US" altLang="zh-CN" dirty="0" smtClean="0"/>
              <a:t>The encoder Bert layer.</a:t>
            </a:r>
            <a:endParaRPr lang="en-US" altLang="zh-CN" dirty="0" smtClean="0"/>
          </a:p>
          <a:p>
            <a:pPr marL="342900" indent="-342900">
              <a:lnSpc>
                <a:spcPct val="150000"/>
              </a:lnSpc>
              <a:buAutoNum type="arabicParenR"/>
            </a:pPr>
            <a:r>
              <a:rPr lang="en-US" altLang="zh-CN" dirty="0" smtClean="0"/>
              <a:t>The scoring task layer.</a:t>
            </a:r>
            <a:endParaRPr lang="en-US" altLang="zh-CN" dirty="0" smtClean="0"/>
          </a:p>
          <a:p>
            <a:pPr marL="342900" indent="-342900">
              <a:lnSpc>
                <a:spcPct val="150000"/>
              </a:lnSpc>
              <a:buAutoNum type="arabicParenR"/>
            </a:pPr>
            <a:r>
              <a:rPr lang="en-US" altLang="zh-CN" dirty="0" smtClean="0"/>
              <a:t>The auxiliary task layer.</a:t>
            </a:r>
            <a:endParaRPr lang="zh-CN" altLang="zh-CN" dirty="0">
              <a:latin typeface="微软雅黑" panose="020B0503020204020204" pitchFamily="34" charset="-122"/>
              <a:ea typeface="微软雅黑" panose="020B0503020204020204" pitchFamily="34" charset="-122"/>
            </a:endParaRPr>
          </a:p>
        </p:txBody>
      </p:sp>
      <p:sp>
        <p:nvSpPr>
          <p:cNvPr id="7" name="矩形 6"/>
          <p:cNvSpPr/>
          <p:nvPr/>
        </p:nvSpPr>
        <p:spPr>
          <a:xfrm>
            <a:off x="6876529" y="5911020"/>
            <a:ext cx="3200903" cy="377411"/>
          </a:xfrm>
          <a:prstGeom prst="rect">
            <a:avLst/>
          </a:prstGeom>
        </p:spPr>
        <p:txBody>
          <a:bodyPr wrap="square">
            <a:spAutoFit/>
          </a:bodyPr>
          <a:lstStyle/>
          <a:p>
            <a:pPr>
              <a:lnSpc>
                <a:spcPct val="150000"/>
              </a:lnSpc>
            </a:pPr>
            <a:r>
              <a:rPr lang="en-US" altLang="zh-CN" sz="1400" dirty="0" smtClean="0">
                <a:latin typeface="微软雅黑" panose="020B0503020204020204" pitchFamily="34" charset="-122"/>
                <a:ea typeface="微软雅黑" panose="020B0503020204020204" pitchFamily="34" charset="-122"/>
              </a:rPr>
              <a:t>The </a:t>
            </a:r>
            <a:r>
              <a:rPr lang="en-US" altLang="zh-CN" sz="1400" dirty="0" smtClean="0">
                <a:latin typeface="微软雅黑" panose="020B0503020204020204" pitchFamily="34" charset="-122"/>
                <a:ea typeface="微软雅黑" panose="020B0503020204020204" pitchFamily="34" charset="-122"/>
              </a:rPr>
              <a:t>overview of </a:t>
            </a:r>
            <a:r>
              <a:rPr lang="en-US" altLang="zh-CN" sz="1400" dirty="0" smtClean="0">
                <a:latin typeface="微软雅黑" panose="020B0503020204020204" pitchFamily="34" charset="-122"/>
                <a:ea typeface="微软雅黑" panose="020B0503020204020204" pitchFamily="34" charset="-122"/>
              </a:rPr>
              <a:t>our method</a:t>
            </a:r>
            <a:endParaRPr lang="zh-CN" altLang="zh-CN" sz="14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5"/>
          <a:stretch>
            <a:fillRect/>
          </a:stretch>
        </p:blipFill>
        <p:spPr>
          <a:xfrm>
            <a:off x="5796409" y="1642342"/>
            <a:ext cx="4831443" cy="4268678"/>
          </a:xfrm>
          <a:prstGeom prst="rect">
            <a:avLst/>
          </a:prstGeom>
        </p:spPr>
      </p:pic>
    </p:spTree>
    <p:custDataLst>
      <p:tags r:id="rId1"/>
    </p:custDataLst>
    <p:extLst>
      <p:ext uri="{BB962C8B-B14F-4D97-AF65-F5344CB8AC3E}">
        <p14:creationId xmlns:p14="http://schemas.microsoft.com/office/powerpoint/2010/main" val="813354822"/>
      </p:ext>
    </p:extLst>
  </p:cSld>
  <p:clrMapOvr>
    <a:masterClrMapping/>
  </p:clrMapOvr>
  <mc:AlternateContent xmlns:mc="http://schemas.openxmlformats.org/markup-compatibility/2006" xmlns:p14="http://schemas.microsoft.com/office/powerpoint/2010/main">
    <mc:Choice Requires="p14">
      <p:transition spd="slow" p14:dur="2000" advTm="18394"/>
    </mc:Choice>
    <mc:Fallback xmlns="">
      <p:transition spd="slow" advTm="18394"/>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A3D16B74-3CC6-47CF-BB0B-C2C643FC726B}"/>
              </a:ext>
            </a:extLst>
          </p:cNvPr>
          <p:cNvSpPr/>
          <p:nvPr/>
        </p:nvSpPr>
        <p:spPr>
          <a:xfrm>
            <a:off x="-1" y="-23263"/>
            <a:ext cx="11989097" cy="10039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1" dirty="0">
              <a:solidFill>
                <a:schemeClr val="bg1"/>
              </a:solidFill>
            </a:endParaRPr>
          </a:p>
        </p:txBody>
      </p:sp>
      <p:pic>
        <p:nvPicPr>
          <p:cNvPr id="13" name="图片 12">
            <a:extLst>
              <a:ext uri="{FF2B5EF4-FFF2-40B4-BE49-F238E27FC236}">
                <a16:creationId xmlns:a16="http://schemas.microsoft.com/office/drawing/2014/main" id="{7FAECA0F-7FB8-4A0C-B70F-5BF5D7C81710}"/>
              </a:ext>
            </a:extLst>
          </p:cNvPr>
          <p:cNvPicPr>
            <a:picLocks noChangeAspect="1"/>
          </p:cNvPicPr>
          <p:nvPr/>
        </p:nvPicPr>
        <p:blipFill>
          <a:blip r:embed="rId4"/>
          <a:stretch>
            <a:fillRect/>
          </a:stretch>
        </p:blipFill>
        <p:spPr>
          <a:xfrm>
            <a:off x="9562465" y="99478"/>
            <a:ext cx="2318385" cy="808990"/>
          </a:xfrm>
          <a:prstGeom prst="rect">
            <a:avLst/>
          </a:prstGeom>
        </p:spPr>
      </p:pic>
      <p:sp>
        <p:nvSpPr>
          <p:cNvPr id="9" name="文本框 8"/>
          <p:cNvSpPr txBox="1"/>
          <p:nvPr/>
        </p:nvSpPr>
        <p:spPr>
          <a:xfrm>
            <a:off x="777785" y="1114684"/>
            <a:ext cx="4704769" cy="523220"/>
          </a:xfrm>
          <a:prstGeom prst="rect">
            <a:avLst/>
          </a:prstGeom>
          <a:noFill/>
        </p:spPr>
        <p:txBody>
          <a:bodyPr vert="horz" wrap="square" rtlCol="0">
            <a:spAutoFit/>
          </a:bodyPr>
          <a:lstStyle/>
          <a:p>
            <a:r>
              <a:rPr lang="en-US" altLang="zh-CN" sz="2800" b="1" dirty="0" smtClean="0">
                <a:latin typeface="宋体" panose="02010600030101010101" pitchFamily="2" charset="-122"/>
                <a:ea typeface="宋体" panose="02010600030101010101" pitchFamily="2" charset="-122"/>
              </a:rPr>
              <a:t>The BERT layer</a:t>
            </a:r>
            <a:endParaRPr lang="zh-CN" altLang="en-US" sz="2800" b="1" dirty="0">
              <a:latin typeface="宋体" panose="02010600030101010101" pitchFamily="2" charset="-122"/>
              <a:ea typeface="宋体" panose="02010600030101010101" pitchFamily="2" charset="-122"/>
            </a:endParaRPr>
          </a:p>
        </p:txBody>
      </p:sp>
      <p:pic>
        <p:nvPicPr>
          <p:cNvPr id="14" name="图片 13"/>
          <p:cNvPicPr>
            <a:picLocks noChangeAspect="1"/>
          </p:cNvPicPr>
          <p:nvPr/>
        </p:nvPicPr>
        <p:blipFill>
          <a:blip r:embed="rId5"/>
          <a:stretch>
            <a:fillRect/>
          </a:stretch>
        </p:blipFill>
        <p:spPr>
          <a:xfrm>
            <a:off x="1327869" y="1760547"/>
            <a:ext cx="4831443" cy="4268678"/>
          </a:xfrm>
          <a:prstGeom prst="rect">
            <a:avLst/>
          </a:prstGeom>
        </p:spPr>
      </p:pic>
      <p:sp>
        <p:nvSpPr>
          <p:cNvPr id="2" name="矩形 1"/>
          <p:cNvSpPr/>
          <p:nvPr/>
        </p:nvSpPr>
        <p:spPr>
          <a:xfrm>
            <a:off x="793207" y="3823653"/>
            <a:ext cx="6120680" cy="2205572"/>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7380585" y="2276872"/>
            <a:ext cx="3672408" cy="1015663"/>
          </a:xfrm>
          <a:prstGeom prst="rect">
            <a:avLst/>
          </a:prstGeom>
          <a:noFill/>
        </p:spPr>
        <p:txBody>
          <a:bodyPr wrap="square" rtlCol="0">
            <a:spAutoFit/>
          </a:bodyPr>
          <a:lstStyle/>
          <a:p>
            <a:r>
              <a:rPr lang="en-US" altLang="zh-CN" sz="2000" dirty="0" smtClean="0"/>
              <a:t>  Send the words to the encoder to get the vector representation of words.</a:t>
            </a:r>
            <a:endParaRPr lang="zh-CN" altLang="en-US" sz="2000" dirty="0"/>
          </a:p>
        </p:txBody>
      </p:sp>
    </p:spTree>
    <p:custDataLst>
      <p:tags r:id="rId1"/>
    </p:custDataLst>
    <p:extLst>
      <p:ext uri="{BB962C8B-B14F-4D97-AF65-F5344CB8AC3E}">
        <p14:creationId xmlns:p14="http://schemas.microsoft.com/office/powerpoint/2010/main" val="2832968570"/>
      </p:ext>
    </p:extLst>
  </p:cSld>
  <p:clrMapOvr>
    <a:masterClrMapping/>
  </p:clrMapOvr>
  <mc:AlternateContent xmlns:mc="http://schemas.openxmlformats.org/markup-compatibility/2006" xmlns:p14="http://schemas.microsoft.com/office/powerpoint/2010/main">
    <mc:Choice Requires="p14">
      <p:transition spd="slow" p14:dur="2000" advTm="18394"/>
    </mc:Choice>
    <mc:Fallback xmlns="">
      <p:transition spd="slow" advTm="18394"/>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A3D16B74-3CC6-47CF-BB0B-C2C643FC726B}"/>
              </a:ext>
            </a:extLst>
          </p:cNvPr>
          <p:cNvSpPr/>
          <p:nvPr/>
        </p:nvSpPr>
        <p:spPr>
          <a:xfrm>
            <a:off x="-1" y="-23263"/>
            <a:ext cx="11989097" cy="10039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1" dirty="0">
              <a:solidFill>
                <a:schemeClr val="bg1"/>
              </a:solidFill>
            </a:endParaRPr>
          </a:p>
        </p:txBody>
      </p:sp>
      <p:pic>
        <p:nvPicPr>
          <p:cNvPr id="13" name="图片 12">
            <a:extLst>
              <a:ext uri="{FF2B5EF4-FFF2-40B4-BE49-F238E27FC236}">
                <a16:creationId xmlns:a16="http://schemas.microsoft.com/office/drawing/2014/main" id="{7FAECA0F-7FB8-4A0C-B70F-5BF5D7C81710}"/>
              </a:ext>
            </a:extLst>
          </p:cNvPr>
          <p:cNvPicPr>
            <a:picLocks noChangeAspect="1"/>
          </p:cNvPicPr>
          <p:nvPr/>
        </p:nvPicPr>
        <p:blipFill>
          <a:blip r:embed="rId4"/>
          <a:stretch>
            <a:fillRect/>
          </a:stretch>
        </p:blipFill>
        <p:spPr>
          <a:xfrm>
            <a:off x="9562465" y="99478"/>
            <a:ext cx="2318385" cy="808990"/>
          </a:xfrm>
          <a:prstGeom prst="rect">
            <a:avLst/>
          </a:prstGeom>
        </p:spPr>
      </p:pic>
      <p:sp>
        <p:nvSpPr>
          <p:cNvPr id="9" name="文本框 8"/>
          <p:cNvSpPr txBox="1"/>
          <p:nvPr/>
        </p:nvSpPr>
        <p:spPr>
          <a:xfrm>
            <a:off x="777785" y="1114684"/>
            <a:ext cx="5810712" cy="523220"/>
          </a:xfrm>
          <a:prstGeom prst="rect">
            <a:avLst/>
          </a:prstGeom>
          <a:noFill/>
        </p:spPr>
        <p:txBody>
          <a:bodyPr vert="horz" wrap="square" rtlCol="0">
            <a:spAutoFit/>
          </a:bodyPr>
          <a:lstStyle/>
          <a:p>
            <a:r>
              <a:rPr lang="en-US" altLang="zh-CN" sz="2800" b="1" dirty="0" smtClean="0">
                <a:latin typeface="宋体" panose="02010600030101010101" pitchFamily="2" charset="-122"/>
                <a:ea typeface="宋体" panose="02010600030101010101" pitchFamily="2" charset="-122"/>
              </a:rPr>
              <a:t>The Relevance modeling layer</a:t>
            </a:r>
            <a:endParaRPr lang="zh-CN" altLang="en-US" sz="2800" b="1" dirty="0">
              <a:latin typeface="宋体" panose="02010600030101010101" pitchFamily="2" charset="-122"/>
              <a:ea typeface="宋体" panose="02010600030101010101" pitchFamily="2" charset="-122"/>
            </a:endParaRPr>
          </a:p>
        </p:txBody>
      </p:sp>
      <p:pic>
        <p:nvPicPr>
          <p:cNvPr id="14" name="图片 13"/>
          <p:cNvPicPr>
            <a:picLocks noChangeAspect="1"/>
          </p:cNvPicPr>
          <p:nvPr/>
        </p:nvPicPr>
        <p:blipFill>
          <a:blip r:embed="rId5"/>
          <a:stretch>
            <a:fillRect/>
          </a:stretch>
        </p:blipFill>
        <p:spPr>
          <a:xfrm>
            <a:off x="1327869" y="1760547"/>
            <a:ext cx="4831443" cy="4268678"/>
          </a:xfrm>
          <a:prstGeom prst="rect">
            <a:avLst/>
          </a:prstGeom>
        </p:spPr>
      </p:pic>
      <p:sp>
        <p:nvSpPr>
          <p:cNvPr id="2" name="矩形 1"/>
          <p:cNvSpPr/>
          <p:nvPr/>
        </p:nvSpPr>
        <p:spPr>
          <a:xfrm>
            <a:off x="2916089" y="1771861"/>
            <a:ext cx="1584176" cy="865052"/>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7380585" y="2276872"/>
            <a:ext cx="3672408" cy="1015663"/>
          </a:xfrm>
          <a:prstGeom prst="rect">
            <a:avLst/>
          </a:prstGeom>
          <a:noFill/>
        </p:spPr>
        <p:txBody>
          <a:bodyPr wrap="square" rtlCol="0">
            <a:spAutoFit/>
          </a:bodyPr>
          <a:lstStyle/>
          <a:p>
            <a:r>
              <a:rPr lang="en-US" altLang="zh-CN" sz="2000" dirty="0" smtClean="0"/>
              <a:t>  Mix </a:t>
            </a:r>
            <a:r>
              <a:rPr lang="en-US" altLang="zh-CN" sz="2000" dirty="0"/>
              <a:t>up the top 40% essays of all prompts, and their labels are</a:t>
            </a:r>
            <a:br>
              <a:rPr lang="en-US" altLang="zh-CN" sz="2000" dirty="0"/>
            </a:br>
            <a:r>
              <a:rPr lang="en-US" altLang="zh-CN" sz="2000" dirty="0"/>
              <a:t>the prompt they belong to. </a:t>
            </a:r>
            <a:endParaRPr lang="zh-CN" altLang="en-US" sz="2000" dirty="0"/>
          </a:p>
        </p:txBody>
      </p:sp>
    </p:spTree>
    <p:custDataLst>
      <p:tags r:id="rId1"/>
    </p:custDataLst>
    <p:extLst>
      <p:ext uri="{BB962C8B-B14F-4D97-AF65-F5344CB8AC3E}">
        <p14:creationId xmlns:p14="http://schemas.microsoft.com/office/powerpoint/2010/main" val="4171546494"/>
      </p:ext>
    </p:extLst>
  </p:cSld>
  <p:clrMapOvr>
    <a:masterClrMapping/>
  </p:clrMapOvr>
  <mc:AlternateContent xmlns:mc="http://schemas.openxmlformats.org/markup-compatibility/2006" xmlns:p14="http://schemas.microsoft.com/office/powerpoint/2010/main">
    <mc:Choice Requires="p14">
      <p:transition spd="slow" p14:dur="2000" advTm="18394"/>
    </mc:Choice>
    <mc:Fallback xmlns="">
      <p:transition spd="slow" advTm="18394"/>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A3D16B74-3CC6-47CF-BB0B-C2C643FC726B}"/>
              </a:ext>
            </a:extLst>
          </p:cNvPr>
          <p:cNvSpPr/>
          <p:nvPr/>
        </p:nvSpPr>
        <p:spPr>
          <a:xfrm>
            <a:off x="-1" y="-23263"/>
            <a:ext cx="11989097" cy="10039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1" dirty="0">
              <a:solidFill>
                <a:schemeClr val="bg1"/>
              </a:solidFill>
            </a:endParaRPr>
          </a:p>
        </p:txBody>
      </p:sp>
      <p:pic>
        <p:nvPicPr>
          <p:cNvPr id="13" name="图片 12">
            <a:extLst>
              <a:ext uri="{FF2B5EF4-FFF2-40B4-BE49-F238E27FC236}">
                <a16:creationId xmlns:a16="http://schemas.microsoft.com/office/drawing/2014/main" id="{7FAECA0F-7FB8-4A0C-B70F-5BF5D7C81710}"/>
              </a:ext>
            </a:extLst>
          </p:cNvPr>
          <p:cNvPicPr>
            <a:picLocks noChangeAspect="1"/>
          </p:cNvPicPr>
          <p:nvPr/>
        </p:nvPicPr>
        <p:blipFill>
          <a:blip r:embed="rId4"/>
          <a:stretch>
            <a:fillRect/>
          </a:stretch>
        </p:blipFill>
        <p:spPr>
          <a:xfrm>
            <a:off x="9562465" y="99478"/>
            <a:ext cx="2318385" cy="808990"/>
          </a:xfrm>
          <a:prstGeom prst="rect">
            <a:avLst/>
          </a:prstGeom>
        </p:spPr>
      </p:pic>
      <p:sp>
        <p:nvSpPr>
          <p:cNvPr id="9" name="文本框 8"/>
          <p:cNvSpPr txBox="1"/>
          <p:nvPr/>
        </p:nvSpPr>
        <p:spPr>
          <a:xfrm>
            <a:off x="777785" y="1114684"/>
            <a:ext cx="5810712" cy="523220"/>
          </a:xfrm>
          <a:prstGeom prst="rect">
            <a:avLst/>
          </a:prstGeom>
          <a:noFill/>
        </p:spPr>
        <p:txBody>
          <a:bodyPr vert="horz" wrap="square" rtlCol="0">
            <a:spAutoFit/>
          </a:bodyPr>
          <a:lstStyle/>
          <a:p>
            <a:r>
              <a:rPr lang="en-US" altLang="zh-CN" sz="2800" b="1" dirty="0" smtClean="0">
                <a:latin typeface="宋体" panose="02010600030101010101" pitchFamily="2" charset="-122"/>
                <a:ea typeface="宋体" panose="02010600030101010101" pitchFamily="2" charset="-122"/>
              </a:rPr>
              <a:t>The Coherence modeling layer</a:t>
            </a:r>
            <a:endParaRPr lang="zh-CN" altLang="en-US" sz="2800" b="1" dirty="0">
              <a:latin typeface="宋体" panose="02010600030101010101" pitchFamily="2" charset="-122"/>
              <a:ea typeface="宋体" panose="02010600030101010101" pitchFamily="2" charset="-122"/>
            </a:endParaRPr>
          </a:p>
        </p:txBody>
      </p:sp>
      <p:pic>
        <p:nvPicPr>
          <p:cNvPr id="14" name="图片 13"/>
          <p:cNvPicPr>
            <a:picLocks noChangeAspect="1"/>
          </p:cNvPicPr>
          <p:nvPr/>
        </p:nvPicPr>
        <p:blipFill>
          <a:blip r:embed="rId5"/>
          <a:stretch>
            <a:fillRect/>
          </a:stretch>
        </p:blipFill>
        <p:spPr>
          <a:xfrm>
            <a:off x="777785" y="1771860"/>
            <a:ext cx="4831443" cy="4268678"/>
          </a:xfrm>
          <a:prstGeom prst="rect">
            <a:avLst/>
          </a:prstGeom>
        </p:spPr>
      </p:pic>
      <p:sp>
        <p:nvSpPr>
          <p:cNvPr id="2" name="矩形 1"/>
          <p:cNvSpPr/>
          <p:nvPr/>
        </p:nvSpPr>
        <p:spPr>
          <a:xfrm>
            <a:off x="3876777" y="1769481"/>
            <a:ext cx="1657579" cy="865052"/>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mc:AlternateContent xmlns:mc="http://schemas.openxmlformats.org/markup-compatibility/2006">
        <mc:Choice xmlns:a14="http://schemas.microsoft.com/office/drawing/2010/main" Requires="a14">
          <p:sp>
            <p:nvSpPr>
              <p:cNvPr id="3" name="文本框 2"/>
              <p:cNvSpPr txBox="1"/>
              <p:nvPr/>
            </p:nvSpPr>
            <p:spPr>
              <a:xfrm>
                <a:off x="6012434" y="1637904"/>
                <a:ext cx="5943306" cy="4109843"/>
              </a:xfrm>
              <a:prstGeom prst="rect">
                <a:avLst/>
              </a:prstGeom>
              <a:noFill/>
            </p:spPr>
            <p:txBody>
              <a:bodyPr wrap="square" rtlCol="0">
                <a:spAutoFit/>
              </a:bodyPr>
              <a:lstStyle/>
              <a:p>
                <a:r>
                  <a:rPr lang="it-IT" altLang="zh-CN" i="1" dirty="0" smtClean="0"/>
                  <a:t>Original text:</a:t>
                </a:r>
              </a:p>
              <a:p>
                <a14:m>
                  <m:oMathPara xmlns:m="http://schemas.openxmlformats.org/officeDocument/2006/math">
                    <m:oMathParaPr>
                      <m:jc m:val="centerGroup"/>
                    </m:oMathParaPr>
                    <m:oMath xmlns:m="http://schemas.openxmlformats.org/officeDocument/2006/math">
                      <m:r>
                        <a:rPr lang="en-US" altLang="zh-CN" i="1"/>
                        <m:t>𝐸</m:t>
                      </m:r>
                      <m:r>
                        <a:rPr lang="en-US" altLang="zh-CN" i="1"/>
                        <m:t>={</m:t>
                      </m:r>
                      <m:sSub>
                        <m:sSubPr>
                          <m:ctrlPr>
                            <a:rPr lang="zh-CN" altLang="zh-CN" i="1"/>
                          </m:ctrlPr>
                        </m:sSubPr>
                        <m:e>
                          <m:r>
                            <a:rPr lang="en-US" altLang="zh-CN" i="1"/>
                            <m:t>𝑠</m:t>
                          </m:r>
                        </m:e>
                        <m:sub>
                          <m:r>
                            <a:rPr lang="en-US" altLang="zh-CN" i="1"/>
                            <m:t>1</m:t>
                          </m:r>
                        </m:sub>
                      </m:sSub>
                      <m:r>
                        <a:rPr lang="en-US" altLang="zh-CN" i="1"/>
                        <m:t>,...,</m:t>
                      </m:r>
                      <m:sSub>
                        <m:sSubPr>
                          <m:ctrlPr>
                            <a:rPr lang="zh-CN" altLang="zh-CN" i="1"/>
                          </m:ctrlPr>
                        </m:sSubPr>
                        <m:e>
                          <m:r>
                            <a:rPr lang="en-US" altLang="zh-CN" i="1"/>
                            <m:t>𝑠</m:t>
                          </m:r>
                        </m:e>
                        <m:sub>
                          <m:r>
                            <a:rPr lang="en-US" altLang="zh-CN" i="1"/>
                            <m:t>𝑖</m:t>
                          </m:r>
                          <m:r>
                            <a:rPr lang="en-US" altLang="zh-CN" i="1"/>
                            <m:t>−1</m:t>
                          </m:r>
                        </m:sub>
                      </m:sSub>
                      <m:r>
                        <a:rPr lang="en-US" altLang="zh-CN" i="1"/>
                        <m:t>,</m:t>
                      </m:r>
                      <m:sSub>
                        <m:sSubPr>
                          <m:ctrlPr>
                            <a:rPr lang="zh-CN" altLang="zh-CN" i="1"/>
                          </m:ctrlPr>
                        </m:sSubPr>
                        <m:e>
                          <m:r>
                            <a:rPr lang="en-US" altLang="zh-CN" i="1"/>
                            <m:t>𝑠</m:t>
                          </m:r>
                        </m:e>
                        <m:sub>
                          <m:r>
                            <a:rPr lang="en-US" altLang="zh-CN" i="1"/>
                            <m:t>𝑖</m:t>
                          </m:r>
                        </m:sub>
                      </m:sSub>
                      <m:r>
                        <a:rPr lang="en-US" altLang="zh-CN" i="1"/>
                        <m:t>,</m:t>
                      </m:r>
                      <m:sSub>
                        <m:sSubPr>
                          <m:ctrlPr>
                            <a:rPr lang="zh-CN" altLang="zh-CN" i="1"/>
                          </m:ctrlPr>
                        </m:sSubPr>
                        <m:e>
                          <m:r>
                            <a:rPr lang="en-US" altLang="zh-CN" i="1"/>
                            <m:t>𝑠</m:t>
                          </m:r>
                        </m:e>
                        <m:sub>
                          <m:r>
                            <a:rPr lang="en-US" altLang="zh-CN" i="1"/>
                            <m:t>𝑖</m:t>
                          </m:r>
                          <m:r>
                            <a:rPr lang="en-US" altLang="zh-CN" i="1"/>
                            <m:t>+1</m:t>
                          </m:r>
                        </m:sub>
                      </m:sSub>
                      <m:r>
                        <a:rPr lang="en-US" altLang="zh-CN" i="1"/>
                        <m:t>,</m:t>
                      </m:r>
                      <m:sSub>
                        <m:sSubPr>
                          <m:ctrlPr>
                            <a:rPr lang="zh-CN" altLang="zh-CN" i="1"/>
                          </m:ctrlPr>
                        </m:sSubPr>
                        <m:e>
                          <m:r>
                            <a:rPr lang="en-US" altLang="zh-CN" i="1"/>
                            <m:t>𝑠</m:t>
                          </m:r>
                        </m:e>
                        <m:sub>
                          <m:r>
                            <a:rPr lang="en-US" altLang="zh-CN" i="1"/>
                            <m:t>𝑖</m:t>
                          </m:r>
                          <m:r>
                            <a:rPr lang="en-US" altLang="zh-CN" i="1"/>
                            <m:t>+2</m:t>
                          </m:r>
                        </m:sub>
                      </m:sSub>
                      <m:r>
                        <a:rPr lang="en-US" altLang="zh-CN" i="1"/>
                        <m:t>,</m:t>
                      </m:r>
                      <m:sSub>
                        <m:sSubPr>
                          <m:ctrlPr>
                            <a:rPr lang="zh-CN" altLang="zh-CN" i="1"/>
                          </m:ctrlPr>
                        </m:sSubPr>
                        <m:e>
                          <m:r>
                            <a:rPr lang="en-US" altLang="zh-CN" i="1"/>
                            <m:t>𝑠</m:t>
                          </m:r>
                        </m:e>
                        <m:sub>
                          <m:r>
                            <a:rPr lang="en-US" altLang="zh-CN" i="1"/>
                            <m:t>𝑖</m:t>
                          </m:r>
                          <m:r>
                            <a:rPr lang="en-US" altLang="zh-CN" i="1"/>
                            <m:t>+3</m:t>
                          </m:r>
                        </m:sub>
                      </m:sSub>
                      <m:r>
                        <a:rPr lang="en-US" altLang="zh-CN" i="1"/>
                        <m:t>,...,</m:t>
                      </m:r>
                      <m:sSub>
                        <m:sSubPr>
                          <m:ctrlPr>
                            <a:rPr lang="zh-CN" altLang="zh-CN" i="1"/>
                          </m:ctrlPr>
                        </m:sSubPr>
                        <m:e>
                          <m:r>
                            <a:rPr lang="en-US" altLang="zh-CN" i="1"/>
                            <m:t>𝑠</m:t>
                          </m:r>
                        </m:e>
                        <m:sub>
                          <m:r>
                            <a:rPr lang="en-US" altLang="zh-CN" i="1"/>
                            <m:t>𝑘</m:t>
                          </m:r>
                        </m:sub>
                      </m:sSub>
                      <m:r>
                        <a:rPr lang="en-US" altLang="zh-CN" i="1"/>
                        <m:t>}</m:t>
                      </m:r>
                    </m:oMath>
                  </m:oMathPara>
                </a14:m>
                <a:endParaRPr lang="it-IT" altLang="zh-CN" sz="2000" dirty="0" smtClean="0"/>
              </a:p>
              <a:p>
                <a:r>
                  <a:rPr lang="it-IT" altLang="zh-CN" sz="2000" dirty="0"/>
                  <a:t/>
                </a:r>
                <a:br>
                  <a:rPr lang="it-IT" altLang="zh-CN" sz="2000" dirty="0"/>
                </a:br>
                <a:endParaRPr lang="it-IT" altLang="zh-CN" sz="2000" dirty="0" smtClean="0"/>
              </a:p>
              <a:p>
                <a:r>
                  <a:rPr lang="en-US" altLang="zh-CN" i="1" dirty="0" smtClean="0"/>
                  <a:t>Delete </a:t>
                </a:r>
                <a:r>
                  <a:rPr lang="en-US" altLang="zh-CN" i="1" dirty="0"/>
                  <a:t>operation </a:t>
                </a:r>
                <a:br>
                  <a:rPr lang="en-US" altLang="zh-CN" i="1" dirty="0"/>
                </a:br>
                <a14:m>
                  <m:oMathPara xmlns:m="http://schemas.openxmlformats.org/officeDocument/2006/math">
                    <m:oMathParaPr>
                      <m:jc m:val="centerGroup"/>
                    </m:oMathParaPr>
                    <m:oMath xmlns:m="http://schemas.openxmlformats.org/officeDocument/2006/math">
                      <m:sSup>
                        <m:sSupPr>
                          <m:ctrlPr>
                            <a:rPr lang="zh-CN" altLang="zh-CN" i="1"/>
                          </m:ctrlPr>
                        </m:sSupPr>
                        <m:e>
                          <m:r>
                            <a:rPr lang="en-US" altLang="zh-CN" i="1"/>
                            <m:t>𝐸</m:t>
                          </m:r>
                        </m:e>
                        <m:sup>
                          <m:r>
                            <a:rPr lang="en-US" altLang="zh-CN" i="1"/>
                            <m:t>∗</m:t>
                          </m:r>
                        </m:sup>
                      </m:sSup>
                      <m:r>
                        <a:rPr lang="en-US" altLang="zh-CN" i="1"/>
                        <m:t>={</m:t>
                      </m:r>
                      <m:sSub>
                        <m:sSubPr>
                          <m:ctrlPr>
                            <a:rPr lang="zh-CN" altLang="zh-CN" i="1"/>
                          </m:ctrlPr>
                        </m:sSubPr>
                        <m:e>
                          <m:r>
                            <a:rPr lang="en-US" altLang="zh-CN" i="1"/>
                            <m:t>𝑠</m:t>
                          </m:r>
                        </m:e>
                        <m:sub>
                          <m:r>
                            <a:rPr lang="en-US" altLang="zh-CN" i="1"/>
                            <m:t>1</m:t>
                          </m:r>
                        </m:sub>
                      </m:sSub>
                      <m:r>
                        <a:rPr lang="en-US" altLang="zh-CN" i="1"/>
                        <m:t>,...,</m:t>
                      </m:r>
                      <m:sSub>
                        <m:sSubPr>
                          <m:ctrlPr>
                            <a:rPr lang="zh-CN" altLang="zh-CN" i="1"/>
                          </m:ctrlPr>
                        </m:sSubPr>
                        <m:e>
                          <m:r>
                            <a:rPr lang="en-US" altLang="zh-CN" i="1"/>
                            <m:t>𝑠</m:t>
                          </m:r>
                        </m:e>
                        <m:sub>
                          <m:r>
                            <a:rPr lang="en-US" altLang="zh-CN" i="1"/>
                            <m:t>𝑖</m:t>
                          </m:r>
                          <m:r>
                            <a:rPr lang="en-US" altLang="zh-CN" i="1"/>
                            <m:t>−1</m:t>
                          </m:r>
                        </m:sub>
                      </m:sSub>
                      <m:r>
                        <a:rPr lang="en-US" altLang="zh-CN" i="1"/>
                        <m:t>,</m:t>
                      </m:r>
                      <m:sSub>
                        <m:sSubPr>
                          <m:ctrlPr>
                            <a:rPr lang="zh-CN" altLang="zh-CN" i="1"/>
                          </m:ctrlPr>
                        </m:sSubPr>
                        <m:e>
                          <m:r>
                            <a:rPr lang="en-US" altLang="zh-CN" i="1"/>
                            <m:t>𝑠</m:t>
                          </m:r>
                        </m:e>
                        <m:sub>
                          <m:r>
                            <a:rPr lang="en-US" altLang="zh-CN" i="1"/>
                            <m:t>𝑖</m:t>
                          </m:r>
                          <m:r>
                            <a:rPr lang="en-US" altLang="zh-CN" i="1"/>
                            <m:t>+3</m:t>
                          </m:r>
                        </m:sub>
                      </m:sSub>
                      <m:r>
                        <a:rPr lang="en-US" altLang="zh-CN" i="1"/>
                        <m:t>,...,</m:t>
                      </m:r>
                      <m:sSub>
                        <m:sSubPr>
                          <m:ctrlPr>
                            <a:rPr lang="zh-CN" altLang="zh-CN" i="1"/>
                          </m:ctrlPr>
                        </m:sSubPr>
                        <m:e>
                          <m:r>
                            <a:rPr lang="en-US" altLang="zh-CN" i="1"/>
                            <m:t>𝑠</m:t>
                          </m:r>
                        </m:e>
                        <m:sub>
                          <m:r>
                            <a:rPr lang="en-US" altLang="zh-CN" i="1"/>
                            <m:t>𝑘</m:t>
                          </m:r>
                        </m:sub>
                      </m:sSub>
                      <m:r>
                        <a:rPr lang="en-US" altLang="zh-CN" i="1"/>
                        <m:t>}</m:t>
                      </m:r>
                    </m:oMath>
                  </m:oMathPara>
                </a14:m>
                <a:r>
                  <a:rPr lang="it-IT" altLang="zh-CN" i="1" dirty="0"/>
                  <a:t/>
                </a:r>
                <a:br>
                  <a:rPr lang="it-IT" altLang="zh-CN" i="1" dirty="0"/>
                </a:br>
                <a:endParaRPr lang="it-IT" altLang="zh-CN" i="1" dirty="0"/>
              </a:p>
              <a:p>
                <a:r>
                  <a:rPr lang="en-US" altLang="zh-CN" i="1" dirty="0" smtClean="0"/>
                  <a:t>Replace </a:t>
                </a:r>
                <a:r>
                  <a:rPr lang="en-US" altLang="zh-CN" i="1" dirty="0"/>
                  <a:t>operation </a:t>
                </a:r>
                <a:br>
                  <a:rPr lang="en-US" altLang="zh-CN" i="1" dirty="0"/>
                </a:br>
                <a14:m>
                  <m:oMathPara xmlns:m="http://schemas.openxmlformats.org/officeDocument/2006/math">
                    <m:oMathParaPr>
                      <m:jc m:val="centerGroup"/>
                    </m:oMathParaPr>
                    <m:oMath xmlns:m="http://schemas.openxmlformats.org/officeDocument/2006/math">
                      <m:sSup>
                        <m:sSupPr>
                          <m:ctrlPr>
                            <a:rPr lang="zh-CN" altLang="zh-CN" i="1"/>
                          </m:ctrlPr>
                        </m:sSupPr>
                        <m:e>
                          <m:r>
                            <a:rPr lang="en-US" altLang="zh-CN" i="1"/>
                            <m:t>𝐸</m:t>
                          </m:r>
                        </m:e>
                        <m:sup>
                          <m:r>
                            <a:rPr lang="en-US" altLang="zh-CN" i="1"/>
                            <m:t>∗</m:t>
                          </m:r>
                        </m:sup>
                      </m:sSup>
                      <m:r>
                        <a:rPr lang="en-US" altLang="zh-CN" i="1"/>
                        <m:t>={</m:t>
                      </m:r>
                      <m:sSub>
                        <m:sSubPr>
                          <m:ctrlPr>
                            <a:rPr lang="zh-CN" altLang="zh-CN" i="1"/>
                          </m:ctrlPr>
                        </m:sSubPr>
                        <m:e>
                          <m:r>
                            <a:rPr lang="en-US" altLang="zh-CN" i="1"/>
                            <m:t>𝑠</m:t>
                          </m:r>
                        </m:e>
                        <m:sub>
                          <m:r>
                            <a:rPr lang="en-US" altLang="zh-CN" i="1"/>
                            <m:t>1</m:t>
                          </m:r>
                        </m:sub>
                      </m:sSub>
                      <m:r>
                        <a:rPr lang="en-US" altLang="zh-CN" i="1"/>
                        <m:t>,...,</m:t>
                      </m:r>
                      <m:sSub>
                        <m:sSubPr>
                          <m:ctrlPr>
                            <a:rPr lang="zh-CN" altLang="zh-CN" i="1"/>
                          </m:ctrlPr>
                        </m:sSubPr>
                        <m:e>
                          <m:r>
                            <a:rPr lang="en-US" altLang="zh-CN" i="1"/>
                            <m:t>𝑠</m:t>
                          </m:r>
                        </m:e>
                        <m:sub>
                          <m:r>
                            <a:rPr lang="en-US" altLang="zh-CN" i="1"/>
                            <m:t>𝑖</m:t>
                          </m:r>
                          <m:r>
                            <a:rPr lang="en-US" altLang="zh-CN" i="1"/>
                            <m:t>−1</m:t>
                          </m:r>
                        </m:sub>
                      </m:sSub>
                      <m:r>
                        <a:rPr lang="en-US" altLang="zh-CN" i="1"/>
                        <m:t>,</m:t>
                      </m:r>
                      <m:sSubSup>
                        <m:sSubSupPr>
                          <m:ctrlPr>
                            <a:rPr lang="zh-CN" altLang="zh-CN" i="1"/>
                          </m:ctrlPr>
                        </m:sSubSupPr>
                        <m:e>
                          <m:r>
                            <a:rPr lang="en-US" altLang="zh-CN" i="1"/>
                            <m:t>𝑠</m:t>
                          </m:r>
                        </m:e>
                        <m:sub>
                          <m:r>
                            <a:rPr lang="en-US" altLang="zh-CN" i="1"/>
                            <m:t>𝑗</m:t>
                          </m:r>
                        </m:sub>
                        <m:sup>
                          <m:sSup>
                            <m:sSupPr>
                              <m:ctrlPr>
                                <a:rPr lang="zh-CN" altLang="zh-CN" i="1"/>
                              </m:ctrlPr>
                            </m:sSupPr>
                            <m:e/>
                            <m:sup>
                              <m:r>
                                <a:rPr lang="en-US" altLang="zh-CN" i="1"/>
                                <m:t>′</m:t>
                              </m:r>
                            </m:sup>
                          </m:sSup>
                        </m:sup>
                      </m:sSubSup>
                      <m:r>
                        <a:rPr lang="en-US" altLang="zh-CN" i="1"/>
                        <m:t>,</m:t>
                      </m:r>
                      <m:sSubSup>
                        <m:sSubSupPr>
                          <m:ctrlPr>
                            <a:rPr lang="zh-CN" altLang="zh-CN" i="1"/>
                          </m:ctrlPr>
                        </m:sSubSupPr>
                        <m:e>
                          <m:r>
                            <a:rPr lang="en-US" altLang="zh-CN" i="1"/>
                            <m:t>𝑠</m:t>
                          </m:r>
                        </m:e>
                        <m:sub>
                          <m:r>
                            <a:rPr lang="en-US" altLang="zh-CN" i="1"/>
                            <m:t>𝑗</m:t>
                          </m:r>
                          <m:r>
                            <a:rPr lang="en-US" altLang="zh-CN" i="1"/>
                            <m:t>+1</m:t>
                          </m:r>
                        </m:sub>
                        <m:sup>
                          <m:sSup>
                            <m:sSupPr>
                              <m:ctrlPr>
                                <a:rPr lang="zh-CN" altLang="zh-CN" i="1"/>
                              </m:ctrlPr>
                            </m:sSupPr>
                            <m:e/>
                            <m:sup>
                              <m:r>
                                <a:rPr lang="en-US" altLang="zh-CN" i="1"/>
                                <m:t>′</m:t>
                              </m:r>
                            </m:sup>
                          </m:sSup>
                        </m:sup>
                      </m:sSubSup>
                      <m:r>
                        <a:rPr lang="en-US" altLang="zh-CN" i="1"/>
                        <m:t>,</m:t>
                      </m:r>
                      <m:sSubSup>
                        <m:sSubSupPr>
                          <m:ctrlPr>
                            <a:rPr lang="zh-CN" altLang="zh-CN" i="1"/>
                          </m:ctrlPr>
                        </m:sSubSupPr>
                        <m:e>
                          <m:r>
                            <a:rPr lang="en-US" altLang="zh-CN" i="1"/>
                            <m:t>𝑠</m:t>
                          </m:r>
                        </m:e>
                        <m:sub>
                          <m:r>
                            <a:rPr lang="en-US" altLang="zh-CN" i="1"/>
                            <m:t>𝑗</m:t>
                          </m:r>
                          <m:r>
                            <a:rPr lang="en-US" altLang="zh-CN" i="1"/>
                            <m:t>+2</m:t>
                          </m:r>
                        </m:sub>
                        <m:sup>
                          <m:sSup>
                            <m:sSupPr>
                              <m:ctrlPr>
                                <a:rPr lang="zh-CN" altLang="zh-CN" i="1"/>
                              </m:ctrlPr>
                            </m:sSupPr>
                            <m:e/>
                            <m:sup>
                              <m:r>
                                <a:rPr lang="en-US" altLang="zh-CN" i="1"/>
                                <m:t>′</m:t>
                              </m:r>
                            </m:sup>
                          </m:sSup>
                        </m:sup>
                      </m:sSubSup>
                      <m:r>
                        <a:rPr lang="en-US" altLang="zh-CN" i="1"/>
                        <m:t>,</m:t>
                      </m:r>
                      <m:sSub>
                        <m:sSubPr>
                          <m:ctrlPr>
                            <a:rPr lang="zh-CN" altLang="zh-CN" i="1"/>
                          </m:ctrlPr>
                        </m:sSubPr>
                        <m:e>
                          <m:r>
                            <a:rPr lang="en-US" altLang="zh-CN" i="1"/>
                            <m:t>𝑠</m:t>
                          </m:r>
                        </m:e>
                        <m:sub>
                          <m:r>
                            <a:rPr lang="en-US" altLang="zh-CN" i="1"/>
                            <m:t>𝑖</m:t>
                          </m:r>
                          <m:r>
                            <a:rPr lang="en-US" altLang="zh-CN" i="1"/>
                            <m:t>+3</m:t>
                          </m:r>
                        </m:sub>
                      </m:sSub>
                      <m:r>
                        <a:rPr lang="en-US" altLang="zh-CN" i="1"/>
                        <m:t>,...,</m:t>
                      </m:r>
                      <m:sSub>
                        <m:sSubPr>
                          <m:ctrlPr>
                            <a:rPr lang="zh-CN" altLang="zh-CN" i="1"/>
                          </m:ctrlPr>
                        </m:sSubPr>
                        <m:e>
                          <m:r>
                            <a:rPr lang="en-US" altLang="zh-CN" i="1"/>
                            <m:t>𝑠</m:t>
                          </m:r>
                        </m:e>
                        <m:sub>
                          <m:r>
                            <a:rPr lang="en-US" altLang="zh-CN" i="1"/>
                            <m:t>𝑘</m:t>
                          </m:r>
                        </m:sub>
                      </m:sSub>
                      <m:r>
                        <a:rPr lang="en-US" altLang="zh-CN" i="1"/>
                        <m:t>}</m:t>
                      </m:r>
                    </m:oMath>
                  </m:oMathPara>
                </a14:m>
                <a:endParaRPr lang="pt-BR" altLang="zh-CN" sz="2000" dirty="0" smtClean="0"/>
              </a:p>
              <a:p>
                <a:r>
                  <a:rPr lang="en-US" altLang="zh-CN" i="1" dirty="0" smtClean="0"/>
                  <a:t>Insert </a:t>
                </a:r>
                <a:r>
                  <a:rPr lang="en-US" altLang="zh-CN" i="1" dirty="0"/>
                  <a:t>operation </a:t>
                </a:r>
                <a:endParaRPr lang="en-US" altLang="zh-CN" i="1" dirty="0"/>
              </a:p>
              <a:p>
                <a14:m>
                  <m:oMathPara xmlns:m="http://schemas.openxmlformats.org/officeDocument/2006/math">
                    <m:oMathParaPr>
                      <m:jc m:val="centerGroup"/>
                    </m:oMathParaPr>
                    <m:oMath xmlns:m="http://schemas.openxmlformats.org/officeDocument/2006/math">
                      <m:sSup>
                        <m:sSupPr>
                          <m:ctrlPr>
                            <a:rPr lang="zh-CN" altLang="zh-CN" i="1"/>
                          </m:ctrlPr>
                        </m:sSupPr>
                        <m:e>
                          <m:r>
                            <a:rPr lang="en-US" altLang="zh-CN" i="1"/>
                            <m:t>𝐸</m:t>
                          </m:r>
                        </m:e>
                        <m:sup>
                          <m:r>
                            <a:rPr lang="en-US" altLang="zh-CN" i="1"/>
                            <m:t>∗</m:t>
                          </m:r>
                        </m:sup>
                      </m:sSup>
                      <m:r>
                        <a:rPr lang="en-US" altLang="zh-CN" i="1"/>
                        <m:t>={</m:t>
                      </m:r>
                      <m:sSub>
                        <m:sSubPr>
                          <m:ctrlPr>
                            <a:rPr lang="zh-CN" altLang="zh-CN" i="1"/>
                          </m:ctrlPr>
                        </m:sSubPr>
                        <m:e>
                          <m:r>
                            <a:rPr lang="en-US" altLang="zh-CN" i="1"/>
                            <m:t>𝑠</m:t>
                          </m:r>
                        </m:e>
                        <m:sub>
                          <m:r>
                            <a:rPr lang="en-US" altLang="zh-CN" i="1"/>
                            <m:t>1</m:t>
                          </m:r>
                        </m:sub>
                      </m:sSub>
                      <m:r>
                        <a:rPr lang="en-US" altLang="zh-CN" i="1"/>
                        <m:t>,...,</m:t>
                      </m:r>
                      <m:sSub>
                        <m:sSubPr>
                          <m:ctrlPr>
                            <a:rPr lang="zh-CN" altLang="zh-CN" i="1"/>
                          </m:ctrlPr>
                        </m:sSubPr>
                        <m:e>
                          <m:r>
                            <a:rPr lang="en-US" altLang="zh-CN" i="1"/>
                            <m:t>𝑠</m:t>
                          </m:r>
                        </m:e>
                        <m:sub>
                          <m:r>
                            <a:rPr lang="en-US" altLang="zh-CN" i="1"/>
                            <m:t>𝑖</m:t>
                          </m:r>
                          <m:r>
                            <a:rPr lang="en-US" altLang="zh-CN" i="1"/>
                            <m:t>−1</m:t>
                          </m:r>
                        </m:sub>
                      </m:sSub>
                      <m:r>
                        <a:rPr lang="en-US" altLang="zh-CN" i="1"/>
                        <m:t>,</m:t>
                      </m:r>
                      <m:sSubSup>
                        <m:sSubSupPr>
                          <m:ctrlPr>
                            <a:rPr lang="zh-CN" altLang="zh-CN" i="1"/>
                          </m:ctrlPr>
                        </m:sSubSupPr>
                        <m:e>
                          <m:r>
                            <a:rPr lang="en-US" altLang="zh-CN" i="1"/>
                            <m:t>𝑠</m:t>
                          </m:r>
                        </m:e>
                        <m:sub>
                          <m:r>
                            <a:rPr lang="en-US" altLang="zh-CN" i="1"/>
                            <m:t>𝑖</m:t>
                          </m:r>
                        </m:sub>
                        <m:sup>
                          <m:sSup>
                            <m:sSupPr>
                              <m:ctrlPr>
                                <a:rPr lang="zh-CN" altLang="zh-CN" i="1"/>
                              </m:ctrlPr>
                            </m:sSupPr>
                            <m:e/>
                            <m:sup>
                              <m:r>
                                <a:rPr lang="en-US" altLang="zh-CN" i="1"/>
                                <m:t>′</m:t>
                              </m:r>
                            </m:sup>
                          </m:sSup>
                        </m:sup>
                      </m:sSubSup>
                      <m:r>
                        <a:rPr lang="en-US" altLang="zh-CN" i="1"/>
                        <m:t>,</m:t>
                      </m:r>
                      <m:sSubSup>
                        <m:sSubSupPr>
                          <m:ctrlPr>
                            <a:rPr lang="zh-CN" altLang="zh-CN" i="1"/>
                          </m:ctrlPr>
                        </m:sSubSupPr>
                        <m:e>
                          <m:r>
                            <a:rPr lang="en-US" altLang="zh-CN" i="1"/>
                            <m:t>𝑠</m:t>
                          </m:r>
                        </m:e>
                        <m:sub>
                          <m:r>
                            <a:rPr lang="en-US" altLang="zh-CN" i="1"/>
                            <m:t>𝑖</m:t>
                          </m:r>
                          <m:r>
                            <a:rPr lang="en-US" altLang="zh-CN" i="1"/>
                            <m:t>+1</m:t>
                          </m:r>
                        </m:sub>
                        <m:sup>
                          <m:sSup>
                            <m:sSupPr>
                              <m:ctrlPr>
                                <a:rPr lang="zh-CN" altLang="zh-CN" i="1"/>
                              </m:ctrlPr>
                            </m:sSupPr>
                            <m:e/>
                            <m:sup>
                              <m:r>
                                <a:rPr lang="en-US" altLang="zh-CN" i="1"/>
                                <m:t>′</m:t>
                              </m:r>
                            </m:sup>
                          </m:sSup>
                        </m:sup>
                      </m:sSubSup>
                      <m:r>
                        <a:rPr lang="en-US" altLang="zh-CN" i="1"/>
                        <m:t>,</m:t>
                      </m:r>
                      <m:sSubSup>
                        <m:sSubSupPr>
                          <m:ctrlPr>
                            <a:rPr lang="zh-CN" altLang="zh-CN" i="1"/>
                          </m:ctrlPr>
                        </m:sSubSupPr>
                        <m:e>
                          <m:r>
                            <a:rPr lang="en-US" altLang="zh-CN" i="1"/>
                            <m:t>𝑠</m:t>
                          </m:r>
                        </m:e>
                        <m:sub>
                          <m:r>
                            <a:rPr lang="en-US" altLang="zh-CN" i="1"/>
                            <m:t>𝑖</m:t>
                          </m:r>
                          <m:r>
                            <a:rPr lang="en-US" altLang="zh-CN" i="1"/>
                            <m:t>+2</m:t>
                          </m:r>
                        </m:sub>
                        <m:sup>
                          <m:sSup>
                            <m:sSupPr>
                              <m:ctrlPr>
                                <a:rPr lang="zh-CN" altLang="zh-CN" i="1"/>
                              </m:ctrlPr>
                            </m:sSupPr>
                            <m:e/>
                            <m:sup>
                              <m:r>
                                <a:rPr lang="en-US" altLang="zh-CN" i="1"/>
                                <m:t>′</m:t>
                              </m:r>
                            </m:sup>
                          </m:sSup>
                        </m:sup>
                      </m:sSubSup>
                      <m:r>
                        <a:rPr lang="en-US" altLang="zh-CN" i="1"/>
                        <m:t>,</m:t>
                      </m:r>
                      <m:sSub>
                        <m:sSubPr>
                          <m:ctrlPr>
                            <a:rPr lang="zh-CN" altLang="zh-CN" i="1"/>
                          </m:ctrlPr>
                        </m:sSubPr>
                        <m:e>
                          <m:r>
                            <a:rPr lang="en-US" altLang="zh-CN" i="1"/>
                            <m:t>𝑠</m:t>
                          </m:r>
                        </m:e>
                        <m:sub>
                          <m:r>
                            <a:rPr lang="en-US" altLang="zh-CN" i="1"/>
                            <m:t>𝑖</m:t>
                          </m:r>
                        </m:sub>
                      </m:sSub>
                      <m:r>
                        <a:rPr lang="en-US" altLang="zh-CN" i="1"/>
                        <m:t>,</m:t>
                      </m:r>
                      <m:sSub>
                        <m:sSubPr>
                          <m:ctrlPr>
                            <a:rPr lang="zh-CN" altLang="zh-CN" i="1"/>
                          </m:ctrlPr>
                        </m:sSubPr>
                        <m:e>
                          <m:r>
                            <a:rPr lang="en-US" altLang="zh-CN" i="1"/>
                            <m:t>𝑠</m:t>
                          </m:r>
                        </m:e>
                        <m:sub>
                          <m:r>
                            <a:rPr lang="en-US" altLang="zh-CN" i="1"/>
                            <m:t>𝑖</m:t>
                          </m:r>
                          <m:r>
                            <a:rPr lang="en-US" altLang="zh-CN" i="1"/>
                            <m:t>+1</m:t>
                          </m:r>
                        </m:sub>
                      </m:sSub>
                      <m:r>
                        <a:rPr lang="en-US" altLang="zh-CN" i="1"/>
                        <m:t>,</m:t>
                      </m:r>
                      <m:sSub>
                        <m:sSubPr>
                          <m:ctrlPr>
                            <a:rPr lang="zh-CN" altLang="zh-CN" i="1"/>
                          </m:ctrlPr>
                        </m:sSubPr>
                        <m:e>
                          <m:r>
                            <a:rPr lang="en-US" altLang="zh-CN" i="1"/>
                            <m:t>𝑠</m:t>
                          </m:r>
                        </m:e>
                        <m:sub>
                          <m:r>
                            <a:rPr lang="en-US" altLang="zh-CN" i="1"/>
                            <m:t>𝑖</m:t>
                          </m:r>
                          <m:r>
                            <a:rPr lang="en-US" altLang="zh-CN" i="1"/>
                            <m:t>+2</m:t>
                          </m:r>
                        </m:sub>
                      </m:sSub>
                      <m:r>
                        <a:rPr lang="en-US" altLang="zh-CN" i="1"/>
                        <m:t>,</m:t>
                      </m:r>
                      <m:sSub>
                        <m:sSubPr>
                          <m:ctrlPr>
                            <a:rPr lang="zh-CN" altLang="zh-CN" i="1"/>
                          </m:ctrlPr>
                        </m:sSubPr>
                        <m:e>
                          <m:r>
                            <a:rPr lang="en-US" altLang="zh-CN" i="1"/>
                            <m:t>𝑠</m:t>
                          </m:r>
                        </m:e>
                        <m:sub>
                          <m:r>
                            <a:rPr lang="en-US" altLang="zh-CN" i="1"/>
                            <m:t>𝑖</m:t>
                          </m:r>
                          <m:r>
                            <a:rPr lang="en-US" altLang="zh-CN" i="1"/>
                            <m:t>+3</m:t>
                          </m:r>
                        </m:sub>
                      </m:sSub>
                      <m:r>
                        <a:rPr lang="en-US" altLang="zh-CN" i="1"/>
                        <m:t>,...,</m:t>
                      </m:r>
                      <m:sSub>
                        <m:sSubPr>
                          <m:ctrlPr>
                            <a:rPr lang="zh-CN" altLang="zh-CN" i="1"/>
                          </m:ctrlPr>
                        </m:sSubPr>
                        <m:e>
                          <m:r>
                            <a:rPr lang="en-US" altLang="zh-CN" i="1"/>
                            <m:t>𝑠</m:t>
                          </m:r>
                        </m:e>
                        <m:sub>
                          <m:r>
                            <a:rPr lang="en-US" altLang="zh-CN" i="1"/>
                            <m:t>𝑘</m:t>
                          </m:r>
                        </m:sub>
                      </m:sSub>
                      <m:r>
                        <a:rPr lang="en-US" altLang="zh-CN" i="1"/>
                        <m:t>}</m:t>
                      </m:r>
                    </m:oMath>
                  </m:oMathPara>
                </a14:m>
                <a:endParaRPr lang="zh-CN" altLang="zh-CN" dirty="0"/>
              </a:p>
              <a:p>
                <a14:m>
                  <m:oMathPara xmlns:m="http://schemas.openxmlformats.org/officeDocument/2006/math">
                    <m:oMathParaPr>
                      <m:jc m:val="centerGroup"/>
                    </m:oMathParaPr>
                    <m:oMath xmlns:m="http://schemas.openxmlformats.org/officeDocument/2006/math">
                      <m:sSup>
                        <m:sSupPr>
                          <m:ctrlPr>
                            <a:rPr lang="zh-CN" altLang="zh-CN" i="1"/>
                          </m:ctrlPr>
                        </m:sSupPr>
                        <m:e>
                          <m:r>
                            <a:rPr lang="en-US" altLang="zh-CN" i="1"/>
                            <m:t>𝐸</m:t>
                          </m:r>
                        </m:e>
                        <m:sup>
                          <m:r>
                            <a:rPr lang="en-US" altLang="zh-CN" i="1"/>
                            <m:t>∗</m:t>
                          </m:r>
                        </m:sup>
                      </m:sSup>
                      <m:r>
                        <a:rPr lang="en-US" altLang="zh-CN" i="1"/>
                        <m:t>={</m:t>
                      </m:r>
                      <m:sSub>
                        <m:sSubPr>
                          <m:ctrlPr>
                            <a:rPr lang="zh-CN" altLang="zh-CN" i="1"/>
                          </m:ctrlPr>
                        </m:sSubPr>
                        <m:e>
                          <m:r>
                            <a:rPr lang="en-US" altLang="zh-CN" i="1"/>
                            <m:t>𝑠</m:t>
                          </m:r>
                        </m:e>
                        <m:sub>
                          <m:r>
                            <a:rPr lang="en-US" altLang="zh-CN" i="1"/>
                            <m:t>1</m:t>
                          </m:r>
                        </m:sub>
                      </m:sSub>
                      <m:r>
                        <a:rPr lang="en-US" altLang="zh-CN" i="1"/>
                        <m:t>,...,</m:t>
                      </m:r>
                      <m:sSub>
                        <m:sSubPr>
                          <m:ctrlPr>
                            <a:rPr lang="zh-CN" altLang="zh-CN" i="1"/>
                          </m:ctrlPr>
                        </m:sSubPr>
                        <m:e>
                          <m:r>
                            <a:rPr lang="en-US" altLang="zh-CN" i="1"/>
                            <m:t>𝑠</m:t>
                          </m:r>
                        </m:e>
                        <m:sub>
                          <m:r>
                            <a:rPr lang="en-US" altLang="zh-CN" i="1"/>
                            <m:t>𝑖</m:t>
                          </m:r>
                          <m:r>
                            <a:rPr lang="en-US" altLang="zh-CN" i="1"/>
                            <m:t>−1</m:t>
                          </m:r>
                        </m:sub>
                      </m:sSub>
                      <m:r>
                        <a:rPr lang="en-US" altLang="zh-CN" i="1"/>
                        <m:t>,</m:t>
                      </m:r>
                      <m:sSub>
                        <m:sSubPr>
                          <m:ctrlPr>
                            <a:rPr lang="zh-CN" altLang="zh-CN" i="1"/>
                          </m:ctrlPr>
                        </m:sSubPr>
                        <m:e>
                          <m:r>
                            <a:rPr lang="en-US" altLang="zh-CN" i="1"/>
                            <m:t>𝑠</m:t>
                          </m:r>
                        </m:e>
                        <m:sub>
                          <m:r>
                            <a:rPr lang="en-US" altLang="zh-CN" i="1"/>
                            <m:t>𝑖</m:t>
                          </m:r>
                        </m:sub>
                      </m:sSub>
                      <m:r>
                        <a:rPr lang="en-US" altLang="zh-CN" i="1"/>
                        <m:t>,</m:t>
                      </m:r>
                      <m:sSub>
                        <m:sSubPr>
                          <m:ctrlPr>
                            <a:rPr lang="zh-CN" altLang="zh-CN" i="1"/>
                          </m:ctrlPr>
                        </m:sSubPr>
                        <m:e>
                          <m:r>
                            <a:rPr lang="en-US" altLang="zh-CN" i="1"/>
                            <m:t>𝑠</m:t>
                          </m:r>
                        </m:e>
                        <m:sub>
                          <m:r>
                            <a:rPr lang="en-US" altLang="zh-CN" i="1"/>
                            <m:t>𝑖</m:t>
                          </m:r>
                          <m:r>
                            <a:rPr lang="en-US" altLang="zh-CN" i="1"/>
                            <m:t>+1</m:t>
                          </m:r>
                        </m:sub>
                      </m:sSub>
                      <m:r>
                        <a:rPr lang="en-US" altLang="zh-CN" i="1"/>
                        <m:t>,</m:t>
                      </m:r>
                      <m:sSub>
                        <m:sSubPr>
                          <m:ctrlPr>
                            <a:rPr lang="zh-CN" altLang="zh-CN" i="1"/>
                          </m:ctrlPr>
                        </m:sSubPr>
                        <m:e>
                          <m:r>
                            <a:rPr lang="en-US" altLang="zh-CN" i="1"/>
                            <m:t>𝑠</m:t>
                          </m:r>
                        </m:e>
                        <m:sub>
                          <m:r>
                            <a:rPr lang="en-US" altLang="zh-CN" i="1"/>
                            <m:t>𝑖</m:t>
                          </m:r>
                          <m:r>
                            <a:rPr lang="en-US" altLang="zh-CN" i="1"/>
                            <m:t>+2</m:t>
                          </m:r>
                        </m:sub>
                      </m:sSub>
                      <m:r>
                        <a:rPr lang="en-US" altLang="zh-CN" i="1"/>
                        <m:t>,</m:t>
                      </m:r>
                      <m:sSubSup>
                        <m:sSubSupPr>
                          <m:ctrlPr>
                            <a:rPr lang="zh-CN" altLang="zh-CN" i="1"/>
                          </m:ctrlPr>
                        </m:sSubSupPr>
                        <m:e>
                          <m:r>
                            <a:rPr lang="en-US" altLang="zh-CN" i="1"/>
                            <m:t>𝑠</m:t>
                          </m:r>
                        </m:e>
                        <m:sub>
                          <m:r>
                            <a:rPr lang="en-US" altLang="zh-CN" i="1"/>
                            <m:t>𝑗</m:t>
                          </m:r>
                        </m:sub>
                        <m:sup>
                          <m:sSup>
                            <m:sSupPr>
                              <m:ctrlPr>
                                <a:rPr lang="zh-CN" altLang="zh-CN" i="1"/>
                              </m:ctrlPr>
                            </m:sSupPr>
                            <m:e/>
                            <m:sup>
                              <m:r>
                                <a:rPr lang="en-US" altLang="zh-CN" i="1"/>
                                <m:t>′</m:t>
                              </m:r>
                            </m:sup>
                          </m:sSup>
                        </m:sup>
                      </m:sSubSup>
                      <m:r>
                        <a:rPr lang="en-US" altLang="zh-CN" i="1"/>
                        <m:t>,</m:t>
                      </m:r>
                      <m:sSubSup>
                        <m:sSubSupPr>
                          <m:ctrlPr>
                            <a:rPr lang="zh-CN" altLang="zh-CN" i="1"/>
                          </m:ctrlPr>
                        </m:sSubSupPr>
                        <m:e>
                          <m:r>
                            <a:rPr lang="en-US" altLang="zh-CN" i="1"/>
                            <m:t>𝑠</m:t>
                          </m:r>
                        </m:e>
                        <m:sub>
                          <m:r>
                            <a:rPr lang="en-US" altLang="zh-CN" i="1"/>
                            <m:t>𝑗</m:t>
                          </m:r>
                          <m:r>
                            <a:rPr lang="en-US" altLang="zh-CN" i="1"/>
                            <m:t>+1</m:t>
                          </m:r>
                        </m:sub>
                        <m:sup>
                          <m:sSup>
                            <m:sSupPr>
                              <m:ctrlPr>
                                <a:rPr lang="zh-CN" altLang="zh-CN" i="1"/>
                              </m:ctrlPr>
                            </m:sSupPr>
                            <m:e/>
                            <m:sup>
                              <m:r>
                                <a:rPr lang="en-US" altLang="zh-CN" i="1"/>
                                <m:t>′</m:t>
                              </m:r>
                            </m:sup>
                          </m:sSup>
                        </m:sup>
                      </m:sSubSup>
                      <m:r>
                        <a:rPr lang="en-US" altLang="zh-CN" i="1"/>
                        <m:t>,</m:t>
                      </m:r>
                      <m:sSubSup>
                        <m:sSubSupPr>
                          <m:ctrlPr>
                            <a:rPr lang="zh-CN" altLang="zh-CN" i="1"/>
                          </m:ctrlPr>
                        </m:sSubSupPr>
                        <m:e>
                          <m:r>
                            <a:rPr lang="en-US" altLang="zh-CN" i="1"/>
                            <m:t>𝑠</m:t>
                          </m:r>
                        </m:e>
                        <m:sub>
                          <m:r>
                            <a:rPr lang="en-US" altLang="zh-CN" i="1"/>
                            <m:t>𝑗</m:t>
                          </m:r>
                          <m:r>
                            <a:rPr lang="en-US" altLang="zh-CN" i="1"/>
                            <m:t>+2</m:t>
                          </m:r>
                        </m:sub>
                        <m:sup>
                          <m:sSup>
                            <m:sSupPr>
                              <m:ctrlPr>
                                <a:rPr lang="zh-CN" altLang="zh-CN" i="1"/>
                              </m:ctrlPr>
                            </m:sSupPr>
                            <m:e/>
                            <m:sup>
                              <m:r>
                                <a:rPr lang="en-US" altLang="zh-CN" i="1"/>
                                <m:t>′</m:t>
                              </m:r>
                            </m:sup>
                          </m:sSup>
                        </m:sup>
                      </m:sSubSup>
                      <m:r>
                        <a:rPr lang="en-US" altLang="zh-CN" i="1"/>
                        <m:t>,</m:t>
                      </m:r>
                      <m:sSub>
                        <m:sSubPr>
                          <m:ctrlPr>
                            <a:rPr lang="zh-CN" altLang="zh-CN" i="1"/>
                          </m:ctrlPr>
                        </m:sSubPr>
                        <m:e>
                          <m:r>
                            <a:rPr lang="en-US" altLang="zh-CN" i="1"/>
                            <m:t>𝑠</m:t>
                          </m:r>
                        </m:e>
                        <m:sub>
                          <m:r>
                            <a:rPr lang="en-US" altLang="zh-CN" i="1"/>
                            <m:t>𝑖</m:t>
                          </m:r>
                          <m:r>
                            <a:rPr lang="en-US" altLang="zh-CN" i="1"/>
                            <m:t>+3</m:t>
                          </m:r>
                        </m:sub>
                      </m:sSub>
                      <m:r>
                        <a:rPr lang="en-US" altLang="zh-CN" i="1"/>
                        <m:t>,...,</m:t>
                      </m:r>
                      <m:sSub>
                        <m:sSubPr>
                          <m:ctrlPr>
                            <a:rPr lang="zh-CN" altLang="zh-CN" i="1"/>
                          </m:ctrlPr>
                        </m:sSubPr>
                        <m:e>
                          <m:r>
                            <a:rPr lang="en-US" altLang="zh-CN" i="1"/>
                            <m:t>𝑠</m:t>
                          </m:r>
                        </m:e>
                        <m:sub>
                          <m:r>
                            <a:rPr lang="en-US" altLang="zh-CN" i="1"/>
                            <m:t>𝑘</m:t>
                          </m:r>
                        </m:sub>
                      </m:sSub>
                      <m:r>
                        <a:rPr lang="en-US" altLang="zh-CN" i="1"/>
                        <m:t>}</m:t>
                      </m:r>
                    </m:oMath>
                  </m:oMathPara>
                </a14:m>
                <a:endParaRPr lang="zh-CN" altLang="zh-CN" dirty="0"/>
              </a:p>
              <a:p>
                <a:r>
                  <a:rPr lang="en-US" altLang="zh-CN" sz="2000" dirty="0"/>
                  <a:t/>
                </a:r>
                <a:br>
                  <a:rPr lang="en-US" altLang="zh-CN" sz="2000" dirty="0"/>
                </a:br>
                <a:endParaRPr lang="zh-CN" altLang="en-US" sz="2000" dirty="0"/>
              </a:p>
            </p:txBody>
          </p:sp>
        </mc:Choice>
        <mc:Fallback>
          <p:sp>
            <p:nvSpPr>
              <p:cNvPr id="3" name="文本框 2"/>
              <p:cNvSpPr txBox="1">
                <a:spLocks noRot="1" noChangeAspect="1" noMove="1" noResize="1" noEditPoints="1" noAdjustHandles="1" noChangeArrowheads="1" noChangeShapeType="1" noTextEdit="1"/>
              </p:cNvSpPr>
              <p:nvPr/>
            </p:nvSpPr>
            <p:spPr>
              <a:xfrm>
                <a:off x="6012434" y="1637904"/>
                <a:ext cx="5943306" cy="4109843"/>
              </a:xfrm>
              <a:prstGeom prst="rect">
                <a:avLst/>
              </a:prstGeom>
              <a:blipFill>
                <a:blip r:embed="rId6"/>
                <a:stretch>
                  <a:fillRect l="-821" t="-890"/>
                </a:stretch>
              </a:blipFill>
            </p:spPr>
            <p:txBody>
              <a:bodyPr/>
              <a:lstStyle/>
              <a:p>
                <a:r>
                  <a:rPr lang="zh-CN" altLang="en-US">
                    <a:noFill/>
                  </a:rPr>
                  <a:t> </a:t>
                </a:r>
              </a:p>
            </p:txBody>
          </p:sp>
        </mc:Fallback>
      </mc:AlternateContent>
    </p:spTree>
    <p:custDataLst>
      <p:tags r:id="rId1"/>
    </p:custDataLst>
    <p:extLst>
      <p:ext uri="{BB962C8B-B14F-4D97-AF65-F5344CB8AC3E}">
        <p14:creationId xmlns:p14="http://schemas.microsoft.com/office/powerpoint/2010/main" val="1704183214"/>
      </p:ext>
    </p:extLst>
  </p:cSld>
  <p:clrMapOvr>
    <a:masterClrMapping/>
  </p:clrMapOvr>
  <mc:AlternateContent xmlns:mc="http://schemas.openxmlformats.org/markup-compatibility/2006" xmlns:p14="http://schemas.microsoft.com/office/powerpoint/2010/main">
    <mc:Choice Requires="p14">
      <p:transition spd="slow" p14:dur="2000" advTm="18394"/>
    </mc:Choice>
    <mc:Fallback xmlns="">
      <p:transition spd="slow" advTm="18394"/>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a:xfrm>
            <a:off x="1" y="1265531"/>
            <a:ext cx="11880850" cy="4314978"/>
          </a:xfrm>
          <a:prstGeom prst="rect">
            <a:avLst/>
          </a:prstGeom>
        </p:spPr>
        <p:txBody>
          <a:bodyPr lIns="109030" tIns="54515" rIns="109030" bIns="54515"/>
          <a:lstStyle>
            <a:lvl1pPr marL="342900" indent="-342900" algn="l" defTabSz="457200" rtl="0" eaLnBrk="1" fontAlgn="base" hangingPunct="1">
              <a:spcBef>
                <a:spcPts val="600"/>
              </a:spcBef>
              <a:spcAft>
                <a:spcPts val="200"/>
              </a:spcAft>
              <a:buFont typeface="Heiti SC Light" pitchFamily="-84" charset="-122"/>
              <a:buChar char="￭"/>
              <a:defRPr kumimoji="1" sz="3200" kern="1200">
                <a:solidFill>
                  <a:srgbClr val="025AA0"/>
                </a:solidFill>
                <a:latin typeface="+mn-lt"/>
                <a:ea typeface="黑体"/>
                <a:cs typeface="黑体"/>
              </a:defRPr>
            </a:lvl1pPr>
            <a:lvl2pPr marL="803275" indent="-352425" algn="l" defTabSz="457200" rtl="0" eaLnBrk="1" fontAlgn="base" hangingPunct="1">
              <a:spcBef>
                <a:spcPts val="600"/>
              </a:spcBef>
              <a:spcAft>
                <a:spcPts val="200"/>
              </a:spcAft>
              <a:buFont typeface="Heiti SC Light" pitchFamily="-84" charset="-122"/>
              <a:buChar char="￭"/>
              <a:defRPr kumimoji="1" sz="2800" kern="1200">
                <a:solidFill>
                  <a:srgbClr val="025AA0"/>
                </a:solidFill>
                <a:latin typeface="+mn-lt"/>
                <a:ea typeface="黑体"/>
                <a:cs typeface="黑体"/>
              </a:defRPr>
            </a:lvl2pPr>
            <a:lvl3pPr marL="1166813" indent="-265113" algn="l" defTabSz="457200" rtl="0" eaLnBrk="1" fontAlgn="base" hangingPunct="1">
              <a:spcBef>
                <a:spcPts val="600"/>
              </a:spcBef>
              <a:spcAft>
                <a:spcPts val="200"/>
              </a:spcAft>
              <a:buFont typeface="Heiti SC Light" pitchFamily="-84" charset="-122"/>
              <a:buChar char="▪"/>
              <a:defRPr kumimoji="1" sz="2400" kern="1200">
                <a:solidFill>
                  <a:srgbClr val="025AA0"/>
                </a:solidFill>
                <a:latin typeface="+mn-lt"/>
                <a:ea typeface="黑体"/>
                <a:cs typeface="黑体"/>
              </a:defRPr>
            </a:lvl3pPr>
            <a:lvl4pPr marL="1525588" indent="-265113" algn="l" defTabSz="457200" rtl="0" eaLnBrk="1" fontAlgn="base" hangingPunct="1">
              <a:spcBef>
                <a:spcPts val="600"/>
              </a:spcBef>
              <a:spcAft>
                <a:spcPts val="200"/>
              </a:spcAft>
              <a:buFont typeface="Arial" panose="020B0604020202020204" pitchFamily="34" charset="0"/>
              <a:buChar char="▫"/>
              <a:defRPr kumimoji="1" sz="2000" kern="1200">
                <a:solidFill>
                  <a:srgbClr val="025AA0"/>
                </a:solidFill>
                <a:latin typeface="+mn-lt"/>
                <a:ea typeface="黑体"/>
                <a:cs typeface="黑体"/>
              </a:defRPr>
            </a:lvl4pPr>
            <a:lvl5pPr marL="1790700" indent="-265113" algn="l" defTabSz="457200" rtl="0" eaLnBrk="1" fontAlgn="base" hangingPunct="1">
              <a:spcBef>
                <a:spcPts val="600"/>
              </a:spcBef>
              <a:spcAft>
                <a:spcPts val="200"/>
              </a:spcAft>
              <a:buFont typeface="Arial" panose="020B0604020202020204" pitchFamily="34" charset="0"/>
              <a:buChar char="⁃"/>
              <a:defRPr kumimoji="1" sz="2000" kern="1200">
                <a:solidFill>
                  <a:srgbClr val="025AA0"/>
                </a:solidFill>
                <a:latin typeface="+mn-lt"/>
                <a:ea typeface="黑体"/>
                <a:cs typeface="黑体"/>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buFont typeface="Wingdings" panose="05000000000000000000" pitchFamily="2" charset="2"/>
              <a:buChar char="Ø"/>
            </a:pPr>
            <a:r>
              <a:rPr lang="en-US" altLang="zh-CN" sz="2800" b="1" dirty="0">
                <a:solidFill>
                  <a:srgbClr val="0070C0"/>
                </a:solidFill>
                <a:effectLst>
                  <a:outerShdw blurRad="38100" dist="38100" dir="2700000" algn="tl">
                    <a:srgbClr val="C0C0C0"/>
                  </a:outerShdw>
                </a:effectLst>
                <a:latin typeface="Times New Roman" panose="02020603050405020304" pitchFamily="18" charset="0"/>
              </a:rPr>
              <a:t>Introduction</a:t>
            </a:r>
          </a:p>
          <a:p>
            <a:pPr>
              <a:lnSpc>
                <a:spcPct val="80000"/>
              </a:lnSpc>
              <a:buFont typeface="Wingdings" panose="05000000000000000000" pitchFamily="2" charset="2"/>
              <a:buChar char="Ø"/>
            </a:pPr>
            <a:endParaRPr lang="en-US" altLang="zh-CN" sz="2800" b="1" dirty="0">
              <a:solidFill>
                <a:srgbClr val="0070C0"/>
              </a:solidFill>
              <a:effectLst>
                <a:outerShdw blurRad="38100" dist="38100" dir="2700000" algn="tl">
                  <a:srgbClr val="C0C0C0"/>
                </a:outerShdw>
              </a:effectLst>
              <a:latin typeface="Times New Roman" panose="02020603050405020304" pitchFamily="18" charset="0"/>
            </a:endParaRPr>
          </a:p>
          <a:p>
            <a:pPr>
              <a:lnSpc>
                <a:spcPct val="80000"/>
              </a:lnSpc>
              <a:buFont typeface="Wingdings" panose="05000000000000000000" pitchFamily="2" charset="2"/>
              <a:buChar char="Ø"/>
            </a:pPr>
            <a:r>
              <a:rPr lang="en-US" altLang="zh-CN" sz="2800" b="1" dirty="0">
                <a:solidFill>
                  <a:srgbClr val="0070C0"/>
                </a:solidFill>
                <a:effectLst>
                  <a:outerShdw blurRad="38100" dist="38100" dir="2700000" algn="tl">
                    <a:srgbClr val="C0C0C0"/>
                  </a:outerShdw>
                </a:effectLst>
                <a:latin typeface="Times New Roman" panose="02020603050405020304" pitchFamily="18" charset="0"/>
              </a:rPr>
              <a:t>Our method</a:t>
            </a:r>
          </a:p>
          <a:p>
            <a:pPr>
              <a:lnSpc>
                <a:spcPct val="80000"/>
              </a:lnSpc>
              <a:buFont typeface="Wingdings" panose="05000000000000000000" pitchFamily="2" charset="2"/>
              <a:buChar char="Ø"/>
            </a:pPr>
            <a:endParaRPr lang="en-US" altLang="zh-CN" sz="2800" b="1" dirty="0">
              <a:solidFill>
                <a:srgbClr val="0070C0"/>
              </a:solidFill>
              <a:effectLst>
                <a:outerShdw blurRad="38100" dist="38100" dir="2700000" algn="tl">
                  <a:srgbClr val="C0C0C0"/>
                </a:outerShdw>
              </a:effectLst>
              <a:latin typeface="Times New Roman" panose="02020603050405020304" pitchFamily="18" charset="0"/>
            </a:endParaRPr>
          </a:p>
          <a:p>
            <a:pPr>
              <a:lnSpc>
                <a:spcPct val="80000"/>
              </a:lnSpc>
              <a:buFont typeface="Wingdings" panose="05000000000000000000" pitchFamily="2" charset="2"/>
              <a:buChar char="Ø"/>
            </a:pPr>
            <a:r>
              <a:rPr lang="en-US" altLang="zh-CN" sz="2800" b="1" dirty="0">
                <a:solidFill>
                  <a:srgbClr val="FF0000"/>
                </a:solidFill>
                <a:effectLst>
                  <a:outerShdw blurRad="38100" dist="38100" dir="2700000" algn="tl">
                    <a:srgbClr val="C0C0C0"/>
                  </a:outerShdw>
                </a:effectLst>
                <a:latin typeface="Times New Roman" panose="02020603050405020304" pitchFamily="18" charset="0"/>
              </a:rPr>
              <a:t>The experiment</a:t>
            </a:r>
          </a:p>
          <a:p>
            <a:pPr>
              <a:lnSpc>
                <a:spcPct val="80000"/>
              </a:lnSpc>
              <a:buFont typeface="Wingdings" panose="05000000000000000000" pitchFamily="2" charset="2"/>
              <a:buChar char="Ø"/>
            </a:pPr>
            <a:endParaRPr lang="en-US" altLang="zh-CN" sz="2800" b="1" dirty="0">
              <a:solidFill>
                <a:srgbClr val="0070C0"/>
              </a:solidFill>
              <a:effectLst>
                <a:outerShdw blurRad="38100" dist="38100" dir="2700000" algn="tl">
                  <a:srgbClr val="C0C0C0"/>
                </a:outerShdw>
              </a:effectLst>
              <a:latin typeface="Times New Roman" panose="02020603050405020304" pitchFamily="18" charset="0"/>
            </a:endParaRPr>
          </a:p>
          <a:p>
            <a:pPr>
              <a:lnSpc>
                <a:spcPct val="80000"/>
              </a:lnSpc>
              <a:buFont typeface="Wingdings" panose="05000000000000000000" pitchFamily="2" charset="2"/>
              <a:buChar char="Ø"/>
            </a:pPr>
            <a:r>
              <a:rPr lang="en-US" altLang="zh-CN" sz="2800" b="1" dirty="0">
                <a:solidFill>
                  <a:srgbClr val="0070C0"/>
                </a:solidFill>
                <a:effectLst>
                  <a:outerShdw blurRad="38100" dist="38100" dir="2700000" algn="tl">
                    <a:srgbClr val="C0C0C0"/>
                  </a:outerShdw>
                </a:effectLst>
                <a:latin typeface="Times New Roman" panose="02020603050405020304" pitchFamily="18" charset="0"/>
              </a:rPr>
              <a:t>Conclusion</a:t>
            </a:r>
          </a:p>
        </p:txBody>
      </p:sp>
      <p:sp>
        <p:nvSpPr>
          <p:cNvPr id="7" name="矩形 6"/>
          <p:cNvSpPr/>
          <p:nvPr/>
        </p:nvSpPr>
        <p:spPr>
          <a:xfrm>
            <a:off x="46122" y="116336"/>
            <a:ext cx="6923469" cy="741037"/>
          </a:xfrm>
          <a:prstGeom prst="rect">
            <a:avLst/>
          </a:prstGeom>
        </p:spPr>
        <p:txBody>
          <a:bodyPr wrap="square" lIns="109030" tIns="54515" rIns="109030" bIns="54515">
            <a:spAutoFit/>
          </a:bodyPr>
          <a:lstStyle/>
          <a:p>
            <a:r>
              <a:rPr lang="en-US" altLang="zh-CN" sz="4100" b="1" dirty="0">
                <a:solidFill>
                  <a:schemeClr val="bg1"/>
                </a:solidFill>
                <a:latin typeface="+mj-lt"/>
              </a:rPr>
              <a:t>Outline</a:t>
            </a:r>
            <a:endParaRPr lang="zh-CN" altLang="en-US" sz="4100" b="1" dirty="0">
              <a:solidFill>
                <a:schemeClr val="bg1"/>
              </a:solidFill>
              <a:latin typeface="+mj-lt"/>
            </a:endParaRPr>
          </a:p>
        </p:txBody>
      </p:sp>
    </p:spTree>
    <p:extLst>
      <p:ext uri="{BB962C8B-B14F-4D97-AF65-F5344CB8AC3E}">
        <p14:creationId xmlns:p14="http://schemas.microsoft.com/office/powerpoint/2010/main" val="2976576709"/>
      </p:ext>
    </p:extLst>
  </p:cSld>
  <p:clrMapOvr>
    <a:masterClrMapping/>
  </p:clrMapOvr>
  <mc:AlternateContent xmlns:mc="http://schemas.openxmlformats.org/markup-compatibility/2006" xmlns:p14="http://schemas.microsoft.com/office/powerpoint/2010/main">
    <mc:Choice Requires="p14">
      <p:transition spd="slow" p14:dur="2000" advTm="9247"/>
    </mc:Choice>
    <mc:Fallback xmlns="">
      <p:transition spd="slow" advTm="9247"/>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A3D16B74-3CC6-47CF-BB0B-C2C643FC726B}"/>
              </a:ext>
            </a:extLst>
          </p:cNvPr>
          <p:cNvSpPr/>
          <p:nvPr/>
        </p:nvSpPr>
        <p:spPr>
          <a:xfrm>
            <a:off x="-1" y="-23263"/>
            <a:ext cx="11989097" cy="10039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1" dirty="0">
              <a:solidFill>
                <a:schemeClr val="bg1"/>
              </a:solidFill>
            </a:endParaRPr>
          </a:p>
        </p:txBody>
      </p:sp>
      <p:pic>
        <p:nvPicPr>
          <p:cNvPr id="13" name="图片 12">
            <a:extLst>
              <a:ext uri="{FF2B5EF4-FFF2-40B4-BE49-F238E27FC236}">
                <a16:creationId xmlns:a16="http://schemas.microsoft.com/office/drawing/2014/main" id="{7FAECA0F-7FB8-4A0C-B70F-5BF5D7C81710}"/>
              </a:ext>
            </a:extLst>
          </p:cNvPr>
          <p:cNvPicPr>
            <a:picLocks noChangeAspect="1"/>
          </p:cNvPicPr>
          <p:nvPr/>
        </p:nvPicPr>
        <p:blipFill>
          <a:blip r:embed="rId4"/>
          <a:stretch>
            <a:fillRect/>
          </a:stretch>
        </p:blipFill>
        <p:spPr>
          <a:xfrm>
            <a:off x="9562465" y="99478"/>
            <a:ext cx="2318385" cy="808990"/>
          </a:xfrm>
          <a:prstGeom prst="rect">
            <a:avLst/>
          </a:prstGeom>
        </p:spPr>
      </p:pic>
      <p:sp>
        <p:nvSpPr>
          <p:cNvPr id="10" name="文本框 5"/>
          <p:cNvSpPr txBox="1">
            <a:spLocks noChangeArrowheads="1"/>
          </p:cNvSpPr>
          <p:nvPr/>
        </p:nvSpPr>
        <p:spPr bwMode="auto">
          <a:xfrm>
            <a:off x="1071282" y="421261"/>
            <a:ext cx="16834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3600" dirty="0" smtClean="0">
                <a:solidFill>
                  <a:srgbClr val="27506E"/>
                </a:solidFill>
                <a:latin typeface="思源黑体 CN Normal" panose="020B0400000000000000" charset="-122"/>
                <a:ea typeface="思源黑体 CN Normal" panose="020B0400000000000000" charset="-122"/>
              </a:rPr>
              <a:t>Dataset</a:t>
            </a:r>
            <a:endParaRPr lang="zh-CN" altLang="en-US" sz="3600" dirty="0">
              <a:solidFill>
                <a:srgbClr val="27506E"/>
              </a:solidFill>
              <a:latin typeface="思源黑体 CN Normal" panose="020B0400000000000000" charset="-122"/>
              <a:ea typeface="思源黑体 CN Normal" panose="020B0400000000000000" charset="-122"/>
            </a:endParaRPr>
          </a:p>
        </p:txBody>
      </p:sp>
      <p:sp>
        <p:nvSpPr>
          <p:cNvPr id="14" name="矩形 13"/>
          <p:cNvSpPr/>
          <p:nvPr/>
        </p:nvSpPr>
        <p:spPr>
          <a:xfrm>
            <a:off x="1259905" y="1136289"/>
            <a:ext cx="10252365" cy="923330"/>
          </a:xfrm>
          <a:prstGeom prst="rect">
            <a:avLst/>
          </a:prstGeom>
        </p:spPr>
        <p:txBody>
          <a:bodyPr wrap="square">
            <a:spAutoFit/>
          </a:bodyPr>
          <a:lstStyle/>
          <a:p>
            <a:pPr>
              <a:lnSpc>
                <a:spcPct val="150000"/>
              </a:lnSpc>
            </a:pPr>
            <a:r>
              <a:rPr lang="en-US" altLang="zh-CN" dirty="0"/>
              <a:t>ASAP (Automated Student Assessment </a:t>
            </a:r>
            <a:r>
              <a:rPr lang="en-US" altLang="zh-CN" dirty="0" smtClean="0"/>
              <a:t>Prize)</a:t>
            </a:r>
            <a:r>
              <a:rPr lang="en-US" altLang="zh-CN" baseline="30000" dirty="0" smtClean="0"/>
              <a:t>1</a:t>
            </a:r>
            <a:r>
              <a:rPr lang="en-US" altLang="zh-CN" dirty="0"/>
              <a:t/>
            </a:r>
            <a:br>
              <a:rPr lang="en-US" altLang="zh-CN" dirty="0"/>
            </a:br>
            <a:endParaRPr lang="zh-CN" altLang="zh-CN" dirty="0">
              <a:latin typeface="微软雅黑" panose="020B0503020204020204" pitchFamily="34" charset="-122"/>
              <a:ea typeface="微软雅黑" panose="020B0503020204020204" pitchFamily="34" charset="-122"/>
            </a:endParaRPr>
          </a:p>
        </p:txBody>
      </p:sp>
      <p:sp>
        <p:nvSpPr>
          <p:cNvPr id="7" name="矩形 6"/>
          <p:cNvSpPr/>
          <p:nvPr/>
        </p:nvSpPr>
        <p:spPr>
          <a:xfrm>
            <a:off x="4457677" y="4797152"/>
            <a:ext cx="2845016" cy="415498"/>
          </a:xfrm>
          <a:prstGeom prst="rect">
            <a:avLst/>
          </a:prstGeom>
        </p:spPr>
        <p:txBody>
          <a:bodyPr wrap="square">
            <a:spAutoFit/>
          </a:bodyPr>
          <a:lstStyle/>
          <a:p>
            <a:pPr>
              <a:lnSpc>
                <a:spcPct val="150000"/>
              </a:lnSpc>
            </a:pPr>
            <a:r>
              <a:rPr lang="en-US" altLang="zh-CN" sz="1400" dirty="0" smtClean="0">
                <a:latin typeface="微软雅黑" panose="020B0503020204020204" pitchFamily="34" charset="-122"/>
                <a:ea typeface="微软雅黑" panose="020B0503020204020204" pitchFamily="34" charset="-122"/>
              </a:rPr>
              <a:t>Statistics </a:t>
            </a:r>
            <a:r>
              <a:rPr lang="en-US" altLang="zh-CN" sz="1400" dirty="0">
                <a:latin typeface="微软雅黑" panose="020B0503020204020204" pitchFamily="34" charset="-122"/>
                <a:ea typeface="微软雅黑" panose="020B0503020204020204" pitchFamily="34" charset="-122"/>
              </a:rPr>
              <a:t>of the ASAP dataset</a:t>
            </a:r>
            <a:endParaRPr lang="zh-CN" altLang="zh-CN" sz="1400" dirty="0">
              <a:latin typeface="微软雅黑" panose="020B0503020204020204" pitchFamily="34" charset="-122"/>
              <a:ea typeface="微软雅黑" panose="020B0503020204020204" pitchFamily="34" charset="-122"/>
            </a:endParaRPr>
          </a:p>
        </p:txBody>
      </p:sp>
      <p:sp>
        <p:nvSpPr>
          <p:cNvPr id="2" name="文本框 1"/>
          <p:cNvSpPr txBox="1"/>
          <p:nvPr/>
        </p:nvSpPr>
        <p:spPr>
          <a:xfrm>
            <a:off x="395809" y="6381328"/>
            <a:ext cx="3803798" cy="584775"/>
          </a:xfrm>
          <a:prstGeom prst="rect">
            <a:avLst/>
          </a:prstGeom>
          <a:noFill/>
        </p:spPr>
        <p:txBody>
          <a:bodyPr wrap="none" rtlCol="0">
            <a:spAutoFit/>
          </a:bodyPr>
          <a:lstStyle/>
          <a:p>
            <a:r>
              <a:rPr lang="en-US" altLang="zh-CN" sz="1600" baseline="30000" dirty="0" smtClean="0"/>
              <a:t>1</a:t>
            </a:r>
            <a:r>
              <a:rPr lang="en-US" altLang="zh-CN" sz="1600" dirty="0" smtClean="0"/>
              <a:t>https</a:t>
            </a:r>
            <a:r>
              <a:rPr lang="en-US" altLang="zh-CN" sz="1600" dirty="0"/>
              <a:t>://www.kaggle.com/c/asap-aes/data </a:t>
            </a:r>
            <a:br>
              <a:rPr lang="en-US" altLang="zh-CN" sz="1600" dirty="0"/>
            </a:br>
            <a:endParaRPr lang="zh-CN" altLang="en-US" sz="1600" dirty="0"/>
          </a:p>
        </p:txBody>
      </p:sp>
      <p:cxnSp>
        <p:nvCxnSpPr>
          <p:cNvPr id="5" name="直接连接符 4"/>
          <p:cNvCxnSpPr/>
          <p:nvPr/>
        </p:nvCxnSpPr>
        <p:spPr>
          <a:xfrm>
            <a:off x="459214" y="6381328"/>
            <a:ext cx="12241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5"/>
          <a:stretch>
            <a:fillRect/>
          </a:stretch>
        </p:blipFill>
        <p:spPr>
          <a:xfrm>
            <a:off x="3780185" y="2045780"/>
            <a:ext cx="4200000" cy="2609524"/>
          </a:xfrm>
          <a:prstGeom prst="rect">
            <a:avLst/>
          </a:prstGeom>
        </p:spPr>
      </p:pic>
    </p:spTree>
    <p:custDataLst>
      <p:tags r:id="rId1"/>
    </p:custDataLst>
    <p:extLst>
      <p:ext uri="{BB962C8B-B14F-4D97-AF65-F5344CB8AC3E}">
        <p14:creationId xmlns:p14="http://schemas.microsoft.com/office/powerpoint/2010/main" val="1816976336"/>
      </p:ext>
    </p:extLst>
  </p:cSld>
  <p:clrMapOvr>
    <a:masterClrMapping/>
  </p:clrMapOvr>
  <mc:AlternateContent xmlns:mc="http://schemas.openxmlformats.org/markup-compatibility/2006" xmlns:p14="http://schemas.microsoft.com/office/powerpoint/2010/main">
    <mc:Choice Requires="p14">
      <p:transition spd="slow" p14:dur="2000" advTm="18394"/>
    </mc:Choice>
    <mc:Fallback xmlns="">
      <p:transition spd="slow" advTm="18394"/>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A3D16B74-3CC6-47CF-BB0B-C2C643FC726B}"/>
              </a:ext>
            </a:extLst>
          </p:cNvPr>
          <p:cNvSpPr/>
          <p:nvPr/>
        </p:nvSpPr>
        <p:spPr>
          <a:xfrm>
            <a:off x="-1" y="-23263"/>
            <a:ext cx="11989097" cy="10039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1" dirty="0">
              <a:solidFill>
                <a:schemeClr val="bg1"/>
              </a:solidFill>
            </a:endParaRPr>
          </a:p>
        </p:txBody>
      </p:sp>
      <p:pic>
        <p:nvPicPr>
          <p:cNvPr id="13" name="图片 12">
            <a:extLst>
              <a:ext uri="{FF2B5EF4-FFF2-40B4-BE49-F238E27FC236}">
                <a16:creationId xmlns:a16="http://schemas.microsoft.com/office/drawing/2014/main" id="{7FAECA0F-7FB8-4A0C-B70F-5BF5D7C81710}"/>
              </a:ext>
            </a:extLst>
          </p:cNvPr>
          <p:cNvPicPr>
            <a:picLocks noChangeAspect="1"/>
          </p:cNvPicPr>
          <p:nvPr/>
        </p:nvPicPr>
        <p:blipFill>
          <a:blip r:embed="rId4"/>
          <a:stretch>
            <a:fillRect/>
          </a:stretch>
        </p:blipFill>
        <p:spPr>
          <a:xfrm>
            <a:off x="9562465" y="99478"/>
            <a:ext cx="2318385" cy="808990"/>
          </a:xfrm>
          <a:prstGeom prst="rect">
            <a:avLst/>
          </a:prstGeom>
        </p:spPr>
      </p:pic>
      <p:sp>
        <p:nvSpPr>
          <p:cNvPr id="10" name="文本框 5"/>
          <p:cNvSpPr txBox="1">
            <a:spLocks noChangeArrowheads="1"/>
          </p:cNvSpPr>
          <p:nvPr/>
        </p:nvSpPr>
        <p:spPr bwMode="auto">
          <a:xfrm>
            <a:off x="807748" y="421261"/>
            <a:ext cx="22105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3600" dirty="0">
                <a:solidFill>
                  <a:srgbClr val="27506E"/>
                </a:solidFill>
                <a:latin typeface="思源黑体 CN Normal" panose="020B0400000000000000" charset="-122"/>
                <a:ea typeface="思源黑体 CN Normal" panose="020B0400000000000000" charset="-122"/>
              </a:rPr>
              <a:t>Evaluation</a:t>
            </a:r>
            <a:endParaRPr lang="zh-CN" altLang="en-US" sz="3600" dirty="0">
              <a:solidFill>
                <a:srgbClr val="27506E"/>
              </a:solidFill>
              <a:latin typeface="思源黑体 CN Normal" panose="020B0400000000000000" charset="-122"/>
              <a:ea typeface="思源黑体 CN Normal" panose="020B0400000000000000" charset="-122"/>
            </a:endParaRPr>
          </a:p>
        </p:txBody>
      </p:sp>
      <p:sp>
        <p:nvSpPr>
          <p:cNvPr id="14" name="矩形 13"/>
          <p:cNvSpPr/>
          <p:nvPr/>
        </p:nvSpPr>
        <p:spPr>
          <a:xfrm>
            <a:off x="1083742" y="1137612"/>
            <a:ext cx="10252365" cy="1289905"/>
          </a:xfrm>
          <a:prstGeom prst="rect">
            <a:avLst/>
          </a:prstGeom>
        </p:spPr>
        <p:txBody>
          <a:bodyPr wrap="square">
            <a:spAutoFit/>
          </a:bodyPr>
          <a:lstStyle/>
          <a:p>
            <a:pPr>
              <a:lnSpc>
                <a:spcPct val="150000"/>
              </a:lnSpc>
            </a:pPr>
            <a:r>
              <a:rPr lang="en-US" altLang="zh-CN" dirty="0"/>
              <a:t>Quadratic Weighted Kappa (QWK) is the official evaluation metric in the </a:t>
            </a:r>
            <a:r>
              <a:rPr lang="en-US" altLang="zh-CN" dirty="0" smtClean="0"/>
              <a:t>ASAP competition</a:t>
            </a:r>
            <a:r>
              <a:rPr lang="en-US" altLang="zh-CN" dirty="0"/>
              <a:t>, which measures the agreement between ratings assigned by </a:t>
            </a:r>
            <a:r>
              <a:rPr lang="en-US" altLang="zh-CN" dirty="0" smtClean="0"/>
              <a:t>humans and </a:t>
            </a:r>
            <a:r>
              <a:rPr lang="en-US" altLang="zh-CN" dirty="0"/>
              <a:t>ratings predicted by AES systems. </a:t>
            </a:r>
            <a:br>
              <a:rPr lang="en-US" altLang="zh-CN" dirty="0"/>
            </a:br>
            <a:endParaRPr lang="zh-CN" altLang="zh-CN" dirty="0">
              <a:latin typeface="微软雅黑" panose="020B0503020204020204" pitchFamily="34" charset="-122"/>
              <a:ea typeface="微软雅黑" panose="020B0503020204020204" pitchFamily="34" charset="-122"/>
            </a:endParaRPr>
          </a:p>
        </p:txBody>
      </p:sp>
      <p:sp>
        <p:nvSpPr>
          <p:cNvPr id="2" name="文本框 1"/>
          <p:cNvSpPr txBox="1"/>
          <p:nvPr/>
        </p:nvSpPr>
        <p:spPr>
          <a:xfrm>
            <a:off x="395809" y="6381328"/>
            <a:ext cx="3803798" cy="584775"/>
          </a:xfrm>
          <a:prstGeom prst="rect">
            <a:avLst/>
          </a:prstGeom>
          <a:noFill/>
        </p:spPr>
        <p:txBody>
          <a:bodyPr wrap="none" rtlCol="0">
            <a:spAutoFit/>
          </a:bodyPr>
          <a:lstStyle/>
          <a:p>
            <a:r>
              <a:rPr lang="en-US" altLang="zh-CN" sz="1600" baseline="30000" dirty="0" smtClean="0"/>
              <a:t>1</a:t>
            </a:r>
            <a:r>
              <a:rPr lang="en-US" altLang="zh-CN" sz="1600" dirty="0" smtClean="0"/>
              <a:t>https</a:t>
            </a:r>
            <a:r>
              <a:rPr lang="en-US" altLang="zh-CN" sz="1600" dirty="0"/>
              <a:t>://www.kaggle.com/c/asap-aes/data </a:t>
            </a:r>
            <a:br>
              <a:rPr lang="en-US" altLang="zh-CN" sz="1600" dirty="0"/>
            </a:br>
            <a:endParaRPr lang="zh-CN" altLang="en-US" sz="1600" dirty="0"/>
          </a:p>
        </p:txBody>
      </p:sp>
      <p:cxnSp>
        <p:nvCxnSpPr>
          <p:cNvPr id="5" name="直接连接符 4"/>
          <p:cNvCxnSpPr/>
          <p:nvPr/>
        </p:nvCxnSpPr>
        <p:spPr>
          <a:xfrm>
            <a:off x="459214" y="6381328"/>
            <a:ext cx="12241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3725648" y="5294499"/>
            <a:ext cx="4968552" cy="415498"/>
          </a:xfrm>
          <a:prstGeom prst="rect">
            <a:avLst/>
          </a:prstGeom>
        </p:spPr>
        <p:txBody>
          <a:bodyPr wrap="square">
            <a:spAutoFit/>
          </a:bodyPr>
          <a:lstStyle/>
          <a:p>
            <a:pPr>
              <a:lnSpc>
                <a:spcPct val="150000"/>
              </a:lnSpc>
            </a:pPr>
            <a:r>
              <a:rPr lang="en-US" altLang="zh-CN" sz="1400" dirty="0" smtClean="0">
                <a:latin typeface="微软雅黑" panose="020B0503020204020204" pitchFamily="34" charset="-122"/>
                <a:ea typeface="微软雅黑" panose="020B0503020204020204" pitchFamily="34" charset="-122"/>
              </a:rPr>
              <a:t> </a:t>
            </a:r>
            <a:r>
              <a:rPr lang="en-US" altLang="zh-CN" sz="1400" dirty="0">
                <a:latin typeface="微软雅黑" panose="020B0503020204020204" pitchFamily="34" charset="-122"/>
                <a:ea typeface="微软雅黑" panose="020B0503020204020204" pitchFamily="34" charset="-122"/>
              </a:rPr>
              <a:t>Comparison with </a:t>
            </a:r>
            <a:r>
              <a:rPr lang="en-US" altLang="zh-CN" sz="1400" dirty="0" smtClean="0">
                <a:latin typeface="微软雅黑" panose="020B0503020204020204" pitchFamily="34" charset="-122"/>
                <a:ea typeface="微软雅黑" panose="020B0503020204020204" pitchFamily="34" charset="-122"/>
              </a:rPr>
              <a:t>recent </a:t>
            </a:r>
            <a:r>
              <a:rPr lang="en-US" altLang="zh-CN" sz="1400" dirty="0">
                <a:latin typeface="微软雅黑" panose="020B0503020204020204" pitchFamily="34" charset="-122"/>
                <a:ea typeface="微软雅黑" panose="020B0503020204020204" pitchFamily="34" charset="-122"/>
              </a:rPr>
              <a:t>methods on the ASAP dataset</a:t>
            </a:r>
            <a:endParaRPr lang="zh-CN" altLang="zh-CN" sz="1400" dirty="0">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5"/>
          <a:stretch>
            <a:fillRect/>
          </a:stretch>
        </p:blipFill>
        <p:spPr>
          <a:xfrm>
            <a:off x="949325" y="1714500"/>
            <a:ext cx="9982200" cy="3429000"/>
          </a:xfrm>
          <a:prstGeom prst="rect">
            <a:avLst/>
          </a:prstGeom>
        </p:spPr>
      </p:pic>
    </p:spTree>
    <p:custDataLst>
      <p:tags r:id="rId1"/>
    </p:custDataLst>
    <p:extLst>
      <p:ext uri="{BB962C8B-B14F-4D97-AF65-F5344CB8AC3E}">
        <p14:creationId xmlns:p14="http://schemas.microsoft.com/office/powerpoint/2010/main" val="59130225"/>
      </p:ext>
    </p:extLst>
  </p:cSld>
  <p:clrMapOvr>
    <a:masterClrMapping/>
  </p:clrMapOvr>
  <mc:AlternateContent xmlns:mc="http://schemas.openxmlformats.org/markup-compatibility/2006" xmlns:p14="http://schemas.microsoft.com/office/powerpoint/2010/main">
    <mc:Choice Requires="p14">
      <p:transition spd="slow" p14:dur="2000" advTm="18394"/>
    </mc:Choice>
    <mc:Fallback xmlns="">
      <p:transition spd="slow" advTm="18394"/>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a:xfrm>
            <a:off x="1" y="1265531"/>
            <a:ext cx="11880850" cy="4314978"/>
          </a:xfrm>
          <a:prstGeom prst="rect">
            <a:avLst/>
          </a:prstGeom>
        </p:spPr>
        <p:txBody>
          <a:bodyPr lIns="109030" tIns="54515" rIns="109030" bIns="54515"/>
          <a:lstStyle>
            <a:lvl1pPr marL="342900" indent="-342900" algn="l" defTabSz="457200" rtl="0" eaLnBrk="1" fontAlgn="base" hangingPunct="1">
              <a:spcBef>
                <a:spcPts val="600"/>
              </a:spcBef>
              <a:spcAft>
                <a:spcPts val="200"/>
              </a:spcAft>
              <a:buFont typeface="Heiti SC Light" pitchFamily="-84" charset="-122"/>
              <a:buChar char="￭"/>
              <a:defRPr kumimoji="1" sz="3200" kern="1200">
                <a:solidFill>
                  <a:srgbClr val="025AA0"/>
                </a:solidFill>
                <a:latin typeface="+mn-lt"/>
                <a:ea typeface="黑体"/>
                <a:cs typeface="黑体"/>
              </a:defRPr>
            </a:lvl1pPr>
            <a:lvl2pPr marL="803275" indent="-352425" algn="l" defTabSz="457200" rtl="0" eaLnBrk="1" fontAlgn="base" hangingPunct="1">
              <a:spcBef>
                <a:spcPts val="600"/>
              </a:spcBef>
              <a:spcAft>
                <a:spcPts val="200"/>
              </a:spcAft>
              <a:buFont typeface="Heiti SC Light" pitchFamily="-84" charset="-122"/>
              <a:buChar char="￭"/>
              <a:defRPr kumimoji="1" sz="2800" kern="1200">
                <a:solidFill>
                  <a:srgbClr val="025AA0"/>
                </a:solidFill>
                <a:latin typeface="+mn-lt"/>
                <a:ea typeface="黑体"/>
                <a:cs typeface="黑体"/>
              </a:defRPr>
            </a:lvl2pPr>
            <a:lvl3pPr marL="1166813" indent="-265113" algn="l" defTabSz="457200" rtl="0" eaLnBrk="1" fontAlgn="base" hangingPunct="1">
              <a:spcBef>
                <a:spcPts val="600"/>
              </a:spcBef>
              <a:spcAft>
                <a:spcPts val="200"/>
              </a:spcAft>
              <a:buFont typeface="Heiti SC Light" pitchFamily="-84" charset="-122"/>
              <a:buChar char="▪"/>
              <a:defRPr kumimoji="1" sz="2400" kern="1200">
                <a:solidFill>
                  <a:srgbClr val="025AA0"/>
                </a:solidFill>
                <a:latin typeface="+mn-lt"/>
                <a:ea typeface="黑体"/>
                <a:cs typeface="黑体"/>
              </a:defRPr>
            </a:lvl3pPr>
            <a:lvl4pPr marL="1525588" indent="-265113" algn="l" defTabSz="457200" rtl="0" eaLnBrk="1" fontAlgn="base" hangingPunct="1">
              <a:spcBef>
                <a:spcPts val="600"/>
              </a:spcBef>
              <a:spcAft>
                <a:spcPts val="200"/>
              </a:spcAft>
              <a:buFont typeface="Arial" panose="020B0604020202020204" pitchFamily="34" charset="0"/>
              <a:buChar char="▫"/>
              <a:defRPr kumimoji="1" sz="2000" kern="1200">
                <a:solidFill>
                  <a:srgbClr val="025AA0"/>
                </a:solidFill>
                <a:latin typeface="+mn-lt"/>
                <a:ea typeface="黑体"/>
                <a:cs typeface="黑体"/>
              </a:defRPr>
            </a:lvl4pPr>
            <a:lvl5pPr marL="1790700" indent="-265113" algn="l" defTabSz="457200" rtl="0" eaLnBrk="1" fontAlgn="base" hangingPunct="1">
              <a:spcBef>
                <a:spcPts val="600"/>
              </a:spcBef>
              <a:spcAft>
                <a:spcPts val="200"/>
              </a:spcAft>
              <a:buFont typeface="Arial" panose="020B0604020202020204" pitchFamily="34" charset="0"/>
              <a:buChar char="⁃"/>
              <a:defRPr kumimoji="1" sz="2000" kern="1200">
                <a:solidFill>
                  <a:srgbClr val="025AA0"/>
                </a:solidFill>
                <a:latin typeface="+mn-lt"/>
                <a:ea typeface="黑体"/>
                <a:cs typeface="黑体"/>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buFont typeface="Wingdings" panose="05000000000000000000" pitchFamily="2" charset="2"/>
              <a:buChar char="Ø"/>
            </a:pPr>
            <a:r>
              <a:rPr lang="en-US" altLang="zh-CN" sz="2800" b="1" dirty="0">
                <a:solidFill>
                  <a:srgbClr val="0070C0"/>
                </a:solidFill>
                <a:effectLst>
                  <a:outerShdw blurRad="38100" dist="38100" dir="2700000" algn="tl">
                    <a:srgbClr val="C0C0C0"/>
                  </a:outerShdw>
                </a:effectLst>
                <a:latin typeface="Times New Roman" panose="02020603050405020304" pitchFamily="18" charset="0"/>
              </a:rPr>
              <a:t>Introduction</a:t>
            </a:r>
          </a:p>
          <a:p>
            <a:pPr>
              <a:lnSpc>
                <a:spcPct val="80000"/>
              </a:lnSpc>
              <a:buFont typeface="Wingdings" panose="05000000000000000000" pitchFamily="2" charset="2"/>
              <a:buChar char="Ø"/>
            </a:pPr>
            <a:endParaRPr lang="en-US" altLang="zh-CN" sz="2800" b="1" dirty="0">
              <a:solidFill>
                <a:srgbClr val="0070C0"/>
              </a:solidFill>
              <a:effectLst>
                <a:outerShdw blurRad="38100" dist="38100" dir="2700000" algn="tl">
                  <a:srgbClr val="C0C0C0"/>
                </a:outerShdw>
              </a:effectLst>
              <a:latin typeface="Times New Roman" panose="02020603050405020304" pitchFamily="18" charset="0"/>
            </a:endParaRPr>
          </a:p>
          <a:p>
            <a:pPr>
              <a:lnSpc>
                <a:spcPct val="80000"/>
              </a:lnSpc>
              <a:buFont typeface="Wingdings" panose="05000000000000000000" pitchFamily="2" charset="2"/>
              <a:buChar char="Ø"/>
            </a:pPr>
            <a:r>
              <a:rPr lang="en-US" altLang="zh-CN" sz="2800" b="1" dirty="0">
                <a:solidFill>
                  <a:srgbClr val="0070C0"/>
                </a:solidFill>
                <a:effectLst>
                  <a:outerShdw blurRad="38100" dist="38100" dir="2700000" algn="tl">
                    <a:srgbClr val="C0C0C0"/>
                  </a:outerShdw>
                </a:effectLst>
                <a:latin typeface="Times New Roman" panose="02020603050405020304" pitchFamily="18" charset="0"/>
              </a:rPr>
              <a:t>Our method</a:t>
            </a:r>
          </a:p>
          <a:p>
            <a:pPr>
              <a:lnSpc>
                <a:spcPct val="80000"/>
              </a:lnSpc>
              <a:buFont typeface="Wingdings" panose="05000000000000000000" pitchFamily="2" charset="2"/>
              <a:buChar char="Ø"/>
            </a:pPr>
            <a:endParaRPr lang="en-US" altLang="zh-CN" sz="2800" b="1" dirty="0">
              <a:solidFill>
                <a:srgbClr val="0070C0"/>
              </a:solidFill>
              <a:effectLst>
                <a:outerShdw blurRad="38100" dist="38100" dir="2700000" algn="tl">
                  <a:srgbClr val="C0C0C0"/>
                </a:outerShdw>
              </a:effectLst>
              <a:latin typeface="Times New Roman" panose="02020603050405020304" pitchFamily="18" charset="0"/>
            </a:endParaRPr>
          </a:p>
          <a:p>
            <a:pPr>
              <a:lnSpc>
                <a:spcPct val="80000"/>
              </a:lnSpc>
              <a:buFont typeface="Wingdings" panose="05000000000000000000" pitchFamily="2" charset="2"/>
              <a:buChar char="Ø"/>
            </a:pPr>
            <a:r>
              <a:rPr lang="en-US" altLang="zh-CN" sz="2800" b="1" dirty="0">
                <a:solidFill>
                  <a:srgbClr val="0070C0"/>
                </a:solidFill>
                <a:effectLst>
                  <a:outerShdw blurRad="38100" dist="38100" dir="2700000" algn="tl">
                    <a:srgbClr val="C0C0C0"/>
                  </a:outerShdw>
                </a:effectLst>
                <a:latin typeface="Times New Roman" panose="02020603050405020304" pitchFamily="18" charset="0"/>
              </a:rPr>
              <a:t>The experiment</a:t>
            </a:r>
          </a:p>
          <a:p>
            <a:pPr>
              <a:lnSpc>
                <a:spcPct val="80000"/>
              </a:lnSpc>
              <a:buFont typeface="Wingdings" panose="05000000000000000000" pitchFamily="2" charset="2"/>
              <a:buChar char="Ø"/>
            </a:pPr>
            <a:endParaRPr lang="en-US" altLang="zh-CN" sz="2800" b="1" dirty="0">
              <a:solidFill>
                <a:srgbClr val="0070C0"/>
              </a:solidFill>
              <a:effectLst>
                <a:outerShdw blurRad="38100" dist="38100" dir="2700000" algn="tl">
                  <a:srgbClr val="C0C0C0"/>
                </a:outerShdw>
              </a:effectLst>
              <a:latin typeface="Times New Roman" panose="02020603050405020304" pitchFamily="18" charset="0"/>
            </a:endParaRPr>
          </a:p>
          <a:p>
            <a:pPr>
              <a:lnSpc>
                <a:spcPct val="80000"/>
              </a:lnSpc>
              <a:buFont typeface="Wingdings" panose="05000000000000000000" pitchFamily="2" charset="2"/>
              <a:buChar char="Ø"/>
            </a:pPr>
            <a:r>
              <a:rPr lang="en-US" altLang="zh-CN" sz="2800" b="1" dirty="0">
                <a:solidFill>
                  <a:srgbClr val="FF0000"/>
                </a:solidFill>
                <a:effectLst>
                  <a:outerShdw blurRad="38100" dist="38100" dir="2700000" algn="tl">
                    <a:srgbClr val="C0C0C0"/>
                  </a:outerShdw>
                </a:effectLst>
                <a:latin typeface="Times New Roman" panose="02020603050405020304" pitchFamily="18" charset="0"/>
              </a:rPr>
              <a:t>Conclusion</a:t>
            </a:r>
          </a:p>
        </p:txBody>
      </p:sp>
      <p:sp>
        <p:nvSpPr>
          <p:cNvPr id="7" name="矩形 6"/>
          <p:cNvSpPr/>
          <p:nvPr/>
        </p:nvSpPr>
        <p:spPr>
          <a:xfrm>
            <a:off x="46122" y="116336"/>
            <a:ext cx="6923469" cy="741037"/>
          </a:xfrm>
          <a:prstGeom prst="rect">
            <a:avLst/>
          </a:prstGeom>
        </p:spPr>
        <p:txBody>
          <a:bodyPr wrap="square" lIns="109030" tIns="54515" rIns="109030" bIns="54515">
            <a:spAutoFit/>
          </a:bodyPr>
          <a:lstStyle/>
          <a:p>
            <a:r>
              <a:rPr lang="en-US" altLang="zh-CN" sz="4100" b="1" dirty="0">
                <a:solidFill>
                  <a:schemeClr val="bg1"/>
                </a:solidFill>
                <a:latin typeface="+mj-lt"/>
              </a:rPr>
              <a:t>Outline</a:t>
            </a:r>
            <a:endParaRPr lang="zh-CN" altLang="en-US" sz="4100" b="1" dirty="0">
              <a:solidFill>
                <a:schemeClr val="bg1"/>
              </a:solidFill>
              <a:latin typeface="+mj-lt"/>
            </a:endParaRPr>
          </a:p>
        </p:txBody>
      </p:sp>
    </p:spTree>
    <p:extLst>
      <p:ext uri="{BB962C8B-B14F-4D97-AF65-F5344CB8AC3E}">
        <p14:creationId xmlns:p14="http://schemas.microsoft.com/office/powerpoint/2010/main" val="1990994257"/>
      </p:ext>
    </p:extLst>
  </p:cSld>
  <p:clrMapOvr>
    <a:masterClrMapping/>
  </p:clrMapOvr>
  <mc:AlternateContent xmlns:mc="http://schemas.openxmlformats.org/markup-compatibility/2006" xmlns:p14="http://schemas.microsoft.com/office/powerpoint/2010/main">
    <mc:Choice Requires="p14">
      <p:transition spd="slow" p14:dur="2000" advTm="9247"/>
    </mc:Choice>
    <mc:Fallback xmlns="">
      <p:transition spd="slow" advTm="9247"/>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A3D16B74-3CC6-47CF-BB0B-C2C643FC726B}"/>
              </a:ext>
            </a:extLst>
          </p:cNvPr>
          <p:cNvSpPr/>
          <p:nvPr/>
        </p:nvSpPr>
        <p:spPr>
          <a:xfrm>
            <a:off x="-1" y="-23263"/>
            <a:ext cx="11989097" cy="10039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1" dirty="0">
              <a:solidFill>
                <a:schemeClr val="bg1"/>
              </a:solidFill>
            </a:endParaRPr>
          </a:p>
        </p:txBody>
      </p:sp>
      <p:pic>
        <p:nvPicPr>
          <p:cNvPr id="13" name="图片 12">
            <a:extLst>
              <a:ext uri="{FF2B5EF4-FFF2-40B4-BE49-F238E27FC236}">
                <a16:creationId xmlns:a16="http://schemas.microsoft.com/office/drawing/2014/main" id="{7FAECA0F-7FB8-4A0C-B70F-5BF5D7C81710}"/>
              </a:ext>
            </a:extLst>
          </p:cNvPr>
          <p:cNvPicPr>
            <a:picLocks noChangeAspect="1"/>
          </p:cNvPicPr>
          <p:nvPr/>
        </p:nvPicPr>
        <p:blipFill>
          <a:blip r:embed="rId4"/>
          <a:stretch>
            <a:fillRect/>
          </a:stretch>
        </p:blipFill>
        <p:spPr>
          <a:xfrm>
            <a:off x="9562465" y="99478"/>
            <a:ext cx="2318385" cy="808990"/>
          </a:xfrm>
          <a:prstGeom prst="rect">
            <a:avLst/>
          </a:prstGeom>
        </p:spPr>
      </p:pic>
      <p:sp>
        <p:nvSpPr>
          <p:cNvPr id="10" name="文本框 5"/>
          <p:cNvSpPr txBox="1">
            <a:spLocks noChangeArrowheads="1"/>
          </p:cNvSpPr>
          <p:nvPr/>
        </p:nvSpPr>
        <p:spPr bwMode="auto">
          <a:xfrm>
            <a:off x="731445" y="421261"/>
            <a:ext cx="23631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3600" dirty="0" smtClean="0">
                <a:solidFill>
                  <a:srgbClr val="27506E"/>
                </a:solidFill>
                <a:latin typeface="思源黑体 CN Normal" panose="020B0400000000000000" charset="-122"/>
                <a:ea typeface="思源黑体 CN Normal" panose="020B0400000000000000" charset="-122"/>
              </a:rPr>
              <a:t>Conclusion</a:t>
            </a:r>
            <a:endParaRPr lang="zh-CN" altLang="en-US" sz="3600" dirty="0">
              <a:solidFill>
                <a:srgbClr val="27506E"/>
              </a:solidFill>
              <a:latin typeface="思源黑体 CN Normal" panose="020B0400000000000000" charset="-122"/>
              <a:ea typeface="思源黑体 CN Normal" panose="020B0400000000000000" charset="-122"/>
            </a:endParaRPr>
          </a:p>
        </p:txBody>
      </p:sp>
      <p:sp>
        <p:nvSpPr>
          <p:cNvPr id="2" name="文本框 1"/>
          <p:cNvSpPr txBox="1"/>
          <p:nvPr/>
        </p:nvSpPr>
        <p:spPr>
          <a:xfrm>
            <a:off x="1619945" y="1844824"/>
            <a:ext cx="9289032" cy="3416320"/>
          </a:xfrm>
          <a:prstGeom prst="rect">
            <a:avLst/>
          </a:prstGeom>
          <a:noFill/>
        </p:spPr>
        <p:txBody>
          <a:bodyPr wrap="square" rtlCol="0">
            <a:spAutoFit/>
          </a:bodyPr>
          <a:lstStyle/>
          <a:p>
            <a:r>
              <a:rPr lang="en-US" altLang="zh-CN" sz="2400" dirty="0" smtClean="0"/>
              <a:t>  In </a:t>
            </a:r>
            <a:r>
              <a:rPr lang="en-US" altLang="zh-CN" sz="2400" dirty="0"/>
              <a:t>this work, we introduce an approach based on two auxiliary tasks to assess the quality of texts. We integrate the auxiliary tasks into a multi-task learning framework to benefit the scoring task. To verify the effectiveness of our proposed method, we compare our model with several methods on the ASAP dataset. Experimental results show that our model outperforms previous methods. Our work also shows that auxiliary tasks can enhance the performance of the BERT model for downstream tasks. For future work, we plan to explore more dimensions for the automated text scoring task.</a:t>
            </a:r>
            <a:endParaRPr lang="zh-CN" altLang="en-US" sz="2400" dirty="0"/>
          </a:p>
        </p:txBody>
      </p:sp>
    </p:spTree>
    <p:custDataLst>
      <p:tags r:id="rId1"/>
    </p:custDataLst>
    <p:extLst>
      <p:ext uri="{BB962C8B-B14F-4D97-AF65-F5344CB8AC3E}">
        <p14:creationId xmlns:p14="http://schemas.microsoft.com/office/powerpoint/2010/main" val="1458484800"/>
      </p:ext>
    </p:extLst>
  </p:cSld>
  <p:clrMapOvr>
    <a:masterClrMapping/>
  </p:clrMapOvr>
  <mc:AlternateContent xmlns:mc="http://schemas.openxmlformats.org/markup-compatibility/2006" xmlns:p14="http://schemas.microsoft.com/office/powerpoint/2010/main">
    <mc:Choice Requires="p14">
      <p:transition spd="slow" p14:dur="2000" advTm="18394"/>
    </mc:Choice>
    <mc:Fallback xmlns="">
      <p:transition spd="slow" advTm="18394"/>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78" y="-39470"/>
            <a:ext cx="11953328" cy="6885384"/>
          </a:xfrm>
          <a:prstGeom prst="rect">
            <a:avLst/>
          </a:prstGeom>
        </p:spPr>
      </p:pic>
      <p:sp>
        <p:nvSpPr>
          <p:cNvPr id="3" name="文本框 2"/>
          <p:cNvSpPr txBox="1"/>
          <p:nvPr/>
        </p:nvSpPr>
        <p:spPr>
          <a:xfrm>
            <a:off x="3637672" y="2803057"/>
            <a:ext cx="4533027" cy="1200329"/>
          </a:xfrm>
          <a:prstGeom prst="rect">
            <a:avLst/>
          </a:prstGeom>
          <a:noFill/>
        </p:spPr>
        <p:txBody>
          <a:bodyPr wrap="square" rtlCol="0">
            <a:spAutoFit/>
          </a:bodyPr>
          <a:lstStyle/>
          <a:p>
            <a:r>
              <a:rPr lang="en-US" altLang="zh-CN" sz="7200" b="1" dirty="0">
                <a:solidFill>
                  <a:schemeClr val="tx2">
                    <a:lumMod val="60000"/>
                    <a:lumOff val="40000"/>
                  </a:schemeClr>
                </a:solidFill>
                <a:effectLst>
                  <a:outerShdw blurRad="38100" dist="38100" dir="2700000" algn="tl">
                    <a:srgbClr val="000000">
                      <a:alpha val="43137"/>
                    </a:srgbClr>
                  </a:outerShdw>
                </a:effectLst>
              </a:rPr>
              <a:t>Thank you!</a:t>
            </a:r>
            <a:endParaRPr lang="zh-CN" altLang="en-US" sz="7200" b="1" dirty="0">
              <a:solidFill>
                <a:schemeClr val="tx2">
                  <a:lumMod val="60000"/>
                  <a:lumOff val="40000"/>
                </a:schemeClr>
              </a:solidFill>
              <a:effectLst>
                <a:outerShdw blurRad="38100" dist="38100" dir="2700000" algn="tl">
                  <a:srgbClr val="000000">
                    <a:alpha val="43137"/>
                  </a:srgbClr>
                </a:outerShdw>
              </a:effectLst>
            </a:endParaRPr>
          </a:p>
        </p:txBody>
      </p:sp>
      <p:sp>
        <p:nvSpPr>
          <p:cNvPr id="4" name="文本框 3"/>
          <p:cNvSpPr txBox="1"/>
          <p:nvPr/>
        </p:nvSpPr>
        <p:spPr>
          <a:xfrm>
            <a:off x="2368867" y="5478962"/>
            <a:ext cx="7143115" cy="1200329"/>
          </a:xfrm>
          <a:prstGeom prst="rect">
            <a:avLst/>
          </a:prstGeom>
          <a:noFill/>
          <a:ln>
            <a:noFill/>
          </a:ln>
        </p:spPr>
        <p:txBody>
          <a:bodyPr wrap="square" rtlCol="0" anchor="t">
            <a:spAutoFit/>
          </a:bodyPr>
          <a:lstStyle/>
          <a:p>
            <a:pPr algn="ctr"/>
            <a:r>
              <a:rPr lang="zh-CN" altLang="en-US" sz="2400" dirty="0">
                <a:ln>
                  <a:noFill/>
                </a:ln>
                <a:latin typeface="Times New Roman" panose="02020603050405020304" pitchFamily="18" charset="0"/>
                <a:cs typeface="Times New Roman" panose="02020603050405020304" pitchFamily="18" charset="0"/>
              </a:rPr>
              <a:t>SEKE 2022</a:t>
            </a:r>
          </a:p>
          <a:p>
            <a:pPr algn="ctr"/>
            <a:r>
              <a:rPr lang="zh-CN" altLang="en-US" sz="2400" dirty="0">
                <a:ln>
                  <a:noFill/>
                </a:ln>
                <a:latin typeface="Times New Roman" panose="02020603050405020304" pitchFamily="18" charset="0"/>
                <a:cs typeface="Times New Roman" panose="02020603050405020304" pitchFamily="18" charset="0"/>
              </a:rPr>
              <a:t>KSIR Virtual Conference Center, Pittsburgh, USA</a:t>
            </a:r>
          </a:p>
          <a:p>
            <a:pPr algn="ctr"/>
            <a:r>
              <a:rPr lang="zh-CN" altLang="en-US" sz="2400" dirty="0">
                <a:ln>
                  <a:noFill/>
                </a:ln>
                <a:latin typeface="Times New Roman" panose="02020603050405020304" pitchFamily="18" charset="0"/>
                <a:cs typeface="Times New Roman" panose="02020603050405020304" pitchFamily="18" charset="0"/>
              </a:rPr>
              <a:t>July 1 - July 10, 2022</a:t>
            </a:r>
          </a:p>
        </p:txBody>
      </p:sp>
    </p:spTree>
    <p:extLst>
      <p:ext uri="{BB962C8B-B14F-4D97-AF65-F5344CB8AC3E}">
        <p14:creationId xmlns:p14="http://schemas.microsoft.com/office/powerpoint/2010/main" val="2379091546"/>
      </p:ext>
    </p:extLst>
  </p:cSld>
  <p:clrMapOvr>
    <a:masterClrMapping/>
  </p:clrMapOvr>
  <mc:AlternateContent xmlns:mc="http://schemas.openxmlformats.org/markup-compatibility/2006" xmlns:p14="http://schemas.microsoft.com/office/powerpoint/2010/main">
    <mc:Choice Requires="p14">
      <p:transition spd="slow" p14:dur="2000" advTm="1553"/>
    </mc:Choice>
    <mc:Fallback xmlns="">
      <p:transition spd="slow" advTm="1553"/>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6|0.3|0.2"/>
</p:tagLst>
</file>

<file path=ppt/tags/tag2.xml><?xml version="1.0" encoding="utf-8"?>
<p:tagLst xmlns:a="http://schemas.openxmlformats.org/drawingml/2006/main" xmlns:r="http://schemas.openxmlformats.org/officeDocument/2006/relationships" xmlns:p="http://schemas.openxmlformats.org/presentationml/2006/main">
  <p:tag name="TIMING" val="|9.6|0.3|0.2"/>
</p:tagLst>
</file>

<file path=ppt/tags/tag3.xml><?xml version="1.0" encoding="utf-8"?>
<p:tagLst xmlns:a="http://schemas.openxmlformats.org/drawingml/2006/main" xmlns:r="http://schemas.openxmlformats.org/officeDocument/2006/relationships" xmlns:p="http://schemas.openxmlformats.org/presentationml/2006/main">
  <p:tag name="TIMING" val="|9.6|0.3|0.2"/>
</p:tagLst>
</file>

<file path=ppt/tags/tag4.xml><?xml version="1.0" encoding="utf-8"?>
<p:tagLst xmlns:a="http://schemas.openxmlformats.org/drawingml/2006/main" xmlns:r="http://schemas.openxmlformats.org/officeDocument/2006/relationships" xmlns:p="http://schemas.openxmlformats.org/presentationml/2006/main">
  <p:tag name="TIMING" val="|9.6|0.3|0.2"/>
</p:tagLst>
</file>

<file path=ppt/tags/tag5.xml><?xml version="1.0" encoding="utf-8"?>
<p:tagLst xmlns:a="http://schemas.openxmlformats.org/drawingml/2006/main" xmlns:r="http://schemas.openxmlformats.org/officeDocument/2006/relationships" xmlns:p="http://schemas.openxmlformats.org/presentationml/2006/main">
  <p:tag name="TIMING" val="|9.6|0.3|0.2"/>
</p:tagLst>
</file>

<file path=ppt/tags/tag6.xml><?xml version="1.0" encoding="utf-8"?>
<p:tagLst xmlns:a="http://schemas.openxmlformats.org/drawingml/2006/main" xmlns:r="http://schemas.openxmlformats.org/officeDocument/2006/relationships" xmlns:p="http://schemas.openxmlformats.org/presentationml/2006/main">
  <p:tag name="TIMING" val="|9.6|0.3|0.2"/>
</p:tagLst>
</file>

<file path=ppt/tags/tag7.xml><?xml version="1.0" encoding="utf-8"?>
<p:tagLst xmlns:a="http://schemas.openxmlformats.org/drawingml/2006/main" xmlns:r="http://schemas.openxmlformats.org/officeDocument/2006/relationships" xmlns:p="http://schemas.openxmlformats.org/presentationml/2006/main">
  <p:tag name="TIMING" val="|9.6|0.3|0.2"/>
</p:tagLst>
</file>

<file path=ppt/tags/tag8.xml><?xml version="1.0" encoding="utf-8"?>
<p:tagLst xmlns:a="http://schemas.openxmlformats.org/drawingml/2006/main" xmlns:r="http://schemas.openxmlformats.org/officeDocument/2006/relationships" xmlns:p="http://schemas.openxmlformats.org/presentationml/2006/main">
  <p:tag name="TIMING" val="|9.6|0.3|0.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7870</TotalTime>
  <Words>782</Words>
  <Application>Microsoft Office PowerPoint</Application>
  <PresentationFormat>自定义</PresentationFormat>
  <Paragraphs>112</Paragraphs>
  <Slides>14</Slides>
  <Notes>14</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14</vt:i4>
      </vt:variant>
    </vt:vector>
  </HeadingPairs>
  <TitlesOfParts>
    <vt:vector size="24" baseType="lpstr">
      <vt:lpstr>黑体</vt:lpstr>
      <vt:lpstr>思源黑体 CN Normal</vt:lpstr>
      <vt:lpstr>宋体</vt:lpstr>
      <vt:lpstr>微软雅黑</vt:lpstr>
      <vt:lpstr>Arial</vt:lpstr>
      <vt:lpstr>Calibri</vt:lpstr>
      <vt:lpstr>Tahoma</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shang</dc:creator>
  <cp:lastModifiedBy>wdxwj</cp:lastModifiedBy>
  <cp:revision>731</cp:revision>
  <cp:lastPrinted>2019-05-18T12:16:33Z</cp:lastPrinted>
  <dcterms:created xsi:type="dcterms:W3CDTF">2019-05-02T03:01:42Z</dcterms:created>
  <dcterms:modified xsi:type="dcterms:W3CDTF">2022-06-14T03:12:23Z</dcterms:modified>
</cp:coreProperties>
</file>