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gif" ContentType="image/gi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8" r:id="rId3"/>
    <p:sldId id="412" r:id="rId4"/>
    <p:sldId id="260" r:id="rId5"/>
    <p:sldId id="454" r:id="rId6"/>
    <p:sldId id="579" r:id="rId7"/>
    <p:sldId id="281" r:id="rId8"/>
    <p:sldId id="456" r:id="rId9"/>
    <p:sldId id="539" r:id="rId10"/>
    <p:sldId id="483" r:id="rId11"/>
    <p:sldId id="580" r:id="rId12"/>
    <p:sldId id="581" r:id="rId13"/>
    <p:sldId id="484" r:id="rId14"/>
    <p:sldId id="481" r:id="rId15"/>
    <p:sldId id="282" r:id="rId16"/>
    <p:sldId id="341" r:id="rId17"/>
    <p:sldId id="435" r:id="rId18"/>
    <p:sldId id="571" r:id="rId19"/>
    <p:sldId id="572" r:id="rId20"/>
    <p:sldId id="414" r:id="rId21"/>
    <p:sldId id="415" r:id="rId22"/>
    <p:sldId id="417" r:id="rId24"/>
    <p:sldId id="418" r:id="rId25"/>
    <p:sldId id="576" r:id="rId26"/>
    <p:sldId id="577" r:id="rId27"/>
    <p:sldId id="578" r:id="rId28"/>
    <p:sldId id="276"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92C0"/>
    <a:srgbClr val="48A2A0"/>
    <a:srgbClr val="A4D6D5"/>
    <a:srgbClr val="B0C4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39" autoAdjust="0"/>
    <p:restoredTop sz="94660"/>
  </p:normalViewPr>
  <p:slideViewPr>
    <p:cSldViewPr snapToGrid="0" showGuides="1">
      <p:cViewPr varScale="1">
        <p:scale>
          <a:sx n="116" d="100"/>
          <a:sy n="116" d="100"/>
        </p:scale>
        <p:origin x="978" y="126"/>
      </p:cViewPr>
      <p:guideLst>
        <p:guide orient="horz" pos="2207"/>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notesMaster" Target="notesMasters/notesMaster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09EA2A-4C48-4C61-B30A-DAB1A3E93B2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B31000-9408-426B-B873-D4C066E48AF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xml"/><Relationship Id="rId2" Type="http://schemas.openxmlformats.org/officeDocument/2006/relationships/image" Target="../media/image3.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2.xml"/><Relationship Id="rId3" Type="http://schemas.openxmlformats.org/officeDocument/2006/relationships/tags" Target="../tags/tag8.xml"/><Relationship Id="rId2" Type="http://schemas.openxmlformats.org/officeDocument/2006/relationships/image" Target="../media/image4.emf"/><Relationship Id="rId1"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0.xml"/><Relationship Id="rId2" Type="http://schemas.openxmlformats.org/officeDocument/2006/relationships/image" Target="../media/image5.png"/><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5" Type="http://schemas.openxmlformats.org/officeDocument/2006/relationships/vmlDrawing" Target="../drawings/vmlDrawing2.vml"/><Relationship Id="rId4" Type="http://schemas.openxmlformats.org/officeDocument/2006/relationships/slideLayout" Target="../slideLayouts/slideLayout2.xml"/><Relationship Id="rId3" Type="http://schemas.openxmlformats.org/officeDocument/2006/relationships/tags" Target="../tags/tag12.xml"/><Relationship Id="rId2" Type="http://schemas.openxmlformats.org/officeDocument/2006/relationships/image" Target="../media/image7.emf"/><Relationship Id="rId1"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xml"/><Relationship Id="rId2" Type="http://schemas.openxmlformats.org/officeDocument/2006/relationships/image" Target="../media/image9.png"/><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tags" Target="../tags/tag17.xml"/><Relationship Id="rId2" Type="http://schemas.openxmlformats.org/officeDocument/2006/relationships/image" Target="../media/image14.png"/><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image" Target="../media/image18.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558925"/>
            <a:ext cx="12192000" cy="1445260"/>
          </a:xfrm>
          <a:prstGeom prst="rect">
            <a:avLst/>
          </a:prstGeom>
          <a:noFill/>
        </p:spPr>
        <p:txBody>
          <a:bodyPr wrap="square" rtlCol="0">
            <a:spAutoFit/>
          </a:bodyPr>
          <a:lstStyle/>
          <a:p>
            <a:pPr algn="ctr"/>
            <a:r>
              <a:rPr sz="4400" dirty="0">
                <a:solidFill>
                  <a:srgbClr val="48A2A0"/>
                </a:solidFill>
                <a:latin typeface="Times New Roman" panose="02020603050405020304" charset="0"/>
                <a:ea typeface="宋体" panose="02010600030101010101" pitchFamily="2" charset="-122"/>
                <a:cs typeface="Times New Roman" panose="02020603050405020304" charset="0"/>
                <a:sym typeface="+mn-lt"/>
              </a:rPr>
              <a:t>Modified Communication Parallel Compact Firefly Algorithm and Its Application</a:t>
            </a:r>
            <a:endParaRPr sz="4400" dirty="0">
              <a:solidFill>
                <a:srgbClr val="48A2A0"/>
              </a:solidFill>
              <a:latin typeface="Times New Roman" panose="02020603050405020304" charset="0"/>
              <a:ea typeface="宋体" panose="02010600030101010101" pitchFamily="2" charset="-122"/>
              <a:cs typeface="Times New Roman" panose="02020603050405020304" charset="0"/>
              <a:sym typeface="+mn-lt"/>
            </a:endParaRPr>
          </a:p>
        </p:txBody>
      </p:sp>
      <p:sp>
        <p:nvSpPr>
          <p:cNvPr id="13" name="文本框 12"/>
          <p:cNvSpPr txBox="1"/>
          <p:nvPr/>
        </p:nvSpPr>
        <p:spPr>
          <a:xfrm>
            <a:off x="4819015" y="3634740"/>
            <a:ext cx="2554605" cy="583565"/>
          </a:xfrm>
          <a:prstGeom prst="rect">
            <a:avLst/>
          </a:prstGeom>
          <a:noFill/>
        </p:spPr>
        <p:txBody>
          <a:bodyPr wrap="square" rtlCol="0">
            <a:spAutoFit/>
          </a:bodyPr>
          <a:lstStyle/>
          <a:p>
            <a:pPr algn="ctr">
              <a:buClrTx/>
              <a:buSzTx/>
              <a:buFontTx/>
            </a:pPr>
            <a:r>
              <a:rPr sz="3200" dirty="0">
                <a:solidFill>
                  <a:srgbClr val="48A2A0"/>
                </a:solidFill>
                <a:latin typeface="Times New Roman" panose="02020603050405020304" charset="0"/>
                <a:ea typeface="宋体" panose="02010600030101010101" pitchFamily="2" charset="-122"/>
                <a:cs typeface="Times New Roman" panose="02020603050405020304" charset="0"/>
                <a:sym typeface="+mn-lt"/>
              </a:rPr>
              <a:t>Geng-Chen Li</a:t>
            </a:r>
            <a:endParaRPr sz="3200" dirty="0">
              <a:solidFill>
                <a:srgbClr val="48A2A0"/>
              </a:solidFill>
              <a:latin typeface="Times New Roman" panose="02020603050405020304" charset="0"/>
              <a:ea typeface="宋体" panose="02010600030101010101" pitchFamily="2" charset="-122"/>
              <a:cs typeface="Times New Roman" panose="02020603050405020304" charset="0"/>
              <a:sym typeface="+mn-lt"/>
            </a:endParaRPr>
          </a:p>
        </p:txBody>
      </p:sp>
      <p:grpSp>
        <p:nvGrpSpPr>
          <p:cNvPr id="4" name="组合 3"/>
          <p:cNvGrpSpPr/>
          <p:nvPr/>
        </p:nvGrpSpPr>
        <p:grpSpPr>
          <a:xfrm>
            <a:off x="4835843" y="4769726"/>
            <a:ext cx="2520286" cy="257175"/>
            <a:chOff x="4843463" y="4520714"/>
            <a:chExt cx="2520286" cy="257175"/>
          </a:xfrm>
        </p:grpSpPr>
        <p:sp>
          <p:nvSpPr>
            <p:cNvPr id="3" name="椭圆 2"/>
            <p:cNvSpPr/>
            <p:nvPr/>
          </p:nvSpPr>
          <p:spPr>
            <a:xfrm>
              <a:off x="4843463"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椭圆 10"/>
            <p:cNvSpPr/>
            <p:nvPr/>
          </p:nvSpPr>
          <p:spPr>
            <a:xfrm>
              <a:off x="5296085"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椭圆 14"/>
            <p:cNvSpPr/>
            <p:nvPr/>
          </p:nvSpPr>
          <p:spPr>
            <a:xfrm>
              <a:off x="5748707"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a:off x="6201329"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椭圆 16"/>
            <p:cNvSpPr/>
            <p:nvPr/>
          </p:nvSpPr>
          <p:spPr>
            <a:xfrm>
              <a:off x="6653951"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椭圆 17"/>
            <p:cNvSpPr/>
            <p:nvPr/>
          </p:nvSpPr>
          <p:spPr>
            <a:xfrm>
              <a:off x="7106574"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15870"/>
    </mc:Choice>
    <mc:Fallback>
      <p:transition spd="slow" advTm="1587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椭圆 24"/>
          <p:cNvSpPr/>
          <p:nvPr/>
        </p:nvSpPr>
        <p:spPr>
          <a:xfrm>
            <a:off x="1501107" y="3649456"/>
            <a:ext cx="191910" cy="191910"/>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椭圆 3"/>
          <p:cNvSpPr/>
          <p:nvPr/>
        </p:nvSpPr>
        <p:spPr>
          <a:xfrm>
            <a:off x="793879" y="2888749"/>
            <a:ext cx="952500" cy="95250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文本框 4"/>
          <p:cNvSpPr txBox="1"/>
          <p:nvPr/>
        </p:nvSpPr>
        <p:spPr>
          <a:xfrm>
            <a:off x="912074" y="2980278"/>
            <a:ext cx="716863" cy="769441"/>
          </a:xfrm>
          <a:prstGeom prst="rect">
            <a:avLst/>
          </a:prstGeom>
          <a:noFill/>
        </p:spPr>
        <p:txBody>
          <a:bodyPr wrap="none" rtlCol="0">
            <a:spAutoFit/>
          </a:bodyPr>
          <a:lstStyle/>
          <a:p>
            <a:pPr algn="ctr"/>
            <a:r>
              <a:rPr lang="en-US" altLang="zh-CN" sz="4400" b="1" dirty="0">
                <a:solidFill>
                  <a:schemeClr val="bg1"/>
                </a:solidFill>
                <a:cs typeface="+mn-ea"/>
                <a:sym typeface="+mn-lt"/>
              </a:rPr>
              <a:t>01</a:t>
            </a:r>
            <a:endParaRPr lang="zh-CN" altLang="en-US" sz="4400" b="1" dirty="0">
              <a:solidFill>
                <a:schemeClr val="bg1"/>
              </a:solidFill>
              <a:cs typeface="+mn-ea"/>
              <a:sym typeface="+mn-lt"/>
            </a:endParaRPr>
          </a:p>
        </p:txBody>
      </p:sp>
      <p:sp>
        <p:nvSpPr>
          <p:cNvPr id="6" name="文本框 5"/>
          <p:cNvSpPr txBox="1"/>
          <p:nvPr/>
        </p:nvSpPr>
        <p:spPr>
          <a:xfrm>
            <a:off x="388620" y="4024630"/>
            <a:ext cx="1764030" cy="460375"/>
          </a:xfrm>
          <a:prstGeom prst="rect">
            <a:avLst/>
          </a:prstGeom>
          <a:noFill/>
        </p:spPr>
        <p:txBody>
          <a:bodyPr wrap="square" rtlCol="0">
            <a:spAutoFit/>
          </a:bodyPr>
          <a:lstStyle/>
          <a:p>
            <a:pPr algn="ctr"/>
            <a:r>
              <a:rPr lang="en-US" altLang="zh-CN" sz="2400" dirty="0">
                <a:latin typeface="Times New Roman" panose="02020603050405020304" charset="0"/>
                <a:cs typeface="Times New Roman" panose="02020603050405020304" charset="0"/>
                <a:sym typeface="+mn-lt"/>
              </a:rPr>
              <a:t>Part one</a:t>
            </a:r>
            <a:endParaRPr lang="zh-CN" altLang="en-US" sz="2400" dirty="0">
              <a:latin typeface="Times New Roman" panose="02020603050405020304" charset="0"/>
              <a:cs typeface="Times New Roman" panose="02020603050405020304" charset="0"/>
              <a:sym typeface="+mn-lt"/>
            </a:endParaRPr>
          </a:p>
        </p:txBody>
      </p:sp>
      <p:sp>
        <p:nvSpPr>
          <p:cNvPr id="7" name="文本框 6"/>
          <p:cNvSpPr txBox="1"/>
          <p:nvPr/>
        </p:nvSpPr>
        <p:spPr>
          <a:xfrm>
            <a:off x="260632" y="4561348"/>
            <a:ext cx="2016104" cy="460375"/>
          </a:xfrm>
          <a:prstGeom prst="rect">
            <a:avLst/>
          </a:prstGeom>
          <a:noFill/>
        </p:spPr>
        <p:txBody>
          <a:bodyPr wrap="square" rtlCol="0">
            <a:spAutoFit/>
          </a:bodyPr>
          <a:lstStyle/>
          <a:p>
            <a:pPr algn="ctr"/>
            <a:r>
              <a:rPr lang="en-US" altLang="zh-CN" sz="2400" dirty="0" smtClean="0">
                <a:latin typeface="Times New Roman" panose="02020603050405020304" charset="0"/>
                <a:ea typeface="宋体" panose="02010600030101010101" pitchFamily="2" charset="-122"/>
                <a:cs typeface="Times New Roman" panose="02020603050405020304" charset="0"/>
                <a:sym typeface="+mn-lt"/>
              </a:rPr>
              <a:t>Introduction</a:t>
            </a:r>
            <a:endParaRPr lang="en-US" altLang="zh-CN" sz="2400" dirty="0" smtClean="0">
              <a:latin typeface="Times New Roman" panose="02020603050405020304" charset="0"/>
              <a:ea typeface="宋体" panose="02010600030101010101" pitchFamily="2" charset="-122"/>
              <a:cs typeface="Times New Roman" panose="02020603050405020304" charset="0"/>
              <a:sym typeface="+mn-lt"/>
            </a:endParaRPr>
          </a:p>
        </p:txBody>
      </p:sp>
      <p:sp>
        <p:nvSpPr>
          <p:cNvPr id="11" name="文本框 10"/>
          <p:cNvSpPr txBox="1"/>
          <p:nvPr/>
        </p:nvSpPr>
        <p:spPr>
          <a:xfrm>
            <a:off x="2558415" y="4024630"/>
            <a:ext cx="1765935" cy="460375"/>
          </a:xfrm>
          <a:prstGeom prst="rect">
            <a:avLst/>
          </a:prstGeom>
          <a:noFill/>
        </p:spPr>
        <p:txBody>
          <a:bodyPr wrap="square" rtlCol="0">
            <a:spAutoFit/>
          </a:bodyPr>
          <a:lstStyle/>
          <a:p>
            <a:pPr algn="ctr"/>
            <a:r>
              <a:rPr lang="en-US" altLang="zh-CN" sz="2400" dirty="0">
                <a:latin typeface="Times New Roman" panose="02020603050405020304" charset="0"/>
                <a:cs typeface="Times New Roman" panose="02020603050405020304" charset="0"/>
                <a:sym typeface="+mn-lt"/>
              </a:rPr>
              <a:t>Part two</a:t>
            </a:r>
            <a:endParaRPr lang="zh-CN" altLang="en-US" sz="2400" dirty="0">
              <a:latin typeface="Times New Roman" panose="02020603050405020304" charset="0"/>
              <a:cs typeface="Times New Roman" panose="02020603050405020304" charset="0"/>
              <a:sym typeface="+mn-lt"/>
            </a:endParaRPr>
          </a:p>
        </p:txBody>
      </p:sp>
      <p:sp>
        <p:nvSpPr>
          <p:cNvPr id="12" name="文本框 11"/>
          <p:cNvSpPr txBox="1"/>
          <p:nvPr/>
        </p:nvSpPr>
        <p:spPr>
          <a:xfrm>
            <a:off x="2152650" y="4579620"/>
            <a:ext cx="2528570" cy="460375"/>
          </a:xfrm>
          <a:prstGeom prst="rect">
            <a:avLst/>
          </a:prstGeom>
          <a:noFill/>
        </p:spPr>
        <p:txBody>
          <a:bodyPr wrap="square" rtlCol="0">
            <a:spAutoFit/>
          </a:bodyPr>
          <a:lstStyle/>
          <a:p>
            <a:pPr algn="ctr"/>
            <a:r>
              <a:rPr lang="en-US" altLang="zh-CN" sz="2400" dirty="0" smtClean="0">
                <a:latin typeface="Times New Roman" panose="02020603050405020304" charset="0"/>
                <a:ea typeface="宋体" panose="02010600030101010101" pitchFamily="2" charset="-122"/>
                <a:cs typeface="Times New Roman" panose="02020603050405020304" charset="0"/>
                <a:sym typeface="+mn-lt"/>
              </a:rPr>
              <a:t>MCPCFA</a:t>
            </a:r>
            <a:endParaRPr lang="en-US" altLang="zh-CN" sz="2400" dirty="0" smtClean="0">
              <a:latin typeface="Times New Roman" panose="02020603050405020304" charset="0"/>
              <a:ea typeface="宋体" panose="02010600030101010101" pitchFamily="2" charset="-122"/>
              <a:cs typeface="Times New Roman" panose="02020603050405020304" charset="0"/>
              <a:sym typeface="+mn-lt"/>
            </a:endParaRPr>
          </a:p>
        </p:txBody>
      </p:sp>
      <p:sp>
        <p:nvSpPr>
          <p:cNvPr id="16" name="文本框 15"/>
          <p:cNvSpPr txBox="1"/>
          <p:nvPr/>
        </p:nvSpPr>
        <p:spPr>
          <a:xfrm>
            <a:off x="4743450" y="4025900"/>
            <a:ext cx="1905635" cy="460375"/>
          </a:xfrm>
          <a:prstGeom prst="rect">
            <a:avLst/>
          </a:prstGeom>
          <a:noFill/>
        </p:spPr>
        <p:txBody>
          <a:bodyPr wrap="square" rtlCol="0">
            <a:spAutoFit/>
          </a:bodyPr>
          <a:lstStyle/>
          <a:p>
            <a:pPr algn="ctr"/>
            <a:r>
              <a:rPr lang="en-US" altLang="zh-CN" sz="2400" dirty="0">
                <a:latin typeface="Times New Roman" panose="02020603050405020304" charset="0"/>
                <a:cs typeface="Times New Roman" panose="02020603050405020304" charset="0"/>
                <a:sym typeface="+mn-lt"/>
              </a:rPr>
              <a:t>Part three</a:t>
            </a:r>
            <a:endParaRPr lang="zh-CN" altLang="en-US" sz="2400" dirty="0">
              <a:latin typeface="Times New Roman" panose="02020603050405020304" charset="0"/>
              <a:cs typeface="Times New Roman" panose="02020603050405020304" charset="0"/>
              <a:sym typeface="+mn-lt"/>
            </a:endParaRPr>
          </a:p>
        </p:txBody>
      </p:sp>
      <p:sp>
        <p:nvSpPr>
          <p:cNvPr id="17" name="文本框 16"/>
          <p:cNvSpPr txBox="1"/>
          <p:nvPr/>
        </p:nvSpPr>
        <p:spPr>
          <a:xfrm>
            <a:off x="4481195" y="4561205"/>
            <a:ext cx="2430145" cy="460375"/>
          </a:xfrm>
          <a:prstGeom prst="rect">
            <a:avLst/>
          </a:prstGeom>
          <a:noFill/>
        </p:spPr>
        <p:txBody>
          <a:bodyPr wrap="square" rtlCol="0">
            <a:spAutoFit/>
          </a:bodyPr>
          <a:lstStyle/>
          <a:p>
            <a:pPr algn="ctr"/>
            <a:r>
              <a:rPr lang="zh-CN" altLang="en-US" sz="2400" dirty="0" smtClean="0">
                <a:latin typeface="Times New Roman" panose="02020603050405020304" charset="0"/>
                <a:ea typeface="宋体" panose="02010600030101010101" pitchFamily="2" charset="-122"/>
                <a:cs typeface="Times New Roman" panose="02020603050405020304" charset="0"/>
                <a:sym typeface="+mn-lt"/>
              </a:rPr>
              <a:t>Test Experiments</a:t>
            </a:r>
            <a:endParaRPr lang="zh-CN" altLang="en-US" sz="2400" dirty="0" smtClean="0">
              <a:latin typeface="Times New Roman" panose="02020603050405020304" charset="0"/>
              <a:ea typeface="宋体" panose="02010600030101010101" pitchFamily="2" charset="-122"/>
              <a:cs typeface="Times New Roman" panose="02020603050405020304" charset="0"/>
              <a:sym typeface="+mn-lt"/>
            </a:endParaRPr>
          </a:p>
        </p:txBody>
      </p:sp>
      <p:sp>
        <p:nvSpPr>
          <p:cNvPr id="21" name="文本框 20"/>
          <p:cNvSpPr txBox="1"/>
          <p:nvPr/>
        </p:nvSpPr>
        <p:spPr>
          <a:xfrm>
            <a:off x="7017385" y="4025900"/>
            <a:ext cx="1993900" cy="460375"/>
          </a:xfrm>
          <a:prstGeom prst="rect">
            <a:avLst/>
          </a:prstGeom>
          <a:noFill/>
        </p:spPr>
        <p:txBody>
          <a:bodyPr wrap="square" rtlCol="0">
            <a:spAutoFit/>
          </a:bodyPr>
          <a:lstStyle/>
          <a:p>
            <a:pPr algn="ctr"/>
            <a:r>
              <a:rPr lang="en-US" altLang="zh-CN" sz="2400" dirty="0">
                <a:latin typeface="Times New Roman" panose="02020603050405020304" charset="0"/>
                <a:cs typeface="Times New Roman" panose="02020603050405020304" charset="0"/>
                <a:sym typeface="+mn-lt"/>
              </a:rPr>
              <a:t>Part four</a:t>
            </a:r>
            <a:endParaRPr lang="zh-CN" altLang="en-US" sz="2400" dirty="0">
              <a:latin typeface="Times New Roman" panose="02020603050405020304" charset="0"/>
              <a:cs typeface="Times New Roman" panose="02020603050405020304" charset="0"/>
              <a:sym typeface="+mn-lt"/>
            </a:endParaRPr>
          </a:p>
        </p:txBody>
      </p:sp>
      <p:sp>
        <p:nvSpPr>
          <p:cNvPr id="22" name="文本框 21"/>
          <p:cNvSpPr txBox="1"/>
          <p:nvPr/>
        </p:nvSpPr>
        <p:spPr>
          <a:xfrm>
            <a:off x="7005728" y="4561348"/>
            <a:ext cx="2016104" cy="829945"/>
          </a:xfrm>
          <a:prstGeom prst="rect">
            <a:avLst/>
          </a:prstGeom>
          <a:noFill/>
        </p:spPr>
        <p:txBody>
          <a:bodyPr wrap="square" rtlCol="0">
            <a:spAutoFit/>
          </a:bodyPr>
          <a:lstStyle/>
          <a:p>
            <a:pPr algn="ctr"/>
            <a:r>
              <a:rPr lang="zh-CN" altLang="en-US" sz="2400" dirty="0" smtClean="0">
                <a:latin typeface="Times New Roman" panose="02020603050405020304" charset="0"/>
                <a:ea typeface="宋体" panose="02010600030101010101" pitchFamily="2" charset="-122"/>
                <a:cs typeface="Times New Roman" panose="02020603050405020304" charset="0"/>
                <a:sym typeface="+mn-lt"/>
              </a:rPr>
              <a:t>3D 0-1</a:t>
            </a:r>
            <a:r>
              <a:rPr lang="en-US" altLang="zh-CN" sz="2400" dirty="0" smtClean="0">
                <a:latin typeface="Times New Roman" panose="02020603050405020304" charset="0"/>
                <a:ea typeface="宋体" panose="02010600030101010101" pitchFamily="2" charset="-122"/>
                <a:cs typeface="Times New Roman" panose="02020603050405020304" charset="0"/>
                <a:sym typeface="+mn-lt"/>
              </a:rPr>
              <a:t> </a:t>
            </a:r>
            <a:r>
              <a:rPr lang="zh-CN" altLang="en-US" sz="2400" dirty="0" smtClean="0">
                <a:latin typeface="Times New Roman" panose="02020603050405020304" charset="0"/>
                <a:ea typeface="宋体" panose="02010600030101010101" pitchFamily="2" charset="-122"/>
                <a:cs typeface="Times New Roman" panose="02020603050405020304" charset="0"/>
                <a:sym typeface="+mn-lt"/>
              </a:rPr>
              <a:t>Model of WSN</a:t>
            </a:r>
            <a:endParaRPr lang="zh-CN" altLang="en-US" sz="2400" dirty="0" smtClean="0">
              <a:latin typeface="Times New Roman" panose="02020603050405020304" charset="0"/>
              <a:ea typeface="宋体" panose="02010600030101010101" pitchFamily="2" charset="-122"/>
              <a:cs typeface="Times New Roman" panose="02020603050405020304" charset="0"/>
              <a:sym typeface="+mn-lt"/>
            </a:endParaRPr>
          </a:p>
        </p:txBody>
      </p:sp>
      <p:sp>
        <p:nvSpPr>
          <p:cNvPr id="2" name="MH_Others_1"/>
          <p:cNvSpPr txBox="1"/>
          <p:nvPr>
            <p:custDataLst>
              <p:tags r:id="rId1"/>
            </p:custDataLst>
          </p:nvPr>
        </p:nvSpPr>
        <p:spPr>
          <a:xfrm>
            <a:off x="4160902" y="1270802"/>
            <a:ext cx="3955467" cy="847938"/>
          </a:xfrm>
          <a:prstGeom prst="rect">
            <a:avLst/>
          </a:prstGeom>
          <a:noFill/>
        </p:spPr>
        <p:txBody>
          <a:bodyPr wrap="square" rtlCol="0">
            <a:noAutofit/>
          </a:bodyPr>
          <a:lstStyle/>
          <a:p>
            <a:pPr algn="ctr"/>
            <a:r>
              <a:rPr lang="en-US" altLang="zh-CN" sz="4400" dirty="0">
                <a:solidFill>
                  <a:schemeClr val="tx1">
                    <a:lumMod val="65000"/>
                    <a:lumOff val="35000"/>
                  </a:schemeClr>
                </a:solidFill>
                <a:latin typeface="Impact" panose="020B0806030902050204" pitchFamily="34" charset="0"/>
                <a:cs typeface="+mn-ea"/>
                <a:sym typeface="+mn-lt"/>
              </a:rPr>
              <a:t>CONTENT</a:t>
            </a:r>
            <a:endParaRPr lang="zh-CN" altLang="en-US" sz="4400" dirty="0">
              <a:solidFill>
                <a:schemeClr val="tx1">
                  <a:lumMod val="65000"/>
                  <a:lumOff val="35000"/>
                </a:schemeClr>
              </a:solidFill>
              <a:latin typeface="Impact" panose="020B0806030902050204" pitchFamily="34" charset="0"/>
              <a:cs typeface="+mn-ea"/>
              <a:sym typeface="+mn-lt"/>
            </a:endParaRPr>
          </a:p>
        </p:txBody>
      </p:sp>
      <p:sp>
        <p:nvSpPr>
          <p:cNvPr id="9" name="椭圆 8"/>
          <p:cNvSpPr/>
          <p:nvPr/>
        </p:nvSpPr>
        <p:spPr>
          <a:xfrm>
            <a:off x="2964944" y="2888434"/>
            <a:ext cx="952500" cy="952500"/>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3010542" y="2979963"/>
            <a:ext cx="813044" cy="769441"/>
          </a:xfrm>
          <a:prstGeom prst="rect">
            <a:avLst/>
          </a:prstGeom>
          <a:noFill/>
        </p:spPr>
        <p:txBody>
          <a:bodyPr wrap="none" rtlCol="0">
            <a:spAutoFit/>
          </a:bodyPr>
          <a:lstStyle/>
          <a:p>
            <a:pPr algn="ctr"/>
            <a:r>
              <a:rPr lang="en-US" altLang="zh-CN" sz="4400" b="1" dirty="0">
                <a:solidFill>
                  <a:schemeClr val="bg1"/>
                </a:solidFill>
                <a:cs typeface="+mn-ea"/>
                <a:sym typeface="+mn-lt"/>
              </a:rPr>
              <a:t>02</a:t>
            </a:r>
            <a:endParaRPr lang="zh-CN" altLang="en-US" sz="4400" b="1" dirty="0">
              <a:solidFill>
                <a:schemeClr val="bg1"/>
              </a:solidFill>
              <a:cs typeface="+mn-ea"/>
              <a:sym typeface="+mn-lt"/>
            </a:endParaRPr>
          </a:p>
        </p:txBody>
      </p:sp>
      <p:sp>
        <p:nvSpPr>
          <p:cNvPr id="33" name="椭圆 32"/>
          <p:cNvSpPr/>
          <p:nvPr/>
        </p:nvSpPr>
        <p:spPr>
          <a:xfrm>
            <a:off x="3631709" y="3649456"/>
            <a:ext cx="191910" cy="19191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5219829" y="2889704"/>
            <a:ext cx="952500" cy="95250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文本框 14"/>
          <p:cNvSpPr txBox="1"/>
          <p:nvPr/>
        </p:nvSpPr>
        <p:spPr>
          <a:xfrm>
            <a:off x="5289309" y="2981233"/>
            <a:ext cx="813044" cy="769441"/>
          </a:xfrm>
          <a:prstGeom prst="rect">
            <a:avLst/>
          </a:prstGeom>
          <a:noFill/>
        </p:spPr>
        <p:txBody>
          <a:bodyPr wrap="none" rtlCol="0">
            <a:spAutoFit/>
          </a:bodyPr>
          <a:lstStyle/>
          <a:p>
            <a:pPr algn="ctr"/>
            <a:r>
              <a:rPr lang="en-US" altLang="zh-CN" sz="4400" b="1" dirty="0">
                <a:solidFill>
                  <a:schemeClr val="bg1"/>
                </a:solidFill>
                <a:cs typeface="+mn-ea"/>
                <a:sym typeface="+mn-lt"/>
              </a:rPr>
              <a:t>03</a:t>
            </a:r>
            <a:endParaRPr lang="zh-CN" altLang="en-US" sz="4400" b="1" dirty="0">
              <a:solidFill>
                <a:schemeClr val="bg1"/>
              </a:solidFill>
              <a:cs typeface="+mn-ea"/>
              <a:sym typeface="+mn-lt"/>
            </a:endParaRPr>
          </a:p>
        </p:txBody>
      </p:sp>
      <p:sp>
        <p:nvSpPr>
          <p:cNvPr id="34" name="椭圆 33"/>
          <p:cNvSpPr/>
          <p:nvPr/>
        </p:nvSpPr>
        <p:spPr>
          <a:xfrm>
            <a:off x="5910886" y="3650726"/>
            <a:ext cx="191910" cy="191910"/>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椭圆 18"/>
          <p:cNvSpPr/>
          <p:nvPr/>
        </p:nvSpPr>
        <p:spPr>
          <a:xfrm>
            <a:off x="7538214" y="2890020"/>
            <a:ext cx="952500" cy="952500"/>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文本框 19"/>
          <p:cNvSpPr txBox="1"/>
          <p:nvPr/>
        </p:nvSpPr>
        <p:spPr>
          <a:xfrm>
            <a:off x="7603133" y="2981549"/>
            <a:ext cx="822661" cy="769441"/>
          </a:xfrm>
          <a:prstGeom prst="rect">
            <a:avLst/>
          </a:prstGeom>
          <a:noFill/>
        </p:spPr>
        <p:txBody>
          <a:bodyPr wrap="none" rtlCol="0">
            <a:spAutoFit/>
          </a:bodyPr>
          <a:lstStyle/>
          <a:p>
            <a:pPr algn="ctr"/>
            <a:r>
              <a:rPr lang="en-US" altLang="zh-CN" sz="4400" b="1" dirty="0">
                <a:solidFill>
                  <a:schemeClr val="bg1"/>
                </a:solidFill>
                <a:cs typeface="+mn-ea"/>
                <a:sym typeface="+mn-lt"/>
              </a:rPr>
              <a:t>04</a:t>
            </a:r>
            <a:endParaRPr lang="zh-CN" altLang="en-US" sz="4400" b="1" dirty="0">
              <a:solidFill>
                <a:schemeClr val="bg1"/>
              </a:solidFill>
              <a:cs typeface="+mn-ea"/>
              <a:sym typeface="+mn-lt"/>
            </a:endParaRPr>
          </a:p>
        </p:txBody>
      </p:sp>
      <p:sp>
        <p:nvSpPr>
          <p:cNvPr id="35" name="椭圆 34"/>
          <p:cNvSpPr/>
          <p:nvPr/>
        </p:nvSpPr>
        <p:spPr>
          <a:xfrm>
            <a:off x="8233835" y="3650726"/>
            <a:ext cx="191910" cy="19191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4067175" y="1666571"/>
            <a:ext cx="4057650" cy="0"/>
            <a:chOff x="4129088" y="2457450"/>
            <a:chExt cx="4057650" cy="0"/>
          </a:xfrm>
        </p:grpSpPr>
        <p:cxnSp>
          <p:nvCxnSpPr>
            <p:cNvPr id="27" name="直接连接符 26"/>
            <p:cNvCxnSpPr/>
            <p:nvPr/>
          </p:nvCxnSpPr>
          <p:spPr>
            <a:xfrm>
              <a:off x="4129088" y="2457450"/>
              <a:ext cx="971550" cy="0"/>
            </a:xfrm>
            <a:prstGeom prst="line">
              <a:avLst/>
            </a:prstGeom>
            <a:ln w="25400">
              <a:solidFill>
                <a:srgbClr val="6C92C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7215188" y="2457450"/>
              <a:ext cx="971550" cy="0"/>
            </a:xfrm>
            <a:prstGeom prst="line">
              <a:avLst/>
            </a:prstGeom>
            <a:ln w="25400">
              <a:solidFill>
                <a:srgbClr val="48A2A0"/>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4843463" y="2101366"/>
            <a:ext cx="2520286" cy="257175"/>
            <a:chOff x="4843463" y="4520714"/>
            <a:chExt cx="2520286" cy="257175"/>
          </a:xfrm>
        </p:grpSpPr>
        <p:sp>
          <p:nvSpPr>
            <p:cNvPr id="30" name="椭圆 29"/>
            <p:cNvSpPr/>
            <p:nvPr/>
          </p:nvSpPr>
          <p:spPr>
            <a:xfrm>
              <a:off x="4843463"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椭圆 30"/>
            <p:cNvSpPr/>
            <p:nvPr/>
          </p:nvSpPr>
          <p:spPr>
            <a:xfrm>
              <a:off x="5296085"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椭圆 31"/>
            <p:cNvSpPr/>
            <p:nvPr/>
          </p:nvSpPr>
          <p:spPr>
            <a:xfrm>
              <a:off x="5748707"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椭圆 35"/>
            <p:cNvSpPr/>
            <p:nvPr/>
          </p:nvSpPr>
          <p:spPr>
            <a:xfrm>
              <a:off x="6201329"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椭圆 36"/>
            <p:cNvSpPr/>
            <p:nvPr/>
          </p:nvSpPr>
          <p:spPr>
            <a:xfrm>
              <a:off x="6653951"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椭圆 37"/>
            <p:cNvSpPr/>
            <p:nvPr/>
          </p:nvSpPr>
          <p:spPr>
            <a:xfrm>
              <a:off x="7106574"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9" name="组合 38"/>
          <p:cNvGrpSpPr/>
          <p:nvPr/>
        </p:nvGrpSpPr>
        <p:grpSpPr>
          <a:xfrm>
            <a:off x="4843463" y="899270"/>
            <a:ext cx="2520286" cy="257175"/>
            <a:chOff x="4843463" y="4520714"/>
            <a:chExt cx="2520286" cy="257175"/>
          </a:xfrm>
        </p:grpSpPr>
        <p:sp>
          <p:nvSpPr>
            <p:cNvPr id="40" name="椭圆 39"/>
            <p:cNvSpPr/>
            <p:nvPr/>
          </p:nvSpPr>
          <p:spPr>
            <a:xfrm>
              <a:off x="4843463"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椭圆 40"/>
            <p:cNvSpPr/>
            <p:nvPr/>
          </p:nvSpPr>
          <p:spPr>
            <a:xfrm>
              <a:off x="5296085"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椭圆 41"/>
            <p:cNvSpPr/>
            <p:nvPr/>
          </p:nvSpPr>
          <p:spPr>
            <a:xfrm>
              <a:off x="5748707"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椭圆 42"/>
            <p:cNvSpPr/>
            <p:nvPr/>
          </p:nvSpPr>
          <p:spPr>
            <a:xfrm>
              <a:off x="6201329"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椭圆 43"/>
            <p:cNvSpPr/>
            <p:nvPr/>
          </p:nvSpPr>
          <p:spPr>
            <a:xfrm>
              <a:off x="6653951"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椭圆 44"/>
            <p:cNvSpPr/>
            <p:nvPr/>
          </p:nvSpPr>
          <p:spPr>
            <a:xfrm>
              <a:off x="7106574"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 name="椭圆 2"/>
          <p:cNvSpPr/>
          <p:nvPr/>
        </p:nvSpPr>
        <p:spPr>
          <a:xfrm>
            <a:off x="9956929" y="2888749"/>
            <a:ext cx="952500" cy="95250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文本框 7"/>
          <p:cNvSpPr txBox="1"/>
          <p:nvPr/>
        </p:nvSpPr>
        <p:spPr>
          <a:xfrm>
            <a:off x="10060176" y="2980278"/>
            <a:ext cx="746760" cy="768350"/>
          </a:xfrm>
          <a:prstGeom prst="rect">
            <a:avLst/>
          </a:prstGeom>
          <a:noFill/>
        </p:spPr>
        <p:txBody>
          <a:bodyPr wrap="none" rtlCol="0">
            <a:spAutoFit/>
          </a:bodyPr>
          <a:lstStyle/>
          <a:p>
            <a:pPr algn="ctr"/>
            <a:r>
              <a:rPr lang="en-US" altLang="zh-CN" sz="4400" b="1" dirty="0">
                <a:solidFill>
                  <a:schemeClr val="bg1"/>
                </a:solidFill>
                <a:cs typeface="+mn-ea"/>
                <a:sym typeface="+mn-lt"/>
              </a:rPr>
              <a:t>05</a:t>
            </a:r>
            <a:endParaRPr lang="zh-CN" altLang="en-US" sz="4400" b="1" dirty="0">
              <a:solidFill>
                <a:schemeClr val="bg1"/>
              </a:solidFill>
              <a:cs typeface="+mn-ea"/>
              <a:sym typeface="+mn-lt"/>
            </a:endParaRPr>
          </a:p>
        </p:txBody>
      </p:sp>
      <p:sp>
        <p:nvSpPr>
          <p:cNvPr id="13" name="椭圆 12"/>
          <p:cNvSpPr/>
          <p:nvPr/>
        </p:nvSpPr>
        <p:spPr>
          <a:xfrm>
            <a:off x="10666062" y="3649456"/>
            <a:ext cx="191910" cy="191910"/>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文本框 17"/>
          <p:cNvSpPr txBox="1"/>
          <p:nvPr/>
        </p:nvSpPr>
        <p:spPr>
          <a:xfrm>
            <a:off x="9436735" y="4024630"/>
            <a:ext cx="1993900" cy="460375"/>
          </a:xfrm>
          <a:prstGeom prst="rect">
            <a:avLst/>
          </a:prstGeom>
          <a:noFill/>
        </p:spPr>
        <p:txBody>
          <a:bodyPr wrap="square" rtlCol="0">
            <a:spAutoFit/>
          </a:bodyPr>
          <a:lstStyle/>
          <a:p>
            <a:pPr algn="ctr"/>
            <a:r>
              <a:rPr lang="en-US" altLang="zh-CN" sz="2400" dirty="0">
                <a:latin typeface="Times New Roman" panose="02020603050405020304" charset="0"/>
                <a:cs typeface="Times New Roman" panose="02020603050405020304" charset="0"/>
                <a:sym typeface="+mn-lt"/>
              </a:rPr>
              <a:t>Part five</a:t>
            </a:r>
            <a:endParaRPr lang="zh-CN" altLang="en-US" sz="2400" dirty="0">
              <a:latin typeface="Times New Roman" panose="02020603050405020304" charset="0"/>
              <a:cs typeface="Times New Roman" panose="02020603050405020304" charset="0"/>
              <a:sym typeface="+mn-lt"/>
            </a:endParaRPr>
          </a:p>
        </p:txBody>
      </p:sp>
      <p:sp>
        <p:nvSpPr>
          <p:cNvPr id="23" name="文本框 22"/>
          <p:cNvSpPr txBox="1"/>
          <p:nvPr/>
        </p:nvSpPr>
        <p:spPr>
          <a:xfrm>
            <a:off x="8902065" y="4561205"/>
            <a:ext cx="3061335" cy="1198880"/>
          </a:xfrm>
          <a:prstGeom prst="rect">
            <a:avLst/>
          </a:prstGeom>
          <a:noFill/>
        </p:spPr>
        <p:txBody>
          <a:bodyPr wrap="square" rtlCol="0">
            <a:spAutoFit/>
          </a:bodyPr>
          <a:lstStyle/>
          <a:p>
            <a:pPr algn="ctr"/>
            <a:r>
              <a:rPr lang="zh-CN" altLang="en-US" sz="2400" dirty="0" smtClean="0">
                <a:latin typeface="Times New Roman" panose="02020603050405020304" charset="0"/>
                <a:ea typeface="宋体" panose="02010600030101010101" pitchFamily="2" charset="-122"/>
                <a:cs typeface="Times New Roman" panose="02020603050405020304" charset="0"/>
                <a:sym typeface="+mn-lt"/>
              </a:rPr>
              <a:t>Applacation of MCPCFA in WSN 3D Coverage Optimization</a:t>
            </a:r>
            <a:endParaRPr lang="zh-CN" altLang="en-US" sz="2400" dirty="0" smtClean="0">
              <a:latin typeface="Times New Roman" panose="02020603050405020304" charset="0"/>
              <a:ea typeface="宋体" panose="02010600030101010101" pitchFamily="2" charset="-122"/>
              <a:cs typeface="Times New Roman" panose="0202060305040502030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5072"/>
    </mc:Choice>
    <mc:Fallback>
      <p:transition spd="slow" advTm="507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ppt_x"/>
                                          </p:val>
                                        </p:tav>
                                        <p:tav tm="100000">
                                          <p:val>
                                            <p:strVal val="#ppt_x"/>
                                          </p:val>
                                        </p:tav>
                                      </p:tavLst>
                                    </p:anim>
                                    <p:anim calcmode="lin" valueType="num">
                                      <p:cBhvr additive="base">
                                        <p:cTn id="2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ppt_x"/>
                                          </p:val>
                                        </p:tav>
                                        <p:tav tm="100000">
                                          <p:val>
                                            <p:strVal val="#ppt_x"/>
                                          </p:val>
                                        </p:tav>
                                      </p:tavLst>
                                    </p:anim>
                                    <p:anim calcmode="lin" valueType="num">
                                      <p:cBhvr additive="base">
                                        <p:cTn id="54" dur="500" fill="hold"/>
                                        <p:tgtEl>
                                          <p:spTgt spid="16"/>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ppt_x"/>
                                          </p:val>
                                        </p:tav>
                                        <p:tav tm="100000">
                                          <p:val>
                                            <p:strVal val="#ppt_x"/>
                                          </p:val>
                                        </p:tav>
                                      </p:tavLst>
                                    </p:anim>
                                    <p:anim calcmode="lin" valueType="num">
                                      <p:cBhvr additive="base">
                                        <p:cTn id="58" dur="500" fill="hold"/>
                                        <p:tgtEl>
                                          <p:spTgt spid="17"/>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additive="base">
                                        <p:cTn id="61" dur="500" fill="hold"/>
                                        <p:tgtEl>
                                          <p:spTgt spid="21"/>
                                        </p:tgtEl>
                                        <p:attrNameLst>
                                          <p:attrName>ppt_x</p:attrName>
                                        </p:attrNameLst>
                                      </p:cBhvr>
                                      <p:tavLst>
                                        <p:tav tm="0">
                                          <p:val>
                                            <p:strVal val="#ppt_x"/>
                                          </p:val>
                                        </p:tav>
                                        <p:tav tm="100000">
                                          <p:val>
                                            <p:strVal val="#ppt_x"/>
                                          </p:val>
                                        </p:tav>
                                      </p:tavLst>
                                    </p:anim>
                                    <p:anim calcmode="lin" valueType="num">
                                      <p:cBhvr additive="base">
                                        <p:cTn id="62" dur="500" fill="hold"/>
                                        <p:tgtEl>
                                          <p:spTgt spid="21"/>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additive="base">
                                        <p:cTn id="65" dur="500" fill="hold"/>
                                        <p:tgtEl>
                                          <p:spTgt spid="22"/>
                                        </p:tgtEl>
                                        <p:attrNameLst>
                                          <p:attrName>ppt_x</p:attrName>
                                        </p:attrNameLst>
                                      </p:cBhvr>
                                      <p:tavLst>
                                        <p:tav tm="0">
                                          <p:val>
                                            <p:strVal val="#ppt_x"/>
                                          </p:val>
                                        </p:tav>
                                        <p:tav tm="100000">
                                          <p:val>
                                            <p:strVal val="#ppt_x"/>
                                          </p:val>
                                        </p:tav>
                                      </p:tavLst>
                                    </p:anim>
                                    <p:anim calcmode="lin" valueType="num">
                                      <p:cBhvr additive="base">
                                        <p:cTn id="66" dur="500" fill="hold"/>
                                        <p:tgtEl>
                                          <p:spTgt spid="22"/>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9"/>
                                        </p:tgtEl>
                                        <p:attrNameLst>
                                          <p:attrName>style.visibility</p:attrName>
                                        </p:attrNameLst>
                                      </p:cBhvr>
                                      <p:to>
                                        <p:strVal val="visible"/>
                                      </p:to>
                                    </p:set>
                                    <p:anim calcmode="lin" valueType="num">
                                      <p:cBhvr additive="base">
                                        <p:cTn id="69" dur="500" fill="hold"/>
                                        <p:tgtEl>
                                          <p:spTgt spid="9"/>
                                        </p:tgtEl>
                                        <p:attrNameLst>
                                          <p:attrName>ppt_x</p:attrName>
                                        </p:attrNameLst>
                                      </p:cBhvr>
                                      <p:tavLst>
                                        <p:tav tm="0">
                                          <p:val>
                                            <p:strVal val="#ppt_x"/>
                                          </p:val>
                                        </p:tav>
                                        <p:tav tm="100000">
                                          <p:val>
                                            <p:strVal val="#ppt_x"/>
                                          </p:val>
                                        </p:tav>
                                      </p:tavLst>
                                    </p:anim>
                                    <p:anim calcmode="lin" valueType="num">
                                      <p:cBhvr additive="base">
                                        <p:cTn id="70" dur="500" fill="hold"/>
                                        <p:tgtEl>
                                          <p:spTgt spid="9"/>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additive="base">
                                        <p:cTn id="73" dur="500" fill="hold"/>
                                        <p:tgtEl>
                                          <p:spTgt spid="10"/>
                                        </p:tgtEl>
                                        <p:attrNameLst>
                                          <p:attrName>ppt_x</p:attrName>
                                        </p:attrNameLst>
                                      </p:cBhvr>
                                      <p:tavLst>
                                        <p:tav tm="0">
                                          <p:val>
                                            <p:strVal val="#ppt_x"/>
                                          </p:val>
                                        </p:tav>
                                        <p:tav tm="100000">
                                          <p:val>
                                            <p:strVal val="#ppt_x"/>
                                          </p:val>
                                        </p:tav>
                                      </p:tavLst>
                                    </p:anim>
                                    <p:anim calcmode="lin" valueType="num">
                                      <p:cBhvr additive="base">
                                        <p:cTn id="74" dur="500" fill="hold"/>
                                        <p:tgtEl>
                                          <p:spTgt spid="10"/>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anim calcmode="lin" valueType="num">
                                      <p:cBhvr additive="base">
                                        <p:cTn id="77" dur="500" fill="hold"/>
                                        <p:tgtEl>
                                          <p:spTgt spid="33"/>
                                        </p:tgtEl>
                                        <p:attrNameLst>
                                          <p:attrName>ppt_x</p:attrName>
                                        </p:attrNameLst>
                                      </p:cBhvr>
                                      <p:tavLst>
                                        <p:tav tm="0">
                                          <p:val>
                                            <p:strVal val="#ppt_x"/>
                                          </p:val>
                                        </p:tav>
                                        <p:tav tm="100000">
                                          <p:val>
                                            <p:strVal val="#ppt_x"/>
                                          </p:val>
                                        </p:tav>
                                      </p:tavLst>
                                    </p:anim>
                                    <p:anim calcmode="lin" valueType="num">
                                      <p:cBhvr additive="base">
                                        <p:cTn id="78" dur="500" fill="hold"/>
                                        <p:tgtEl>
                                          <p:spTgt spid="33"/>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additive="base">
                                        <p:cTn id="81" dur="500" fill="hold"/>
                                        <p:tgtEl>
                                          <p:spTgt spid="14"/>
                                        </p:tgtEl>
                                        <p:attrNameLst>
                                          <p:attrName>ppt_x</p:attrName>
                                        </p:attrNameLst>
                                      </p:cBhvr>
                                      <p:tavLst>
                                        <p:tav tm="0">
                                          <p:val>
                                            <p:strVal val="#ppt_x"/>
                                          </p:val>
                                        </p:tav>
                                        <p:tav tm="100000">
                                          <p:val>
                                            <p:strVal val="#ppt_x"/>
                                          </p:val>
                                        </p:tav>
                                      </p:tavLst>
                                    </p:anim>
                                    <p:anim calcmode="lin" valueType="num">
                                      <p:cBhvr additive="base">
                                        <p:cTn id="82" dur="500" fill="hold"/>
                                        <p:tgtEl>
                                          <p:spTgt spid="14"/>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additive="base">
                                        <p:cTn id="85" dur="500" fill="hold"/>
                                        <p:tgtEl>
                                          <p:spTgt spid="15"/>
                                        </p:tgtEl>
                                        <p:attrNameLst>
                                          <p:attrName>ppt_x</p:attrName>
                                        </p:attrNameLst>
                                      </p:cBhvr>
                                      <p:tavLst>
                                        <p:tav tm="0">
                                          <p:val>
                                            <p:strVal val="#ppt_x"/>
                                          </p:val>
                                        </p:tav>
                                        <p:tav tm="100000">
                                          <p:val>
                                            <p:strVal val="#ppt_x"/>
                                          </p:val>
                                        </p:tav>
                                      </p:tavLst>
                                    </p:anim>
                                    <p:anim calcmode="lin" valueType="num">
                                      <p:cBhvr additive="base">
                                        <p:cTn id="86" dur="500" fill="hold"/>
                                        <p:tgtEl>
                                          <p:spTgt spid="15"/>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34"/>
                                        </p:tgtEl>
                                        <p:attrNameLst>
                                          <p:attrName>style.visibility</p:attrName>
                                        </p:attrNameLst>
                                      </p:cBhvr>
                                      <p:to>
                                        <p:strVal val="visible"/>
                                      </p:to>
                                    </p:set>
                                    <p:anim calcmode="lin" valueType="num">
                                      <p:cBhvr additive="base">
                                        <p:cTn id="89" dur="500" fill="hold"/>
                                        <p:tgtEl>
                                          <p:spTgt spid="34"/>
                                        </p:tgtEl>
                                        <p:attrNameLst>
                                          <p:attrName>ppt_x</p:attrName>
                                        </p:attrNameLst>
                                      </p:cBhvr>
                                      <p:tavLst>
                                        <p:tav tm="0">
                                          <p:val>
                                            <p:strVal val="#ppt_x"/>
                                          </p:val>
                                        </p:tav>
                                        <p:tav tm="100000">
                                          <p:val>
                                            <p:strVal val="#ppt_x"/>
                                          </p:val>
                                        </p:tav>
                                      </p:tavLst>
                                    </p:anim>
                                    <p:anim calcmode="lin" valueType="num">
                                      <p:cBhvr additive="base">
                                        <p:cTn id="90" dur="500" fill="hold"/>
                                        <p:tgtEl>
                                          <p:spTgt spid="34"/>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19"/>
                                        </p:tgtEl>
                                        <p:attrNameLst>
                                          <p:attrName>style.visibility</p:attrName>
                                        </p:attrNameLst>
                                      </p:cBhvr>
                                      <p:to>
                                        <p:strVal val="visible"/>
                                      </p:to>
                                    </p:set>
                                    <p:anim calcmode="lin" valueType="num">
                                      <p:cBhvr additive="base">
                                        <p:cTn id="93" dur="500" fill="hold"/>
                                        <p:tgtEl>
                                          <p:spTgt spid="19"/>
                                        </p:tgtEl>
                                        <p:attrNameLst>
                                          <p:attrName>ppt_x</p:attrName>
                                        </p:attrNameLst>
                                      </p:cBhvr>
                                      <p:tavLst>
                                        <p:tav tm="0">
                                          <p:val>
                                            <p:strVal val="#ppt_x"/>
                                          </p:val>
                                        </p:tav>
                                        <p:tav tm="100000">
                                          <p:val>
                                            <p:strVal val="#ppt_x"/>
                                          </p:val>
                                        </p:tav>
                                      </p:tavLst>
                                    </p:anim>
                                    <p:anim calcmode="lin" valueType="num">
                                      <p:cBhvr additive="base">
                                        <p:cTn id="94" dur="500" fill="hold"/>
                                        <p:tgtEl>
                                          <p:spTgt spid="19"/>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additive="base">
                                        <p:cTn id="97" dur="500" fill="hold"/>
                                        <p:tgtEl>
                                          <p:spTgt spid="20"/>
                                        </p:tgtEl>
                                        <p:attrNameLst>
                                          <p:attrName>ppt_x</p:attrName>
                                        </p:attrNameLst>
                                      </p:cBhvr>
                                      <p:tavLst>
                                        <p:tav tm="0">
                                          <p:val>
                                            <p:strVal val="#ppt_x"/>
                                          </p:val>
                                        </p:tav>
                                        <p:tav tm="100000">
                                          <p:val>
                                            <p:strVal val="#ppt_x"/>
                                          </p:val>
                                        </p:tav>
                                      </p:tavLst>
                                    </p:anim>
                                    <p:anim calcmode="lin" valueType="num">
                                      <p:cBhvr additive="base">
                                        <p:cTn id="98" dur="500" fill="hold"/>
                                        <p:tgtEl>
                                          <p:spTgt spid="20"/>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35"/>
                                        </p:tgtEl>
                                        <p:attrNameLst>
                                          <p:attrName>style.visibility</p:attrName>
                                        </p:attrNameLst>
                                      </p:cBhvr>
                                      <p:to>
                                        <p:strVal val="visible"/>
                                      </p:to>
                                    </p:set>
                                    <p:anim calcmode="lin" valueType="num">
                                      <p:cBhvr additive="base">
                                        <p:cTn id="101" dur="500" fill="hold"/>
                                        <p:tgtEl>
                                          <p:spTgt spid="35"/>
                                        </p:tgtEl>
                                        <p:attrNameLst>
                                          <p:attrName>ppt_x</p:attrName>
                                        </p:attrNameLst>
                                      </p:cBhvr>
                                      <p:tavLst>
                                        <p:tav tm="0">
                                          <p:val>
                                            <p:strVal val="#ppt_x"/>
                                          </p:val>
                                        </p:tav>
                                        <p:tav tm="100000">
                                          <p:val>
                                            <p:strVal val="#ppt_x"/>
                                          </p:val>
                                        </p:tav>
                                      </p:tavLst>
                                    </p:anim>
                                    <p:anim calcmode="lin" valueType="num">
                                      <p:cBhvr additive="base">
                                        <p:cTn id="102" dur="500" fill="hold"/>
                                        <p:tgtEl>
                                          <p:spTgt spid="35"/>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3"/>
                                        </p:tgtEl>
                                        <p:attrNameLst>
                                          <p:attrName>style.visibility</p:attrName>
                                        </p:attrNameLst>
                                      </p:cBhvr>
                                      <p:to>
                                        <p:strVal val="visible"/>
                                      </p:to>
                                    </p:set>
                                    <p:anim calcmode="lin" valueType="num">
                                      <p:cBhvr additive="base">
                                        <p:cTn id="105" dur="500" fill="hold"/>
                                        <p:tgtEl>
                                          <p:spTgt spid="3"/>
                                        </p:tgtEl>
                                        <p:attrNameLst>
                                          <p:attrName>ppt_x</p:attrName>
                                        </p:attrNameLst>
                                      </p:cBhvr>
                                      <p:tavLst>
                                        <p:tav tm="0">
                                          <p:val>
                                            <p:strVal val="#ppt_x"/>
                                          </p:val>
                                        </p:tav>
                                        <p:tav tm="100000">
                                          <p:val>
                                            <p:strVal val="#ppt_x"/>
                                          </p:val>
                                        </p:tav>
                                      </p:tavLst>
                                    </p:anim>
                                    <p:anim calcmode="lin" valueType="num">
                                      <p:cBhvr additive="base">
                                        <p:cTn id="106" dur="500" fill="hold"/>
                                        <p:tgtEl>
                                          <p:spTgt spid="3"/>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8"/>
                                        </p:tgtEl>
                                        <p:attrNameLst>
                                          <p:attrName>style.visibility</p:attrName>
                                        </p:attrNameLst>
                                      </p:cBhvr>
                                      <p:to>
                                        <p:strVal val="visible"/>
                                      </p:to>
                                    </p:set>
                                    <p:anim calcmode="lin" valueType="num">
                                      <p:cBhvr additive="base">
                                        <p:cTn id="109" dur="500" fill="hold"/>
                                        <p:tgtEl>
                                          <p:spTgt spid="8"/>
                                        </p:tgtEl>
                                        <p:attrNameLst>
                                          <p:attrName>ppt_x</p:attrName>
                                        </p:attrNameLst>
                                      </p:cBhvr>
                                      <p:tavLst>
                                        <p:tav tm="0">
                                          <p:val>
                                            <p:strVal val="#ppt_x"/>
                                          </p:val>
                                        </p:tav>
                                        <p:tav tm="100000">
                                          <p:val>
                                            <p:strVal val="#ppt_x"/>
                                          </p:val>
                                        </p:tav>
                                      </p:tavLst>
                                    </p:anim>
                                    <p:anim calcmode="lin" valueType="num">
                                      <p:cBhvr additive="base">
                                        <p:cTn id="110" dur="500" fill="hold"/>
                                        <p:tgtEl>
                                          <p:spTgt spid="8"/>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13"/>
                                        </p:tgtEl>
                                        <p:attrNameLst>
                                          <p:attrName>style.visibility</p:attrName>
                                        </p:attrNameLst>
                                      </p:cBhvr>
                                      <p:to>
                                        <p:strVal val="visible"/>
                                      </p:to>
                                    </p:set>
                                    <p:anim calcmode="lin" valueType="num">
                                      <p:cBhvr additive="base">
                                        <p:cTn id="113" dur="500" fill="hold"/>
                                        <p:tgtEl>
                                          <p:spTgt spid="13"/>
                                        </p:tgtEl>
                                        <p:attrNameLst>
                                          <p:attrName>ppt_x</p:attrName>
                                        </p:attrNameLst>
                                      </p:cBhvr>
                                      <p:tavLst>
                                        <p:tav tm="0">
                                          <p:val>
                                            <p:strVal val="#ppt_x"/>
                                          </p:val>
                                        </p:tav>
                                        <p:tav tm="100000">
                                          <p:val>
                                            <p:strVal val="#ppt_x"/>
                                          </p:val>
                                        </p:tav>
                                      </p:tavLst>
                                    </p:anim>
                                    <p:anim calcmode="lin" valueType="num">
                                      <p:cBhvr additive="base">
                                        <p:cTn id="114" dur="500" fill="hold"/>
                                        <p:tgtEl>
                                          <p:spTgt spid="13"/>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18"/>
                                        </p:tgtEl>
                                        <p:attrNameLst>
                                          <p:attrName>style.visibility</p:attrName>
                                        </p:attrNameLst>
                                      </p:cBhvr>
                                      <p:to>
                                        <p:strVal val="visible"/>
                                      </p:to>
                                    </p:set>
                                    <p:anim calcmode="lin" valueType="num">
                                      <p:cBhvr additive="base">
                                        <p:cTn id="117" dur="500" fill="hold"/>
                                        <p:tgtEl>
                                          <p:spTgt spid="18"/>
                                        </p:tgtEl>
                                        <p:attrNameLst>
                                          <p:attrName>ppt_x</p:attrName>
                                        </p:attrNameLst>
                                      </p:cBhvr>
                                      <p:tavLst>
                                        <p:tav tm="0">
                                          <p:val>
                                            <p:strVal val="#ppt_x"/>
                                          </p:val>
                                        </p:tav>
                                        <p:tav tm="100000">
                                          <p:val>
                                            <p:strVal val="#ppt_x"/>
                                          </p:val>
                                        </p:tav>
                                      </p:tavLst>
                                    </p:anim>
                                    <p:anim calcmode="lin" valueType="num">
                                      <p:cBhvr additive="base">
                                        <p:cTn id="118" dur="500" fill="hold"/>
                                        <p:tgtEl>
                                          <p:spTgt spid="18"/>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23"/>
                                        </p:tgtEl>
                                        <p:attrNameLst>
                                          <p:attrName>style.visibility</p:attrName>
                                        </p:attrNameLst>
                                      </p:cBhvr>
                                      <p:to>
                                        <p:strVal val="visible"/>
                                      </p:to>
                                    </p:set>
                                    <p:anim calcmode="lin" valueType="num">
                                      <p:cBhvr additive="base">
                                        <p:cTn id="121" dur="500" fill="hold"/>
                                        <p:tgtEl>
                                          <p:spTgt spid="23"/>
                                        </p:tgtEl>
                                        <p:attrNameLst>
                                          <p:attrName>ppt_x</p:attrName>
                                        </p:attrNameLst>
                                      </p:cBhvr>
                                      <p:tavLst>
                                        <p:tav tm="0">
                                          <p:val>
                                            <p:strVal val="#ppt_x"/>
                                          </p:val>
                                        </p:tav>
                                        <p:tav tm="100000">
                                          <p:val>
                                            <p:strVal val="#ppt_x"/>
                                          </p:val>
                                        </p:tav>
                                      </p:tavLst>
                                    </p:anim>
                                    <p:anim calcmode="lin" valueType="num">
                                      <p:cBhvr additive="base">
                                        <p:cTn id="12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5" grpId="0" bldLvl="0" animBg="1"/>
      <p:bldP spid="4" grpId="0" bldLvl="0" animBg="1"/>
      <p:bldP spid="5" grpId="0"/>
      <p:bldP spid="6" grpId="0"/>
      <p:bldP spid="7" grpId="0"/>
      <p:bldP spid="11" grpId="0"/>
      <p:bldP spid="12" grpId="0"/>
      <p:bldP spid="16" grpId="0"/>
      <p:bldP spid="17" grpId="0"/>
      <p:bldP spid="21" grpId="0"/>
      <p:bldP spid="22" grpId="0"/>
      <p:bldP spid="9" grpId="0" bldLvl="0" animBg="1"/>
      <p:bldP spid="10" grpId="0"/>
      <p:bldP spid="33" grpId="0" bldLvl="0" animBg="1"/>
      <p:bldP spid="14" grpId="0" bldLvl="0" animBg="1"/>
      <p:bldP spid="15" grpId="0"/>
      <p:bldP spid="34" grpId="0" bldLvl="0" animBg="1"/>
      <p:bldP spid="19" grpId="0" bldLvl="0" animBg="1"/>
      <p:bldP spid="20" grpId="0"/>
      <p:bldP spid="35" grpId="0" bldLvl="0" animBg="1"/>
      <p:bldP spid="3" grpId="0" bldLvl="0" animBg="1"/>
      <p:bldP spid="8" grpId="0"/>
      <p:bldP spid="13" grpId="0" bldLvl="0" animBg="1"/>
      <p:bldP spid="18" grpId="0"/>
      <p:bldP spid="23" grpId="0"/>
      <p:bldP spid="25" grpId="1" animBg="1"/>
      <p:bldP spid="4" grpId="1" animBg="1"/>
      <p:bldP spid="5" grpId="1"/>
      <p:bldP spid="6" grpId="1"/>
      <p:bldP spid="7" grpId="1"/>
      <p:bldP spid="11" grpId="1"/>
      <p:bldP spid="12" grpId="1"/>
      <p:bldP spid="16" grpId="1"/>
      <p:bldP spid="17" grpId="1"/>
      <p:bldP spid="21" grpId="1"/>
      <p:bldP spid="22" grpId="1"/>
      <p:bldP spid="9" grpId="1" animBg="1"/>
      <p:bldP spid="10" grpId="1"/>
      <p:bldP spid="33" grpId="1" animBg="1"/>
      <p:bldP spid="14" grpId="1" animBg="1"/>
      <p:bldP spid="15" grpId="1"/>
      <p:bldP spid="34" grpId="1" animBg="1"/>
      <p:bldP spid="19" grpId="1" animBg="1"/>
      <p:bldP spid="20" grpId="1"/>
      <p:bldP spid="35" grpId="1" animBg="1"/>
      <p:bldP spid="3" grpId="1" animBg="1"/>
      <p:bldP spid="8" grpId="1"/>
      <p:bldP spid="13" grpId="1" animBg="1"/>
      <p:bldP spid="18" grpId="1"/>
      <p:bldP spid="23"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15440" y="2057400"/>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3276495" y="3718455"/>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MH_Others_1"/>
          <p:cNvSpPr txBox="1"/>
          <p:nvPr>
            <p:custDataLst>
              <p:tags r:id="rId1"/>
            </p:custDataLst>
          </p:nvPr>
        </p:nvSpPr>
        <p:spPr>
          <a:xfrm>
            <a:off x="864526" y="2860251"/>
            <a:ext cx="3955467" cy="847938"/>
          </a:xfrm>
          <a:prstGeom prst="rect">
            <a:avLst/>
          </a:prstGeom>
          <a:noFill/>
        </p:spPr>
        <p:txBody>
          <a:bodyPr wrap="square" rtlCol="0">
            <a:noAutofit/>
          </a:bodyPr>
          <a:lstStyle/>
          <a:p>
            <a:pPr algn="ctr"/>
            <a:r>
              <a:rPr lang="en-US" altLang="zh-CN" sz="4400" dirty="0">
                <a:solidFill>
                  <a:schemeClr val="bg1"/>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lt"/>
              </a:rPr>
              <a:t>PART 1</a:t>
            </a:r>
            <a:endParaRPr lang="en-US" altLang="zh-CN" sz="4400" dirty="0">
              <a:solidFill>
                <a:schemeClr val="bg1"/>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lt"/>
            </a:endParaRPr>
          </a:p>
        </p:txBody>
      </p:sp>
      <p:sp>
        <p:nvSpPr>
          <p:cNvPr id="2" name="矩形 1"/>
          <p:cNvSpPr/>
          <p:nvPr/>
        </p:nvSpPr>
        <p:spPr>
          <a:xfrm>
            <a:off x="4248785" y="2961005"/>
            <a:ext cx="6852285" cy="645160"/>
          </a:xfrm>
          <a:prstGeom prst="rect">
            <a:avLst/>
          </a:prstGeom>
        </p:spPr>
        <p:txBody>
          <a:bodyPr wrap="square">
            <a:spAutoFit/>
          </a:bodyPr>
          <a:lstStyle/>
          <a:p>
            <a:pPr algn="ctr"/>
            <a:r>
              <a:rPr lang="en-US" altLang="zh-CN" sz="3600" dirty="0" smtClean="0">
                <a:latin typeface="Times New Roman" panose="02020603050405020304" charset="0"/>
                <a:ea typeface="宋体" panose="02010600030101010101" pitchFamily="2" charset="-122"/>
                <a:cs typeface="Times New Roman" panose="02020603050405020304" charset="0"/>
                <a:sym typeface="+mn-lt"/>
              </a:rPr>
              <a:t>Introduction</a:t>
            </a:r>
            <a:endParaRPr lang="en-US" altLang="zh-CN" sz="3600" dirty="0">
              <a:latin typeface="宋体" panose="02010600030101010101" pitchFamily="2" charset="-122"/>
              <a:ea typeface="宋体" panose="02010600030101010101" pitchFamily="2" charset="-122"/>
              <a:cs typeface="Times New Roman" panose="0202060305040502030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1755"/>
    </mc:Choice>
    <mc:Fallback>
      <p:transition spd="slow" advTm="1755"/>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椭圆 32"/>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1352550" y="507365"/>
            <a:ext cx="6343015" cy="398780"/>
          </a:xfrm>
          <a:prstGeom prst="rect">
            <a:avLst/>
          </a:prstGeom>
        </p:spPr>
        <p:txBody>
          <a:bodyPr wrap="square">
            <a:spAutoFit/>
          </a:bodyPr>
          <a:lstStyle/>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1    </a:t>
            </a:r>
            <a:r>
              <a:rPr lang="en-US" altLang="zh-CN" sz="2000" b="1" dirty="0" smtClean="0">
                <a:latin typeface="Times New Roman" panose="02020603050405020304" charset="0"/>
                <a:ea typeface="宋体" panose="02010600030101010101" pitchFamily="2" charset="-122"/>
                <a:cs typeface="Times New Roman" panose="02020603050405020304" charset="0"/>
                <a:sym typeface="+mn-lt"/>
              </a:rPr>
              <a:t>Introduction</a:t>
            </a:r>
            <a:endParaRPr lang="zh-CN" altLang="en-US" sz="2000" b="1" dirty="0">
              <a:solidFill>
                <a:schemeClr val="tx1">
                  <a:lumMod val="75000"/>
                  <a:lumOff val="25000"/>
                </a:schemeClr>
              </a:solidFill>
              <a:latin typeface="宋体" panose="02010600030101010101" pitchFamily="2" charset="-122"/>
              <a:ea typeface="宋体" panose="02010600030101010101" pitchFamily="2" charset="-122"/>
              <a:cs typeface="Times New Roman" panose="02020603050405020304" charset="0"/>
              <a:sym typeface="+mn-lt"/>
            </a:endParaRPr>
          </a:p>
        </p:txBody>
      </p:sp>
      <p:sp>
        <p:nvSpPr>
          <p:cNvPr id="3" name="文本框 2"/>
          <p:cNvSpPr txBox="1"/>
          <p:nvPr/>
        </p:nvSpPr>
        <p:spPr>
          <a:xfrm>
            <a:off x="1226820" y="1303573"/>
            <a:ext cx="10114280" cy="4892675"/>
          </a:xfrm>
          <a:prstGeom prst="rect">
            <a:avLst/>
          </a:prstGeom>
          <a:noFill/>
        </p:spPr>
        <p:txBody>
          <a:bodyPr wrap="square" rtlCol="0">
            <a:spAutoFit/>
          </a:bodyPr>
          <a:p>
            <a:pPr marL="342900" indent="-342900" algn="just" fontAlgn="auto">
              <a:buFont typeface="Arial" panose="020B0604020202020204" pitchFamily="34" charset="0"/>
              <a:buChar char="•"/>
            </a:pPr>
            <a:r>
              <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Swarm intelligence algorithm is an optimization method</a:t>
            </a:r>
            <a:r>
              <a:rPr lang="en-US" altLang="zh-CN"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proposed by researchers based on the research of biological</a:t>
            </a:r>
            <a:r>
              <a:rPr lang="en-US" altLang="zh-CN"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group behavior and physical phenomena in nature.</a:t>
            </a:r>
            <a:endPar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a:p>
            <a:pPr marL="342900" indent="-342900" algn="just" fontAlgn="auto">
              <a:buFont typeface="Arial" panose="020B0604020202020204" pitchFamily="34" charset="0"/>
              <a:buChar char="•"/>
            </a:pPr>
            <a:r>
              <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Internet of things and big data are hot research and appli_x0002_cation fields in the intelligent era. As the core infrastructure</a:t>
            </a:r>
            <a:r>
              <a:rPr lang="en-US" altLang="zh-CN"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of Internet of things and big data, WSN have been widely</a:t>
            </a:r>
            <a:r>
              <a:rPr lang="en-US" altLang="zh-CN"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studied and deeply developed in recent years.</a:t>
            </a:r>
            <a:endPar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a:p>
            <a:pPr marL="342900" indent="-342900" algn="just" fontAlgn="auto">
              <a:buFont typeface="Arial" panose="020B0604020202020204" pitchFamily="34" charset="0"/>
              <a:buChar char="•"/>
            </a:pPr>
            <a:r>
              <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In this paper, our goal is to analyze the shortcomings of</a:t>
            </a:r>
            <a:r>
              <a:rPr lang="en-US" altLang="zh-CN"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FA and make corresponding improvements, so as to improve</a:t>
            </a:r>
            <a:r>
              <a:rPr lang="en-US" altLang="zh-CN"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the performance of the algorithm.</a:t>
            </a:r>
            <a:endPar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a:p>
            <a:pPr marL="342900" indent="-342900" algn="just" fontAlgn="auto">
              <a:buFont typeface="Arial" panose="020B0604020202020204" pitchFamily="34" charset="0"/>
              <a:buChar char="•"/>
            </a:pPr>
            <a:r>
              <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Using the</a:t>
            </a:r>
            <a:r>
              <a:rPr lang="en-US" altLang="zh-CN"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improved version of FA proposed in this paper, MCPCFA</a:t>
            </a:r>
            <a:r>
              <a:rPr lang="en-US" altLang="zh-CN"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family algorithm optimizes the node deployment strategy of</a:t>
            </a:r>
            <a:r>
              <a:rPr lang="en-US" altLang="zh-CN"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WSN and finds the node layout mode with the maximum</a:t>
            </a:r>
            <a:r>
              <a:rPr lang="en-US" altLang="zh-CN"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rPr>
              <a:t>coverage.</a:t>
            </a:r>
            <a:endParaRPr lang="zh-CN" altLang="en-US" sz="2400" b="1"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91854"/>
    </mc:Choice>
    <mc:Fallback>
      <p:transition spd="slow" advTm="918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椭圆 32"/>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1352550" y="507365"/>
            <a:ext cx="6343015" cy="398780"/>
          </a:xfrm>
          <a:prstGeom prst="rect">
            <a:avLst/>
          </a:prstGeom>
        </p:spPr>
        <p:txBody>
          <a:bodyPr wrap="square">
            <a:spAutoFit/>
          </a:bodyPr>
          <a:lstStyle/>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1    </a:t>
            </a:r>
            <a:r>
              <a:rPr lang="en-US" altLang="zh-CN" sz="2000" b="1" dirty="0" smtClean="0">
                <a:latin typeface="Times New Roman" panose="02020603050405020304" charset="0"/>
                <a:ea typeface="宋体" panose="02010600030101010101" pitchFamily="2" charset="-122"/>
                <a:cs typeface="Times New Roman" panose="02020603050405020304" charset="0"/>
                <a:sym typeface="+mn-lt"/>
              </a:rPr>
              <a:t>Introduction</a:t>
            </a:r>
            <a:endParaRPr lang="zh-CN" altLang="en-US" sz="2000" b="1" dirty="0">
              <a:solidFill>
                <a:schemeClr val="tx1">
                  <a:lumMod val="75000"/>
                  <a:lumOff val="25000"/>
                </a:schemeClr>
              </a:solidFill>
              <a:latin typeface="宋体" panose="02010600030101010101" pitchFamily="2" charset="-122"/>
              <a:ea typeface="宋体" panose="02010600030101010101" pitchFamily="2" charset="-122"/>
              <a:cs typeface="Times New Roman" panose="02020603050405020304" charset="0"/>
              <a:sym typeface="+mn-lt"/>
            </a:endParaRPr>
          </a:p>
        </p:txBody>
      </p:sp>
      <p:sp>
        <p:nvSpPr>
          <p:cNvPr id="3" name="文本框 2"/>
          <p:cNvSpPr txBox="1"/>
          <p:nvPr/>
        </p:nvSpPr>
        <p:spPr>
          <a:xfrm>
            <a:off x="1226820" y="1106723"/>
            <a:ext cx="10114280" cy="460375"/>
          </a:xfrm>
          <a:prstGeom prst="rect">
            <a:avLst/>
          </a:prstGeom>
          <a:noFill/>
        </p:spPr>
        <p:txBody>
          <a:bodyPr wrap="square" rtlCol="0">
            <a:spAutoFit/>
          </a:bodyPr>
          <a:p>
            <a:pPr indent="0" algn="just" fontAlgn="auto">
              <a:buFont typeface="Arial" panose="020B0604020202020204" pitchFamily="34" charset="0"/>
              <a:buNone/>
            </a:pPr>
            <a:r>
              <a:rPr lang="zh-CN" altLang="en-US" sz="2400" dirty="0" smtClean="0">
                <a:uFillTx/>
                <a:latin typeface="Times New Roman" panose="02020603050405020304" charset="0"/>
                <a:ea typeface="宋体" panose="02010600030101010101" pitchFamily="2" charset="-122"/>
                <a:cs typeface="Times New Roman" panose="02020603050405020304" charset="0"/>
                <a:sym typeface="+mn-ea"/>
              </a:rPr>
              <a:t>The main contributions of this paper are summarized</a:t>
            </a:r>
            <a:r>
              <a:rPr lang="en-US" altLang="zh-CN" sz="2400" dirty="0" smtClean="0">
                <a:uFillTx/>
                <a:latin typeface="Times New Roman" panose="02020603050405020304" charset="0"/>
                <a:ea typeface="宋体" panose="02010600030101010101" pitchFamily="2" charset="-122"/>
                <a:cs typeface="Times New Roman" panose="02020603050405020304" charset="0"/>
                <a:sym typeface="+mn-ea"/>
              </a:rPr>
              <a:t> </a:t>
            </a:r>
            <a:r>
              <a:rPr lang="zh-CN" altLang="en-US" sz="2400" dirty="0" smtClean="0">
                <a:uFillTx/>
                <a:latin typeface="Times New Roman" panose="02020603050405020304" charset="0"/>
                <a:ea typeface="宋体" panose="02010600030101010101" pitchFamily="2" charset="-122"/>
                <a:cs typeface="Times New Roman" panose="02020603050405020304" charset="0"/>
                <a:sym typeface="+mn-ea"/>
              </a:rPr>
              <a:t>as follows.</a:t>
            </a:r>
            <a:endPar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p:txBody>
      </p:sp>
      <p:sp>
        <p:nvSpPr>
          <p:cNvPr id="2" name="文本框 1"/>
          <p:cNvSpPr txBox="1"/>
          <p:nvPr/>
        </p:nvSpPr>
        <p:spPr>
          <a:xfrm>
            <a:off x="1226820" y="1567098"/>
            <a:ext cx="10114280" cy="5262245"/>
          </a:xfrm>
          <a:prstGeom prst="rect">
            <a:avLst/>
          </a:prstGeom>
          <a:noFill/>
        </p:spPr>
        <p:txBody>
          <a:bodyPr wrap="square" rtlCol="0">
            <a:spAutoFit/>
          </a:bodyPr>
          <a:p>
            <a:pPr marL="342900" indent="-342900" algn="just" fontAlgn="auto">
              <a:buFont typeface="Arial" panose="020B0604020202020204" pitchFamily="34" charset="0"/>
              <a:buChar char="•"/>
            </a:pPr>
            <a:r>
              <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MCPFA family algorithm is proposed, and the population</a:t>
            </a:r>
            <a:r>
              <a:rPr lang="en-US" altLang="zh-CN"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number of MCPFA is updated to further improve the</a:t>
            </a:r>
            <a:r>
              <a:rPr lang="en-US" altLang="zh-CN"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performance of FA.</a:t>
            </a:r>
            <a:endPar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a:p>
            <a:pPr marL="342900" indent="-342900" algn="just" fontAlgn="auto">
              <a:buFont typeface="Arial" panose="020B0604020202020204" pitchFamily="34" charset="0"/>
              <a:buChar char="•"/>
            </a:pPr>
            <a:r>
              <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The performance of the proposed MCPFA is analyzed.</a:t>
            </a:r>
            <a:r>
              <a:rPr lang="en-US" altLang="zh-CN"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In order to use less memory to simulate the operation of</a:t>
            </a:r>
            <a:r>
              <a:rPr lang="en-US" altLang="zh-CN"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MCPFA, the compact idea is added, and the MCPCFA is</a:t>
            </a:r>
            <a:r>
              <a:rPr lang="en-US" altLang="zh-CN"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proposed to improve the overall function of FA.</a:t>
            </a:r>
            <a:endPar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a:p>
            <a:pPr marL="342900" indent="-342900" algn="just" fontAlgn="auto">
              <a:buFont typeface="Arial" panose="020B0604020202020204" pitchFamily="34" charset="0"/>
              <a:buChar char="•"/>
            </a:pPr>
            <a:r>
              <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In this paper, CEC2013 test function set is used to test and</a:t>
            </a:r>
            <a:r>
              <a:rPr lang="en-US" altLang="zh-CN"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analyze the performance of the proposed MCPCFA fam_x0002_ily algorithm, which verifies our theory. The data results</a:t>
            </a:r>
            <a:r>
              <a:rPr lang="en-US" altLang="zh-CN"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show that compared with other comparison algorithms,</a:t>
            </a:r>
            <a:r>
              <a:rPr lang="en-US" altLang="zh-CN"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MCPCFA shows strong ability</a:t>
            </a:r>
            <a:r>
              <a:rPr lang="en-US" altLang="zh-CN"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a:t>
            </a:r>
            <a:endParaRPr lang="en-US" altLang="zh-CN" sz="2400"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a:p>
            <a:pPr marL="342900" indent="-342900" algn="just" fontAlgn="auto">
              <a:buFont typeface="Arial" panose="020B0604020202020204" pitchFamily="34" charset="0"/>
              <a:buChar char="•"/>
            </a:pPr>
            <a:r>
              <a:rPr lang="en-US" altLang="zh-CN"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This paper introduces the traditional WSN coverage model, 0-1 model. At the same time, MCPCFA family algorithm was used to optimize the model. Through the analysis of simulation results, it is confirmed that the optimization ability of the proposed method is better than other methods. The superiority and applicability of MCPCFA in this field are also verified.</a:t>
            </a:r>
            <a:endParaRPr lang="en-US" altLang="zh-CN" sz="2400"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91854"/>
    </mc:Choice>
    <mc:Fallback>
      <p:transition spd="slow" advTm="918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15440" y="2057400"/>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3276495" y="3718455"/>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MH_Others_1"/>
          <p:cNvSpPr txBox="1"/>
          <p:nvPr>
            <p:custDataLst>
              <p:tags r:id="rId1"/>
            </p:custDataLst>
          </p:nvPr>
        </p:nvSpPr>
        <p:spPr>
          <a:xfrm>
            <a:off x="864526" y="2860251"/>
            <a:ext cx="3955467" cy="847938"/>
          </a:xfrm>
          <a:prstGeom prst="rect">
            <a:avLst/>
          </a:prstGeom>
          <a:noFill/>
        </p:spPr>
        <p:txBody>
          <a:bodyPr wrap="square" rtlCol="0">
            <a:noAutofit/>
          </a:bodyPr>
          <a:lstStyle/>
          <a:p>
            <a:pPr algn="ctr"/>
            <a:r>
              <a:rPr lang="en-US" altLang="zh-CN" sz="4400" dirty="0">
                <a:solidFill>
                  <a:schemeClr val="bg1"/>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lt"/>
              </a:rPr>
              <a:t>PART 2</a:t>
            </a:r>
            <a:endParaRPr lang="en-US" altLang="zh-CN" sz="4400" dirty="0">
              <a:solidFill>
                <a:schemeClr val="bg1"/>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lt"/>
            </a:endParaRPr>
          </a:p>
        </p:txBody>
      </p:sp>
      <p:sp>
        <p:nvSpPr>
          <p:cNvPr id="2" name="矩形 1"/>
          <p:cNvSpPr/>
          <p:nvPr/>
        </p:nvSpPr>
        <p:spPr>
          <a:xfrm>
            <a:off x="4303395" y="2829560"/>
            <a:ext cx="7037705" cy="1198880"/>
          </a:xfrm>
          <a:prstGeom prst="rect">
            <a:avLst/>
          </a:prstGeom>
        </p:spPr>
        <p:txBody>
          <a:bodyPr wrap="square">
            <a:spAutoFit/>
          </a:bodyPr>
          <a:lstStyle/>
          <a:p>
            <a:pPr algn="ctr"/>
            <a:r>
              <a:rPr lang="zh-CN" altLang="en-US" sz="3600" dirty="0">
                <a:latin typeface="Times New Roman" panose="02020603050405020304" charset="0"/>
                <a:ea typeface="宋体" panose="02010600030101010101" pitchFamily="2" charset="-122"/>
                <a:cs typeface="Times New Roman" panose="02020603050405020304" charset="0"/>
                <a:sym typeface="+mn-lt"/>
              </a:rPr>
              <a:t>Modified Communication Parallel Compact Firefly Algorithm</a:t>
            </a:r>
            <a:endParaRPr lang="zh-CN" altLang="en-US" sz="3600" dirty="0">
              <a:latin typeface="Times New Roman" panose="02020603050405020304" charset="0"/>
              <a:ea typeface="宋体" panose="02010600030101010101" pitchFamily="2" charset="-122"/>
              <a:cs typeface="Times New Roman" panose="0202060305040502030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2633"/>
    </mc:Choice>
    <mc:Fallback>
      <p:transition spd="slow" advTm="2633"/>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椭圆 32"/>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框 2"/>
          <p:cNvSpPr txBox="1"/>
          <p:nvPr/>
        </p:nvSpPr>
        <p:spPr>
          <a:xfrm>
            <a:off x="1038860" y="1313098"/>
            <a:ext cx="10114280" cy="460375"/>
          </a:xfrm>
          <a:prstGeom prst="rect">
            <a:avLst/>
          </a:prstGeom>
          <a:noFill/>
        </p:spPr>
        <p:txBody>
          <a:bodyPr wrap="square" rtlCol="0">
            <a:spAutoFit/>
          </a:bodyPr>
          <a:p>
            <a:pPr indent="0" algn="just" fontAlgn="auto">
              <a:buFont typeface="+mj-lt"/>
              <a:buNone/>
            </a:pPr>
            <a:r>
              <a:rPr lang="en-US" altLang="zh-CN"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 A. Firefly Algorithm</a:t>
            </a:r>
            <a:endParaRPr lang="en-US" altLang="zh-CN" sz="2400"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p:txBody>
      </p:sp>
      <p:sp>
        <p:nvSpPr>
          <p:cNvPr id="4" name="矩形 3"/>
          <p:cNvSpPr/>
          <p:nvPr/>
        </p:nvSpPr>
        <p:spPr>
          <a:xfrm>
            <a:off x="1352550" y="507365"/>
            <a:ext cx="9845040" cy="398780"/>
          </a:xfrm>
          <a:prstGeom prst="rect">
            <a:avLst/>
          </a:prstGeom>
        </p:spPr>
        <p:txBody>
          <a:bodyPr wrap="square">
            <a:spAutoFit/>
          </a:bodyPr>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2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Modified Communication Parallel Compact Firefly Algorithm</a:t>
            </a:r>
            <a:endParaRPr lang="zh-CN" altLang="en-US" sz="2000" b="1" dirty="0" smtClean="0">
              <a:latin typeface="Times New Roman" panose="02020603050405020304" charset="0"/>
              <a:ea typeface="宋体" panose="02010600030101010101" pitchFamily="2" charset="-122"/>
              <a:cs typeface="Times New Roman" panose="02020603050405020304" charset="0"/>
              <a:sym typeface="+mn-lt"/>
            </a:endParaRPr>
          </a:p>
        </p:txBody>
      </p:sp>
      <p:pic>
        <p:nvPicPr>
          <p:cNvPr id="5" name="图片 4"/>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4865370" y="2180590"/>
            <a:ext cx="2818765" cy="985520"/>
          </a:xfrm>
          <a:prstGeom prst="rect">
            <a:avLst/>
          </a:prstGeom>
        </p:spPr>
      </p:pic>
      <p:pic>
        <p:nvPicPr>
          <p:cNvPr id="6" name="图片 5"/>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2510790" y="3573145"/>
            <a:ext cx="7528560" cy="78549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Tm="91854"/>
    </mc:Choice>
    <mc:Fallback>
      <p:transition spd="slow" advTm="918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椭圆 32"/>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文本框 1"/>
          <p:cNvSpPr txBox="1"/>
          <p:nvPr/>
        </p:nvSpPr>
        <p:spPr>
          <a:xfrm>
            <a:off x="1226820" y="1106805"/>
            <a:ext cx="7659370" cy="460375"/>
          </a:xfrm>
          <a:prstGeom prst="rect">
            <a:avLst/>
          </a:prstGeom>
          <a:noFill/>
        </p:spPr>
        <p:txBody>
          <a:bodyPr wrap="square" rtlCol="0">
            <a:spAutoFit/>
          </a:bodyPr>
          <a:p>
            <a:pPr marL="0" indent="0" algn="just" fontAlgn="auto">
              <a:buFont typeface="+mj-lt"/>
              <a:buNone/>
              <a:extLst>
                <a:ext uri="{35155182-B16C-46BC-9424-99874614C6A1}">
                  <wpsdc:marlchars xmlns:wpsdc="http://www.wps.cn/officeDocument/2017/drawingmlCustomData" val="0" checksum="0"/>
                </a:ext>
              </a:extLst>
            </a:pPr>
            <a:r>
              <a:rPr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B. Modified Communication Parallel Firefly Algorithm</a:t>
            </a:r>
            <a:endParaRPr sz="2400"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p:txBody>
      </p:sp>
      <p:sp>
        <p:nvSpPr>
          <p:cNvPr id="3" name="矩形 2"/>
          <p:cNvSpPr/>
          <p:nvPr/>
        </p:nvSpPr>
        <p:spPr>
          <a:xfrm>
            <a:off x="1352550" y="507365"/>
            <a:ext cx="9845040" cy="398780"/>
          </a:xfrm>
          <a:prstGeom prst="rect">
            <a:avLst/>
          </a:prstGeom>
        </p:spPr>
        <p:txBody>
          <a:bodyPr wrap="square">
            <a:spAutoFit/>
          </a:bodyPr>
          <a:lstStyle/>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2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Modified Communication Parallel Compact Firefly Algorithm</a:t>
            </a:r>
            <a:endParaRPr lang="zh-CN" altLang="en-US" sz="2000" b="1" dirty="0" smtClean="0">
              <a:latin typeface="Times New Roman" panose="02020603050405020304" charset="0"/>
              <a:ea typeface="宋体" panose="02010600030101010101" pitchFamily="2" charset="-122"/>
              <a:cs typeface="Times New Roman" panose="02020603050405020304" charset="0"/>
              <a:sym typeface="+mn-lt"/>
            </a:endParaRPr>
          </a:p>
        </p:txBody>
      </p:sp>
      <p:sp>
        <p:nvSpPr>
          <p:cNvPr id="6" name="文本框 5"/>
          <p:cNvSpPr txBox="1"/>
          <p:nvPr/>
        </p:nvSpPr>
        <p:spPr>
          <a:xfrm>
            <a:off x="1226820" y="1767840"/>
            <a:ext cx="10196195" cy="3476625"/>
          </a:xfrm>
          <a:prstGeom prst="rect">
            <a:avLst/>
          </a:prstGeom>
          <a:noFill/>
        </p:spPr>
        <p:txBody>
          <a:bodyPr wrap="square" rtlCol="0" anchor="t">
            <a:spAutoFit/>
          </a:bodyPr>
          <a:p>
            <a:pPr marL="0" indent="508000" algn="just" fontAlgn="auto">
              <a:buClrTx/>
              <a:buSzTx/>
              <a:buFont typeface="+mj-lt"/>
              <a:extLst>
                <a:ext uri="{35155182-B16C-46BC-9424-99874614C6A1}">
                  <wpsdc:indentchars xmlns:wpsdc="http://www.wps.cn/officeDocument/2017/drawingmlCustomData" val="200" checksum="282533468"/>
                  <wpsdc:marlchars xmlns:wpsdc="http://www.wps.cn/officeDocument/2017/drawingmlCustomData" val="0" checksum="0"/>
                </a:ext>
              </a:extLst>
            </a:pPr>
            <a:r>
              <a:rPr sz="2000" dirty="0" smtClean="0">
                <a:uFillTx/>
                <a:latin typeface="Times New Roman" panose="02020603050405020304" charset="0"/>
                <a:ea typeface="宋体" panose="02010600030101010101" pitchFamily="2" charset="-122"/>
                <a:cs typeface="Times New Roman" panose="02020603050405020304" charset="0"/>
              </a:rPr>
              <a:t>Although the traditional FA has stronger global search ability than other algorithms, like most swarm intelligence algorithm, FA still has the disadvantage that it is easy to fall into the local optimal solution, resulting in the premature convergence of the algorithm in the running process. Therefore, aiming at this problem, based on the traditional parallel strategy, this paper proposes MCPFA family algorithm.</a:t>
            </a:r>
            <a:endParaRPr sz="2000" dirty="0" smtClean="0">
              <a:uFillTx/>
              <a:latin typeface="Times New Roman" panose="02020603050405020304" charset="0"/>
              <a:ea typeface="宋体" panose="02010600030101010101" pitchFamily="2" charset="-122"/>
              <a:cs typeface="Times New Roman" panose="02020603050405020304" charset="0"/>
            </a:endParaRPr>
          </a:p>
          <a:p>
            <a:pPr marL="0" indent="508000" algn="just" fontAlgn="auto">
              <a:buClrTx/>
              <a:buSzTx/>
              <a:buFont typeface="+mj-lt"/>
              <a:extLst>
                <a:ext uri="{35155182-B16C-46BC-9424-99874614C6A1}">
                  <wpsdc:indentchars xmlns:wpsdc="http://www.wps.cn/officeDocument/2017/drawingmlCustomData" val="200" checksum="282533468"/>
                  <wpsdc:marlchars xmlns:wpsdc="http://www.wps.cn/officeDocument/2017/drawingmlCustomData" val="0" checksum="0"/>
                </a:ext>
              </a:extLst>
            </a:pPr>
            <a:endParaRPr sz="2000" dirty="0" smtClean="0">
              <a:uFillTx/>
              <a:latin typeface="Times New Roman" panose="02020603050405020304" charset="0"/>
              <a:ea typeface="宋体" panose="02010600030101010101" pitchFamily="2" charset="-122"/>
              <a:cs typeface="Times New Roman" panose="02020603050405020304" charset="0"/>
            </a:endParaRPr>
          </a:p>
          <a:p>
            <a:pPr marL="0" indent="508000" algn="just" fontAlgn="auto">
              <a:buClrTx/>
              <a:buSzTx/>
              <a:buFont typeface="+mj-lt"/>
              <a:extLst>
                <a:ext uri="{35155182-B16C-46BC-9424-99874614C6A1}">
                  <wpsdc:indentchars xmlns:wpsdc="http://www.wps.cn/officeDocument/2017/drawingmlCustomData" val="200" checksum="282533468"/>
                  <wpsdc:marlchars xmlns:wpsdc="http://www.wps.cn/officeDocument/2017/drawingmlCustomData" val="0" checksum="0"/>
                </a:ext>
              </a:extLst>
            </a:pPr>
            <a:r>
              <a:rPr sz="2000" dirty="0" smtClean="0">
                <a:uFillTx/>
                <a:latin typeface="Times New Roman" panose="02020603050405020304" charset="0"/>
                <a:ea typeface="宋体" panose="02010600030101010101" pitchFamily="2" charset="-122"/>
                <a:cs typeface="Times New Roman" panose="02020603050405020304" charset="0"/>
              </a:rPr>
              <a:t>Communication strategy in the first stage</a:t>
            </a:r>
            <a:r>
              <a:rPr lang="en-US" sz="2000" dirty="0" smtClean="0">
                <a:uFillTx/>
                <a:latin typeface="Times New Roman" panose="02020603050405020304" charset="0"/>
                <a:ea typeface="宋体" panose="02010600030101010101" pitchFamily="2" charset="-122"/>
                <a:cs typeface="Times New Roman" panose="02020603050405020304" charset="0"/>
              </a:rPr>
              <a:t>:</a:t>
            </a:r>
            <a:endParaRPr lang="en-US" sz="2000" dirty="0" smtClean="0">
              <a:uFillTx/>
              <a:latin typeface="Times New Roman" panose="02020603050405020304" charset="0"/>
              <a:ea typeface="宋体" panose="02010600030101010101" pitchFamily="2" charset="-122"/>
              <a:cs typeface="Times New Roman" panose="02020603050405020304" charset="0"/>
            </a:endParaRPr>
          </a:p>
          <a:p>
            <a:pPr marL="0" indent="508000" algn="just" fontAlgn="auto">
              <a:buClrTx/>
              <a:buSzTx/>
              <a:buFont typeface="+mj-lt"/>
              <a:extLst>
                <a:ext uri="{35155182-B16C-46BC-9424-99874614C6A1}">
                  <wpsdc:indentchars xmlns:wpsdc="http://www.wps.cn/officeDocument/2017/drawingmlCustomData" val="200" checksum="282533468"/>
                  <wpsdc:marlchars xmlns:wpsdc="http://www.wps.cn/officeDocument/2017/drawingmlCustomData" val="0" checksum="0"/>
                </a:ext>
              </a:extLst>
            </a:pPr>
            <a:endParaRPr lang="en-US" sz="2000" dirty="0" smtClean="0">
              <a:uFillTx/>
              <a:latin typeface="Times New Roman" panose="02020603050405020304" charset="0"/>
              <a:ea typeface="宋体" panose="02010600030101010101" pitchFamily="2" charset="-122"/>
              <a:cs typeface="Times New Roman" panose="02020603050405020304" charset="0"/>
            </a:endParaRPr>
          </a:p>
          <a:p>
            <a:pPr marL="342900" indent="508000" algn="just" fontAlgn="auto">
              <a:buClrTx/>
              <a:buSzTx/>
              <a:buFont typeface="Arial" panose="020B0604020202020204" pitchFamily="34" charset="0"/>
              <a:buChar char="•"/>
              <a:extLst>
                <a:ext uri="{35155182-B16C-46BC-9424-99874614C6A1}">
                  <wpsdc:indentchars xmlns:wpsdc="http://www.wps.cn/officeDocument/2017/drawingmlCustomData" val="200" checksum="282533468"/>
                </a:ext>
              </a:extLst>
            </a:pPr>
            <a:r>
              <a:rPr lang="en-US" sz="2000" dirty="0" smtClean="0">
                <a:uFillTx/>
                <a:latin typeface="Times New Roman" panose="02020603050405020304" charset="0"/>
                <a:ea typeface="宋体" panose="02010600030101010101" pitchFamily="2" charset="-122"/>
                <a:cs typeface="Times New Roman" panose="02020603050405020304" charset="0"/>
              </a:rPr>
              <a:t>Modified Communication Parallel Firefly Algorithm-Best (MCPFA-B)</a:t>
            </a:r>
            <a:endParaRPr lang="en-US" sz="2000" dirty="0" smtClean="0">
              <a:uFillTx/>
              <a:latin typeface="Times New Roman" panose="02020603050405020304" charset="0"/>
              <a:ea typeface="宋体" panose="02010600030101010101" pitchFamily="2" charset="-122"/>
              <a:cs typeface="Times New Roman" panose="02020603050405020304" charset="0"/>
            </a:endParaRPr>
          </a:p>
          <a:p>
            <a:pPr marL="342900" indent="508000" algn="just" fontAlgn="auto">
              <a:buClrTx/>
              <a:buSzTx/>
              <a:buFont typeface="Arial" panose="020B0604020202020204" pitchFamily="34" charset="0"/>
              <a:buChar char="•"/>
              <a:extLst>
                <a:ext uri="{35155182-B16C-46BC-9424-99874614C6A1}">
                  <wpsdc:indentchars xmlns:wpsdc="http://www.wps.cn/officeDocument/2017/drawingmlCustomData" val="200" checksum="282533468"/>
                </a:ext>
              </a:extLst>
            </a:pPr>
            <a:r>
              <a:rPr lang="en-US" sz="2000" dirty="0" smtClean="0">
                <a:uFillTx/>
                <a:latin typeface="Times New Roman" panose="02020603050405020304" charset="0"/>
                <a:ea typeface="宋体" panose="02010600030101010101" pitchFamily="2" charset="-122"/>
                <a:cs typeface="Times New Roman" panose="02020603050405020304" charset="0"/>
              </a:rPr>
              <a:t>Modified Communication Parallel Firefly Algorithm Average (MCPFA-A)</a:t>
            </a:r>
            <a:endParaRPr lang="en-US" sz="2000" dirty="0" smtClean="0">
              <a:uFillTx/>
              <a:latin typeface="Times New Roman" panose="02020603050405020304" charset="0"/>
              <a:ea typeface="宋体" panose="02010600030101010101" pitchFamily="2" charset="-122"/>
              <a:cs typeface="Times New Roman" panose="02020603050405020304" charset="0"/>
            </a:endParaRPr>
          </a:p>
          <a:p>
            <a:pPr marL="342900" indent="508000" algn="just" fontAlgn="auto">
              <a:buClrTx/>
              <a:buSzTx/>
              <a:buFont typeface="Arial" panose="020B0604020202020204" pitchFamily="34" charset="0"/>
              <a:buChar char="•"/>
              <a:extLst>
                <a:ext uri="{35155182-B16C-46BC-9424-99874614C6A1}">
                  <wpsdc:indentchars xmlns:wpsdc="http://www.wps.cn/officeDocument/2017/drawingmlCustomData" val="200" checksum="282533468"/>
                </a:ext>
              </a:extLst>
            </a:pPr>
            <a:r>
              <a:rPr lang="en-US" sz="2000" dirty="0" smtClean="0">
                <a:uFillTx/>
                <a:latin typeface="Times New Roman" panose="02020603050405020304" charset="0"/>
                <a:ea typeface="宋体" panose="02010600030101010101" pitchFamily="2" charset="-122"/>
                <a:cs typeface="Times New Roman" panose="02020603050405020304" charset="0"/>
              </a:rPr>
              <a:t>Modified Communication Parallel Firefly Algorithm Rand (MCPFA-R)</a:t>
            </a:r>
            <a:endParaRPr lang="en-US" sz="2000" dirty="0" smtClean="0">
              <a:uFillTx/>
              <a:latin typeface="Times New Roman" panose="02020603050405020304" charset="0"/>
              <a:ea typeface="宋体" panose="02010600030101010101" pitchFamily="2" charset="-122"/>
              <a:cs typeface="Times New Roman" panose="0202060305040502030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91854"/>
    </mc:Choice>
    <mc:Fallback>
      <p:transition spd="slow" advTm="918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椭圆 32"/>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aphicFrame>
        <p:nvGraphicFramePr>
          <p:cNvPr id="4" name="对象 3"/>
          <p:cNvGraphicFramePr/>
          <p:nvPr/>
        </p:nvGraphicFramePr>
        <p:xfrm>
          <a:off x="2014855" y="2072005"/>
          <a:ext cx="8520430" cy="3194685"/>
        </p:xfrm>
        <a:graphic>
          <a:graphicData uri="http://schemas.openxmlformats.org/presentationml/2006/ole">
            <mc:AlternateContent xmlns:mc="http://schemas.openxmlformats.org/markup-compatibility/2006">
              <mc:Choice xmlns:v="urn:schemas-microsoft-com:vml" Requires="v">
                <p:oleObj spid="_x0000_s5" name="" r:id="rId1" imgW="13023850" imgH="5577840" progId="Visio.Drawing.15">
                  <p:embed/>
                </p:oleObj>
              </mc:Choice>
              <mc:Fallback>
                <p:oleObj name="" r:id="rId1" imgW="13023850" imgH="5577840" progId="Visio.Drawing.15">
                  <p:embed/>
                  <p:pic>
                    <p:nvPicPr>
                      <p:cNvPr id="0" name="图片 4"/>
                      <p:cNvPicPr/>
                      <p:nvPr/>
                    </p:nvPicPr>
                    <p:blipFill>
                      <a:blip r:embed="rId2"/>
                      <a:stretch>
                        <a:fillRect/>
                      </a:stretch>
                    </p:blipFill>
                    <p:spPr>
                      <a:xfrm>
                        <a:off x="2014855" y="2072005"/>
                        <a:ext cx="8520430" cy="3194685"/>
                      </a:xfrm>
                      <a:prstGeom prst="rect">
                        <a:avLst/>
                      </a:prstGeom>
                    </p:spPr>
                  </p:pic>
                </p:oleObj>
              </mc:Fallback>
            </mc:AlternateContent>
          </a:graphicData>
        </a:graphic>
      </p:graphicFrame>
      <p:sp>
        <p:nvSpPr>
          <p:cNvPr id="10" name="文本框 9"/>
          <p:cNvSpPr txBox="1"/>
          <p:nvPr/>
        </p:nvSpPr>
        <p:spPr>
          <a:xfrm>
            <a:off x="1226820" y="1106805"/>
            <a:ext cx="10840720" cy="460375"/>
          </a:xfrm>
          <a:prstGeom prst="rect">
            <a:avLst/>
          </a:prstGeom>
          <a:noFill/>
        </p:spPr>
        <p:txBody>
          <a:bodyPr wrap="square" rtlCol="0">
            <a:spAutoFit/>
          </a:bodyPr>
          <a:p>
            <a:pPr marL="342900" indent="508000" algn="just" fontAlgn="auto">
              <a:buClrTx/>
              <a:buSzTx/>
              <a:buFont typeface="Arial" panose="020B0604020202020204" pitchFamily="34" charset="0"/>
              <a:buChar char="•"/>
            </a:pPr>
            <a:r>
              <a:rPr lang="en-US" sz="2400" dirty="0" smtClean="0">
                <a:uFillTx/>
                <a:latin typeface="Times New Roman" panose="02020603050405020304" charset="0"/>
                <a:ea typeface="宋体" panose="02010600030101010101" pitchFamily="2" charset="-122"/>
                <a:cs typeface="Times New Roman" panose="02020603050405020304" charset="0"/>
                <a:sym typeface="+mn-ea"/>
              </a:rPr>
              <a:t>Modified Communication Parallel Firefly Algorithm-Best (MCPFA-B)</a:t>
            </a:r>
            <a:endPar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p:txBody>
      </p:sp>
      <p:sp>
        <p:nvSpPr>
          <p:cNvPr id="6" name="矩形 5"/>
          <p:cNvSpPr/>
          <p:nvPr/>
        </p:nvSpPr>
        <p:spPr>
          <a:xfrm>
            <a:off x="1352550" y="507365"/>
            <a:ext cx="9845040" cy="398780"/>
          </a:xfrm>
          <a:prstGeom prst="rect">
            <a:avLst/>
          </a:prstGeom>
        </p:spPr>
        <p:txBody>
          <a:bodyPr wrap="square">
            <a:spAutoFit/>
          </a:bodyPr>
          <a:lstStyle/>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2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Modified Communication Parallel Compact Firefly Algorithm</a:t>
            </a:r>
            <a:endParaRPr lang="zh-CN" altLang="en-US" sz="2000" b="1" dirty="0" smtClean="0">
              <a:latin typeface="Times New Roman" panose="02020603050405020304" charset="0"/>
              <a:ea typeface="宋体" panose="02010600030101010101" pitchFamily="2" charset="-122"/>
              <a:cs typeface="Times New Roman" panose="02020603050405020304" charset="0"/>
              <a:sym typeface="+mn-lt"/>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Tm="91854"/>
    </mc:Choice>
    <mc:Fallback>
      <p:transition spd="slow" advTm="918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椭圆 32"/>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1226820" y="1106805"/>
            <a:ext cx="10840720" cy="460375"/>
          </a:xfrm>
          <a:prstGeom prst="rect">
            <a:avLst/>
          </a:prstGeom>
          <a:noFill/>
        </p:spPr>
        <p:txBody>
          <a:bodyPr wrap="square" rtlCol="0">
            <a:spAutoFit/>
          </a:bodyPr>
          <a:p>
            <a:pPr marL="342900" indent="508000" algn="just" fontAlgn="auto">
              <a:buClrTx/>
              <a:buSzTx/>
              <a:buFont typeface="Arial" panose="020B0604020202020204" pitchFamily="34" charset="0"/>
              <a:buChar char="•"/>
            </a:pPr>
            <a:r>
              <a:rPr lang="en-US" sz="2400" dirty="0" smtClean="0">
                <a:uFillTx/>
                <a:latin typeface="Times New Roman" panose="02020603050405020304" charset="0"/>
                <a:ea typeface="宋体" panose="02010600030101010101" pitchFamily="2" charset="-122"/>
                <a:cs typeface="Times New Roman" panose="02020603050405020304" charset="0"/>
                <a:sym typeface="+mn-ea"/>
              </a:rPr>
              <a:t>Modified Communication Parallel Firefly Algorithm Average (MCPFA-A)</a:t>
            </a:r>
            <a:endPar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p:txBody>
      </p:sp>
      <p:sp>
        <p:nvSpPr>
          <p:cNvPr id="6" name="矩形 5"/>
          <p:cNvSpPr/>
          <p:nvPr/>
        </p:nvSpPr>
        <p:spPr>
          <a:xfrm>
            <a:off x="1352550" y="507365"/>
            <a:ext cx="9845040" cy="398780"/>
          </a:xfrm>
          <a:prstGeom prst="rect">
            <a:avLst/>
          </a:prstGeom>
        </p:spPr>
        <p:txBody>
          <a:bodyPr wrap="square">
            <a:spAutoFit/>
          </a:bodyPr>
          <a:lstStyle/>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2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Modified Communication Parallel Compact Firefly Algorithm</a:t>
            </a:r>
            <a:endParaRPr lang="zh-CN" altLang="en-US" sz="2000" b="1" dirty="0" smtClean="0">
              <a:latin typeface="Times New Roman" panose="02020603050405020304" charset="0"/>
              <a:ea typeface="宋体" panose="02010600030101010101" pitchFamily="2" charset="-122"/>
              <a:cs typeface="Times New Roman" panose="02020603050405020304" charset="0"/>
              <a:sym typeface="+mn-lt"/>
            </a:endParaRPr>
          </a:p>
        </p:txBody>
      </p:sp>
      <p:pic>
        <p:nvPicPr>
          <p:cNvPr id="2" name="图片 1"/>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2433320" y="1855470"/>
            <a:ext cx="7683500" cy="352425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Tm="91854"/>
    </mc:Choice>
    <mc:Fallback>
      <p:transition spd="slow" advTm="918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椭圆 32"/>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1226820" y="1106805"/>
            <a:ext cx="10840720" cy="460375"/>
          </a:xfrm>
          <a:prstGeom prst="rect">
            <a:avLst/>
          </a:prstGeom>
          <a:noFill/>
        </p:spPr>
        <p:txBody>
          <a:bodyPr wrap="square" rtlCol="0">
            <a:spAutoFit/>
          </a:bodyPr>
          <a:p>
            <a:pPr marL="342900" indent="508000" algn="just" fontAlgn="auto">
              <a:buClrTx/>
              <a:buSzTx/>
              <a:buFont typeface="Arial" panose="020B0604020202020204" pitchFamily="34" charset="0"/>
              <a:buChar char="•"/>
            </a:pPr>
            <a:r>
              <a:rPr lang="en-US" sz="2400" dirty="0" smtClean="0">
                <a:uFillTx/>
                <a:latin typeface="Times New Roman" panose="02020603050405020304" charset="0"/>
                <a:ea typeface="宋体" panose="02010600030101010101" pitchFamily="2" charset="-122"/>
                <a:cs typeface="Times New Roman" panose="02020603050405020304" charset="0"/>
                <a:sym typeface="+mn-ea"/>
              </a:rPr>
              <a:t>Modified Communication Parallel Firefly Algorithm-Best (MCPFA-B)</a:t>
            </a:r>
            <a:endParaRPr lang="zh-CN" alt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p:txBody>
      </p:sp>
      <p:sp>
        <p:nvSpPr>
          <p:cNvPr id="6" name="矩形 5"/>
          <p:cNvSpPr/>
          <p:nvPr/>
        </p:nvSpPr>
        <p:spPr>
          <a:xfrm>
            <a:off x="1352550" y="507365"/>
            <a:ext cx="9845040" cy="398780"/>
          </a:xfrm>
          <a:prstGeom prst="rect">
            <a:avLst/>
          </a:prstGeom>
        </p:spPr>
        <p:txBody>
          <a:bodyPr wrap="square">
            <a:spAutoFit/>
          </a:bodyPr>
          <a:lstStyle/>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2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Modified Communication Parallel Compact Firefly Algorithm</a:t>
            </a:r>
            <a:endParaRPr lang="zh-CN" altLang="en-US" sz="2000" b="1" dirty="0" smtClean="0">
              <a:latin typeface="Times New Roman" panose="02020603050405020304" charset="0"/>
              <a:ea typeface="宋体" panose="02010600030101010101" pitchFamily="2" charset="-122"/>
              <a:cs typeface="Times New Roman" panose="02020603050405020304" charset="0"/>
              <a:sym typeface="+mn-lt"/>
            </a:endParaRPr>
          </a:p>
        </p:txBody>
      </p:sp>
      <p:pic>
        <p:nvPicPr>
          <p:cNvPr id="2" name="图片 1"/>
          <p:cNvPicPr>
            <a:picLocks noChangeAspect="1"/>
          </p:cNvPicPr>
          <p:nvPr/>
        </p:nvPicPr>
        <p:blipFill>
          <a:blip r:embed="rId1">
            <a:clrChange>
              <a:clrFrom>
                <a:srgbClr val="FEFEFE">
                  <a:alpha val="100000"/>
                </a:srgbClr>
              </a:clrFrom>
              <a:clrTo>
                <a:srgbClr val="FEFEFE">
                  <a:alpha val="100000"/>
                  <a:alpha val="0"/>
                </a:srgbClr>
              </a:clrTo>
            </a:clrChange>
          </a:blip>
          <a:stretch>
            <a:fillRect/>
          </a:stretch>
        </p:blipFill>
        <p:spPr>
          <a:xfrm>
            <a:off x="2414270" y="2005330"/>
            <a:ext cx="7721600" cy="350520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2000" advTm="91854"/>
    </mc:Choice>
    <mc:Fallback>
      <p:transition spd="slow" advTm="918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椭圆 32"/>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框 2"/>
          <p:cNvSpPr txBox="1"/>
          <p:nvPr/>
        </p:nvSpPr>
        <p:spPr>
          <a:xfrm>
            <a:off x="1038860" y="1313098"/>
            <a:ext cx="10114280" cy="460375"/>
          </a:xfrm>
          <a:prstGeom prst="rect">
            <a:avLst/>
          </a:prstGeom>
          <a:noFill/>
        </p:spPr>
        <p:txBody>
          <a:bodyPr wrap="square" rtlCol="0">
            <a:spAutoFit/>
          </a:bodyPr>
          <a:p>
            <a:pPr marL="0" indent="508000" algn="just" fontAlgn="auto">
              <a:buClrTx/>
              <a:buSzTx/>
              <a:buFont typeface="+mj-lt"/>
              <a:extLst>
                <a:ext uri="{35155182-B16C-46BC-9424-99874614C6A1}">
                  <wpsdc:marlchars xmlns:wpsdc="http://www.wps.cn/officeDocument/2017/drawingmlCustomData" val="0" checksum="0"/>
                </a:ext>
              </a:extLst>
            </a:pPr>
            <a:r>
              <a:rPr sz="2400" dirty="0" smtClean="0">
                <a:uFillTx/>
                <a:latin typeface="Times New Roman" panose="02020603050405020304" charset="0"/>
                <a:ea typeface="宋体" panose="02010600030101010101" pitchFamily="2" charset="-122"/>
                <a:cs typeface="Times New Roman" panose="02020603050405020304" charset="0"/>
                <a:sym typeface="+mn-ea"/>
              </a:rPr>
              <a:t>Communication strategy in the second stage</a:t>
            </a:r>
            <a:r>
              <a:rPr lang="en-US" sz="2400" dirty="0" smtClean="0">
                <a:uFillTx/>
                <a:latin typeface="Times New Roman" panose="02020603050405020304" charset="0"/>
                <a:ea typeface="宋体" panose="02010600030101010101" pitchFamily="2" charset="-122"/>
                <a:cs typeface="Times New Roman" panose="02020603050405020304" charset="0"/>
                <a:sym typeface="+mn-ea"/>
              </a:rPr>
              <a:t>:</a:t>
            </a:r>
            <a:endParaRPr lang="en-US" sz="2400" dirty="0" smtClean="0">
              <a:uFillTx/>
              <a:latin typeface="Times New Roman" panose="02020603050405020304" charset="0"/>
              <a:ea typeface="宋体" panose="02010600030101010101" pitchFamily="2" charset="-122"/>
              <a:cs typeface="Times New Roman" panose="02020603050405020304" charset="0"/>
              <a:sym typeface="+mn-ea"/>
            </a:endParaRPr>
          </a:p>
        </p:txBody>
      </p:sp>
      <p:graphicFrame>
        <p:nvGraphicFramePr>
          <p:cNvPr id="2" name="对象 1"/>
          <p:cNvGraphicFramePr/>
          <p:nvPr/>
        </p:nvGraphicFramePr>
        <p:xfrm>
          <a:off x="2744470" y="1979930"/>
          <a:ext cx="7061200" cy="4656455"/>
        </p:xfrm>
        <a:graphic>
          <a:graphicData uri="http://schemas.openxmlformats.org/presentationml/2006/ole">
            <mc:AlternateContent xmlns:mc="http://schemas.openxmlformats.org/markup-compatibility/2006">
              <mc:Choice xmlns:v="urn:schemas-microsoft-com:vml" Requires="v">
                <p:oleObj spid="_x0000_s4" name="" r:id="rId1" imgW="13729335" imgH="9287510" progId="Visio.Drawing.15">
                  <p:embed/>
                </p:oleObj>
              </mc:Choice>
              <mc:Fallback>
                <p:oleObj name="" r:id="rId1" imgW="13729335" imgH="9287510" progId="Visio.Drawing.15">
                  <p:embed/>
                  <p:pic>
                    <p:nvPicPr>
                      <p:cNvPr id="0" name="图片 3"/>
                      <p:cNvPicPr/>
                      <p:nvPr/>
                    </p:nvPicPr>
                    <p:blipFill>
                      <a:blip r:embed="rId2"/>
                      <a:stretch>
                        <a:fillRect/>
                      </a:stretch>
                    </p:blipFill>
                    <p:spPr>
                      <a:xfrm>
                        <a:off x="2744470" y="1979930"/>
                        <a:ext cx="7061200" cy="4656455"/>
                      </a:xfrm>
                      <a:prstGeom prst="rect">
                        <a:avLst/>
                      </a:prstGeom>
                    </p:spPr>
                  </p:pic>
                </p:oleObj>
              </mc:Fallback>
            </mc:AlternateContent>
          </a:graphicData>
        </a:graphic>
      </p:graphicFrame>
      <p:sp>
        <p:nvSpPr>
          <p:cNvPr id="6" name="矩形 5"/>
          <p:cNvSpPr/>
          <p:nvPr/>
        </p:nvSpPr>
        <p:spPr>
          <a:xfrm>
            <a:off x="1352550" y="507365"/>
            <a:ext cx="9845040" cy="398780"/>
          </a:xfrm>
          <a:prstGeom prst="rect">
            <a:avLst/>
          </a:prstGeom>
        </p:spPr>
        <p:txBody>
          <a:bodyPr wrap="square">
            <a:spAutoFit/>
          </a:bodyPr>
          <a:lstStyle/>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2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Modified Communication Parallel Compact Firefly Algorithm</a:t>
            </a:r>
            <a:endParaRPr lang="zh-CN" altLang="en-US" sz="2000" b="1" dirty="0" smtClean="0">
              <a:latin typeface="Times New Roman" panose="02020603050405020304" charset="0"/>
              <a:ea typeface="宋体" panose="02010600030101010101" pitchFamily="2" charset="-122"/>
              <a:cs typeface="Times New Roman" panose="02020603050405020304" charset="0"/>
              <a:sym typeface="+mn-lt"/>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Tm="91854"/>
    </mc:Choice>
    <mc:Fallback>
      <p:transition spd="slow" advTm="918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椭圆 32"/>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1352550" y="507365"/>
            <a:ext cx="9845040" cy="398780"/>
          </a:xfrm>
          <a:prstGeom prst="rect">
            <a:avLst/>
          </a:prstGeom>
        </p:spPr>
        <p:txBody>
          <a:bodyPr wrap="square">
            <a:spAutoFit/>
          </a:bodyPr>
          <a:lstStyle/>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2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Modified Communication Parallel Compact Firefly Algorithm</a:t>
            </a:r>
            <a:endParaRPr lang="zh-CN" altLang="en-US" sz="2000" b="1" dirty="0" smtClean="0">
              <a:latin typeface="Times New Roman" panose="02020603050405020304" charset="0"/>
              <a:ea typeface="宋体" panose="02010600030101010101" pitchFamily="2" charset="-122"/>
              <a:cs typeface="Times New Roman" panose="02020603050405020304" charset="0"/>
              <a:sym typeface="+mn-lt"/>
            </a:endParaRPr>
          </a:p>
        </p:txBody>
      </p:sp>
      <p:sp>
        <p:nvSpPr>
          <p:cNvPr id="5" name="文本框 4"/>
          <p:cNvSpPr txBox="1"/>
          <p:nvPr/>
        </p:nvSpPr>
        <p:spPr>
          <a:xfrm>
            <a:off x="1226820" y="1106805"/>
            <a:ext cx="7659370" cy="460375"/>
          </a:xfrm>
          <a:prstGeom prst="rect">
            <a:avLst/>
          </a:prstGeom>
          <a:noFill/>
        </p:spPr>
        <p:txBody>
          <a:bodyPr wrap="square" rtlCol="0">
            <a:spAutoFit/>
          </a:bodyPr>
          <a:p>
            <a:pPr marL="0" indent="0" algn="just" fontAlgn="auto">
              <a:buFont typeface="+mj-lt"/>
              <a:buNone/>
              <a:extLst>
                <a:ext uri="{35155182-B16C-46BC-9424-99874614C6A1}">
                  <wpsdc:marlchars xmlns:wpsdc="http://www.wps.cn/officeDocument/2017/drawingmlCustomData" val="0" checksum="0"/>
                </a:ext>
              </a:extLst>
            </a:pPr>
            <a:r>
              <a:rPr lang="en-US"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C</a:t>
            </a:r>
            <a:r>
              <a:rPr sz="2400" dirty="0" smtClean="0">
                <a:solidFill>
                  <a:schemeClr val="tx1"/>
                </a:solidFill>
                <a:uFillTx/>
                <a:latin typeface="Times New Roman" panose="02020603050405020304" charset="0"/>
                <a:ea typeface="宋体" panose="02010600030101010101" pitchFamily="2" charset="-122"/>
                <a:cs typeface="Times New Roman" panose="02020603050405020304" charset="0"/>
              </a:rPr>
              <a:t>.  Compact optimization method</a:t>
            </a:r>
            <a:endParaRPr sz="2400"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p:txBody>
      </p:sp>
      <p:pic>
        <p:nvPicPr>
          <p:cNvPr id="6" name="图片 5"/>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5527040" y="1427480"/>
            <a:ext cx="1395730" cy="443230"/>
          </a:xfrm>
          <a:prstGeom prst="rect">
            <a:avLst/>
          </a:prstGeom>
        </p:spPr>
      </p:pic>
      <p:pic>
        <p:nvPicPr>
          <p:cNvPr id="7" name="图片 6"/>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3380105" y="1870710"/>
            <a:ext cx="5506085" cy="3171825"/>
          </a:xfrm>
          <a:prstGeom prst="rect">
            <a:avLst/>
          </a:prstGeom>
        </p:spPr>
      </p:pic>
      <p:sp>
        <p:nvSpPr>
          <p:cNvPr id="8" name="文本框 7"/>
          <p:cNvSpPr txBox="1"/>
          <p:nvPr/>
        </p:nvSpPr>
        <p:spPr>
          <a:xfrm>
            <a:off x="0" y="4919980"/>
            <a:ext cx="12192000" cy="1938020"/>
          </a:xfrm>
          <a:prstGeom prst="rect">
            <a:avLst/>
          </a:prstGeom>
          <a:noFill/>
        </p:spPr>
        <p:txBody>
          <a:bodyPr wrap="square" rtlCol="0" anchor="t">
            <a:spAutoFit/>
          </a:bodyPr>
          <a:p>
            <a:pPr algn="just"/>
            <a:r>
              <a:rPr lang="zh-CN" altLang="en-US" sz="2000">
                <a:latin typeface="Times New Roman" panose="02020603050405020304" charset="0"/>
                <a:cs typeface="Times New Roman" panose="02020603050405020304" charset="0"/>
              </a:rPr>
              <a:t>Finally, the time complexity of MCPCFA is theoretically</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analyzed to better introduce the MCPCFA algorithm proposed</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in this paper. the time complexity of the compression strategy</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FA is O(g×d), the time complexity of updating the optimal</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value is O(1), and the time complexity of the FA algorithm</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using the parallel strategy is O(g×g). So the above calcula_x0002_tion complexity is max(O(g×d), O(1),</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O(g×g))=O(g×d), std.</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d&gt;g. The computational complexity of the entire algorithm is</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O(timemax×g×d), that is, the time complexity of MCPCFA</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is O(timemax×g×d).</a:t>
            </a:r>
            <a:endParaRPr lang="zh-CN" altLang="en-US" sz="2000">
              <a:latin typeface="Times New Roman" panose="02020603050405020304" charset="0"/>
              <a:cs typeface="Times New Roman" panose="02020603050405020304" charset="0"/>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Tm="91854"/>
    </mc:Choice>
    <mc:Fallback>
      <p:transition spd="slow" advTm="918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15440" y="2057400"/>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3276495" y="3718455"/>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MH_Others_1"/>
          <p:cNvSpPr txBox="1"/>
          <p:nvPr>
            <p:custDataLst>
              <p:tags r:id="rId1"/>
            </p:custDataLst>
          </p:nvPr>
        </p:nvSpPr>
        <p:spPr>
          <a:xfrm>
            <a:off x="864526" y="2860251"/>
            <a:ext cx="3955467" cy="847938"/>
          </a:xfrm>
          <a:prstGeom prst="rect">
            <a:avLst/>
          </a:prstGeom>
          <a:noFill/>
        </p:spPr>
        <p:txBody>
          <a:bodyPr wrap="square" rtlCol="0">
            <a:noAutofit/>
          </a:bodyPr>
          <a:lstStyle/>
          <a:p>
            <a:pPr algn="ctr"/>
            <a:r>
              <a:rPr lang="en-US" altLang="zh-CN" sz="4400" dirty="0">
                <a:solidFill>
                  <a:schemeClr val="bg1"/>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lt"/>
              </a:rPr>
              <a:t>PART 3</a:t>
            </a:r>
            <a:endParaRPr lang="zh-CN" altLang="en-US" sz="4400" dirty="0">
              <a:solidFill>
                <a:schemeClr val="bg1"/>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lt"/>
            </a:endParaRPr>
          </a:p>
        </p:txBody>
      </p:sp>
      <p:sp>
        <p:nvSpPr>
          <p:cNvPr id="2" name="矩形 1"/>
          <p:cNvSpPr/>
          <p:nvPr/>
        </p:nvSpPr>
        <p:spPr>
          <a:xfrm>
            <a:off x="4655820" y="2829560"/>
            <a:ext cx="6321425" cy="1198880"/>
          </a:xfrm>
          <a:prstGeom prst="rect">
            <a:avLst/>
          </a:prstGeom>
        </p:spPr>
        <p:txBody>
          <a:bodyPr wrap="square">
            <a:spAutoFit/>
          </a:bodyPr>
          <a:lstStyle/>
          <a:p>
            <a:pPr algn="ctr"/>
            <a:r>
              <a:rPr lang="zh-CN" altLang="en-US" sz="3600" dirty="0" smtClean="0">
                <a:latin typeface="Times New Roman" panose="02020603050405020304" charset="0"/>
                <a:ea typeface="宋体" panose="02010600030101010101" pitchFamily="2" charset="-122"/>
                <a:cs typeface="Times New Roman" panose="02020603050405020304" charset="0"/>
                <a:sym typeface="+mn-lt"/>
              </a:rPr>
              <a:t>Test Experiments of MCPCFA Family Algorithm</a:t>
            </a:r>
            <a:endParaRPr lang="zh-CN" altLang="en-US" sz="3600" dirty="0" smtClean="0">
              <a:latin typeface="Times New Roman" panose="02020603050405020304" charset="0"/>
              <a:ea typeface="宋体" panose="02010600030101010101" pitchFamily="2" charset="-122"/>
              <a:cs typeface="Times New Roman" panose="0202060305040502030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3551"/>
    </mc:Choice>
    <mc:Fallback>
      <p:transition spd="slow" advTm="3551"/>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1352550" y="507365"/>
            <a:ext cx="7466965" cy="398780"/>
          </a:xfrm>
          <a:prstGeom prst="rect">
            <a:avLst/>
          </a:prstGeom>
        </p:spPr>
        <p:txBody>
          <a:bodyPr wrap="square">
            <a:spAutoFit/>
          </a:bodyPr>
          <a:lstStyle/>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3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Test Experiments of MCPCFA Family Algorithm</a:t>
            </a:r>
            <a:endParaRPr lang="zh-CN" altLang="en-US" sz="2000" b="1" dirty="0">
              <a:solidFill>
                <a:schemeClr val="tx1">
                  <a:lumMod val="75000"/>
                  <a:lumOff val="25000"/>
                </a:schemeClr>
              </a:solidFill>
              <a:latin typeface="Times New Roman" panose="02020603050405020304" charset="0"/>
              <a:ea typeface="宋体" panose="02010600030101010101" pitchFamily="2" charset="-122"/>
              <a:cs typeface="Times New Roman" panose="02020603050405020304" charset="0"/>
              <a:sym typeface="+mn-lt"/>
            </a:endParaRPr>
          </a:p>
        </p:txBody>
      </p:sp>
      <p:sp>
        <p:nvSpPr>
          <p:cNvPr id="2" name="文本框 1"/>
          <p:cNvSpPr txBox="1"/>
          <p:nvPr/>
        </p:nvSpPr>
        <p:spPr>
          <a:xfrm>
            <a:off x="0" y="1508125"/>
            <a:ext cx="12191365" cy="3476625"/>
          </a:xfrm>
          <a:prstGeom prst="rect">
            <a:avLst/>
          </a:prstGeom>
          <a:noFill/>
        </p:spPr>
        <p:txBody>
          <a:bodyPr wrap="square" rtlCol="0" anchor="t">
            <a:spAutoFit/>
          </a:bodyPr>
          <a:p>
            <a:pPr indent="508000" algn="just" fontAlgn="auto">
              <a:extLst>
                <a:ext uri="{35155182-B16C-46BC-9424-99874614C6A1}">
                  <wpsdc:indentchars xmlns:wpsdc="http://www.wps.cn/officeDocument/2017/drawingmlCustomData" val="200" checksum="282533468"/>
                </a:ext>
              </a:extLst>
            </a:pPr>
            <a:r>
              <a:rPr lang="zh-CN" altLang="en-US" sz="2000">
                <a:latin typeface="Times New Roman" panose="02020603050405020304" charset="0"/>
                <a:cs typeface="Times New Roman" panose="02020603050405020304" charset="0"/>
              </a:rPr>
              <a:t>In order to verify the advantages of MCPCFA family algorithm proposed in this paper, several classical test functions</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from CEC2013 test function set will be used to test the</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performance of the algorithm in MATLAB2015b. At the same</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time, comparative experiments were carried out with PSO,</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FA, PFA and CFA. In order to ensure the fairness of the</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experimental results, the parameter settings of each algorithm</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will be set uniformly. Each test function will be run 30 times</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and the results will be averaged and compared. The population</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number of all algorithms is set to 80 and the maximum number</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of iterations itermax is set to 1000. In PFA and MCPCFA</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family algorithm, the population was divided into 8 groups.</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In addition, make all teams exchange information every 20</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iterations.</a:t>
            </a:r>
            <a:endParaRPr lang="zh-CN" altLang="en-US" sz="2000">
              <a:latin typeface="Times New Roman" panose="02020603050405020304" charset="0"/>
              <a:cs typeface="Times New Roman" panose="02020603050405020304" charset="0"/>
            </a:endParaRPr>
          </a:p>
          <a:p>
            <a:pPr indent="508000" algn="just" fontAlgn="auto">
              <a:extLst>
                <a:ext uri="{35155182-B16C-46BC-9424-99874614C6A1}">
                  <wpsdc:indentchars xmlns:wpsdc="http://www.wps.cn/officeDocument/2017/drawingmlCustomData" val="200" checksum="282533468"/>
                </a:ext>
              </a:extLst>
            </a:pPr>
            <a:endParaRPr lang="zh-CN" altLang="en-US" sz="2000">
              <a:latin typeface="Times New Roman" panose="02020603050405020304" charset="0"/>
              <a:cs typeface="Times New Roman" panose="02020603050405020304" charset="0"/>
            </a:endParaRPr>
          </a:p>
          <a:p>
            <a:pPr indent="508000" algn="just" fontAlgn="auto">
              <a:extLst>
                <a:ext uri="{35155182-B16C-46BC-9424-99874614C6A1}">
                  <wpsdc:indentchars xmlns:wpsdc="http://www.wps.cn/officeDocument/2017/drawingmlCustomData" val="200" checksum="282533468"/>
                </a:ext>
              </a:extLst>
            </a:pPr>
            <a:endParaRPr lang="zh-CN" altLang="en-US" sz="2000">
              <a:latin typeface="Times New Roman" panose="02020603050405020304" charset="0"/>
              <a:cs typeface="Times New Roman" panose="02020603050405020304" charset="0"/>
            </a:endParaRPr>
          </a:p>
          <a:p>
            <a:pPr indent="508000" algn="just" fontAlgn="auto">
              <a:extLst>
                <a:ext uri="{35155182-B16C-46BC-9424-99874614C6A1}">
                  <wpsdc:indentchars xmlns:wpsdc="http://www.wps.cn/officeDocument/2017/drawingmlCustomData" val="200" checksum="282533468"/>
                </a:ext>
              </a:extLst>
            </a:pPr>
            <a:r>
              <a:rPr lang="zh-CN" altLang="en-US" sz="2000">
                <a:latin typeface="Times New Roman" panose="02020603050405020304" charset="0"/>
                <a:cs typeface="Times New Roman" panose="02020603050405020304" charset="0"/>
              </a:rPr>
              <a:t>CEC2013 test function set includes Unimodal Functions</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Basic Multimodal Functions and Composition Functions. We</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select two classical test functions from each category to test</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the performance of the algorithm.</a:t>
            </a:r>
            <a:endParaRPr lang="zh-CN" altLang="en-US" sz="2000">
              <a:latin typeface="Times New Roman" panose="02020603050405020304" charset="0"/>
              <a:cs typeface="Times New Roman" panose="0202060305040502030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6358"/>
    </mc:Choice>
    <mc:Fallback>
      <p:transition spd="slow" advTm="6358"/>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1352550" y="507365"/>
            <a:ext cx="7466965" cy="398780"/>
          </a:xfrm>
          <a:prstGeom prst="rect">
            <a:avLst/>
          </a:prstGeom>
        </p:spPr>
        <p:txBody>
          <a:bodyPr wrap="square">
            <a:spAutoFit/>
          </a:bodyPr>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3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Test Experiments of MCPCFA Family Algorithm</a:t>
            </a:r>
            <a:endParaRPr lang="zh-CN" altLang="en-US" sz="2000" b="1" dirty="0">
              <a:solidFill>
                <a:schemeClr val="tx1">
                  <a:lumMod val="75000"/>
                  <a:lumOff val="25000"/>
                </a:schemeClr>
              </a:solidFill>
              <a:latin typeface="Times New Roman" panose="02020603050405020304" charset="0"/>
              <a:ea typeface="宋体" panose="02010600030101010101" pitchFamily="2" charset="-122"/>
              <a:cs typeface="Times New Roman" panose="02020603050405020304" charset="0"/>
              <a:sym typeface="+mn-lt"/>
            </a:endParaRPr>
          </a:p>
        </p:txBody>
      </p:sp>
      <p:pic>
        <p:nvPicPr>
          <p:cNvPr id="4" name="图片 3"/>
          <p:cNvPicPr>
            <a:picLocks noChangeAspect="1"/>
          </p:cNvPicPr>
          <p:nvPr/>
        </p:nvPicPr>
        <p:blipFill>
          <a:blip r:embed="rId1"/>
          <a:stretch>
            <a:fillRect/>
          </a:stretch>
        </p:blipFill>
        <p:spPr>
          <a:xfrm>
            <a:off x="2068195" y="1444625"/>
            <a:ext cx="8712200" cy="39687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86"/>
    </mc:Choice>
    <mc:Fallback>
      <p:transition spd="slow" advTm="30086"/>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1352550" y="507365"/>
            <a:ext cx="7466965" cy="398780"/>
          </a:xfrm>
          <a:prstGeom prst="rect">
            <a:avLst/>
          </a:prstGeom>
        </p:spPr>
        <p:txBody>
          <a:bodyPr wrap="square">
            <a:spAutoFit/>
          </a:bodyPr>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3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Test Experiments of MCPCFA Family Algorithm</a:t>
            </a:r>
            <a:endParaRPr lang="zh-CN" altLang="en-US" sz="2000" b="1" dirty="0">
              <a:solidFill>
                <a:schemeClr val="tx1">
                  <a:lumMod val="75000"/>
                  <a:lumOff val="25000"/>
                </a:schemeClr>
              </a:solidFill>
              <a:latin typeface="Times New Roman" panose="02020603050405020304" charset="0"/>
              <a:ea typeface="宋体" panose="02010600030101010101" pitchFamily="2" charset="-122"/>
              <a:cs typeface="Times New Roman" panose="02020603050405020304" charset="0"/>
              <a:sym typeface="+mn-lt"/>
            </a:endParaRPr>
          </a:p>
        </p:txBody>
      </p:sp>
      <p:pic>
        <p:nvPicPr>
          <p:cNvPr id="2" name="图片 1"/>
          <p:cNvPicPr>
            <a:picLocks noChangeAspect="1"/>
          </p:cNvPicPr>
          <p:nvPr/>
        </p:nvPicPr>
        <p:blipFill>
          <a:blip r:embed="rId1"/>
          <a:stretch>
            <a:fillRect/>
          </a:stretch>
        </p:blipFill>
        <p:spPr>
          <a:xfrm>
            <a:off x="1755775" y="1568450"/>
            <a:ext cx="8680450" cy="37211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86"/>
    </mc:Choice>
    <mc:Fallback>
      <p:transition spd="slow" advTm="30086"/>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1352550" y="507365"/>
            <a:ext cx="7466965" cy="398780"/>
          </a:xfrm>
          <a:prstGeom prst="rect">
            <a:avLst/>
          </a:prstGeom>
        </p:spPr>
        <p:txBody>
          <a:bodyPr wrap="square">
            <a:spAutoFit/>
          </a:bodyPr>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3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Test Experiments of MCPCFA Family Algorithm</a:t>
            </a:r>
            <a:endParaRPr lang="zh-CN" altLang="en-US" sz="2000" b="1" dirty="0">
              <a:solidFill>
                <a:schemeClr val="tx1">
                  <a:lumMod val="75000"/>
                  <a:lumOff val="25000"/>
                </a:schemeClr>
              </a:solidFill>
              <a:latin typeface="Times New Roman" panose="02020603050405020304" charset="0"/>
              <a:ea typeface="宋体" panose="02010600030101010101" pitchFamily="2" charset="-122"/>
              <a:cs typeface="Times New Roman" panose="02020603050405020304" charset="0"/>
              <a:sym typeface="+mn-lt"/>
            </a:endParaRPr>
          </a:p>
        </p:txBody>
      </p:sp>
      <p:pic>
        <p:nvPicPr>
          <p:cNvPr id="2" name="图片 1"/>
          <p:cNvPicPr>
            <a:picLocks noChangeAspect="1"/>
          </p:cNvPicPr>
          <p:nvPr/>
        </p:nvPicPr>
        <p:blipFill>
          <a:blip r:embed="rId1"/>
          <a:stretch>
            <a:fillRect/>
          </a:stretch>
        </p:blipFill>
        <p:spPr>
          <a:xfrm>
            <a:off x="1758950" y="1546225"/>
            <a:ext cx="8674100" cy="37655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86"/>
    </mc:Choice>
    <mc:Fallback>
      <p:transition spd="slow" advTm="30086"/>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15440" y="2057400"/>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3276495" y="3718455"/>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MH_Others_1"/>
          <p:cNvSpPr txBox="1"/>
          <p:nvPr>
            <p:custDataLst>
              <p:tags r:id="rId1"/>
            </p:custDataLst>
          </p:nvPr>
        </p:nvSpPr>
        <p:spPr>
          <a:xfrm>
            <a:off x="864526" y="2860251"/>
            <a:ext cx="3955467" cy="847938"/>
          </a:xfrm>
          <a:prstGeom prst="rect">
            <a:avLst/>
          </a:prstGeom>
          <a:noFill/>
        </p:spPr>
        <p:txBody>
          <a:bodyPr wrap="square" rtlCol="0">
            <a:noAutofit/>
          </a:bodyPr>
          <a:lstStyle/>
          <a:p>
            <a:pPr algn="ctr"/>
            <a:r>
              <a:rPr lang="en-US" altLang="zh-CN" sz="4400" dirty="0">
                <a:solidFill>
                  <a:schemeClr val="bg1"/>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lt"/>
              </a:rPr>
              <a:t>PART </a:t>
            </a:r>
            <a:r>
              <a:rPr lang="en-US" altLang="zh-CN" sz="4400" dirty="0" smtClean="0">
                <a:solidFill>
                  <a:schemeClr val="bg1"/>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lt"/>
              </a:rPr>
              <a:t>4</a:t>
            </a:r>
            <a:endParaRPr lang="zh-CN" altLang="en-US" sz="4400" dirty="0">
              <a:solidFill>
                <a:schemeClr val="bg1"/>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lt"/>
            </a:endParaRPr>
          </a:p>
        </p:txBody>
      </p:sp>
      <p:sp>
        <p:nvSpPr>
          <p:cNvPr id="2" name="矩形 1"/>
          <p:cNvSpPr/>
          <p:nvPr/>
        </p:nvSpPr>
        <p:spPr>
          <a:xfrm>
            <a:off x="4467225" y="2961640"/>
            <a:ext cx="6950710" cy="645160"/>
          </a:xfrm>
          <a:prstGeom prst="rect">
            <a:avLst/>
          </a:prstGeom>
        </p:spPr>
        <p:txBody>
          <a:bodyPr wrap="square">
            <a:spAutoFit/>
          </a:bodyPr>
          <a:lstStyle/>
          <a:p>
            <a:pPr algn="ctr"/>
            <a:r>
              <a:rPr lang="zh-CN" altLang="en-US" sz="3600" dirty="0" smtClean="0">
                <a:latin typeface="Times New Roman" panose="02020603050405020304" charset="0"/>
                <a:ea typeface="宋体" panose="02010600030101010101" pitchFamily="2" charset="-122"/>
                <a:cs typeface="Times New Roman" panose="02020603050405020304" charset="0"/>
                <a:sym typeface="+mn-lt"/>
              </a:rPr>
              <a:t>3D 0-1 Coverage Model of WSN</a:t>
            </a:r>
            <a:endParaRPr lang="zh-CN" altLang="en-US" sz="3600" dirty="0" smtClean="0">
              <a:latin typeface="Times New Roman" panose="02020603050405020304" charset="0"/>
              <a:ea typeface="宋体" panose="02010600030101010101" pitchFamily="2" charset="-122"/>
              <a:cs typeface="Times New Roman" panose="0202060305040502030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2005"/>
    </mc:Choice>
    <mc:Fallback>
      <p:transition spd="slow" advTm="2005"/>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1352411" y="507070"/>
            <a:ext cx="6432571" cy="398780"/>
          </a:xfrm>
          <a:prstGeom prst="rect">
            <a:avLst/>
          </a:prstGeom>
        </p:spPr>
        <p:txBody>
          <a:bodyPr wrap="square">
            <a:spAutoFit/>
          </a:bodyPr>
          <a:lstStyle/>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4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3D 0-1 Coverage Model of WSN</a:t>
            </a:r>
            <a:endParaRPr lang="zh-CN" altLang="en-US" sz="2000" b="1" dirty="0">
              <a:solidFill>
                <a:schemeClr val="tx1">
                  <a:lumMod val="75000"/>
                  <a:lumOff val="25000"/>
                </a:schemeClr>
              </a:solidFill>
              <a:latin typeface="Times New Roman" panose="02020603050405020304" charset="0"/>
              <a:ea typeface="宋体" panose="02010600030101010101" pitchFamily="2" charset="-122"/>
              <a:cs typeface="Times New Roman" panose="02020603050405020304" charset="0"/>
              <a:sym typeface="+mn-lt"/>
            </a:endParaRPr>
          </a:p>
        </p:txBody>
      </p:sp>
      <p:sp>
        <p:nvSpPr>
          <p:cNvPr id="3" name="文本框 2"/>
          <p:cNvSpPr txBox="1"/>
          <p:nvPr/>
        </p:nvSpPr>
        <p:spPr>
          <a:xfrm>
            <a:off x="0" y="1261110"/>
            <a:ext cx="12191365" cy="1938020"/>
          </a:xfrm>
          <a:prstGeom prst="rect">
            <a:avLst/>
          </a:prstGeom>
          <a:noFill/>
        </p:spPr>
        <p:txBody>
          <a:bodyPr wrap="square" rtlCol="0" anchor="t">
            <a:spAutoFit/>
          </a:bodyPr>
          <a:p>
            <a:pPr indent="508000" algn="just" fontAlgn="auto">
              <a:extLst>
                <a:ext uri="{35155182-B16C-46BC-9424-99874614C6A1}">
                  <wpsdc:indentchars xmlns:wpsdc="http://www.wps.cn/officeDocument/2017/drawingmlCustomData" val="200" checksum="282533468"/>
                </a:ext>
              </a:extLst>
            </a:pPr>
            <a:r>
              <a:rPr lang="zh-CN" altLang="en-US" sz="2000">
                <a:latin typeface="Times New Roman" panose="02020603050405020304" charset="0"/>
                <a:cs typeface="Times New Roman" panose="02020603050405020304" charset="0"/>
              </a:rPr>
              <a:t>The node deployment problem of WSN is necessary.</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The traditional coverage problem is usually studied based on</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2D plane, but if the sensor nodes are placed on 2D plane, the</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simulation experiment will be obviously different from the</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actual situation. Therefore, in this study, the sensor nodes are</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placed on the 3D terrain, and the terrain elements such as high</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and low-lying are added to the three-dimensional terrain, so</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as to more truly simulate the actual coverage problem. To sum</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up, the 3D 0-1 model and the terrain model proposed in this</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study will be described in detail below.</a:t>
            </a:r>
            <a:endParaRPr lang="zh-CN" altLang="en-US" sz="2000">
              <a:latin typeface="Times New Roman" panose="02020603050405020304" charset="0"/>
              <a:cs typeface="Times New Roman" panose="02020603050405020304" charset="0"/>
            </a:endParaRPr>
          </a:p>
        </p:txBody>
      </p:sp>
      <p:pic>
        <p:nvPicPr>
          <p:cNvPr id="4" name="图片 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2598420" y="3353435"/>
            <a:ext cx="6993255" cy="896620"/>
          </a:xfrm>
          <a:prstGeom prst="rect">
            <a:avLst/>
          </a:prstGeom>
        </p:spPr>
      </p:pic>
      <p:pic>
        <p:nvPicPr>
          <p:cNvPr id="6" name="图片 5"/>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4493895" y="4758690"/>
            <a:ext cx="3202940" cy="103505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Tm="1901"/>
    </mc:Choice>
    <mc:Fallback>
      <p:transition spd="slow" advTm="1901"/>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15440" y="2057400"/>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3276495" y="3718455"/>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MH_Others_1"/>
          <p:cNvSpPr txBox="1"/>
          <p:nvPr>
            <p:custDataLst>
              <p:tags r:id="rId1"/>
            </p:custDataLst>
          </p:nvPr>
        </p:nvSpPr>
        <p:spPr>
          <a:xfrm>
            <a:off x="864526" y="2860251"/>
            <a:ext cx="3955467" cy="847938"/>
          </a:xfrm>
          <a:prstGeom prst="rect">
            <a:avLst/>
          </a:prstGeom>
          <a:noFill/>
        </p:spPr>
        <p:txBody>
          <a:bodyPr wrap="square" rtlCol="0">
            <a:noAutofit/>
          </a:bodyPr>
          <a:lstStyle/>
          <a:p>
            <a:pPr algn="ctr"/>
            <a:r>
              <a:rPr lang="en-US" altLang="zh-CN" sz="4400" dirty="0">
                <a:solidFill>
                  <a:schemeClr val="bg1"/>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lt"/>
              </a:rPr>
              <a:t>PART 5</a:t>
            </a:r>
            <a:endParaRPr lang="zh-CN" altLang="en-US" sz="4400" dirty="0">
              <a:solidFill>
                <a:schemeClr val="bg1"/>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lt"/>
            </a:endParaRPr>
          </a:p>
        </p:txBody>
      </p:sp>
      <p:sp>
        <p:nvSpPr>
          <p:cNvPr id="2" name="矩形 1"/>
          <p:cNvSpPr/>
          <p:nvPr/>
        </p:nvSpPr>
        <p:spPr>
          <a:xfrm>
            <a:off x="4218305" y="2684780"/>
            <a:ext cx="7875905" cy="1198880"/>
          </a:xfrm>
          <a:prstGeom prst="rect">
            <a:avLst/>
          </a:prstGeom>
        </p:spPr>
        <p:txBody>
          <a:bodyPr wrap="square">
            <a:spAutoFit/>
          </a:bodyPr>
          <a:lstStyle/>
          <a:p>
            <a:pPr algn="ctr"/>
            <a:r>
              <a:rPr lang="zh-CN" altLang="en-US" sz="3600" dirty="0" smtClean="0">
                <a:latin typeface="Times New Roman" panose="02020603050405020304" charset="0"/>
                <a:ea typeface="宋体" panose="02010600030101010101" pitchFamily="2" charset="-122"/>
                <a:cs typeface="Times New Roman" panose="02020603050405020304" charset="0"/>
                <a:sym typeface="+mn-lt"/>
              </a:rPr>
              <a:t>Applacation of MCPCFA in WSN 3D Coverage Optimizatio</a:t>
            </a:r>
            <a:r>
              <a:rPr lang="en-US" altLang="zh-CN" sz="3600" dirty="0" smtClean="0">
                <a:latin typeface="Times New Roman" panose="02020603050405020304" charset="0"/>
                <a:ea typeface="宋体" panose="02010600030101010101" pitchFamily="2" charset="-122"/>
                <a:cs typeface="Times New Roman" panose="02020603050405020304" charset="0"/>
                <a:sym typeface="+mn-lt"/>
              </a:rPr>
              <a:t>n</a:t>
            </a:r>
            <a:endParaRPr lang="en-US" altLang="zh-CN" sz="3600" dirty="0" smtClean="0">
              <a:latin typeface="Times New Roman" panose="02020603050405020304" charset="0"/>
              <a:ea typeface="宋体" panose="02010600030101010101" pitchFamily="2" charset="-122"/>
              <a:cs typeface="Times New Roman" panose="0202060305040502030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896"/>
    </mc:Choice>
    <mc:Fallback>
      <p:transition spd="slow" advTm="896"/>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1352550" y="507365"/>
            <a:ext cx="8482330" cy="398780"/>
          </a:xfrm>
          <a:prstGeom prst="rect">
            <a:avLst/>
          </a:prstGeom>
        </p:spPr>
        <p:txBody>
          <a:bodyPr wrap="square">
            <a:spAutoFit/>
          </a:bodyPr>
          <a:lstStyle/>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a:t>
            </a:r>
            <a:r>
              <a:rPr lang="en-US" altLang="zh-CN" sz="2000" b="1" dirty="0">
                <a:solidFill>
                  <a:schemeClr val="tx1">
                    <a:lumMod val="75000"/>
                    <a:lumOff val="25000"/>
                  </a:schemeClr>
                </a:solidFill>
                <a:latin typeface="Times New Roman" panose="02020603050405020304" charset="0"/>
                <a:cs typeface="Times New Roman" panose="02020603050405020304" charset="0"/>
                <a:sym typeface="+mn-lt"/>
              </a:rPr>
              <a:t>5</a:t>
            </a:r>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Applacation of MCPCFA in WSN 3D Coverage Optimizatio</a:t>
            </a:r>
            <a:r>
              <a:rPr lang="en-US" altLang="zh-CN" sz="2000" b="1" dirty="0" smtClean="0">
                <a:latin typeface="Times New Roman" panose="02020603050405020304" charset="0"/>
                <a:ea typeface="宋体" panose="02010600030101010101" pitchFamily="2" charset="-122"/>
                <a:cs typeface="Times New Roman" panose="02020603050405020304" charset="0"/>
                <a:sym typeface="+mn-lt"/>
              </a:rPr>
              <a:t>n</a:t>
            </a:r>
            <a:endParaRPr lang="zh-CN" altLang="en-US" sz="2000" b="1" dirty="0">
              <a:solidFill>
                <a:schemeClr val="tx1">
                  <a:lumMod val="75000"/>
                  <a:lumOff val="25000"/>
                </a:schemeClr>
              </a:solidFill>
              <a:latin typeface="Times New Roman" panose="02020603050405020304" charset="0"/>
              <a:ea typeface="宋体" panose="02010600030101010101" pitchFamily="2" charset="-122"/>
              <a:cs typeface="Times New Roman" panose="02020603050405020304" charset="0"/>
              <a:sym typeface="+mn-lt"/>
            </a:endParaRPr>
          </a:p>
        </p:txBody>
      </p:sp>
      <p:sp>
        <p:nvSpPr>
          <p:cNvPr id="3" name="文本框 2"/>
          <p:cNvSpPr txBox="1"/>
          <p:nvPr/>
        </p:nvSpPr>
        <p:spPr>
          <a:xfrm>
            <a:off x="0" y="1484630"/>
            <a:ext cx="12192000" cy="3169285"/>
          </a:xfrm>
          <a:prstGeom prst="rect">
            <a:avLst/>
          </a:prstGeom>
          <a:noFill/>
        </p:spPr>
        <p:txBody>
          <a:bodyPr wrap="square" rtlCol="0" anchor="t">
            <a:spAutoFit/>
          </a:bodyPr>
          <a:p>
            <a:pPr indent="508000" algn="just" fontAlgn="auto">
              <a:extLst>
                <a:ext uri="{35155182-B16C-46BC-9424-99874614C6A1}">
                  <wpsdc:indentchars xmlns:wpsdc="http://www.wps.cn/officeDocument/2017/drawingmlCustomData" val="200" checksum="282533468"/>
                </a:ext>
              </a:extLst>
            </a:pPr>
            <a:r>
              <a:rPr lang="zh-CN" altLang="en-US" sz="2000">
                <a:latin typeface="Times New Roman" panose="02020603050405020304" charset="0"/>
                <a:cs typeface="Times New Roman" panose="02020603050405020304" charset="0"/>
              </a:rPr>
              <a:t>To solve the coverage problem is essentially to find the</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optimal deployment strategy. Different strategies have a significant impact on coverage, especially on 3D terrain. By</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optimizing the parameters of FA, using modified parallel</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strategy and introducing compact idea, this paper proposes</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MCPCFA family algorithm to improve the performance of</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FA. MCPCFA family algorithm performs well in solving basic</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multimodal functions, and the 0-1 coverage of WSN belongs to</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this kind of problem.</a:t>
            </a:r>
            <a:r>
              <a:rPr lang="en-US" altLang="zh-CN" sz="2000">
                <a:latin typeface="Times New Roman" panose="02020603050405020304" charset="0"/>
                <a:cs typeface="Times New Roman" panose="02020603050405020304" charset="0"/>
              </a:rPr>
              <a:t> Therefore, the 0-1 coverage problem of WSN is effectively solved by the MCPCFA family algorithm.</a:t>
            </a:r>
            <a:endParaRPr lang="en-US" altLang="zh-CN" sz="2000">
              <a:latin typeface="Times New Roman" panose="02020603050405020304" charset="0"/>
              <a:cs typeface="Times New Roman" panose="02020603050405020304" charset="0"/>
            </a:endParaRPr>
          </a:p>
          <a:p>
            <a:pPr indent="508000" algn="just" fontAlgn="auto">
              <a:extLst>
                <a:ext uri="{35155182-B16C-46BC-9424-99874614C6A1}">
                  <wpsdc:indentchars xmlns:wpsdc="http://www.wps.cn/officeDocument/2017/drawingmlCustomData" val="200" checksum="282533468"/>
                </a:ext>
              </a:extLst>
            </a:pPr>
            <a:endParaRPr lang="en-US" altLang="zh-CN" sz="2000">
              <a:latin typeface="Times New Roman" panose="02020603050405020304" charset="0"/>
              <a:cs typeface="Times New Roman" panose="02020603050405020304" charset="0"/>
            </a:endParaRPr>
          </a:p>
          <a:p>
            <a:pPr indent="508000" algn="just" fontAlgn="auto">
              <a:extLst>
                <a:ext uri="{35155182-B16C-46BC-9424-99874614C6A1}">
                  <wpsdc:indentchars xmlns:wpsdc="http://www.wps.cn/officeDocument/2017/drawingmlCustomData" val="200" checksum="282533468"/>
                </a:ext>
              </a:extLst>
            </a:pPr>
            <a:r>
              <a:rPr lang="en-US" altLang="zh-CN" sz="2000">
                <a:latin typeface="Times New Roman" panose="02020603050405020304" charset="0"/>
                <a:cs typeface="Times New Roman" panose="02020603050405020304" charset="0"/>
              </a:rPr>
              <a:t>The sensor node is set on the ground, so you only need to know the two coordinate values of a point to calculate the coordinates of the point. Therefore, the algorithm can optimize the deployment strategy by optimizing the location of any 2D sensor nodes. Each particle of the algorithm represents a deployment strategy.</a:t>
            </a:r>
            <a:endParaRPr lang="en-US" altLang="zh-CN" sz="2000">
              <a:latin typeface="Times New Roman" panose="02020603050405020304" charset="0"/>
              <a:cs typeface="Times New Roman" panose="02020603050405020304" charset="0"/>
            </a:endParaRPr>
          </a:p>
        </p:txBody>
      </p:sp>
      <p:pic>
        <p:nvPicPr>
          <p:cNvPr id="4" name="图片 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4419600" y="5031740"/>
            <a:ext cx="3352165" cy="1167765"/>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2000" advTm="930"/>
    </mc:Choice>
    <mc:Fallback>
      <p:transition spd="slow" advTm="93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1352550" y="507365"/>
            <a:ext cx="8482330" cy="398780"/>
          </a:xfrm>
          <a:prstGeom prst="rect">
            <a:avLst/>
          </a:prstGeom>
        </p:spPr>
        <p:txBody>
          <a:bodyPr wrap="square">
            <a:spAutoFit/>
          </a:bodyPr>
          <a:lstStyle/>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a:t>
            </a:r>
            <a:r>
              <a:rPr lang="en-US" altLang="zh-CN" sz="2000" b="1" dirty="0">
                <a:solidFill>
                  <a:schemeClr val="tx1">
                    <a:lumMod val="75000"/>
                    <a:lumOff val="25000"/>
                  </a:schemeClr>
                </a:solidFill>
                <a:latin typeface="Times New Roman" panose="02020603050405020304" charset="0"/>
                <a:cs typeface="Times New Roman" panose="02020603050405020304" charset="0"/>
                <a:sym typeface="+mn-lt"/>
              </a:rPr>
              <a:t>5</a:t>
            </a:r>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Applacation of MCPCFA in WSN 3D Coverage Optimizatio</a:t>
            </a:r>
            <a:r>
              <a:rPr lang="en-US" altLang="zh-CN" sz="2000" b="1" dirty="0" smtClean="0">
                <a:latin typeface="Times New Roman" panose="02020603050405020304" charset="0"/>
                <a:ea typeface="宋体" panose="02010600030101010101" pitchFamily="2" charset="-122"/>
                <a:cs typeface="Times New Roman" panose="02020603050405020304" charset="0"/>
                <a:sym typeface="+mn-lt"/>
              </a:rPr>
              <a:t>n</a:t>
            </a:r>
            <a:endParaRPr lang="zh-CN" altLang="en-US" sz="2000" b="1" dirty="0">
              <a:solidFill>
                <a:schemeClr val="tx1">
                  <a:lumMod val="75000"/>
                  <a:lumOff val="25000"/>
                </a:schemeClr>
              </a:solidFill>
              <a:latin typeface="Times New Roman" panose="02020603050405020304" charset="0"/>
              <a:ea typeface="宋体" panose="02010600030101010101" pitchFamily="2" charset="-122"/>
              <a:cs typeface="Times New Roman" panose="02020603050405020304" charset="0"/>
              <a:sym typeface="+mn-lt"/>
            </a:endParaRPr>
          </a:p>
        </p:txBody>
      </p:sp>
      <p:pic>
        <p:nvPicPr>
          <p:cNvPr id="2" name="图片 1"/>
          <p:cNvPicPr>
            <a:picLocks noChangeAspect="1"/>
          </p:cNvPicPr>
          <p:nvPr/>
        </p:nvPicPr>
        <p:blipFill>
          <a:blip r:embed="rId1"/>
          <a:stretch>
            <a:fillRect/>
          </a:stretch>
        </p:blipFill>
        <p:spPr>
          <a:xfrm>
            <a:off x="3208655" y="1602740"/>
            <a:ext cx="5774690" cy="4270375"/>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2000" advTm="930"/>
    </mc:Choice>
    <mc:Fallback>
      <p:transition spd="slow" advTm="93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1352550" y="507365"/>
            <a:ext cx="8482330" cy="398780"/>
          </a:xfrm>
          <a:prstGeom prst="rect">
            <a:avLst/>
          </a:prstGeom>
        </p:spPr>
        <p:txBody>
          <a:bodyPr wrap="square">
            <a:spAutoFit/>
          </a:bodyPr>
          <a:lstStyle/>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a:t>
            </a:r>
            <a:r>
              <a:rPr lang="en-US" altLang="zh-CN" sz="2000" b="1" dirty="0">
                <a:solidFill>
                  <a:schemeClr val="tx1">
                    <a:lumMod val="75000"/>
                    <a:lumOff val="25000"/>
                  </a:schemeClr>
                </a:solidFill>
                <a:latin typeface="Times New Roman" panose="02020603050405020304" charset="0"/>
                <a:cs typeface="Times New Roman" panose="02020603050405020304" charset="0"/>
                <a:sym typeface="+mn-lt"/>
              </a:rPr>
              <a:t>5</a:t>
            </a:r>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Applacation of MCPCFA in WSN 3D Coverage Optimizatio</a:t>
            </a:r>
            <a:r>
              <a:rPr lang="en-US" altLang="zh-CN" sz="2000" b="1" dirty="0" smtClean="0">
                <a:latin typeface="Times New Roman" panose="02020603050405020304" charset="0"/>
                <a:ea typeface="宋体" panose="02010600030101010101" pitchFamily="2" charset="-122"/>
                <a:cs typeface="Times New Roman" panose="02020603050405020304" charset="0"/>
                <a:sym typeface="+mn-lt"/>
              </a:rPr>
              <a:t>n</a:t>
            </a:r>
            <a:endParaRPr lang="zh-CN" altLang="en-US" sz="2000" b="1" dirty="0">
              <a:solidFill>
                <a:schemeClr val="tx1">
                  <a:lumMod val="75000"/>
                  <a:lumOff val="25000"/>
                </a:schemeClr>
              </a:solidFill>
              <a:latin typeface="Times New Roman" panose="02020603050405020304" charset="0"/>
              <a:ea typeface="宋体" panose="02010600030101010101" pitchFamily="2" charset="-122"/>
              <a:cs typeface="Times New Roman" panose="02020603050405020304" charset="0"/>
              <a:sym typeface="+mn-lt"/>
            </a:endParaRPr>
          </a:p>
        </p:txBody>
      </p:sp>
      <p:sp>
        <p:nvSpPr>
          <p:cNvPr id="2" name="文本框 1"/>
          <p:cNvSpPr txBox="1"/>
          <p:nvPr/>
        </p:nvSpPr>
        <p:spPr>
          <a:xfrm>
            <a:off x="1226820" y="1106805"/>
            <a:ext cx="9803130" cy="398780"/>
          </a:xfrm>
          <a:prstGeom prst="rect">
            <a:avLst/>
          </a:prstGeom>
          <a:noFill/>
        </p:spPr>
        <p:txBody>
          <a:bodyPr wrap="square" rtlCol="0" anchor="t">
            <a:spAutoFit/>
          </a:bodyPr>
          <a:p>
            <a:r>
              <a:rPr lang="zh-CN" altLang="en-US" sz="2000">
                <a:latin typeface="Times New Roman" panose="02020603050405020304" charset="0"/>
                <a:cs typeface="Times New Roman" panose="02020603050405020304" charset="0"/>
              </a:rPr>
              <a:t>A. Simulation experiment when the total number of sensor</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nodes is different</a:t>
            </a:r>
            <a:endParaRPr lang="zh-CN" altLang="en-US" sz="2000">
              <a:latin typeface="Times New Roman" panose="02020603050405020304" charset="0"/>
              <a:cs typeface="Times New Roman" panose="02020603050405020304" charset="0"/>
            </a:endParaRPr>
          </a:p>
        </p:txBody>
      </p:sp>
      <p:pic>
        <p:nvPicPr>
          <p:cNvPr id="3" name="图片 2"/>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2222500" y="2233930"/>
            <a:ext cx="7747635" cy="239014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2000" advTm="930"/>
    </mc:Choice>
    <mc:Fallback>
      <p:transition spd="slow" advTm="93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p:cNvSpPr/>
          <p:nvPr/>
        </p:nvSpPr>
        <p:spPr>
          <a:xfrm>
            <a:off x="-1226820" y="-1346917"/>
            <a:ext cx="2453640" cy="245364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p:cNvSpPr/>
          <p:nvPr/>
        </p:nvSpPr>
        <p:spPr>
          <a:xfrm>
            <a:off x="434235" y="314138"/>
            <a:ext cx="792585" cy="792585"/>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1352550" y="507365"/>
            <a:ext cx="8482330" cy="398780"/>
          </a:xfrm>
          <a:prstGeom prst="rect">
            <a:avLst/>
          </a:prstGeom>
        </p:spPr>
        <p:txBody>
          <a:bodyPr wrap="square">
            <a:spAutoFit/>
          </a:bodyPr>
          <a:lstStyle/>
          <a:p>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PART </a:t>
            </a:r>
            <a:r>
              <a:rPr lang="en-US" altLang="zh-CN" sz="2000" b="1" dirty="0">
                <a:solidFill>
                  <a:schemeClr val="tx1">
                    <a:lumMod val="75000"/>
                    <a:lumOff val="25000"/>
                  </a:schemeClr>
                </a:solidFill>
                <a:latin typeface="Times New Roman" panose="02020603050405020304" charset="0"/>
                <a:cs typeface="Times New Roman" panose="02020603050405020304" charset="0"/>
                <a:sym typeface="+mn-lt"/>
              </a:rPr>
              <a:t>5</a:t>
            </a:r>
            <a:r>
              <a:rPr lang="en-US" altLang="zh-CN" sz="2000" b="1" dirty="0" smtClean="0">
                <a:solidFill>
                  <a:schemeClr val="tx1">
                    <a:lumMod val="75000"/>
                    <a:lumOff val="25000"/>
                  </a:schemeClr>
                </a:solidFill>
                <a:latin typeface="Times New Roman" panose="02020603050405020304" charset="0"/>
                <a:cs typeface="Times New Roman" panose="02020603050405020304" charset="0"/>
                <a:sym typeface="+mn-lt"/>
              </a:rPr>
              <a:t>    </a:t>
            </a:r>
            <a:r>
              <a:rPr lang="zh-CN" altLang="en-US" sz="2000" b="1" dirty="0" smtClean="0">
                <a:latin typeface="Times New Roman" panose="02020603050405020304" charset="0"/>
                <a:ea typeface="宋体" panose="02010600030101010101" pitchFamily="2" charset="-122"/>
                <a:cs typeface="Times New Roman" panose="02020603050405020304" charset="0"/>
                <a:sym typeface="+mn-lt"/>
              </a:rPr>
              <a:t>Applacation of MCPCFA in WSN 3D Coverage Optimizatio</a:t>
            </a:r>
            <a:r>
              <a:rPr lang="en-US" altLang="zh-CN" sz="2000" b="1" dirty="0" smtClean="0">
                <a:latin typeface="Times New Roman" panose="02020603050405020304" charset="0"/>
                <a:ea typeface="宋体" panose="02010600030101010101" pitchFamily="2" charset="-122"/>
                <a:cs typeface="Times New Roman" panose="02020603050405020304" charset="0"/>
                <a:sym typeface="+mn-lt"/>
              </a:rPr>
              <a:t>n</a:t>
            </a:r>
            <a:endParaRPr lang="zh-CN" altLang="en-US" sz="2000" b="1" dirty="0">
              <a:solidFill>
                <a:schemeClr val="tx1">
                  <a:lumMod val="75000"/>
                  <a:lumOff val="25000"/>
                </a:schemeClr>
              </a:solidFill>
              <a:latin typeface="Times New Roman" panose="02020603050405020304" charset="0"/>
              <a:ea typeface="宋体" panose="02010600030101010101" pitchFamily="2" charset="-122"/>
              <a:cs typeface="Times New Roman" panose="02020603050405020304" charset="0"/>
              <a:sym typeface="+mn-lt"/>
            </a:endParaRPr>
          </a:p>
        </p:txBody>
      </p:sp>
      <p:sp>
        <p:nvSpPr>
          <p:cNvPr id="2" name="文本框 1"/>
          <p:cNvSpPr txBox="1"/>
          <p:nvPr/>
        </p:nvSpPr>
        <p:spPr>
          <a:xfrm>
            <a:off x="1226820" y="1106805"/>
            <a:ext cx="9803130" cy="398780"/>
          </a:xfrm>
          <a:prstGeom prst="rect">
            <a:avLst/>
          </a:prstGeom>
          <a:noFill/>
        </p:spPr>
        <p:txBody>
          <a:bodyPr wrap="square" rtlCol="0" anchor="t">
            <a:spAutoFit/>
          </a:bodyPr>
          <a:p>
            <a:r>
              <a:rPr sz="2000">
                <a:latin typeface="Times New Roman" panose="02020603050405020304" charset="0"/>
                <a:cs typeface="Times New Roman" panose="02020603050405020304" charset="0"/>
              </a:rPr>
              <a:t>B. Simulation experiment with different communication radius</a:t>
            </a:r>
            <a:endParaRPr sz="2000">
              <a:latin typeface="Times New Roman" panose="02020603050405020304" charset="0"/>
              <a:cs typeface="Times New Roman" panose="02020603050405020304" charset="0"/>
            </a:endParaRPr>
          </a:p>
        </p:txBody>
      </p:sp>
      <p:pic>
        <p:nvPicPr>
          <p:cNvPr id="3" name="图片 2"/>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2016760" y="2333625"/>
            <a:ext cx="8158480" cy="2479675"/>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2000" advTm="930"/>
    </mc:Choice>
    <mc:Fallback>
      <p:transition spd="slow" advTm="93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995911" y="2903221"/>
            <a:ext cx="4200188" cy="1200329"/>
          </a:xfrm>
          <a:prstGeom prst="rect">
            <a:avLst/>
          </a:prstGeom>
          <a:noFill/>
        </p:spPr>
        <p:txBody>
          <a:bodyPr wrap="none" rtlCol="0">
            <a:spAutoFit/>
          </a:bodyPr>
          <a:lstStyle/>
          <a:p>
            <a:pPr algn="ctr"/>
            <a:r>
              <a:rPr lang="en-US" altLang="zh-CN" sz="7200" dirty="0">
                <a:solidFill>
                  <a:schemeClr val="tx1">
                    <a:lumMod val="65000"/>
                    <a:lumOff val="35000"/>
                  </a:schemeClr>
                </a:solidFill>
                <a:latin typeface="Impact" panose="020B0806030902050204" pitchFamily="34" charset="0"/>
                <a:cs typeface="+mn-ea"/>
                <a:sym typeface="+mn-lt"/>
              </a:rPr>
              <a:t>THANK YOU</a:t>
            </a:r>
            <a:endParaRPr lang="zh-CN" altLang="en-US" sz="7200" dirty="0">
              <a:solidFill>
                <a:srgbClr val="48A2A0"/>
              </a:solidFill>
              <a:latin typeface="Impact" panose="020B0806030902050204" pitchFamily="34" charset="0"/>
              <a:cs typeface="+mn-ea"/>
              <a:sym typeface="+mn-lt"/>
            </a:endParaRPr>
          </a:p>
        </p:txBody>
      </p:sp>
      <p:sp>
        <p:nvSpPr>
          <p:cNvPr id="8" name="矩形 7"/>
          <p:cNvSpPr/>
          <p:nvPr/>
        </p:nvSpPr>
        <p:spPr>
          <a:xfrm>
            <a:off x="5228615" y="1829482"/>
            <a:ext cx="1734770" cy="1323439"/>
          </a:xfrm>
          <a:prstGeom prst="rect">
            <a:avLst/>
          </a:prstGeom>
        </p:spPr>
        <p:txBody>
          <a:bodyPr wrap="none">
            <a:spAutoFit/>
          </a:bodyPr>
          <a:lstStyle/>
          <a:p>
            <a:pPr algn="ctr"/>
            <a:r>
              <a:rPr lang="en-US" altLang="zh-CN" sz="8000" dirty="0">
                <a:solidFill>
                  <a:schemeClr val="tx1">
                    <a:lumMod val="65000"/>
                    <a:lumOff val="35000"/>
                  </a:schemeClr>
                </a:solidFill>
                <a:latin typeface="Impact" panose="020B0806030902050204" pitchFamily="34" charset="0"/>
                <a:cs typeface="+mn-ea"/>
                <a:sym typeface="+mn-lt"/>
              </a:rPr>
              <a:t>END</a:t>
            </a:r>
            <a:endParaRPr lang="zh-CN" altLang="en-US" sz="8000" dirty="0">
              <a:solidFill>
                <a:schemeClr val="tx1">
                  <a:lumMod val="65000"/>
                  <a:lumOff val="35000"/>
                </a:schemeClr>
              </a:solidFill>
              <a:latin typeface="Impact" panose="020B0806030902050204" pitchFamily="34" charset="0"/>
              <a:cs typeface="+mn-ea"/>
              <a:sym typeface="+mn-lt"/>
            </a:endParaRPr>
          </a:p>
        </p:txBody>
      </p:sp>
      <p:grpSp>
        <p:nvGrpSpPr>
          <p:cNvPr id="10" name="组合 9"/>
          <p:cNvGrpSpPr/>
          <p:nvPr/>
        </p:nvGrpSpPr>
        <p:grpSpPr>
          <a:xfrm>
            <a:off x="4843463" y="4810201"/>
            <a:ext cx="2520286" cy="257175"/>
            <a:chOff x="4843463" y="4520714"/>
            <a:chExt cx="2520286" cy="257175"/>
          </a:xfrm>
        </p:grpSpPr>
        <p:sp>
          <p:nvSpPr>
            <p:cNvPr id="11" name="椭圆 10"/>
            <p:cNvSpPr/>
            <p:nvPr/>
          </p:nvSpPr>
          <p:spPr>
            <a:xfrm>
              <a:off x="4843463"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5296085"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a:off x="5748707"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6201329"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椭圆 14"/>
            <p:cNvSpPr/>
            <p:nvPr/>
          </p:nvSpPr>
          <p:spPr>
            <a:xfrm>
              <a:off x="6653951" y="4520714"/>
              <a:ext cx="257175" cy="2571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a:off x="7106574" y="4520714"/>
              <a:ext cx="257175" cy="257175"/>
            </a:xfrm>
            <a:prstGeom prst="ellipse">
              <a:avLst/>
            </a:prstGeom>
            <a:solidFill>
              <a:srgbClr val="A4D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6"/>
          <p:cNvGrpSpPr/>
          <p:nvPr/>
        </p:nvGrpSpPr>
        <p:grpSpPr>
          <a:xfrm>
            <a:off x="4067175" y="2457450"/>
            <a:ext cx="4057650" cy="0"/>
            <a:chOff x="4129088" y="2457450"/>
            <a:chExt cx="4057650" cy="0"/>
          </a:xfrm>
        </p:grpSpPr>
        <p:cxnSp>
          <p:nvCxnSpPr>
            <p:cNvPr id="18" name="直接连接符 17"/>
            <p:cNvCxnSpPr/>
            <p:nvPr/>
          </p:nvCxnSpPr>
          <p:spPr>
            <a:xfrm>
              <a:off x="4129088" y="2457450"/>
              <a:ext cx="971550" cy="0"/>
            </a:xfrm>
            <a:prstGeom prst="line">
              <a:avLst/>
            </a:prstGeom>
            <a:ln w="25400">
              <a:solidFill>
                <a:srgbClr val="6C92C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7215188" y="2457450"/>
              <a:ext cx="971550" cy="0"/>
            </a:xfrm>
            <a:prstGeom prst="line">
              <a:avLst/>
            </a:prstGeom>
            <a:ln w="25400">
              <a:solidFill>
                <a:srgbClr val="48A2A0"/>
              </a:solidFill>
            </a:ln>
          </p:spPr>
          <p:style>
            <a:lnRef idx="1">
              <a:schemeClr val="accent1"/>
            </a:lnRef>
            <a:fillRef idx="0">
              <a:schemeClr val="accent1"/>
            </a:fillRef>
            <a:effectRef idx="0">
              <a:schemeClr val="accent1"/>
            </a:effectRef>
            <a:fontRef idx="minor">
              <a:schemeClr val="tx1"/>
            </a:fontRef>
          </p:style>
        </p:cxnSp>
      </p:grpSp>
      <p:pic>
        <p:nvPicPr>
          <p:cNvPr id="20" name="图片 19" descr="timg"/>
          <p:cNvPicPr>
            <a:picLocks noChangeAspect="1"/>
          </p:cNvPicPr>
          <p:nvPr/>
        </p:nvPicPr>
        <p:blipFill>
          <a:blip r:embed="rId1"/>
          <a:stretch>
            <a:fillRect/>
          </a:stretch>
        </p:blipFill>
        <p:spPr>
          <a:xfrm>
            <a:off x="11341100" y="-635"/>
            <a:ext cx="833755" cy="8337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53"/>
    </mc:Choice>
    <mc:Fallback>
      <p:transition spd="slow" advTm="3053"/>
    </mc:Fallback>
  </mc:AlternateContent>
  <p:timing>
    <p:tnLst>
      <p:par>
        <p:cTn id="1" dur="indefinite" restart="never" nodeType="tmRoot"/>
      </p:par>
    </p:tnLst>
  </p:timing>
</p:sld>
</file>

<file path=ppt/tags/tag1.xml><?xml version="1.0" encoding="utf-8"?>
<p:tagLst xmlns:p="http://schemas.openxmlformats.org/presentationml/2006/main">
  <p:tag name="MH" val="20151230141854"/>
  <p:tag name="MH_LIBRARY" val="CONTENTS"/>
  <p:tag name="MH_TYPE" val="OTHERS"/>
  <p:tag name="ID" val="545839"/>
</p:tagLst>
</file>

<file path=ppt/tags/tag2.xml><?xml version="1.0" encoding="utf-8"?>
<p:tagLst xmlns:p="http://schemas.openxmlformats.org/presentationml/2006/main">
  <p:tag name="MH" val="20151230141854"/>
  <p:tag name="MH_LIBRARY" val="CONTENTS"/>
  <p:tag name="MH_TYPE" val="OTHERS"/>
  <p:tag name="ID" val="545839"/>
</p:tagLst>
</file>

<file path=ppt/tags/tag3.xml><?xml version="1.0" encoding="utf-8"?>
<p:tagLst xmlns:p="http://schemas.openxmlformats.org/presentationml/2006/main">
  <p:tag name="TIMING" val="|0.6"/>
</p:tagLst>
</file>

<file path=ppt/tags/tag4.xml><?xml version="1.0" encoding="utf-8"?>
<p:tagLst xmlns:p="http://schemas.openxmlformats.org/presentationml/2006/main">
  <p:tag name="TIMING" val="|0.6"/>
</p:tagLst>
</file>

<file path=ppt/tags/tag5.xml><?xml version="1.0" encoding="utf-8"?>
<p:tagLst xmlns:p="http://schemas.openxmlformats.org/presentationml/2006/main">
  <p:tag name="MH" val="20151230141854"/>
  <p:tag name="MH_LIBRARY" val="CONTENTS"/>
  <p:tag name="MH_TYPE" val="OTHERS"/>
  <p:tag name="ID" val="545839"/>
</p:tagLst>
</file>

<file path=ppt/tags/tag6.xml><?xml version="1.0" encoding="utf-8"?>
<p:tagLst xmlns:p="http://schemas.openxmlformats.org/presentationml/2006/main">
  <p:tag name="TIMING" val="|0.6"/>
</p:tagLst>
</file>

<file path=ppt/tags/tag7.xml><?xml version="1.0" encoding="utf-8"?>
<p:tagLst xmlns:p="http://schemas.openxmlformats.org/presentationml/2006/main">
  <p:tag name="TIMING" val="|0.6"/>
</p:tagLst>
</file>

<file path=ppt/tags/tag8.xml><?xml version="1.0" encoding="utf-8"?>
<p:tagLst xmlns:p="http://schemas.openxmlformats.org/presentationml/2006/main">
  <p:tag name="TIMING" val="|0.6"/>
</p:tagLst>
</file>

<file path=ppt/tags/tag9.xml><?xml version="1.0" encoding="utf-8"?>
<p:tagLst xmlns:p="http://schemas.openxmlformats.org/presentationml/2006/main">
  <p:tag name="KSO_WM_UNIT_PLACING_PICTURE_USER_VIEWPORT" val="{&quot;height&quot;:5550,&quot;width&quot;:12100}"/>
</p:tagLst>
</file>

<file path=ppt/tags/tag10.xml><?xml version="1.0" encoding="utf-8"?>
<p:tagLst xmlns:p="http://schemas.openxmlformats.org/presentationml/2006/main">
  <p:tag name="TIMING" val="|0.6"/>
</p:tagLst>
</file>

<file path=ppt/tags/tag11.xml><?xml version="1.0" encoding="utf-8"?>
<p:tagLst xmlns:p="http://schemas.openxmlformats.org/presentationml/2006/main">
  <p:tag name="TIMING" val="|0.6"/>
</p:tagLst>
</file>

<file path=ppt/tags/tag12.xml><?xml version="1.0" encoding="utf-8"?>
<p:tagLst xmlns:p="http://schemas.openxmlformats.org/presentationml/2006/main">
  <p:tag name="TIMING" val="|0.6"/>
</p:tagLst>
</file>

<file path=ppt/tags/tag13.xml><?xml version="1.0" encoding="utf-8"?>
<p:tagLst xmlns:p="http://schemas.openxmlformats.org/presentationml/2006/main">
  <p:tag name="TIMING" val="|0.6"/>
</p:tagLst>
</file>

<file path=ppt/tags/tag14.xml><?xml version="1.0" encoding="utf-8"?>
<p:tagLst xmlns:p="http://schemas.openxmlformats.org/presentationml/2006/main">
  <p:tag name="MH" val="20151230141854"/>
  <p:tag name="MH_LIBRARY" val="CONTENTS"/>
  <p:tag name="MH_TYPE" val="OTHERS"/>
  <p:tag name="ID" val="545839"/>
</p:tagLst>
</file>

<file path=ppt/tags/tag15.xml><?xml version="1.0" encoding="utf-8"?>
<p:tagLst xmlns:p="http://schemas.openxmlformats.org/presentationml/2006/main">
  <p:tag name="TIMING" val="|0.5"/>
</p:tagLst>
</file>

<file path=ppt/tags/tag16.xml><?xml version="1.0" encoding="utf-8"?>
<p:tagLst xmlns:p="http://schemas.openxmlformats.org/presentationml/2006/main">
  <p:tag name="MH" val="20151230141854"/>
  <p:tag name="MH_LIBRARY" val="CONTENTS"/>
  <p:tag name="MH_TYPE" val="OTHERS"/>
  <p:tag name="ID" val="545839"/>
</p:tagLst>
</file>

<file path=ppt/tags/tag17.xml><?xml version="1.0" encoding="utf-8"?>
<p:tagLst xmlns:p="http://schemas.openxmlformats.org/presentationml/2006/main">
  <p:tag name="TIMING" val="|0.5"/>
</p:tagLst>
</file>

<file path=ppt/tags/tag18.xml><?xml version="1.0" encoding="utf-8"?>
<p:tagLst xmlns:p="http://schemas.openxmlformats.org/presentationml/2006/main">
  <p:tag name="MH" val="20151230141854"/>
  <p:tag name="MH_LIBRARY" val="CONTENTS"/>
  <p:tag name="MH_TYPE" val="OTHERS"/>
  <p:tag name="ID" val="545839"/>
</p:tagLst>
</file>

<file path=ppt/tags/tag19.xml><?xml version="1.0" encoding="utf-8"?>
<p:tagLst xmlns:p="http://schemas.openxmlformats.org/presentationml/2006/main">
  <p:tag name="TIMING" val="|0.4"/>
</p:tagLst>
</file>

<file path=ppt/tags/tag20.xml><?xml version="1.0" encoding="utf-8"?>
<p:tagLst xmlns:p="http://schemas.openxmlformats.org/presentationml/2006/main">
  <p:tag name="TIMING" val="|0.4"/>
</p:tagLst>
</file>

<file path=ppt/tags/tag21.xml><?xml version="1.0" encoding="utf-8"?>
<p:tagLst xmlns:p="http://schemas.openxmlformats.org/presentationml/2006/main">
  <p:tag name="TIMING" val="|0.4"/>
</p:tagLst>
</file>

<file path=ppt/tags/tag22.xml><?xml version="1.0" encoding="utf-8"?>
<p:tagLst xmlns:p="http://schemas.openxmlformats.org/presentationml/2006/main">
  <p:tag name="TIMING" val="|0.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微软雅黑 Light"/>
        <a:ea typeface="微软雅黑 Light"/>
        <a:cs typeface=""/>
      </a:majorFont>
      <a:minorFont>
        <a:latin typeface="微软雅黑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7382</Words>
  <Application>WPS 演示</Application>
  <PresentationFormat>宽屏</PresentationFormat>
  <Paragraphs>147</Paragraphs>
  <Slides>26</Slides>
  <Notes>0</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2</vt:i4>
      </vt:variant>
      <vt:variant>
        <vt:lpstr>幻灯片标题</vt:lpstr>
      </vt:variant>
      <vt:variant>
        <vt:i4>26</vt:i4>
      </vt:variant>
    </vt:vector>
  </HeadingPairs>
  <TitlesOfParts>
    <vt:vector size="40" baseType="lpstr">
      <vt:lpstr>Arial</vt:lpstr>
      <vt:lpstr>宋体</vt:lpstr>
      <vt:lpstr>Wingdings</vt:lpstr>
      <vt:lpstr>Times New Roman</vt:lpstr>
      <vt:lpstr>Impact</vt:lpstr>
      <vt:lpstr>微软雅黑 Light</vt:lpstr>
      <vt:lpstr>微软雅黑</vt:lpstr>
      <vt:lpstr>Arial Unicode MS</vt:lpstr>
      <vt:lpstr>等线</vt:lpstr>
      <vt:lpstr>Wingdings</vt:lpstr>
      <vt:lpstr>Calibri</vt:lpstr>
      <vt:lpstr>Office 主题​​</vt:lpstr>
      <vt:lpstr>Visio.Drawing.15</vt:lpstr>
      <vt:lpstr>Visio.Drawing.15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178</cp:revision>
  <dcterms:created xsi:type="dcterms:W3CDTF">2019-10-01T14:33:00Z</dcterms:created>
  <dcterms:modified xsi:type="dcterms:W3CDTF">2022-05-10T15:48:40Z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2052-11.1.0.11691</vt:lpwstr>
  </property>
  <property fmtid="{D5CDD505-2E9C-101B-9397-08002B2CF9AE}" pid="3" name="ICV">
    <vt:lpwstr>AFC58132319F40568309B8E7E959F60B</vt:lpwstr>
  </property>
</Properties>
</file>