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2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814" r:id="rId2"/>
    <p:sldId id="813" r:id="rId3"/>
    <p:sldId id="815" r:id="rId4"/>
    <p:sldId id="817" r:id="rId5"/>
    <p:sldId id="818" r:id="rId6"/>
    <p:sldId id="819" r:id="rId7"/>
    <p:sldId id="820" r:id="rId8"/>
    <p:sldId id="821" r:id="rId9"/>
    <p:sldId id="822" r:id="rId10"/>
    <p:sldId id="823" r:id="rId11"/>
    <p:sldId id="824" r:id="rId12"/>
    <p:sldId id="825" r:id="rId13"/>
    <p:sldId id="827" r:id="rId14"/>
    <p:sldId id="828" r:id="rId15"/>
    <p:sldId id="830" r:id="rId16"/>
    <p:sldId id="831" r:id="rId17"/>
    <p:sldId id="832" r:id="rId1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19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63546" autoAdjust="0"/>
  </p:normalViewPr>
  <p:slideViewPr>
    <p:cSldViewPr snapToGrid="0">
      <p:cViewPr>
        <p:scale>
          <a:sx n="75" d="100"/>
          <a:sy n="75" d="100"/>
        </p:scale>
        <p:origin x="902" y="2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328589-EEF5-41B3-939B-1E9EF0B82A73}" type="datetimeFigureOut">
              <a:rPr lang="zh-CN" altLang="en-US" smtClean="0"/>
              <a:t>2022/6/12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5BFD3A-1A02-4F22-BCA4-1CC82750AC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12342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05558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5BFD3A-1A02-4F22-BCA4-1CC82750AC7B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93651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FE878E-6215-45D6-A2B8-C082F88B47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69E3496D-9D64-405B-BC4C-BEDC50784C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8733B8F-3696-47B9-9FB9-850ECB32F7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B120F-7636-4105-BC9A-EBC74DCB4C9F}" type="datetimeFigureOut">
              <a:rPr lang="zh-CN" altLang="en-US" smtClean="0"/>
              <a:t>2022/6/12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38F7BE6-91A9-4032-9E63-859AE7577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FA56F36-4511-48AF-B485-30727A77E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9B973-B62C-43CF-9A1E-3CD7032905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9681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389F60A-9BE5-40B6-B028-8281B43E7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179C5F4-8DC7-4E52-858F-A38F2F5F2B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2767946-E7E9-43D8-8396-3C45EEB49F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B120F-7636-4105-BC9A-EBC74DCB4C9F}" type="datetimeFigureOut">
              <a:rPr lang="zh-CN" altLang="en-US" smtClean="0"/>
              <a:t>2022/6/12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6C51392-10CD-439C-9D43-BCD25A431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1483F60-696B-491E-9035-CE7529043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9B973-B62C-43CF-9A1E-3CD7032905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0808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602DBD6-5D29-4CE8-80AB-624D684B6A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79FC879-0A9B-460A-9B40-880057A22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05C6628-04E5-42BE-B05B-C4FD56E0BE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B120F-7636-4105-BC9A-EBC74DCB4C9F}" type="datetimeFigureOut">
              <a:rPr lang="zh-CN" altLang="en-US" smtClean="0"/>
              <a:t>2022/6/12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3EBBA23-BBED-49C4-A831-52781C10B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3CB9E47-E817-47B9-A956-F4B45CDD8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9B973-B62C-43CF-9A1E-3CD7032905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8867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A958B76-E9A4-4FFD-82D6-8049D43410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873F900-CA02-4E5A-BF15-6536348739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D41891A-9962-4951-82EB-45D46847F4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1DBE4C1-80F6-4EF2-889E-6FB6E14E4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B120F-7636-4105-BC9A-EBC74DCB4C9F}" type="datetimeFigureOut">
              <a:rPr lang="zh-CN" altLang="en-US" smtClean="0"/>
              <a:t>2022/6/12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4869750-0489-4064-9FD5-6AE65A214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8CBF188-D4FC-463C-BE6B-C17AC9E96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9B973-B62C-43CF-9A1E-3CD7032905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4326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6485DE0-9F1A-4C33-8E7F-E9549007AE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B7E204D-61B1-4529-A30A-D1BDEAAAB7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C635E26-849A-46A4-8C24-7BEE946FC9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A15EF15B-1E9B-47F8-BEE8-435ED76C77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BEA3C3FF-5A3E-4AF7-A4E6-7BAED05EB3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1E685B27-4ED0-47CB-BEE6-B20C9A42E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B120F-7636-4105-BC9A-EBC74DCB4C9F}" type="datetimeFigureOut">
              <a:rPr lang="zh-CN" altLang="en-US" smtClean="0"/>
              <a:t>2022/6/12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6DB0C6E2-34A5-4AD2-A899-70B85268E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934A0AC6-FD60-4060-833D-FB65601EB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9B973-B62C-43CF-9A1E-3CD7032905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212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782F660-8A02-4302-9D06-C6525C68F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DC783C15-130D-479A-9914-DC60D9833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B120F-7636-4105-BC9A-EBC74DCB4C9F}" type="datetimeFigureOut">
              <a:rPr lang="zh-CN" altLang="en-US" smtClean="0"/>
              <a:t>2022/6/12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4CD0157-C899-4469-BE2F-FCACC06FA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D09AE6F-67C5-49D0-ABF5-96AAE4C7C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9B973-B62C-43CF-9A1E-3CD7032905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4055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CA4A43E3-24C2-4CD4-BF38-8DBD08E28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B120F-7636-4105-BC9A-EBC74DCB4C9F}" type="datetimeFigureOut">
              <a:rPr lang="zh-CN" altLang="en-US" smtClean="0"/>
              <a:t>2022/6/12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D08B4B0F-891A-45F2-97C0-97E1BE8ED9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143DEE9-AAF1-415D-AF0B-39696FF84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9B973-B62C-43CF-9A1E-3CD7032905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4923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38D66EB-5FDC-4393-9D62-BB7101F1FD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332F707-369D-42F0-8614-97BA382E78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A44F7CE-8046-47EB-AAF4-A207DFA253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2F32BC0-F8EF-4903-82DA-86A84C987B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B120F-7636-4105-BC9A-EBC74DCB4C9F}" type="datetimeFigureOut">
              <a:rPr lang="zh-CN" altLang="en-US" smtClean="0"/>
              <a:t>2022/6/12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A2C57B7-ACF3-4A10-850D-ADC57B6EA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29D4D72-045D-451B-BC75-850FB64B1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9B973-B62C-43CF-9A1E-3CD7032905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3172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07C532D-5D64-49E2-AAA7-556363B02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D57B8D76-BC89-4B7C-88F0-84C8D117BB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01E5963-242C-4DDA-A1A6-7FD7B7C0DC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A618A38-E2F7-40B7-8AE3-87DF778E1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B120F-7636-4105-BC9A-EBC74DCB4C9F}" type="datetimeFigureOut">
              <a:rPr lang="zh-CN" altLang="en-US" smtClean="0"/>
              <a:t>2022/6/12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BF76E00-3B25-4CB2-94D6-52C05185E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D993662-D4CB-4908-89CA-F8D5CFBC1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9B973-B62C-43CF-9A1E-3CD7032905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198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BED0D39-CEBD-4B97-8E86-878F6243D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7FA66F6E-209E-4CA4-A6F3-F6499BB083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94D4F9B-CCCE-40AA-85CC-A978F3F9D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B120F-7636-4105-BC9A-EBC74DCB4C9F}" type="datetimeFigureOut">
              <a:rPr lang="zh-CN" altLang="en-US" smtClean="0"/>
              <a:t>2022/6/12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77B2D51-0BFB-49D5-A09C-26D65C615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96C8217-9E07-49BA-BD24-2A4C0B123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9B973-B62C-43CF-9A1E-3CD7032905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7780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B9CE163F-EF7B-469F-AA4F-0E8B13959C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412A31D-B125-4E8F-B892-12B1C17015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99E5840-E998-41B9-9E5D-7B744CB06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B120F-7636-4105-BC9A-EBC74DCB4C9F}" type="datetimeFigureOut">
              <a:rPr lang="zh-CN" altLang="en-US" smtClean="0"/>
              <a:t>2022/6/12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CD71F6B-F8B5-4012-80AF-0C9D252A0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DC1C4CC-F765-4712-9BE6-D746F36D4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9B973-B62C-43CF-9A1E-3CD7032905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3706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23A0530C-5536-4001-A211-4FAA08170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AD81470-9273-4B21-95D4-EE07C89EC4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6EAAEAB-8D44-4F4A-AEF9-384086E292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7B120F-7636-4105-BC9A-EBC74DCB4C9F}" type="datetimeFigureOut">
              <a:rPr lang="zh-CN" altLang="en-US" smtClean="0"/>
              <a:t>2022/6/12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E43818A-03FA-4052-93E2-4EB6180A5C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A923FC8-6D99-4736-9EF6-04F2EE2098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39B973-B62C-43CF-9A1E-3CD7032905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7680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4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jpe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.png"/><Relationship Id="rId12" Type="http://schemas.openxmlformats.org/officeDocument/2006/relationships/image" Target="../media/image15.jp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9.png"/><Relationship Id="rId11" Type="http://schemas.openxmlformats.org/officeDocument/2006/relationships/image" Target="../media/image14.jp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8.png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0.xml"/><Relationship Id="rId1" Type="http://schemas.openxmlformats.org/officeDocument/2006/relationships/tags" Target="../tags/tag1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4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4" Type="http://schemas.openxmlformats.org/officeDocument/2006/relationships/image" Target="../media/image4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8.xml"/><Relationship Id="rId1" Type="http://schemas.openxmlformats.org/officeDocument/2006/relationships/tags" Target="../tags/tag2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30.xml"/><Relationship Id="rId1" Type="http://schemas.openxmlformats.org/officeDocument/2006/relationships/tags" Target="../tags/tag2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32.xml"/><Relationship Id="rId1" Type="http://schemas.openxmlformats.org/officeDocument/2006/relationships/tags" Target="../tags/tag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8174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id="{318B2B52-EA1E-4CD1-98EF-99164B69626C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644862" y="443505"/>
            <a:ext cx="2880658" cy="58477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CN" sz="3200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Abstract</a:t>
            </a:r>
            <a:endParaRPr lang="zh-CN" altLang="en-US" sz="3200" b="1" dirty="0">
              <a:solidFill>
                <a:srgbClr val="3441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6C7C2352-4C33-4A90-B75F-20AF1F26AB54}"/>
              </a:ext>
            </a:extLst>
          </p:cNvPr>
          <p:cNvSpPr/>
          <p:nvPr/>
        </p:nvSpPr>
        <p:spPr>
          <a:xfrm>
            <a:off x="767322" y="1405387"/>
            <a:ext cx="2428460" cy="46166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/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en-US" altLang="zh-CN" sz="24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Background</a:t>
            </a:r>
            <a:endParaRPr lang="zh-CN" altLang="en-US" sz="2400" b="1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F7EF3BB1-F2AC-46AC-BC88-6AED7102A452}"/>
              </a:ext>
            </a:extLst>
          </p:cNvPr>
          <p:cNvSpPr/>
          <p:nvPr/>
        </p:nvSpPr>
        <p:spPr>
          <a:xfrm>
            <a:off x="3195782" y="1434093"/>
            <a:ext cx="8257309" cy="396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altLang="zh-CN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 the post-epidemic era, </a:t>
            </a:r>
            <a:r>
              <a:rPr lang="en-US" altLang="zh-CN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Masked Face Recognition (MFR) </a:t>
            </a:r>
            <a:r>
              <a:rPr lang="en-US" altLang="zh-CN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is significant.</a:t>
            </a:r>
            <a:endParaRPr lang="en-US" altLang="zh-CN" b="1">
              <a:solidFill>
                <a:srgbClr val="3441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0D1DDB1C-D224-4DB1-95A6-80DA0BE82C08}"/>
              </a:ext>
            </a:extLst>
          </p:cNvPr>
          <p:cNvSpPr/>
          <p:nvPr/>
        </p:nvSpPr>
        <p:spPr>
          <a:xfrm>
            <a:off x="767322" y="1990979"/>
            <a:ext cx="2428460" cy="46166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/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en-US" altLang="zh-CN" sz="24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Problem</a:t>
            </a:r>
            <a:endParaRPr lang="zh-CN" altLang="en-US" sz="2400" b="1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104D29AC-FE0D-4E1F-A433-09F822973877}"/>
              </a:ext>
            </a:extLst>
          </p:cNvPr>
          <p:cNvSpPr/>
          <p:nvPr/>
        </p:nvSpPr>
        <p:spPr>
          <a:xfrm>
            <a:off x="3195782" y="2019685"/>
            <a:ext cx="8257309" cy="396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altLang="zh-CN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Lacking real-world large-scale </a:t>
            </a:r>
            <a:r>
              <a:rPr lang="en-US" altLang="zh-CN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masked face datasets </a:t>
            </a:r>
            <a:r>
              <a:rPr lang="en-US" altLang="zh-CN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with identity labels.</a:t>
            </a:r>
            <a:endParaRPr lang="en-US" altLang="zh-CN" b="1">
              <a:solidFill>
                <a:srgbClr val="3441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6B8B6CF2-7A15-4A96-82FC-C6413F35EE46}"/>
              </a:ext>
            </a:extLst>
          </p:cNvPr>
          <p:cNvSpPr/>
          <p:nvPr/>
        </p:nvSpPr>
        <p:spPr>
          <a:xfrm>
            <a:off x="767322" y="2678800"/>
            <a:ext cx="2428460" cy="46166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/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en-US" altLang="zh-CN" sz="24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Difficulty</a:t>
            </a:r>
            <a:endParaRPr lang="zh-CN" altLang="en-US" sz="2400" b="1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7AFC0C90-FED4-4E06-8441-30B84BAF35B3}"/>
              </a:ext>
            </a:extLst>
          </p:cNvPr>
          <p:cNvSpPr/>
          <p:nvPr/>
        </p:nvSpPr>
        <p:spPr>
          <a:xfrm>
            <a:off x="3278909" y="2545142"/>
            <a:ext cx="7934037" cy="7289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Aft>
                <a:spcPts val="600"/>
              </a:spcAft>
            </a:pPr>
            <a:r>
              <a:rPr lang="en-US" altLang="zh-CN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Mask enhances the </a:t>
            </a:r>
            <a:r>
              <a:rPr lang="en-US" altLang="zh-CN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diversity</a:t>
            </a:r>
            <a:r>
              <a:rPr lang="en-US" altLang="zh-CN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of face images and further improves the requirements for datasets.</a:t>
            </a:r>
            <a:endParaRPr lang="en-US" altLang="zh-CN" b="1">
              <a:solidFill>
                <a:srgbClr val="3441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81A7579F-E74B-4A83-9D06-2F4AAA7A29FB}"/>
              </a:ext>
            </a:extLst>
          </p:cNvPr>
          <p:cNvSpPr/>
          <p:nvPr/>
        </p:nvSpPr>
        <p:spPr>
          <a:xfrm>
            <a:off x="767322" y="3360070"/>
            <a:ext cx="2428460" cy="46166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/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en-US" altLang="zh-CN" sz="24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Solution</a:t>
            </a:r>
            <a:endParaRPr lang="zh-CN" altLang="en-US" sz="2400" b="1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2ACA0ADE-2C1C-466F-A3CE-FBEF4F53F78C}"/>
              </a:ext>
            </a:extLst>
          </p:cNvPr>
          <p:cNvSpPr/>
          <p:nvPr/>
        </p:nvSpPr>
        <p:spPr>
          <a:xfrm>
            <a:off x="3066473" y="3388776"/>
            <a:ext cx="8940800" cy="396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altLang="zh-CN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CycleGAN-based masked face generation method </a:t>
            </a:r>
            <a:r>
              <a:rPr lang="en-US" altLang="zh-CN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MaskedFaceGAN (MFGAN)</a:t>
            </a:r>
            <a:r>
              <a:rPr lang="en-US" altLang="zh-CN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en-US" altLang="zh-CN" b="1">
              <a:solidFill>
                <a:srgbClr val="3441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3F33865A-B731-47BD-BC51-B6EC50A554CB}"/>
              </a:ext>
            </a:extLst>
          </p:cNvPr>
          <p:cNvSpPr/>
          <p:nvPr/>
        </p:nvSpPr>
        <p:spPr>
          <a:xfrm>
            <a:off x="767322" y="4095773"/>
            <a:ext cx="2428460" cy="46166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/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en-US" altLang="zh-CN" sz="24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Effect</a:t>
            </a:r>
            <a:endParaRPr lang="zh-CN" altLang="en-US" sz="2400" b="1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9CA7D3DF-3B7B-4095-8F7B-EB5435AC9262}"/>
              </a:ext>
            </a:extLst>
          </p:cNvPr>
          <p:cNvSpPr/>
          <p:nvPr/>
        </p:nvSpPr>
        <p:spPr>
          <a:xfrm>
            <a:off x="2863106" y="3962115"/>
            <a:ext cx="8709892" cy="7289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Aft>
                <a:spcPts val="600"/>
              </a:spcAft>
            </a:pPr>
            <a:r>
              <a:rPr lang="en-US" altLang="zh-CN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Generate </a:t>
            </a:r>
            <a:r>
              <a:rPr lang="en-US" altLang="zh-CN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correct</a:t>
            </a:r>
            <a:r>
              <a:rPr lang="en-US" altLang="zh-CN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authentic-looking</a:t>
            </a:r>
            <a:r>
              <a:rPr lang="en-US" altLang="zh-CN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and </a:t>
            </a:r>
            <a:r>
              <a:rPr lang="en-US" altLang="zh-CN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type-diverse</a:t>
            </a:r>
            <a:r>
              <a:rPr lang="en-US" altLang="zh-CN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masked face while ensuring the invariance of facial features.</a:t>
            </a:r>
            <a:endParaRPr lang="en-US" altLang="zh-CN" b="1">
              <a:solidFill>
                <a:srgbClr val="3441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1C86C541-F021-4BF2-840A-B960F55873E1}"/>
              </a:ext>
            </a:extLst>
          </p:cNvPr>
          <p:cNvSpPr/>
          <p:nvPr/>
        </p:nvSpPr>
        <p:spPr>
          <a:xfrm>
            <a:off x="767321" y="4858458"/>
            <a:ext cx="2770205" cy="46166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/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en-US" altLang="zh-CN" sz="24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Optimization</a:t>
            </a:r>
            <a:endParaRPr lang="zh-CN" altLang="en-US" sz="2400" b="1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A4446365-A172-40A1-840D-BE36E919D3AA}"/>
              </a:ext>
            </a:extLst>
          </p:cNvPr>
          <p:cNvSpPr/>
          <p:nvPr/>
        </p:nvSpPr>
        <p:spPr>
          <a:xfrm>
            <a:off x="2863106" y="4721491"/>
            <a:ext cx="8709892" cy="7289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Aft>
                <a:spcPts val="600"/>
              </a:spcAft>
            </a:pPr>
            <a:r>
              <a:rPr lang="en-US" altLang="zh-CN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Three-stage</a:t>
            </a:r>
            <a:r>
              <a:rPr lang="en-US" altLang="zh-CN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training pipeline, a facial feature </a:t>
            </a:r>
            <a:r>
              <a:rPr lang="en-US" altLang="zh-CN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detector</a:t>
            </a:r>
            <a:r>
              <a:rPr lang="en-US" altLang="zh-CN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a mask binary </a:t>
            </a:r>
            <a:r>
              <a:rPr lang="en-US" altLang="zh-CN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segmentation</a:t>
            </a:r>
            <a:r>
              <a:rPr lang="en-US" altLang="zh-CN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module and a mask style </a:t>
            </a:r>
            <a:r>
              <a:rPr lang="en-US" altLang="zh-CN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encoder</a:t>
            </a:r>
            <a:r>
              <a:rPr lang="en-US" altLang="zh-CN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en-US" altLang="zh-CN" b="1">
              <a:solidFill>
                <a:srgbClr val="3441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5B556F7B-574F-4291-BF08-1B42374CA641}"/>
              </a:ext>
            </a:extLst>
          </p:cNvPr>
          <p:cNvSpPr/>
          <p:nvPr/>
        </p:nvSpPr>
        <p:spPr>
          <a:xfrm>
            <a:off x="767321" y="5679231"/>
            <a:ext cx="2770205" cy="46166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/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en-US" altLang="zh-CN" sz="24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Experiments</a:t>
            </a:r>
            <a:endParaRPr lang="zh-CN" altLang="en-US" sz="2400" b="1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FF5E2F88-7470-4821-8C7C-87B80002F4FD}"/>
              </a:ext>
            </a:extLst>
          </p:cNvPr>
          <p:cNvSpPr/>
          <p:nvPr/>
        </p:nvSpPr>
        <p:spPr>
          <a:xfrm>
            <a:off x="3375890" y="5542264"/>
            <a:ext cx="7740073" cy="7289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Aft>
                <a:spcPts val="600"/>
              </a:spcAft>
            </a:pPr>
            <a:r>
              <a:rPr lang="en-US" altLang="zh-CN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experiments of </a:t>
            </a:r>
            <a:r>
              <a:rPr lang="en-US" altLang="zh-CN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qualitative</a:t>
            </a:r>
            <a:r>
              <a:rPr lang="en-US" altLang="zh-CN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and </a:t>
            </a:r>
            <a:r>
              <a:rPr lang="en-US" altLang="zh-CN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quantitative</a:t>
            </a:r>
            <a:r>
              <a:rPr lang="en-US" altLang="zh-CN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comparison and </a:t>
            </a:r>
            <a:r>
              <a:rPr lang="en-US" altLang="zh-CN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MFR model training effect </a:t>
            </a:r>
            <a:r>
              <a:rPr lang="en-US" altLang="zh-CN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comparison.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31079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056F8DA0-C617-4536-81C0-641B33FA7E5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44862" y="443505"/>
            <a:ext cx="2880658" cy="58477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CN" sz="3200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Contents</a:t>
            </a:r>
            <a:endParaRPr lang="zh-CN" altLang="en-US" sz="3200" b="1" dirty="0">
              <a:solidFill>
                <a:srgbClr val="3441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9F6F658-A01B-4067-99DE-558E0777B263}"/>
              </a:ext>
            </a:extLst>
          </p:cNvPr>
          <p:cNvSpPr txBox="1"/>
          <p:nvPr/>
        </p:nvSpPr>
        <p:spPr>
          <a:xfrm>
            <a:off x="4299532" y="1573640"/>
            <a:ext cx="80663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b="1" dirty="0">
                <a:solidFill>
                  <a:schemeClr val="bg2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01</a:t>
            </a:r>
            <a:endParaRPr lang="zh-CN" altLang="en-US" sz="4800" b="1" dirty="0">
              <a:solidFill>
                <a:schemeClr val="bg2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10A0B19-A161-4473-838C-4B43ACAA6862}"/>
              </a:ext>
            </a:extLst>
          </p:cNvPr>
          <p:cNvSpPr txBox="1"/>
          <p:nvPr/>
        </p:nvSpPr>
        <p:spPr>
          <a:xfrm>
            <a:off x="5048693" y="1781306"/>
            <a:ext cx="30604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/>
              <a:t>Introduction</a:t>
            </a:r>
            <a:endParaRPr lang="zh-CN" altLang="en-US" dirty="0"/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E75E853E-851E-4E7D-843F-47E55F7CBB64}"/>
              </a:ext>
            </a:extLst>
          </p:cNvPr>
          <p:cNvGrpSpPr/>
          <p:nvPr/>
        </p:nvGrpSpPr>
        <p:grpSpPr>
          <a:xfrm>
            <a:off x="4299531" y="2650493"/>
            <a:ext cx="3396040" cy="830997"/>
            <a:chOff x="4299531" y="2650493"/>
            <a:chExt cx="3396040" cy="830997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4B5E7719-75E0-4745-810C-3491CC998210}"/>
                </a:ext>
              </a:extLst>
            </p:cNvPr>
            <p:cNvSpPr txBox="1"/>
            <p:nvPr/>
          </p:nvSpPr>
          <p:spPr>
            <a:xfrm>
              <a:off x="4299531" y="2650493"/>
              <a:ext cx="806631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4400" b="1">
                  <a:solidFill>
                    <a:schemeClr val="bg2">
                      <a:lumMod val="50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1pPr>
            </a:lstStyle>
            <a:p>
              <a:r>
                <a:rPr lang="en-US" altLang="zh-CN" sz="4800" dirty="0"/>
                <a:t>02</a:t>
              </a:r>
              <a:endParaRPr lang="zh-CN" altLang="en-US" sz="4800" dirty="0"/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C0AF5000-20E5-45D1-9685-7807956582F0}"/>
                </a:ext>
              </a:extLst>
            </p:cNvPr>
            <p:cNvSpPr txBox="1"/>
            <p:nvPr/>
          </p:nvSpPr>
          <p:spPr>
            <a:xfrm>
              <a:off x="5048693" y="2835038"/>
              <a:ext cx="264687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200" b="1">
                  <a:solidFill>
                    <a:srgbClr val="3441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/>
                <a:t>Method</a:t>
              </a:r>
              <a:endParaRPr lang="zh-CN" altLang="en-US" dirty="0"/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CB165E06-6695-4B61-AF66-1DC16D77C3F7}"/>
              </a:ext>
            </a:extLst>
          </p:cNvPr>
          <p:cNvGrpSpPr/>
          <p:nvPr/>
        </p:nvGrpSpPr>
        <p:grpSpPr>
          <a:xfrm>
            <a:off x="4299530" y="3692037"/>
            <a:ext cx="3785071" cy="830997"/>
            <a:chOff x="4299530" y="3692037"/>
            <a:chExt cx="3785071" cy="830997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4FD108A6-ADED-47C3-B1BC-E3CEFDDA2D94}"/>
                </a:ext>
              </a:extLst>
            </p:cNvPr>
            <p:cNvSpPr txBox="1"/>
            <p:nvPr/>
          </p:nvSpPr>
          <p:spPr>
            <a:xfrm>
              <a:off x="5048693" y="3861633"/>
              <a:ext cx="303590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200" b="1">
                  <a:solidFill>
                    <a:srgbClr val="3441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/>
                <a:t>Experiments</a:t>
              </a:r>
              <a:endParaRPr lang="zh-CN" altLang="en-US" dirty="0"/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8387D40F-959E-4444-82DB-8560BF82F606}"/>
                </a:ext>
              </a:extLst>
            </p:cNvPr>
            <p:cNvSpPr txBox="1"/>
            <p:nvPr/>
          </p:nvSpPr>
          <p:spPr>
            <a:xfrm>
              <a:off x="4299530" y="3692037"/>
              <a:ext cx="806631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800" b="1" dirty="0">
                  <a:solidFill>
                    <a:schemeClr val="bg2">
                      <a:lumMod val="50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03</a:t>
              </a:r>
              <a:endParaRPr lang="zh-CN" altLang="en-US" sz="4800" b="1" dirty="0">
                <a:solidFill>
                  <a:schemeClr val="bg2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B47E2E1F-D5C0-480F-9460-E68453403027}"/>
              </a:ext>
            </a:extLst>
          </p:cNvPr>
          <p:cNvGrpSpPr/>
          <p:nvPr/>
        </p:nvGrpSpPr>
        <p:grpSpPr>
          <a:xfrm>
            <a:off x="4299530" y="4801035"/>
            <a:ext cx="3785071" cy="830997"/>
            <a:chOff x="4299530" y="4801035"/>
            <a:chExt cx="3785071" cy="830997"/>
          </a:xfrm>
        </p:grpSpPr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44A50069-42E7-4A2C-83E3-DD53A4FB3373}"/>
                </a:ext>
              </a:extLst>
            </p:cNvPr>
            <p:cNvSpPr txBox="1"/>
            <p:nvPr/>
          </p:nvSpPr>
          <p:spPr>
            <a:xfrm>
              <a:off x="5048693" y="4970540"/>
              <a:ext cx="303590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200" b="1">
                  <a:solidFill>
                    <a:srgbClr val="3441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/>
                <a:t>Conclusions</a:t>
              </a:r>
              <a:endParaRPr lang="zh-CN" altLang="en-US" dirty="0"/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F065A24C-8E9F-47A4-B093-00B40D02A996}"/>
                </a:ext>
              </a:extLst>
            </p:cNvPr>
            <p:cNvSpPr txBox="1"/>
            <p:nvPr/>
          </p:nvSpPr>
          <p:spPr>
            <a:xfrm>
              <a:off x="4299530" y="4801035"/>
              <a:ext cx="806631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800" b="1">
                  <a:solidFill>
                    <a:schemeClr val="bg2">
                      <a:lumMod val="50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04</a:t>
              </a:r>
              <a:endParaRPr lang="zh-CN" altLang="en-US" sz="4800" b="1" dirty="0">
                <a:solidFill>
                  <a:schemeClr val="bg2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2" name="矩形 11">
            <a:extLst>
              <a:ext uri="{FF2B5EF4-FFF2-40B4-BE49-F238E27FC236}">
                <a16:creationId xmlns:a16="http://schemas.microsoft.com/office/drawing/2014/main" id="{8F32BD8D-6240-4E74-9F9D-84089AE459A6}"/>
              </a:ext>
            </a:extLst>
          </p:cNvPr>
          <p:cNvSpPr/>
          <p:nvPr/>
        </p:nvSpPr>
        <p:spPr>
          <a:xfrm>
            <a:off x="2678742" y="512368"/>
            <a:ext cx="45719" cy="447048"/>
          </a:xfrm>
          <a:prstGeom prst="rect">
            <a:avLst/>
          </a:prstGeom>
          <a:solidFill>
            <a:srgbClr val="344159"/>
          </a:solidFill>
          <a:ln>
            <a:solidFill>
              <a:srgbClr val="0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194940DD-AB74-4295-8090-48FA86B491EC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821125" y="525122"/>
            <a:ext cx="7933235" cy="46166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CN" sz="2400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DSML: Distributed Systems and Machine Learning</a:t>
            </a:r>
            <a:endParaRPr lang="zh-CN" altLang="en-US" sz="2400" b="1" dirty="0">
              <a:solidFill>
                <a:srgbClr val="3441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17741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0A4CDB9D-BBEE-424B-BB0C-8B32026C97F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44862" y="443505"/>
            <a:ext cx="2773271" cy="58477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CN" sz="3200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Introduction</a:t>
            </a:r>
            <a:endParaRPr lang="zh-CN" altLang="en-US" sz="3200" b="1" dirty="0">
              <a:solidFill>
                <a:srgbClr val="3441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092ABE2A-59F3-4A00-97C6-A4C9286387AD}"/>
              </a:ext>
            </a:extLst>
          </p:cNvPr>
          <p:cNvSpPr/>
          <p:nvPr/>
        </p:nvSpPr>
        <p:spPr>
          <a:xfrm>
            <a:off x="3448967" y="512368"/>
            <a:ext cx="45719" cy="447048"/>
          </a:xfrm>
          <a:prstGeom prst="rect">
            <a:avLst/>
          </a:prstGeom>
          <a:solidFill>
            <a:srgbClr val="344159"/>
          </a:solidFill>
          <a:ln>
            <a:solidFill>
              <a:srgbClr val="0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5BA3C5A5-FAC4-4381-A66C-0B5A12697B0C}"/>
              </a:ext>
            </a:extLst>
          </p:cNvPr>
          <p:cNvGrpSpPr/>
          <p:nvPr/>
        </p:nvGrpSpPr>
        <p:grpSpPr>
          <a:xfrm>
            <a:off x="13605" y="6464935"/>
            <a:ext cx="12178395" cy="432867"/>
            <a:chOff x="13605" y="6464935"/>
            <a:chExt cx="12178395" cy="432867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0DE89B6D-0393-4E46-8898-DEAFB2DE0319}"/>
                </a:ext>
              </a:extLst>
            </p:cNvPr>
            <p:cNvSpPr/>
            <p:nvPr/>
          </p:nvSpPr>
          <p:spPr>
            <a:xfrm>
              <a:off x="13605" y="6555105"/>
              <a:ext cx="12178395" cy="302895"/>
            </a:xfrm>
            <a:prstGeom prst="rect">
              <a:avLst/>
            </a:prstGeom>
            <a:solidFill>
              <a:srgbClr val="344159"/>
            </a:solidFill>
            <a:ln>
              <a:solidFill>
                <a:srgbClr val="000000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1D784BA8-DC9F-45D2-A440-8FF1BA198AC3}"/>
                </a:ext>
              </a:extLst>
            </p:cNvPr>
            <p:cNvSpPr/>
            <p:nvPr/>
          </p:nvSpPr>
          <p:spPr>
            <a:xfrm flipH="1">
              <a:off x="11553555" y="6528470"/>
              <a:ext cx="4708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81D7036F-3286-419F-A770-BB2E4077F2C8}"/>
                </a:ext>
              </a:extLst>
            </p:cNvPr>
            <p:cNvSpPr txBox="1"/>
            <p:nvPr/>
          </p:nvSpPr>
          <p:spPr>
            <a:xfrm>
              <a:off x="9512551" y="6508097"/>
              <a:ext cx="15807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Conclusions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D01E8663-1F46-42E3-925B-E0E34D87C77F}"/>
                </a:ext>
              </a:extLst>
            </p:cNvPr>
            <p:cNvSpPr txBox="1"/>
            <p:nvPr/>
          </p:nvSpPr>
          <p:spPr>
            <a:xfrm>
              <a:off x="4191453" y="6508097"/>
              <a:ext cx="12363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Method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C766263E-45D4-47E2-B449-D4F556D1D2CA}"/>
                </a:ext>
              </a:extLst>
            </p:cNvPr>
            <p:cNvSpPr txBox="1"/>
            <p:nvPr/>
          </p:nvSpPr>
          <p:spPr>
            <a:xfrm>
              <a:off x="6679319" y="6508097"/>
              <a:ext cx="15869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Experiments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82617863-5AAC-4786-8304-EAE31BE72046}"/>
                </a:ext>
              </a:extLst>
            </p:cNvPr>
            <p:cNvGrpSpPr/>
            <p:nvPr/>
          </p:nvGrpSpPr>
          <p:grpSpPr>
            <a:xfrm>
              <a:off x="821504" y="6464935"/>
              <a:ext cx="2419985" cy="393065"/>
              <a:chOff x="387518" y="6464935"/>
              <a:chExt cx="2419985" cy="393065"/>
            </a:xfrm>
          </p:grpSpPr>
          <p:sp>
            <p:nvSpPr>
              <p:cNvPr id="13" name="任意多边形 17">
                <a:extLst>
                  <a:ext uri="{FF2B5EF4-FFF2-40B4-BE49-F238E27FC236}">
                    <a16:creationId xmlns:a16="http://schemas.microsoft.com/office/drawing/2014/main" id="{B712C03C-D44A-4137-81F2-CFC4CEC5DCB7}"/>
                  </a:ext>
                </a:extLst>
              </p:cNvPr>
              <p:cNvSpPr/>
              <p:nvPr/>
            </p:nvSpPr>
            <p:spPr>
              <a:xfrm>
                <a:off x="387518" y="6464935"/>
                <a:ext cx="2419985" cy="393065"/>
              </a:xfrm>
              <a:custGeom>
                <a:avLst/>
                <a:gdLst>
                  <a:gd name="connsiteX0" fmla="*/ 0 w 2305316"/>
                  <a:gd name="connsiteY0" fmla="*/ 0 h 392806"/>
                  <a:gd name="connsiteX1" fmla="*/ 2305316 w 2305316"/>
                  <a:gd name="connsiteY1" fmla="*/ 0 h 392806"/>
                  <a:gd name="connsiteX2" fmla="*/ 2163649 w 2305316"/>
                  <a:gd name="connsiteY2" fmla="*/ 392806 h 392806"/>
                  <a:gd name="connsiteX3" fmla="*/ 0 w 2305316"/>
                  <a:gd name="connsiteY3" fmla="*/ 392806 h 3928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05316" h="392806">
                    <a:moveTo>
                      <a:pt x="0" y="0"/>
                    </a:moveTo>
                    <a:lnTo>
                      <a:pt x="2305316" y="0"/>
                    </a:lnTo>
                    <a:lnTo>
                      <a:pt x="2163649" y="392806"/>
                    </a:lnTo>
                    <a:lnTo>
                      <a:pt x="0" y="392806"/>
                    </a:lnTo>
                    <a:close/>
                  </a:path>
                </a:pathLst>
              </a:custGeom>
              <a:solidFill>
                <a:srgbClr val="5E76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484814C1-F2DA-4CDE-A4A5-0F043FACEE9C}"/>
                  </a:ext>
                </a:extLst>
              </p:cNvPr>
              <p:cNvSpPr txBox="1"/>
              <p:nvPr/>
            </p:nvSpPr>
            <p:spPr>
              <a:xfrm>
                <a:off x="776936" y="6474915"/>
                <a:ext cx="16538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Introduction</a:t>
                </a:r>
                <a:endPara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7" name="文本框 16">
            <a:extLst>
              <a:ext uri="{FF2B5EF4-FFF2-40B4-BE49-F238E27FC236}">
                <a16:creationId xmlns:a16="http://schemas.microsoft.com/office/drawing/2014/main" id="{21B5CD9A-2E0D-43C8-B8A9-DA00432487C5}"/>
              </a:ext>
            </a:extLst>
          </p:cNvPr>
          <p:cNvSpPr txBox="1"/>
          <p:nvPr/>
        </p:nvSpPr>
        <p:spPr>
          <a:xfrm>
            <a:off x="629414" y="1028280"/>
            <a:ext cx="3988696" cy="6151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ctr">
              <a:lnSpc>
                <a:spcPct val="110000"/>
              </a:lnSpc>
              <a:buFont typeface="Wingdings" panose="05000000000000000000" pitchFamily="2" charset="2"/>
              <a:buChar char="u"/>
            </a:pPr>
            <a:r>
              <a:rPr lang="en-US" altLang="zh-CN" sz="1600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COVID-19</a:t>
            </a:r>
          </a:p>
          <a:p>
            <a:pPr algn="ctr">
              <a:lnSpc>
                <a:spcPct val="110000"/>
              </a:lnSpc>
            </a:pPr>
            <a:r>
              <a:rPr lang="en-US" altLang="zh-CN" sz="1600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People</a:t>
            </a:r>
            <a:r>
              <a:rPr lang="en-US" altLang="zh-CN" sz="1600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wear masks</a:t>
            </a:r>
            <a:r>
              <a:rPr lang="en-US" altLang="zh-CN" sz="1600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for self-protection.</a:t>
            </a:r>
          </a:p>
        </p:txBody>
      </p:sp>
      <p:pic>
        <p:nvPicPr>
          <p:cNvPr id="1026" name="Picture 2" descr="https://pics7.baidu.com/feed/d788d43f8794a4c23f34fe89d80496d3ac6e3977.jpeg?token=30795ceb58fb3b6e2461e6cb5c27b490">
            <a:extLst>
              <a:ext uri="{FF2B5EF4-FFF2-40B4-BE49-F238E27FC236}">
                <a16:creationId xmlns:a16="http://schemas.microsoft.com/office/drawing/2014/main" id="{661DB981-C5A7-4B10-9D7A-A74087619C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6" t="4757" r="2839" b="13355"/>
          <a:stretch/>
        </p:blipFill>
        <p:spPr bwMode="auto">
          <a:xfrm>
            <a:off x="1353833" y="1712312"/>
            <a:ext cx="2763900" cy="1546816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箭头: 右 18">
            <a:extLst>
              <a:ext uri="{FF2B5EF4-FFF2-40B4-BE49-F238E27FC236}">
                <a16:creationId xmlns:a16="http://schemas.microsoft.com/office/drawing/2014/main" id="{6F827F24-1D4F-48CE-BBE4-DE11DA96601E}"/>
              </a:ext>
            </a:extLst>
          </p:cNvPr>
          <p:cNvSpPr/>
          <p:nvPr/>
        </p:nvSpPr>
        <p:spPr>
          <a:xfrm>
            <a:off x="5274548" y="2567105"/>
            <a:ext cx="769189" cy="381000"/>
          </a:xfrm>
          <a:prstGeom prst="rightArrow">
            <a:avLst/>
          </a:prstGeom>
          <a:solidFill>
            <a:srgbClr val="5E76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E17FB366-16F3-476E-BC42-79477F9E2FE8}"/>
              </a:ext>
            </a:extLst>
          </p:cNvPr>
          <p:cNvSpPr txBox="1"/>
          <p:nvPr/>
        </p:nvSpPr>
        <p:spPr>
          <a:xfrm>
            <a:off x="5643230" y="936532"/>
            <a:ext cx="5246166" cy="8860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ctr">
              <a:lnSpc>
                <a:spcPct val="110000"/>
              </a:lnSpc>
              <a:buFont typeface="Wingdings" panose="05000000000000000000" pitchFamily="2" charset="2"/>
              <a:buChar char="u"/>
            </a:pPr>
            <a:r>
              <a:rPr lang="en-US" altLang="zh-CN" sz="1600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Problem</a:t>
            </a:r>
          </a:p>
          <a:p>
            <a:pPr algn="ctr">
              <a:lnSpc>
                <a:spcPct val="110000"/>
              </a:lnSpc>
            </a:pPr>
            <a:r>
              <a:rPr lang="en-US" altLang="zh-CN" sz="1600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Face recognition system suffers from </a:t>
            </a:r>
            <a:r>
              <a:rPr lang="en-US" altLang="zh-CN" sz="1600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performance</a:t>
            </a:r>
            <a:r>
              <a:rPr lang="en-US" altLang="zh-CN" sz="1600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degradation</a:t>
            </a:r>
            <a:r>
              <a:rPr lang="en-US" altLang="zh-CN" sz="1600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when confronted with masked face.</a:t>
            </a:r>
          </a:p>
        </p:txBody>
      </p:sp>
      <p:pic>
        <p:nvPicPr>
          <p:cNvPr id="22" name="Picture 10" descr="https://gimg2.baidu.com/image_search/src=http%3A%2F%2Fpic2.zhimg.com%2Fv2-e41236651407f49d08023a0d60a86461_b.jpg&amp;refer=http%3A%2F%2Fpic2.zhimg.com&amp;app=2002&amp;size=f9999,10000&amp;q=a80&amp;n=0&amp;g=0n&amp;fmt=jpeg?sec=1647158018&amp;t=b217bbae4941889567dd1a3c743fd912">
            <a:extLst>
              <a:ext uri="{FF2B5EF4-FFF2-40B4-BE49-F238E27FC236}">
                <a16:creationId xmlns:a16="http://schemas.microsoft.com/office/drawing/2014/main" id="{DFC9935B-E2AB-46B9-B67A-964482ED4E2F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6709" y="1827041"/>
            <a:ext cx="2665872" cy="1777248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8" descr="https://pics7.baidu.com/feed/b151f8198618367a868d58d35d21a7d2b31ce514.jpeg?token=b9fe7c0cacc04233e387fc3c7c5433bd&amp;s=313B78976EF8309A0C94648803007083">
            <a:extLst>
              <a:ext uri="{FF2B5EF4-FFF2-40B4-BE49-F238E27FC236}">
                <a16:creationId xmlns:a16="http://schemas.microsoft.com/office/drawing/2014/main" id="{100E6CBA-03D0-44F3-B8DF-BEF58253525C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6709" y="4673366"/>
            <a:ext cx="2665871" cy="1777247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8" descr="https://pics1.baidu.com/feed/a71ea8d3fd1f41349ca132464778d0ccd0c85ee4.jpeg?token=7aeb4eb25e3ce746a27351e413e66596&amp;s=E703D30FCB707A1756B5DCD80300D0B1">
            <a:extLst>
              <a:ext uri="{FF2B5EF4-FFF2-40B4-BE49-F238E27FC236}">
                <a16:creationId xmlns:a16="http://schemas.microsoft.com/office/drawing/2014/main" id="{16C1CAF1-BF43-43BF-81F2-56F19518B79F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8705" y="4361931"/>
            <a:ext cx="2763900" cy="184260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文本框 31">
            <a:extLst>
              <a:ext uri="{FF2B5EF4-FFF2-40B4-BE49-F238E27FC236}">
                <a16:creationId xmlns:a16="http://schemas.microsoft.com/office/drawing/2014/main" id="{A1A1DA24-AD2F-4359-9116-550EFE5C3A81}"/>
              </a:ext>
            </a:extLst>
          </p:cNvPr>
          <p:cNvSpPr txBox="1"/>
          <p:nvPr/>
        </p:nvSpPr>
        <p:spPr>
          <a:xfrm>
            <a:off x="5812392" y="4013113"/>
            <a:ext cx="5512830" cy="6151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ctr">
              <a:lnSpc>
                <a:spcPct val="110000"/>
              </a:lnSpc>
              <a:buFont typeface="Wingdings" panose="05000000000000000000" pitchFamily="2" charset="2"/>
              <a:buChar char="u"/>
            </a:pPr>
            <a:r>
              <a:rPr lang="en-US" altLang="zh-CN" sz="1600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Contradiction</a:t>
            </a:r>
          </a:p>
          <a:p>
            <a:pPr algn="ctr">
              <a:lnSpc>
                <a:spcPct val="110000"/>
              </a:lnSpc>
            </a:pPr>
            <a:r>
              <a:rPr lang="en-US" altLang="zh-CN" sz="1600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Taking off the mask will increase the risk of infection.</a:t>
            </a:r>
          </a:p>
        </p:txBody>
      </p:sp>
      <p:sp>
        <p:nvSpPr>
          <p:cNvPr id="33" name="箭头: 右 32">
            <a:extLst>
              <a:ext uri="{FF2B5EF4-FFF2-40B4-BE49-F238E27FC236}">
                <a16:creationId xmlns:a16="http://schemas.microsoft.com/office/drawing/2014/main" id="{5B08EAA1-5BDC-430B-AC83-6B65B903BB8C}"/>
              </a:ext>
            </a:extLst>
          </p:cNvPr>
          <p:cNvSpPr/>
          <p:nvPr/>
        </p:nvSpPr>
        <p:spPr>
          <a:xfrm rot="5400000">
            <a:off x="8381456" y="3645738"/>
            <a:ext cx="374701" cy="381000"/>
          </a:xfrm>
          <a:prstGeom prst="rightArrow">
            <a:avLst/>
          </a:prstGeom>
          <a:solidFill>
            <a:srgbClr val="5E76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箭头: 右 33">
            <a:extLst>
              <a:ext uri="{FF2B5EF4-FFF2-40B4-BE49-F238E27FC236}">
                <a16:creationId xmlns:a16="http://schemas.microsoft.com/office/drawing/2014/main" id="{D208D095-9B70-4F17-8F96-3C0BF62F012F}"/>
              </a:ext>
            </a:extLst>
          </p:cNvPr>
          <p:cNvSpPr/>
          <p:nvPr/>
        </p:nvSpPr>
        <p:spPr>
          <a:xfrm flipH="1">
            <a:off x="5258635" y="5307178"/>
            <a:ext cx="769189" cy="381000"/>
          </a:xfrm>
          <a:prstGeom prst="rightArrow">
            <a:avLst/>
          </a:prstGeom>
          <a:solidFill>
            <a:srgbClr val="5E76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F29EA021-ACA6-4E89-8590-D9165B6BAA01}"/>
              </a:ext>
            </a:extLst>
          </p:cNvPr>
          <p:cNvSpPr txBox="1"/>
          <p:nvPr/>
        </p:nvSpPr>
        <p:spPr>
          <a:xfrm>
            <a:off x="629414" y="3402524"/>
            <a:ext cx="3988696" cy="8860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ctr">
              <a:lnSpc>
                <a:spcPct val="110000"/>
              </a:lnSpc>
              <a:buFont typeface="Wingdings" panose="05000000000000000000" pitchFamily="2" charset="2"/>
              <a:buChar char="u"/>
            </a:pPr>
            <a:r>
              <a:rPr lang="en-US" altLang="zh-CN" sz="16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MFR</a:t>
            </a:r>
          </a:p>
          <a:p>
            <a:pPr algn="ctr">
              <a:lnSpc>
                <a:spcPct val="110000"/>
              </a:lnSpc>
            </a:pPr>
            <a:r>
              <a:rPr lang="en-US" altLang="zh-CN" sz="1600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Masked face recognition (MFR)</a:t>
            </a:r>
            <a:r>
              <a:rPr lang="en-US" altLang="zh-CN" sz="1600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is an urgent topic to research.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533B1E5A-4D14-41B1-8A99-AB16EDE4B290}"/>
              </a:ext>
            </a:extLst>
          </p:cNvPr>
          <p:cNvSpPr txBox="1"/>
          <p:nvPr/>
        </p:nvSpPr>
        <p:spPr>
          <a:xfrm>
            <a:off x="7232519" y="3783028"/>
            <a:ext cx="545546" cy="722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40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×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8466AD55-48B6-4611-99A6-13878110E9E5}"/>
              </a:ext>
            </a:extLst>
          </p:cNvPr>
          <p:cNvSpPr txBox="1"/>
          <p:nvPr/>
        </p:nvSpPr>
        <p:spPr>
          <a:xfrm>
            <a:off x="4534102" y="3566287"/>
            <a:ext cx="545546" cy="722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4000" b="1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√</a:t>
            </a:r>
            <a:endParaRPr lang="en-US" altLang="zh-CN" sz="4000" b="1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33ABB00C-8920-437A-A1FC-F1EF0A30A004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557143" y="520151"/>
            <a:ext cx="5461208" cy="46166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MFR:</a:t>
            </a:r>
            <a:r>
              <a:rPr lang="zh-CN" altLang="en-US" sz="2400" b="1" dirty="0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 </a:t>
            </a:r>
            <a:r>
              <a:rPr lang="en-US" altLang="zh-CN" sz="2400" b="1" dirty="0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An urgent topic to research</a:t>
            </a:r>
            <a:endParaRPr lang="zh-CN" altLang="en-US" sz="2400" b="1" dirty="0">
              <a:solidFill>
                <a:srgbClr val="3441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86908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8" grpId="0"/>
      <p:bldP spid="32" grpId="0"/>
      <p:bldP spid="33" grpId="0" animBg="1"/>
      <p:bldP spid="34" grpId="0" animBg="1"/>
      <p:bldP spid="35" grpId="0"/>
      <p:bldP spid="36" grpId="0"/>
      <p:bldP spid="3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2AF5D862-C266-43EB-B1D9-32C7EB1DCF0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44862" y="443505"/>
            <a:ext cx="2773271" cy="58477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CN" sz="3200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Introduction</a:t>
            </a:r>
            <a:endParaRPr lang="zh-CN" altLang="en-US" sz="3200" b="1" dirty="0">
              <a:solidFill>
                <a:srgbClr val="3441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6B28DEA0-22DA-493F-9DAE-7496957F7459}"/>
              </a:ext>
            </a:extLst>
          </p:cNvPr>
          <p:cNvSpPr/>
          <p:nvPr/>
        </p:nvSpPr>
        <p:spPr>
          <a:xfrm>
            <a:off x="3448967" y="512368"/>
            <a:ext cx="45719" cy="447048"/>
          </a:xfrm>
          <a:prstGeom prst="rect">
            <a:avLst/>
          </a:prstGeom>
          <a:solidFill>
            <a:srgbClr val="344159"/>
          </a:solidFill>
          <a:ln>
            <a:solidFill>
              <a:srgbClr val="0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567BF818-901A-43A7-8D4D-B908FE798991}"/>
              </a:ext>
            </a:extLst>
          </p:cNvPr>
          <p:cNvGrpSpPr/>
          <p:nvPr/>
        </p:nvGrpSpPr>
        <p:grpSpPr>
          <a:xfrm>
            <a:off x="13605" y="6464935"/>
            <a:ext cx="12178395" cy="432867"/>
            <a:chOff x="13605" y="6464935"/>
            <a:chExt cx="12178395" cy="432867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9154B21A-FABD-476F-9B2F-1FCA41B360B9}"/>
                </a:ext>
              </a:extLst>
            </p:cNvPr>
            <p:cNvSpPr/>
            <p:nvPr/>
          </p:nvSpPr>
          <p:spPr>
            <a:xfrm>
              <a:off x="13605" y="6555105"/>
              <a:ext cx="12178395" cy="302895"/>
            </a:xfrm>
            <a:prstGeom prst="rect">
              <a:avLst/>
            </a:prstGeom>
            <a:solidFill>
              <a:srgbClr val="344159"/>
            </a:solidFill>
            <a:ln>
              <a:solidFill>
                <a:srgbClr val="000000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1CA7A1DE-150E-4BE8-8BD5-B372002A5E75}"/>
                </a:ext>
              </a:extLst>
            </p:cNvPr>
            <p:cNvSpPr/>
            <p:nvPr/>
          </p:nvSpPr>
          <p:spPr>
            <a:xfrm flipH="1">
              <a:off x="11553555" y="6528470"/>
              <a:ext cx="4708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04191CE3-BC01-4A85-84C5-95A14D6BF8FD}"/>
                </a:ext>
              </a:extLst>
            </p:cNvPr>
            <p:cNvSpPr txBox="1"/>
            <p:nvPr/>
          </p:nvSpPr>
          <p:spPr>
            <a:xfrm>
              <a:off x="9512551" y="6508097"/>
              <a:ext cx="15807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Conclusions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B7C5FC8D-730A-411B-B816-0FE61DBA30A8}"/>
                </a:ext>
              </a:extLst>
            </p:cNvPr>
            <p:cNvSpPr txBox="1"/>
            <p:nvPr/>
          </p:nvSpPr>
          <p:spPr>
            <a:xfrm>
              <a:off x="4191453" y="6508097"/>
              <a:ext cx="12363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Method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75682C2A-42AC-49EB-A474-2D79DD8B2876}"/>
                </a:ext>
              </a:extLst>
            </p:cNvPr>
            <p:cNvSpPr txBox="1"/>
            <p:nvPr/>
          </p:nvSpPr>
          <p:spPr>
            <a:xfrm>
              <a:off x="6679319" y="6508097"/>
              <a:ext cx="15869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Experiments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788F61E1-D4E7-43EE-A346-4AAF0BD550D3}"/>
                </a:ext>
              </a:extLst>
            </p:cNvPr>
            <p:cNvGrpSpPr/>
            <p:nvPr/>
          </p:nvGrpSpPr>
          <p:grpSpPr>
            <a:xfrm>
              <a:off x="821504" y="6464935"/>
              <a:ext cx="2419985" cy="393065"/>
              <a:chOff x="387518" y="6464935"/>
              <a:chExt cx="2419985" cy="393065"/>
            </a:xfrm>
          </p:grpSpPr>
          <p:sp>
            <p:nvSpPr>
              <p:cNvPr id="13" name="任意多边形 17">
                <a:extLst>
                  <a:ext uri="{FF2B5EF4-FFF2-40B4-BE49-F238E27FC236}">
                    <a16:creationId xmlns:a16="http://schemas.microsoft.com/office/drawing/2014/main" id="{064126D8-6960-437B-87CD-755022E22508}"/>
                  </a:ext>
                </a:extLst>
              </p:cNvPr>
              <p:cNvSpPr/>
              <p:nvPr/>
            </p:nvSpPr>
            <p:spPr>
              <a:xfrm>
                <a:off x="387518" y="6464935"/>
                <a:ext cx="2419985" cy="393065"/>
              </a:xfrm>
              <a:custGeom>
                <a:avLst/>
                <a:gdLst>
                  <a:gd name="connsiteX0" fmla="*/ 0 w 2305316"/>
                  <a:gd name="connsiteY0" fmla="*/ 0 h 392806"/>
                  <a:gd name="connsiteX1" fmla="*/ 2305316 w 2305316"/>
                  <a:gd name="connsiteY1" fmla="*/ 0 h 392806"/>
                  <a:gd name="connsiteX2" fmla="*/ 2163649 w 2305316"/>
                  <a:gd name="connsiteY2" fmla="*/ 392806 h 392806"/>
                  <a:gd name="connsiteX3" fmla="*/ 0 w 2305316"/>
                  <a:gd name="connsiteY3" fmla="*/ 392806 h 3928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05316" h="392806">
                    <a:moveTo>
                      <a:pt x="0" y="0"/>
                    </a:moveTo>
                    <a:lnTo>
                      <a:pt x="2305316" y="0"/>
                    </a:lnTo>
                    <a:lnTo>
                      <a:pt x="2163649" y="392806"/>
                    </a:lnTo>
                    <a:lnTo>
                      <a:pt x="0" y="392806"/>
                    </a:lnTo>
                    <a:close/>
                  </a:path>
                </a:pathLst>
              </a:custGeom>
              <a:solidFill>
                <a:srgbClr val="5E76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C81001EF-8DCB-44E8-ABAF-CBBE42B6020B}"/>
                  </a:ext>
                </a:extLst>
              </p:cNvPr>
              <p:cNvSpPr txBox="1"/>
              <p:nvPr/>
            </p:nvSpPr>
            <p:spPr>
              <a:xfrm>
                <a:off x="776936" y="6474915"/>
                <a:ext cx="16538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Introduction</a:t>
                </a:r>
                <a:endPara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5" name="文本框 14">
            <a:extLst>
              <a:ext uri="{FF2B5EF4-FFF2-40B4-BE49-F238E27FC236}">
                <a16:creationId xmlns:a16="http://schemas.microsoft.com/office/drawing/2014/main" id="{8DF20436-714B-42DA-999F-9C61A1981B6F}"/>
              </a:ext>
            </a:extLst>
          </p:cNvPr>
          <p:cNvSpPr txBox="1"/>
          <p:nvPr/>
        </p:nvSpPr>
        <p:spPr>
          <a:xfrm>
            <a:off x="644151" y="4853850"/>
            <a:ext cx="5090666" cy="8860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ctr">
              <a:lnSpc>
                <a:spcPct val="110000"/>
              </a:lnSpc>
              <a:buFont typeface="Wingdings" panose="05000000000000000000" pitchFamily="2" charset="2"/>
              <a:buChar char="u"/>
            </a:pPr>
            <a:r>
              <a:rPr lang="en-US" altLang="zh-CN" sz="1600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Masked Face Recognition (MFR)</a:t>
            </a:r>
          </a:p>
          <a:p>
            <a:pPr algn="ctr">
              <a:lnSpc>
                <a:spcPct val="110000"/>
              </a:lnSpc>
            </a:pPr>
            <a:r>
              <a:rPr lang="en-US" altLang="zh-CN" sz="1600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Mask occlusion is a kind of fixed position, large area, continuous and diverse occlusion.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BA111DF3-B4D2-472F-811E-7169C0970EF0}"/>
              </a:ext>
            </a:extLst>
          </p:cNvPr>
          <p:cNvSpPr txBox="1"/>
          <p:nvPr/>
        </p:nvSpPr>
        <p:spPr>
          <a:xfrm>
            <a:off x="893773" y="1384356"/>
            <a:ext cx="4948426" cy="8860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ctr">
              <a:lnSpc>
                <a:spcPct val="110000"/>
              </a:lnSpc>
              <a:buFont typeface="Wingdings" panose="05000000000000000000" pitchFamily="2" charset="2"/>
              <a:buChar char="u"/>
            </a:pPr>
            <a:r>
              <a:rPr lang="en-US" altLang="zh-CN" sz="1600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Occlusion Robust Face Recognition (OFR)</a:t>
            </a:r>
          </a:p>
          <a:p>
            <a:pPr algn="ctr">
              <a:lnSpc>
                <a:spcPct val="110000"/>
              </a:lnSpc>
            </a:pPr>
            <a:r>
              <a:rPr lang="en-US" altLang="zh-CN" sz="1600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 is suitable for face recognition with random occlusion in small areas.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8052487F-7D80-4373-9CA4-A8A05A030491}"/>
              </a:ext>
            </a:extLst>
          </p:cNvPr>
          <p:cNvSpPr txBox="1"/>
          <p:nvPr/>
        </p:nvSpPr>
        <p:spPr>
          <a:xfrm>
            <a:off x="1066142" y="3075499"/>
            <a:ext cx="4246684" cy="8860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ctr">
              <a:lnSpc>
                <a:spcPct val="110000"/>
              </a:lnSpc>
              <a:buFont typeface="Wingdings" panose="05000000000000000000" pitchFamily="2" charset="2"/>
              <a:buChar char="u"/>
            </a:pPr>
            <a:r>
              <a:rPr lang="en-US" altLang="zh-CN" sz="1600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Partial Face Recognition (PFR)</a:t>
            </a:r>
          </a:p>
          <a:p>
            <a:pPr algn="ctr">
              <a:lnSpc>
                <a:spcPct val="110000"/>
              </a:lnSpc>
            </a:pPr>
            <a:r>
              <a:rPr lang="en-US" altLang="zh-CN" sz="1600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integrity of the face contour is not considered.</a:t>
            </a: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71DB1A2D-A3C9-45C0-8E29-518714A92B8F}"/>
              </a:ext>
            </a:extLst>
          </p:cNvPr>
          <p:cNvGrpSpPr/>
          <p:nvPr/>
        </p:nvGrpSpPr>
        <p:grpSpPr>
          <a:xfrm>
            <a:off x="6947254" y="1161937"/>
            <a:ext cx="3240000" cy="1536690"/>
            <a:chOff x="6947254" y="1161937"/>
            <a:chExt cx="3240000" cy="1536690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E81EC519-4212-4D37-9792-8D436215B3AE}"/>
                </a:ext>
              </a:extLst>
            </p:cNvPr>
            <p:cNvGrpSpPr/>
            <p:nvPr/>
          </p:nvGrpSpPr>
          <p:grpSpPr>
            <a:xfrm>
              <a:off x="6947254" y="1161937"/>
              <a:ext cx="3240000" cy="1080000"/>
              <a:chOff x="6947254" y="1161937"/>
              <a:chExt cx="3240000" cy="1080000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pic>
            <p:nvPicPr>
              <p:cNvPr id="32" name="图片 31">
                <a:extLst>
                  <a:ext uri="{FF2B5EF4-FFF2-40B4-BE49-F238E27FC236}">
                    <a16:creationId xmlns:a16="http://schemas.microsoft.com/office/drawing/2014/main" id="{89E6DB32-D0E3-4EAA-85CE-CA6465ED63C5}"/>
                  </a:ext>
                </a:extLst>
              </p:cNvPr>
              <p:cNvPicPr preferRelativeResize="0">
                <a:picLocks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947254" y="1161937"/>
                <a:ext cx="1080000" cy="1080000"/>
              </a:xfrm>
              <a:prstGeom prst="rect">
                <a:avLst/>
              </a:prstGeom>
            </p:spPr>
          </p:pic>
          <p:pic>
            <p:nvPicPr>
              <p:cNvPr id="33" name="图片 32">
                <a:extLst>
                  <a:ext uri="{FF2B5EF4-FFF2-40B4-BE49-F238E27FC236}">
                    <a16:creationId xmlns:a16="http://schemas.microsoft.com/office/drawing/2014/main" id="{5C57A497-168F-4F1F-8949-73CDA3AB7F8E}"/>
                  </a:ext>
                </a:extLst>
              </p:cNvPr>
              <p:cNvPicPr preferRelativeResize="0">
                <a:picLocks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07254" y="1161937"/>
                <a:ext cx="1080000" cy="1080000"/>
              </a:xfrm>
              <a:prstGeom prst="rect">
                <a:avLst/>
              </a:prstGeom>
            </p:spPr>
          </p:pic>
          <p:pic>
            <p:nvPicPr>
              <p:cNvPr id="34" name="图片 33">
                <a:extLst>
                  <a:ext uri="{FF2B5EF4-FFF2-40B4-BE49-F238E27FC236}">
                    <a16:creationId xmlns:a16="http://schemas.microsoft.com/office/drawing/2014/main" id="{21B169F1-3CBD-4F69-83D7-8C44B706F63F}"/>
                  </a:ext>
                </a:extLst>
              </p:cNvPr>
              <p:cNvPicPr preferRelativeResize="0">
                <a:picLocks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027254" y="1161937"/>
                <a:ext cx="1080000" cy="1080000"/>
              </a:xfrm>
              <a:prstGeom prst="rect">
                <a:avLst/>
              </a:prstGeom>
            </p:spPr>
          </p:pic>
        </p:grp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9271076E-C5DA-40F3-A820-74904037D193}"/>
                </a:ext>
              </a:extLst>
            </p:cNvPr>
            <p:cNvSpPr/>
            <p:nvPr/>
          </p:nvSpPr>
          <p:spPr>
            <a:xfrm>
              <a:off x="7497089" y="2236962"/>
              <a:ext cx="214033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Occluded Faces</a:t>
              </a:r>
              <a:endParaRPr lang="zh-CN" altLang="en-US" sz="24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911DE5A1-6558-4518-B2D8-49DFC820D6B0}"/>
              </a:ext>
            </a:extLst>
          </p:cNvPr>
          <p:cNvGrpSpPr/>
          <p:nvPr/>
        </p:nvGrpSpPr>
        <p:grpSpPr>
          <a:xfrm>
            <a:off x="6947254" y="2963149"/>
            <a:ext cx="3240000" cy="1539103"/>
            <a:chOff x="6947254" y="2963149"/>
            <a:chExt cx="3240000" cy="1539103"/>
          </a:xfrm>
        </p:grpSpPr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AAD2E3E0-FD06-4769-943D-4A4A7B065F7B}"/>
                </a:ext>
              </a:extLst>
            </p:cNvPr>
            <p:cNvSpPr/>
            <p:nvPr/>
          </p:nvSpPr>
          <p:spPr>
            <a:xfrm>
              <a:off x="7685442" y="4040587"/>
              <a:ext cx="17636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Partial Faces</a:t>
              </a:r>
              <a:endParaRPr lang="zh-CN" altLang="en-US" sz="24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568B595A-524C-4346-8C4F-35239BF581C1}"/>
                </a:ext>
              </a:extLst>
            </p:cNvPr>
            <p:cNvGrpSpPr/>
            <p:nvPr/>
          </p:nvGrpSpPr>
          <p:grpSpPr>
            <a:xfrm>
              <a:off x="6947254" y="2963149"/>
              <a:ext cx="3240000" cy="1083568"/>
              <a:chOff x="6947254" y="2963149"/>
              <a:chExt cx="3240000" cy="1083568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pic>
            <p:nvPicPr>
              <p:cNvPr id="47" name="图片 46">
                <a:extLst>
                  <a:ext uri="{FF2B5EF4-FFF2-40B4-BE49-F238E27FC236}">
                    <a16:creationId xmlns:a16="http://schemas.microsoft.com/office/drawing/2014/main" id="{35BD43BF-6161-42A9-B401-F8225B90727F}"/>
                  </a:ext>
                </a:extLst>
              </p:cNvPr>
              <p:cNvPicPr preferRelativeResize="0">
                <a:picLocks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07254" y="2966717"/>
                <a:ext cx="1080000" cy="1080000"/>
              </a:xfrm>
              <a:prstGeom prst="rect">
                <a:avLst/>
              </a:prstGeom>
            </p:spPr>
          </p:pic>
          <p:pic>
            <p:nvPicPr>
              <p:cNvPr id="48" name="图片 47">
                <a:extLst>
                  <a:ext uri="{FF2B5EF4-FFF2-40B4-BE49-F238E27FC236}">
                    <a16:creationId xmlns:a16="http://schemas.microsoft.com/office/drawing/2014/main" id="{EC5D661B-472C-47F6-8671-753D22C2AC89}"/>
                  </a:ext>
                </a:extLst>
              </p:cNvPr>
              <p:cNvPicPr preferRelativeResize="0">
                <a:picLocks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027253" y="2963149"/>
                <a:ext cx="1080000" cy="1080000"/>
              </a:xfrm>
              <a:prstGeom prst="rect">
                <a:avLst/>
              </a:prstGeom>
            </p:spPr>
          </p:pic>
          <p:pic>
            <p:nvPicPr>
              <p:cNvPr id="49" name="图片 48">
                <a:extLst>
                  <a:ext uri="{FF2B5EF4-FFF2-40B4-BE49-F238E27FC236}">
                    <a16:creationId xmlns:a16="http://schemas.microsoft.com/office/drawing/2014/main" id="{E1183A81-AA8C-4329-9DE9-5CBCC37D473D}"/>
                  </a:ext>
                </a:extLst>
              </p:cNvPr>
              <p:cNvPicPr preferRelativeResize="0">
                <a:picLocks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947254" y="2966717"/>
                <a:ext cx="1080000" cy="1080000"/>
              </a:xfrm>
              <a:prstGeom prst="rect">
                <a:avLst/>
              </a:prstGeom>
            </p:spPr>
          </p:pic>
        </p:grp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EF65554B-39DF-40E9-B9FD-337C1D458FC2}"/>
              </a:ext>
            </a:extLst>
          </p:cNvPr>
          <p:cNvGrpSpPr/>
          <p:nvPr/>
        </p:nvGrpSpPr>
        <p:grpSpPr>
          <a:xfrm>
            <a:off x="6947253" y="4806996"/>
            <a:ext cx="3240001" cy="1545160"/>
            <a:chOff x="6947253" y="4806996"/>
            <a:chExt cx="3240001" cy="1545160"/>
          </a:xfrm>
        </p:grpSpPr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6D1035D4-75F9-4CBA-BC8D-6C0EAF9006EB}"/>
                </a:ext>
              </a:extLst>
            </p:cNvPr>
            <p:cNvSpPr/>
            <p:nvPr/>
          </p:nvSpPr>
          <p:spPr>
            <a:xfrm>
              <a:off x="7598879" y="5890491"/>
              <a:ext cx="19367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Masked Faces</a:t>
              </a:r>
              <a:endParaRPr lang="zh-CN" altLang="en-US" sz="24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F49CB196-1573-4CBE-B106-5A3CDE36EEB1}"/>
                </a:ext>
              </a:extLst>
            </p:cNvPr>
            <p:cNvGrpSpPr/>
            <p:nvPr/>
          </p:nvGrpSpPr>
          <p:grpSpPr>
            <a:xfrm>
              <a:off x="6947253" y="4806996"/>
              <a:ext cx="3240001" cy="1080000"/>
              <a:chOff x="6947253" y="4806996"/>
              <a:chExt cx="3240001" cy="1080000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pic>
            <p:nvPicPr>
              <p:cNvPr id="50" name="图片 49">
                <a:extLst>
                  <a:ext uri="{FF2B5EF4-FFF2-40B4-BE49-F238E27FC236}">
                    <a16:creationId xmlns:a16="http://schemas.microsoft.com/office/drawing/2014/main" id="{F0FB8DA4-84DA-4142-AA22-8D7C56410B77}"/>
                  </a:ext>
                </a:extLst>
              </p:cNvPr>
              <p:cNvPicPr preferRelativeResize="0">
                <a:picLocks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07254" y="4806996"/>
                <a:ext cx="1080000" cy="1080000"/>
              </a:xfrm>
              <a:prstGeom prst="rect">
                <a:avLst/>
              </a:prstGeom>
            </p:spPr>
          </p:pic>
          <p:pic>
            <p:nvPicPr>
              <p:cNvPr id="51" name="图片 50">
                <a:extLst>
                  <a:ext uri="{FF2B5EF4-FFF2-40B4-BE49-F238E27FC236}">
                    <a16:creationId xmlns:a16="http://schemas.microsoft.com/office/drawing/2014/main" id="{6FFC43A6-F9DD-4EE9-A5F8-E8E206B1DA2F}"/>
                  </a:ext>
                </a:extLst>
              </p:cNvPr>
              <p:cNvPicPr preferRelativeResize="0">
                <a:picLocks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947253" y="4806996"/>
                <a:ext cx="1080000" cy="1080000"/>
              </a:xfrm>
              <a:prstGeom prst="rect">
                <a:avLst/>
              </a:prstGeom>
            </p:spPr>
          </p:pic>
          <p:pic>
            <p:nvPicPr>
              <p:cNvPr id="52" name="图片 51">
                <a:extLst>
                  <a:ext uri="{FF2B5EF4-FFF2-40B4-BE49-F238E27FC236}">
                    <a16:creationId xmlns:a16="http://schemas.microsoft.com/office/drawing/2014/main" id="{45E9B44A-EFC7-40C8-B505-9E7A61516D2F}"/>
                  </a:ext>
                </a:extLst>
              </p:cNvPr>
              <p:cNvPicPr preferRelativeResize="0">
                <a:picLocks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027253" y="4806996"/>
                <a:ext cx="1080000" cy="1080000"/>
              </a:xfrm>
              <a:prstGeom prst="rect">
                <a:avLst/>
              </a:prstGeom>
            </p:spPr>
          </p:pic>
        </p:grpSp>
      </p:grpSp>
      <p:sp>
        <p:nvSpPr>
          <p:cNvPr id="53" name="箭头: 右 52">
            <a:extLst>
              <a:ext uri="{FF2B5EF4-FFF2-40B4-BE49-F238E27FC236}">
                <a16:creationId xmlns:a16="http://schemas.microsoft.com/office/drawing/2014/main" id="{16FD39F1-46CD-4B84-B579-9A831DBB053E}"/>
              </a:ext>
            </a:extLst>
          </p:cNvPr>
          <p:cNvSpPr/>
          <p:nvPr/>
        </p:nvSpPr>
        <p:spPr>
          <a:xfrm flipH="1">
            <a:off x="5861967" y="1511437"/>
            <a:ext cx="769189" cy="381000"/>
          </a:xfrm>
          <a:prstGeom prst="rightArrow">
            <a:avLst/>
          </a:prstGeom>
          <a:solidFill>
            <a:srgbClr val="5E76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箭头: 右 55">
            <a:extLst>
              <a:ext uri="{FF2B5EF4-FFF2-40B4-BE49-F238E27FC236}">
                <a16:creationId xmlns:a16="http://schemas.microsoft.com/office/drawing/2014/main" id="{1D8787DC-FEF0-46AD-8B48-2B9856DEB706}"/>
              </a:ext>
            </a:extLst>
          </p:cNvPr>
          <p:cNvSpPr/>
          <p:nvPr/>
        </p:nvSpPr>
        <p:spPr>
          <a:xfrm flipH="1">
            <a:off x="5861967" y="3312649"/>
            <a:ext cx="769189" cy="381000"/>
          </a:xfrm>
          <a:prstGeom prst="rightArrow">
            <a:avLst/>
          </a:prstGeom>
          <a:solidFill>
            <a:srgbClr val="5E76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箭头: 右 56">
            <a:extLst>
              <a:ext uri="{FF2B5EF4-FFF2-40B4-BE49-F238E27FC236}">
                <a16:creationId xmlns:a16="http://schemas.microsoft.com/office/drawing/2014/main" id="{C696DA70-B991-41DE-AC16-C1A86CD206BA}"/>
              </a:ext>
            </a:extLst>
          </p:cNvPr>
          <p:cNvSpPr/>
          <p:nvPr/>
        </p:nvSpPr>
        <p:spPr>
          <a:xfrm flipH="1">
            <a:off x="5861967" y="5156496"/>
            <a:ext cx="769189" cy="381000"/>
          </a:xfrm>
          <a:prstGeom prst="rightArrow">
            <a:avLst/>
          </a:prstGeom>
          <a:solidFill>
            <a:srgbClr val="5E76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0CE0831B-1DCC-493E-9091-692B3C0ED0A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557143" y="520151"/>
            <a:ext cx="5461208" cy="46166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CN" sz="2400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MFR: A new problem encountered</a:t>
            </a:r>
            <a:endParaRPr lang="zh-CN" altLang="en-US" sz="2400" b="1" dirty="0">
              <a:solidFill>
                <a:srgbClr val="3441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65163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56" grpId="0" animBg="1"/>
      <p:bldP spid="5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7E055E21-0920-4B2B-9DFB-00CD5D875A7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44862" y="443505"/>
            <a:ext cx="2773271" cy="58477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CN" sz="3200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Introduction</a:t>
            </a:r>
            <a:endParaRPr lang="zh-CN" altLang="en-US" sz="3200" b="1" dirty="0">
              <a:solidFill>
                <a:srgbClr val="3441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7F0EFF5F-9CF0-489F-9253-446CDF77DD2B}"/>
              </a:ext>
            </a:extLst>
          </p:cNvPr>
          <p:cNvSpPr/>
          <p:nvPr/>
        </p:nvSpPr>
        <p:spPr>
          <a:xfrm>
            <a:off x="3448967" y="512368"/>
            <a:ext cx="45719" cy="447048"/>
          </a:xfrm>
          <a:prstGeom prst="rect">
            <a:avLst/>
          </a:prstGeom>
          <a:solidFill>
            <a:srgbClr val="344159"/>
          </a:solidFill>
          <a:ln>
            <a:solidFill>
              <a:srgbClr val="0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C07A32A-0E6E-4CB4-8181-92F1DE1B66BB}"/>
              </a:ext>
            </a:extLst>
          </p:cNvPr>
          <p:cNvSpPr txBox="1"/>
          <p:nvPr/>
        </p:nvSpPr>
        <p:spPr>
          <a:xfrm>
            <a:off x="349340" y="1476575"/>
            <a:ext cx="2968108" cy="1156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ctr">
              <a:lnSpc>
                <a:spcPct val="110000"/>
              </a:lnSpc>
              <a:buFont typeface="Wingdings" panose="05000000000000000000" pitchFamily="2" charset="2"/>
              <a:buChar char="u"/>
            </a:pPr>
            <a:r>
              <a:rPr lang="en-US" altLang="zh-CN" sz="1600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Problem</a:t>
            </a:r>
          </a:p>
          <a:p>
            <a:pPr algn="ctr">
              <a:lnSpc>
                <a:spcPct val="110000"/>
              </a:lnSpc>
            </a:pPr>
            <a:r>
              <a:rPr lang="en-US" altLang="zh-CN" sz="1600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Lacking real-world large-scale masked face datasets with identity labels.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53E80D3-7CDA-4672-8C3F-41FAF9BA6B99}"/>
              </a:ext>
            </a:extLst>
          </p:cNvPr>
          <p:cNvSpPr txBox="1"/>
          <p:nvPr/>
        </p:nvSpPr>
        <p:spPr>
          <a:xfrm>
            <a:off x="4406316" y="1512748"/>
            <a:ext cx="3222872" cy="1156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ctr">
              <a:lnSpc>
                <a:spcPct val="110000"/>
              </a:lnSpc>
              <a:buFont typeface="Wingdings" panose="05000000000000000000" pitchFamily="2" charset="2"/>
              <a:buChar char="u"/>
            </a:pPr>
            <a:r>
              <a:rPr lang="en-US" altLang="zh-CN" sz="1600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Masked Face Synthesis</a:t>
            </a:r>
          </a:p>
          <a:p>
            <a:pPr algn="ctr">
              <a:lnSpc>
                <a:spcPct val="110000"/>
              </a:lnSpc>
            </a:pPr>
            <a:r>
              <a:rPr lang="en-US" altLang="zh-CN" sz="1600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 directly overlay mask on face, which is prone to produce unnatural masked face.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07A31F27-447A-4409-86C0-8D9AA0F697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9188" y="1440404"/>
            <a:ext cx="1229199" cy="1229199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D591652E-851C-4C83-AF3C-DBE5DBAC6D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858387" y="1440404"/>
            <a:ext cx="1229199" cy="1229199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E5C73B08-6385-4976-94D5-3B24920B401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7586" y="1440404"/>
            <a:ext cx="1229199" cy="1229199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6" name="箭头: 右 15">
            <a:extLst>
              <a:ext uri="{FF2B5EF4-FFF2-40B4-BE49-F238E27FC236}">
                <a16:creationId xmlns:a16="http://schemas.microsoft.com/office/drawing/2014/main" id="{8B0739D3-B31D-4EFA-B9DF-76E4F0C9F3C7}"/>
              </a:ext>
            </a:extLst>
          </p:cNvPr>
          <p:cNvSpPr/>
          <p:nvPr/>
        </p:nvSpPr>
        <p:spPr>
          <a:xfrm rot="10800000" flipH="1">
            <a:off x="3444830" y="1900675"/>
            <a:ext cx="769189" cy="381000"/>
          </a:xfrm>
          <a:prstGeom prst="rightArrow">
            <a:avLst/>
          </a:prstGeom>
          <a:solidFill>
            <a:srgbClr val="5E76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箭头: 右 21">
            <a:extLst>
              <a:ext uri="{FF2B5EF4-FFF2-40B4-BE49-F238E27FC236}">
                <a16:creationId xmlns:a16="http://schemas.microsoft.com/office/drawing/2014/main" id="{E690BC32-AC83-456D-A7F0-328CE18E94E0}"/>
              </a:ext>
            </a:extLst>
          </p:cNvPr>
          <p:cNvSpPr/>
          <p:nvPr/>
        </p:nvSpPr>
        <p:spPr>
          <a:xfrm rot="16200000" flipH="1">
            <a:off x="1646902" y="3078849"/>
            <a:ext cx="769189" cy="381000"/>
          </a:xfrm>
          <a:prstGeom prst="rightArrow">
            <a:avLst/>
          </a:prstGeom>
          <a:solidFill>
            <a:srgbClr val="5E76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52" name="Picture 4" descr="https://img2.baidu.com/it/u=4147195807,3339675899&amp;fm=253&amp;fmt=auto&amp;app=138&amp;f=JPEG?w=1200&amp;h=500">
            <a:extLst>
              <a:ext uri="{FF2B5EF4-FFF2-40B4-BE49-F238E27FC236}">
                <a16:creationId xmlns:a16="http://schemas.microsoft.com/office/drawing/2014/main" id="{3A16FDFD-A2D5-4DE8-8B88-AB9C998BE7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581" y="4425086"/>
            <a:ext cx="3523438" cy="1468099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文本框 25">
            <a:extLst>
              <a:ext uri="{FF2B5EF4-FFF2-40B4-BE49-F238E27FC236}">
                <a16:creationId xmlns:a16="http://schemas.microsoft.com/office/drawing/2014/main" id="{31EA16A1-848F-4172-BDD6-CD0D9BEFA215}"/>
              </a:ext>
            </a:extLst>
          </p:cNvPr>
          <p:cNvSpPr txBox="1"/>
          <p:nvPr/>
        </p:nvSpPr>
        <p:spPr>
          <a:xfrm>
            <a:off x="284425" y="3905268"/>
            <a:ext cx="4504504" cy="344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ctr">
              <a:lnSpc>
                <a:spcPct val="110000"/>
              </a:lnSpc>
              <a:buFont typeface="Wingdings" panose="05000000000000000000" pitchFamily="2" charset="2"/>
              <a:buChar char="u"/>
            </a:pPr>
            <a:r>
              <a:rPr lang="en-US" altLang="zh-CN" sz="1600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Generative Adversarial Networks (GANs)</a:t>
            </a:r>
          </a:p>
        </p:txBody>
      </p:sp>
      <p:sp>
        <p:nvSpPr>
          <p:cNvPr id="27" name="箭头: 右 26">
            <a:extLst>
              <a:ext uri="{FF2B5EF4-FFF2-40B4-BE49-F238E27FC236}">
                <a16:creationId xmlns:a16="http://schemas.microsoft.com/office/drawing/2014/main" id="{F07478A7-3A0B-4299-8EF5-A524B630ED9E}"/>
              </a:ext>
            </a:extLst>
          </p:cNvPr>
          <p:cNvSpPr/>
          <p:nvPr/>
        </p:nvSpPr>
        <p:spPr>
          <a:xfrm rot="10800000" flipH="1">
            <a:off x="4563511" y="4964252"/>
            <a:ext cx="769189" cy="381000"/>
          </a:xfrm>
          <a:prstGeom prst="rightArrow">
            <a:avLst/>
          </a:prstGeom>
          <a:solidFill>
            <a:srgbClr val="5E76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8BCB7B00-2097-458F-96E1-606B540EB7A4}"/>
              </a:ext>
            </a:extLst>
          </p:cNvPr>
          <p:cNvSpPr txBox="1"/>
          <p:nvPr/>
        </p:nvSpPr>
        <p:spPr>
          <a:xfrm>
            <a:off x="6124169" y="2950696"/>
            <a:ext cx="5154217" cy="8860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ctr">
              <a:lnSpc>
                <a:spcPct val="110000"/>
              </a:lnSpc>
              <a:buFont typeface="Wingdings" panose="05000000000000000000" pitchFamily="2" charset="2"/>
              <a:buChar char="u"/>
            </a:pPr>
            <a:r>
              <a:rPr lang="en-US" altLang="zh-CN" sz="1600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Masked Face Generation</a:t>
            </a:r>
          </a:p>
          <a:p>
            <a:pPr algn="ctr">
              <a:lnSpc>
                <a:spcPct val="110000"/>
              </a:lnSpc>
            </a:pPr>
            <a:r>
              <a:rPr lang="en-US" altLang="zh-CN" sz="1600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 is based on GANs to generate more realistic masked faces to alleviate the problem.</a:t>
            </a:r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E1D41AAB-C957-4E7A-9E74-5A7FAB754E9A}"/>
              </a:ext>
            </a:extLst>
          </p:cNvPr>
          <p:cNvGrpSpPr/>
          <p:nvPr/>
        </p:nvGrpSpPr>
        <p:grpSpPr>
          <a:xfrm>
            <a:off x="13605" y="6464935"/>
            <a:ext cx="12178395" cy="432867"/>
            <a:chOff x="13605" y="6464935"/>
            <a:chExt cx="12178395" cy="432867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41350E17-850C-4DAA-98F5-EBBF7A9D6310}"/>
                </a:ext>
              </a:extLst>
            </p:cNvPr>
            <p:cNvSpPr/>
            <p:nvPr/>
          </p:nvSpPr>
          <p:spPr>
            <a:xfrm>
              <a:off x="13605" y="6555105"/>
              <a:ext cx="12178395" cy="302895"/>
            </a:xfrm>
            <a:prstGeom prst="rect">
              <a:avLst/>
            </a:prstGeom>
            <a:solidFill>
              <a:srgbClr val="344159"/>
            </a:solidFill>
            <a:ln>
              <a:solidFill>
                <a:srgbClr val="000000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3DC04B2E-3BA7-4228-B32D-EC205BAA4A45}"/>
                </a:ext>
              </a:extLst>
            </p:cNvPr>
            <p:cNvSpPr/>
            <p:nvPr/>
          </p:nvSpPr>
          <p:spPr>
            <a:xfrm flipH="1">
              <a:off x="11553555" y="6528470"/>
              <a:ext cx="4708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3AEAB21A-EA1A-4ED1-B958-73709D67E849}"/>
                </a:ext>
              </a:extLst>
            </p:cNvPr>
            <p:cNvSpPr txBox="1"/>
            <p:nvPr/>
          </p:nvSpPr>
          <p:spPr>
            <a:xfrm>
              <a:off x="9512551" y="6508097"/>
              <a:ext cx="15807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Conclusions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72D23C8B-766D-4EE4-8C7B-4DC2D731CD56}"/>
                </a:ext>
              </a:extLst>
            </p:cNvPr>
            <p:cNvSpPr txBox="1"/>
            <p:nvPr/>
          </p:nvSpPr>
          <p:spPr>
            <a:xfrm>
              <a:off x="4191453" y="6508097"/>
              <a:ext cx="12363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Method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812A5769-5029-44AA-AE0E-A0E90201CE72}"/>
                </a:ext>
              </a:extLst>
            </p:cNvPr>
            <p:cNvSpPr txBox="1"/>
            <p:nvPr/>
          </p:nvSpPr>
          <p:spPr>
            <a:xfrm>
              <a:off x="6679319" y="6508097"/>
              <a:ext cx="15869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Experiments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6" name="组合 35">
              <a:extLst>
                <a:ext uri="{FF2B5EF4-FFF2-40B4-BE49-F238E27FC236}">
                  <a16:creationId xmlns:a16="http://schemas.microsoft.com/office/drawing/2014/main" id="{E868F6CF-765B-4E0F-B72A-A58F155C390D}"/>
                </a:ext>
              </a:extLst>
            </p:cNvPr>
            <p:cNvGrpSpPr/>
            <p:nvPr/>
          </p:nvGrpSpPr>
          <p:grpSpPr>
            <a:xfrm>
              <a:off x="821504" y="6464935"/>
              <a:ext cx="2419985" cy="393065"/>
              <a:chOff x="387518" y="6464935"/>
              <a:chExt cx="2419985" cy="393065"/>
            </a:xfrm>
          </p:grpSpPr>
          <p:sp>
            <p:nvSpPr>
              <p:cNvPr id="37" name="任意多边形 17">
                <a:extLst>
                  <a:ext uri="{FF2B5EF4-FFF2-40B4-BE49-F238E27FC236}">
                    <a16:creationId xmlns:a16="http://schemas.microsoft.com/office/drawing/2014/main" id="{8D7C1E72-511D-41BD-9506-969280F8193A}"/>
                  </a:ext>
                </a:extLst>
              </p:cNvPr>
              <p:cNvSpPr/>
              <p:nvPr/>
            </p:nvSpPr>
            <p:spPr>
              <a:xfrm>
                <a:off x="387518" y="6464935"/>
                <a:ext cx="2419985" cy="393065"/>
              </a:xfrm>
              <a:custGeom>
                <a:avLst/>
                <a:gdLst>
                  <a:gd name="connsiteX0" fmla="*/ 0 w 2305316"/>
                  <a:gd name="connsiteY0" fmla="*/ 0 h 392806"/>
                  <a:gd name="connsiteX1" fmla="*/ 2305316 w 2305316"/>
                  <a:gd name="connsiteY1" fmla="*/ 0 h 392806"/>
                  <a:gd name="connsiteX2" fmla="*/ 2163649 w 2305316"/>
                  <a:gd name="connsiteY2" fmla="*/ 392806 h 392806"/>
                  <a:gd name="connsiteX3" fmla="*/ 0 w 2305316"/>
                  <a:gd name="connsiteY3" fmla="*/ 392806 h 3928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05316" h="392806">
                    <a:moveTo>
                      <a:pt x="0" y="0"/>
                    </a:moveTo>
                    <a:lnTo>
                      <a:pt x="2305316" y="0"/>
                    </a:lnTo>
                    <a:lnTo>
                      <a:pt x="2163649" y="392806"/>
                    </a:lnTo>
                    <a:lnTo>
                      <a:pt x="0" y="392806"/>
                    </a:lnTo>
                    <a:close/>
                  </a:path>
                </a:pathLst>
              </a:custGeom>
              <a:solidFill>
                <a:srgbClr val="5E76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id="{1339CA34-5C4F-4D46-9F93-A1B0E32DB80C}"/>
                  </a:ext>
                </a:extLst>
              </p:cNvPr>
              <p:cNvSpPr txBox="1"/>
              <p:nvPr/>
            </p:nvSpPr>
            <p:spPr>
              <a:xfrm>
                <a:off x="776936" y="6474915"/>
                <a:ext cx="16538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Introduction</a:t>
                </a:r>
                <a:endPara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pic>
        <p:nvPicPr>
          <p:cNvPr id="42" name="图片 41">
            <a:extLst>
              <a:ext uri="{FF2B5EF4-FFF2-40B4-BE49-F238E27FC236}">
                <a16:creationId xmlns:a16="http://schemas.microsoft.com/office/drawing/2014/main" id="{36117588-4D7A-4107-BD4E-170A5D4EB2F1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2" t="3928" r="1642" b="3372"/>
          <a:stretch/>
        </p:blipFill>
        <p:spPr>
          <a:xfrm>
            <a:off x="5682191" y="3971681"/>
            <a:ext cx="6038175" cy="2255375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9" name="矩形 28">
            <a:extLst>
              <a:ext uri="{FF2B5EF4-FFF2-40B4-BE49-F238E27FC236}">
                <a16:creationId xmlns:a16="http://schemas.microsoft.com/office/drawing/2014/main" id="{B63DE762-EDD9-462A-ADE8-044298C94F7C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557143" y="520151"/>
            <a:ext cx="5461208" cy="46166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CN" sz="2400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MFR: A hurdle to break through</a:t>
            </a:r>
            <a:endParaRPr lang="zh-CN" altLang="en-US" sz="2400" b="1" dirty="0">
              <a:solidFill>
                <a:srgbClr val="3441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209958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6" grpId="0" animBg="1"/>
      <p:bldP spid="22" grpId="0" animBg="1"/>
      <p:bldP spid="26" grpId="0"/>
      <p:bldP spid="27" grpId="0" animBg="1"/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FBA45E57-D8AB-4AB0-9138-0EE1B1EBC73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44863" y="443505"/>
            <a:ext cx="1879900" cy="58477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CN" sz="3200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Method</a:t>
            </a:r>
            <a:endParaRPr lang="zh-CN" altLang="en-US" sz="3200" b="1" dirty="0">
              <a:solidFill>
                <a:srgbClr val="3441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7FC47B0D-565B-47D5-9AA6-DB483ACF3C1B}"/>
              </a:ext>
            </a:extLst>
          </p:cNvPr>
          <p:cNvSpPr/>
          <p:nvPr/>
        </p:nvSpPr>
        <p:spPr>
          <a:xfrm>
            <a:off x="2516155" y="512368"/>
            <a:ext cx="45719" cy="447048"/>
          </a:xfrm>
          <a:prstGeom prst="rect">
            <a:avLst/>
          </a:prstGeom>
          <a:solidFill>
            <a:srgbClr val="344159"/>
          </a:solidFill>
          <a:ln>
            <a:solidFill>
              <a:srgbClr val="0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C8D626-A355-4A02-A99C-04AAED0C7357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571611" y="551226"/>
            <a:ext cx="8088936" cy="384721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CN" sz="1900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A three-stage </a:t>
            </a:r>
            <a:r>
              <a:rPr lang="en-US" altLang="zh-CN" sz="1900" b="1" dirty="0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training pipeline to generate masked face images</a:t>
            </a:r>
            <a:endParaRPr lang="zh-CN" altLang="en-US" sz="1900" b="1" dirty="0">
              <a:solidFill>
                <a:srgbClr val="3441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72B3F260-3435-44AA-A282-A3A6523B7848}"/>
              </a:ext>
            </a:extLst>
          </p:cNvPr>
          <p:cNvGrpSpPr/>
          <p:nvPr/>
        </p:nvGrpSpPr>
        <p:grpSpPr>
          <a:xfrm>
            <a:off x="13605" y="6464935"/>
            <a:ext cx="12178395" cy="432867"/>
            <a:chOff x="13605" y="6464935"/>
            <a:chExt cx="12178395" cy="432867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201C02B5-C7E9-4BCC-B203-435B0D075096}"/>
                </a:ext>
              </a:extLst>
            </p:cNvPr>
            <p:cNvSpPr/>
            <p:nvPr/>
          </p:nvSpPr>
          <p:spPr>
            <a:xfrm>
              <a:off x="13605" y="6555105"/>
              <a:ext cx="12178395" cy="302895"/>
            </a:xfrm>
            <a:prstGeom prst="rect">
              <a:avLst/>
            </a:prstGeom>
            <a:solidFill>
              <a:srgbClr val="344159"/>
            </a:solidFill>
            <a:ln>
              <a:solidFill>
                <a:srgbClr val="000000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D6E008EA-8298-46EB-9EB4-F521D92DB511}"/>
                </a:ext>
              </a:extLst>
            </p:cNvPr>
            <p:cNvSpPr/>
            <p:nvPr/>
          </p:nvSpPr>
          <p:spPr>
            <a:xfrm flipH="1">
              <a:off x="11553555" y="6528470"/>
              <a:ext cx="4708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88020FD8-889E-4E6D-916A-7659B2E965B3}"/>
                </a:ext>
              </a:extLst>
            </p:cNvPr>
            <p:cNvSpPr txBox="1"/>
            <p:nvPr/>
          </p:nvSpPr>
          <p:spPr>
            <a:xfrm>
              <a:off x="9512551" y="6508097"/>
              <a:ext cx="15807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Conclusions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66B438C4-9FA8-4E05-A798-AAAE4FF34A8B}"/>
                </a:ext>
              </a:extLst>
            </p:cNvPr>
            <p:cNvSpPr txBox="1"/>
            <p:nvPr/>
          </p:nvSpPr>
          <p:spPr>
            <a:xfrm>
              <a:off x="6679319" y="6508097"/>
              <a:ext cx="15869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Experiments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49D8E897-75F7-4800-AD34-A2FD192781CF}"/>
                </a:ext>
              </a:extLst>
            </p:cNvPr>
            <p:cNvGrpSpPr/>
            <p:nvPr/>
          </p:nvGrpSpPr>
          <p:grpSpPr>
            <a:xfrm>
              <a:off x="3633573" y="6464935"/>
              <a:ext cx="2419985" cy="393065"/>
              <a:chOff x="387518" y="6464935"/>
              <a:chExt cx="2419985" cy="393065"/>
            </a:xfrm>
          </p:grpSpPr>
          <p:sp>
            <p:nvSpPr>
              <p:cNvPr id="12" name="任意多边形 17">
                <a:extLst>
                  <a:ext uri="{FF2B5EF4-FFF2-40B4-BE49-F238E27FC236}">
                    <a16:creationId xmlns:a16="http://schemas.microsoft.com/office/drawing/2014/main" id="{00E93611-4F47-43A7-90C4-676DAEC26772}"/>
                  </a:ext>
                </a:extLst>
              </p:cNvPr>
              <p:cNvSpPr/>
              <p:nvPr/>
            </p:nvSpPr>
            <p:spPr>
              <a:xfrm>
                <a:off x="387518" y="6464935"/>
                <a:ext cx="2419985" cy="393065"/>
              </a:xfrm>
              <a:custGeom>
                <a:avLst/>
                <a:gdLst>
                  <a:gd name="connsiteX0" fmla="*/ 0 w 2305316"/>
                  <a:gd name="connsiteY0" fmla="*/ 0 h 392806"/>
                  <a:gd name="connsiteX1" fmla="*/ 2305316 w 2305316"/>
                  <a:gd name="connsiteY1" fmla="*/ 0 h 392806"/>
                  <a:gd name="connsiteX2" fmla="*/ 2163649 w 2305316"/>
                  <a:gd name="connsiteY2" fmla="*/ 392806 h 392806"/>
                  <a:gd name="connsiteX3" fmla="*/ 0 w 2305316"/>
                  <a:gd name="connsiteY3" fmla="*/ 392806 h 3928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05316" h="392806">
                    <a:moveTo>
                      <a:pt x="0" y="0"/>
                    </a:moveTo>
                    <a:lnTo>
                      <a:pt x="2305316" y="0"/>
                    </a:lnTo>
                    <a:lnTo>
                      <a:pt x="2163649" y="392806"/>
                    </a:lnTo>
                    <a:lnTo>
                      <a:pt x="0" y="392806"/>
                    </a:lnTo>
                    <a:close/>
                  </a:path>
                </a:pathLst>
              </a:custGeom>
              <a:solidFill>
                <a:srgbClr val="5E76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E150D2C1-2CC1-4FCA-85FB-3B8F5B5C8173}"/>
                  </a:ext>
                </a:extLst>
              </p:cNvPr>
              <p:cNvSpPr txBox="1"/>
              <p:nvPr/>
            </p:nvSpPr>
            <p:spPr>
              <a:xfrm>
                <a:off x="776936" y="6474915"/>
                <a:ext cx="16538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Method</a:t>
                </a:r>
                <a:endPara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8C85AE43-4DE2-4EB5-B1F7-08B5B9CE7F93}"/>
                </a:ext>
              </a:extLst>
            </p:cNvPr>
            <p:cNvSpPr txBox="1"/>
            <p:nvPr/>
          </p:nvSpPr>
          <p:spPr>
            <a:xfrm>
              <a:off x="1199554" y="6508097"/>
              <a:ext cx="15807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Introduction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7" name="图片 16">
            <a:extLst>
              <a:ext uri="{FF2B5EF4-FFF2-40B4-BE49-F238E27FC236}">
                <a16:creationId xmlns:a16="http://schemas.microsoft.com/office/drawing/2014/main" id="{233843B0-8198-47DE-9763-93BC65E61B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405" y="1158123"/>
            <a:ext cx="7447314" cy="518750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5" name="矩形 24">
            <a:extLst>
              <a:ext uri="{FF2B5EF4-FFF2-40B4-BE49-F238E27FC236}">
                <a16:creationId xmlns:a16="http://schemas.microsoft.com/office/drawing/2014/main" id="{2691C96C-BAD4-4C7D-A3DE-9CCB3970ED26}"/>
              </a:ext>
            </a:extLst>
          </p:cNvPr>
          <p:cNvSpPr/>
          <p:nvPr/>
        </p:nvSpPr>
        <p:spPr>
          <a:xfrm>
            <a:off x="8507258" y="1625067"/>
            <a:ext cx="3046297" cy="459423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F3A355A8-343D-4F4A-9BB1-F4D4C21632A4}"/>
              </a:ext>
            </a:extLst>
          </p:cNvPr>
          <p:cNvGrpSpPr/>
          <p:nvPr/>
        </p:nvGrpSpPr>
        <p:grpSpPr>
          <a:xfrm>
            <a:off x="8680406" y="1745750"/>
            <a:ext cx="2700000" cy="1319866"/>
            <a:chOff x="0" y="5242562"/>
            <a:chExt cx="2700000" cy="1319866"/>
          </a:xfrm>
        </p:grpSpPr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8B6B29A1-1B2B-42B6-B931-F6C7109EAE8A}"/>
                </a:ext>
              </a:extLst>
            </p:cNvPr>
            <p:cNvSpPr txBox="1"/>
            <p:nvPr/>
          </p:nvSpPr>
          <p:spPr>
            <a:xfrm>
              <a:off x="801240" y="6100763"/>
              <a:ext cx="10887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560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defRPr>
              </a:lvl1pPr>
            </a:lstStyle>
            <a:p>
              <a:r>
                <a:rPr lang="en-US" altLang="zh-CN" sz="2400"/>
                <a:t>Female</a:t>
              </a:r>
            </a:p>
          </p:txBody>
        </p:sp>
        <p:pic>
          <p:nvPicPr>
            <p:cNvPr id="28" name="图片 27">
              <a:extLst>
                <a:ext uri="{FF2B5EF4-FFF2-40B4-BE49-F238E27FC236}">
                  <a16:creationId xmlns:a16="http://schemas.microsoft.com/office/drawing/2014/main" id="{E4014CC7-A95D-4C6D-A9C1-6820AF5664B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0000" y="5242562"/>
              <a:ext cx="900000" cy="900000"/>
            </a:xfrm>
            <a:prstGeom prst="rect">
              <a:avLst/>
            </a:prstGeom>
          </p:spPr>
        </p:pic>
        <p:pic>
          <p:nvPicPr>
            <p:cNvPr id="29" name="图片 28">
              <a:extLst>
                <a:ext uri="{FF2B5EF4-FFF2-40B4-BE49-F238E27FC236}">
                  <a16:creationId xmlns:a16="http://schemas.microsoft.com/office/drawing/2014/main" id="{0AEEE63D-4AD9-481F-82FA-B98DD498ABC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5242562"/>
              <a:ext cx="900000" cy="900000"/>
            </a:xfrm>
            <a:prstGeom prst="rect">
              <a:avLst/>
            </a:prstGeom>
          </p:spPr>
        </p:pic>
        <p:pic>
          <p:nvPicPr>
            <p:cNvPr id="30" name="图片 29">
              <a:extLst>
                <a:ext uri="{FF2B5EF4-FFF2-40B4-BE49-F238E27FC236}">
                  <a16:creationId xmlns:a16="http://schemas.microsoft.com/office/drawing/2014/main" id="{43D51120-CA42-4050-88C2-D7ED90440170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0000" y="5242562"/>
              <a:ext cx="900000" cy="900000"/>
            </a:xfrm>
            <a:prstGeom prst="rect">
              <a:avLst/>
            </a:prstGeom>
          </p:spPr>
        </p:pic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23F20FEA-C8E9-4D09-A1A6-B527406B7452}"/>
              </a:ext>
            </a:extLst>
          </p:cNvPr>
          <p:cNvGrpSpPr/>
          <p:nvPr/>
        </p:nvGrpSpPr>
        <p:grpSpPr>
          <a:xfrm>
            <a:off x="8680406" y="3267598"/>
            <a:ext cx="2700000" cy="1361665"/>
            <a:chOff x="7403879" y="4728416"/>
            <a:chExt cx="2700000" cy="1361665"/>
          </a:xfrm>
        </p:grpSpPr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D2C4B2A6-7BAC-424E-BB07-D0D9CA438AA1}"/>
                </a:ext>
              </a:extLst>
            </p:cNvPr>
            <p:cNvSpPr txBox="1"/>
            <p:nvPr/>
          </p:nvSpPr>
          <p:spPr>
            <a:xfrm>
              <a:off x="8123738" y="5628416"/>
              <a:ext cx="126028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560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defRPr>
              </a:lvl1pPr>
            </a:lstStyle>
            <a:p>
              <a:r>
                <a:rPr lang="en-US" altLang="zh-CN" sz="2400"/>
                <a:t>Children</a:t>
              </a:r>
            </a:p>
          </p:txBody>
        </p:sp>
        <p:pic>
          <p:nvPicPr>
            <p:cNvPr id="33" name="图片 32">
              <a:extLst>
                <a:ext uri="{FF2B5EF4-FFF2-40B4-BE49-F238E27FC236}">
                  <a16:creationId xmlns:a16="http://schemas.microsoft.com/office/drawing/2014/main" id="{EA29FE45-5430-4A71-8BE9-2F987D4C941B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03879" y="4728416"/>
              <a:ext cx="900000" cy="900000"/>
            </a:xfrm>
            <a:prstGeom prst="rect">
              <a:avLst/>
            </a:prstGeom>
          </p:spPr>
        </p:pic>
        <p:pic>
          <p:nvPicPr>
            <p:cNvPr id="34" name="图片 33">
              <a:extLst>
                <a:ext uri="{FF2B5EF4-FFF2-40B4-BE49-F238E27FC236}">
                  <a16:creationId xmlns:a16="http://schemas.microsoft.com/office/drawing/2014/main" id="{0C825E8E-D86A-491B-99BD-453DA832C862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03879" y="4728416"/>
              <a:ext cx="900000" cy="900000"/>
            </a:xfrm>
            <a:prstGeom prst="rect">
              <a:avLst/>
            </a:prstGeom>
          </p:spPr>
        </p:pic>
        <p:pic>
          <p:nvPicPr>
            <p:cNvPr id="35" name="图片 34">
              <a:extLst>
                <a:ext uri="{FF2B5EF4-FFF2-40B4-BE49-F238E27FC236}">
                  <a16:creationId xmlns:a16="http://schemas.microsoft.com/office/drawing/2014/main" id="{2E64842E-7828-4385-AC92-951F595C277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03879" y="4728416"/>
              <a:ext cx="900000" cy="900000"/>
            </a:xfrm>
            <a:prstGeom prst="rect">
              <a:avLst/>
            </a:prstGeom>
          </p:spPr>
        </p:pic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79276CDC-D5A5-44CB-9D6C-421B963EC811}"/>
              </a:ext>
            </a:extLst>
          </p:cNvPr>
          <p:cNvGrpSpPr/>
          <p:nvPr/>
        </p:nvGrpSpPr>
        <p:grpSpPr>
          <a:xfrm>
            <a:off x="8680406" y="4851673"/>
            <a:ext cx="2700000" cy="1356055"/>
            <a:chOff x="8346000" y="5195691"/>
            <a:chExt cx="2700000" cy="1356055"/>
          </a:xfrm>
        </p:grpSpPr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DD896D30-ABDE-43B6-AD24-15DACC2AC2B9}"/>
                </a:ext>
              </a:extLst>
            </p:cNvPr>
            <p:cNvSpPr txBox="1"/>
            <p:nvPr/>
          </p:nvSpPr>
          <p:spPr>
            <a:xfrm>
              <a:off x="9246000" y="6090081"/>
              <a:ext cx="8162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560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defRPr>
              </a:lvl1pPr>
            </a:lstStyle>
            <a:p>
              <a:r>
                <a:rPr lang="en-US" altLang="zh-CN" sz="2400"/>
                <a:t>Male</a:t>
              </a:r>
            </a:p>
          </p:txBody>
        </p:sp>
        <p:pic>
          <p:nvPicPr>
            <p:cNvPr id="38" name="图片 37">
              <a:extLst>
                <a:ext uri="{FF2B5EF4-FFF2-40B4-BE49-F238E27FC236}">
                  <a16:creationId xmlns:a16="http://schemas.microsoft.com/office/drawing/2014/main" id="{CC1B1782-11C8-459C-BD16-ECF173660B7F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46000" y="5195691"/>
              <a:ext cx="900000" cy="900000"/>
            </a:xfrm>
            <a:prstGeom prst="rect">
              <a:avLst/>
            </a:prstGeom>
          </p:spPr>
        </p:pic>
        <p:pic>
          <p:nvPicPr>
            <p:cNvPr id="39" name="图片 38">
              <a:extLst>
                <a:ext uri="{FF2B5EF4-FFF2-40B4-BE49-F238E27FC236}">
                  <a16:creationId xmlns:a16="http://schemas.microsoft.com/office/drawing/2014/main" id="{B9EF63D8-5D4F-450E-8BC8-53F8F2C37512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46000" y="5195691"/>
              <a:ext cx="900000" cy="900000"/>
            </a:xfrm>
            <a:prstGeom prst="rect">
              <a:avLst/>
            </a:prstGeom>
          </p:spPr>
        </p:pic>
        <p:pic>
          <p:nvPicPr>
            <p:cNvPr id="40" name="图片 39">
              <a:extLst>
                <a:ext uri="{FF2B5EF4-FFF2-40B4-BE49-F238E27FC236}">
                  <a16:creationId xmlns:a16="http://schemas.microsoft.com/office/drawing/2014/main" id="{8AD1CB11-D4A9-4382-BB0E-9C5C38FE9D60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46000" y="5195691"/>
              <a:ext cx="900000" cy="9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68655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B75EBA8D-FEE3-41C9-9560-605D58292E5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44863" y="443505"/>
            <a:ext cx="1879900" cy="58477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CN" sz="3200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Method</a:t>
            </a:r>
            <a:endParaRPr lang="zh-CN" altLang="en-US" sz="3200" b="1" dirty="0">
              <a:solidFill>
                <a:srgbClr val="3441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2128B9AF-7833-4569-9D3B-7F71273FDA32}"/>
              </a:ext>
            </a:extLst>
          </p:cNvPr>
          <p:cNvSpPr/>
          <p:nvPr/>
        </p:nvSpPr>
        <p:spPr>
          <a:xfrm>
            <a:off x="2516155" y="512368"/>
            <a:ext cx="45719" cy="447048"/>
          </a:xfrm>
          <a:prstGeom prst="rect">
            <a:avLst/>
          </a:prstGeom>
          <a:solidFill>
            <a:srgbClr val="344159"/>
          </a:solidFill>
          <a:ln>
            <a:solidFill>
              <a:srgbClr val="0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DFD7532B-1350-45C6-983E-33C35FCF3303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625086" y="512368"/>
            <a:ext cx="6695137" cy="46166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Stage1: Generate correct mask occlusions</a:t>
            </a:r>
            <a:endParaRPr lang="zh-CN" altLang="en-US" sz="2400" b="1" dirty="0">
              <a:solidFill>
                <a:srgbClr val="3441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7149BAF5-800D-46C4-A249-FC6B522F04EB}"/>
              </a:ext>
            </a:extLst>
          </p:cNvPr>
          <p:cNvGrpSpPr/>
          <p:nvPr/>
        </p:nvGrpSpPr>
        <p:grpSpPr>
          <a:xfrm>
            <a:off x="13605" y="6464935"/>
            <a:ext cx="12178395" cy="432867"/>
            <a:chOff x="13605" y="6464935"/>
            <a:chExt cx="12178395" cy="432867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A2CF2CCA-A7EE-4870-B638-1D4F552C7AE4}"/>
                </a:ext>
              </a:extLst>
            </p:cNvPr>
            <p:cNvSpPr/>
            <p:nvPr/>
          </p:nvSpPr>
          <p:spPr>
            <a:xfrm>
              <a:off x="13605" y="6555105"/>
              <a:ext cx="12178395" cy="302895"/>
            </a:xfrm>
            <a:prstGeom prst="rect">
              <a:avLst/>
            </a:prstGeom>
            <a:solidFill>
              <a:srgbClr val="344159"/>
            </a:solidFill>
            <a:ln>
              <a:solidFill>
                <a:srgbClr val="000000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76716530-8810-48DB-8263-EC69CE9D7C9A}"/>
                </a:ext>
              </a:extLst>
            </p:cNvPr>
            <p:cNvSpPr/>
            <p:nvPr/>
          </p:nvSpPr>
          <p:spPr>
            <a:xfrm flipH="1">
              <a:off x="11553555" y="6528470"/>
              <a:ext cx="4708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829DA2C4-7397-421A-8C19-8EC792CC5FDE}"/>
                </a:ext>
              </a:extLst>
            </p:cNvPr>
            <p:cNvSpPr txBox="1"/>
            <p:nvPr/>
          </p:nvSpPr>
          <p:spPr>
            <a:xfrm>
              <a:off x="9512551" y="6508097"/>
              <a:ext cx="15807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Conclusions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7CC3184A-78D4-4403-8BC2-D7AC9926CE0B}"/>
                </a:ext>
              </a:extLst>
            </p:cNvPr>
            <p:cNvSpPr txBox="1"/>
            <p:nvPr/>
          </p:nvSpPr>
          <p:spPr>
            <a:xfrm>
              <a:off x="6679319" y="6508097"/>
              <a:ext cx="15869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Experiments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A02E170F-E051-4E86-A5B9-DB9B6D710D78}"/>
                </a:ext>
              </a:extLst>
            </p:cNvPr>
            <p:cNvGrpSpPr/>
            <p:nvPr/>
          </p:nvGrpSpPr>
          <p:grpSpPr>
            <a:xfrm>
              <a:off x="3633573" y="6464935"/>
              <a:ext cx="2419985" cy="393065"/>
              <a:chOff x="387518" y="6464935"/>
              <a:chExt cx="2419985" cy="393065"/>
            </a:xfrm>
          </p:grpSpPr>
          <p:sp>
            <p:nvSpPr>
              <p:cNvPr id="12" name="任意多边形 17">
                <a:extLst>
                  <a:ext uri="{FF2B5EF4-FFF2-40B4-BE49-F238E27FC236}">
                    <a16:creationId xmlns:a16="http://schemas.microsoft.com/office/drawing/2014/main" id="{046F2121-92CA-48B2-9305-34788FED834F}"/>
                  </a:ext>
                </a:extLst>
              </p:cNvPr>
              <p:cNvSpPr/>
              <p:nvPr/>
            </p:nvSpPr>
            <p:spPr>
              <a:xfrm>
                <a:off x="387518" y="6464935"/>
                <a:ext cx="2419985" cy="393065"/>
              </a:xfrm>
              <a:custGeom>
                <a:avLst/>
                <a:gdLst>
                  <a:gd name="connsiteX0" fmla="*/ 0 w 2305316"/>
                  <a:gd name="connsiteY0" fmla="*/ 0 h 392806"/>
                  <a:gd name="connsiteX1" fmla="*/ 2305316 w 2305316"/>
                  <a:gd name="connsiteY1" fmla="*/ 0 h 392806"/>
                  <a:gd name="connsiteX2" fmla="*/ 2163649 w 2305316"/>
                  <a:gd name="connsiteY2" fmla="*/ 392806 h 392806"/>
                  <a:gd name="connsiteX3" fmla="*/ 0 w 2305316"/>
                  <a:gd name="connsiteY3" fmla="*/ 392806 h 3928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05316" h="392806">
                    <a:moveTo>
                      <a:pt x="0" y="0"/>
                    </a:moveTo>
                    <a:lnTo>
                      <a:pt x="2305316" y="0"/>
                    </a:lnTo>
                    <a:lnTo>
                      <a:pt x="2163649" y="392806"/>
                    </a:lnTo>
                    <a:lnTo>
                      <a:pt x="0" y="392806"/>
                    </a:lnTo>
                    <a:close/>
                  </a:path>
                </a:pathLst>
              </a:custGeom>
              <a:solidFill>
                <a:srgbClr val="5E76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5529433C-5A8B-4534-8652-07E783DC3B02}"/>
                  </a:ext>
                </a:extLst>
              </p:cNvPr>
              <p:cNvSpPr txBox="1"/>
              <p:nvPr/>
            </p:nvSpPr>
            <p:spPr>
              <a:xfrm>
                <a:off x="776936" y="6474915"/>
                <a:ext cx="16538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Method</a:t>
                </a:r>
                <a:endPara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7D35C974-F076-4CE2-99AF-5687A0470AB6}"/>
                </a:ext>
              </a:extLst>
            </p:cNvPr>
            <p:cNvSpPr txBox="1"/>
            <p:nvPr/>
          </p:nvSpPr>
          <p:spPr>
            <a:xfrm>
              <a:off x="1199554" y="6508097"/>
              <a:ext cx="15807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Introduction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66" name="图片 65">
            <a:extLst>
              <a:ext uri="{FF2B5EF4-FFF2-40B4-BE49-F238E27FC236}">
                <a16:creationId xmlns:a16="http://schemas.microsoft.com/office/drawing/2014/main" id="{DD3CDAC0-57C3-43F6-AC2B-FD29FD4E7F2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9" t="3719" r="2464" b="3425"/>
          <a:stretch/>
        </p:blipFill>
        <p:spPr>
          <a:xfrm>
            <a:off x="6237486" y="1587199"/>
            <a:ext cx="5316069" cy="48306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07" name="组合 106">
            <a:extLst>
              <a:ext uri="{FF2B5EF4-FFF2-40B4-BE49-F238E27FC236}">
                <a16:creationId xmlns:a16="http://schemas.microsoft.com/office/drawing/2014/main" id="{329BAC7E-6FA6-41C9-BDD7-4ABC6B8888C3}"/>
              </a:ext>
            </a:extLst>
          </p:cNvPr>
          <p:cNvGrpSpPr/>
          <p:nvPr/>
        </p:nvGrpSpPr>
        <p:grpSpPr>
          <a:xfrm>
            <a:off x="644863" y="1206188"/>
            <a:ext cx="5214742" cy="5165949"/>
            <a:chOff x="644863" y="1206188"/>
            <a:chExt cx="5214742" cy="5165949"/>
          </a:xfrm>
        </p:grpSpPr>
        <p:pic>
          <p:nvPicPr>
            <p:cNvPr id="105" name="图片 104">
              <a:extLst>
                <a:ext uri="{FF2B5EF4-FFF2-40B4-BE49-F238E27FC236}">
                  <a16:creationId xmlns:a16="http://schemas.microsoft.com/office/drawing/2014/main" id="{7454FA1C-D80B-42C6-A9D7-3EDA40B1BC9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863" y="1206188"/>
              <a:ext cx="5214742" cy="516594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93" name="文本框 92">
              <a:extLst>
                <a:ext uri="{FF2B5EF4-FFF2-40B4-BE49-F238E27FC236}">
                  <a16:creationId xmlns:a16="http://schemas.microsoft.com/office/drawing/2014/main" id="{03ADAF06-4DC5-4656-83CC-9CF773017572}"/>
                </a:ext>
              </a:extLst>
            </p:cNvPr>
            <p:cNvSpPr txBox="1"/>
            <p:nvPr/>
          </p:nvSpPr>
          <p:spPr>
            <a:xfrm>
              <a:off x="1641715" y="1299175"/>
              <a:ext cx="3105235" cy="3494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 algn="ctr">
                <a:lnSpc>
                  <a:spcPct val="110000"/>
                </a:lnSpc>
                <a:buFont typeface="Wingdings" panose="05000000000000000000" pitchFamily="2" charset="2"/>
                <a:buChar char="u"/>
              </a:pPr>
              <a:r>
                <a:rPr lang="en-US" altLang="zh-CN" sz="1600" b="1">
                  <a:solidFill>
                    <a:srgbClr val="3441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Facial Detection Results</a:t>
              </a:r>
            </a:p>
          </p:txBody>
        </p:sp>
        <p:sp>
          <p:nvSpPr>
            <p:cNvPr id="94" name="文本框 93">
              <a:extLst>
                <a:ext uri="{FF2B5EF4-FFF2-40B4-BE49-F238E27FC236}">
                  <a16:creationId xmlns:a16="http://schemas.microsoft.com/office/drawing/2014/main" id="{7A400B26-9228-496F-9E8D-C838BB643075}"/>
                </a:ext>
              </a:extLst>
            </p:cNvPr>
            <p:cNvSpPr txBox="1"/>
            <p:nvPr/>
          </p:nvSpPr>
          <p:spPr>
            <a:xfrm>
              <a:off x="2072786" y="2134141"/>
              <a:ext cx="2111739" cy="3494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 algn="ctr">
                <a:lnSpc>
                  <a:spcPct val="110000"/>
                </a:lnSpc>
                <a:buFont typeface="Wingdings" panose="05000000000000000000" pitchFamily="2" charset="2"/>
                <a:buChar char="u"/>
              </a:pPr>
              <a:r>
                <a:rPr lang="en-US" altLang="zh-CN" sz="1600" b="1">
                  <a:solidFill>
                    <a:srgbClr val="3441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Penalty Value</a:t>
              </a:r>
            </a:p>
          </p:txBody>
        </p:sp>
        <p:sp>
          <p:nvSpPr>
            <p:cNvPr id="95" name="文本框 94">
              <a:extLst>
                <a:ext uri="{FF2B5EF4-FFF2-40B4-BE49-F238E27FC236}">
                  <a16:creationId xmlns:a16="http://schemas.microsoft.com/office/drawing/2014/main" id="{FF33FFA0-F6DA-4FFF-B78A-C1C722363598}"/>
                </a:ext>
              </a:extLst>
            </p:cNvPr>
            <p:cNvSpPr txBox="1"/>
            <p:nvPr/>
          </p:nvSpPr>
          <p:spPr>
            <a:xfrm>
              <a:off x="1607336" y="2976880"/>
              <a:ext cx="3267582" cy="344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 algn="ctr">
                <a:lnSpc>
                  <a:spcPct val="110000"/>
                </a:lnSpc>
                <a:buFont typeface="Wingdings" panose="05000000000000000000" pitchFamily="2" charset="2"/>
                <a:buChar char="u"/>
              </a:pPr>
              <a:r>
                <a:rPr lang="en-US" altLang="zh-CN" sz="1600" b="1">
                  <a:solidFill>
                    <a:srgbClr val="3441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Adaptive Correction Factor</a:t>
              </a:r>
            </a:p>
          </p:txBody>
        </p:sp>
        <p:sp>
          <p:nvSpPr>
            <p:cNvPr id="96" name="文本框 95">
              <a:extLst>
                <a:ext uri="{FF2B5EF4-FFF2-40B4-BE49-F238E27FC236}">
                  <a16:creationId xmlns:a16="http://schemas.microsoft.com/office/drawing/2014/main" id="{6B892565-A7B0-4A29-9CDE-AAA9E64BD88E}"/>
                </a:ext>
              </a:extLst>
            </p:cNvPr>
            <p:cNvSpPr txBox="1"/>
            <p:nvPr/>
          </p:nvSpPr>
          <p:spPr>
            <a:xfrm>
              <a:off x="975397" y="4172705"/>
              <a:ext cx="4531460" cy="344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 algn="ctr">
                <a:lnSpc>
                  <a:spcPct val="110000"/>
                </a:lnSpc>
                <a:buFont typeface="Wingdings" panose="05000000000000000000" pitchFamily="2" charset="2"/>
                <a:buChar char="u"/>
              </a:pPr>
              <a:r>
                <a:rPr lang="en-US" altLang="zh-CN" sz="1600" b="1">
                  <a:solidFill>
                    <a:srgbClr val="3441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objective function of stage 1</a:t>
              </a:r>
            </a:p>
          </p:txBody>
        </p:sp>
      </p:grpSp>
      <p:sp>
        <p:nvSpPr>
          <p:cNvPr id="21" name="文本框 20">
            <a:extLst>
              <a:ext uri="{FF2B5EF4-FFF2-40B4-BE49-F238E27FC236}">
                <a16:creationId xmlns:a16="http://schemas.microsoft.com/office/drawing/2014/main" id="{8896758B-BCDF-4EF1-A7EB-BD01ABF0DB0D}"/>
              </a:ext>
            </a:extLst>
          </p:cNvPr>
          <p:cNvSpPr txBox="1"/>
          <p:nvPr/>
        </p:nvSpPr>
        <p:spPr>
          <a:xfrm>
            <a:off x="7366684" y="959416"/>
            <a:ext cx="3105235" cy="6151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ctr">
              <a:lnSpc>
                <a:spcPct val="110000"/>
              </a:lnSpc>
              <a:buFont typeface="Wingdings" panose="05000000000000000000" pitchFamily="2" charset="2"/>
              <a:buChar char="u"/>
            </a:pPr>
            <a:r>
              <a:rPr lang="en-US" altLang="zh-CN" sz="1600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Facial Feature Detector</a:t>
            </a:r>
          </a:p>
          <a:p>
            <a:pPr algn="ctr">
              <a:lnSpc>
                <a:spcPct val="110000"/>
              </a:lnSpc>
            </a:pPr>
            <a:r>
              <a:rPr lang="en-US" altLang="zh-CN" sz="1600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Based on pretrained Yolov3</a:t>
            </a:r>
          </a:p>
        </p:txBody>
      </p:sp>
    </p:spTree>
    <p:extLst>
      <p:ext uri="{BB962C8B-B14F-4D97-AF65-F5344CB8AC3E}">
        <p14:creationId xmlns:p14="http://schemas.microsoft.com/office/powerpoint/2010/main" val="2685044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图片 98">
            <a:extLst>
              <a:ext uri="{FF2B5EF4-FFF2-40B4-BE49-F238E27FC236}">
                <a16:creationId xmlns:a16="http://schemas.microsoft.com/office/drawing/2014/main" id="{3CE9CBFE-7E3D-445F-94F2-54499B9F70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149" y="4012632"/>
            <a:ext cx="10906689" cy="2481287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00ED65A7-088D-46B5-8043-62E8D3421B0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44863" y="443505"/>
            <a:ext cx="1871292" cy="58477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CN" sz="3200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Method</a:t>
            </a:r>
            <a:endParaRPr lang="zh-CN" altLang="en-US" sz="3200" b="1" dirty="0">
              <a:solidFill>
                <a:srgbClr val="3441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78093CF-9FBF-4AEE-8306-CA1928032DFD}"/>
              </a:ext>
            </a:extLst>
          </p:cNvPr>
          <p:cNvSpPr/>
          <p:nvPr/>
        </p:nvSpPr>
        <p:spPr>
          <a:xfrm>
            <a:off x="2516155" y="512368"/>
            <a:ext cx="45719" cy="447048"/>
          </a:xfrm>
          <a:prstGeom prst="rect">
            <a:avLst/>
          </a:prstGeom>
          <a:solidFill>
            <a:srgbClr val="344159"/>
          </a:solidFill>
          <a:ln>
            <a:solidFill>
              <a:srgbClr val="0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5A66984B-3CA4-4021-B77D-67DD1FFD685B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625086" y="512368"/>
            <a:ext cx="8284240" cy="46166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Stage2: Generate authentic-looking images</a:t>
            </a:r>
            <a:endParaRPr lang="zh-CN" altLang="en-US" sz="2400" b="1" dirty="0">
              <a:solidFill>
                <a:srgbClr val="3441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5E3F74D5-DD83-48F1-87B1-9711AF35C922}"/>
              </a:ext>
            </a:extLst>
          </p:cNvPr>
          <p:cNvGrpSpPr/>
          <p:nvPr/>
        </p:nvGrpSpPr>
        <p:grpSpPr>
          <a:xfrm>
            <a:off x="13605" y="6464935"/>
            <a:ext cx="12178395" cy="432867"/>
            <a:chOff x="13605" y="6464935"/>
            <a:chExt cx="12178395" cy="432867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75735B67-CC4F-40E7-ADE3-08572BD259AC}"/>
                </a:ext>
              </a:extLst>
            </p:cNvPr>
            <p:cNvSpPr/>
            <p:nvPr/>
          </p:nvSpPr>
          <p:spPr>
            <a:xfrm>
              <a:off x="13605" y="6555105"/>
              <a:ext cx="12178395" cy="302895"/>
            </a:xfrm>
            <a:prstGeom prst="rect">
              <a:avLst/>
            </a:prstGeom>
            <a:solidFill>
              <a:srgbClr val="344159"/>
            </a:solidFill>
            <a:ln>
              <a:solidFill>
                <a:srgbClr val="000000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47FACFFA-3110-41A8-BAEF-D17D049A89D5}"/>
                </a:ext>
              </a:extLst>
            </p:cNvPr>
            <p:cNvSpPr/>
            <p:nvPr/>
          </p:nvSpPr>
          <p:spPr>
            <a:xfrm flipH="1">
              <a:off x="11553555" y="6528470"/>
              <a:ext cx="4708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A7BA5AA8-34E5-4253-96DF-6DBCC4E1DF79}"/>
                </a:ext>
              </a:extLst>
            </p:cNvPr>
            <p:cNvSpPr txBox="1"/>
            <p:nvPr/>
          </p:nvSpPr>
          <p:spPr>
            <a:xfrm>
              <a:off x="9512551" y="6508097"/>
              <a:ext cx="15807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Conclusions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66FEF455-5559-4E88-945C-8CDA11A1F421}"/>
                </a:ext>
              </a:extLst>
            </p:cNvPr>
            <p:cNvSpPr txBox="1"/>
            <p:nvPr/>
          </p:nvSpPr>
          <p:spPr>
            <a:xfrm>
              <a:off x="6679319" y="6508097"/>
              <a:ext cx="15869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Experiments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C51A3EC1-9B4B-4F67-80DB-DB54688C75F7}"/>
                </a:ext>
              </a:extLst>
            </p:cNvPr>
            <p:cNvGrpSpPr/>
            <p:nvPr/>
          </p:nvGrpSpPr>
          <p:grpSpPr>
            <a:xfrm>
              <a:off x="3633573" y="6464935"/>
              <a:ext cx="2419985" cy="393065"/>
              <a:chOff x="387518" y="6464935"/>
              <a:chExt cx="2419985" cy="393065"/>
            </a:xfrm>
          </p:grpSpPr>
          <p:sp>
            <p:nvSpPr>
              <p:cNvPr id="12" name="任意多边形 17">
                <a:extLst>
                  <a:ext uri="{FF2B5EF4-FFF2-40B4-BE49-F238E27FC236}">
                    <a16:creationId xmlns:a16="http://schemas.microsoft.com/office/drawing/2014/main" id="{6802DD38-F09B-4E35-8FB5-791E58B06F5F}"/>
                  </a:ext>
                </a:extLst>
              </p:cNvPr>
              <p:cNvSpPr/>
              <p:nvPr/>
            </p:nvSpPr>
            <p:spPr>
              <a:xfrm>
                <a:off x="387518" y="6464935"/>
                <a:ext cx="2419985" cy="393065"/>
              </a:xfrm>
              <a:custGeom>
                <a:avLst/>
                <a:gdLst>
                  <a:gd name="connsiteX0" fmla="*/ 0 w 2305316"/>
                  <a:gd name="connsiteY0" fmla="*/ 0 h 392806"/>
                  <a:gd name="connsiteX1" fmla="*/ 2305316 w 2305316"/>
                  <a:gd name="connsiteY1" fmla="*/ 0 h 392806"/>
                  <a:gd name="connsiteX2" fmla="*/ 2163649 w 2305316"/>
                  <a:gd name="connsiteY2" fmla="*/ 392806 h 392806"/>
                  <a:gd name="connsiteX3" fmla="*/ 0 w 2305316"/>
                  <a:gd name="connsiteY3" fmla="*/ 392806 h 3928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05316" h="392806">
                    <a:moveTo>
                      <a:pt x="0" y="0"/>
                    </a:moveTo>
                    <a:lnTo>
                      <a:pt x="2305316" y="0"/>
                    </a:lnTo>
                    <a:lnTo>
                      <a:pt x="2163649" y="392806"/>
                    </a:lnTo>
                    <a:lnTo>
                      <a:pt x="0" y="392806"/>
                    </a:lnTo>
                    <a:close/>
                  </a:path>
                </a:pathLst>
              </a:custGeom>
              <a:solidFill>
                <a:srgbClr val="5E76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4935B043-2B7C-45A2-B2E7-6BB71AD8424E}"/>
                  </a:ext>
                </a:extLst>
              </p:cNvPr>
              <p:cNvSpPr txBox="1"/>
              <p:nvPr/>
            </p:nvSpPr>
            <p:spPr>
              <a:xfrm>
                <a:off x="776936" y="6474915"/>
                <a:ext cx="16538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Method</a:t>
                </a:r>
                <a:endPara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AF8EFF6C-AE5E-454F-B379-601DAD11B269}"/>
                </a:ext>
              </a:extLst>
            </p:cNvPr>
            <p:cNvSpPr txBox="1"/>
            <p:nvPr/>
          </p:nvSpPr>
          <p:spPr>
            <a:xfrm>
              <a:off x="1199554" y="6508097"/>
              <a:ext cx="15807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Introduction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2" name="文本框 81">
            <a:extLst>
              <a:ext uri="{FF2B5EF4-FFF2-40B4-BE49-F238E27FC236}">
                <a16:creationId xmlns:a16="http://schemas.microsoft.com/office/drawing/2014/main" id="{EC551521-FCAA-4458-9AAE-B7EDD2474482}"/>
              </a:ext>
            </a:extLst>
          </p:cNvPr>
          <p:cNvSpPr txBox="1"/>
          <p:nvPr/>
        </p:nvSpPr>
        <p:spPr>
          <a:xfrm>
            <a:off x="1120800" y="4391956"/>
            <a:ext cx="3105235" cy="349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ctr">
              <a:lnSpc>
                <a:spcPct val="110000"/>
              </a:lnSpc>
              <a:buFont typeface="Wingdings" panose="05000000000000000000" pitchFamily="2" charset="2"/>
              <a:buChar char="u"/>
            </a:pPr>
            <a:r>
              <a:rPr lang="en-US" altLang="zh-CN" sz="1600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Local Invariance Loss</a:t>
            </a:r>
          </a:p>
        </p:txBody>
      </p:sp>
      <p:sp>
        <p:nvSpPr>
          <p:cNvPr id="86" name="文本框 85">
            <a:extLst>
              <a:ext uri="{FF2B5EF4-FFF2-40B4-BE49-F238E27FC236}">
                <a16:creationId xmlns:a16="http://schemas.microsoft.com/office/drawing/2014/main" id="{A4250C93-1183-4F87-9760-B52361B69B67}"/>
              </a:ext>
            </a:extLst>
          </p:cNvPr>
          <p:cNvSpPr txBox="1"/>
          <p:nvPr/>
        </p:nvSpPr>
        <p:spPr>
          <a:xfrm>
            <a:off x="7033420" y="4053412"/>
            <a:ext cx="4213700" cy="344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ctr">
              <a:lnSpc>
                <a:spcPct val="110000"/>
              </a:lnSpc>
              <a:buFont typeface="Wingdings" panose="05000000000000000000" pitchFamily="2" charset="2"/>
              <a:buChar char="u"/>
            </a:pPr>
            <a:r>
              <a:rPr lang="en-US" altLang="zh-CN" sz="1600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objective function of stage 2</a:t>
            </a:r>
          </a:p>
        </p:txBody>
      </p:sp>
      <p:sp>
        <p:nvSpPr>
          <p:cNvPr id="87" name="箭头: 右 86">
            <a:extLst>
              <a:ext uri="{FF2B5EF4-FFF2-40B4-BE49-F238E27FC236}">
                <a16:creationId xmlns:a16="http://schemas.microsoft.com/office/drawing/2014/main" id="{B95F1018-0051-4C44-8404-55C54BF30DBB}"/>
              </a:ext>
            </a:extLst>
          </p:cNvPr>
          <p:cNvSpPr/>
          <p:nvPr/>
        </p:nvSpPr>
        <p:spPr>
          <a:xfrm rot="10800000" flipH="1">
            <a:off x="5585702" y="4977036"/>
            <a:ext cx="769189" cy="381000"/>
          </a:xfrm>
          <a:prstGeom prst="rightArrow">
            <a:avLst/>
          </a:prstGeom>
          <a:solidFill>
            <a:srgbClr val="5E76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9" name="图片 88">
            <a:extLst>
              <a:ext uri="{FF2B5EF4-FFF2-40B4-BE49-F238E27FC236}">
                <a16:creationId xmlns:a16="http://schemas.microsoft.com/office/drawing/2014/main" id="{C4D81F53-AE90-40E5-BD6A-7B0F80FF44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124" y="1223871"/>
            <a:ext cx="11388315" cy="27556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0" name="文本框 89">
            <a:extLst>
              <a:ext uri="{FF2B5EF4-FFF2-40B4-BE49-F238E27FC236}">
                <a16:creationId xmlns:a16="http://schemas.microsoft.com/office/drawing/2014/main" id="{6F57546F-2D18-4791-B7AC-9BF1777AC017}"/>
              </a:ext>
            </a:extLst>
          </p:cNvPr>
          <p:cNvSpPr txBox="1"/>
          <p:nvPr/>
        </p:nvSpPr>
        <p:spPr>
          <a:xfrm>
            <a:off x="1950642" y="1717412"/>
            <a:ext cx="3365862" cy="6151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ctr">
              <a:lnSpc>
                <a:spcPct val="110000"/>
              </a:lnSpc>
              <a:buFont typeface="Wingdings" panose="05000000000000000000" pitchFamily="2" charset="2"/>
              <a:buChar char="u"/>
            </a:pPr>
            <a:r>
              <a:rPr lang="en-US" altLang="zh-CN" sz="1600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Mask Binary Segmentation</a:t>
            </a:r>
          </a:p>
          <a:p>
            <a:pPr algn="ctr">
              <a:lnSpc>
                <a:spcPct val="110000"/>
              </a:lnSpc>
            </a:pPr>
            <a:r>
              <a:rPr lang="en-US" altLang="zh-CN" sz="1600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Based on pretrained U-Net</a:t>
            </a:r>
          </a:p>
        </p:txBody>
      </p:sp>
      <p:sp>
        <p:nvSpPr>
          <p:cNvPr id="91" name="文本框 90">
            <a:extLst>
              <a:ext uri="{FF2B5EF4-FFF2-40B4-BE49-F238E27FC236}">
                <a16:creationId xmlns:a16="http://schemas.microsoft.com/office/drawing/2014/main" id="{458D62FC-7B70-4695-BB46-73142278AB73}"/>
              </a:ext>
            </a:extLst>
          </p:cNvPr>
          <p:cNvSpPr txBox="1"/>
          <p:nvPr/>
        </p:nvSpPr>
        <p:spPr>
          <a:xfrm>
            <a:off x="8741229" y="1726829"/>
            <a:ext cx="3365862" cy="344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ctr">
              <a:lnSpc>
                <a:spcPct val="110000"/>
              </a:lnSpc>
              <a:buFont typeface="Wingdings" panose="05000000000000000000" pitchFamily="2" charset="2"/>
              <a:buChar char="u"/>
            </a:pPr>
            <a:r>
              <a:rPr lang="en-US" altLang="zh-CN" sz="1600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Local Invariance Loss</a:t>
            </a:r>
          </a:p>
        </p:txBody>
      </p:sp>
    </p:spTree>
    <p:extLst>
      <p:ext uri="{BB962C8B-B14F-4D97-AF65-F5344CB8AC3E}">
        <p14:creationId xmlns:p14="http://schemas.microsoft.com/office/powerpoint/2010/main" val="2100753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>
            <a:extLst>
              <a:ext uri="{FF2B5EF4-FFF2-40B4-BE49-F238E27FC236}">
                <a16:creationId xmlns:a16="http://schemas.microsoft.com/office/drawing/2014/main" id="{FBB58429-BDAD-4BF5-8E77-23C1EA7EAE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907" y="4993390"/>
            <a:ext cx="5005250" cy="132294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557D313F-3C1C-43E4-86A0-9ADD949904F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44863" y="443505"/>
            <a:ext cx="1871292" cy="58477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CN" sz="3200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Method</a:t>
            </a:r>
            <a:endParaRPr lang="zh-CN" altLang="en-US" sz="3200" b="1" dirty="0">
              <a:solidFill>
                <a:srgbClr val="3441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5E107A4E-1087-433A-A331-C6D1497EEF51}"/>
              </a:ext>
            </a:extLst>
          </p:cNvPr>
          <p:cNvSpPr/>
          <p:nvPr/>
        </p:nvSpPr>
        <p:spPr>
          <a:xfrm>
            <a:off x="2516155" y="512368"/>
            <a:ext cx="45719" cy="447048"/>
          </a:xfrm>
          <a:prstGeom prst="rect">
            <a:avLst/>
          </a:prstGeom>
          <a:solidFill>
            <a:srgbClr val="344159"/>
          </a:solidFill>
          <a:ln>
            <a:solidFill>
              <a:srgbClr val="0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D1EEC92B-7145-4076-B3ED-04335E214586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625086" y="512368"/>
            <a:ext cx="8053078" cy="46166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Stage3: Generate type-diverse </a:t>
            </a:r>
            <a:r>
              <a:rPr lang="en-US" altLang="zh-CN" sz="2400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masked face images</a:t>
            </a:r>
            <a:endParaRPr lang="zh-CN" altLang="en-US" sz="2400" b="1" dirty="0">
              <a:solidFill>
                <a:srgbClr val="3441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723E85CF-F591-4D68-ADBA-0FBA259A4EDE}"/>
              </a:ext>
            </a:extLst>
          </p:cNvPr>
          <p:cNvGrpSpPr/>
          <p:nvPr/>
        </p:nvGrpSpPr>
        <p:grpSpPr>
          <a:xfrm>
            <a:off x="13605" y="6464935"/>
            <a:ext cx="12178395" cy="432867"/>
            <a:chOff x="13605" y="6464935"/>
            <a:chExt cx="12178395" cy="432867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552D91C2-C24D-4359-BC8C-F9DD2AD4EE5B}"/>
                </a:ext>
              </a:extLst>
            </p:cNvPr>
            <p:cNvSpPr/>
            <p:nvPr/>
          </p:nvSpPr>
          <p:spPr>
            <a:xfrm>
              <a:off x="13605" y="6555105"/>
              <a:ext cx="12178395" cy="302895"/>
            </a:xfrm>
            <a:prstGeom prst="rect">
              <a:avLst/>
            </a:prstGeom>
            <a:solidFill>
              <a:srgbClr val="344159"/>
            </a:solidFill>
            <a:ln>
              <a:solidFill>
                <a:srgbClr val="000000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C363982F-0DA5-445E-8099-94DB126375B9}"/>
                </a:ext>
              </a:extLst>
            </p:cNvPr>
            <p:cNvSpPr/>
            <p:nvPr/>
          </p:nvSpPr>
          <p:spPr>
            <a:xfrm flipH="1">
              <a:off x="11553555" y="6528470"/>
              <a:ext cx="4708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7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CEBBB509-A3BE-4D3F-86B0-1713EDEAC650}"/>
                </a:ext>
              </a:extLst>
            </p:cNvPr>
            <p:cNvSpPr txBox="1"/>
            <p:nvPr/>
          </p:nvSpPr>
          <p:spPr>
            <a:xfrm>
              <a:off x="9512551" y="6508097"/>
              <a:ext cx="15807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Conclusions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5EF40E08-FB7A-4A02-8677-2F757CFAFE8E}"/>
                </a:ext>
              </a:extLst>
            </p:cNvPr>
            <p:cNvSpPr txBox="1"/>
            <p:nvPr/>
          </p:nvSpPr>
          <p:spPr>
            <a:xfrm>
              <a:off x="6679319" y="6508097"/>
              <a:ext cx="15869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Experiments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1A4B05DB-C196-4099-AE13-6BA814092D64}"/>
                </a:ext>
              </a:extLst>
            </p:cNvPr>
            <p:cNvGrpSpPr/>
            <p:nvPr/>
          </p:nvGrpSpPr>
          <p:grpSpPr>
            <a:xfrm>
              <a:off x="3633573" y="6464935"/>
              <a:ext cx="2419985" cy="393065"/>
              <a:chOff x="387518" y="6464935"/>
              <a:chExt cx="2419985" cy="393065"/>
            </a:xfrm>
          </p:grpSpPr>
          <p:sp>
            <p:nvSpPr>
              <p:cNvPr id="12" name="任意多边形 17">
                <a:extLst>
                  <a:ext uri="{FF2B5EF4-FFF2-40B4-BE49-F238E27FC236}">
                    <a16:creationId xmlns:a16="http://schemas.microsoft.com/office/drawing/2014/main" id="{63D69698-DA58-49DB-80BB-1572322F39A7}"/>
                  </a:ext>
                </a:extLst>
              </p:cNvPr>
              <p:cNvSpPr/>
              <p:nvPr/>
            </p:nvSpPr>
            <p:spPr>
              <a:xfrm>
                <a:off x="387518" y="6464935"/>
                <a:ext cx="2419985" cy="393065"/>
              </a:xfrm>
              <a:custGeom>
                <a:avLst/>
                <a:gdLst>
                  <a:gd name="connsiteX0" fmla="*/ 0 w 2305316"/>
                  <a:gd name="connsiteY0" fmla="*/ 0 h 392806"/>
                  <a:gd name="connsiteX1" fmla="*/ 2305316 w 2305316"/>
                  <a:gd name="connsiteY1" fmla="*/ 0 h 392806"/>
                  <a:gd name="connsiteX2" fmla="*/ 2163649 w 2305316"/>
                  <a:gd name="connsiteY2" fmla="*/ 392806 h 392806"/>
                  <a:gd name="connsiteX3" fmla="*/ 0 w 2305316"/>
                  <a:gd name="connsiteY3" fmla="*/ 392806 h 3928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05316" h="392806">
                    <a:moveTo>
                      <a:pt x="0" y="0"/>
                    </a:moveTo>
                    <a:lnTo>
                      <a:pt x="2305316" y="0"/>
                    </a:lnTo>
                    <a:lnTo>
                      <a:pt x="2163649" y="392806"/>
                    </a:lnTo>
                    <a:lnTo>
                      <a:pt x="0" y="392806"/>
                    </a:lnTo>
                    <a:close/>
                  </a:path>
                </a:pathLst>
              </a:custGeom>
              <a:solidFill>
                <a:srgbClr val="5E76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6C86A4CC-9682-4CC5-8B09-9BDE18789D91}"/>
                  </a:ext>
                </a:extLst>
              </p:cNvPr>
              <p:cNvSpPr txBox="1"/>
              <p:nvPr/>
            </p:nvSpPr>
            <p:spPr>
              <a:xfrm>
                <a:off x="776936" y="6474915"/>
                <a:ext cx="16538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Method</a:t>
                </a:r>
                <a:endPara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CDEC1FF2-086B-4FC9-A3C7-C47A0AAE689C}"/>
                </a:ext>
              </a:extLst>
            </p:cNvPr>
            <p:cNvSpPr txBox="1"/>
            <p:nvPr/>
          </p:nvSpPr>
          <p:spPr>
            <a:xfrm>
              <a:off x="1199554" y="6508097"/>
              <a:ext cx="15807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Introduction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4" name="图片 13">
            <a:extLst>
              <a:ext uri="{FF2B5EF4-FFF2-40B4-BE49-F238E27FC236}">
                <a16:creationId xmlns:a16="http://schemas.microsoft.com/office/drawing/2014/main" id="{8D76A6EB-19C9-4E65-BB99-5392AF92D2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2787" y="1449796"/>
            <a:ext cx="4515491" cy="34059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0" name="文本框 29">
            <a:extLst>
              <a:ext uri="{FF2B5EF4-FFF2-40B4-BE49-F238E27FC236}">
                <a16:creationId xmlns:a16="http://schemas.microsoft.com/office/drawing/2014/main" id="{CC06BD4B-4B6F-459E-9465-FB288F85F125}"/>
              </a:ext>
            </a:extLst>
          </p:cNvPr>
          <p:cNvSpPr txBox="1"/>
          <p:nvPr/>
        </p:nvSpPr>
        <p:spPr>
          <a:xfrm>
            <a:off x="882165" y="1085151"/>
            <a:ext cx="4515491" cy="344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ctr">
              <a:lnSpc>
                <a:spcPct val="110000"/>
              </a:lnSpc>
              <a:buFont typeface="Wingdings" panose="05000000000000000000" pitchFamily="2" charset="2"/>
              <a:buChar char="u"/>
            </a:pPr>
            <a:r>
              <a:rPr lang="en-US" altLang="zh-CN" sz="1600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Mask Style Encoder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5E0D6717-D561-4C00-AFB1-A91A36A4F71F}"/>
              </a:ext>
            </a:extLst>
          </p:cNvPr>
          <p:cNvSpPr txBox="1"/>
          <p:nvPr/>
        </p:nvSpPr>
        <p:spPr>
          <a:xfrm>
            <a:off x="882165" y="5006285"/>
            <a:ext cx="4515491" cy="344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ctr">
              <a:lnSpc>
                <a:spcPct val="110000"/>
              </a:lnSpc>
              <a:buFont typeface="Wingdings" panose="05000000000000000000" pitchFamily="2" charset="2"/>
              <a:buChar char="u"/>
            </a:pPr>
            <a:r>
              <a:rPr lang="en-US" altLang="zh-CN" sz="1600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Style Reconstruction Loss</a:t>
            </a:r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B59E4245-47F8-4995-80D4-132B24B3EB89}"/>
              </a:ext>
            </a:extLst>
          </p:cNvPr>
          <p:cNvGrpSpPr/>
          <p:nvPr/>
        </p:nvGrpSpPr>
        <p:grpSpPr>
          <a:xfrm>
            <a:off x="6121300" y="1429476"/>
            <a:ext cx="5480779" cy="4791871"/>
            <a:chOff x="6121300" y="1429476"/>
            <a:chExt cx="5480779" cy="4791871"/>
          </a:xfrm>
        </p:grpSpPr>
        <p:pic>
          <p:nvPicPr>
            <p:cNvPr id="37" name="图片 36">
              <a:extLst>
                <a:ext uri="{FF2B5EF4-FFF2-40B4-BE49-F238E27FC236}">
                  <a16:creationId xmlns:a16="http://schemas.microsoft.com/office/drawing/2014/main" id="{D4F2BC74-20AA-4F63-90A7-F03081A1330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21300" y="1429476"/>
              <a:ext cx="5480779" cy="4791871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BB5283AC-970D-445B-9FC4-288AF5D489FB}"/>
                </a:ext>
              </a:extLst>
            </p:cNvPr>
            <p:cNvSpPr txBox="1"/>
            <p:nvPr/>
          </p:nvSpPr>
          <p:spPr>
            <a:xfrm>
              <a:off x="6852885" y="2927376"/>
              <a:ext cx="4017610" cy="344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 algn="ctr">
                <a:lnSpc>
                  <a:spcPct val="110000"/>
                </a:lnSpc>
                <a:buFont typeface="Wingdings" panose="05000000000000000000" pitchFamily="2" charset="2"/>
                <a:buChar char="u"/>
              </a:pPr>
              <a:r>
                <a:rPr lang="en-US" altLang="zh-CN" sz="1600" b="1">
                  <a:solidFill>
                    <a:srgbClr val="3441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objective function of stage 3</a:t>
              </a: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69E91A03-5EC4-46DE-AD2F-F01732CC19D1}"/>
                </a:ext>
              </a:extLst>
            </p:cNvPr>
            <p:cNvSpPr txBox="1"/>
            <p:nvPr/>
          </p:nvSpPr>
          <p:spPr>
            <a:xfrm>
              <a:off x="6553669" y="1478604"/>
              <a:ext cx="4515491" cy="344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 algn="ctr">
                <a:lnSpc>
                  <a:spcPct val="110000"/>
                </a:lnSpc>
                <a:buFont typeface="Wingdings" panose="05000000000000000000" pitchFamily="2" charset="2"/>
                <a:buChar char="u"/>
              </a:pPr>
              <a:r>
                <a:rPr lang="en-US" altLang="zh-CN" sz="1600" b="1">
                  <a:solidFill>
                    <a:srgbClr val="3441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Style Diversification Loss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81052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1DC2F96E-0F9B-47CD-9D04-761B8C08B450}"/>
              </a:ext>
            </a:extLst>
          </p:cNvPr>
          <p:cNvSpPr/>
          <p:nvPr/>
        </p:nvSpPr>
        <p:spPr>
          <a:xfrm>
            <a:off x="3389915" y="512368"/>
            <a:ext cx="45719" cy="447048"/>
          </a:xfrm>
          <a:prstGeom prst="rect">
            <a:avLst/>
          </a:prstGeom>
          <a:solidFill>
            <a:srgbClr val="344159"/>
          </a:solidFill>
          <a:ln>
            <a:solidFill>
              <a:srgbClr val="0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926F9D63-D792-4312-874A-A8E1BCEB669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98846" y="512368"/>
            <a:ext cx="6671313" cy="46166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CN" sz="2400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Datasets and implementation details</a:t>
            </a:r>
            <a:endParaRPr lang="zh-CN" altLang="en-US" sz="2400" b="1" dirty="0">
              <a:solidFill>
                <a:srgbClr val="3441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BA19479D-4316-4A02-9703-131E7ECD0F43}"/>
              </a:ext>
            </a:extLst>
          </p:cNvPr>
          <p:cNvGrpSpPr/>
          <p:nvPr/>
        </p:nvGrpSpPr>
        <p:grpSpPr>
          <a:xfrm>
            <a:off x="13605" y="6464935"/>
            <a:ext cx="12178395" cy="432867"/>
            <a:chOff x="13605" y="6464935"/>
            <a:chExt cx="12178395" cy="432867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353135FB-7C14-4565-AAED-A5AAA0308BD5}"/>
                </a:ext>
              </a:extLst>
            </p:cNvPr>
            <p:cNvSpPr/>
            <p:nvPr/>
          </p:nvSpPr>
          <p:spPr>
            <a:xfrm>
              <a:off x="13605" y="6555105"/>
              <a:ext cx="12178395" cy="302895"/>
            </a:xfrm>
            <a:prstGeom prst="rect">
              <a:avLst/>
            </a:prstGeom>
            <a:solidFill>
              <a:srgbClr val="344159"/>
            </a:solidFill>
            <a:ln>
              <a:solidFill>
                <a:srgbClr val="000000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50B93B88-6FF1-42FB-8CB1-E19AC6CC0783}"/>
                </a:ext>
              </a:extLst>
            </p:cNvPr>
            <p:cNvSpPr/>
            <p:nvPr/>
          </p:nvSpPr>
          <p:spPr>
            <a:xfrm flipH="1">
              <a:off x="11553555" y="6528470"/>
              <a:ext cx="4708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7D81EE34-705E-41A2-9628-9D3AD6113E8A}"/>
                </a:ext>
              </a:extLst>
            </p:cNvPr>
            <p:cNvSpPr txBox="1"/>
            <p:nvPr/>
          </p:nvSpPr>
          <p:spPr>
            <a:xfrm>
              <a:off x="9512551" y="6508097"/>
              <a:ext cx="15807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Conclusions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12E85C2C-F862-4781-B525-2CC0887C0DFB}"/>
                </a:ext>
              </a:extLst>
            </p:cNvPr>
            <p:cNvGrpSpPr/>
            <p:nvPr/>
          </p:nvGrpSpPr>
          <p:grpSpPr>
            <a:xfrm>
              <a:off x="6225292" y="6464935"/>
              <a:ext cx="2419985" cy="393065"/>
              <a:chOff x="387518" y="6464935"/>
              <a:chExt cx="2419985" cy="393065"/>
            </a:xfrm>
          </p:grpSpPr>
          <p:sp>
            <p:nvSpPr>
              <p:cNvPr id="12" name="任意多边形 17">
                <a:extLst>
                  <a:ext uri="{FF2B5EF4-FFF2-40B4-BE49-F238E27FC236}">
                    <a16:creationId xmlns:a16="http://schemas.microsoft.com/office/drawing/2014/main" id="{18E4BBC3-6590-44B9-9C20-B8F7F30DED40}"/>
                  </a:ext>
                </a:extLst>
              </p:cNvPr>
              <p:cNvSpPr/>
              <p:nvPr/>
            </p:nvSpPr>
            <p:spPr>
              <a:xfrm>
                <a:off x="387518" y="6464935"/>
                <a:ext cx="2419985" cy="393065"/>
              </a:xfrm>
              <a:custGeom>
                <a:avLst/>
                <a:gdLst>
                  <a:gd name="connsiteX0" fmla="*/ 0 w 2305316"/>
                  <a:gd name="connsiteY0" fmla="*/ 0 h 392806"/>
                  <a:gd name="connsiteX1" fmla="*/ 2305316 w 2305316"/>
                  <a:gd name="connsiteY1" fmla="*/ 0 h 392806"/>
                  <a:gd name="connsiteX2" fmla="*/ 2163649 w 2305316"/>
                  <a:gd name="connsiteY2" fmla="*/ 392806 h 392806"/>
                  <a:gd name="connsiteX3" fmla="*/ 0 w 2305316"/>
                  <a:gd name="connsiteY3" fmla="*/ 392806 h 3928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05316" h="392806">
                    <a:moveTo>
                      <a:pt x="0" y="0"/>
                    </a:moveTo>
                    <a:lnTo>
                      <a:pt x="2305316" y="0"/>
                    </a:lnTo>
                    <a:lnTo>
                      <a:pt x="2163649" y="392806"/>
                    </a:lnTo>
                    <a:lnTo>
                      <a:pt x="0" y="392806"/>
                    </a:lnTo>
                    <a:close/>
                  </a:path>
                </a:pathLst>
              </a:custGeom>
              <a:solidFill>
                <a:srgbClr val="5E76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568E5972-C9A1-477A-A0D8-0533E57773A1}"/>
                  </a:ext>
                </a:extLst>
              </p:cNvPr>
              <p:cNvSpPr txBox="1"/>
              <p:nvPr/>
            </p:nvSpPr>
            <p:spPr>
              <a:xfrm>
                <a:off x="776936" y="6474915"/>
                <a:ext cx="16538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Experiments</a:t>
                </a:r>
                <a:endPara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23DB6B96-7110-4872-9673-93F9A03ACC82}"/>
                </a:ext>
              </a:extLst>
            </p:cNvPr>
            <p:cNvSpPr txBox="1"/>
            <p:nvPr/>
          </p:nvSpPr>
          <p:spPr>
            <a:xfrm>
              <a:off x="1199554" y="6508097"/>
              <a:ext cx="15807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Introduction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11A9992D-C2C6-4AC8-974D-26731C88D80F}"/>
                </a:ext>
              </a:extLst>
            </p:cNvPr>
            <p:cNvSpPr txBox="1"/>
            <p:nvPr/>
          </p:nvSpPr>
          <p:spPr>
            <a:xfrm>
              <a:off x="4068725" y="6508097"/>
              <a:ext cx="15869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Method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6" name="矩形 15">
            <a:extLst>
              <a:ext uri="{FF2B5EF4-FFF2-40B4-BE49-F238E27FC236}">
                <a16:creationId xmlns:a16="http://schemas.microsoft.com/office/drawing/2014/main" id="{357C9AC0-A5E3-4798-A5BD-18D6D57CED0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644862" y="443505"/>
            <a:ext cx="2931457" cy="58477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CN" sz="3200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Experiments</a:t>
            </a:r>
            <a:endParaRPr lang="zh-CN" altLang="en-US" sz="3200" b="1" dirty="0">
              <a:solidFill>
                <a:srgbClr val="3441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graphicFrame>
        <p:nvGraphicFramePr>
          <p:cNvPr id="18" name="表格 17">
            <a:extLst>
              <a:ext uri="{FF2B5EF4-FFF2-40B4-BE49-F238E27FC236}">
                <a16:creationId xmlns:a16="http://schemas.microsoft.com/office/drawing/2014/main" id="{42F496CD-BC68-4E21-834A-1C7D42AA90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9905966"/>
              </p:ext>
            </p:extLst>
          </p:nvPr>
        </p:nvGraphicFramePr>
        <p:xfrm>
          <a:off x="1622147" y="1023929"/>
          <a:ext cx="8947706" cy="5407351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061146">
                  <a:extLst>
                    <a:ext uri="{9D8B030D-6E8A-4147-A177-3AD203B41FA5}">
                      <a16:colId xmlns:a16="http://schemas.microsoft.com/office/drawing/2014/main" val="4020688009"/>
                    </a:ext>
                  </a:extLst>
                </a:gridCol>
                <a:gridCol w="2722289">
                  <a:extLst>
                    <a:ext uri="{9D8B030D-6E8A-4147-A177-3AD203B41FA5}">
                      <a16:colId xmlns:a16="http://schemas.microsoft.com/office/drawing/2014/main" val="4260961913"/>
                    </a:ext>
                  </a:extLst>
                </a:gridCol>
                <a:gridCol w="1078876">
                  <a:extLst>
                    <a:ext uri="{9D8B030D-6E8A-4147-A177-3AD203B41FA5}">
                      <a16:colId xmlns:a16="http://schemas.microsoft.com/office/drawing/2014/main" val="2224478420"/>
                    </a:ext>
                  </a:extLst>
                </a:gridCol>
                <a:gridCol w="846856">
                  <a:extLst>
                    <a:ext uri="{9D8B030D-6E8A-4147-A177-3AD203B41FA5}">
                      <a16:colId xmlns:a16="http://schemas.microsoft.com/office/drawing/2014/main" val="3774454564"/>
                    </a:ext>
                  </a:extLst>
                </a:gridCol>
                <a:gridCol w="2238539">
                  <a:extLst>
                    <a:ext uri="{9D8B030D-6E8A-4147-A177-3AD203B41FA5}">
                      <a16:colId xmlns:a16="http://schemas.microsoft.com/office/drawing/2014/main" val="2671887260"/>
                    </a:ext>
                  </a:extLst>
                </a:gridCol>
              </a:tblGrid>
              <a:tr h="49118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035" marR="6035" marT="603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MFGAN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035" marR="6035" marT="60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Yolov3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035" marR="6035" marT="60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U-Net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035" marR="6035" marT="60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MFR models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035" marR="6035" marT="60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3031114"/>
                  </a:ext>
                </a:extLst>
              </a:tr>
              <a:tr h="69047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Datasets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035" marR="6035" marT="603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FFHQ (face)</a:t>
                      </a:r>
                      <a:br>
                        <a:rPr lang="en-US" sz="14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</a:br>
                      <a:r>
                        <a:rPr lang="en-US" sz="14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RMFRD (masked face)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035" marR="6035" marT="60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RMFRD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035" marR="6035" marT="60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RMFRD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035" marR="6035" marT="60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CelebA (face)</a:t>
                      </a:r>
                      <a:br>
                        <a:rPr lang="en-US" sz="14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</a:br>
                      <a:r>
                        <a:rPr lang="en-US" sz="14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M-CelebA (masked face)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035" marR="6035" marT="60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8519527"/>
                  </a:ext>
                </a:extLst>
              </a:tr>
              <a:tr h="38004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Optimizer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035" marR="6035" marT="603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Adam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035" marR="6035" marT="60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Adam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035" marR="6035" marT="60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SGD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035" marR="6035" marT="60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SGD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035" marR="6035" marT="60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5913153"/>
                  </a:ext>
                </a:extLst>
              </a:tr>
              <a:tr h="89010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Steps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035" marR="6035" marT="603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Stage1: 100K</a:t>
                      </a:r>
                      <a:br>
                        <a:rPr lang="en-US" sz="14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</a:br>
                      <a:r>
                        <a:rPr lang="en-US" sz="14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Stage2: 200K</a:t>
                      </a:r>
                      <a:br>
                        <a:rPr lang="en-US" sz="14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</a:br>
                      <a:r>
                        <a:rPr lang="en-US" sz="14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Stage3: 150K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035" marR="6035" marT="60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62.5K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035" marR="6035" marT="60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20K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035" marR="6035" marT="60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 epochs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035" marR="6035" marT="60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8100320"/>
                  </a:ext>
                </a:extLst>
              </a:tr>
              <a:tr h="3300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Batch Size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035" marR="6035" marT="603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035" marR="6035" marT="60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035" marR="6035" marT="60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035" marR="6035" marT="60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128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035" marR="6035" marT="60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59779"/>
                  </a:ext>
                </a:extLst>
              </a:tr>
              <a:tr h="34004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Learning Rate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035" marR="6035" marT="603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0.0002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035" marR="6035" marT="60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0.001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035" marR="6035" marT="60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0.001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035" marR="6035" marT="60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0.05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035" marR="6035" marT="60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3666021"/>
                  </a:ext>
                </a:extLst>
              </a:tr>
              <a:tr h="181687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Baseline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035" marR="6035" marT="603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(1) Domain Translation: CycleGAN, SimGAN</a:t>
                      </a:r>
                      <a:br>
                        <a:rPr lang="en-US" sz="14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</a:br>
                      <a:r>
                        <a:rPr lang="en-US" sz="14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(2) Facial Attribute Editing: SaGAN, AttGAN</a:t>
                      </a:r>
                      <a:br>
                        <a:rPr lang="en-US" sz="14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</a:br>
                      <a:r>
                        <a:rPr lang="en-US" sz="14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(3) Masked Face Generation: StarGAN, IAMGAN</a:t>
                      </a:r>
                      <a:br>
                        <a:rPr lang="en-US" sz="14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</a:br>
                      <a:r>
                        <a:rPr lang="en-US" sz="14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(4) Masked Face Synthesis: MaskTheFace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035" marR="6035" marT="60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—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035" marR="6035" marT="60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—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035" marR="6035" marT="60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Softmax</a:t>
                      </a:r>
                      <a:br>
                        <a:rPr lang="en-US" sz="14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</a:br>
                      <a:r>
                        <a:rPr lang="en-US" sz="14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Triplet</a:t>
                      </a:r>
                      <a:br>
                        <a:rPr lang="en-US" sz="14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</a:br>
                      <a:r>
                        <a:rPr lang="en-US" sz="14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CosFace</a:t>
                      </a:r>
                      <a:br>
                        <a:rPr lang="en-US" sz="14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</a:br>
                      <a:r>
                        <a:rPr lang="en-US" sz="14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ArcFace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035" marR="6035" marT="60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651588"/>
                  </a:ext>
                </a:extLst>
              </a:tr>
              <a:tr h="46859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Evaluation Metrics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035" marR="6035" marT="603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SSIM, PSNR, FID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035" marR="6035" marT="60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Validation mIoU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035" marR="6035" marT="60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AP50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035" marR="6035" marT="60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Verification accuracy, TAR@FAR=1e-3, Rank-5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035" marR="6035" marT="60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23831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6149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6728D4E0-22DA-48DC-B847-65EA1B21EF2C}"/>
              </a:ext>
            </a:extLst>
          </p:cNvPr>
          <p:cNvSpPr/>
          <p:nvPr/>
        </p:nvSpPr>
        <p:spPr>
          <a:xfrm>
            <a:off x="3389915" y="512368"/>
            <a:ext cx="45719" cy="447048"/>
          </a:xfrm>
          <a:prstGeom prst="rect">
            <a:avLst/>
          </a:prstGeom>
          <a:solidFill>
            <a:srgbClr val="344159"/>
          </a:solidFill>
          <a:ln>
            <a:solidFill>
              <a:srgbClr val="0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9F56172B-73C9-4B77-B9D9-90E9671405F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35634" y="554309"/>
            <a:ext cx="7148834" cy="400110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CN" sz="2000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Comparison of masked face image generation effect</a:t>
            </a:r>
            <a:endParaRPr lang="zh-CN" altLang="en-US" sz="2000" b="1" dirty="0">
              <a:solidFill>
                <a:srgbClr val="3441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DF253BF6-E877-496B-BF05-B880695CCC15}"/>
              </a:ext>
            </a:extLst>
          </p:cNvPr>
          <p:cNvGrpSpPr/>
          <p:nvPr/>
        </p:nvGrpSpPr>
        <p:grpSpPr>
          <a:xfrm>
            <a:off x="13605" y="6464935"/>
            <a:ext cx="12178395" cy="432867"/>
            <a:chOff x="13605" y="6464935"/>
            <a:chExt cx="12178395" cy="432867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41CF2BFD-2B8A-430E-AC91-EA6556CB6D11}"/>
                </a:ext>
              </a:extLst>
            </p:cNvPr>
            <p:cNvSpPr/>
            <p:nvPr/>
          </p:nvSpPr>
          <p:spPr>
            <a:xfrm>
              <a:off x="13605" y="6555105"/>
              <a:ext cx="12178395" cy="302895"/>
            </a:xfrm>
            <a:prstGeom prst="rect">
              <a:avLst/>
            </a:prstGeom>
            <a:solidFill>
              <a:srgbClr val="344159"/>
            </a:solidFill>
            <a:ln>
              <a:solidFill>
                <a:srgbClr val="000000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F03A72E4-76CB-4AC4-BE30-E40C09089D12}"/>
                </a:ext>
              </a:extLst>
            </p:cNvPr>
            <p:cNvSpPr/>
            <p:nvPr/>
          </p:nvSpPr>
          <p:spPr>
            <a:xfrm flipH="1">
              <a:off x="11553555" y="6528470"/>
              <a:ext cx="4708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2BFC445C-A5BB-47FD-B49F-EB1802D77778}"/>
                </a:ext>
              </a:extLst>
            </p:cNvPr>
            <p:cNvSpPr txBox="1"/>
            <p:nvPr/>
          </p:nvSpPr>
          <p:spPr>
            <a:xfrm>
              <a:off x="9512551" y="6508097"/>
              <a:ext cx="15807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Conclusions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46F66273-969B-4730-A8C3-C6D9F502623B}"/>
                </a:ext>
              </a:extLst>
            </p:cNvPr>
            <p:cNvGrpSpPr/>
            <p:nvPr/>
          </p:nvGrpSpPr>
          <p:grpSpPr>
            <a:xfrm>
              <a:off x="6225292" y="6464935"/>
              <a:ext cx="2419985" cy="393065"/>
              <a:chOff x="387518" y="6464935"/>
              <a:chExt cx="2419985" cy="393065"/>
            </a:xfrm>
          </p:grpSpPr>
          <p:sp>
            <p:nvSpPr>
              <p:cNvPr id="15" name="任意多边形 17">
                <a:extLst>
                  <a:ext uri="{FF2B5EF4-FFF2-40B4-BE49-F238E27FC236}">
                    <a16:creationId xmlns:a16="http://schemas.microsoft.com/office/drawing/2014/main" id="{206D60ED-C961-4DE6-BCBB-9692A256AC6F}"/>
                  </a:ext>
                </a:extLst>
              </p:cNvPr>
              <p:cNvSpPr/>
              <p:nvPr/>
            </p:nvSpPr>
            <p:spPr>
              <a:xfrm>
                <a:off x="387518" y="6464935"/>
                <a:ext cx="2419985" cy="393065"/>
              </a:xfrm>
              <a:custGeom>
                <a:avLst/>
                <a:gdLst>
                  <a:gd name="connsiteX0" fmla="*/ 0 w 2305316"/>
                  <a:gd name="connsiteY0" fmla="*/ 0 h 392806"/>
                  <a:gd name="connsiteX1" fmla="*/ 2305316 w 2305316"/>
                  <a:gd name="connsiteY1" fmla="*/ 0 h 392806"/>
                  <a:gd name="connsiteX2" fmla="*/ 2163649 w 2305316"/>
                  <a:gd name="connsiteY2" fmla="*/ 392806 h 392806"/>
                  <a:gd name="connsiteX3" fmla="*/ 0 w 2305316"/>
                  <a:gd name="connsiteY3" fmla="*/ 392806 h 3928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05316" h="392806">
                    <a:moveTo>
                      <a:pt x="0" y="0"/>
                    </a:moveTo>
                    <a:lnTo>
                      <a:pt x="2305316" y="0"/>
                    </a:lnTo>
                    <a:lnTo>
                      <a:pt x="2163649" y="392806"/>
                    </a:lnTo>
                    <a:lnTo>
                      <a:pt x="0" y="392806"/>
                    </a:lnTo>
                    <a:close/>
                  </a:path>
                </a:pathLst>
              </a:custGeom>
              <a:solidFill>
                <a:srgbClr val="5E76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DC19710F-2CBF-4308-9C87-46745EAE752F}"/>
                  </a:ext>
                </a:extLst>
              </p:cNvPr>
              <p:cNvSpPr txBox="1"/>
              <p:nvPr/>
            </p:nvSpPr>
            <p:spPr>
              <a:xfrm>
                <a:off x="776936" y="6474915"/>
                <a:ext cx="16538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Experiments</a:t>
                </a:r>
                <a:endPara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3232AC5A-57AD-49FB-BA40-95B21B7B088D}"/>
                </a:ext>
              </a:extLst>
            </p:cNvPr>
            <p:cNvSpPr txBox="1"/>
            <p:nvPr/>
          </p:nvSpPr>
          <p:spPr>
            <a:xfrm>
              <a:off x="1199554" y="6508097"/>
              <a:ext cx="15807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Introduction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574C5DA7-ADD3-49E9-A10B-28F39E9B5D3C}"/>
                </a:ext>
              </a:extLst>
            </p:cNvPr>
            <p:cNvSpPr txBox="1"/>
            <p:nvPr/>
          </p:nvSpPr>
          <p:spPr>
            <a:xfrm>
              <a:off x="4068725" y="6508097"/>
              <a:ext cx="15869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Method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7" name="矩形 16">
            <a:extLst>
              <a:ext uri="{FF2B5EF4-FFF2-40B4-BE49-F238E27FC236}">
                <a16:creationId xmlns:a16="http://schemas.microsoft.com/office/drawing/2014/main" id="{27E3B869-1232-4465-BF6A-43DD96CE249E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644863" y="443505"/>
            <a:ext cx="2790772" cy="58477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CN" sz="3200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Experiments</a:t>
            </a:r>
            <a:endParaRPr lang="zh-CN" altLang="en-US" sz="3200" b="1" dirty="0">
              <a:solidFill>
                <a:srgbClr val="3441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D7293882-3D8D-4ED0-8AA0-82D91D3B68AB}"/>
              </a:ext>
            </a:extLst>
          </p:cNvPr>
          <p:cNvSpPr txBox="1"/>
          <p:nvPr/>
        </p:nvSpPr>
        <p:spPr>
          <a:xfrm>
            <a:off x="882163" y="1201199"/>
            <a:ext cx="4515491" cy="344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ctr">
              <a:lnSpc>
                <a:spcPct val="110000"/>
              </a:lnSpc>
              <a:buFont typeface="Wingdings" panose="05000000000000000000" pitchFamily="2" charset="2"/>
              <a:buChar char="u"/>
            </a:pPr>
            <a:r>
              <a:rPr lang="en-US" altLang="zh-CN" sz="1600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Quantitative Comparison Results</a:t>
            </a: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750742C2-FD8B-4C17-8ACC-298AE10A77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389" y="1592208"/>
            <a:ext cx="5565041" cy="20251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39486B39-8739-45C4-919F-4274C3ABA6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80587" y="3664348"/>
            <a:ext cx="6222773" cy="274440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A0C18D2B-6870-482D-AA61-58F2B31A64B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15177"/>
          <a:stretch/>
        </p:blipFill>
        <p:spPr>
          <a:xfrm>
            <a:off x="6069824" y="1867974"/>
            <a:ext cx="5683716" cy="1473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4" name="文本框 23">
            <a:extLst>
              <a:ext uri="{FF2B5EF4-FFF2-40B4-BE49-F238E27FC236}">
                <a16:creationId xmlns:a16="http://schemas.microsoft.com/office/drawing/2014/main" id="{B27009B2-8392-48C7-A3E2-69671452783F}"/>
              </a:ext>
            </a:extLst>
          </p:cNvPr>
          <p:cNvSpPr txBox="1"/>
          <p:nvPr/>
        </p:nvSpPr>
        <p:spPr>
          <a:xfrm>
            <a:off x="1043825" y="4643216"/>
            <a:ext cx="1836762" cy="8860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ctr">
              <a:lnSpc>
                <a:spcPct val="110000"/>
              </a:lnSpc>
              <a:buFont typeface="Wingdings" panose="05000000000000000000" pitchFamily="2" charset="2"/>
              <a:buChar char="u"/>
            </a:pPr>
            <a:r>
              <a:rPr lang="en-US" altLang="zh-CN" sz="1600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Qualitative Comparison Results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2EE7052D-AE60-42FD-A6C6-542661D1585C}"/>
              </a:ext>
            </a:extLst>
          </p:cNvPr>
          <p:cNvSpPr txBox="1"/>
          <p:nvPr/>
        </p:nvSpPr>
        <p:spPr>
          <a:xfrm>
            <a:off x="6491376" y="1450471"/>
            <a:ext cx="4515491" cy="344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ctr">
              <a:lnSpc>
                <a:spcPct val="110000"/>
              </a:lnSpc>
              <a:buFont typeface="Wingdings" panose="05000000000000000000" pitchFamily="2" charset="2"/>
              <a:buChar char="u"/>
            </a:pPr>
            <a:r>
              <a:rPr lang="en-US" altLang="zh-CN" sz="1600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Diversity Display</a:t>
            </a:r>
          </a:p>
        </p:txBody>
      </p:sp>
    </p:spTree>
    <p:extLst>
      <p:ext uri="{BB962C8B-B14F-4D97-AF65-F5344CB8AC3E}">
        <p14:creationId xmlns:p14="http://schemas.microsoft.com/office/powerpoint/2010/main" val="865866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F42AA6FE-F769-42F6-B00C-61E63CDF20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9776" y="1741544"/>
            <a:ext cx="9312447" cy="437425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36A7E68-7532-4C89-9AD4-4A48E33FB12E}"/>
              </a:ext>
            </a:extLst>
          </p:cNvPr>
          <p:cNvSpPr/>
          <p:nvPr/>
        </p:nvSpPr>
        <p:spPr>
          <a:xfrm>
            <a:off x="3389915" y="512368"/>
            <a:ext cx="45719" cy="447048"/>
          </a:xfrm>
          <a:prstGeom prst="rect">
            <a:avLst/>
          </a:prstGeom>
          <a:solidFill>
            <a:srgbClr val="344159"/>
          </a:solidFill>
          <a:ln>
            <a:solidFill>
              <a:srgbClr val="0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4AA09EA2-DD9A-49F1-95B5-7BE9A4CD9BEC}"/>
              </a:ext>
            </a:extLst>
          </p:cNvPr>
          <p:cNvGrpSpPr/>
          <p:nvPr/>
        </p:nvGrpSpPr>
        <p:grpSpPr>
          <a:xfrm>
            <a:off x="13605" y="6464935"/>
            <a:ext cx="12178395" cy="432867"/>
            <a:chOff x="13605" y="6464935"/>
            <a:chExt cx="12178395" cy="432867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DE66AF8D-A484-4C66-8CF3-0BB2A15E6A9B}"/>
                </a:ext>
              </a:extLst>
            </p:cNvPr>
            <p:cNvSpPr/>
            <p:nvPr/>
          </p:nvSpPr>
          <p:spPr>
            <a:xfrm>
              <a:off x="13605" y="6555105"/>
              <a:ext cx="12178395" cy="302895"/>
            </a:xfrm>
            <a:prstGeom prst="rect">
              <a:avLst/>
            </a:prstGeom>
            <a:solidFill>
              <a:srgbClr val="344159"/>
            </a:solidFill>
            <a:ln>
              <a:solidFill>
                <a:srgbClr val="000000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83E8FC37-560D-4D5C-8055-3851465FE73A}"/>
                </a:ext>
              </a:extLst>
            </p:cNvPr>
            <p:cNvSpPr/>
            <p:nvPr/>
          </p:nvSpPr>
          <p:spPr>
            <a:xfrm flipH="1">
              <a:off x="11553555" y="6528470"/>
              <a:ext cx="4708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0E9381AE-2C28-4D6D-A8B8-E03844B9F3D2}"/>
                </a:ext>
              </a:extLst>
            </p:cNvPr>
            <p:cNvSpPr txBox="1"/>
            <p:nvPr/>
          </p:nvSpPr>
          <p:spPr>
            <a:xfrm>
              <a:off x="9512551" y="6508097"/>
              <a:ext cx="15807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Conclusions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3EEAC2A3-3230-451E-9873-A7FF65594CCC}"/>
                </a:ext>
              </a:extLst>
            </p:cNvPr>
            <p:cNvGrpSpPr/>
            <p:nvPr/>
          </p:nvGrpSpPr>
          <p:grpSpPr>
            <a:xfrm>
              <a:off x="6225292" y="6464935"/>
              <a:ext cx="2419985" cy="393065"/>
              <a:chOff x="387518" y="6464935"/>
              <a:chExt cx="2419985" cy="393065"/>
            </a:xfrm>
          </p:grpSpPr>
          <p:sp>
            <p:nvSpPr>
              <p:cNvPr id="12" name="任意多边形 17">
                <a:extLst>
                  <a:ext uri="{FF2B5EF4-FFF2-40B4-BE49-F238E27FC236}">
                    <a16:creationId xmlns:a16="http://schemas.microsoft.com/office/drawing/2014/main" id="{22350DC1-8D76-44C2-96BE-A279F731311D}"/>
                  </a:ext>
                </a:extLst>
              </p:cNvPr>
              <p:cNvSpPr/>
              <p:nvPr/>
            </p:nvSpPr>
            <p:spPr>
              <a:xfrm>
                <a:off x="387518" y="6464935"/>
                <a:ext cx="2419985" cy="393065"/>
              </a:xfrm>
              <a:custGeom>
                <a:avLst/>
                <a:gdLst>
                  <a:gd name="connsiteX0" fmla="*/ 0 w 2305316"/>
                  <a:gd name="connsiteY0" fmla="*/ 0 h 392806"/>
                  <a:gd name="connsiteX1" fmla="*/ 2305316 w 2305316"/>
                  <a:gd name="connsiteY1" fmla="*/ 0 h 392806"/>
                  <a:gd name="connsiteX2" fmla="*/ 2163649 w 2305316"/>
                  <a:gd name="connsiteY2" fmla="*/ 392806 h 392806"/>
                  <a:gd name="connsiteX3" fmla="*/ 0 w 2305316"/>
                  <a:gd name="connsiteY3" fmla="*/ 392806 h 3928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05316" h="392806">
                    <a:moveTo>
                      <a:pt x="0" y="0"/>
                    </a:moveTo>
                    <a:lnTo>
                      <a:pt x="2305316" y="0"/>
                    </a:lnTo>
                    <a:lnTo>
                      <a:pt x="2163649" y="392806"/>
                    </a:lnTo>
                    <a:lnTo>
                      <a:pt x="0" y="392806"/>
                    </a:lnTo>
                    <a:close/>
                  </a:path>
                </a:pathLst>
              </a:custGeom>
              <a:solidFill>
                <a:srgbClr val="5E76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369E6179-2351-47DE-A34C-EE98D5A59EAF}"/>
                  </a:ext>
                </a:extLst>
              </p:cNvPr>
              <p:cNvSpPr txBox="1"/>
              <p:nvPr/>
            </p:nvSpPr>
            <p:spPr>
              <a:xfrm>
                <a:off x="776936" y="6474915"/>
                <a:ext cx="16538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Experiments</a:t>
                </a:r>
                <a:endPara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1E6E95FC-21B8-4D96-A236-E1F252EDDFF8}"/>
                </a:ext>
              </a:extLst>
            </p:cNvPr>
            <p:cNvSpPr txBox="1"/>
            <p:nvPr/>
          </p:nvSpPr>
          <p:spPr>
            <a:xfrm>
              <a:off x="1199554" y="6508097"/>
              <a:ext cx="15807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Introduction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9795C923-6788-4737-851E-04CC0F5EC111}"/>
                </a:ext>
              </a:extLst>
            </p:cNvPr>
            <p:cNvSpPr txBox="1"/>
            <p:nvPr/>
          </p:nvSpPr>
          <p:spPr>
            <a:xfrm>
              <a:off x="4068725" y="6508097"/>
              <a:ext cx="15869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Method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" name="矩形 13">
            <a:extLst>
              <a:ext uri="{FF2B5EF4-FFF2-40B4-BE49-F238E27FC236}">
                <a16:creationId xmlns:a16="http://schemas.microsoft.com/office/drawing/2014/main" id="{39650525-843B-447F-828C-3CE7BF5A9DB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44863" y="443505"/>
            <a:ext cx="2790772" cy="58477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CN" sz="3200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Experiments</a:t>
            </a:r>
            <a:endParaRPr lang="zh-CN" altLang="en-US" sz="3200" b="1" dirty="0">
              <a:solidFill>
                <a:srgbClr val="3441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C6471314-D117-422C-B9F0-FC684145CD37}"/>
              </a:ext>
            </a:extLst>
          </p:cNvPr>
          <p:cNvSpPr txBox="1"/>
          <p:nvPr/>
        </p:nvSpPr>
        <p:spPr>
          <a:xfrm>
            <a:off x="4036916" y="1213509"/>
            <a:ext cx="5155587" cy="407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ctr">
              <a:lnSpc>
                <a:spcPct val="110000"/>
              </a:lnSpc>
              <a:buFont typeface="Wingdings" panose="05000000000000000000" pitchFamily="2" charset="2"/>
              <a:buChar char="u"/>
            </a:pPr>
            <a:r>
              <a:rPr lang="en-US" altLang="zh-CN" sz="2000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Comparison of Training Effects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0E4B1CFD-CBDF-4B74-904F-F5B5A816CF59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435633" y="554309"/>
            <a:ext cx="7611995" cy="400110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CN" sz="2000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Comparison of MFR training effect on generated datasets</a:t>
            </a:r>
            <a:endParaRPr lang="zh-CN" altLang="en-US" sz="2000" b="1" dirty="0">
              <a:solidFill>
                <a:srgbClr val="3441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111303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B934DF4-BFCC-4204-B8E6-9D8F321278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692" y="2248184"/>
            <a:ext cx="10554615" cy="31397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E5A40568-EBFF-4E55-876E-45008B2F32DA}"/>
              </a:ext>
            </a:extLst>
          </p:cNvPr>
          <p:cNvSpPr/>
          <p:nvPr/>
        </p:nvSpPr>
        <p:spPr>
          <a:xfrm>
            <a:off x="3389915" y="512368"/>
            <a:ext cx="45719" cy="447048"/>
          </a:xfrm>
          <a:prstGeom prst="rect">
            <a:avLst/>
          </a:prstGeom>
          <a:solidFill>
            <a:srgbClr val="344159"/>
          </a:solidFill>
          <a:ln>
            <a:solidFill>
              <a:srgbClr val="0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FE5D4C00-B61E-474D-81DF-5BD8F1D0F456}"/>
              </a:ext>
            </a:extLst>
          </p:cNvPr>
          <p:cNvGrpSpPr/>
          <p:nvPr/>
        </p:nvGrpSpPr>
        <p:grpSpPr>
          <a:xfrm>
            <a:off x="13605" y="6464935"/>
            <a:ext cx="12178395" cy="432867"/>
            <a:chOff x="13605" y="6464935"/>
            <a:chExt cx="12178395" cy="432867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99913B70-35F5-4ACB-8FEE-7DA9D65FBED9}"/>
                </a:ext>
              </a:extLst>
            </p:cNvPr>
            <p:cNvSpPr/>
            <p:nvPr/>
          </p:nvSpPr>
          <p:spPr>
            <a:xfrm>
              <a:off x="13605" y="6555105"/>
              <a:ext cx="12178395" cy="302895"/>
            </a:xfrm>
            <a:prstGeom prst="rect">
              <a:avLst/>
            </a:prstGeom>
            <a:solidFill>
              <a:srgbClr val="344159"/>
            </a:solidFill>
            <a:ln>
              <a:solidFill>
                <a:srgbClr val="000000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545E459F-878F-4821-87B5-7A47E5FEBF04}"/>
                </a:ext>
              </a:extLst>
            </p:cNvPr>
            <p:cNvSpPr/>
            <p:nvPr/>
          </p:nvSpPr>
          <p:spPr>
            <a:xfrm flipH="1">
              <a:off x="11553555" y="6528470"/>
              <a:ext cx="4708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11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24238B32-64C8-4EEB-9A67-3478264EBA49}"/>
                </a:ext>
              </a:extLst>
            </p:cNvPr>
            <p:cNvSpPr txBox="1"/>
            <p:nvPr/>
          </p:nvSpPr>
          <p:spPr>
            <a:xfrm>
              <a:off x="9512551" y="6508097"/>
              <a:ext cx="15807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Conclusions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5D147A37-F193-4BF3-9020-311803A9DD8C}"/>
                </a:ext>
              </a:extLst>
            </p:cNvPr>
            <p:cNvGrpSpPr/>
            <p:nvPr/>
          </p:nvGrpSpPr>
          <p:grpSpPr>
            <a:xfrm>
              <a:off x="6225292" y="6464935"/>
              <a:ext cx="2419985" cy="393065"/>
              <a:chOff x="387518" y="6464935"/>
              <a:chExt cx="2419985" cy="393065"/>
            </a:xfrm>
          </p:grpSpPr>
          <p:sp>
            <p:nvSpPr>
              <p:cNvPr id="11" name="任意多边形 17">
                <a:extLst>
                  <a:ext uri="{FF2B5EF4-FFF2-40B4-BE49-F238E27FC236}">
                    <a16:creationId xmlns:a16="http://schemas.microsoft.com/office/drawing/2014/main" id="{32D97F09-9E47-42F5-9553-6BEDFE90CA9B}"/>
                  </a:ext>
                </a:extLst>
              </p:cNvPr>
              <p:cNvSpPr/>
              <p:nvPr/>
            </p:nvSpPr>
            <p:spPr>
              <a:xfrm>
                <a:off x="387518" y="6464935"/>
                <a:ext cx="2419985" cy="393065"/>
              </a:xfrm>
              <a:custGeom>
                <a:avLst/>
                <a:gdLst>
                  <a:gd name="connsiteX0" fmla="*/ 0 w 2305316"/>
                  <a:gd name="connsiteY0" fmla="*/ 0 h 392806"/>
                  <a:gd name="connsiteX1" fmla="*/ 2305316 w 2305316"/>
                  <a:gd name="connsiteY1" fmla="*/ 0 h 392806"/>
                  <a:gd name="connsiteX2" fmla="*/ 2163649 w 2305316"/>
                  <a:gd name="connsiteY2" fmla="*/ 392806 h 392806"/>
                  <a:gd name="connsiteX3" fmla="*/ 0 w 2305316"/>
                  <a:gd name="connsiteY3" fmla="*/ 392806 h 3928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05316" h="392806">
                    <a:moveTo>
                      <a:pt x="0" y="0"/>
                    </a:moveTo>
                    <a:lnTo>
                      <a:pt x="2305316" y="0"/>
                    </a:lnTo>
                    <a:lnTo>
                      <a:pt x="2163649" y="392806"/>
                    </a:lnTo>
                    <a:lnTo>
                      <a:pt x="0" y="392806"/>
                    </a:lnTo>
                    <a:close/>
                  </a:path>
                </a:pathLst>
              </a:custGeom>
              <a:solidFill>
                <a:srgbClr val="5E76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57EF096E-D7AE-43FE-9D10-D713CE2737E4}"/>
                  </a:ext>
                </a:extLst>
              </p:cNvPr>
              <p:cNvSpPr txBox="1"/>
              <p:nvPr/>
            </p:nvSpPr>
            <p:spPr>
              <a:xfrm>
                <a:off x="776936" y="6474915"/>
                <a:ext cx="16538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Experiments</a:t>
                </a:r>
                <a:endPara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B21575DD-1C9A-450F-BD50-589E7AFDB62A}"/>
                </a:ext>
              </a:extLst>
            </p:cNvPr>
            <p:cNvSpPr txBox="1"/>
            <p:nvPr/>
          </p:nvSpPr>
          <p:spPr>
            <a:xfrm>
              <a:off x="1199554" y="6508097"/>
              <a:ext cx="15807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Introduction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6BBD661D-D6C8-40E8-A702-332747528184}"/>
                </a:ext>
              </a:extLst>
            </p:cNvPr>
            <p:cNvSpPr txBox="1"/>
            <p:nvPr/>
          </p:nvSpPr>
          <p:spPr>
            <a:xfrm>
              <a:off x="4068725" y="6508097"/>
              <a:ext cx="15869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Method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矩形 12">
            <a:extLst>
              <a:ext uri="{FF2B5EF4-FFF2-40B4-BE49-F238E27FC236}">
                <a16:creationId xmlns:a16="http://schemas.microsoft.com/office/drawing/2014/main" id="{C3D365D8-0C8F-4EB5-BD53-B1812510021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44863" y="443505"/>
            <a:ext cx="2790772" cy="58477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CN" sz="3200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Experiments</a:t>
            </a:r>
            <a:endParaRPr lang="zh-CN" altLang="en-US" sz="3200" b="1" dirty="0">
              <a:solidFill>
                <a:srgbClr val="3441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752BCB11-36C6-443E-87CE-BFB4D70BB49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435634" y="512368"/>
            <a:ext cx="7444802" cy="46166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CN" sz="2400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 Ablation study</a:t>
            </a:r>
            <a:endParaRPr lang="zh-CN" altLang="en-US" sz="2400" b="1" dirty="0">
              <a:solidFill>
                <a:srgbClr val="3441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5C1ED661-4D4C-409F-8E81-D0D70262236A}"/>
              </a:ext>
            </a:extLst>
          </p:cNvPr>
          <p:cNvSpPr txBox="1"/>
          <p:nvPr/>
        </p:nvSpPr>
        <p:spPr>
          <a:xfrm>
            <a:off x="3967546" y="1736325"/>
            <a:ext cx="4515491" cy="407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ctr">
              <a:lnSpc>
                <a:spcPct val="110000"/>
              </a:lnSpc>
              <a:buFont typeface="Wingdings" panose="05000000000000000000" pitchFamily="2" charset="2"/>
              <a:buChar char="u"/>
            </a:pPr>
            <a:r>
              <a:rPr lang="en-US" altLang="zh-CN" sz="2000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Ablation Experiment Results</a:t>
            </a:r>
          </a:p>
        </p:txBody>
      </p:sp>
    </p:spTree>
    <p:extLst>
      <p:ext uri="{BB962C8B-B14F-4D97-AF65-F5344CB8AC3E}">
        <p14:creationId xmlns:p14="http://schemas.microsoft.com/office/powerpoint/2010/main" val="4241634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382717EC-F826-4941-A40D-CF848610360C}"/>
              </a:ext>
            </a:extLst>
          </p:cNvPr>
          <p:cNvSpPr/>
          <p:nvPr/>
        </p:nvSpPr>
        <p:spPr>
          <a:xfrm>
            <a:off x="3359435" y="512368"/>
            <a:ext cx="45719" cy="447048"/>
          </a:xfrm>
          <a:prstGeom prst="rect">
            <a:avLst/>
          </a:prstGeom>
          <a:solidFill>
            <a:srgbClr val="344159"/>
          </a:solidFill>
          <a:ln>
            <a:solidFill>
              <a:srgbClr val="0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95D93A65-2172-4E16-9129-BFB9F589F0F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44863" y="443505"/>
            <a:ext cx="2652058" cy="58477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CN" sz="3200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Conclusions</a:t>
            </a:r>
            <a:endParaRPr lang="zh-CN" altLang="en-US" sz="3200" b="1" dirty="0">
              <a:solidFill>
                <a:srgbClr val="3441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8D410BB5-1D21-4B27-B313-6FD230B09746}"/>
              </a:ext>
            </a:extLst>
          </p:cNvPr>
          <p:cNvGrpSpPr/>
          <p:nvPr/>
        </p:nvGrpSpPr>
        <p:grpSpPr>
          <a:xfrm>
            <a:off x="13605" y="6464935"/>
            <a:ext cx="12178395" cy="432867"/>
            <a:chOff x="13605" y="6464935"/>
            <a:chExt cx="12178395" cy="432867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45151C72-E6C6-41AF-8F33-34302FF2C5F6}"/>
                </a:ext>
              </a:extLst>
            </p:cNvPr>
            <p:cNvSpPr/>
            <p:nvPr/>
          </p:nvSpPr>
          <p:spPr>
            <a:xfrm>
              <a:off x="13605" y="6555105"/>
              <a:ext cx="12178395" cy="302895"/>
            </a:xfrm>
            <a:prstGeom prst="rect">
              <a:avLst/>
            </a:prstGeom>
            <a:solidFill>
              <a:srgbClr val="344159"/>
            </a:solidFill>
            <a:ln>
              <a:solidFill>
                <a:srgbClr val="000000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851CFB82-DF2A-43FD-9005-781675BAB202}"/>
                </a:ext>
              </a:extLst>
            </p:cNvPr>
            <p:cNvSpPr/>
            <p:nvPr/>
          </p:nvSpPr>
          <p:spPr>
            <a:xfrm flipH="1">
              <a:off x="11553555" y="6528470"/>
              <a:ext cx="4708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12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7A6A4E4B-5F50-4BE6-859C-BCF0BED26C80}"/>
                </a:ext>
              </a:extLst>
            </p:cNvPr>
            <p:cNvGrpSpPr/>
            <p:nvPr/>
          </p:nvGrpSpPr>
          <p:grpSpPr>
            <a:xfrm>
              <a:off x="9092956" y="6464935"/>
              <a:ext cx="2419985" cy="393065"/>
              <a:chOff x="387518" y="6464935"/>
              <a:chExt cx="2419985" cy="393065"/>
            </a:xfrm>
          </p:grpSpPr>
          <p:sp>
            <p:nvSpPr>
              <p:cNvPr id="10" name="任意多边形 17">
                <a:extLst>
                  <a:ext uri="{FF2B5EF4-FFF2-40B4-BE49-F238E27FC236}">
                    <a16:creationId xmlns:a16="http://schemas.microsoft.com/office/drawing/2014/main" id="{A52DEA2B-7034-4F9E-BAAF-3E4CB759C4C0}"/>
                  </a:ext>
                </a:extLst>
              </p:cNvPr>
              <p:cNvSpPr/>
              <p:nvPr/>
            </p:nvSpPr>
            <p:spPr>
              <a:xfrm>
                <a:off x="387518" y="6464935"/>
                <a:ext cx="2419985" cy="393065"/>
              </a:xfrm>
              <a:custGeom>
                <a:avLst/>
                <a:gdLst>
                  <a:gd name="connsiteX0" fmla="*/ 0 w 2305316"/>
                  <a:gd name="connsiteY0" fmla="*/ 0 h 392806"/>
                  <a:gd name="connsiteX1" fmla="*/ 2305316 w 2305316"/>
                  <a:gd name="connsiteY1" fmla="*/ 0 h 392806"/>
                  <a:gd name="connsiteX2" fmla="*/ 2163649 w 2305316"/>
                  <a:gd name="connsiteY2" fmla="*/ 392806 h 392806"/>
                  <a:gd name="connsiteX3" fmla="*/ 0 w 2305316"/>
                  <a:gd name="connsiteY3" fmla="*/ 392806 h 3928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05316" h="392806">
                    <a:moveTo>
                      <a:pt x="0" y="0"/>
                    </a:moveTo>
                    <a:lnTo>
                      <a:pt x="2305316" y="0"/>
                    </a:lnTo>
                    <a:lnTo>
                      <a:pt x="2163649" y="392806"/>
                    </a:lnTo>
                    <a:lnTo>
                      <a:pt x="0" y="392806"/>
                    </a:lnTo>
                    <a:close/>
                  </a:path>
                </a:pathLst>
              </a:custGeom>
              <a:solidFill>
                <a:srgbClr val="5E76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9C7FA877-5275-4C52-9F08-E0C382ED379A}"/>
                  </a:ext>
                </a:extLst>
              </p:cNvPr>
              <p:cNvSpPr txBox="1"/>
              <p:nvPr/>
            </p:nvSpPr>
            <p:spPr>
              <a:xfrm>
                <a:off x="776936" y="6474915"/>
                <a:ext cx="16538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Conclusions</a:t>
                </a:r>
                <a:endPara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30781E59-686A-4F7E-A3EB-179EB7384E0B}"/>
                </a:ext>
              </a:extLst>
            </p:cNvPr>
            <p:cNvSpPr txBox="1"/>
            <p:nvPr/>
          </p:nvSpPr>
          <p:spPr>
            <a:xfrm>
              <a:off x="1199554" y="6508097"/>
              <a:ext cx="15807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Introduction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965F9963-07CB-441E-899F-A46A3C9D2886}"/>
                </a:ext>
              </a:extLst>
            </p:cNvPr>
            <p:cNvSpPr txBox="1"/>
            <p:nvPr/>
          </p:nvSpPr>
          <p:spPr>
            <a:xfrm>
              <a:off x="4068725" y="6508097"/>
              <a:ext cx="15869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Method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82589748-E24E-4DBA-BA6E-1FB5DA208A2F}"/>
                </a:ext>
              </a:extLst>
            </p:cNvPr>
            <p:cNvSpPr txBox="1"/>
            <p:nvPr/>
          </p:nvSpPr>
          <p:spPr>
            <a:xfrm>
              <a:off x="6637183" y="6508097"/>
              <a:ext cx="15807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Conclusions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6" name="矩形 15">
            <a:extLst>
              <a:ext uri="{FF2B5EF4-FFF2-40B4-BE49-F238E27FC236}">
                <a16:creationId xmlns:a16="http://schemas.microsoft.com/office/drawing/2014/main" id="{19FDD845-F037-475F-8568-7E614BB8AA37}"/>
              </a:ext>
            </a:extLst>
          </p:cNvPr>
          <p:cNvSpPr/>
          <p:nvPr/>
        </p:nvSpPr>
        <p:spPr>
          <a:xfrm>
            <a:off x="767322" y="1366477"/>
            <a:ext cx="2428460" cy="46166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/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en-US" altLang="zh-CN" sz="24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Goal</a:t>
            </a:r>
            <a:endParaRPr lang="zh-CN" altLang="en-US" sz="2400" b="1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AB0082D1-25A8-46CC-8C4D-860BA639D48C}"/>
              </a:ext>
            </a:extLst>
          </p:cNvPr>
          <p:cNvSpPr/>
          <p:nvPr/>
        </p:nvSpPr>
        <p:spPr>
          <a:xfrm>
            <a:off x="3066473" y="1395183"/>
            <a:ext cx="8828578" cy="396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altLang="zh-CN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Alleviate the difficulty of lacking large-scale real-world masked face datasets.</a:t>
            </a:r>
            <a:endParaRPr lang="en-US" altLang="zh-CN" b="1">
              <a:solidFill>
                <a:srgbClr val="3441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25B7A359-FA95-4429-AE17-EAA5F173E237}"/>
              </a:ext>
            </a:extLst>
          </p:cNvPr>
          <p:cNvSpPr/>
          <p:nvPr/>
        </p:nvSpPr>
        <p:spPr>
          <a:xfrm>
            <a:off x="767322" y="2020773"/>
            <a:ext cx="2428460" cy="46166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/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en-US" altLang="zh-CN" sz="24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Solution</a:t>
            </a:r>
            <a:endParaRPr lang="zh-CN" altLang="en-US" sz="2400" b="1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E2B16F12-E263-4B7F-9236-7B00634ED689}"/>
              </a:ext>
            </a:extLst>
          </p:cNvPr>
          <p:cNvSpPr/>
          <p:nvPr/>
        </p:nvSpPr>
        <p:spPr>
          <a:xfrm>
            <a:off x="3066473" y="2049479"/>
            <a:ext cx="8940800" cy="396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altLang="zh-CN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CycleGAN-based masked face generation method </a:t>
            </a:r>
            <a:r>
              <a:rPr lang="en-US" altLang="zh-CN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MaskedFaceGAN (MFGAN)</a:t>
            </a:r>
            <a:r>
              <a:rPr lang="en-US" altLang="zh-CN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en-US" altLang="zh-CN" b="1">
              <a:solidFill>
                <a:srgbClr val="3441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6ECA70FF-F0F5-4D0B-9CEC-91B871F02B3C}"/>
              </a:ext>
            </a:extLst>
          </p:cNvPr>
          <p:cNvSpPr/>
          <p:nvPr/>
        </p:nvSpPr>
        <p:spPr>
          <a:xfrm>
            <a:off x="767322" y="2829020"/>
            <a:ext cx="2428460" cy="46166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/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en-US" altLang="zh-CN" sz="24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Effect</a:t>
            </a:r>
            <a:endParaRPr lang="zh-CN" altLang="en-US" sz="2400" b="1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E3C405FE-D6C0-4E90-9B79-98BFB1194388}"/>
              </a:ext>
            </a:extLst>
          </p:cNvPr>
          <p:cNvSpPr/>
          <p:nvPr/>
        </p:nvSpPr>
        <p:spPr>
          <a:xfrm>
            <a:off x="2863106" y="2695362"/>
            <a:ext cx="8709892" cy="7289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Aft>
                <a:spcPts val="600"/>
              </a:spcAft>
            </a:pPr>
            <a:r>
              <a:rPr lang="en-US" altLang="zh-CN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Generate </a:t>
            </a:r>
            <a:r>
              <a:rPr lang="en-US" altLang="zh-CN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correct</a:t>
            </a:r>
            <a:r>
              <a:rPr lang="en-US" altLang="zh-CN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authentic-looking</a:t>
            </a:r>
            <a:r>
              <a:rPr lang="en-US" altLang="zh-CN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and </a:t>
            </a:r>
            <a:r>
              <a:rPr lang="en-US" altLang="zh-CN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type-diverse</a:t>
            </a:r>
            <a:r>
              <a:rPr lang="en-US" altLang="zh-CN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masked face while ensuring the invariance of facial features.</a:t>
            </a:r>
            <a:endParaRPr lang="en-US" altLang="zh-CN" b="1">
              <a:solidFill>
                <a:srgbClr val="3441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30C8CFEE-9948-47FC-A123-DEA38D17FF97}"/>
              </a:ext>
            </a:extLst>
          </p:cNvPr>
          <p:cNvSpPr/>
          <p:nvPr/>
        </p:nvSpPr>
        <p:spPr>
          <a:xfrm>
            <a:off x="767321" y="3704283"/>
            <a:ext cx="2770205" cy="46166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/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en-US" altLang="zh-CN" sz="24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Optimization</a:t>
            </a:r>
            <a:endParaRPr lang="zh-CN" altLang="en-US" sz="2400" b="1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8361DE0F-7E9A-4CD2-9FE0-AF9FD002CED8}"/>
              </a:ext>
            </a:extLst>
          </p:cNvPr>
          <p:cNvSpPr/>
          <p:nvPr/>
        </p:nvSpPr>
        <p:spPr>
          <a:xfrm>
            <a:off x="2863106" y="3567316"/>
            <a:ext cx="8709892" cy="7289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Aft>
                <a:spcPts val="600"/>
              </a:spcAft>
            </a:pPr>
            <a:r>
              <a:rPr lang="en-US" altLang="zh-CN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Three-stage</a:t>
            </a:r>
            <a:r>
              <a:rPr lang="en-US" altLang="zh-CN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training pipeline, a facial feature </a:t>
            </a:r>
            <a:r>
              <a:rPr lang="en-US" altLang="zh-CN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detector</a:t>
            </a:r>
            <a:r>
              <a:rPr lang="en-US" altLang="zh-CN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a mask binary </a:t>
            </a:r>
            <a:r>
              <a:rPr lang="en-US" altLang="zh-CN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segmentation</a:t>
            </a:r>
            <a:r>
              <a:rPr lang="en-US" altLang="zh-CN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module and a mask style </a:t>
            </a:r>
            <a:r>
              <a:rPr lang="en-US" altLang="zh-CN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encoder</a:t>
            </a:r>
            <a:r>
              <a:rPr lang="en-US" altLang="zh-CN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en-US" altLang="zh-CN" b="1">
              <a:solidFill>
                <a:srgbClr val="3441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C06591C2-2089-4590-8D6E-AA4E43C93BB2}"/>
              </a:ext>
            </a:extLst>
          </p:cNvPr>
          <p:cNvSpPr/>
          <p:nvPr/>
        </p:nvSpPr>
        <p:spPr>
          <a:xfrm>
            <a:off x="767321" y="4617111"/>
            <a:ext cx="2770205" cy="46166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/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en-US" altLang="zh-CN" sz="24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Experiments</a:t>
            </a:r>
            <a:endParaRPr lang="zh-CN" altLang="en-US" sz="2400" b="1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675519F1-2274-42CE-81CC-B6645CAABE62}"/>
              </a:ext>
            </a:extLst>
          </p:cNvPr>
          <p:cNvSpPr/>
          <p:nvPr/>
        </p:nvSpPr>
        <p:spPr>
          <a:xfrm>
            <a:off x="3375890" y="4480144"/>
            <a:ext cx="7740073" cy="7289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Aft>
                <a:spcPts val="600"/>
              </a:spcAft>
            </a:pPr>
            <a:r>
              <a:rPr lang="en-US" altLang="zh-CN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experiments of </a:t>
            </a:r>
            <a:r>
              <a:rPr lang="en-US" altLang="zh-CN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qualitative</a:t>
            </a:r>
            <a:r>
              <a:rPr lang="en-US" altLang="zh-CN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and </a:t>
            </a:r>
            <a:r>
              <a:rPr lang="en-US" altLang="zh-CN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quantitative</a:t>
            </a:r>
            <a:r>
              <a:rPr lang="en-US" altLang="zh-CN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comparison and </a:t>
            </a:r>
            <a:r>
              <a:rPr lang="en-US" altLang="zh-CN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MFR model training effect </a:t>
            </a:r>
            <a:r>
              <a:rPr lang="en-US" altLang="zh-CN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comparison.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44825759-0292-4636-83BD-AC7BF2FEA31F}"/>
              </a:ext>
            </a:extLst>
          </p:cNvPr>
          <p:cNvSpPr/>
          <p:nvPr/>
        </p:nvSpPr>
        <p:spPr>
          <a:xfrm>
            <a:off x="767321" y="5552298"/>
            <a:ext cx="2770205" cy="46166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/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en-US" altLang="zh-CN" sz="24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Conclusions</a:t>
            </a:r>
            <a:endParaRPr lang="zh-CN" altLang="en-US" sz="2400" b="1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2ED7EEE6-007B-4AB9-BB25-D1BB352495AB}"/>
              </a:ext>
            </a:extLst>
          </p:cNvPr>
          <p:cNvSpPr/>
          <p:nvPr/>
        </p:nvSpPr>
        <p:spPr>
          <a:xfrm>
            <a:off x="3375890" y="5415331"/>
            <a:ext cx="7855528" cy="7289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Aft>
                <a:spcPts val="600"/>
              </a:spcAft>
            </a:pPr>
            <a:r>
              <a:rPr lang="en-US" altLang="zh-CN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</a:t>
            </a:r>
            <a:r>
              <a:rPr lang="en-US" altLang="zh-CN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practical significance</a:t>
            </a:r>
            <a:r>
              <a:rPr lang="en-US" altLang="zh-CN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and </a:t>
            </a:r>
            <a:r>
              <a:rPr lang="en-US" altLang="zh-CN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performance advantages </a:t>
            </a:r>
            <a:r>
              <a:rPr lang="en-US" altLang="zh-CN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of MFGAN have been proved.</a:t>
            </a: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3E70CE15-AF74-4C9D-9E62-ED1A30BE5A3E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405154" y="519234"/>
            <a:ext cx="7444802" cy="46166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CN" sz="2400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Main work and contributions</a:t>
            </a:r>
            <a:endParaRPr lang="zh-CN" altLang="en-US" sz="2400" b="1" dirty="0">
              <a:solidFill>
                <a:srgbClr val="3441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74272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382717EC-F826-4941-A40D-CF848610360C}"/>
              </a:ext>
            </a:extLst>
          </p:cNvPr>
          <p:cNvSpPr/>
          <p:nvPr/>
        </p:nvSpPr>
        <p:spPr>
          <a:xfrm>
            <a:off x="3359435" y="512368"/>
            <a:ext cx="45719" cy="447048"/>
          </a:xfrm>
          <a:prstGeom prst="rect">
            <a:avLst/>
          </a:prstGeom>
          <a:solidFill>
            <a:srgbClr val="344159"/>
          </a:solidFill>
          <a:ln>
            <a:solidFill>
              <a:srgbClr val="0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95D93A65-2172-4E16-9129-BFB9F589F0F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44863" y="443505"/>
            <a:ext cx="2652058" cy="58477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CN" sz="3200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Conclusions</a:t>
            </a:r>
            <a:endParaRPr lang="zh-CN" altLang="en-US" sz="3200" b="1" dirty="0">
              <a:solidFill>
                <a:srgbClr val="3441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4AA01249-BA34-48E2-A008-272CA30B00BC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405154" y="526896"/>
            <a:ext cx="7444802" cy="46166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CN" sz="2400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Discussions and future work</a:t>
            </a:r>
            <a:endParaRPr lang="zh-CN" altLang="en-US" sz="2400" b="1" dirty="0">
              <a:solidFill>
                <a:srgbClr val="3441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8D410BB5-1D21-4B27-B313-6FD230B09746}"/>
              </a:ext>
            </a:extLst>
          </p:cNvPr>
          <p:cNvGrpSpPr/>
          <p:nvPr/>
        </p:nvGrpSpPr>
        <p:grpSpPr>
          <a:xfrm>
            <a:off x="13605" y="6464935"/>
            <a:ext cx="12178395" cy="432867"/>
            <a:chOff x="13605" y="6464935"/>
            <a:chExt cx="12178395" cy="432867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45151C72-E6C6-41AF-8F33-34302FF2C5F6}"/>
                </a:ext>
              </a:extLst>
            </p:cNvPr>
            <p:cNvSpPr/>
            <p:nvPr/>
          </p:nvSpPr>
          <p:spPr>
            <a:xfrm>
              <a:off x="13605" y="6555105"/>
              <a:ext cx="12178395" cy="302895"/>
            </a:xfrm>
            <a:prstGeom prst="rect">
              <a:avLst/>
            </a:prstGeom>
            <a:solidFill>
              <a:srgbClr val="344159"/>
            </a:solidFill>
            <a:ln>
              <a:solidFill>
                <a:srgbClr val="000000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851CFB82-DF2A-43FD-9005-781675BAB202}"/>
                </a:ext>
              </a:extLst>
            </p:cNvPr>
            <p:cNvSpPr/>
            <p:nvPr/>
          </p:nvSpPr>
          <p:spPr>
            <a:xfrm flipH="1">
              <a:off x="11553555" y="6528470"/>
              <a:ext cx="4708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13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7A6A4E4B-5F50-4BE6-859C-BCF0BED26C80}"/>
                </a:ext>
              </a:extLst>
            </p:cNvPr>
            <p:cNvGrpSpPr/>
            <p:nvPr/>
          </p:nvGrpSpPr>
          <p:grpSpPr>
            <a:xfrm>
              <a:off x="9092956" y="6464935"/>
              <a:ext cx="2419985" cy="393065"/>
              <a:chOff x="387518" y="6464935"/>
              <a:chExt cx="2419985" cy="393065"/>
            </a:xfrm>
          </p:grpSpPr>
          <p:sp>
            <p:nvSpPr>
              <p:cNvPr id="10" name="任意多边形 17">
                <a:extLst>
                  <a:ext uri="{FF2B5EF4-FFF2-40B4-BE49-F238E27FC236}">
                    <a16:creationId xmlns:a16="http://schemas.microsoft.com/office/drawing/2014/main" id="{A52DEA2B-7034-4F9E-BAAF-3E4CB759C4C0}"/>
                  </a:ext>
                </a:extLst>
              </p:cNvPr>
              <p:cNvSpPr/>
              <p:nvPr/>
            </p:nvSpPr>
            <p:spPr>
              <a:xfrm>
                <a:off x="387518" y="6464935"/>
                <a:ext cx="2419985" cy="393065"/>
              </a:xfrm>
              <a:custGeom>
                <a:avLst/>
                <a:gdLst>
                  <a:gd name="connsiteX0" fmla="*/ 0 w 2305316"/>
                  <a:gd name="connsiteY0" fmla="*/ 0 h 392806"/>
                  <a:gd name="connsiteX1" fmla="*/ 2305316 w 2305316"/>
                  <a:gd name="connsiteY1" fmla="*/ 0 h 392806"/>
                  <a:gd name="connsiteX2" fmla="*/ 2163649 w 2305316"/>
                  <a:gd name="connsiteY2" fmla="*/ 392806 h 392806"/>
                  <a:gd name="connsiteX3" fmla="*/ 0 w 2305316"/>
                  <a:gd name="connsiteY3" fmla="*/ 392806 h 3928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05316" h="392806">
                    <a:moveTo>
                      <a:pt x="0" y="0"/>
                    </a:moveTo>
                    <a:lnTo>
                      <a:pt x="2305316" y="0"/>
                    </a:lnTo>
                    <a:lnTo>
                      <a:pt x="2163649" y="392806"/>
                    </a:lnTo>
                    <a:lnTo>
                      <a:pt x="0" y="392806"/>
                    </a:lnTo>
                    <a:close/>
                  </a:path>
                </a:pathLst>
              </a:custGeom>
              <a:solidFill>
                <a:srgbClr val="5E76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9C7FA877-5275-4C52-9F08-E0C382ED379A}"/>
                  </a:ext>
                </a:extLst>
              </p:cNvPr>
              <p:cNvSpPr txBox="1"/>
              <p:nvPr/>
            </p:nvSpPr>
            <p:spPr>
              <a:xfrm>
                <a:off x="776936" y="6474915"/>
                <a:ext cx="16538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Conclusions</a:t>
                </a:r>
                <a:endPara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30781E59-686A-4F7E-A3EB-179EB7384E0B}"/>
                </a:ext>
              </a:extLst>
            </p:cNvPr>
            <p:cNvSpPr txBox="1"/>
            <p:nvPr/>
          </p:nvSpPr>
          <p:spPr>
            <a:xfrm>
              <a:off x="1199554" y="6508097"/>
              <a:ext cx="15807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Introduction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965F9963-07CB-441E-899F-A46A3C9D2886}"/>
                </a:ext>
              </a:extLst>
            </p:cNvPr>
            <p:cNvSpPr txBox="1"/>
            <p:nvPr/>
          </p:nvSpPr>
          <p:spPr>
            <a:xfrm>
              <a:off x="4068725" y="6508097"/>
              <a:ext cx="15869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Method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82589748-E24E-4DBA-BA6E-1FB5DA208A2F}"/>
                </a:ext>
              </a:extLst>
            </p:cNvPr>
            <p:cNvSpPr txBox="1"/>
            <p:nvPr/>
          </p:nvSpPr>
          <p:spPr>
            <a:xfrm>
              <a:off x="6637183" y="6508097"/>
              <a:ext cx="15807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Conclusions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0" name="矩形 29">
            <a:extLst>
              <a:ext uri="{FF2B5EF4-FFF2-40B4-BE49-F238E27FC236}">
                <a16:creationId xmlns:a16="http://schemas.microsoft.com/office/drawing/2014/main" id="{60AB3133-B227-4AAD-922F-A2D686394E5F}"/>
              </a:ext>
            </a:extLst>
          </p:cNvPr>
          <p:cNvSpPr/>
          <p:nvPr/>
        </p:nvSpPr>
        <p:spPr>
          <a:xfrm>
            <a:off x="767322" y="1713718"/>
            <a:ext cx="2428460" cy="46166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/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en-US" altLang="zh-CN" sz="24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Limitations</a:t>
            </a:r>
            <a:endParaRPr lang="zh-CN" altLang="en-US" sz="2400" b="1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587DDA6F-FD2E-4476-BC7C-592A882AC958}"/>
              </a:ext>
            </a:extLst>
          </p:cNvPr>
          <p:cNvSpPr/>
          <p:nvPr/>
        </p:nvSpPr>
        <p:spPr>
          <a:xfrm>
            <a:off x="2912973" y="1632382"/>
            <a:ext cx="8599968" cy="7289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Aft>
                <a:spcPts val="600"/>
              </a:spcAft>
            </a:pPr>
            <a:r>
              <a:rPr lang="en-US" altLang="zh-CN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Due to the lack of large area facial features, the MFR task is </a:t>
            </a:r>
            <a:r>
              <a:rPr lang="en-US" altLang="zh-CN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inherently difficult</a:t>
            </a:r>
            <a:r>
              <a:rPr lang="en-US" altLang="zh-CN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and the performance of existing methods is still </a:t>
            </a:r>
            <a:r>
              <a:rPr lang="en-US" altLang="zh-CN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unsatisfactory</a:t>
            </a:r>
            <a:r>
              <a:rPr lang="en-US" altLang="zh-CN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en-US" altLang="zh-CN" b="1">
              <a:solidFill>
                <a:srgbClr val="3441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B467A3EE-121B-4563-A5BA-2DFBFFFB640C}"/>
              </a:ext>
            </a:extLst>
          </p:cNvPr>
          <p:cNvSpPr/>
          <p:nvPr/>
        </p:nvSpPr>
        <p:spPr>
          <a:xfrm>
            <a:off x="767322" y="3383363"/>
            <a:ext cx="2428460" cy="46166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/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en-US" altLang="zh-CN" sz="24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Thought</a:t>
            </a:r>
            <a:endParaRPr lang="zh-CN" altLang="en-US" sz="2400" b="1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4A0F4CE3-9DA7-464A-8A11-DFEA3572C183}"/>
              </a:ext>
            </a:extLst>
          </p:cNvPr>
          <p:cNvSpPr/>
          <p:nvPr/>
        </p:nvSpPr>
        <p:spPr>
          <a:xfrm>
            <a:off x="2833253" y="3038018"/>
            <a:ext cx="9030797" cy="1061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Aft>
                <a:spcPts val="600"/>
              </a:spcAft>
            </a:pPr>
            <a:r>
              <a:rPr lang="en-US" altLang="zh-CN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</a:t>
            </a:r>
            <a:r>
              <a:rPr lang="en-US" altLang="zh-CN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performance improvement </a:t>
            </a:r>
            <a:r>
              <a:rPr lang="en-US" altLang="zh-CN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of MFR models training on the datasets generated by</a:t>
            </a:r>
            <a:r>
              <a:rPr lang="en-US" altLang="zh-CN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MFGAN </a:t>
            </a:r>
            <a:r>
              <a:rPr lang="en-US" altLang="zh-CN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fully proves the</a:t>
            </a:r>
            <a:r>
              <a:rPr lang="en-US" altLang="zh-CN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feasibility </a:t>
            </a:r>
            <a:r>
              <a:rPr lang="en-US" altLang="zh-CN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of training MFR models on generated datasets.</a:t>
            </a:r>
            <a:endParaRPr lang="en-US" altLang="zh-CN" b="1">
              <a:solidFill>
                <a:srgbClr val="3441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DC174012-B4D3-4563-8A45-4AF7C32C308B}"/>
              </a:ext>
            </a:extLst>
          </p:cNvPr>
          <p:cNvSpPr/>
          <p:nvPr/>
        </p:nvSpPr>
        <p:spPr>
          <a:xfrm>
            <a:off x="767322" y="5005516"/>
            <a:ext cx="2145652" cy="46166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/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en-US" altLang="zh-CN" sz="24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Future</a:t>
            </a:r>
            <a:endParaRPr lang="zh-CN" altLang="en-US" sz="2400" b="1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4A98EA49-9470-465E-B62A-A2631CB12341}"/>
              </a:ext>
            </a:extLst>
          </p:cNvPr>
          <p:cNvSpPr/>
          <p:nvPr/>
        </p:nvSpPr>
        <p:spPr>
          <a:xfrm>
            <a:off x="3296921" y="4868549"/>
            <a:ext cx="7740073" cy="7289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Aft>
                <a:spcPts val="600"/>
              </a:spcAft>
            </a:pPr>
            <a:r>
              <a:rPr lang="en-US" altLang="zh-CN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Further enhance the </a:t>
            </a:r>
            <a:r>
              <a:rPr lang="en-US" altLang="zh-CN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robustness</a:t>
            </a:r>
            <a:r>
              <a:rPr lang="en-US" altLang="zh-CN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of MFGAN, and conduct in-depth research on </a:t>
            </a:r>
            <a:r>
              <a:rPr lang="en-US" altLang="zh-CN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MFR model</a:t>
            </a:r>
            <a:r>
              <a:rPr lang="en-US" altLang="zh-CN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73658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6" grpId="0"/>
      <p:bldP spid="3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FEE2142B-F7FF-495E-B672-40266879937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44863" y="443505"/>
            <a:ext cx="4049058" cy="58477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CN" sz="3200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Acknowledgment</a:t>
            </a:r>
            <a:endParaRPr lang="zh-CN" altLang="en-US" sz="3200" b="1" dirty="0">
              <a:solidFill>
                <a:srgbClr val="3441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DE96404D-3176-44BF-A3E6-154E92B502E1}"/>
              </a:ext>
            </a:extLst>
          </p:cNvPr>
          <p:cNvSpPr txBox="1"/>
          <p:nvPr/>
        </p:nvSpPr>
        <p:spPr>
          <a:xfrm>
            <a:off x="462241" y="2295605"/>
            <a:ext cx="11267517" cy="2536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en-US" altLang="zh-CN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Fundamental Research Funds for the Central Universities </a:t>
            </a:r>
            <a:r>
              <a:rPr lang="en-US" altLang="zh-CN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(Nos. SWU021001 and SWU021002)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en-US" altLang="zh-CN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National Nature Science Foundation of China </a:t>
            </a:r>
            <a:r>
              <a:rPr lang="en-US" altLang="zh-CN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(No. 62106205)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en-US" altLang="zh-CN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Project of Science and Technology Research Program of Chongqing Education Commission of China </a:t>
            </a:r>
            <a:r>
              <a:rPr lang="en-US" altLang="zh-CN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(No. KJZD-K202100203 and KJQN202100207)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en-US" altLang="zh-CN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Natural Science Foundation of Chongqing </a:t>
            </a:r>
            <a:r>
              <a:rPr lang="en-US" altLang="zh-CN" b="1">
                <a:solidFill>
                  <a:srgbClr val="3441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(Nos. cstc2021jcyj-msxmX0824 and cstc2021jcyj-msxmX0565)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82B5990C-F80C-4A02-B256-DE566C55015E}"/>
              </a:ext>
            </a:extLst>
          </p:cNvPr>
          <p:cNvSpPr/>
          <p:nvPr/>
        </p:nvSpPr>
        <p:spPr>
          <a:xfrm>
            <a:off x="1663821" y="1564331"/>
            <a:ext cx="8864358" cy="46166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/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en-US" altLang="zh-CN" sz="24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This work is supported by the following fund projects</a:t>
            </a:r>
            <a:endParaRPr lang="zh-CN" altLang="en-US" sz="2400" b="1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77BD4EB8-9F6A-42D8-BA14-DF60D0EC8F54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4808070" y="5102908"/>
            <a:ext cx="2575858" cy="58477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CN" sz="32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Thank You!</a:t>
            </a:r>
            <a:endParaRPr lang="zh-CN" altLang="en-US" sz="32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882251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5099531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391</TotalTime>
  <Words>889</Words>
  <Application>Microsoft Office PowerPoint</Application>
  <PresentationFormat>宽屏</PresentationFormat>
  <Paragraphs>231</Paragraphs>
  <Slides>17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6" baseType="lpstr">
      <vt:lpstr>等线</vt:lpstr>
      <vt:lpstr>等线 Light</vt:lpstr>
      <vt:lpstr>黑体</vt:lpstr>
      <vt:lpstr>楷体</vt:lpstr>
      <vt:lpstr>微软雅黑</vt:lpstr>
      <vt:lpstr>Arial</vt:lpstr>
      <vt:lpstr>Times New Roman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熊伟明</dc:creator>
  <cp:lastModifiedBy>熊伟明</cp:lastModifiedBy>
  <cp:revision>205</cp:revision>
  <dcterms:created xsi:type="dcterms:W3CDTF">2022-06-12T06:26:01Z</dcterms:created>
  <dcterms:modified xsi:type="dcterms:W3CDTF">2022-06-12T16:09:30Z</dcterms:modified>
</cp:coreProperties>
</file>