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3"/>
  </p:notesMasterIdLst>
  <p:sldIdLst>
    <p:sldId id="409" r:id="rId4"/>
    <p:sldId id="413" r:id="rId5"/>
    <p:sldId id="419" r:id="rId6"/>
    <p:sldId id="420" r:id="rId7"/>
    <p:sldId id="421" r:id="rId8"/>
    <p:sldId id="410" r:id="rId9"/>
    <p:sldId id="411" r:id="rId10"/>
    <p:sldId id="422" r:id="rId11"/>
    <p:sldId id="423" r:id="rId12"/>
    <p:sldId id="424" r:id="rId14"/>
    <p:sldId id="425" r:id="rId15"/>
    <p:sldId id="412" r:id="rId16"/>
    <p:sldId id="414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0" d="100"/>
          <a:sy n="70" d="100"/>
        </p:scale>
        <p:origin x="-798" y="-108"/>
      </p:cViewPr>
      <p:guideLst>
        <p:guide orient="horz" pos="217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4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 dirty="0"/>
              <a:t>SEKE 22</a:t>
            </a:r>
            <a:endParaRPr lang="en-US" altLang="zh-CN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SEKE22</a:t>
            </a: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 dirty="0"/>
              <a:t>SEKE 22</a:t>
            </a:r>
            <a:endParaRPr lang="en-US" altLang="zh-CN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SEKE22</a:t>
            </a: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image" Target="../media/image1.jpeg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tags" Target="../tags/tag124.xml"/><Relationship Id="rId17" Type="http://schemas.openxmlformats.org/officeDocument/2006/relationships/image" Target="../media/image1.jpeg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SEKE22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101" name="图片 100"/>
          <p:cNvPicPr/>
          <p:nvPr userDrawn="1"/>
        </p:nvPicPr>
        <p:blipFill>
          <a:blip r:embed="rId17"/>
          <a:stretch>
            <a:fillRect/>
          </a:stretch>
        </p:blipFill>
        <p:spPr>
          <a:xfrm>
            <a:off x="10553700" y="466090"/>
            <a:ext cx="1023620" cy="8477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SEKE22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101" name="图片 100"/>
          <p:cNvPicPr/>
          <p:nvPr userDrawn="1"/>
        </p:nvPicPr>
        <p:blipFill>
          <a:blip r:embed="rId17"/>
          <a:stretch>
            <a:fillRect/>
          </a:stretch>
        </p:blipFill>
        <p:spPr>
          <a:xfrm>
            <a:off x="10553700" y="466090"/>
            <a:ext cx="1023620" cy="8477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9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1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3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4.xml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5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3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3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8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9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80" y="914400"/>
            <a:ext cx="10575925" cy="2570480"/>
          </a:xfrm>
        </p:spPr>
        <p:txBody>
          <a:bodyPr>
            <a:normAutofit/>
          </a:bodyPr>
          <a:lstStyle/>
          <a:p>
            <a:r>
              <a:rPr lang="en-US" altLang="zh-CN" sz="2400">
                <a:solidFill>
                  <a:schemeClr val="bg1">
                    <a:lumMod val="50000"/>
                  </a:schemeClr>
                </a:solidFill>
              </a:rPr>
              <a:t>Problem-specific knowledge based</a:t>
            </a:r>
            <a:br>
              <a:rPr lang="en-US" altLang="zh-CN" sz="2400"/>
            </a:br>
            <a:r>
              <a:rPr lang="en-US" altLang="zh-CN" sz="2400">
                <a:solidFill>
                  <a:schemeClr val="tx1"/>
                </a:solidFill>
              </a:rPr>
              <a:t>artificial beecolony algorithm for </a:t>
            </a:r>
            <a:br>
              <a:rPr lang="en-US" altLang="zh-CN" sz="2400">
                <a:solidFill>
                  <a:schemeClr val="tx1"/>
                </a:solidFill>
              </a:rPr>
            </a:br>
            <a:r>
              <a:rPr lang="en-US" altLang="zh-CN" sz="2400">
                <a:solidFill>
                  <a:schemeClr val="tx1"/>
                </a:solidFill>
                <a:sym typeface="+mn-ea"/>
              </a:rPr>
              <a:t>the 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r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ectangle 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l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ayout 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o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ptimization 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p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roblem</a:t>
            </a:r>
            <a:r>
              <a:rPr lang="en-US" altLang="zh-CN" sz="2400">
                <a:sym typeface="+mn-ea"/>
              </a:rPr>
              <a:t> </a:t>
            </a:r>
            <a:br>
              <a:rPr lang="en-US" altLang="zh-CN" sz="2400">
                <a:sym typeface="+mn-ea"/>
              </a:rPr>
            </a:br>
            <a:r>
              <a:rPr lang="en-US" altLang="zh-CN" sz="2400">
                <a:solidFill>
                  <a:schemeClr val="bg1">
                    <a:lumMod val="50000"/>
                  </a:schemeClr>
                </a:solidFill>
                <a:sym typeface="+mn-ea"/>
              </a:rPr>
              <a:t>in satellite design</a:t>
            </a:r>
            <a:br>
              <a:rPr lang="en-US" altLang="zh-CN" sz="2220"/>
            </a:br>
            <a:endParaRPr lang="en-US" altLang="zh-CN" sz="222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1495" y="3560445"/>
            <a:ext cx="11400790" cy="1857716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 err="1"/>
              <a:t>Yichun</a:t>
            </a:r>
            <a:r>
              <a:rPr lang="en-US" altLang="zh-CN" dirty="0"/>
              <a:t> Xu, </a:t>
            </a:r>
            <a:r>
              <a:rPr lang="en-US" altLang="zh-CN" dirty="0" err="1"/>
              <a:t>Shuzhen</a:t>
            </a:r>
            <a:r>
              <a:rPr lang="en-US" altLang="zh-CN" dirty="0"/>
              <a:t> Wan, </a:t>
            </a:r>
            <a:r>
              <a:rPr lang="en-US" altLang="zh-CN" dirty="0" err="1"/>
              <a:t>Fangmin</a:t>
            </a:r>
            <a:r>
              <a:rPr lang="en-US" altLang="zh-CN" dirty="0"/>
              <a:t> Dong</a:t>
            </a:r>
            <a:endParaRPr lang="en-US" altLang="zh-CN" dirty="0"/>
          </a:p>
          <a:p>
            <a:r>
              <a:rPr lang="en-US" altLang="zh-CN" sz="2000" dirty="0">
                <a:cs typeface="Times New Roman" panose="02020603050405020304" charset="0"/>
                <a:sym typeface="+mn-ea"/>
              </a:rPr>
              <a:t>College of Computer and Information Technology, China Three Gorges </a:t>
            </a:r>
            <a:r>
              <a:rPr lang="en-US" altLang="zh-CN" sz="2000" dirty="0" smtClean="0">
                <a:cs typeface="Times New Roman" panose="02020603050405020304" charset="0"/>
                <a:sym typeface="+mn-ea"/>
              </a:rPr>
              <a:t>University</a:t>
            </a:r>
            <a:endParaRPr lang="en-US" altLang="zh-CN" sz="2000" dirty="0" smtClean="0">
              <a:cs typeface="Times New Roman" panose="02020603050405020304" charset="0"/>
              <a:sym typeface="+mn-ea"/>
            </a:endParaRPr>
          </a:p>
          <a:p>
            <a:endParaRPr lang="en-US" altLang="zh-CN" sz="2000" dirty="0" smtClean="0">
              <a:cs typeface="Times New Roman" panose="02020603050405020304" charset="0"/>
              <a:sym typeface="+mn-ea"/>
            </a:endParaRPr>
          </a:p>
          <a:p>
            <a:r>
              <a:rPr lang="en-US" altLang="zh-CN" sz="2000" dirty="0" smtClean="0">
                <a:cs typeface="Times New Roman" panose="02020603050405020304" charset="0"/>
                <a:sym typeface="+mn-ea"/>
              </a:rPr>
              <a:t>SEKE22</a:t>
            </a:r>
            <a:endParaRPr lang="en-US" altLang="zh-CN" sz="2000" dirty="0">
              <a:cs typeface="Times New Roman" panose="02020603050405020304" charset="0"/>
              <a:sym typeface="+mn-ea"/>
            </a:endParaRPr>
          </a:p>
          <a:p>
            <a:endParaRPr lang="en-US" altLang="zh-CN" sz="2000" dirty="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752475" y="455930"/>
            <a:ext cx="5471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ym typeface="+mn-ea"/>
              </a:rPr>
              <a:t>Introduction</a:t>
            </a:r>
            <a:endParaRPr lang="en-US" altLang="zh-CN" sz="2800"/>
          </a:p>
        </p:txBody>
      </p:sp>
      <p:pic>
        <p:nvPicPr>
          <p:cNvPr id="17" name="图片 16" descr="satellit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02655" y="1855470"/>
            <a:ext cx="4498975" cy="166306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290185" y="4058285"/>
            <a:ext cx="652843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This problem</a:t>
            </a:r>
            <a:r>
              <a:rPr lang="en-US" altLang="zh-CN"/>
              <a:t>(</a:t>
            </a:r>
            <a:r>
              <a:rPr lang="en-US" altLang="zh-CN">
                <a:solidFill>
                  <a:srgbClr val="FF0000"/>
                </a:solidFill>
              </a:rPr>
              <a:t>RLOP</a:t>
            </a:r>
            <a:r>
              <a:rPr lang="en-US" altLang="zh-CN"/>
              <a:t>)</a:t>
            </a:r>
            <a:r>
              <a:rPr lang="zh-CN" altLang="en-US"/>
              <a:t> </a:t>
            </a:r>
            <a:r>
              <a:rPr lang="en-US" altLang="zh-CN"/>
              <a:t>has a</a:t>
            </a:r>
            <a:r>
              <a:rPr lang="zh-CN" altLang="en-US"/>
              <a:t> background of satellite design,that a set of objects </a:t>
            </a:r>
            <a:r>
              <a:rPr lang="en-US" altLang="zh-CN"/>
              <a:t>is</a:t>
            </a:r>
            <a:r>
              <a:rPr lang="zh-CN" altLang="en-US"/>
              <a:t> installed on a circular load board inside a cylindrical satellite cabinet</a:t>
            </a:r>
            <a:r>
              <a:rPr lang="en-US" altLang="zh-CN"/>
              <a:t>.</a:t>
            </a:r>
            <a:r>
              <a:rPr lang="zh-CN" altLang="en-US"/>
              <a:t>  The two main constraints should be handled are (1) the space occupied by a given collection of objects (envelopment), and (2) the imbalance of the system.</a:t>
            </a:r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rcRect b="10045"/>
          <a:stretch>
            <a:fillRect/>
          </a:stretch>
        </p:blipFill>
        <p:spPr>
          <a:xfrm>
            <a:off x="752475" y="1414780"/>
            <a:ext cx="3604260" cy="391223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022350" y="5763895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http://inews.ifeng.com/48504076/news.shtml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752475" y="455930"/>
            <a:ext cx="5471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ym typeface="+mn-ea"/>
              </a:rPr>
              <a:t>Introduction</a:t>
            </a:r>
            <a:endParaRPr lang="en-US" altLang="zh-CN" sz="2800"/>
          </a:p>
        </p:txBody>
      </p:sp>
      <p:sp>
        <p:nvSpPr>
          <p:cNvPr id="18" name="文本框 17"/>
          <p:cNvSpPr txBox="1"/>
          <p:nvPr/>
        </p:nvSpPr>
        <p:spPr>
          <a:xfrm>
            <a:off x="752475" y="1386840"/>
            <a:ext cx="1090041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/>
              <a:t>M</a:t>
            </a:r>
            <a:r>
              <a:t>eta-heuristics were proposed for this</a:t>
            </a:r>
            <a:r>
              <a:rPr lang="en-US"/>
              <a:t> </a:t>
            </a:r>
            <a:r>
              <a:t>problem </a:t>
            </a:r>
            <a:r>
              <a:rPr lang="en-US"/>
              <a:t>:</a:t>
            </a:r>
            <a:endParaRPr lang="en-US"/>
          </a:p>
          <a:p>
            <a:r>
              <a:rPr lang="en-US"/>
              <a:t>--G</a:t>
            </a:r>
            <a:r>
              <a:t>enetic algorithms </a:t>
            </a:r>
            <a:r>
              <a:rPr lang="en-US"/>
              <a:t>(Xu10)</a:t>
            </a:r>
            <a:r>
              <a:t>, </a:t>
            </a:r>
          </a:p>
          <a:p>
            <a:r>
              <a:rPr lang="en-US"/>
              <a:t>--P</a:t>
            </a:r>
            <a:r>
              <a:t>article</a:t>
            </a:r>
            <a:r>
              <a:rPr lang="en-US"/>
              <a:t> </a:t>
            </a:r>
            <a:r>
              <a:t>swarm optimization (</a:t>
            </a:r>
            <a:r>
              <a:rPr lang="en-US"/>
              <a:t>Huang11</a:t>
            </a:r>
            <a:r>
              <a:t>),</a:t>
            </a:r>
          </a:p>
          <a:p>
            <a:r>
              <a:rPr lang="en-US"/>
              <a:t>--S</a:t>
            </a:r>
            <a:r>
              <a:t>imulated annealing</a:t>
            </a:r>
            <a:r>
              <a:rPr lang="en-US"/>
              <a:t> </a:t>
            </a:r>
            <a:r>
              <a:t>algorithm (</a:t>
            </a:r>
            <a:r>
              <a:rPr lang="en-US"/>
              <a:t>Xu08</a:t>
            </a:r>
            <a:r>
              <a:t>) ,</a:t>
            </a:r>
          </a:p>
          <a:p>
            <a:r>
              <a:rPr lang="en-US"/>
              <a:t>--A</a:t>
            </a:r>
            <a:r>
              <a:t>nt colony optimization (</a:t>
            </a:r>
            <a:r>
              <a:rPr lang="en-US"/>
              <a:t>Ji10)</a:t>
            </a:r>
            <a:r>
              <a:t>.</a:t>
            </a:r>
            <a:r>
              <a:rPr lang="en-US" b="1"/>
              <a:t> </a:t>
            </a:r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752475" y="3601720"/>
            <a:ext cx="105829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>
                <a:sym typeface="+mn-ea"/>
              </a:rPr>
              <a:t> IBF(Liu17) used q</a:t>
            </a:r>
            <a:r>
              <a:t>uasi-physics</a:t>
            </a:r>
            <a:r>
              <a:rPr lang="en-US"/>
              <a:t> </a:t>
            </a:r>
            <a:r>
              <a:t>and quasi-human strategies</a:t>
            </a:r>
            <a:r>
              <a:rPr lang="en-US"/>
              <a:t>, a kind of gradient descent</a:t>
            </a:r>
            <a:r>
              <a:t> </a:t>
            </a:r>
            <a:r>
              <a:rPr lang="en-US"/>
              <a:t>method.  </a:t>
            </a:r>
            <a:endParaRPr lang="en-US"/>
          </a:p>
        </p:txBody>
      </p:sp>
      <p:sp>
        <p:nvSpPr>
          <p:cNvPr id="3" name="文本框 2"/>
          <p:cNvSpPr txBox="1"/>
          <p:nvPr/>
        </p:nvSpPr>
        <p:spPr>
          <a:xfrm>
            <a:off x="752475" y="4260215"/>
            <a:ext cx="107226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>
                <a:sym typeface="+mn-ea"/>
              </a:rPr>
              <a:t>(Zhong 19) proposed a</a:t>
            </a:r>
            <a:r>
              <a:rPr lang="zh-CN" altLang="en-US"/>
              <a:t> </a:t>
            </a:r>
            <a:r>
              <a:rPr lang="en-US" altLang="zh-CN"/>
              <a:t>3</a:t>
            </a:r>
            <a:r>
              <a:rPr lang="zh-CN" altLang="en-US"/>
              <a:t>-dimensional model</a:t>
            </a:r>
            <a:r>
              <a:rPr lang="en-US" altLang="zh-CN"/>
              <a:t> ,  but most optimization was in 2-d space. 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752475" y="5829935"/>
            <a:ext cx="107226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>
                <a:sym typeface="+mn-ea"/>
              </a:rPr>
              <a:t> </a:t>
            </a:r>
            <a:endParaRPr lang="en-US"/>
          </a:p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841375" y="5088255"/>
            <a:ext cx="1072261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b="1" dirty="0">
                <a:sym typeface="+mn-ea"/>
              </a:rPr>
              <a:t>precious study:</a:t>
            </a:r>
            <a:r>
              <a:rPr lang="en-US" altLang="zh-CN" dirty="0">
                <a:sym typeface="+mn-ea"/>
              </a:rPr>
              <a:t>  </a:t>
            </a:r>
            <a:r>
              <a:rPr lang="en-US" dirty="0">
                <a:sym typeface="+mn-ea"/>
              </a:rPr>
              <a:t>The searches are nearly blind (no cues on where to find the optimum)  </a:t>
            </a:r>
            <a:endParaRPr lang="en-US" dirty="0"/>
          </a:p>
          <a:p>
            <a:r>
              <a:rPr lang="en-US" altLang="zh-CN" b="1" dirty="0">
                <a:sym typeface="+mn-ea"/>
              </a:rPr>
              <a:t>Our study:</a:t>
            </a:r>
            <a:r>
              <a:rPr lang="en-US" altLang="zh-CN" dirty="0">
                <a:sym typeface="+mn-ea"/>
              </a:rPr>
              <a:t>  1 based on a constructive heuristic</a:t>
            </a:r>
            <a:endParaRPr lang="en-US" altLang="zh-CN" dirty="0">
              <a:sym typeface="+mn-ea"/>
            </a:endParaRPr>
          </a:p>
          <a:p>
            <a:r>
              <a:rPr lang="en-US" altLang="zh-CN" dirty="0">
                <a:sym typeface="+mn-ea"/>
              </a:rPr>
              <a:t>                    2</a:t>
            </a:r>
            <a:r>
              <a:rPr lang="en-US" b="1" dirty="0">
                <a:sym typeface="+mn-ea"/>
              </a:rPr>
              <a:t>  </a:t>
            </a:r>
            <a:r>
              <a:rPr lang="en-US" dirty="0">
                <a:sym typeface="+mn-ea"/>
              </a:rPr>
              <a:t>artificial bee</a:t>
            </a:r>
            <a:r>
              <a:rPr lang="en-US" b="1" dirty="0">
                <a:sym typeface="+mn-ea"/>
              </a:rPr>
              <a:t> </a:t>
            </a:r>
            <a:r>
              <a:rPr lang="en-US" dirty="0">
                <a:sym typeface="+mn-ea"/>
              </a:rPr>
              <a:t>colony algorithm, combined  with the  p</a:t>
            </a:r>
            <a:r>
              <a:rPr lang="en-US" altLang="zh-CN" dirty="0">
                <a:solidFill>
                  <a:schemeClr val="tx1"/>
                </a:solidFill>
                <a:sym typeface="+mn-ea"/>
              </a:rPr>
              <a:t>roblem-specific knowledge </a:t>
            </a:r>
            <a:endParaRPr lang="en-US" altLang="zh-CN" dirty="0">
              <a:solidFill>
                <a:schemeClr val="tx1"/>
              </a:solidFill>
              <a:sym typeface="+mn-ea"/>
            </a:endParaRPr>
          </a:p>
          <a:p>
            <a:r>
              <a:rPr lang="en-US" altLang="zh-CN" dirty="0">
                <a:solidFill>
                  <a:schemeClr val="tx1"/>
                </a:solidFill>
                <a:sym typeface="+mn-ea"/>
              </a:rPr>
              <a:t>                    3 </a:t>
            </a:r>
            <a:r>
              <a:rPr lang="en-US" altLang="zh-CN" dirty="0" smtClean="0">
                <a:solidFill>
                  <a:schemeClr val="tx1"/>
                </a:solidFill>
                <a:sym typeface="+mn-ea"/>
              </a:rPr>
              <a:t>the </a:t>
            </a:r>
            <a:r>
              <a:rPr lang="en-US" altLang="zh-CN" dirty="0">
                <a:solidFill>
                  <a:schemeClr val="tx1"/>
                </a:solidFill>
                <a:sym typeface="+mn-ea"/>
              </a:rPr>
              <a:t>best known results.</a:t>
            </a:r>
            <a:endParaRPr lang="en-US" altLang="zh-CN" dirty="0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  <p:bldLst>
      <p:bldP spid="18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752475" y="455930"/>
            <a:ext cx="5471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ym typeface="+mn-ea"/>
              </a:rPr>
              <a:t>Model</a:t>
            </a:r>
            <a:endParaRPr lang="en-US" altLang="zh-CN" sz="2800"/>
          </a:p>
        </p:txBody>
      </p:sp>
      <p:sp>
        <p:nvSpPr>
          <p:cNvPr id="18" name="文本框 17"/>
          <p:cNvSpPr txBox="1"/>
          <p:nvPr/>
        </p:nvSpPr>
        <p:spPr>
          <a:xfrm>
            <a:off x="752475" y="1386840"/>
            <a:ext cx="113252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 smtClean="0"/>
              <a:t>Given </a:t>
            </a:r>
            <a:r>
              <a:rPr dirty="0" err="1" smtClean="0"/>
              <a:t>R</a:t>
            </a:r>
            <a:r>
              <a:rPr lang="en-US" dirty="0" err="1"/>
              <a:t>ects</a:t>
            </a:r>
            <a:r>
              <a:rPr dirty="0"/>
              <a:t> </a:t>
            </a:r>
            <a:r>
              <a:rPr dirty="0" smtClean="0"/>
              <a:t> </a:t>
            </a:r>
            <a:r>
              <a:rPr dirty="0"/>
              <a:t>(l</a:t>
            </a:r>
            <a:r>
              <a:rPr baseline="-25000" dirty="0"/>
              <a:t>1</a:t>
            </a:r>
            <a:r>
              <a:rPr dirty="0"/>
              <a:t>, w</a:t>
            </a:r>
            <a:r>
              <a:rPr baseline="-25000" dirty="0"/>
              <a:t>1</a:t>
            </a:r>
            <a:r>
              <a:rPr dirty="0"/>
              <a:t>, m</a:t>
            </a:r>
            <a:r>
              <a:rPr baseline="-25000" dirty="0"/>
              <a:t>1</a:t>
            </a:r>
            <a:r>
              <a:rPr dirty="0"/>
              <a:t>), (l</a:t>
            </a:r>
            <a:r>
              <a:rPr baseline="-25000" dirty="0"/>
              <a:t>2</a:t>
            </a:r>
            <a:r>
              <a:rPr dirty="0"/>
              <a:t>, w</a:t>
            </a:r>
            <a:r>
              <a:rPr baseline="-25000" dirty="0"/>
              <a:t>2</a:t>
            </a:r>
            <a:r>
              <a:rPr dirty="0"/>
              <a:t>, m</a:t>
            </a:r>
            <a:r>
              <a:rPr baseline="-25000" dirty="0"/>
              <a:t>2</a:t>
            </a:r>
            <a:r>
              <a:rPr dirty="0"/>
              <a:t>),</a:t>
            </a:r>
            <a:r>
              <a:rPr lang="en-US" dirty="0"/>
              <a:t> </a:t>
            </a:r>
            <a:r>
              <a:rPr dirty="0"/>
              <a:t>. . . ,</a:t>
            </a:r>
            <a:r>
              <a:rPr lang="en-US" dirty="0"/>
              <a:t> </a:t>
            </a:r>
            <a:r>
              <a:rPr dirty="0"/>
              <a:t>(l</a:t>
            </a:r>
            <a:r>
              <a:rPr baseline="-25000" dirty="0"/>
              <a:t>n</a:t>
            </a:r>
            <a:r>
              <a:rPr dirty="0"/>
              <a:t>, </a:t>
            </a:r>
            <a:r>
              <a:rPr dirty="0" err="1"/>
              <a:t>w</a:t>
            </a:r>
            <a:r>
              <a:rPr baseline="-25000" dirty="0" err="1"/>
              <a:t>n</a:t>
            </a:r>
            <a:r>
              <a:rPr dirty="0"/>
              <a:t>, </a:t>
            </a:r>
            <a:r>
              <a:rPr dirty="0" err="1"/>
              <a:t>m</a:t>
            </a:r>
            <a:r>
              <a:rPr baseline="-25000" dirty="0" err="1"/>
              <a:t>n</a:t>
            </a:r>
            <a:r>
              <a:rPr dirty="0"/>
              <a:t>), where l</a:t>
            </a:r>
            <a:r>
              <a:rPr baseline="-25000" dirty="0"/>
              <a:t>i</a:t>
            </a:r>
            <a:r>
              <a:rPr dirty="0"/>
              <a:t>, </a:t>
            </a:r>
            <a:r>
              <a:rPr dirty="0" err="1"/>
              <a:t>w</a:t>
            </a:r>
            <a:r>
              <a:rPr baseline="-25000" dirty="0" err="1"/>
              <a:t>i</a:t>
            </a:r>
            <a:r>
              <a:rPr lang="en-US" dirty="0"/>
              <a:t> </a:t>
            </a:r>
            <a:r>
              <a:rPr dirty="0"/>
              <a:t>, and m</a:t>
            </a:r>
            <a:r>
              <a:rPr baseline="-25000" dirty="0"/>
              <a:t>i</a:t>
            </a:r>
            <a:r>
              <a:rPr dirty="0"/>
              <a:t> are the length, the</a:t>
            </a:r>
            <a:r>
              <a:rPr lang="en-US" dirty="0"/>
              <a:t> </a:t>
            </a:r>
            <a:r>
              <a:rPr dirty="0"/>
              <a:t>width, and </a:t>
            </a:r>
            <a:r>
              <a:rPr lang="en-US" dirty="0"/>
              <a:t>the </a:t>
            </a:r>
            <a:r>
              <a:rPr dirty="0"/>
              <a:t>mass of rectangle </a:t>
            </a:r>
            <a:r>
              <a:rPr i="1" dirty="0" err="1"/>
              <a:t>i</a:t>
            </a:r>
            <a:r>
              <a:rPr dirty="0"/>
              <a:t>. </a:t>
            </a:r>
            <a:endParaRPr dirty="0"/>
          </a:p>
        </p:txBody>
      </p:sp>
      <p:sp>
        <p:nvSpPr>
          <p:cNvPr id="4" name="文本框 3"/>
          <p:cNvSpPr txBox="1"/>
          <p:nvPr/>
        </p:nvSpPr>
        <p:spPr>
          <a:xfrm>
            <a:off x="752475" y="5829935"/>
            <a:ext cx="107226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>
                <a:sym typeface="+mn-ea"/>
              </a:rPr>
              <a:t> </a:t>
            </a:r>
            <a:endParaRPr lang="en-US"/>
          </a:p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753110" y="2136775"/>
            <a:ext cx="11189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The</a:t>
            </a:r>
            <a:r>
              <a:rPr lang="en-US" altLang="zh-CN"/>
              <a:t> </a:t>
            </a:r>
            <a:r>
              <a:rPr lang="zh-CN" altLang="en-US"/>
              <a:t>list X = (x</a:t>
            </a:r>
            <a:r>
              <a:rPr lang="zh-CN" altLang="en-US" baseline="-25000"/>
              <a:t>1</a:t>
            </a:r>
            <a:r>
              <a:rPr lang="zh-CN" altLang="en-US"/>
              <a:t>, y</a:t>
            </a:r>
            <a:r>
              <a:rPr lang="zh-CN" altLang="en-US" baseline="-25000"/>
              <a:t>1</a:t>
            </a:r>
            <a:r>
              <a:rPr lang="zh-CN" altLang="en-US"/>
              <a:t>, θ</a:t>
            </a:r>
            <a:r>
              <a:rPr lang="zh-CN" altLang="en-US" baseline="-25000"/>
              <a:t>1</a:t>
            </a:r>
            <a:r>
              <a:rPr lang="zh-CN" altLang="en-US"/>
              <a:t>),(x</a:t>
            </a:r>
            <a:r>
              <a:rPr lang="zh-CN" altLang="en-US" baseline="-25000"/>
              <a:t>2</a:t>
            </a:r>
            <a:r>
              <a:rPr lang="zh-CN" altLang="en-US"/>
              <a:t>, y</a:t>
            </a:r>
            <a:r>
              <a:rPr lang="zh-CN" altLang="en-US" baseline="-25000"/>
              <a:t>2</a:t>
            </a:r>
            <a:r>
              <a:rPr lang="zh-CN" altLang="en-US"/>
              <a:t>, θ</a:t>
            </a:r>
            <a:r>
              <a:rPr lang="zh-CN" altLang="en-US" baseline="-25000"/>
              <a:t>2</a:t>
            </a:r>
            <a:r>
              <a:rPr lang="zh-CN" altLang="en-US"/>
              <a:t>), . . . , (x</a:t>
            </a:r>
            <a:r>
              <a:rPr lang="zh-CN" altLang="en-US" baseline="-25000"/>
              <a:t>n</a:t>
            </a:r>
            <a:r>
              <a:rPr lang="zh-CN" altLang="en-US"/>
              <a:t>, y</a:t>
            </a:r>
            <a:r>
              <a:rPr lang="zh-CN" altLang="en-US" baseline="-25000"/>
              <a:t>n</a:t>
            </a:r>
            <a:r>
              <a:rPr lang="zh-CN" altLang="en-US"/>
              <a:t>, θ</a:t>
            </a:r>
            <a:r>
              <a:rPr lang="zh-CN" altLang="en-US" baseline="-25000"/>
              <a:t>n</a:t>
            </a:r>
            <a:r>
              <a:rPr lang="zh-CN" altLang="en-US"/>
              <a:t>) denotes a</a:t>
            </a:r>
            <a:r>
              <a:rPr lang="en-US" altLang="zh-CN"/>
              <a:t> </a:t>
            </a:r>
            <a:r>
              <a:rPr lang="zh-CN" altLang="en-US"/>
              <a:t>layout, where x</a:t>
            </a:r>
            <a:r>
              <a:rPr lang="zh-CN" altLang="en-US" baseline="-25000"/>
              <a:t>i</a:t>
            </a:r>
            <a:r>
              <a:rPr lang="zh-CN" altLang="en-US"/>
              <a:t>, y</a:t>
            </a:r>
            <a:r>
              <a:rPr lang="zh-CN" altLang="en-US" baseline="-25000"/>
              <a:t>i</a:t>
            </a:r>
            <a:r>
              <a:rPr lang="en-US" altLang="zh-CN"/>
              <a:t> </a:t>
            </a:r>
            <a:r>
              <a:rPr lang="zh-CN" altLang="en-US"/>
              <a:t>is the center of the rectangle i, and θ</a:t>
            </a:r>
            <a:r>
              <a:rPr lang="zh-CN" altLang="en-US" baseline="-25000"/>
              <a:t>i</a:t>
            </a:r>
            <a:r>
              <a:rPr lang="en-US" altLang="zh-CN"/>
              <a:t> </a:t>
            </a:r>
            <a:r>
              <a:rPr lang="zh-CN" altLang="en-US"/>
              <a:t>denotes its orientation.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53110" y="3273425"/>
            <a:ext cx="107226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dirty="0"/>
              <a:t>Constraint </a:t>
            </a:r>
            <a:r>
              <a:rPr lang="zh-CN" altLang="en-US" dirty="0"/>
              <a:t>1</a:t>
            </a:r>
            <a:r>
              <a:rPr lang="en-US" altLang="zh-CN" dirty="0"/>
              <a:t>:   </a:t>
            </a:r>
            <a:r>
              <a:rPr lang="zh-CN" altLang="en-US" dirty="0"/>
              <a:t> θ</a:t>
            </a:r>
            <a:r>
              <a:rPr lang="zh-CN" altLang="en-US" baseline="-25000" dirty="0"/>
              <a:t>i</a:t>
            </a:r>
            <a:r>
              <a:rPr lang="zh-CN" altLang="en-US" dirty="0"/>
              <a:t> ∈ {0, 1}, where θ</a:t>
            </a:r>
            <a:r>
              <a:rPr lang="zh-CN" altLang="en-US" baseline="-25000" dirty="0"/>
              <a:t>i</a:t>
            </a:r>
            <a:r>
              <a:rPr lang="zh-CN" altLang="en-US" dirty="0"/>
              <a:t>=0 or 1 mean the items </a:t>
            </a:r>
            <a:r>
              <a:rPr lang="en-US" altLang="zh-CN" dirty="0"/>
              <a:t>have only two orientation ( orthogonal placed)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753110" y="3747135"/>
            <a:ext cx="67214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Constraint 2:   </a:t>
            </a:r>
            <a:r>
              <a:t>There is no overlap between any two rectangles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52475" y="4220845"/>
            <a:ext cx="99288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>
                <a:sym typeface="+mn-ea"/>
              </a:rPr>
              <a:t>Constraint 3:  </a:t>
            </a:r>
            <a:r>
              <a:rPr lang="zh-CN" altLang="en-US"/>
              <a:t>The center of mass of </a:t>
            </a:r>
            <a:r>
              <a:rPr lang="en-US" altLang="zh-CN"/>
              <a:t>the system</a:t>
            </a:r>
            <a:r>
              <a:rPr lang="zh-CN" altLang="en-US"/>
              <a:t> should be located</a:t>
            </a:r>
            <a:r>
              <a:rPr lang="en-US" altLang="zh-CN"/>
              <a:t> </a:t>
            </a:r>
            <a:r>
              <a:rPr lang="zh-CN" altLang="en-US"/>
              <a:t>at the center of the circle</a:t>
            </a:r>
            <a:endParaRPr lang="zh-CN" altLang="en-US"/>
          </a:p>
        </p:txBody>
      </p:sp>
      <p:pic>
        <p:nvPicPr>
          <p:cNvPr id="10" name="图片 9" descr="L7E7IP18}NMW514`5A6A~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8550" y="5080635"/>
            <a:ext cx="3990975" cy="5715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131570" y="5168265"/>
            <a:ext cx="99288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/>
              <a:t>Objective:   minimizing</a:t>
            </a:r>
            <a:endParaRPr lang="en-US"/>
          </a:p>
        </p:txBody>
      </p:sp>
      <p:pic>
        <p:nvPicPr>
          <p:cNvPr id="12" name="图片 11" descr="M1MH]ZZ$MSJG3%`OIHQB(X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9730" y="4883150"/>
            <a:ext cx="2067560" cy="17767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0"/>
              <a:t>Our approach</a:t>
            </a:r>
            <a:endParaRPr lang="en-US" altLang="zh-CN" sz="2800" b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based on an existing constructive kernel heuristic (CKH)</a:t>
            </a:r>
            <a:endParaRPr lang="en-US" altLang="zh-CN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  <a:sym typeface="+mn-ea"/>
              </a:rPr>
              <a:t>artificial bee</a:t>
            </a:r>
            <a:r>
              <a:rPr lang="en-US" b="1">
                <a:solidFill>
                  <a:schemeClr val="tx1"/>
                </a:solidFill>
                <a:sym typeface="+mn-ea"/>
              </a:rPr>
              <a:t> </a:t>
            </a:r>
            <a:r>
              <a:rPr lang="en-US">
                <a:solidFill>
                  <a:schemeClr val="tx1"/>
                </a:solidFill>
                <a:sym typeface="+mn-ea"/>
              </a:rPr>
              <a:t>colony algorithm, combined  with the  p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roblem-specific knowledge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movie_e_0p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1780" y="2585085"/>
            <a:ext cx="3385820" cy="338582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567180" y="869315"/>
            <a:ext cx="720000" cy="720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1</a:t>
            </a:r>
            <a:endParaRPr lang="en-US" altLang="zh-CN" sz="2000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2669450" y="869225"/>
            <a:ext cx="683895" cy="68389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2</a:t>
            </a:r>
            <a:endParaRPr lang="en-US" altLang="zh-CN" sz="2000"/>
          </a:p>
        </p:txBody>
      </p:sp>
      <p:sp>
        <p:nvSpPr>
          <p:cNvPr id="6" name="矩形 5"/>
          <p:cNvSpPr/>
          <p:nvPr/>
        </p:nvSpPr>
        <p:spPr>
          <a:xfrm>
            <a:off x="3721010" y="905420"/>
            <a:ext cx="647700" cy="6477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3</a:t>
            </a:r>
            <a:endParaRPr lang="en-US" altLang="zh-CN" sz="2000"/>
          </a:p>
        </p:txBody>
      </p:sp>
      <p:sp>
        <p:nvSpPr>
          <p:cNvPr id="7" name="矩形 6"/>
          <p:cNvSpPr/>
          <p:nvPr/>
        </p:nvSpPr>
        <p:spPr>
          <a:xfrm>
            <a:off x="4736375" y="941615"/>
            <a:ext cx="611505" cy="61150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4</a:t>
            </a:r>
            <a:endParaRPr lang="en-US" altLang="zh-CN" sz="2000"/>
          </a:p>
        </p:txBody>
      </p:sp>
      <p:sp>
        <p:nvSpPr>
          <p:cNvPr id="8" name="矩形 7"/>
          <p:cNvSpPr>
            <a:spLocks noChangeAspect="1"/>
          </p:cNvSpPr>
          <p:nvPr/>
        </p:nvSpPr>
        <p:spPr>
          <a:xfrm>
            <a:off x="5715545" y="977175"/>
            <a:ext cx="575945" cy="57594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5</a:t>
            </a:r>
            <a:endParaRPr lang="en-US" altLang="zh-CN" sz="2000"/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6659155" y="1013370"/>
            <a:ext cx="539750" cy="5397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6</a:t>
            </a:r>
            <a:endParaRPr lang="en-US" altLang="zh-CN" sz="2000"/>
          </a:p>
        </p:txBody>
      </p:sp>
      <p:sp>
        <p:nvSpPr>
          <p:cNvPr id="10" name="矩形 9"/>
          <p:cNvSpPr>
            <a:spLocks noChangeAspect="1"/>
          </p:cNvSpPr>
          <p:nvPr/>
        </p:nvSpPr>
        <p:spPr>
          <a:xfrm>
            <a:off x="7566570" y="1049565"/>
            <a:ext cx="503555" cy="5035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7</a:t>
            </a:r>
            <a:endParaRPr lang="en-US" altLang="zh-CN" sz="2000"/>
          </a:p>
        </p:txBody>
      </p:sp>
      <p:sp>
        <p:nvSpPr>
          <p:cNvPr id="11" name="矩形 10"/>
          <p:cNvSpPr>
            <a:spLocks noChangeAspect="1"/>
          </p:cNvSpPr>
          <p:nvPr/>
        </p:nvSpPr>
        <p:spPr>
          <a:xfrm>
            <a:off x="8437790" y="1085125"/>
            <a:ext cx="467995" cy="4679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8</a:t>
            </a:r>
            <a:endParaRPr lang="en-US" altLang="zh-CN" sz="2000"/>
          </a:p>
        </p:txBody>
      </p:sp>
      <p:sp>
        <p:nvSpPr>
          <p:cNvPr id="12" name="矩形 11"/>
          <p:cNvSpPr>
            <a:spLocks noChangeAspect="1"/>
          </p:cNvSpPr>
          <p:nvPr/>
        </p:nvSpPr>
        <p:spPr>
          <a:xfrm>
            <a:off x="9273450" y="1121320"/>
            <a:ext cx="431800" cy="431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9</a:t>
            </a:r>
            <a:endParaRPr lang="en-US" altLang="zh-CN" sz="2000"/>
          </a:p>
        </p:txBody>
      </p:sp>
      <p:sp>
        <p:nvSpPr>
          <p:cNvPr id="13" name="矩形 12"/>
          <p:cNvSpPr>
            <a:spLocks noChangeAspect="1"/>
          </p:cNvSpPr>
          <p:nvPr/>
        </p:nvSpPr>
        <p:spPr>
          <a:xfrm>
            <a:off x="10097045" y="1157515"/>
            <a:ext cx="395605" cy="39560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/>
              <a:t>10</a:t>
            </a:r>
            <a:endParaRPr lang="en-US" altLang="zh-CN" sz="1000"/>
          </a:p>
        </p:txBody>
      </p:sp>
      <p:sp>
        <p:nvSpPr>
          <p:cNvPr id="48" name="文本框 47"/>
          <p:cNvSpPr txBox="1"/>
          <p:nvPr/>
        </p:nvSpPr>
        <p:spPr>
          <a:xfrm>
            <a:off x="3954780" y="360680"/>
            <a:ext cx="428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latin typeface="Georgia" panose="02040502050405020303" charset="0"/>
                <a:cs typeface="Georgia" panose="02040502050405020303" charset="0"/>
              </a:rPr>
              <a:t>CKH</a:t>
            </a:r>
            <a:endParaRPr lang="en-US" altLang="zh-CN" sz="2800"/>
          </a:p>
        </p:txBody>
      </p:sp>
      <p:sp>
        <p:nvSpPr>
          <p:cNvPr id="49" name="文本框 48"/>
          <p:cNvSpPr txBox="1"/>
          <p:nvPr/>
        </p:nvSpPr>
        <p:spPr>
          <a:xfrm>
            <a:off x="7467600" y="3406140"/>
            <a:ext cx="4602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Pack items one by one according to a given</a:t>
            </a:r>
            <a:endParaRPr lang="en-US" altLang="zh-CN"/>
          </a:p>
          <a:p>
            <a:r>
              <a:rPr lang="en-US" altLang="zh-CN"/>
              <a:t> order.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9167 0.0533333 L 0.265416 0.459445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3438 0.0466667 L 0.235313 0.465741 " pathEditMode="relative" rAng="0" ptsTypes="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20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0.0457408 L 0.207344 0.460741 " pathEditMode="relative" rAng="0" ptsTypes="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00" y="20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625 0.0368519 L 0.0667187 0.362592 " pathEditMode="relative" rAng="0" ptsTypes="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89583 0.0387037 L -0.0141667 0.549815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2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439815 L -0.136719 0.545278 " pathEditMode="relative" rAng="0" ptsTypes="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0" y="2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7917 0.0386112 L -0.207604 0.347963 " pathEditMode="relative" rAng="0" ptsTypes="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0" y="1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29166 0.0335185 L -0.186302 0.363426 " pathEditMode="relative" rAng="0" ptsTypes="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1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1666 0.0343519 L -0.256459 0.530185 " pathEditMode="relative" rAng="0" ptsTypes="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0" y="2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0208 0.0274074 L -0.373489 0.271111 " pathEditMode="relative" rAng="0" ptsTypes="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00" y="1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 descr="movie_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1265" y="1346835"/>
            <a:ext cx="3139440" cy="3306445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2188845" y="615315"/>
            <a:ext cx="7660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Different order resulting different layout by CKH</a:t>
            </a:r>
            <a:endParaRPr lang="en-US" altLang="zh-CN" sz="2800"/>
          </a:p>
        </p:txBody>
      </p:sp>
      <p:grpSp>
        <p:nvGrpSpPr>
          <p:cNvPr id="17" name="组合 16"/>
          <p:cNvGrpSpPr/>
          <p:nvPr/>
        </p:nvGrpSpPr>
        <p:grpSpPr>
          <a:xfrm>
            <a:off x="2821305" y="1346835"/>
            <a:ext cx="6008370" cy="3408680"/>
            <a:chOff x="3085" y="2080"/>
            <a:chExt cx="9519" cy="5332"/>
          </a:xfrm>
        </p:grpSpPr>
        <p:pic>
          <p:nvPicPr>
            <p:cNvPr id="15" name="图片 14" descr="movie_e_0p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85" y="2080"/>
              <a:ext cx="5332" cy="5332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229" y="4359"/>
              <a:ext cx="1134" cy="1134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1</a:t>
              </a:r>
              <a:endParaRPr lang="en-US" altLang="zh-CN" sz="2000"/>
            </a:p>
          </p:txBody>
        </p:sp>
        <p:sp>
          <p:nvSpPr>
            <p:cNvPr id="5" name="矩形 4"/>
            <p:cNvSpPr>
              <a:spLocks noChangeAspect="1"/>
            </p:cNvSpPr>
            <p:nvPr/>
          </p:nvSpPr>
          <p:spPr>
            <a:xfrm>
              <a:off x="5382" y="4416"/>
              <a:ext cx="1077" cy="107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2</a:t>
              </a:r>
              <a:endParaRPr lang="en-US" altLang="zh-CN" sz="2000"/>
            </a:p>
          </p:txBody>
        </p:sp>
        <p:sp>
          <p:nvSpPr>
            <p:cNvPr id="6" name="矩形 5"/>
            <p:cNvSpPr/>
            <p:nvPr/>
          </p:nvSpPr>
          <p:spPr>
            <a:xfrm>
              <a:off x="6478" y="4406"/>
              <a:ext cx="1020" cy="102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3</a:t>
              </a:r>
              <a:endParaRPr lang="en-US" altLang="zh-CN" sz="2000"/>
            </a:p>
          </p:txBody>
        </p:sp>
        <p:sp>
          <p:nvSpPr>
            <p:cNvPr id="7" name="矩形 6"/>
            <p:cNvSpPr/>
            <p:nvPr/>
          </p:nvSpPr>
          <p:spPr>
            <a:xfrm>
              <a:off x="5382" y="3434"/>
              <a:ext cx="963" cy="96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4</a:t>
              </a:r>
              <a:endParaRPr lang="en-US" altLang="zh-CN" sz="2000"/>
            </a:p>
          </p:txBody>
        </p:sp>
        <p:sp>
          <p:nvSpPr>
            <p:cNvPr id="8" name="矩形 7"/>
            <p:cNvSpPr>
              <a:spLocks noChangeAspect="1"/>
            </p:cNvSpPr>
            <p:nvPr/>
          </p:nvSpPr>
          <p:spPr>
            <a:xfrm>
              <a:off x="5391" y="5512"/>
              <a:ext cx="907" cy="907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5</a:t>
              </a:r>
              <a:endParaRPr lang="en-US" altLang="zh-CN" sz="2000"/>
            </a:p>
          </p:txBody>
        </p:sp>
        <p:sp>
          <p:nvSpPr>
            <p:cNvPr id="9" name="矩形 8"/>
            <p:cNvSpPr>
              <a:spLocks noChangeAspect="1"/>
            </p:cNvSpPr>
            <p:nvPr/>
          </p:nvSpPr>
          <p:spPr>
            <a:xfrm>
              <a:off x="4513" y="5531"/>
              <a:ext cx="850" cy="85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6</a:t>
              </a:r>
              <a:endParaRPr lang="en-US" altLang="zh-CN" sz="2000"/>
            </a:p>
          </p:txBody>
        </p:sp>
        <p:sp>
          <p:nvSpPr>
            <p:cNvPr id="10" name="矩形 9"/>
            <p:cNvSpPr>
              <a:spLocks noChangeAspect="1"/>
            </p:cNvSpPr>
            <p:nvPr/>
          </p:nvSpPr>
          <p:spPr>
            <a:xfrm>
              <a:off x="4570" y="3434"/>
              <a:ext cx="793" cy="793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7</a:t>
              </a:r>
              <a:endParaRPr lang="en-US" altLang="zh-CN" sz="2000"/>
            </a:p>
          </p:txBody>
        </p:sp>
        <p:sp>
          <p:nvSpPr>
            <p:cNvPr id="11" name="矩形 10"/>
            <p:cNvSpPr>
              <a:spLocks noChangeAspect="1"/>
            </p:cNvSpPr>
            <p:nvPr/>
          </p:nvSpPr>
          <p:spPr>
            <a:xfrm>
              <a:off x="6364" y="3661"/>
              <a:ext cx="737" cy="73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8</a:t>
              </a:r>
              <a:endParaRPr lang="en-US" altLang="zh-CN" sz="2000"/>
            </a:p>
          </p:txBody>
        </p:sp>
        <p:sp>
          <p:nvSpPr>
            <p:cNvPr id="12" name="矩形 11"/>
            <p:cNvSpPr>
              <a:spLocks noChangeAspect="1"/>
            </p:cNvSpPr>
            <p:nvPr/>
          </p:nvSpPr>
          <p:spPr>
            <a:xfrm>
              <a:off x="6317" y="5531"/>
              <a:ext cx="680" cy="68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9</a:t>
              </a:r>
              <a:endParaRPr lang="en-US" altLang="zh-CN" sz="2000"/>
            </a:p>
          </p:txBody>
        </p:sp>
        <p:sp>
          <p:nvSpPr>
            <p:cNvPr id="13" name="矩形 12"/>
            <p:cNvSpPr>
              <a:spLocks noChangeAspect="1"/>
            </p:cNvSpPr>
            <p:nvPr/>
          </p:nvSpPr>
          <p:spPr>
            <a:xfrm>
              <a:off x="5382" y="2792"/>
              <a:ext cx="623" cy="623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/>
                <a:t>10</a:t>
              </a:r>
              <a:endParaRPr lang="en-US" altLang="zh-CN" sz="1000"/>
            </a:p>
          </p:txBody>
        </p:sp>
        <p:sp>
          <p:nvSpPr>
            <p:cNvPr id="37" name="矩形 36"/>
            <p:cNvSpPr/>
            <p:nvPr/>
          </p:nvSpPr>
          <p:spPr>
            <a:xfrm>
              <a:off x="11470" y="3669"/>
              <a:ext cx="1134" cy="1134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1</a:t>
              </a:r>
              <a:endParaRPr lang="en-US" altLang="zh-CN" sz="2000"/>
            </a:p>
          </p:txBody>
        </p:sp>
        <p:sp>
          <p:nvSpPr>
            <p:cNvPr id="38" name="矩形 37"/>
            <p:cNvSpPr>
              <a:spLocks noChangeAspect="1"/>
            </p:cNvSpPr>
            <p:nvPr/>
          </p:nvSpPr>
          <p:spPr>
            <a:xfrm>
              <a:off x="10393" y="3669"/>
              <a:ext cx="1077" cy="107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2</a:t>
              </a:r>
              <a:endParaRPr lang="en-US" altLang="zh-CN" sz="200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1447" y="4742"/>
              <a:ext cx="1020" cy="102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3</a:t>
              </a:r>
              <a:endParaRPr lang="en-US" altLang="zh-CN" sz="2000"/>
            </a:p>
          </p:txBody>
        </p:sp>
        <p:sp>
          <p:nvSpPr>
            <p:cNvPr id="40" name="矩形 39"/>
            <p:cNvSpPr/>
            <p:nvPr/>
          </p:nvSpPr>
          <p:spPr>
            <a:xfrm>
              <a:off x="10518" y="4754"/>
              <a:ext cx="963" cy="96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4</a:t>
              </a:r>
              <a:endParaRPr lang="en-US" altLang="zh-CN" sz="2000"/>
            </a:p>
          </p:txBody>
        </p:sp>
        <p:sp>
          <p:nvSpPr>
            <p:cNvPr id="41" name="矩形 40"/>
            <p:cNvSpPr>
              <a:spLocks noChangeAspect="1"/>
            </p:cNvSpPr>
            <p:nvPr/>
          </p:nvSpPr>
          <p:spPr>
            <a:xfrm>
              <a:off x="9611" y="4754"/>
              <a:ext cx="907" cy="907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5</a:t>
              </a:r>
              <a:endParaRPr lang="en-US" altLang="zh-CN" sz="2000"/>
            </a:p>
          </p:txBody>
        </p:sp>
        <p:sp>
          <p:nvSpPr>
            <p:cNvPr id="42" name="矩形 41"/>
            <p:cNvSpPr>
              <a:spLocks noChangeAspect="1"/>
            </p:cNvSpPr>
            <p:nvPr/>
          </p:nvSpPr>
          <p:spPr>
            <a:xfrm>
              <a:off x="9574" y="3661"/>
              <a:ext cx="850" cy="85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6</a:t>
              </a:r>
              <a:endParaRPr lang="en-US" altLang="zh-CN" sz="2000"/>
            </a:p>
          </p:txBody>
        </p:sp>
        <p:sp>
          <p:nvSpPr>
            <p:cNvPr id="43" name="矩形 42"/>
            <p:cNvSpPr>
              <a:spLocks noChangeAspect="1"/>
            </p:cNvSpPr>
            <p:nvPr/>
          </p:nvSpPr>
          <p:spPr>
            <a:xfrm>
              <a:off x="10688" y="2868"/>
              <a:ext cx="793" cy="793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7</a:t>
              </a:r>
              <a:endParaRPr lang="en-US" altLang="zh-CN" sz="2000"/>
            </a:p>
          </p:txBody>
        </p:sp>
        <p:sp>
          <p:nvSpPr>
            <p:cNvPr id="44" name="矩形 43"/>
            <p:cNvSpPr>
              <a:spLocks noChangeAspect="1"/>
            </p:cNvSpPr>
            <p:nvPr/>
          </p:nvSpPr>
          <p:spPr>
            <a:xfrm>
              <a:off x="10688" y="5725"/>
              <a:ext cx="737" cy="73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8</a:t>
              </a:r>
              <a:endParaRPr lang="en-US" altLang="zh-CN" sz="2000"/>
            </a:p>
          </p:txBody>
        </p:sp>
        <p:sp>
          <p:nvSpPr>
            <p:cNvPr id="45" name="矩形 44"/>
            <p:cNvSpPr>
              <a:spLocks noChangeAspect="1"/>
            </p:cNvSpPr>
            <p:nvPr/>
          </p:nvSpPr>
          <p:spPr>
            <a:xfrm>
              <a:off x="11481" y="2981"/>
              <a:ext cx="680" cy="68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9</a:t>
              </a:r>
              <a:endParaRPr lang="en-US" altLang="zh-CN" sz="2000"/>
            </a:p>
          </p:txBody>
        </p:sp>
        <p:sp>
          <p:nvSpPr>
            <p:cNvPr id="46" name="矩形 45"/>
            <p:cNvSpPr>
              <a:spLocks noChangeAspect="1"/>
            </p:cNvSpPr>
            <p:nvPr/>
          </p:nvSpPr>
          <p:spPr>
            <a:xfrm>
              <a:off x="11429" y="5796"/>
              <a:ext cx="623" cy="623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/>
                <a:t>10</a:t>
              </a:r>
              <a:endParaRPr lang="en-US" altLang="zh-CN" sz="1000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082675" y="4911725"/>
            <a:ext cx="246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1329690" y="5407660"/>
            <a:ext cx="99891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Because different orders result in different layouts, meta heuristics are applied to search the best permutation.</a:t>
            </a:r>
            <a:endParaRPr lang="en-US" altLang="zh-CN" sz="200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2188845" y="615315"/>
            <a:ext cx="7660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latin typeface="Georgia" panose="02040502050405020303" charset="0"/>
                <a:cs typeface="Georgia" panose="02040502050405020303" charset="0"/>
                <a:sym typeface="+mn-ea"/>
              </a:rPr>
              <a:t>Problem specific information</a:t>
            </a:r>
            <a:endParaRPr lang="en-US" altLang="zh-CN" sz="2800"/>
          </a:p>
        </p:txBody>
      </p:sp>
      <p:grpSp>
        <p:nvGrpSpPr>
          <p:cNvPr id="17" name="组合 16"/>
          <p:cNvGrpSpPr/>
          <p:nvPr/>
        </p:nvGrpSpPr>
        <p:grpSpPr>
          <a:xfrm>
            <a:off x="4120515" y="1137285"/>
            <a:ext cx="3385820" cy="3385820"/>
            <a:chOff x="3085" y="2080"/>
            <a:chExt cx="5332" cy="5332"/>
          </a:xfrm>
        </p:grpSpPr>
        <p:pic>
          <p:nvPicPr>
            <p:cNvPr id="15" name="图片 14" descr="movie_e_0p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085" y="2080"/>
              <a:ext cx="5332" cy="5332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229" y="4359"/>
              <a:ext cx="1134" cy="1134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1</a:t>
              </a:r>
              <a:endParaRPr lang="en-US" altLang="zh-CN" sz="2000"/>
            </a:p>
          </p:txBody>
        </p:sp>
        <p:sp>
          <p:nvSpPr>
            <p:cNvPr id="5" name="矩形 4"/>
            <p:cNvSpPr>
              <a:spLocks noChangeAspect="1"/>
            </p:cNvSpPr>
            <p:nvPr/>
          </p:nvSpPr>
          <p:spPr>
            <a:xfrm>
              <a:off x="5382" y="4416"/>
              <a:ext cx="1077" cy="107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2</a:t>
              </a:r>
              <a:endParaRPr lang="en-US" altLang="zh-CN" sz="2000"/>
            </a:p>
          </p:txBody>
        </p:sp>
        <p:sp>
          <p:nvSpPr>
            <p:cNvPr id="6" name="矩形 5"/>
            <p:cNvSpPr/>
            <p:nvPr/>
          </p:nvSpPr>
          <p:spPr>
            <a:xfrm>
              <a:off x="6478" y="4406"/>
              <a:ext cx="1020" cy="102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3</a:t>
              </a:r>
              <a:endParaRPr lang="en-US" altLang="zh-CN" sz="2000"/>
            </a:p>
          </p:txBody>
        </p:sp>
        <p:sp>
          <p:nvSpPr>
            <p:cNvPr id="7" name="矩形 6"/>
            <p:cNvSpPr/>
            <p:nvPr/>
          </p:nvSpPr>
          <p:spPr>
            <a:xfrm>
              <a:off x="5382" y="3434"/>
              <a:ext cx="963" cy="96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4</a:t>
              </a:r>
              <a:endParaRPr lang="en-US" altLang="zh-CN" sz="2000"/>
            </a:p>
          </p:txBody>
        </p:sp>
        <p:sp>
          <p:nvSpPr>
            <p:cNvPr id="8" name="矩形 7"/>
            <p:cNvSpPr>
              <a:spLocks noChangeAspect="1"/>
            </p:cNvSpPr>
            <p:nvPr/>
          </p:nvSpPr>
          <p:spPr>
            <a:xfrm>
              <a:off x="5391" y="5512"/>
              <a:ext cx="907" cy="907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5</a:t>
              </a:r>
              <a:endParaRPr lang="en-US" altLang="zh-CN" sz="2000"/>
            </a:p>
          </p:txBody>
        </p:sp>
        <p:sp>
          <p:nvSpPr>
            <p:cNvPr id="9" name="矩形 8"/>
            <p:cNvSpPr>
              <a:spLocks noChangeAspect="1"/>
            </p:cNvSpPr>
            <p:nvPr/>
          </p:nvSpPr>
          <p:spPr>
            <a:xfrm>
              <a:off x="4513" y="5531"/>
              <a:ext cx="850" cy="85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6</a:t>
              </a:r>
              <a:endParaRPr lang="en-US" altLang="zh-CN" sz="2000"/>
            </a:p>
          </p:txBody>
        </p:sp>
        <p:sp>
          <p:nvSpPr>
            <p:cNvPr id="10" name="矩形 9"/>
            <p:cNvSpPr>
              <a:spLocks noChangeAspect="1"/>
            </p:cNvSpPr>
            <p:nvPr/>
          </p:nvSpPr>
          <p:spPr>
            <a:xfrm>
              <a:off x="4570" y="3434"/>
              <a:ext cx="793" cy="793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7</a:t>
              </a:r>
              <a:endParaRPr lang="en-US" altLang="zh-CN" sz="2000"/>
            </a:p>
          </p:txBody>
        </p:sp>
        <p:sp>
          <p:nvSpPr>
            <p:cNvPr id="11" name="矩形 10"/>
            <p:cNvSpPr>
              <a:spLocks noChangeAspect="1"/>
            </p:cNvSpPr>
            <p:nvPr/>
          </p:nvSpPr>
          <p:spPr>
            <a:xfrm>
              <a:off x="6364" y="3661"/>
              <a:ext cx="737" cy="73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8</a:t>
              </a:r>
              <a:endParaRPr lang="en-US" altLang="zh-CN" sz="2000"/>
            </a:p>
          </p:txBody>
        </p:sp>
        <p:sp>
          <p:nvSpPr>
            <p:cNvPr id="12" name="矩形 11"/>
            <p:cNvSpPr>
              <a:spLocks noChangeAspect="1"/>
            </p:cNvSpPr>
            <p:nvPr/>
          </p:nvSpPr>
          <p:spPr>
            <a:xfrm>
              <a:off x="6317" y="5531"/>
              <a:ext cx="680" cy="68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9</a:t>
              </a:r>
              <a:endParaRPr lang="en-US" altLang="zh-CN" sz="2000"/>
            </a:p>
          </p:txBody>
        </p:sp>
        <p:sp>
          <p:nvSpPr>
            <p:cNvPr id="13" name="矩形 12"/>
            <p:cNvSpPr>
              <a:spLocks noChangeAspect="1"/>
            </p:cNvSpPr>
            <p:nvPr/>
          </p:nvSpPr>
          <p:spPr>
            <a:xfrm>
              <a:off x="5382" y="2792"/>
              <a:ext cx="623" cy="623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/>
                <a:t>10</a:t>
              </a:r>
              <a:endParaRPr lang="en-US" altLang="zh-CN" sz="1000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082675" y="4911725"/>
            <a:ext cx="246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1329055" y="5006340"/>
            <a:ext cx="99891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We find that the </a:t>
            </a:r>
            <a:r>
              <a:rPr lang="en-US" altLang="zh-CN" sz="2000" b="1">
                <a:solidFill>
                  <a:srgbClr val="FF0000"/>
                </a:solidFill>
              </a:rPr>
              <a:t>bigger and heavier </a:t>
            </a:r>
            <a:r>
              <a:rPr lang="en-US" altLang="zh-CN" sz="2000"/>
              <a:t>objects should be </a:t>
            </a:r>
            <a:r>
              <a:rPr lang="en-US" altLang="zh-CN" sz="2000">
                <a:solidFill>
                  <a:srgbClr val="FF0000"/>
                </a:solidFill>
              </a:rPr>
              <a:t>placed first</a:t>
            </a:r>
            <a:r>
              <a:rPr lang="en-US" altLang="zh-CN" sz="2000"/>
              <a:t>, which means a greedy permutation </a:t>
            </a:r>
            <a:r>
              <a:rPr lang="en-US" altLang="zh-CN" sz="2000" b="1"/>
              <a:t>g</a:t>
            </a:r>
            <a:r>
              <a:rPr lang="en-US" altLang="zh-CN" sz="2000"/>
              <a:t> in the descending order of l</a:t>
            </a:r>
            <a:r>
              <a:rPr lang="en-US" altLang="zh-CN" sz="2000" baseline="-25000"/>
              <a:t>i</a:t>
            </a:r>
            <a:r>
              <a:rPr lang="en-US" altLang="zh-CN" sz="2000"/>
              <a:t>w</a:t>
            </a:r>
            <a:r>
              <a:rPr lang="en-US" altLang="zh-CN" sz="2000" baseline="-25000"/>
              <a:t>i</a:t>
            </a:r>
            <a:r>
              <a:rPr lang="en-US" altLang="zh-CN" sz="2000"/>
              <a:t>m</a:t>
            </a:r>
            <a:r>
              <a:rPr lang="en-US" altLang="zh-CN" sz="2000" baseline="-25000"/>
              <a:t>i</a:t>
            </a:r>
            <a:r>
              <a:rPr lang="en-US" altLang="zh-CN" sz="2000"/>
              <a:t> can lead to a good layout. </a:t>
            </a:r>
            <a:endParaRPr lang="en-US" altLang="zh-CN" sz="2000"/>
          </a:p>
          <a:p>
            <a:endParaRPr lang="en-US" altLang="zh-CN" sz="2000"/>
          </a:p>
          <a:p>
            <a:r>
              <a:rPr lang="en-US" altLang="zh-CN" sz="2000"/>
              <a:t>This finding relates the concept of </a:t>
            </a: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</a:rPr>
              <a:t>inversion count</a:t>
            </a:r>
            <a:r>
              <a:rPr lang="en-US" altLang="zh-CN" sz="2000"/>
              <a:t> to the goodness of a permutation.</a:t>
            </a:r>
            <a:endParaRPr lang="en-US" altLang="zh-CN" sz="2000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2188845" y="615315"/>
            <a:ext cx="7660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latin typeface="Georgia" panose="02040502050405020303" charset="0"/>
                <a:cs typeface="Georgia" panose="02040502050405020303" charset="0"/>
                <a:sym typeface="+mn-ea"/>
              </a:rPr>
              <a:t>Problem specific information</a:t>
            </a:r>
            <a:endParaRPr lang="en-US" altLang="zh-CN" sz="2800"/>
          </a:p>
        </p:txBody>
      </p:sp>
      <p:sp>
        <p:nvSpPr>
          <p:cNvPr id="49" name="文本框 48"/>
          <p:cNvSpPr txBox="1"/>
          <p:nvPr/>
        </p:nvSpPr>
        <p:spPr>
          <a:xfrm>
            <a:off x="1082675" y="4911725"/>
            <a:ext cx="246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1329055" y="5006340"/>
            <a:ext cx="99891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We use a set with 10 rectangles to investigate the distribution of the layouts.</a:t>
            </a:r>
            <a:endParaRPr lang="en-US" altLang="zh-CN" sz="2000" dirty="0"/>
          </a:p>
          <a:p>
            <a:r>
              <a:rPr lang="en-US" altLang="zh-CN" sz="2000" dirty="0">
                <a:solidFill>
                  <a:srgbClr val="FF0000"/>
                </a:solidFill>
              </a:rPr>
              <a:t>Left: 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permutations </a:t>
            </a:r>
            <a:r>
              <a:rPr lang="en-US" altLang="zh-CN" sz="2000" dirty="0"/>
              <a:t>with inversion count less than 10 lead to the best permutation</a:t>
            </a:r>
            <a:endParaRPr lang="en-US" altLang="zh-CN" sz="2000" dirty="0"/>
          </a:p>
          <a:p>
            <a:r>
              <a:rPr lang="en-US" altLang="zh-CN" sz="2000" dirty="0">
                <a:solidFill>
                  <a:srgbClr val="FF0000"/>
                </a:solidFill>
              </a:rPr>
              <a:t>right: </a:t>
            </a:r>
            <a:r>
              <a:rPr lang="en-US" altLang="zh-CN" sz="2000" dirty="0"/>
              <a:t>The number of </a:t>
            </a:r>
            <a:r>
              <a:rPr lang="en-US" altLang="zh-CN" sz="2000" dirty="0" err="1" smtClean="0"/>
              <a:t>permution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whose inversion count less then 10 is very small.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This prompts that we should focus on the permutations with less inversion count. The search space is quite small.   </a:t>
            </a:r>
            <a:endParaRPr lang="en-US" altLang="zh-CN" sz="2000" dirty="0"/>
          </a:p>
        </p:txBody>
      </p:sp>
      <p:pic>
        <p:nvPicPr>
          <p:cNvPr id="2" name="图片 1" descr="O80_I1W3O}PQC4ZZSP{WF2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8825" y="1928495"/>
            <a:ext cx="3057525" cy="2514600"/>
          </a:xfrm>
          <a:prstGeom prst="rect">
            <a:avLst/>
          </a:prstGeom>
        </p:spPr>
      </p:pic>
      <p:pic>
        <p:nvPicPr>
          <p:cNvPr id="3" name="图片 2" descr="MJ{BF6QL@{01XTE918~SW$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8350" y="1928495"/>
            <a:ext cx="3200400" cy="23812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2188845" y="615315"/>
            <a:ext cx="7660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ym typeface="+mn-ea"/>
              </a:rPr>
              <a:t>artificial bee</a:t>
            </a:r>
            <a:r>
              <a:rPr lang="en-US" sz="2800" b="1">
                <a:sym typeface="+mn-ea"/>
              </a:rPr>
              <a:t> </a:t>
            </a:r>
            <a:r>
              <a:rPr lang="en-US" sz="2800">
                <a:sym typeface="+mn-ea"/>
              </a:rPr>
              <a:t>colony algorithm(ABC)</a:t>
            </a:r>
            <a:endParaRPr lang="en-US" altLang="zh-CN" sz="2800"/>
          </a:p>
        </p:txBody>
      </p:sp>
      <p:sp>
        <p:nvSpPr>
          <p:cNvPr id="49" name="文本框 48"/>
          <p:cNvSpPr txBox="1"/>
          <p:nvPr/>
        </p:nvSpPr>
        <p:spPr>
          <a:xfrm>
            <a:off x="1082675" y="4911725"/>
            <a:ext cx="246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1215390" y="1633429"/>
            <a:ext cx="99891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1  Fitness function : </a:t>
            </a:r>
            <a:endParaRPr lang="en-US" altLang="zh-CN" sz="2000" dirty="0"/>
          </a:p>
        </p:txBody>
      </p:sp>
      <p:pic>
        <p:nvPicPr>
          <p:cNvPr id="4" name="图片 3" descr="S867NT0E$3]G71I54Q@Z(_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6980" y="1489416"/>
            <a:ext cx="1450340" cy="6375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15390" y="2091055"/>
            <a:ext cx="1076579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2  Population initialization :     </a:t>
            </a:r>
            <a:endParaRPr lang="en-US" altLang="zh-CN" sz="2000" dirty="0"/>
          </a:p>
          <a:p>
            <a:r>
              <a:rPr lang="en-US" altLang="zh-CN" sz="2000" dirty="0"/>
              <a:t>      s</a:t>
            </a:r>
            <a:r>
              <a:rPr lang="en-US" altLang="zh-CN" sz="2000" baseline="-25000" dirty="0"/>
              <a:t>1</a:t>
            </a:r>
            <a:r>
              <a:rPr lang="en-US" altLang="zh-CN" sz="2000" dirty="0"/>
              <a:t> is the greedy permutation (p</a:t>
            </a:r>
            <a:r>
              <a:rPr lang="en-US" altLang="zh-CN" sz="2000" baseline="-25000" dirty="0"/>
              <a:t>1</a:t>
            </a:r>
            <a:r>
              <a:rPr lang="en-US" altLang="zh-CN" sz="2000" dirty="0"/>
              <a:t>, p</a:t>
            </a:r>
            <a:r>
              <a:rPr lang="en-US" altLang="zh-CN" sz="2000" baseline="-25000" dirty="0"/>
              <a:t>2</a:t>
            </a:r>
            <a:r>
              <a:rPr lang="en-US" altLang="zh-CN" sz="2000" dirty="0"/>
              <a:t>, p</a:t>
            </a:r>
            <a:r>
              <a:rPr lang="en-US" altLang="zh-CN" sz="2000" baseline="-25000" dirty="0"/>
              <a:t>3,</a:t>
            </a:r>
            <a:r>
              <a:rPr lang="en-US" altLang="zh-CN" sz="2000" dirty="0"/>
              <a:t>..., </a:t>
            </a:r>
            <a:r>
              <a:rPr lang="en-US" altLang="zh-CN" sz="2000" dirty="0" err="1"/>
              <a:t>p</a:t>
            </a:r>
            <a:r>
              <a:rPr lang="en-US" altLang="zh-CN" sz="2000" baseline="-25000" dirty="0" err="1"/>
              <a:t>n</a:t>
            </a:r>
            <a:r>
              <a:rPr lang="en-US" altLang="zh-CN" sz="2000" dirty="0"/>
              <a:t>), the other n − 1 individuals are generated by swapping two adjacent elements of p</a:t>
            </a:r>
            <a:r>
              <a:rPr lang="en-US" altLang="zh-CN" sz="2000" baseline="-25000" dirty="0"/>
              <a:t>1</a:t>
            </a:r>
            <a:r>
              <a:rPr lang="en-US" altLang="zh-CN" sz="2000" dirty="0"/>
              <a:t>,</a:t>
            </a:r>
            <a:endParaRPr lang="en-US" altLang="zh-CN" sz="2000" dirty="0"/>
          </a:p>
          <a:p>
            <a:r>
              <a:rPr lang="en-US" altLang="zh-CN" sz="2000" dirty="0"/>
              <a:t>      s</a:t>
            </a:r>
            <a:r>
              <a:rPr lang="en-US" altLang="zh-CN" sz="2000" baseline="-25000" dirty="0"/>
              <a:t>2</a:t>
            </a:r>
            <a:r>
              <a:rPr lang="en-US" altLang="zh-CN" sz="2000" dirty="0"/>
              <a:t>=</a:t>
            </a:r>
            <a:r>
              <a:rPr lang="en-US" altLang="zh-CN" sz="2000" dirty="0">
                <a:sym typeface="+mn-ea"/>
              </a:rPr>
              <a:t>(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p</a:t>
            </a:r>
            <a:r>
              <a:rPr lang="en-US" altLang="zh-CN" sz="2000" baseline="-25000" dirty="0">
                <a:solidFill>
                  <a:srgbClr val="FF0000"/>
                </a:solidFill>
                <a:sym typeface="+mn-ea"/>
              </a:rPr>
              <a:t>2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, p</a:t>
            </a:r>
            <a:r>
              <a:rPr lang="en-US" altLang="zh-CN" sz="2000" baseline="-25000" dirty="0">
                <a:solidFill>
                  <a:srgbClr val="FF0000"/>
                </a:solidFill>
                <a:sym typeface="+mn-ea"/>
              </a:rPr>
              <a:t>1</a:t>
            </a:r>
            <a:r>
              <a:rPr lang="en-US" altLang="zh-CN" sz="2000" dirty="0">
                <a:sym typeface="+mn-ea"/>
              </a:rPr>
              <a:t>, p</a:t>
            </a:r>
            <a:r>
              <a:rPr lang="en-US" altLang="zh-CN" sz="2000" baseline="-25000" dirty="0">
                <a:sym typeface="+mn-ea"/>
              </a:rPr>
              <a:t>3,</a:t>
            </a:r>
            <a:r>
              <a:rPr lang="en-US" altLang="zh-CN" sz="2000" dirty="0">
                <a:sym typeface="+mn-ea"/>
              </a:rPr>
              <a:t>..., </a:t>
            </a:r>
            <a:r>
              <a:rPr lang="en-US" altLang="zh-CN" sz="2000" dirty="0" err="1">
                <a:sym typeface="+mn-ea"/>
              </a:rPr>
              <a:t>p</a:t>
            </a:r>
            <a:r>
              <a:rPr lang="en-US" altLang="zh-CN" sz="2000" baseline="-25000" dirty="0" err="1">
                <a:sym typeface="+mn-ea"/>
              </a:rPr>
              <a:t>n</a:t>
            </a:r>
            <a:r>
              <a:rPr lang="en-US" altLang="zh-CN" sz="2000" dirty="0">
                <a:sym typeface="+mn-ea"/>
              </a:rPr>
              <a:t>), </a:t>
            </a:r>
            <a:endParaRPr lang="en-US" altLang="zh-CN" sz="2000" dirty="0">
              <a:sym typeface="+mn-ea"/>
            </a:endParaRPr>
          </a:p>
          <a:p>
            <a:r>
              <a:rPr lang="en-US" altLang="zh-CN" sz="2000" dirty="0">
                <a:sym typeface="+mn-ea"/>
              </a:rPr>
              <a:t>      s</a:t>
            </a:r>
            <a:r>
              <a:rPr lang="en-US" altLang="zh-CN" sz="2000" baseline="-25000" dirty="0">
                <a:sym typeface="+mn-ea"/>
              </a:rPr>
              <a:t>3</a:t>
            </a:r>
            <a:r>
              <a:rPr lang="en-US" altLang="zh-CN" sz="2000" dirty="0">
                <a:sym typeface="+mn-ea"/>
              </a:rPr>
              <a:t>=(p</a:t>
            </a:r>
            <a:r>
              <a:rPr lang="en-US" altLang="zh-CN" sz="2000" baseline="-25000" dirty="0">
                <a:sym typeface="+mn-ea"/>
              </a:rPr>
              <a:t>1</a:t>
            </a:r>
            <a:r>
              <a:rPr lang="en-US" altLang="zh-CN" sz="2000" dirty="0">
                <a:sym typeface="+mn-ea"/>
              </a:rPr>
              <a:t>, 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p</a:t>
            </a:r>
            <a:r>
              <a:rPr lang="en-US" altLang="zh-CN" sz="2000" baseline="-25000" dirty="0">
                <a:solidFill>
                  <a:srgbClr val="FF0000"/>
                </a:solidFill>
                <a:sym typeface="+mn-ea"/>
              </a:rPr>
              <a:t>3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, p</a:t>
            </a:r>
            <a:r>
              <a:rPr lang="en-US" altLang="zh-CN" sz="2000" baseline="-25000" dirty="0">
                <a:solidFill>
                  <a:srgbClr val="FF0000"/>
                </a:solidFill>
                <a:sym typeface="+mn-ea"/>
              </a:rPr>
              <a:t>2</a:t>
            </a:r>
            <a:r>
              <a:rPr lang="en-US" altLang="zh-CN" sz="2000" baseline="-25000" dirty="0">
                <a:sym typeface="+mn-ea"/>
              </a:rPr>
              <a:t>, </a:t>
            </a:r>
            <a:r>
              <a:rPr lang="en-US" altLang="zh-CN" sz="2000" dirty="0">
                <a:sym typeface="+mn-ea"/>
              </a:rPr>
              <a:t>..., </a:t>
            </a:r>
            <a:r>
              <a:rPr lang="en-US" altLang="zh-CN" sz="2000" dirty="0" err="1">
                <a:sym typeface="+mn-ea"/>
              </a:rPr>
              <a:t>p</a:t>
            </a:r>
            <a:r>
              <a:rPr lang="en-US" altLang="zh-CN" sz="2000" baseline="-25000" dirty="0" err="1">
                <a:sym typeface="+mn-ea"/>
              </a:rPr>
              <a:t>n</a:t>
            </a:r>
            <a:r>
              <a:rPr lang="en-US" altLang="zh-CN" sz="2000" dirty="0">
                <a:sym typeface="+mn-ea"/>
              </a:rPr>
              <a:t>), ..., </a:t>
            </a:r>
            <a:endParaRPr lang="en-US" altLang="zh-CN" sz="2000" dirty="0">
              <a:sym typeface="+mn-ea"/>
            </a:endParaRPr>
          </a:p>
          <a:p>
            <a:r>
              <a:rPr lang="en-US" altLang="zh-CN" sz="2000" dirty="0"/>
              <a:t>      </a:t>
            </a:r>
            <a:r>
              <a:rPr lang="en-US" altLang="zh-CN" sz="2000" dirty="0" err="1"/>
              <a:t>s</a:t>
            </a:r>
            <a:r>
              <a:rPr lang="en-US" altLang="zh-CN" sz="2000" baseline="-25000" dirty="0" err="1"/>
              <a:t>n</a:t>
            </a:r>
            <a:r>
              <a:rPr lang="en-US" altLang="zh-CN" sz="2000" dirty="0"/>
              <a:t>=</a:t>
            </a:r>
            <a:r>
              <a:rPr lang="en-US" altLang="zh-CN" sz="2000" dirty="0">
                <a:sym typeface="+mn-ea"/>
              </a:rPr>
              <a:t>(p</a:t>
            </a:r>
            <a:r>
              <a:rPr lang="en-US" altLang="zh-CN" sz="2000" baseline="-25000" dirty="0">
                <a:sym typeface="+mn-ea"/>
              </a:rPr>
              <a:t>1</a:t>
            </a:r>
            <a:r>
              <a:rPr lang="en-US" altLang="zh-CN" sz="2000" dirty="0">
                <a:sym typeface="+mn-ea"/>
              </a:rPr>
              <a:t>,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p</a:t>
            </a:r>
            <a:r>
              <a:rPr lang="en-US" altLang="zh-CN" sz="2000" baseline="-25000" dirty="0">
                <a:solidFill>
                  <a:schemeClr val="tx1"/>
                </a:solidFill>
                <a:sym typeface="+mn-ea"/>
              </a:rPr>
              <a:t>2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, p</a:t>
            </a:r>
            <a:r>
              <a:rPr lang="en-US" altLang="zh-CN" sz="2000" baseline="-25000" dirty="0">
                <a:solidFill>
                  <a:schemeClr val="tx1"/>
                </a:solidFill>
                <a:sym typeface="+mn-ea"/>
              </a:rPr>
              <a:t>3</a:t>
            </a:r>
            <a:r>
              <a:rPr lang="en-US" altLang="zh-CN" sz="2000" baseline="-25000" dirty="0">
                <a:sym typeface="+mn-ea"/>
              </a:rPr>
              <a:t>,</a:t>
            </a:r>
            <a:r>
              <a:rPr lang="en-US" altLang="zh-CN" sz="2000" dirty="0">
                <a:sym typeface="+mn-ea"/>
              </a:rPr>
              <a:t>..., 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p</a:t>
            </a:r>
            <a:r>
              <a:rPr lang="en-US" altLang="zh-CN" sz="2000" baseline="-25000" dirty="0">
                <a:solidFill>
                  <a:srgbClr val="FF0000"/>
                </a:solidFill>
                <a:sym typeface="+mn-ea"/>
              </a:rPr>
              <a:t>n,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p</a:t>
            </a:r>
            <a:r>
              <a:rPr lang="en-US" altLang="zh-CN" sz="2000" baseline="-25000" dirty="0">
                <a:solidFill>
                  <a:srgbClr val="FF0000"/>
                </a:solidFill>
                <a:sym typeface="+mn-ea"/>
              </a:rPr>
              <a:t>n-1</a:t>
            </a:r>
            <a:r>
              <a:rPr lang="en-US" altLang="zh-CN" sz="2000" dirty="0" smtClean="0">
                <a:sym typeface="+mn-ea"/>
              </a:rPr>
              <a:t>)                   </a:t>
            </a:r>
            <a:r>
              <a:rPr lang="en-US" altLang="zh-CN" sz="2000" dirty="0" smtClean="0">
                <a:solidFill>
                  <a:srgbClr val="00B050"/>
                </a:solidFill>
                <a:sym typeface="+mn-ea"/>
              </a:rPr>
              <a:t>The search starts with the inversion count less than 2.</a:t>
            </a:r>
            <a:endParaRPr lang="en-US" altLang="zh-CN" sz="2000" dirty="0">
              <a:solidFill>
                <a:srgbClr val="00B05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15390" y="4147820"/>
            <a:ext cx="108940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/>
              <a:t> </a:t>
            </a:r>
            <a:r>
              <a:rPr lang="en-US" altLang="zh-CN" dirty="0"/>
              <a:t>3 </a:t>
            </a:r>
            <a:r>
              <a:rPr lang="zh-CN" altLang="en-US" dirty="0"/>
              <a:t>Mutation operator</a:t>
            </a:r>
            <a:r>
              <a:rPr lang="en-US" altLang="zh-CN" dirty="0"/>
              <a:t>:  the individuals should be mutated </a:t>
            </a:r>
            <a:r>
              <a:rPr lang="en-US" altLang="zh-CN" dirty="0">
                <a:sym typeface="+mn-ea"/>
              </a:rPr>
              <a:t> by the INSERT operator ( Serpell10)  </a:t>
            </a:r>
            <a:r>
              <a:rPr lang="en-US" altLang="zh-CN" dirty="0"/>
              <a:t>during the search</a:t>
            </a:r>
            <a:endParaRPr lang="en-US" altLang="zh-CN" dirty="0"/>
          </a:p>
        </p:txBody>
      </p:sp>
      <p:pic>
        <p:nvPicPr>
          <p:cNvPr id="7" name="图片 6" descr="GJU_~YXP6TS@FQIF{_2PA%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760" y="4625340"/>
            <a:ext cx="4117340" cy="78041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15390" y="5632450"/>
            <a:ext cx="92786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4 </a:t>
            </a:r>
            <a:r>
              <a:rPr lang="zh-CN" altLang="en-US"/>
              <a:t>Selection probability:</a:t>
            </a:r>
            <a:r>
              <a:rPr lang="en-US" altLang="zh-CN"/>
              <a:t>  Each individual has the chance of </a:t>
            </a:r>
            <a:r>
              <a:rPr lang="en-US" altLang="zh-CN">
                <a:sym typeface="+mn-ea"/>
              </a:rPr>
              <a:t>P(s</a:t>
            </a:r>
            <a:r>
              <a:rPr lang="en-US" altLang="zh-CN" baseline="-25000">
                <a:sym typeface="+mn-ea"/>
              </a:rPr>
              <a:t>i</a:t>
            </a:r>
            <a:r>
              <a:rPr lang="en-US" altLang="zh-CN">
                <a:sym typeface="+mn-ea"/>
              </a:rPr>
              <a:t>) to be improved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9" name="图片 8" descr="(MOZ(NJ%AIG5UPUH{$D`[D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980" y="6094095"/>
            <a:ext cx="1562100" cy="571500"/>
          </a:xfrm>
          <a:prstGeom prst="rect">
            <a:avLst/>
          </a:prstGeom>
        </p:spPr>
      </p:pic>
      <p:sp>
        <p:nvSpPr>
          <p:cNvPr id="11" name="文本框 5"/>
          <p:cNvSpPr txBox="1"/>
          <p:nvPr/>
        </p:nvSpPr>
        <p:spPr>
          <a:xfrm>
            <a:off x="559558" y="1152743"/>
            <a:ext cx="11549892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/>
              <a:t> </a:t>
            </a:r>
            <a:r>
              <a:rPr lang="en-US" altLang="zh-CN" b="1" dirty="0" smtClean="0"/>
              <a:t>Like the </a:t>
            </a:r>
            <a:r>
              <a:rPr lang="en-US" altLang="zh-CN" b="1" dirty="0"/>
              <a:t>g</a:t>
            </a:r>
            <a:r>
              <a:rPr lang="en-US" altLang="zh-CN" b="1" dirty="0" smtClean="0"/>
              <a:t>enetic algorithm, ABC is a natural inspired optimizer based on a population of “artificial bees” </a:t>
            </a:r>
            <a:endParaRPr lang="en-US" altLang="zh-CN" b="1" dirty="0"/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2188845" y="615315"/>
            <a:ext cx="7660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ym typeface="+mn-ea"/>
              </a:rPr>
              <a:t>artificial bee</a:t>
            </a:r>
            <a:r>
              <a:rPr lang="en-US" sz="2800" b="1">
                <a:sym typeface="+mn-ea"/>
              </a:rPr>
              <a:t> </a:t>
            </a:r>
            <a:r>
              <a:rPr lang="en-US" sz="2800">
                <a:sym typeface="+mn-ea"/>
              </a:rPr>
              <a:t>colony algorithm(ABC)</a:t>
            </a:r>
            <a:endParaRPr lang="en-US" altLang="zh-CN" sz="2800"/>
          </a:p>
        </p:txBody>
      </p:sp>
      <p:sp>
        <p:nvSpPr>
          <p:cNvPr id="49" name="文本框 48"/>
          <p:cNvSpPr txBox="1"/>
          <p:nvPr/>
        </p:nvSpPr>
        <p:spPr>
          <a:xfrm>
            <a:off x="1082675" y="4911725"/>
            <a:ext cx="246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/>
              <a:t>.</a:t>
            </a:r>
            <a:endParaRPr lang="en-US" altLang="zh-CN"/>
          </a:p>
        </p:txBody>
      </p:sp>
      <p:pic>
        <p:nvPicPr>
          <p:cNvPr id="2" name="图片 1" descr="9({3FDMJ[]AJ]$ZNXI@OMV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1545" y="1346835"/>
            <a:ext cx="5249545" cy="47110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advTm="140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3597275" y="471170"/>
            <a:ext cx="51320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latin typeface="Georgia" panose="02040502050405020303" charset="0"/>
                <a:cs typeface="Georgia" panose="02040502050405020303" charset="0"/>
              </a:rPr>
              <a:t>Results</a:t>
            </a:r>
            <a:endParaRPr lang="en-US" altLang="zh-CN" sz="2800"/>
          </a:p>
        </p:txBody>
      </p:sp>
      <p:pic>
        <p:nvPicPr>
          <p:cNvPr id="4" name="图片 3" descr="G@I332929%5H6`]A7$~FS_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0725" y="1458595"/>
            <a:ext cx="5114925" cy="25812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3904" y="4314825"/>
            <a:ext cx="6210101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dirty="0"/>
              <a:t>Data set:  </a:t>
            </a:r>
            <a:r>
              <a:rPr lang="en-US" dirty="0"/>
              <a:t>In (Liu17), </a:t>
            </a:r>
            <a:r>
              <a:rPr lang="en-US" dirty="0" smtClean="0"/>
              <a:t>10 instances,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</a:t>
            </a:r>
            <a:r>
              <a:rPr lang="en-US" dirty="0" smtClean="0"/>
              <a:t> 10-100 rectangles per instance</a:t>
            </a:r>
            <a:endParaRPr lang="en-US" dirty="0"/>
          </a:p>
          <a:p>
            <a:r>
              <a:rPr lang="en-US" dirty="0">
                <a:sym typeface="+mn-ea"/>
              </a:rPr>
              <a:t>baselines:  GA ( Xu10), IBF(Liu17)</a:t>
            </a:r>
            <a:endParaRPr lang="en-US" dirty="0">
              <a:sym typeface="+mn-ea"/>
            </a:endParaRPr>
          </a:p>
          <a:p>
            <a:endParaRPr lang="en-US" dirty="0"/>
          </a:p>
          <a:p>
            <a:r>
              <a:rPr lang="en-US" dirty="0"/>
              <a:t>--the stopping criterion: obtaining a layout with</a:t>
            </a:r>
            <a:endParaRPr lang="en-US" dirty="0"/>
          </a:p>
          <a:p>
            <a:r>
              <a:rPr lang="en-US" dirty="0"/>
              <a:t>envelopment radius less than the </a:t>
            </a:r>
            <a:r>
              <a:rPr lang="en-US" dirty="0" err="1"/>
              <a:t>rtarget</a:t>
            </a:r>
            <a:r>
              <a:rPr lang="en-US" dirty="0"/>
              <a:t>, or execution time exceeding an hour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--5 runs on each instance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图片 6" descr="{8)9)R1PPAERNH~HE_XB3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030" y="1553845"/>
            <a:ext cx="4010025" cy="41148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408805" y="878840"/>
            <a:ext cx="3373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Georgia" panose="02040502050405020303" charset="0"/>
                <a:cs typeface="Georgia" panose="02040502050405020303" charset="0"/>
              </a:rPr>
              <a:t>Conclusion</a:t>
            </a:r>
            <a:endParaRPr lang="en-US" altLang="zh-CN" sz="2800"/>
          </a:p>
        </p:txBody>
      </p:sp>
      <p:sp>
        <p:nvSpPr>
          <p:cNvPr id="8" name="文本框 7"/>
          <p:cNvSpPr txBox="1"/>
          <p:nvPr/>
        </p:nvSpPr>
        <p:spPr>
          <a:xfrm>
            <a:off x="1328420" y="2261870"/>
            <a:ext cx="1055306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1  </a:t>
            </a:r>
            <a:r>
              <a:rPr lang="zh-CN" altLang="en-US"/>
              <a:t>A problem-specific knowledge based artificial bee colony</a:t>
            </a:r>
            <a:r>
              <a:rPr lang="en-US" altLang="zh-CN"/>
              <a:t> </a:t>
            </a:r>
            <a:r>
              <a:rPr lang="zh-CN" altLang="en-US"/>
              <a:t>(ABC) algorithm for the layout optimization problem is presented. 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 </a:t>
            </a:r>
            <a:r>
              <a:rPr lang="zh-CN" altLang="en-US"/>
              <a:t> On an open benchmark with </a:t>
            </a:r>
            <a:r>
              <a:rPr lang="en-US" altLang="zh-CN"/>
              <a:t>10</a:t>
            </a:r>
            <a:r>
              <a:rPr lang="zh-CN" altLang="en-US"/>
              <a:t> instances, ABC</a:t>
            </a:r>
            <a:r>
              <a:rPr lang="en-US" altLang="zh-CN"/>
              <a:t> </a:t>
            </a:r>
            <a:r>
              <a:rPr lang="zh-CN" altLang="en-US"/>
              <a:t>outperforms the genetic algorithm on all the instances, and</a:t>
            </a:r>
            <a:r>
              <a:rPr lang="en-US" altLang="zh-CN"/>
              <a:t> </a:t>
            </a:r>
            <a:r>
              <a:rPr lang="zh-CN" altLang="en-US"/>
              <a:t>outperforms the quasi-human algorithm on nine of them. 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354580" y="4599305"/>
            <a:ext cx="81959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>
                <a:latin typeface="Ink Free" panose="03080402000500000000" charset="0"/>
                <a:cs typeface="Ink Free" panose="03080402000500000000" charset="0"/>
              </a:rPr>
              <a:t>Thank you for listening!</a:t>
            </a:r>
            <a:endParaRPr lang="en-US" altLang="zh-CN" sz="5400">
              <a:latin typeface="Ink Free" panose="03080402000500000000" charset="0"/>
              <a:cs typeface="Ink Free" panose="03080402000500000000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8.xml><?xml version="1.0" encoding="utf-8"?>
<p:tagLst xmlns:p="http://schemas.openxmlformats.org/presentationml/2006/main">
  <p:tag name="KSO_WM_UNIT_PLACING_PICTURE_USER_VIEWPORT" val="{&quot;height&quot;:7096,&quot;width&quot;:19200}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2.993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2.993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2.993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3.707|2.481|2.183|2.295|2.339|2.317|2.33|2.314|2.405|2.377|3.479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3.533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3.533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3.533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3.533"/>
</p:tagLst>
</file>

<file path=ppt/tags/tag1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3.533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5.27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TIMING" val="|2.993"/>
</p:tagLst>
</file>

<file path=ppt/tags/tag141.xml><?xml version="1.0" encoding="utf-8"?>
<p:tagLst xmlns:p="http://schemas.openxmlformats.org/presentationml/2006/main">
  <p:tag name="COMMONDATA" val="eyJoZGlkIjoiMzZmZTg0YzQ0YjViYmVkMzgzMjM5MjBlZTZjN2UwOWI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4287</Words>
  <Application>WPS 演示</Application>
  <PresentationFormat>自定义</PresentationFormat>
  <Paragraphs>207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Wingdings</vt:lpstr>
      <vt:lpstr>Times New Roman</vt:lpstr>
      <vt:lpstr>Georgia</vt:lpstr>
      <vt:lpstr>Ink Free</vt:lpstr>
      <vt:lpstr>Arial Unicode MS</vt:lpstr>
      <vt:lpstr>Calibri</vt:lpstr>
      <vt:lpstr>Office 主题​​</vt:lpstr>
      <vt:lpstr>1_Office 主题​​</vt:lpstr>
      <vt:lpstr>Problem-specific knowledge based artificial beecolony algorithm for  the rectangle layout optimization problem  in satellite design </vt:lpstr>
      <vt:lpstr>PowerPoint 演示文稿</vt:lpstr>
      <vt:lpstr>PowerPoint 演示文稿</vt:lpstr>
      <vt:lpstr>PowerPoint 演示文稿</vt:lpstr>
      <vt:lpstr>Our approach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Problem-specific knowledge based artificial beecolony algorithm for  the rectangle layout optimization problem  in satellite design </dc:title>
  <dc:creator/>
  <cp:lastModifiedBy>狮子</cp:lastModifiedBy>
  <cp:revision>200</cp:revision>
  <dcterms:created xsi:type="dcterms:W3CDTF">2019-06-19T02:08:00Z</dcterms:created>
  <dcterms:modified xsi:type="dcterms:W3CDTF">2022-06-08T10:13:45Z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0CE99BCFA0D84CDC98741856398CFD09</vt:lpwstr>
  </property>
</Properties>
</file>