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473" r:id="rId2"/>
    <p:sldId id="523" r:id="rId3"/>
    <p:sldId id="474" r:id="rId4"/>
    <p:sldId id="524" r:id="rId5"/>
    <p:sldId id="536" r:id="rId6"/>
    <p:sldId id="537" r:id="rId7"/>
    <p:sldId id="538" r:id="rId8"/>
    <p:sldId id="542" r:id="rId9"/>
    <p:sldId id="525" r:id="rId10"/>
    <p:sldId id="527" r:id="rId11"/>
    <p:sldId id="526" r:id="rId12"/>
    <p:sldId id="528" r:id="rId13"/>
    <p:sldId id="532" r:id="rId14"/>
    <p:sldId id="544" r:id="rId15"/>
    <p:sldId id="520" r:id="rId16"/>
    <p:sldId id="545" r:id="rId17"/>
    <p:sldId id="546" r:id="rId18"/>
    <p:sldId id="547" r:id="rId19"/>
    <p:sldId id="535" r:id="rId20"/>
    <p:sldId id="533" r:id="rId21"/>
    <p:sldId id="543" r:id="rId22"/>
    <p:sldId id="539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0033CC"/>
    <a:srgbClr val="0000FF"/>
    <a:srgbClr val="313193"/>
    <a:srgbClr val="006600"/>
    <a:srgbClr val="FFFFCC"/>
    <a:srgbClr val="FFCDCD"/>
    <a:srgbClr val="C00000"/>
    <a:srgbClr val="000066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02" autoAdjust="0"/>
    <p:restoredTop sz="77043" autoAdjust="0"/>
  </p:normalViewPr>
  <p:slideViewPr>
    <p:cSldViewPr>
      <p:cViewPr>
        <p:scale>
          <a:sx n="70" d="100"/>
          <a:sy n="70" d="100"/>
        </p:scale>
        <p:origin x="-858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CA0EBC8-1C49-4F14-935B-D7FB8EC92833}" type="datetimeFigureOut">
              <a:rPr lang="en-US"/>
              <a:pPr>
                <a:defRPr/>
              </a:pPr>
              <a:t>6/1/2022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F19C688-5298-4A0D-84CE-2BFBE96CF1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1814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2B66D5-C2A7-4A77-BD13-6DD6ED3C71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7813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F2CBE7B-51B8-420A-9C44-D57140091819}" type="slidenum">
              <a:rPr lang="en-CA" altLang="en-US" smtClean="0">
                <a:latin typeface="Calibri" pitchFamily="34" charset="0"/>
                <a:cs typeface="Arial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en-CA" altLang="en-US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B4E0D76-E830-489D-AA9C-AAD631A4B569}" type="slidenum">
              <a:rPr lang="en-CA" altLang="en-US" smtClean="0">
                <a:latin typeface="Calibri" pitchFamily="34" charset="0"/>
                <a:cs typeface="Arial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en-CA" altLang="en-US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B4E0D76-E830-489D-AA9C-AAD631A4B569}" type="slidenum">
              <a:rPr lang="en-CA" altLang="en-US" smtClean="0">
                <a:latin typeface="Calibri" pitchFamily="34" charset="0"/>
                <a:cs typeface="Arial" charset="0"/>
              </a:rPr>
              <a:pPr eaLnBrk="1" hangingPunct="1">
                <a:spcBef>
                  <a:spcPct val="0"/>
                </a:spcBef>
              </a:pPr>
              <a:t>3</a:t>
            </a:fld>
            <a:endParaRPr lang="en-CA" altLang="en-US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B4E0D76-E830-489D-AA9C-AAD631A4B569}" type="slidenum">
              <a:rPr lang="en-CA" altLang="en-US" smtClean="0">
                <a:latin typeface="Calibri" pitchFamily="34" charset="0"/>
                <a:cs typeface="Arial" charset="0"/>
              </a:rPr>
              <a:pPr eaLnBrk="1" hangingPunct="1">
                <a:spcBef>
                  <a:spcPct val="0"/>
                </a:spcBef>
              </a:pPr>
              <a:t>4</a:t>
            </a:fld>
            <a:endParaRPr lang="en-CA" altLang="en-US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B336587-54AE-49C4-BC65-EEAFEC3BF49B}" type="slidenum">
              <a:rPr lang="en-CA" altLang="en-US" smtClean="0">
                <a:latin typeface="Calibri" pitchFamily="34" charset="0"/>
                <a:cs typeface="Arial" charset="0"/>
              </a:rPr>
              <a:pPr eaLnBrk="1" hangingPunct="1">
                <a:spcBef>
                  <a:spcPct val="0"/>
                </a:spcBef>
              </a:pPr>
              <a:t>5</a:t>
            </a:fld>
            <a:endParaRPr lang="en-CA" altLang="en-US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B336587-54AE-49C4-BC65-EEAFEC3BF49B}" type="slidenum">
              <a:rPr lang="en-CA" altLang="en-US" smtClean="0">
                <a:latin typeface="Calibri" pitchFamily="34" charset="0"/>
                <a:cs typeface="Arial" charset="0"/>
              </a:rPr>
              <a:pPr eaLnBrk="1" hangingPunct="1">
                <a:spcBef>
                  <a:spcPct val="0"/>
                </a:spcBef>
              </a:pPr>
              <a:t>6</a:t>
            </a:fld>
            <a:endParaRPr lang="en-CA" altLang="en-US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B336587-54AE-49C4-BC65-EEAFEC3BF49B}" type="slidenum">
              <a:rPr lang="en-CA" altLang="en-US" smtClean="0">
                <a:latin typeface="Calibri" pitchFamily="34" charset="0"/>
                <a:cs typeface="Arial" charset="0"/>
              </a:rPr>
              <a:pPr eaLnBrk="1" hangingPunct="1">
                <a:spcBef>
                  <a:spcPct val="0"/>
                </a:spcBef>
              </a:pPr>
              <a:t>7</a:t>
            </a:fld>
            <a:endParaRPr lang="en-CA" altLang="en-US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B336587-54AE-49C4-BC65-EEAFEC3BF49B}" type="slidenum">
              <a:rPr lang="en-CA" altLang="en-US" smtClean="0">
                <a:latin typeface="Calibri" pitchFamily="34" charset="0"/>
                <a:cs typeface="Arial" charset="0"/>
              </a:rPr>
              <a:pPr eaLnBrk="1" hangingPunct="1">
                <a:spcBef>
                  <a:spcPct val="0"/>
                </a:spcBef>
              </a:pPr>
              <a:t>8</a:t>
            </a:fld>
            <a:endParaRPr lang="en-CA" altLang="en-US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B4E0D76-E830-489D-AA9C-AAD631A4B569}" type="slidenum">
              <a:rPr lang="en-CA" altLang="en-US" smtClean="0">
                <a:latin typeface="Calibri" pitchFamily="34" charset="0"/>
                <a:cs typeface="Arial" charset="0"/>
              </a:rPr>
              <a:pPr eaLnBrk="1" hangingPunct="1">
                <a:spcBef>
                  <a:spcPct val="0"/>
                </a:spcBef>
              </a:pPr>
              <a:t>9</a:t>
            </a:fld>
            <a:endParaRPr lang="en-CA" altLang="en-US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B4E0D76-E830-489D-AA9C-AAD631A4B569}" type="slidenum">
              <a:rPr lang="en-CA" altLang="en-US" smtClean="0">
                <a:latin typeface="Calibri" pitchFamily="34" charset="0"/>
                <a:cs typeface="Arial" charset="0"/>
              </a:rPr>
              <a:pPr eaLnBrk="1" hangingPunct="1">
                <a:spcBef>
                  <a:spcPct val="0"/>
                </a:spcBef>
              </a:pPr>
              <a:t>10</a:t>
            </a:fld>
            <a:endParaRPr lang="en-CA" altLang="en-US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B336587-54AE-49C4-BC65-EEAFEC3BF49B}" type="slidenum">
              <a:rPr lang="en-CA" altLang="en-US" smtClean="0">
                <a:latin typeface="Calibri" pitchFamily="34" charset="0"/>
                <a:cs typeface="Arial" charset="0"/>
              </a:rPr>
              <a:pPr eaLnBrk="1" hangingPunct="1">
                <a:spcBef>
                  <a:spcPct val="0"/>
                </a:spcBef>
              </a:pPr>
              <a:t>11</a:t>
            </a:fld>
            <a:endParaRPr lang="en-CA" altLang="en-US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B336587-54AE-49C4-BC65-EEAFEC3BF49B}" type="slidenum">
              <a:rPr lang="en-CA" altLang="en-US" smtClean="0">
                <a:latin typeface="Calibri" pitchFamily="34" charset="0"/>
                <a:cs typeface="Arial" charset="0"/>
              </a:rPr>
              <a:pPr eaLnBrk="1" hangingPunct="1">
                <a:spcBef>
                  <a:spcPct val="0"/>
                </a:spcBef>
              </a:pPr>
              <a:t>12</a:t>
            </a:fld>
            <a:endParaRPr lang="en-CA" altLang="en-US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B4E0D76-E830-489D-AA9C-AAD631A4B569}" type="slidenum">
              <a:rPr lang="en-CA" altLang="en-US" smtClean="0">
                <a:latin typeface="Calibri" pitchFamily="34" charset="0"/>
                <a:cs typeface="Arial" charset="0"/>
              </a:rPr>
              <a:pPr eaLnBrk="1" hangingPunct="1">
                <a:spcBef>
                  <a:spcPct val="0"/>
                </a:spcBef>
              </a:pPr>
              <a:t>13</a:t>
            </a:fld>
            <a:endParaRPr lang="en-CA" altLang="en-US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B4E0D76-E830-489D-AA9C-AAD631A4B569}" type="slidenum">
              <a:rPr lang="en-CA" altLang="en-US" smtClean="0">
                <a:latin typeface="Calibri" pitchFamily="34" charset="0"/>
                <a:cs typeface="Arial" charset="0"/>
              </a:rPr>
              <a:pPr eaLnBrk="1" hangingPunct="1">
                <a:spcBef>
                  <a:spcPct val="0"/>
                </a:spcBef>
              </a:pPr>
              <a:t>14</a:t>
            </a:fld>
            <a:endParaRPr lang="en-CA" altLang="en-US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B336587-54AE-49C4-BC65-EEAFEC3BF49B}" type="slidenum">
              <a:rPr lang="en-CA" altLang="en-US" smtClean="0">
                <a:latin typeface="Calibri" pitchFamily="34" charset="0"/>
                <a:cs typeface="Arial" charset="0"/>
              </a:rPr>
              <a:pPr eaLnBrk="1" hangingPunct="1">
                <a:spcBef>
                  <a:spcPct val="0"/>
                </a:spcBef>
              </a:pPr>
              <a:t>15</a:t>
            </a:fld>
            <a:endParaRPr lang="en-CA" altLang="en-US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B336587-54AE-49C4-BC65-EEAFEC3BF49B}" type="slidenum">
              <a:rPr lang="en-CA" altLang="en-US" smtClean="0">
                <a:latin typeface="Calibri" pitchFamily="34" charset="0"/>
                <a:cs typeface="Arial" charset="0"/>
              </a:rPr>
              <a:pPr eaLnBrk="1" hangingPunct="1">
                <a:spcBef>
                  <a:spcPct val="0"/>
                </a:spcBef>
              </a:pPr>
              <a:t>16</a:t>
            </a:fld>
            <a:endParaRPr lang="en-CA" altLang="en-US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B336587-54AE-49C4-BC65-EEAFEC3BF49B}" type="slidenum">
              <a:rPr lang="en-CA" altLang="en-US" smtClean="0">
                <a:latin typeface="Calibri" pitchFamily="34" charset="0"/>
                <a:cs typeface="Arial" charset="0"/>
              </a:rPr>
              <a:pPr eaLnBrk="1" hangingPunct="1">
                <a:spcBef>
                  <a:spcPct val="0"/>
                </a:spcBef>
              </a:pPr>
              <a:t>17</a:t>
            </a:fld>
            <a:endParaRPr lang="en-CA" altLang="en-US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B336587-54AE-49C4-BC65-EEAFEC3BF49B}" type="slidenum">
              <a:rPr lang="en-CA" altLang="en-US" smtClean="0">
                <a:latin typeface="Calibri" pitchFamily="34" charset="0"/>
                <a:cs typeface="Arial" charset="0"/>
              </a:rPr>
              <a:pPr eaLnBrk="1" hangingPunct="1">
                <a:spcBef>
                  <a:spcPct val="0"/>
                </a:spcBef>
              </a:pPr>
              <a:t>18</a:t>
            </a:fld>
            <a:endParaRPr lang="en-CA" altLang="en-US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B4E0D76-E830-489D-AA9C-AAD631A4B569}" type="slidenum">
              <a:rPr lang="en-CA" altLang="en-US" smtClean="0">
                <a:latin typeface="Calibri" pitchFamily="34" charset="0"/>
                <a:cs typeface="Arial" charset="0"/>
              </a:rPr>
              <a:pPr eaLnBrk="1" hangingPunct="1">
                <a:spcBef>
                  <a:spcPct val="0"/>
                </a:spcBef>
              </a:pPr>
              <a:t>19</a:t>
            </a:fld>
            <a:endParaRPr lang="en-CA" altLang="en-US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B4E0D76-E830-489D-AA9C-AAD631A4B569}" type="slidenum">
              <a:rPr lang="en-CA" altLang="en-US" smtClean="0">
                <a:latin typeface="Calibri" pitchFamily="34" charset="0"/>
                <a:cs typeface="Arial" charset="0"/>
              </a:rPr>
              <a:pPr eaLnBrk="1" hangingPunct="1">
                <a:spcBef>
                  <a:spcPct val="0"/>
                </a:spcBef>
              </a:pPr>
              <a:t>20</a:t>
            </a:fld>
            <a:endParaRPr lang="en-CA" altLang="en-US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B336587-54AE-49C4-BC65-EEAFEC3BF49B}" type="slidenum">
              <a:rPr lang="en-CA" altLang="en-US" smtClean="0">
                <a:latin typeface="Calibri" pitchFamily="34" charset="0"/>
                <a:cs typeface="Arial" charset="0"/>
              </a:rPr>
              <a:pPr eaLnBrk="1" hangingPunct="1">
                <a:spcBef>
                  <a:spcPct val="0"/>
                </a:spcBef>
              </a:pPr>
              <a:t>21</a:t>
            </a:fld>
            <a:endParaRPr lang="en-CA" altLang="en-US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B336587-54AE-49C4-BC65-EEAFEC3BF49B}" type="slidenum">
              <a:rPr lang="en-CA" altLang="en-US" smtClean="0">
                <a:latin typeface="Calibri" pitchFamily="34" charset="0"/>
                <a:cs typeface="Arial" charset="0"/>
              </a:rPr>
              <a:pPr eaLnBrk="1" hangingPunct="1">
                <a:spcBef>
                  <a:spcPct val="0"/>
                </a:spcBef>
              </a:pPr>
              <a:t>22</a:t>
            </a:fld>
            <a:endParaRPr lang="en-CA" altLang="en-US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715E2D-EE83-4DAF-BF24-1483584D3C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574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C09333-C553-4EB6-B4FD-B6413BD2CB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54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DE259-EF47-4092-A28E-01B58D38B6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036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3E08B1-D17C-4A45-87DB-B301A543A9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485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B6BA3E-0C2E-4245-AD25-F0660DEFE2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120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431E7-BA44-4750-93BC-326C85EAF1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883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8B3F9-F199-4E26-BFEB-12D1F84FE4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998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ED789-3280-4512-BCB1-1B963C654D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806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EECE28-8A7C-4891-8A8C-A289081E7A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029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F75A8C-A9EA-4091-8812-E5BBFCA795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06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9F0395-4C30-47F2-9783-0A56E68D32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609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6891104-B899-43CD-A2E3-DD00B9C5E8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tiff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250825" y="1066800"/>
            <a:ext cx="8642350" cy="1366838"/>
          </a:xfrm>
          <a:solidFill>
            <a:schemeClr val="tx1"/>
          </a:solidFill>
        </p:spPr>
        <p:txBody>
          <a:bodyPr anchorCtr="1"/>
          <a:lstStyle/>
          <a:p>
            <a:pPr eaLnBrk="1" hangingPunct="1"/>
            <a:r>
              <a:rPr lang="en-CA" altLang="en-US" sz="2800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On the Implications of Human-Paper </a:t>
            </a:r>
            <a:r>
              <a:rPr lang="en-CA" altLang="en-US" sz="28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Interaction for </a:t>
            </a:r>
            <a:r>
              <a:rPr lang="en-CA" altLang="en-US" sz="2800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Software Requirements Engineering Education</a:t>
            </a:r>
            <a:endParaRPr lang="en-CA" altLang="en-US" sz="2800" dirty="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>
          <a:xfrm>
            <a:off x="252413" y="3154363"/>
            <a:ext cx="8643937" cy="2941637"/>
          </a:xfrm>
        </p:spPr>
        <p:txBody>
          <a:bodyPr anchor="ctr" anchorCtr="1"/>
          <a:lstStyle/>
          <a:p>
            <a:pPr eaLnBrk="1" hangingPunct="1"/>
            <a:r>
              <a:rPr lang="en-US" altLang="en-US" sz="2000" dirty="0" smtClean="0">
                <a:latin typeface="Tahoma" pitchFamily="34" charset="0"/>
                <a:cs typeface="Tahoma" pitchFamily="34" charset="0"/>
              </a:rPr>
              <a:t>Pankaj Kamthan</a:t>
            </a:r>
          </a:p>
          <a:p>
            <a:pPr eaLnBrk="1" hangingPunct="1"/>
            <a:r>
              <a:rPr lang="en-US" altLang="en-US" sz="1600" dirty="0" smtClean="0">
                <a:latin typeface="Tahoma" pitchFamily="34" charset="0"/>
                <a:cs typeface="Tahoma" pitchFamily="34" charset="0"/>
              </a:rPr>
              <a:t>Department of Computer Science and Software Engineering</a:t>
            </a:r>
          </a:p>
          <a:p>
            <a:pPr eaLnBrk="1" hangingPunct="1"/>
            <a:r>
              <a:rPr lang="en-US" altLang="en-US" sz="1600" dirty="0" smtClean="0">
                <a:latin typeface="Tahoma" pitchFamily="34" charset="0"/>
                <a:cs typeface="Tahoma" pitchFamily="34" charset="0"/>
              </a:rPr>
              <a:t>Concordia University, Montreal, Canada</a:t>
            </a:r>
          </a:p>
          <a:p>
            <a:pPr eaLnBrk="1" hangingPunct="1"/>
            <a:endParaRPr lang="en-US" altLang="en-US" sz="1600" dirty="0" smtClean="0">
              <a:latin typeface="Tahoma" pitchFamily="34" charset="0"/>
              <a:cs typeface="Tahoma" pitchFamily="34" charset="0"/>
            </a:endParaRPr>
          </a:p>
          <a:p>
            <a:pPr eaLnBrk="1" hangingPunct="1"/>
            <a:r>
              <a:rPr lang="en-CA" altLang="en-US" sz="1300" dirty="0">
                <a:latin typeface="Tahoma" pitchFamily="34" charset="0"/>
                <a:cs typeface="Tahoma" pitchFamily="34" charset="0"/>
              </a:rPr>
              <a:t>The Thirty </a:t>
            </a:r>
            <a:r>
              <a:rPr lang="en-CA" altLang="en-US" sz="1300" dirty="0" smtClean="0">
                <a:latin typeface="Tahoma" pitchFamily="34" charset="0"/>
                <a:cs typeface="Tahoma" pitchFamily="34" charset="0"/>
              </a:rPr>
              <a:t>Fourth </a:t>
            </a:r>
            <a:r>
              <a:rPr lang="en-CA" altLang="en-US" sz="1300" dirty="0">
                <a:latin typeface="Tahoma" pitchFamily="34" charset="0"/>
                <a:cs typeface="Tahoma" pitchFamily="34" charset="0"/>
              </a:rPr>
              <a:t>International Conference on Software Engineering and Knowledge Engineering (SEKE </a:t>
            </a:r>
            <a:r>
              <a:rPr lang="en-CA" altLang="en-US" sz="1300" dirty="0" smtClean="0">
                <a:latin typeface="Tahoma" pitchFamily="34" charset="0"/>
                <a:cs typeface="Tahoma" pitchFamily="34" charset="0"/>
              </a:rPr>
              <a:t>2022) </a:t>
            </a:r>
          </a:p>
          <a:p>
            <a:pPr eaLnBrk="1" hangingPunct="1"/>
            <a:r>
              <a:rPr lang="en-CA" altLang="en-US" sz="1300" dirty="0" smtClean="0">
                <a:latin typeface="Tahoma" pitchFamily="34" charset="0"/>
                <a:cs typeface="Tahoma" pitchFamily="34" charset="0"/>
              </a:rPr>
              <a:t>Pittsburgh</a:t>
            </a:r>
            <a:r>
              <a:rPr lang="en-CA" altLang="en-US" sz="1300" dirty="0">
                <a:latin typeface="Tahoma" pitchFamily="34" charset="0"/>
                <a:cs typeface="Tahoma" pitchFamily="34" charset="0"/>
              </a:rPr>
              <a:t>, U.S.A. </a:t>
            </a:r>
            <a:endParaRPr lang="en-CA" altLang="en-US" sz="1300" dirty="0" smtClean="0">
              <a:latin typeface="Tahoma" pitchFamily="34" charset="0"/>
              <a:cs typeface="Tahoma" pitchFamily="34" charset="0"/>
            </a:endParaRPr>
          </a:p>
          <a:p>
            <a:pPr eaLnBrk="1" hangingPunct="1"/>
            <a:r>
              <a:rPr lang="en-CA" altLang="en-US" sz="1300" dirty="0" smtClean="0">
                <a:latin typeface="Tahoma" pitchFamily="34" charset="0"/>
                <a:cs typeface="Tahoma" pitchFamily="34" charset="0"/>
              </a:rPr>
              <a:t>July </a:t>
            </a:r>
            <a:r>
              <a:rPr lang="en-CA" altLang="en-US" sz="1300" dirty="0">
                <a:latin typeface="Tahoma" pitchFamily="34" charset="0"/>
                <a:cs typeface="Tahoma" pitchFamily="34" charset="0"/>
              </a:rPr>
              <a:t>1-10, </a:t>
            </a:r>
            <a:r>
              <a:rPr lang="en-CA" altLang="en-US" sz="1300" dirty="0" smtClean="0">
                <a:latin typeface="Tahoma" pitchFamily="34" charset="0"/>
                <a:cs typeface="Tahoma" pitchFamily="34" charset="0"/>
              </a:rPr>
              <a:t>2022</a:t>
            </a:r>
            <a:endParaRPr lang="en-US" altLang="en-US" sz="1300" dirty="0" smtClean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pPr eaLnBrk="1" hangingPunct="1"/>
            <a:r>
              <a:rPr lang="en-US" altLang="en-US" sz="32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Dedication</a:t>
            </a:r>
            <a:endParaRPr lang="en-CA" altLang="en-US" sz="3200" dirty="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None/>
            </a:pPr>
            <a:endParaRPr lang="en-CA" altLang="en-US" sz="2800" dirty="0" smtClean="0">
              <a:latin typeface="Tahoma" pitchFamily="34" charset="0"/>
              <a:cs typeface="Tahoma" pitchFamily="34" charset="0"/>
            </a:endParaRPr>
          </a:p>
          <a:p>
            <a:pPr marL="0" indent="0" algn="ctr" eaLnBrk="1" hangingPunct="1">
              <a:buNone/>
            </a:pPr>
            <a:endParaRPr lang="en-CA" altLang="en-US" sz="2800" dirty="0">
              <a:latin typeface="Tahoma" pitchFamily="34" charset="0"/>
              <a:cs typeface="Tahoma" pitchFamily="34" charset="0"/>
            </a:endParaRPr>
          </a:p>
          <a:p>
            <a:pPr marL="0" indent="0" algn="ctr" eaLnBrk="1" hangingPunct="1">
              <a:buNone/>
            </a:pPr>
            <a:r>
              <a:rPr lang="en-CA" altLang="en-US" sz="2800" dirty="0" smtClean="0">
                <a:latin typeface="Tahoma" pitchFamily="34" charset="0"/>
                <a:cs typeface="Tahoma" pitchFamily="34" charset="0"/>
              </a:rPr>
              <a:t>In Remembrance of</a:t>
            </a:r>
          </a:p>
          <a:p>
            <a:pPr marL="0" indent="0" algn="ctr" eaLnBrk="1" hangingPunct="1">
              <a:buNone/>
            </a:pPr>
            <a:r>
              <a:rPr lang="en-CA" altLang="en-US" sz="2800" dirty="0" smtClean="0">
                <a:latin typeface="Tahoma" pitchFamily="34" charset="0"/>
                <a:cs typeface="Tahoma" pitchFamily="34" charset="0"/>
              </a:rPr>
              <a:t>Leslie Cohen, Terrill Fancott, Peter Grogono, Urmila Kamthan</a:t>
            </a:r>
          </a:p>
          <a:p>
            <a:pPr marL="0" indent="0" algn="ctr" eaLnBrk="1" hangingPunct="1">
              <a:buNone/>
            </a:pPr>
            <a:endParaRPr lang="en-CA" altLang="en-US" sz="2400" dirty="0">
              <a:latin typeface="Tahoma" pitchFamily="34" charset="0"/>
              <a:cs typeface="Tahoma" pitchFamily="34" charset="0"/>
            </a:endParaRPr>
          </a:p>
          <a:p>
            <a:pPr marL="0" indent="0" algn="ctr" eaLnBrk="1" hangingPunct="1">
              <a:buNone/>
            </a:pPr>
            <a:r>
              <a:rPr lang="en-CA" altLang="en-US" sz="2800" dirty="0" smtClean="0">
                <a:latin typeface="Tahoma" pitchFamily="34" charset="0"/>
                <a:cs typeface="Tahoma" pitchFamily="34" charset="0"/>
              </a:rPr>
              <a:t>Gone in 2020 and 2021, but Not Forgotten</a:t>
            </a:r>
          </a:p>
        </p:txBody>
      </p:sp>
      <p:sp>
        <p:nvSpPr>
          <p:cNvPr id="307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72A27CE-6648-49C1-A1D2-FF290C666746}" type="slidenum">
              <a:rPr lang="en-CA" altLang="en-US" sz="1200" smtClean="0">
                <a:latin typeface="Tahoma" pitchFamily="34" charset="0"/>
                <a:cs typeface="Tahoma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CA" altLang="en-US" sz="1200" smtClean="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502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pPr eaLnBrk="1" hangingPunct="1"/>
            <a:r>
              <a:rPr lang="en-US" altLang="en-US" sz="32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Acknowledgement</a:t>
            </a:r>
            <a:endParaRPr lang="en-CA" altLang="en-US" sz="3200" dirty="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CA" altLang="en-US" sz="2400" dirty="0" smtClean="0">
                <a:latin typeface="Tahoma" pitchFamily="34" charset="0"/>
                <a:cs typeface="Tahoma" pitchFamily="34" charset="0"/>
              </a:rPr>
              <a:t>Eleni </a:t>
            </a:r>
            <a:r>
              <a:rPr lang="en-CA" altLang="en-US" sz="2400" dirty="0" err="1" smtClean="0">
                <a:latin typeface="Tahoma" pitchFamily="34" charset="0"/>
                <a:cs typeface="Tahoma" pitchFamily="34" charset="0"/>
              </a:rPr>
              <a:t>Panagiotarakou</a:t>
            </a: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  <a:p>
            <a:pPr marL="0" indent="0" algn="just" eaLnBrk="1" hangingPunct="1">
              <a:buNone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  <a:p>
            <a:pPr algn="just" eaLnBrk="1" hangingPunct="1"/>
            <a:r>
              <a:rPr lang="en-CA" altLang="en-US" sz="2400" dirty="0" smtClean="0">
                <a:latin typeface="Tahoma" pitchFamily="34" charset="0"/>
                <a:cs typeface="Tahoma" pitchFamily="34" charset="0"/>
              </a:rPr>
              <a:t>Cast of Many Committed Students</a:t>
            </a:r>
          </a:p>
        </p:txBody>
      </p:sp>
      <p:sp>
        <p:nvSpPr>
          <p:cNvPr id="307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72A27CE-6648-49C1-A1D2-FF290C666746}" type="slidenum">
              <a:rPr lang="en-CA" altLang="en-US" sz="1200" smtClean="0">
                <a:latin typeface="Tahoma" pitchFamily="34" charset="0"/>
                <a:cs typeface="Tahoma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CA" altLang="en-US" sz="1200" smtClean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pPr eaLnBrk="1" hangingPunct="1"/>
            <a:r>
              <a:rPr lang="en-US" altLang="en-US" sz="32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Agenda</a:t>
            </a:r>
            <a:endParaRPr lang="en-CA" altLang="en-US" sz="3200" dirty="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A Few Points about Software Requirements Engineering</a:t>
            </a:r>
          </a:p>
          <a:p>
            <a:pPr algn="just" eaLnBrk="1" hangingPunct="1"/>
            <a:endParaRPr lang="en-CA" altLang="en-US" sz="2200" dirty="0" smtClean="0">
              <a:latin typeface="Tahoma" pitchFamily="34" charset="0"/>
              <a:cs typeface="Tahoma" pitchFamily="34" charset="0"/>
            </a:endParaRPr>
          </a:p>
          <a:p>
            <a:pPr algn="just" eaLnBrk="1" hangingPunct="1"/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A Very Brief Tour of the History of ‘Old’ Things</a:t>
            </a:r>
          </a:p>
          <a:p>
            <a:pPr algn="just" eaLnBrk="1" hangingPunct="1"/>
            <a:endParaRPr lang="en-CA" altLang="en-US" sz="2200" dirty="0" smtClean="0">
              <a:latin typeface="Tahoma" pitchFamily="34" charset="0"/>
              <a:cs typeface="Tahoma" pitchFamily="34" charset="0"/>
            </a:endParaRPr>
          </a:p>
          <a:p>
            <a:pPr algn="just" eaLnBrk="1" hangingPunct="1"/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A Mild Warning on being Enamored with ‘New’ Things</a:t>
            </a:r>
          </a:p>
          <a:p>
            <a:pPr algn="just" eaLnBrk="1" hangingPunct="1"/>
            <a:endParaRPr lang="en-CA" altLang="en-US" sz="2200" dirty="0">
              <a:latin typeface="Tahoma" pitchFamily="34" charset="0"/>
              <a:cs typeface="Tahoma" pitchFamily="34" charset="0"/>
            </a:endParaRPr>
          </a:p>
          <a:p>
            <a:pPr algn="just" eaLnBrk="1" hangingPunct="1"/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Software 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Requirements Engineering 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Education on Paper</a:t>
            </a:r>
          </a:p>
          <a:p>
            <a:pPr algn="just" eaLnBrk="1" hangingPunct="1"/>
            <a:endParaRPr lang="en-CA" altLang="en-US" sz="2200" dirty="0" smtClean="0">
              <a:latin typeface="Tahoma" pitchFamily="34" charset="0"/>
              <a:cs typeface="Tahoma" pitchFamily="34" charset="0"/>
            </a:endParaRPr>
          </a:p>
          <a:p>
            <a:pPr algn="just" eaLnBrk="1" hangingPunct="1"/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Concluding Remarks</a:t>
            </a:r>
          </a:p>
        </p:txBody>
      </p:sp>
      <p:sp>
        <p:nvSpPr>
          <p:cNvPr id="307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72A27CE-6648-49C1-A1D2-FF290C666746}" type="slidenum">
              <a:rPr lang="en-CA" altLang="en-US" sz="1200" smtClean="0">
                <a:latin typeface="Tahoma" pitchFamily="34" charset="0"/>
                <a:cs typeface="Tahoma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CA" altLang="en-US" sz="1200" smtClean="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94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pPr eaLnBrk="1" hangingPunct="1"/>
            <a:r>
              <a:rPr lang="en-US" altLang="en-US" sz="28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Necessity of Human-Centeredness of </a:t>
            </a:r>
            <a:br>
              <a:rPr lang="en-US" altLang="en-US" sz="28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</a:br>
            <a:r>
              <a:rPr lang="en-US" altLang="en-US" sz="28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Software Development Methodologies</a:t>
            </a:r>
            <a:endParaRPr lang="en-CA" altLang="en-US" sz="2800" dirty="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Software is becoming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indispensable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.</a:t>
            </a:r>
          </a:p>
          <a:p>
            <a:pPr marL="742950" lvl="2" indent="-342900" algn="just" eaLnBrk="1" hangingPunct="1">
              <a:buFont typeface="Courier New" panose="02070309020205020404" pitchFamily="49" charset="0"/>
              <a:buChar char="o"/>
              <a:defRPr/>
            </a:pPr>
            <a:r>
              <a:rPr lang="en-CA" altLang="en-US" sz="2000" dirty="0" smtClean="0">
                <a:latin typeface="Tahoma" pitchFamily="34" charset="0"/>
                <a:cs typeface="Tahoma" pitchFamily="34" charset="0"/>
              </a:rPr>
              <a:t>The circumstances of </a:t>
            </a:r>
            <a:r>
              <a:rPr lang="en-CA" altLang="en-US" sz="2000" b="1" dirty="0" smtClean="0">
                <a:latin typeface="Tahoma" pitchFamily="34" charset="0"/>
                <a:cs typeface="Tahoma" pitchFamily="34" charset="0"/>
              </a:rPr>
              <a:t>COVID-19</a:t>
            </a:r>
            <a:r>
              <a:rPr lang="en-CA" altLang="en-US" sz="2000" dirty="0" smtClean="0">
                <a:latin typeface="Tahoma" pitchFamily="34" charset="0"/>
                <a:cs typeface="Tahoma" pitchFamily="34" charset="0"/>
              </a:rPr>
              <a:t> pandemic have only </a:t>
            </a:r>
            <a:r>
              <a:rPr lang="en-CA" altLang="en-US" sz="2000" b="1" dirty="0" smtClean="0">
                <a:latin typeface="Tahoma" pitchFamily="34" charset="0"/>
                <a:cs typeface="Tahoma" pitchFamily="34" charset="0"/>
              </a:rPr>
              <a:t>exacerbated societal dependence</a:t>
            </a:r>
            <a:r>
              <a:rPr lang="en-CA" altLang="en-US" sz="2000" dirty="0" smtClean="0">
                <a:latin typeface="Tahoma" pitchFamily="34" charset="0"/>
                <a:cs typeface="Tahoma" pitchFamily="34" charset="0"/>
              </a:rPr>
              <a:t> on software.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endParaRPr lang="en-CA" altLang="en-US" sz="2200" dirty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Lot of software is aimed towards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humans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:</a:t>
            </a:r>
          </a:p>
          <a:p>
            <a:pPr marL="742950" lvl="2" indent="-342900" algn="just" eaLnBrk="1" hangingPunct="1">
              <a:buFont typeface="Courier New" panose="02070309020205020404" pitchFamily="49" charset="0"/>
              <a:buChar char="o"/>
              <a:defRPr/>
            </a:pPr>
            <a:r>
              <a:rPr lang="en-CA" altLang="en-US" sz="2000" dirty="0" smtClean="0">
                <a:latin typeface="Tahoma" pitchFamily="34" charset="0"/>
                <a:cs typeface="Tahoma" pitchFamily="34" charset="0"/>
              </a:rPr>
              <a:t>Booking, Banking, Driving, Educating</a:t>
            </a:r>
            <a:r>
              <a:rPr lang="en-CA" altLang="en-US" sz="2000" dirty="0">
                <a:latin typeface="Tahoma" pitchFamily="34" charset="0"/>
                <a:cs typeface="Tahoma" pitchFamily="34" charset="0"/>
              </a:rPr>
              <a:t>, Gaming, Conferencing</a:t>
            </a:r>
            <a:r>
              <a:rPr lang="en-CA" altLang="en-US" sz="2000" dirty="0" smtClean="0">
                <a:latin typeface="Tahoma" pitchFamily="34" charset="0"/>
                <a:cs typeface="Tahoma" pitchFamily="34" charset="0"/>
              </a:rPr>
              <a:t>, Shopping, and so on.</a:t>
            </a:r>
          </a:p>
          <a:p>
            <a:pPr marL="342900" lvl="1" indent="-342900" algn="just" eaLnBrk="1" hangingPunct="1">
              <a:buFont typeface="Courier New" panose="02070309020205020404" pitchFamily="49" charset="0"/>
              <a:buChar char="o"/>
              <a:defRPr/>
            </a:pPr>
            <a:endParaRPr lang="en-CA" altLang="en-US" sz="2200" dirty="0" smtClean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In the 1970s, Manny Lehman classified software into </a:t>
            </a:r>
            <a:r>
              <a:rPr lang="en-CA" altLang="en-US" sz="2200" b="1" dirty="0" smtClean="0">
                <a:solidFill>
                  <a:srgbClr val="003399"/>
                </a:solidFill>
                <a:latin typeface="Tahoma" pitchFamily="34" charset="0"/>
                <a:cs typeface="Tahoma" pitchFamily="34" charset="0"/>
              </a:rPr>
              <a:t>S-Type</a:t>
            </a:r>
            <a:r>
              <a:rPr lang="en-CA" altLang="en-US" sz="2200" b="1" dirty="0">
                <a:latin typeface="Tahoma" pitchFamily="34" charset="0"/>
                <a:cs typeface="Tahoma" pitchFamily="34" charset="0"/>
              </a:rPr>
              <a:t>, </a:t>
            </a:r>
            <a:r>
              <a:rPr lang="en-CA" altLang="en-US" sz="2200" b="1" dirty="0">
                <a:solidFill>
                  <a:srgbClr val="0000FF"/>
                </a:solidFill>
                <a:latin typeface="Tahoma" pitchFamily="34" charset="0"/>
                <a:cs typeface="Tahoma" pitchFamily="34" charset="0"/>
              </a:rPr>
              <a:t>P-Type</a:t>
            </a:r>
            <a:r>
              <a:rPr lang="en-CA" altLang="en-US" sz="2200" b="1" dirty="0">
                <a:latin typeface="Tahoma" pitchFamily="34" charset="0"/>
                <a:cs typeface="Tahoma" pitchFamily="34" charset="0"/>
              </a:rPr>
              <a:t>, and </a:t>
            </a:r>
            <a:r>
              <a:rPr lang="en-CA" altLang="en-US" sz="2200" b="1" dirty="0" smtClean="0">
                <a:solidFill>
                  <a:srgbClr val="00B0F0"/>
                </a:solidFill>
                <a:latin typeface="Tahoma" pitchFamily="34" charset="0"/>
                <a:cs typeface="Tahoma" pitchFamily="34" charset="0"/>
              </a:rPr>
              <a:t>E-Type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. </a:t>
            </a:r>
          </a:p>
          <a:p>
            <a:pPr marL="742950" lvl="2" indent="-342900" algn="just" eaLnBrk="1" hangingPunct="1">
              <a:defRPr/>
            </a:pPr>
            <a:r>
              <a:rPr lang="en-CA" altLang="en-US" sz="2000" dirty="0" smtClean="0">
                <a:latin typeface="Tahoma" pitchFamily="34" charset="0"/>
                <a:cs typeface="Tahoma" pitchFamily="34" charset="0"/>
              </a:rPr>
              <a:t>An </a:t>
            </a:r>
            <a:r>
              <a:rPr lang="en-CA" altLang="en-US" sz="2000" dirty="0">
                <a:latin typeface="Tahoma" pitchFamily="34" charset="0"/>
                <a:cs typeface="Tahoma" pitchFamily="34" charset="0"/>
              </a:rPr>
              <a:t>E-Type software </a:t>
            </a:r>
            <a:r>
              <a:rPr lang="en-CA" altLang="en-US" sz="2000" dirty="0" smtClean="0">
                <a:latin typeface="Tahoma" pitchFamily="34" charset="0"/>
                <a:cs typeface="Tahoma" pitchFamily="34" charset="0"/>
              </a:rPr>
              <a:t>reflects </a:t>
            </a:r>
            <a:r>
              <a:rPr lang="en-CA" altLang="en-US" sz="2000" b="1" dirty="0" smtClean="0">
                <a:latin typeface="Tahoma" pitchFamily="34" charset="0"/>
                <a:cs typeface="Tahoma" pitchFamily="34" charset="0"/>
              </a:rPr>
              <a:t>human </a:t>
            </a:r>
            <a:r>
              <a:rPr lang="en-CA" altLang="en-US" sz="2000" b="1" dirty="0">
                <a:latin typeface="Tahoma" pitchFamily="34" charset="0"/>
                <a:cs typeface="Tahoma" pitchFamily="34" charset="0"/>
              </a:rPr>
              <a:t>processes</a:t>
            </a:r>
            <a:r>
              <a:rPr lang="en-CA" altLang="en-US" sz="2000" dirty="0">
                <a:latin typeface="Tahoma" pitchFamily="34" charset="0"/>
                <a:cs typeface="Tahoma" pitchFamily="34" charset="0"/>
              </a:rPr>
              <a:t> </a:t>
            </a:r>
            <a:r>
              <a:rPr lang="en-CA" altLang="en-US" sz="2000" dirty="0" smtClean="0">
                <a:latin typeface="Tahoma" pitchFamily="34" charset="0"/>
                <a:cs typeface="Tahoma" pitchFamily="34" charset="0"/>
              </a:rPr>
              <a:t>and its </a:t>
            </a:r>
            <a:r>
              <a:rPr lang="en-CA" altLang="en-US" sz="2000" b="1" dirty="0" smtClean="0">
                <a:latin typeface="Tahoma" pitchFamily="34" charset="0"/>
                <a:cs typeface="Tahoma" pitchFamily="34" charset="0"/>
              </a:rPr>
              <a:t>behavior</a:t>
            </a:r>
            <a:r>
              <a:rPr lang="en-CA" altLang="en-US" sz="2000" dirty="0" smtClean="0">
                <a:latin typeface="Tahoma" pitchFamily="34" charset="0"/>
                <a:cs typeface="Tahoma" pitchFamily="34" charset="0"/>
              </a:rPr>
              <a:t> is </a:t>
            </a:r>
            <a:r>
              <a:rPr lang="en-CA" altLang="en-US" sz="2000" dirty="0">
                <a:latin typeface="Tahoma" pitchFamily="34" charset="0"/>
                <a:cs typeface="Tahoma" pitchFamily="34" charset="0"/>
              </a:rPr>
              <a:t>strongly connected to the </a:t>
            </a:r>
            <a:r>
              <a:rPr lang="en-CA" altLang="en-US" sz="2000" b="1" dirty="0">
                <a:latin typeface="Tahoma" pitchFamily="34" charset="0"/>
                <a:cs typeface="Tahoma" pitchFamily="34" charset="0"/>
              </a:rPr>
              <a:t>environment</a:t>
            </a:r>
            <a:r>
              <a:rPr lang="en-CA" altLang="en-US" sz="2000" dirty="0">
                <a:latin typeface="Tahoma" pitchFamily="34" charset="0"/>
                <a:cs typeface="Tahoma" pitchFamily="34" charset="0"/>
              </a:rPr>
              <a:t> in which it </a:t>
            </a:r>
            <a:r>
              <a:rPr lang="en-CA" altLang="en-US" sz="2000" dirty="0" smtClean="0">
                <a:latin typeface="Tahoma" pitchFamily="34" charset="0"/>
                <a:cs typeface="Tahoma" pitchFamily="34" charset="0"/>
              </a:rPr>
              <a:t>operates.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  <a:p>
            <a:pPr algn="just" eaLnBrk="1" hangingPunct="1"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  <a:p>
            <a:pPr marL="0" indent="0" algn="just" eaLnBrk="1" hangingPunct="1">
              <a:buFontTx/>
              <a:buNone/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2150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AEEF869-8E4A-4BAA-8489-B817DD72AA57}" type="slidenum">
              <a:rPr lang="en-CA" altLang="en-US" sz="1200" smtClean="0">
                <a:latin typeface="Tahoma" pitchFamily="34" charset="0"/>
                <a:cs typeface="Tahoma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CA" altLang="en-US" sz="1200" smtClean="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81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pPr eaLnBrk="1" hangingPunct="1"/>
            <a:r>
              <a:rPr lang="en-US" altLang="en-US" sz="2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Nature of Software Requirements Engineering:</a:t>
            </a:r>
            <a:r>
              <a:rPr lang="en-US" altLang="en-US" sz="2600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en-US" altLang="en-US" sz="2600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</a:br>
            <a:r>
              <a:rPr lang="en-US" altLang="en-US" sz="2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Software Engineering </a:t>
            </a:r>
            <a:r>
              <a:rPr lang="en-US" altLang="en-US" sz="2600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Version</a:t>
            </a:r>
            <a:endParaRPr lang="en-CA" altLang="en-US" sz="2600" dirty="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Requirements 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engineering (RE) is one of the </a:t>
            </a:r>
            <a:r>
              <a:rPr lang="en-CA" altLang="en-US" sz="2200" b="1" dirty="0">
                <a:latin typeface="Tahoma" pitchFamily="34" charset="0"/>
                <a:cs typeface="Tahoma" pitchFamily="34" charset="0"/>
              </a:rPr>
              <a:t>earliest phases of software development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, and </a:t>
            </a:r>
            <a:r>
              <a:rPr lang="en-CA" altLang="en-US" sz="2200" b="1" dirty="0">
                <a:latin typeface="Tahoma" pitchFamily="34" charset="0"/>
                <a:cs typeface="Tahoma" pitchFamily="34" charset="0"/>
              </a:rPr>
              <a:t>exercises a lot of control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 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on 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what 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comes 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in later phases.</a:t>
            </a:r>
          </a:p>
          <a:p>
            <a:pPr marL="0" lvl="1" indent="0" algn="just" eaLnBrk="1" hangingPunct="1">
              <a:buNone/>
              <a:defRPr/>
            </a:pPr>
            <a:endParaRPr lang="en-CA" altLang="en-US" sz="2200" dirty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Any 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errors during RE can </a:t>
            </a:r>
            <a:r>
              <a:rPr lang="en-CA" altLang="en-US" sz="2200" b="1" dirty="0">
                <a:latin typeface="Tahoma" pitchFamily="34" charset="0"/>
                <a:cs typeface="Tahoma" pitchFamily="34" charset="0"/>
              </a:rPr>
              <a:t>propagate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 to </a:t>
            </a:r>
            <a:r>
              <a:rPr lang="en-CA" altLang="en-US" sz="2200" b="1" dirty="0">
                <a:latin typeface="Tahoma" pitchFamily="34" charset="0"/>
                <a:cs typeface="Tahoma" pitchFamily="34" charset="0"/>
              </a:rPr>
              <a:t>later phases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 and can be </a:t>
            </a:r>
            <a:r>
              <a:rPr lang="en-CA" altLang="en-US" sz="2200" b="1" dirty="0">
                <a:latin typeface="Tahoma" pitchFamily="34" charset="0"/>
                <a:cs typeface="Tahoma" pitchFamily="34" charset="0"/>
              </a:rPr>
              <a:t>very difficult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 and </a:t>
            </a:r>
            <a:r>
              <a:rPr lang="en-CA" altLang="en-US" sz="2200" b="1" dirty="0">
                <a:latin typeface="Tahoma" pitchFamily="34" charset="0"/>
                <a:cs typeface="Tahoma" pitchFamily="34" charset="0"/>
              </a:rPr>
              <a:t>very expensive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 to rectify.</a:t>
            </a:r>
          </a:p>
          <a:p>
            <a:pPr marL="0" lvl="1" indent="0" algn="just" eaLnBrk="1" hangingPunct="1">
              <a:buNone/>
              <a:defRPr/>
            </a:pPr>
            <a:endParaRPr lang="en-CA" altLang="en-US" sz="2000" dirty="0" smtClean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  <a:p>
            <a:pPr algn="just" eaLnBrk="1" hangingPunct="1"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  <a:p>
            <a:pPr marL="0" indent="0" algn="just" eaLnBrk="1" hangingPunct="1">
              <a:buFontTx/>
              <a:buNone/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2150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AEEF869-8E4A-4BAA-8489-B817DD72AA57}" type="slidenum">
              <a:rPr lang="en-CA" altLang="en-US" sz="1200" smtClean="0">
                <a:latin typeface="Tahoma" pitchFamily="34" charset="0"/>
                <a:cs typeface="Tahoma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CA" altLang="en-US" sz="1200" smtClean="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01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pPr eaLnBrk="1" hangingPunct="1"/>
            <a:r>
              <a:rPr lang="en-US" altLang="en-US" sz="2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Nature of Software Requirements Engineering:</a:t>
            </a:r>
            <a:br>
              <a:rPr lang="en-US" altLang="en-US" sz="2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</a:br>
            <a:r>
              <a:rPr lang="en-US" altLang="en-US" sz="2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English Version</a:t>
            </a:r>
            <a:endParaRPr lang="en-CA" altLang="en-US" sz="2600" dirty="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dirty="0">
                <a:latin typeface="Tahoma" pitchFamily="34" charset="0"/>
                <a:cs typeface="Tahoma" pitchFamily="34" charset="0"/>
              </a:rPr>
              <a:t>If I am going to </a:t>
            </a:r>
            <a:r>
              <a:rPr lang="en-CA" altLang="en-US" sz="2200" b="1" dirty="0">
                <a:latin typeface="Tahoma" pitchFamily="34" charset="0"/>
                <a:cs typeface="Tahoma" pitchFamily="34" charset="0"/>
              </a:rPr>
              <a:t>develop something for you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, I should </a:t>
            </a:r>
            <a:r>
              <a:rPr lang="en-CA" altLang="en-US" sz="2200" b="1" dirty="0">
                <a:latin typeface="Tahoma" pitchFamily="34" charset="0"/>
                <a:cs typeface="Tahoma" pitchFamily="34" charset="0"/>
              </a:rPr>
              <a:t>know something about you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, the user (your background, needs, preferences, mental and physical abilities, and so on).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endParaRPr lang="en-CA" altLang="en-US" sz="2200" dirty="0" smtClean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If 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I do not understand the </a:t>
            </a:r>
            <a:r>
              <a:rPr lang="en-CA" altLang="en-US" sz="2200" b="1" dirty="0">
                <a:latin typeface="Tahoma" pitchFamily="34" charset="0"/>
                <a:cs typeface="Tahoma" pitchFamily="34" charset="0"/>
              </a:rPr>
              <a:t>problem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, how 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can I 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come up with a </a:t>
            </a:r>
            <a:r>
              <a:rPr lang="en-CA" altLang="en-US" sz="2200" b="1" dirty="0">
                <a:latin typeface="Tahoma" pitchFamily="34" charset="0"/>
                <a:cs typeface="Tahoma" pitchFamily="34" charset="0"/>
              </a:rPr>
              <a:t>solution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?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endParaRPr lang="en-CA" altLang="en-US" sz="2200" dirty="0" smtClean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dirty="0">
                <a:latin typeface="Tahoma" pitchFamily="34" charset="0"/>
                <a:cs typeface="Tahoma" pitchFamily="34" charset="0"/>
              </a:rPr>
              <a:t>RE of software 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often deals with </a:t>
            </a:r>
            <a:r>
              <a:rPr lang="en-CA" altLang="en-US" sz="22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Wicked Problems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.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 </a:t>
            </a:r>
          </a:p>
          <a:p>
            <a:pPr marL="742950" lvl="2" indent="-342900" algn="just" eaLnBrk="1" hangingPunct="1">
              <a:buFont typeface="Courier New" panose="02070309020205020404" pitchFamily="49" charset="0"/>
              <a:buChar char="o"/>
              <a:defRPr/>
            </a:pPr>
            <a:r>
              <a:rPr lang="en-CA" altLang="en-US" sz="2000" dirty="0" smtClean="0">
                <a:latin typeface="Tahoma" pitchFamily="34" charset="0"/>
                <a:cs typeface="Tahoma" pitchFamily="34" charset="0"/>
              </a:rPr>
              <a:t>The act </a:t>
            </a:r>
            <a:r>
              <a:rPr lang="en-CA" altLang="en-US" sz="2000" dirty="0">
                <a:latin typeface="Tahoma" pitchFamily="34" charset="0"/>
                <a:cs typeface="Tahoma" pitchFamily="34" charset="0"/>
              </a:rPr>
              <a:t>of finding a solution to the problem improves the understanding of the problem </a:t>
            </a:r>
            <a:r>
              <a:rPr lang="en-CA" altLang="en-US" sz="2000" dirty="0" smtClean="0">
                <a:latin typeface="Tahoma" pitchFamily="34" charset="0"/>
                <a:cs typeface="Tahoma" pitchFamily="34" charset="0"/>
              </a:rPr>
              <a:t>itself.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endParaRPr lang="en-CA" altLang="en-US" sz="2000" dirty="0" smtClean="0">
              <a:latin typeface="Tahoma" pitchFamily="34" charset="0"/>
              <a:cs typeface="Tahoma" pitchFamily="34" charset="0"/>
            </a:endParaRPr>
          </a:p>
          <a:p>
            <a:pPr marL="0" lvl="1" indent="0" algn="just" eaLnBrk="1" hangingPunct="1">
              <a:buNone/>
              <a:defRPr/>
            </a:pPr>
            <a:endParaRPr lang="en-CA" altLang="en-US" sz="2000" dirty="0" smtClean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  <a:p>
            <a:pPr algn="just" eaLnBrk="1" hangingPunct="1"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  <a:p>
            <a:pPr marL="0" indent="0" algn="just" eaLnBrk="1" hangingPunct="1">
              <a:buFontTx/>
              <a:buNone/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2150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AEEF869-8E4A-4BAA-8489-B817DD72AA57}" type="slidenum">
              <a:rPr lang="en-CA" altLang="en-US" sz="1200" smtClean="0">
                <a:latin typeface="Tahoma" pitchFamily="34" charset="0"/>
                <a:cs typeface="Tahoma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CA" altLang="en-US" sz="1200" smtClean="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58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pPr eaLnBrk="1" hangingPunct="1"/>
            <a:r>
              <a:rPr lang="en-US" altLang="en-US" sz="2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Nature of Software Requirements Engineering:</a:t>
            </a:r>
            <a:br>
              <a:rPr lang="en-US" altLang="en-US" sz="2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</a:br>
            <a:r>
              <a:rPr lang="en-US" altLang="en-US" sz="2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Human Version</a:t>
            </a:r>
            <a:endParaRPr lang="en-CA" altLang="en-US" sz="2600" dirty="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RE of software aimed towards humans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needs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 to be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human-centered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.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endParaRPr lang="en-CA" altLang="en-US" sz="2200" dirty="0" smtClean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RE needs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tools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.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endParaRPr lang="en-CA" altLang="en-US" sz="2200" dirty="0" smtClean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RE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tools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 should be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human-centered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.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endParaRPr lang="en-CA" altLang="en-US" sz="2200" dirty="0" smtClean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Paper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 is one such tool.</a:t>
            </a:r>
          </a:p>
          <a:p>
            <a:pPr marL="0" lvl="1" indent="0" algn="just" eaLnBrk="1" hangingPunct="1">
              <a:buNone/>
              <a:defRPr/>
            </a:pPr>
            <a:endParaRPr lang="en-CA" altLang="en-US" sz="2000" dirty="0" smtClean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  <a:p>
            <a:pPr algn="just" eaLnBrk="1" hangingPunct="1"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  <a:p>
            <a:pPr marL="0" indent="0" algn="just" eaLnBrk="1" hangingPunct="1">
              <a:buFontTx/>
              <a:buNone/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2150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AEEF869-8E4A-4BAA-8489-B817DD72AA57}" type="slidenum">
              <a:rPr lang="en-CA" altLang="en-US" sz="1200" smtClean="0">
                <a:latin typeface="Tahoma" pitchFamily="34" charset="0"/>
                <a:cs typeface="Tahoma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CA" altLang="en-US" sz="1200" smtClean="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40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pPr eaLnBrk="1" hangingPunct="1"/>
            <a:r>
              <a:rPr lang="en-CA" altLang="en-US" sz="32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Once Upon a Time in a Classroom</a:t>
            </a:r>
          </a:p>
        </p:txBody>
      </p:sp>
      <p:sp>
        <p:nvSpPr>
          <p:cNvPr id="307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72A27CE-6648-49C1-A1D2-FF290C666746}" type="slidenum">
              <a:rPr lang="en-CA" altLang="en-US" sz="1200" smtClean="0">
                <a:latin typeface="Tahoma" pitchFamily="34" charset="0"/>
                <a:cs typeface="Tahoma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CA" altLang="en-US" sz="1200" smtClean="0"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078073" y="1524000"/>
            <a:ext cx="2960527" cy="2299966"/>
            <a:chOff x="1078073" y="1879366"/>
            <a:chExt cx="2960527" cy="229996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8073" y="1879366"/>
              <a:ext cx="2960527" cy="1800000"/>
            </a:xfrm>
            <a:prstGeom prst="rect">
              <a:avLst/>
            </a:prstGeom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908000" y="3810000"/>
              <a:ext cx="1303755" cy="3693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anchorCtr="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>
                  <a:latin typeface="Tahoma" pitchFamily="34" charset="0"/>
                </a:rPr>
                <a:t>Blackboard</a:t>
              </a:r>
              <a:endParaRPr lang="en-US" altLang="en-US" sz="1800" dirty="0">
                <a:latin typeface="Tahoma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487271" y="1524000"/>
            <a:ext cx="2589929" cy="2299966"/>
            <a:chOff x="5487271" y="1879366"/>
            <a:chExt cx="2589929" cy="2299966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7271" y="1879366"/>
              <a:ext cx="2589929" cy="1800000"/>
            </a:xfrm>
            <a:prstGeom prst="rect">
              <a:avLst/>
            </a:prstGeom>
          </p:spPr>
        </p:pic>
        <p:sp>
          <p:nvSpPr>
            <p:cNvPr id="13" name="Text Box 5"/>
            <p:cNvSpPr txBox="1">
              <a:spLocks noChangeArrowheads="1"/>
            </p:cNvSpPr>
            <p:nvPr/>
          </p:nvSpPr>
          <p:spPr bwMode="auto">
            <a:xfrm>
              <a:off x="6102753" y="3810000"/>
              <a:ext cx="1358963" cy="3693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anchorCtr="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>
                  <a:latin typeface="Tahoma" pitchFamily="34" charset="0"/>
                </a:rPr>
                <a:t>Whiteboard</a:t>
              </a:r>
              <a:endParaRPr lang="en-US" altLang="en-US" sz="1800" dirty="0">
                <a:latin typeface="Tahoma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905000" y="3886200"/>
            <a:ext cx="4073430" cy="2321732"/>
            <a:chOff x="1905000" y="4372200"/>
            <a:chExt cx="4073430" cy="232173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967" y="4552200"/>
              <a:ext cx="901463" cy="14400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5000" y="4372200"/>
              <a:ext cx="2637303" cy="1800000"/>
            </a:xfrm>
            <a:prstGeom prst="rect">
              <a:avLst/>
            </a:prstGeom>
          </p:spPr>
        </p:pic>
        <p:sp>
          <p:nvSpPr>
            <p:cNvPr id="14" name="Text Box 5"/>
            <p:cNvSpPr txBox="1">
              <a:spLocks noChangeArrowheads="1"/>
            </p:cNvSpPr>
            <p:nvPr/>
          </p:nvSpPr>
          <p:spPr bwMode="auto">
            <a:xfrm>
              <a:off x="3276600" y="6324600"/>
              <a:ext cx="2613151" cy="3693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anchorCtr="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>
                  <a:latin typeface="Tahoma" pitchFamily="34" charset="0"/>
                </a:rPr>
                <a:t>Transparency-Projector</a:t>
              </a:r>
              <a:endParaRPr lang="en-US" altLang="en-US" sz="1800" dirty="0">
                <a:latin typeface="Tahoma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78791" y="6031468"/>
            <a:ext cx="8308009" cy="369332"/>
            <a:chOff x="378791" y="1510034"/>
            <a:chExt cx="8308009" cy="369332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1098409" y="1704323"/>
              <a:ext cx="7588391" cy="0"/>
            </a:xfrm>
            <a:prstGeom prst="line">
              <a:avLst/>
            </a:prstGeom>
            <a:ln w="2540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 Box 5"/>
            <p:cNvSpPr txBox="1">
              <a:spLocks noChangeArrowheads="1"/>
            </p:cNvSpPr>
            <p:nvPr/>
          </p:nvSpPr>
          <p:spPr bwMode="auto">
            <a:xfrm>
              <a:off x="378791" y="1510034"/>
              <a:ext cx="688009" cy="3693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anchorCtr="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>
                  <a:latin typeface="Tahoma" pitchFamily="34" charset="0"/>
                </a:rPr>
                <a:t>Time</a:t>
              </a:r>
              <a:endParaRPr lang="en-US" altLang="en-US" sz="1800" dirty="0">
                <a:latin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5228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pPr eaLnBrk="1" hangingPunct="1"/>
            <a:r>
              <a:rPr lang="en-CA" altLang="en-US" sz="32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Once Upon a Time in a Classroom</a:t>
            </a:r>
          </a:p>
        </p:txBody>
      </p:sp>
      <p:sp>
        <p:nvSpPr>
          <p:cNvPr id="307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72A27CE-6648-49C1-A1D2-FF290C666746}" type="slidenum">
              <a:rPr lang="en-CA" altLang="en-US" sz="1200" smtClean="0">
                <a:latin typeface="Tahoma" pitchFamily="34" charset="0"/>
                <a:cs typeface="Tahoma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CA" altLang="en-US" sz="1200" smtClean="0"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219200" y="1447800"/>
            <a:ext cx="6781800" cy="2279937"/>
            <a:chOff x="1219200" y="1875046"/>
            <a:chExt cx="6781800" cy="227993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1000" y="2502718"/>
              <a:ext cx="1620000" cy="544655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3400" y="2235046"/>
              <a:ext cx="1621013" cy="108000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1875046"/>
              <a:ext cx="2637303" cy="1800000"/>
            </a:xfrm>
            <a:prstGeom prst="rect">
              <a:avLst/>
            </a:prstGeom>
          </p:spPr>
        </p:pic>
        <p:sp>
          <p:nvSpPr>
            <p:cNvPr id="8" name="Text Box 5"/>
            <p:cNvSpPr txBox="1">
              <a:spLocks noChangeArrowheads="1"/>
            </p:cNvSpPr>
            <p:nvPr/>
          </p:nvSpPr>
          <p:spPr bwMode="auto">
            <a:xfrm>
              <a:off x="3749865" y="3785651"/>
              <a:ext cx="1664944" cy="3693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anchorCtr="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>
                  <a:latin typeface="Tahoma" pitchFamily="34" charset="0"/>
                </a:rPr>
                <a:t>Slide-Projector</a:t>
              </a:r>
              <a:endParaRPr lang="en-US" altLang="en-US" sz="1800" dirty="0">
                <a:latin typeface="Tahoma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048000" y="3733800"/>
            <a:ext cx="3068675" cy="2409600"/>
            <a:chOff x="3048000" y="4296000"/>
            <a:chExt cx="3068675" cy="240960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0" y="4296000"/>
              <a:ext cx="3068675" cy="1800000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/>
          </p:nvSpPr>
          <p:spPr>
            <a:xfrm>
              <a:off x="3895065" y="6336268"/>
              <a:ext cx="13745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dirty="0" smtClean="0">
                  <a:latin typeface="Tahoma" pitchFamily="34" charset="0"/>
                </a:rPr>
                <a:t>Smartboard</a:t>
              </a:r>
              <a:endParaRPr lang="en-US" altLang="en-US" dirty="0">
                <a:latin typeface="Tahoma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78791" y="6031468"/>
            <a:ext cx="8308009" cy="369332"/>
            <a:chOff x="378791" y="1510034"/>
            <a:chExt cx="8308009" cy="369332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1098409" y="1704323"/>
              <a:ext cx="7588391" cy="0"/>
            </a:xfrm>
            <a:prstGeom prst="line">
              <a:avLst/>
            </a:prstGeom>
            <a:ln w="2540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 Box 5"/>
            <p:cNvSpPr txBox="1">
              <a:spLocks noChangeArrowheads="1"/>
            </p:cNvSpPr>
            <p:nvPr/>
          </p:nvSpPr>
          <p:spPr bwMode="auto">
            <a:xfrm>
              <a:off x="378791" y="1510034"/>
              <a:ext cx="688009" cy="3693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anchorCtr="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>
                  <a:latin typeface="Tahoma" pitchFamily="34" charset="0"/>
                </a:rPr>
                <a:t>Time</a:t>
              </a:r>
              <a:endParaRPr lang="en-US" altLang="en-US" sz="1800" dirty="0">
                <a:latin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944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pPr eaLnBrk="1" hangingPunct="1"/>
            <a:r>
              <a:rPr lang="en-US" altLang="en-US" sz="32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Sometimes, </a:t>
            </a:r>
            <a:r>
              <a:rPr lang="en-US" altLang="en-US" sz="3200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Old Ways Are </a:t>
            </a:r>
            <a:r>
              <a:rPr lang="en-US" altLang="en-US" sz="32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Better</a:t>
            </a:r>
            <a:endParaRPr lang="en-CA" altLang="en-US" sz="3200" dirty="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Blackboard is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still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 with us;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old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 but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not obsolete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!</a:t>
            </a:r>
          </a:p>
          <a:p>
            <a:pPr marL="0" lvl="1" indent="0" algn="just" eaLnBrk="1" hangingPunct="1">
              <a:buNone/>
              <a:defRPr/>
            </a:pPr>
            <a:endParaRPr lang="en-CA" altLang="en-US" sz="2200" dirty="0" smtClean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b="1" dirty="0">
                <a:latin typeface="Tahoma" pitchFamily="34" charset="0"/>
                <a:cs typeface="Tahoma" pitchFamily="34" charset="0"/>
              </a:rPr>
              <a:t>New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 is not </a:t>
            </a:r>
            <a:r>
              <a:rPr lang="en-CA" altLang="en-US" sz="2200" b="1" dirty="0">
                <a:latin typeface="Tahoma" pitchFamily="34" charset="0"/>
                <a:cs typeface="Tahoma" pitchFamily="34" charset="0"/>
              </a:rPr>
              <a:t>automatically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 better than 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old; new 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is not </a:t>
            </a:r>
            <a:r>
              <a:rPr lang="en-CA" altLang="en-US" sz="2200" b="1" dirty="0">
                <a:latin typeface="Tahoma" pitchFamily="34" charset="0"/>
                <a:cs typeface="Tahoma" pitchFamily="34" charset="0"/>
              </a:rPr>
              <a:t>universally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 better than 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old.</a:t>
            </a:r>
            <a:endParaRPr lang="en-CA" altLang="en-US" sz="2200" dirty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endParaRPr lang="en-CA" altLang="en-US" sz="2200" dirty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dirty="0">
                <a:latin typeface="Tahoma" pitchFamily="34" charset="0"/>
                <a:cs typeface="Tahoma" pitchFamily="34" charset="0"/>
              </a:rPr>
              <a:t>New is </a:t>
            </a:r>
            <a:r>
              <a:rPr lang="en-CA" altLang="en-US" sz="2200" b="1" dirty="0">
                <a:latin typeface="Tahoma" pitchFamily="34" charset="0"/>
                <a:cs typeface="Tahoma" pitchFamily="34" charset="0"/>
              </a:rPr>
              <a:t>not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 a reason for </a:t>
            </a:r>
            <a:r>
              <a:rPr lang="en-CA" altLang="en-US" sz="2200" b="1" dirty="0">
                <a:latin typeface="Tahoma" pitchFamily="34" charset="0"/>
                <a:cs typeface="Tahoma" pitchFamily="34" charset="0"/>
              </a:rPr>
              <a:t>adoption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; old is </a:t>
            </a:r>
            <a:r>
              <a:rPr lang="en-CA" altLang="en-US" sz="2200" b="1" dirty="0">
                <a:latin typeface="Tahoma" pitchFamily="34" charset="0"/>
                <a:cs typeface="Tahoma" pitchFamily="34" charset="0"/>
              </a:rPr>
              <a:t>not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 a reason for </a:t>
            </a:r>
            <a:r>
              <a:rPr lang="en-CA" altLang="en-US" sz="2200" b="1" dirty="0">
                <a:latin typeface="Tahoma" pitchFamily="34" charset="0"/>
                <a:cs typeface="Tahoma" pitchFamily="34" charset="0"/>
              </a:rPr>
              <a:t>abandonment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.</a:t>
            </a:r>
          </a:p>
          <a:p>
            <a:pPr marL="0" lvl="1" indent="0" algn="just" eaLnBrk="1" hangingPunct="1">
              <a:buNone/>
              <a:defRPr/>
            </a:pPr>
            <a:endParaRPr lang="en-CA" altLang="en-US" sz="2200" dirty="0" smtClean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This applies to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paper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.</a:t>
            </a:r>
          </a:p>
          <a:p>
            <a:pPr algn="just" eaLnBrk="1" hangingPunct="1"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  <a:p>
            <a:pPr marL="0" indent="0" algn="just" eaLnBrk="1" hangingPunct="1">
              <a:buFontTx/>
              <a:buNone/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2150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AEEF869-8E4A-4BAA-8489-B817DD72AA57}" type="slidenum">
              <a:rPr lang="en-CA" altLang="en-US" sz="1200" smtClean="0">
                <a:latin typeface="Tahoma" pitchFamily="34" charset="0"/>
                <a:cs typeface="Tahoma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CA" altLang="en-US" sz="1200" smtClean="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19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pPr eaLnBrk="1" hangingPunct="1"/>
            <a:r>
              <a:rPr lang="en-US" altLang="en-US" sz="28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Need to Avoid</a:t>
            </a:r>
            <a:br>
              <a:rPr lang="en-US" altLang="en-US" sz="28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</a:br>
            <a:r>
              <a:rPr lang="en-US" altLang="en-US" sz="28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Temptation and </a:t>
            </a:r>
            <a:r>
              <a:rPr lang="en-US" altLang="en-US" sz="2800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Delusion of </a:t>
            </a:r>
            <a:r>
              <a:rPr lang="en-US" altLang="en-US" sz="28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Innovation</a:t>
            </a:r>
            <a:endParaRPr lang="en-CA" altLang="en-US" sz="2800" dirty="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 lvl="1" indent="0" algn="just">
              <a:buNone/>
            </a:pP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history of software engineering follows a path of </a:t>
            </a:r>
            <a:r>
              <a:rPr lang="en-US" sz="2200" dirty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thesis</a:t>
            </a: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2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antithesis</a:t>
            </a: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and </a:t>
            </a:r>
            <a:r>
              <a:rPr lang="en-US" sz="22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synthesis</a:t>
            </a: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L="400050" lvl="1" indent="0" algn="just">
              <a:buNone/>
            </a:pP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— Barry </a:t>
            </a:r>
            <a:r>
              <a:rPr lang="en-U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Boehm in 2006</a:t>
            </a:r>
            <a:endParaRPr lang="en-US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 algn="just" eaLnBrk="1" hangingPunct="1">
              <a:buNone/>
              <a:defRPr/>
            </a:pPr>
            <a:endParaRPr lang="en-CA" altLang="en-US" sz="2200" dirty="0" smtClean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In the name of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novelty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, software 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engineering should </a:t>
            </a:r>
            <a:r>
              <a:rPr lang="en-CA" altLang="en-US" sz="2200" b="1" dirty="0">
                <a:latin typeface="Tahoma" pitchFamily="34" charset="0"/>
                <a:cs typeface="Tahoma" pitchFamily="34" charset="0"/>
              </a:rPr>
              <a:t>not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 become a </a:t>
            </a:r>
            <a:r>
              <a:rPr lang="en-CA" altLang="en-US" sz="2200" b="1" dirty="0">
                <a:latin typeface="Tahoma" pitchFamily="34" charset="0"/>
                <a:cs typeface="Tahoma" pitchFamily="34" charset="0"/>
              </a:rPr>
              <a:t>temporally-unidirectional fashion industry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.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endParaRPr lang="en-CA" altLang="en-US" sz="2200" dirty="0" smtClean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Decisions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 regarding selecting RE tools should be based on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need and merit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 (and cost).</a:t>
            </a:r>
          </a:p>
          <a:p>
            <a:pPr marL="0" lvl="1" indent="0" algn="just" eaLnBrk="1" hangingPunct="1">
              <a:buNone/>
              <a:defRPr/>
            </a:pPr>
            <a:endParaRPr lang="en-CA" altLang="en-US" sz="2000" dirty="0" smtClean="0">
              <a:latin typeface="Tahoma" pitchFamily="34" charset="0"/>
              <a:cs typeface="Tahoma" pitchFamily="34" charset="0"/>
            </a:endParaRPr>
          </a:p>
          <a:p>
            <a:pPr algn="just" eaLnBrk="1" hangingPunct="1"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  <a:p>
            <a:pPr marL="0" indent="0" algn="just" eaLnBrk="1" hangingPunct="1">
              <a:buFontTx/>
              <a:buNone/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2150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AEEF869-8E4A-4BAA-8489-B817DD72AA57}" type="slidenum">
              <a:rPr lang="en-CA" altLang="en-US" sz="1200" smtClean="0">
                <a:latin typeface="Tahoma" pitchFamily="34" charset="0"/>
                <a:cs typeface="Tahoma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CA" altLang="en-US" sz="1200" smtClean="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82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pPr eaLnBrk="1" hangingPunct="1"/>
            <a:r>
              <a:rPr lang="en-CA" altLang="en-US" sz="32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Once Upon a Time for a Computer I/O</a:t>
            </a:r>
          </a:p>
        </p:txBody>
      </p:sp>
      <p:sp>
        <p:nvSpPr>
          <p:cNvPr id="307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72A27CE-6648-49C1-A1D2-FF290C666746}" type="slidenum">
              <a:rPr lang="en-CA" altLang="en-US" sz="1200" smtClean="0">
                <a:latin typeface="Tahoma" pitchFamily="34" charset="0"/>
                <a:cs typeface="Tahoma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CA" altLang="en-US" sz="1200" smtClean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9" name="Picture 8" descr="Continuous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140" y="1612575"/>
            <a:ext cx="2334260" cy="222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828800"/>
            <a:ext cx="4001074" cy="1796400"/>
          </a:xfrm>
          <a:prstGeom prst="rect">
            <a:avLst/>
          </a:prstGeom>
        </p:spPr>
      </p:pic>
      <p:pic>
        <p:nvPicPr>
          <p:cNvPr id="1026" name="Picture 2" descr="C:\WORK\work-in-progress\seke-2022\2.t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191000"/>
            <a:ext cx="4376625" cy="209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0696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pPr eaLnBrk="1" hangingPunct="1"/>
            <a:r>
              <a:rPr lang="en-CA" altLang="en-US" sz="32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What Can Be Done Using Paper?</a:t>
            </a:r>
          </a:p>
        </p:txBody>
      </p:sp>
      <p:sp>
        <p:nvSpPr>
          <p:cNvPr id="307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72A27CE-6648-49C1-A1D2-FF290C666746}" type="slidenum">
              <a:rPr lang="en-CA" altLang="en-US" sz="1200" smtClean="0">
                <a:latin typeface="Tahoma" pitchFamily="34" charset="0"/>
                <a:cs typeface="Tahoma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CA" altLang="en-US" sz="1200" smtClean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" name="Picture 2" descr="C:\WORK\work-in-progress\seke-2022\2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600" y="2083800"/>
            <a:ext cx="5721634" cy="378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120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pPr eaLnBrk="1" hangingPunct="1"/>
            <a:r>
              <a:rPr lang="en-US" altLang="en-US" sz="28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What Makes Paper Unique?</a:t>
            </a:r>
            <a:br>
              <a:rPr lang="en-US" altLang="en-US" sz="28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</a:br>
            <a:r>
              <a:rPr lang="en-US" altLang="en-US" sz="28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The Human Connection</a:t>
            </a:r>
            <a:endParaRPr lang="en-CA" altLang="en-US" sz="2800" dirty="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 algn="just" eaLnBrk="1" hangingPunct="1">
              <a:buFontTx/>
              <a:buChar char="•"/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400" dirty="0" smtClean="0">
                <a:latin typeface="Tahoma" pitchFamily="34" charset="0"/>
                <a:cs typeface="Tahoma" pitchFamily="34" charset="0"/>
              </a:rPr>
              <a:t>Breathability</a:t>
            </a:r>
            <a:endParaRPr lang="en-CA" altLang="en-US" sz="2400" dirty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400" dirty="0" smtClean="0">
                <a:latin typeface="Tahoma" pitchFamily="34" charset="0"/>
                <a:cs typeface="Tahoma" pitchFamily="34" charset="0"/>
              </a:rPr>
              <a:t>Emotivity</a:t>
            </a:r>
            <a:endParaRPr lang="en-CA" altLang="en-US" sz="2400" dirty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400" dirty="0" smtClean="0">
                <a:latin typeface="Tahoma" pitchFamily="34" charset="0"/>
                <a:cs typeface="Tahoma" pitchFamily="34" charset="0"/>
              </a:rPr>
              <a:t>Identity</a:t>
            </a:r>
            <a:endParaRPr lang="en-CA" altLang="en-US" sz="2400" dirty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400" dirty="0" smtClean="0">
                <a:latin typeface="Tahoma" pitchFamily="34" charset="0"/>
                <a:cs typeface="Tahoma" pitchFamily="34" charset="0"/>
              </a:rPr>
              <a:t>Resiliency</a:t>
            </a:r>
            <a:endParaRPr lang="en-CA" altLang="en-US" sz="2400" dirty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400" dirty="0" smtClean="0">
                <a:latin typeface="Tahoma" pitchFamily="34" charset="0"/>
                <a:cs typeface="Tahoma" pitchFamily="34" charset="0"/>
              </a:rPr>
              <a:t>Tangibility</a:t>
            </a:r>
            <a:endParaRPr lang="en-CA" altLang="en-US" sz="2400" dirty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400" dirty="0" smtClean="0">
                <a:latin typeface="Tahoma" pitchFamily="34" charset="0"/>
                <a:cs typeface="Tahoma" pitchFamily="34" charset="0"/>
              </a:rPr>
              <a:t>Temporality</a:t>
            </a:r>
            <a:endParaRPr lang="en-CA" altLang="en-US" sz="2400" dirty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400" dirty="0" smtClean="0">
                <a:latin typeface="Tahoma" pitchFamily="34" charset="0"/>
                <a:cs typeface="Tahoma" pitchFamily="34" charset="0"/>
              </a:rPr>
              <a:t>Versatility</a:t>
            </a:r>
          </a:p>
          <a:p>
            <a:pPr marL="0" lvl="1" indent="0" algn="just" eaLnBrk="1" hangingPunct="1">
              <a:buNone/>
              <a:defRPr/>
            </a:pPr>
            <a:endParaRPr lang="en-CA" altLang="en-US" sz="2000" dirty="0" smtClean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  <a:p>
            <a:pPr algn="just" eaLnBrk="1" hangingPunct="1"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  <a:p>
            <a:pPr marL="0" indent="0" algn="just" eaLnBrk="1" hangingPunct="1">
              <a:buFontTx/>
              <a:buNone/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2150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AEEF869-8E4A-4BAA-8489-B817DD72AA57}" type="slidenum">
              <a:rPr lang="en-CA" altLang="en-US" sz="1200" smtClean="0">
                <a:latin typeface="Tahoma" pitchFamily="34" charset="0"/>
                <a:cs typeface="Tahoma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CA" altLang="en-US" sz="1200" smtClean="0"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819400" y="2133600"/>
            <a:ext cx="3313047" cy="2971800"/>
            <a:chOff x="3886200" y="2133600"/>
            <a:chExt cx="3313047" cy="2971800"/>
          </a:xfrm>
        </p:grpSpPr>
        <p:sp>
          <p:nvSpPr>
            <p:cNvPr id="2" name="Right Brace 1"/>
            <p:cNvSpPr/>
            <p:nvPr/>
          </p:nvSpPr>
          <p:spPr>
            <a:xfrm>
              <a:off x="3886200" y="2133600"/>
              <a:ext cx="381000" cy="2971800"/>
            </a:xfrm>
            <a:prstGeom prst="rightBrace">
              <a:avLst>
                <a:gd name="adj1" fmla="val 0"/>
                <a:gd name="adj2" fmla="val 48081"/>
              </a:avLst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4204516" y="2964268"/>
              <a:ext cx="2994731" cy="12003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anchorCtr="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dirty="0" smtClean="0">
                  <a:latin typeface="Tahoma" pitchFamily="34" charset="0"/>
                </a:rPr>
                <a:t>Organic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 smtClean="0">
                  <a:latin typeface="Tahoma" pitchFamily="34" charset="0"/>
                </a:rPr>
                <a:t>and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dirty="0" smtClean="0">
                  <a:latin typeface="Tahoma" pitchFamily="34" charset="0"/>
                </a:rPr>
                <a:t>Anthropomorphic!</a:t>
              </a:r>
              <a:endParaRPr lang="en-US" altLang="en-US" sz="2400" b="1" dirty="0">
                <a:latin typeface="Tahoma" pitchFamily="34" charset="0"/>
              </a:endParaRPr>
            </a:p>
          </p:txBody>
        </p:sp>
      </p:grp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6173556" y="2742337"/>
            <a:ext cx="2665644" cy="175432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 anchorCtr="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latin typeface="Tahoma" pitchFamily="34" charset="0"/>
              </a:rPr>
              <a:t>Humans have </a:t>
            </a:r>
            <a:r>
              <a:rPr lang="en-US" altLang="en-US" sz="1800" b="1" dirty="0" smtClean="0">
                <a:latin typeface="Tahoma" pitchFamily="34" charset="0"/>
              </a:rPr>
              <a:t>Affinity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latin typeface="Tahoma" pitchFamily="34" charset="0"/>
              </a:rPr>
              <a:t>to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 smtClean="0">
                <a:latin typeface="Tahoma" pitchFamily="34" charset="0"/>
              </a:rPr>
              <a:t>Human-Like Things!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Tahoma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latin typeface="Tahoma" pitchFamily="34" charset="0"/>
              </a:rPr>
              <a:t>Paper Gets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 smtClean="0">
                <a:latin typeface="Tahoma" pitchFamily="34" charset="0"/>
              </a:rPr>
              <a:t>Dirty and Old!</a:t>
            </a:r>
            <a:endParaRPr lang="en-US" altLang="en-US" sz="1800" b="1" dirty="0">
              <a:latin typeface="Tahoma" pitchFamily="34" charset="0"/>
            </a:endParaRPr>
          </a:p>
        </p:txBody>
      </p:sp>
      <p:sp>
        <p:nvSpPr>
          <p:cNvPr id="4" name="Arc 3"/>
          <p:cNvSpPr/>
          <p:nvPr/>
        </p:nvSpPr>
        <p:spPr>
          <a:xfrm>
            <a:off x="1663281" y="2964268"/>
            <a:ext cx="5943600" cy="3055532"/>
          </a:xfrm>
          <a:prstGeom prst="arc">
            <a:avLst>
              <a:gd name="adj1" fmla="val 135912"/>
              <a:gd name="adj2" fmla="val 10651787"/>
            </a:avLst>
          </a:prstGeom>
          <a:ln w="19050">
            <a:solidFill>
              <a:srgbClr val="0000FF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381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pPr eaLnBrk="1" hangingPunct="1"/>
            <a:r>
              <a:rPr lang="en-CA" altLang="en-US" sz="3200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The Hand </a:t>
            </a:r>
            <a:r>
              <a:rPr lang="en-CA" altLang="en-US" sz="32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is </a:t>
            </a:r>
            <a:r>
              <a:rPr lang="en-CA" altLang="en-US" sz="3200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Mightier </a:t>
            </a:r>
            <a:r>
              <a:rPr lang="en-CA" altLang="en-US" sz="32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than </a:t>
            </a:r>
            <a:r>
              <a:rPr lang="en-CA" altLang="en-US" sz="3200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the Mouse</a:t>
            </a:r>
            <a:endParaRPr lang="en-CA" altLang="en-US" sz="3200" dirty="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Handwriting, typing, and clicking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 are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different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 activities.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endParaRPr lang="en-CA" altLang="en-US" sz="2200" dirty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Freehand drawing and using a graphics editor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are </a:t>
            </a:r>
            <a:r>
              <a:rPr lang="en-CA" altLang="en-US" sz="2200" b="1" dirty="0">
                <a:latin typeface="Tahoma" pitchFamily="34" charset="0"/>
                <a:cs typeface="Tahoma" pitchFamily="34" charset="0"/>
              </a:rPr>
              <a:t>different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 activities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.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endParaRPr lang="en-CA" altLang="en-US" sz="2200" dirty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On paper, there are no aids, but there are also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no constraints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 of the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types of characters or symbols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 (available on the keyboard) or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icons or shapes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 (available on the menu).</a:t>
            </a:r>
            <a:endParaRPr lang="en-CA" altLang="en-US" sz="2200" dirty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endParaRPr lang="en-CA" altLang="en-US" sz="2000" dirty="0" smtClean="0">
              <a:latin typeface="Tahoma" pitchFamily="34" charset="0"/>
              <a:cs typeface="Tahoma" pitchFamily="34" charset="0"/>
            </a:endParaRPr>
          </a:p>
          <a:p>
            <a:pPr marL="0" lvl="1" indent="0" algn="just" eaLnBrk="1" hangingPunct="1">
              <a:buNone/>
              <a:defRPr/>
            </a:pPr>
            <a:endParaRPr lang="en-CA" altLang="en-US" sz="2000" dirty="0" smtClean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  <a:p>
            <a:pPr algn="just" eaLnBrk="1" hangingPunct="1"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  <a:p>
            <a:pPr marL="0" indent="0" algn="just" eaLnBrk="1" hangingPunct="1">
              <a:buFontTx/>
              <a:buNone/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2150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AEEF869-8E4A-4BAA-8489-B817DD72AA57}" type="slidenum">
              <a:rPr lang="en-CA" altLang="en-US" sz="1200" smtClean="0">
                <a:latin typeface="Tahoma" pitchFamily="34" charset="0"/>
                <a:cs typeface="Tahoma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CA" altLang="en-US" sz="1200" smtClean="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13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pPr eaLnBrk="1" hangingPunct="1"/>
            <a:r>
              <a:rPr lang="en-US" altLang="en-US" sz="28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25 Years of Mathematical Typesetting and Diagramming, and Counting!</a:t>
            </a:r>
            <a:endParaRPr lang="en-CA" altLang="en-US" sz="2800" dirty="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Handwriting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mathematical expressions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 is </a:t>
            </a:r>
            <a:r>
              <a:rPr lang="en-CA" altLang="en-US" sz="2200" b="1" dirty="0">
                <a:latin typeface="Tahoma" pitchFamily="34" charset="0"/>
                <a:cs typeface="Tahoma" pitchFamily="34" charset="0"/>
              </a:rPr>
              <a:t>cheaper on paper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 than 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typesetting them on 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digital media.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endParaRPr lang="en-CA" altLang="en-US" sz="2200" dirty="0" smtClean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Drawing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initial versions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 of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complex (software engineering) diagrams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 is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cheaper on paper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 than on digital media.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endParaRPr lang="en-CA" altLang="en-US" sz="2000" dirty="0">
              <a:latin typeface="Tahoma" pitchFamily="34" charset="0"/>
              <a:cs typeface="Tahoma" pitchFamily="34" charset="0"/>
            </a:endParaRPr>
          </a:p>
          <a:p>
            <a:pPr marL="0" lvl="1" indent="0" algn="just" eaLnBrk="1" hangingPunct="1">
              <a:buNone/>
              <a:defRPr/>
            </a:pPr>
            <a:endParaRPr lang="en-CA" altLang="en-US" sz="2000" dirty="0" smtClean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  <a:p>
            <a:pPr algn="just" eaLnBrk="1" hangingPunct="1"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  <a:p>
            <a:pPr marL="0" indent="0" algn="just" eaLnBrk="1" hangingPunct="1">
              <a:buFontTx/>
              <a:buNone/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2150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AEEF869-8E4A-4BAA-8489-B817DD72AA57}" type="slidenum">
              <a:rPr lang="en-CA" altLang="en-US" sz="1200" smtClean="0">
                <a:latin typeface="Tahoma" pitchFamily="34" charset="0"/>
                <a:cs typeface="Tahoma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CA" altLang="en-US" sz="1200" smtClean="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84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pPr eaLnBrk="1" hangingPunct="1"/>
            <a:r>
              <a:rPr lang="en-US" altLang="en-US" sz="32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To Err is Human, To Forgive Paper</a:t>
            </a:r>
            <a:endParaRPr lang="en-CA" altLang="en-US" sz="3200" dirty="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Paper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does not interfere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 in your work or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nag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 when you cannot.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endParaRPr lang="en-CA" altLang="en-US" sz="2200" dirty="0" smtClean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dirty="0">
                <a:latin typeface="Tahoma" pitchFamily="34" charset="0"/>
                <a:cs typeface="Tahoma" pitchFamily="34" charset="0"/>
              </a:rPr>
              <a:t>Paper does not 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make you feel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inadequate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 for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your lack of computer skills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.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endParaRPr lang="en-CA" altLang="en-US" sz="2200" dirty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You can easily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correct and excuse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 yourself for your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mistakes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on paper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!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endParaRPr lang="en-CA" altLang="en-US" sz="2200" dirty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You can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jot down a spur-of-the-moment idea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 on a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paper napkin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 at a restaurant.</a:t>
            </a:r>
          </a:p>
          <a:p>
            <a:pPr marL="0" lvl="1" indent="0" algn="just" eaLnBrk="1" hangingPunct="1">
              <a:buNone/>
              <a:defRPr/>
            </a:pPr>
            <a:endParaRPr lang="en-CA" altLang="en-US" sz="2200" dirty="0" smtClean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dirty="0">
                <a:latin typeface="Tahoma" pitchFamily="34" charset="0"/>
                <a:cs typeface="Tahoma" pitchFamily="34" charset="0"/>
              </a:rPr>
              <a:t>You are </a:t>
            </a:r>
            <a:r>
              <a:rPr lang="en-CA" altLang="en-US" sz="2200" b="1" dirty="0">
                <a:latin typeface="Tahoma" pitchFamily="34" charset="0"/>
                <a:cs typeface="Tahoma" pitchFamily="34" charset="0"/>
              </a:rPr>
              <a:t>allowed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 to </a:t>
            </a:r>
            <a:r>
              <a:rPr lang="en-CA" altLang="en-US" sz="2200" b="1" dirty="0">
                <a:latin typeface="Tahoma" pitchFamily="34" charset="0"/>
                <a:cs typeface="Tahoma" pitchFamily="34" charset="0"/>
              </a:rPr>
              <a:t>spill coffee 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on paper.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  <a:p>
            <a:pPr algn="just" eaLnBrk="1" hangingPunct="1"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  <a:p>
            <a:pPr marL="0" indent="0" algn="just" eaLnBrk="1" hangingPunct="1">
              <a:buFontTx/>
              <a:buNone/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2150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AEEF869-8E4A-4BAA-8489-B817DD72AA57}" type="slidenum">
              <a:rPr lang="en-CA" altLang="en-US" sz="1200" smtClean="0">
                <a:latin typeface="Tahoma" pitchFamily="34" charset="0"/>
                <a:cs typeface="Tahoma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CA" altLang="en-US" sz="1200" smtClean="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55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pPr eaLnBrk="1" hangingPunct="1"/>
            <a:r>
              <a:rPr lang="en-CA" altLang="en-US" sz="2800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Software Requirements Engineering Education:</a:t>
            </a:r>
            <a:br>
              <a:rPr lang="en-CA" altLang="en-US" sz="2800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</a:br>
            <a:r>
              <a:rPr lang="en-CA" altLang="en-US" sz="28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Types of </a:t>
            </a:r>
            <a:r>
              <a:rPr lang="en-CA" altLang="en-US" sz="2800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Paper </a:t>
            </a:r>
            <a:r>
              <a:rPr lang="en-CA" altLang="en-US" sz="2800" dirty="0" smtClean="0">
                <a:solidFill>
                  <a:schemeClr val="bg1"/>
                </a:solidFill>
                <a:latin typeface="Times New Roman"/>
                <a:cs typeface="Times New Roman"/>
              </a:rPr>
              <a:t>— </a:t>
            </a:r>
            <a:r>
              <a:rPr lang="en-CA" altLang="en-US" sz="28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Activities/Artifacts</a:t>
            </a:r>
          </a:p>
        </p:txBody>
      </p:sp>
      <p:sp>
        <p:nvSpPr>
          <p:cNvPr id="307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72A27CE-6648-49C1-A1D2-FF290C666746}" type="slidenum">
              <a:rPr lang="en-CA" altLang="en-US" sz="1200" smtClean="0">
                <a:latin typeface="Tahoma" pitchFamily="34" charset="0"/>
                <a:cs typeface="Tahoma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CA" altLang="en-US" sz="1200" smtClean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4098" name="Picture 2" descr="C:\WORK\work-in-progress\seke-2022\7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400" y="1828800"/>
            <a:ext cx="4365776" cy="45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26" name="Group 4125"/>
          <p:cNvGrpSpPr/>
          <p:nvPr/>
        </p:nvGrpSpPr>
        <p:grpSpPr>
          <a:xfrm>
            <a:off x="3352800" y="3553602"/>
            <a:ext cx="5438997" cy="2161398"/>
            <a:chOff x="3352800" y="3553602"/>
            <a:chExt cx="5438997" cy="2161398"/>
          </a:xfrm>
        </p:grpSpPr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6972067" y="3553602"/>
              <a:ext cx="1819730" cy="3693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anchorCtr="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 smtClean="0">
                  <a:latin typeface="Tahoma" pitchFamily="34" charset="0"/>
                </a:rPr>
                <a:t>Mind Mapping</a:t>
              </a:r>
              <a:endParaRPr lang="en-US" altLang="en-US" sz="1800" b="1" dirty="0">
                <a:latin typeface="Tahoma" pitchFamily="34" charset="0"/>
              </a:endParaRPr>
            </a:p>
          </p:txBody>
        </p:sp>
        <p:cxnSp>
          <p:nvCxnSpPr>
            <p:cNvPr id="3" name="Straight Connector 2"/>
            <p:cNvCxnSpPr>
              <a:stCxn id="5" idx="2"/>
            </p:cNvCxnSpPr>
            <p:nvPr/>
          </p:nvCxnSpPr>
          <p:spPr>
            <a:xfrm flipH="1">
              <a:off x="3352800" y="3922934"/>
              <a:ext cx="4529132" cy="179206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5" idx="2"/>
            </p:cNvCxnSpPr>
            <p:nvPr/>
          </p:nvCxnSpPr>
          <p:spPr>
            <a:xfrm flipH="1">
              <a:off x="6629400" y="3922934"/>
              <a:ext cx="1252532" cy="148726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5" idx="2"/>
            </p:cNvCxnSpPr>
            <p:nvPr/>
          </p:nvCxnSpPr>
          <p:spPr>
            <a:xfrm flipH="1">
              <a:off x="5001932" y="3922934"/>
              <a:ext cx="2880000" cy="163966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25" name="Group 4124"/>
          <p:cNvGrpSpPr/>
          <p:nvPr/>
        </p:nvGrpSpPr>
        <p:grpSpPr>
          <a:xfrm>
            <a:off x="290430" y="2286000"/>
            <a:ext cx="5043571" cy="1636934"/>
            <a:chOff x="290430" y="2286000"/>
            <a:chExt cx="5043571" cy="1636934"/>
          </a:xfrm>
        </p:grpSpPr>
        <p:sp>
          <p:nvSpPr>
            <p:cNvPr id="21" name="Text Box 5"/>
            <p:cNvSpPr txBox="1">
              <a:spLocks noChangeArrowheads="1"/>
            </p:cNvSpPr>
            <p:nvPr/>
          </p:nvSpPr>
          <p:spPr bwMode="auto">
            <a:xfrm>
              <a:off x="290430" y="3553602"/>
              <a:ext cx="1587294" cy="3693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anchorCtr="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 smtClean="0">
                  <a:latin typeface="Tahoma" pitchFamily="34" charset="0"/>
                </a:rPr>
                <a:t>User Stories</a:t>
              </a:r>
              <a:endParaRPr lang="en-US" altLang="en-US" sz="1800" b="1" dirty="0">
                <a:latin typeface="Tahoma" pitchFamily="34" charset="0"/>
              </a:endParaRPr>
            </a:p>
          </p:txBody>
        </p:sp>
        <p:cxnSp>
          <p:nvCxnSpPr>
            <p:cNvPr id="39" name="Straight Connector 38"/>
            <p:cNvCxnSpPr>
              <a:endCxn id="21" idx="0"/>
            </p:cNvCxnSpPr>
            <p:nvPr/>
          </p:nvCxnSpPr>
          <p:spPr>
            <a:xfrm flipH="1">
              <a:off x="1084077" y="2590800"/>
              <a:ext cx="1477262" cy="962802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endCxn id="21" idx="0"/>
            </p:cNvCxnSpPr>
            <p:nvPr/>
          </p:nvCxnSpPr>
          <p:spPr>
            <a:xfrm flipH="1">
              <a:off x="1084077" y="2362200"/>
              <a:ext cx="2954524" cy="1191402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endCxn id="21" idx="0"/>
            </p:cNvCxnSpPr>
            <p:nvPr/>
          </p:nvCxnSpPr>
          <p:spPr>
            <a:xfrm flipH="1">
              <a:off x="1084077" y="2286000"/>
              <a:ext cx="4249924" cy="1267602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82546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pPr eaLnBrk="1" hangingPunct="1"/>
            <a:r>
              <a:rPr lang="en-CA" altLang="en-US" sz="28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Software </a:t>
            </a:r>
            <a:r>
              <a:rPr lang="en-CA" altLang="en-US" sz="2800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Requirements Engineering </a:t>
            </a:r>
            <a:r>
              <a:rPr lang="en-CA" altLang="en-US" sz="28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Education:</a:t>
            </a:r>
            <a:br>
              <a:rPr lang="en-CA" altLang="en-US" sz="28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</a:br>
            <a:r>
              <a:rPr lang="en-CA" altLang="en-US" sz="2800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Using Paper for Thinking </a:t>
            </a:r>
            <a:r>
              <a:rPr lang="en-CA" altLang="en-US" sz="28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and Doing in Tranquility</a:t>
            </a:r>
          </a:p>
        </p:txBody>
      </p:sp>
      <p:sp>
        <p:nvSpPr>
          <p:cNvPr id="307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72A27CE-6648-49C1-A1D2-FF290C666746}" type="slidenum">
              <a:rPr lang="en-CA" altLang="en-US" sz="1200" smtClean="0">
                <a:latin typeface="Tahoma" pitchFamily="34" charset="0"/>
                <a:cs typeface="Tahoma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CA" altLang="en-US" sz="1200" smtClean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050" name="Picture 2" descr="C:\WORK\work-in-progress\seke-2022\3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438400"/>
            <a:ext cx="4799505" cy="25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103709" y="5498068"/>
            <a:ext cx="761234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anchorCtr="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latin typeface="Tahoma" pitchFamily="34" charset="0"/>
              </a:rPr>
              <a:t>Paper</a:t>
            </a:r>
            <a:endParaRPr lang="en-US" altLang="en-US" sz="1800" dirty="0">
              <a:latin typeface="Tahoma" pitchFamily="34" charset="0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497848" y="5498068"/>
            <a:ext cx="1502784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anchorCtr="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latin typeface="Tahoma" pitchFamily="34" charset="0"/>
              </a:rPr>
              <a:t>Digital Media</a:t>
            </a:r>
            <a:endParaRPr lang="en-US" altLang="en-US" sz="1800" dirty="0">
              <a:latin typeface="Tahoma" pitchFamily="34" charset="0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5562600" y="1600200"/>
            <a:ext cx="3124200" cy="5105400"/>
          </a:xfrm>
          <a:solidFill>
            <a:srgbClr val="FFFFCC"/>
          </a:solidFill>
        </p:spPr>
        <p:txBody>
          <a:bodyPr/>
          <a:lstStyle/>
          <a:p>
            <a:pPr marL="342900" lvl="1" indent="-342900" algn="just" eaLnBrk="1" hangingPunct="1">
              <a:buFontTx/>
              <a:buChar char="•"/>
              <a:defRPr/>
            </a:pP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Clicking 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Loading-and-Waiting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Panning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Zooming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Advertisements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Clearing Cache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Connectivity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Electrical Power Loss 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Emission of Heat or Light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Error Messages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Glare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Multitasking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Noise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Pop-Up Windows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Spellcheckers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Updates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Viruses</a:t>
            </a:r>
            <a:endParaRPr lang="en-CA" altLang="en-US" sz="1600" dirty="0" smtClean="0">
              <a:latin typeface="Tahoma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endParaRPr lang="en-CA" altLang="en-US" sz="1600" dirty="0" smtClean="0">
              <a:latin typeface="Tahoma" pitchFamily="34" charset="0"/>
              <a:cs typeface="Tahoma" pitchFamily="34" charset="0"/>
            </a:endParaRPr>
          </a:p>
          <a:p>
            <a:pPr algn="just" eaLnBrk="1" hangingPunct="1">
              <a:defRPr/>
            </a:pPr>
            <a:endParaRPr lang="en-CA" altLang="en-US" sz="1600" dirty="0" smtClean="0">
              <a:latin typeface="Tahoma" pitchFamily="34" charset="0"/>
              <a:cs typeface="Tahoma" pitchFamily="34" charset="0"/>
            </a:endParaRPr>
          </a:p>
          <a:p>
            <a:pPr marL="0" indent="0" algn="just" eaLnBrk="1" hangingPunct="1">
              <a:buFontTx/>
              <a:buNone/>
              <a:defRPr/>
            </a:pPr>
            <a:endParaRPr lang="en-CA" altLang="en-US" sz="1600" dirty="0" smtClean="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851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pPr eaLnBrk="1" hangingPunct="1"/>
            <a:r>
              <a:rPr lang="en-US" altLang="en-US" sz="28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A Student Survey-In-Progress: </a:t>
            </a:r>
            <a:br>
              <a:rPr lang="en-US" altLang="en-US" sz="28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</a:br>
            <a:r>
              <a:rPr lang="en-US" altLang="en-US" sz="28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Responses</a:t>
            </a:r>
            <a:endParaRPr lang="en-CA" altLang="en-US" sz="2800" dirty="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Student 1: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 </a:t>
            </a:r>
          </a:p>
          <a:p>
            <a:pPr marL="400050" lvl="2" indent="0" algn="just" eaLnBrk="1" hangingPunct="1">
              <a:buNone/>
              <a:defRPr/>
            </a:pPr>
            <a:r>
              <a:rPr lang="en-CA" altLang="en-US" sz="2000" dirty="0" smtClean="0">
                <a:latin typeface="Tahoma" pitchFamily="34" charset="0"/>
                <a:cs typeface="Tahoma" pitchFamily="34" charset="0"/>
              </a:rPr>
              <a:t>“I have learned different uses of colored paper.”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endParaRPr lang="en-CA" altLang="en-US" sz="2200" dirty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b="1" dirty="0">
                <a:latin typeface="Tahoma" pitchFamily="34" charset="0"/>
                <a:cs typeface="Tahoma" pitchFamily="34" charset="0"/>
              </a:rPr>
              <a:t>Student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2:</a:t>
            </a:r>
          </a:p>
          <a:p>
            <a:pPr marL="400050" lvl="2" indent="0" algn="just" eaLnBrk="1" hangingPunct="1">
              <a:buNone/>
              <a:defRPr/>
            </a:pPr>
            <a:r>
              <a:rPr lang="en-CA" altLang="en-US" sz="2000" dirty="0" smtClean="0">
                <a:latin typeface="Tahoma" pitchFamily="34" charset="0"/>
                <a:cs typeface="Tahoma" pitchFamily="34" charset="0"/>
              </a:rPr>
              <a:t>“</a:t>
            </a:r>
            <a:r>
              <a:rPr lang="en-CA" altLang="en-US" sz="2000" dirty="0">
                <a:latin typeface="Tahoma" pitchFamily="34" charset="0"/>
                <a:cs typeface="Tahoma" pitchFamily="34" charset="0"/>
              </a:rPr>
              <a:t>I have become better at reading others’ </a:t>
            </a:r>
            <a:r>
              <a:rPr lang="en-CA" altLang="en-US" sz="2000" dirty="0" smtClean="0">
                <a:latin typeface="Tahoma" pitchFamily="34" charset="0"/>
                <a:cs typeface="Tahoma" pitchFamily="34" charset="0"/>
              </a:rPr>
              <a:t>handwritings.”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endParaRPr lang="en-CA" altLang="en-US" sz="2200" dirty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b="1" dirty="0">
                <a:latin typeface="Tahoma" pitchFamily="34" charset="0"/>
                <a:cs typeface="Tahoma" pitchFamily="34" charset="0"/>
              </a:rPr>
              <a:t>Student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3:</a:t>
            </a:r>
          </a:p>
          <a:p>
            <a:pPr marL="400050" lvl="2" indent="0" algn="just" eaLnBrk="1" hangingPunct="1">
              <a:buNone/>
              <a:defRPr/>
            </a:pPr>
            <a:r>
              <a:rPr lang="en-CA" altLang="en-US" sz="2000" dirty="0" smtClean="0">
                <a:latin typeface="Tahoma" pitchFamily="34" charset="0"/>
                <a:cs typeface="Tahoma" pitchFamily="34" charset="0"/>
              </a:rPr>
              <a:t>“</a:t>
            </a:r>
            <a:r>
              <a:rPr lang="en-CA" altLang="en-US" sz="2000" dirty="0">
                <a:latin typeface="Tahoma" pitchFamily="34" charset="0"/>
                <a:cs typeface="Tahoma" pitchFamily="34" charset="0"/>
              </a:rPr>
              <a:t>I was occupied enough with paper to not miss my smartphone</a:t>
            </a:r>
            <a:r>
              <a:rPr lang="en-CA" altLang="en-US" sz="2000" dirty="0" smtClean="0">
                <a:latin typeface="Tahoma" pitchFamily="34" charset="0"/>
                <a:cs typeface="Tahoma" pitchFamily="34" charset="0"/>
              </a:rPr>
              <a:t>!”</a:t>
            </a:r>
            <a:endParaRPr lang="en-CA" altLang="en-US" sz="2000" dirty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  <a:p>
            <a:pPr algn="just" eaLnBrk="1" hangingPunct="1"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  <a:p>
            <a:pPr marL="0" indent="0" algn="just" eaLnBrk="1" hangingPunct="1">
              <a:buFontTx/>
              <a:buNone/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2150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AEEF869-8E4A-4BAA-8489-B817DD72AA57}" type="slidenum">
              <a:rPr lang="en-CA" altLang="en-US" sz="1200" smtClean="0">
                <a:latin typeface="Tahoma" pitchFamily="34" charset="0"/>
                <a:cs typeface="Tahoma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CA" altLang="en-US" sz="1200" smtClean="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95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pPr eaLnBrk="1" hangingPunct="1"/>
            <a:r>
              <a:rPr lang="en-US" altLang="en-US" sz="320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Conclusion</a:t>
            </a:r>
            <a:endParaRPr lang="en-CA" altLang="en-US" sz="320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Learning RE is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not only about the product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, but also about the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people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 and the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process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.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endParaRPr lang="en-CA" altLang="en-US" sz="2200" dirty="0" smtClean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Students should </a:t>
            </a:r>
            <a:r>
              <a:rPr lang="en-CA" altLang="en-US" sz="2200" dirty="0">
                <a:latin typeface="Tahoma" pitchFamily="34" charset="0"/>
                <a:cs typeface="Tahoma" pitchFamily="34" charset="0"/>
              </a:rPr>
              <a:t>be </a:t>
            </a:r>
            <a:r>
              <a:rPr lang="en-CA" altLang="en-US" sz="22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discouraged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 to seek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Maslow's Hammer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 and be </a:t>
            </a:r>
            <a:r>
              <a:rPr lang="en-CA" altLang="en-US" sz="2200" b="1" dirty="0" smtClean="0">
                <a:solidFill>
                  <a:srgbClr val="006600"/>
                </a:solidFill>
                <a:latin typeface="Tahoma" pitchFamily="34" charset="0"/>
                <a:cs typeface="Tahoma" pitchFamily="34" charset="0"/>
              </a:rPr>
              <a:t>encouraged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 to become </a:t>
            </a:r>
            <a:r>
              <a:rPr lang="en-CA" altLang="en-US" sz="2200" b="1" dirty="0" smtClean="0">
                <a:solidFill>
                  <a:srgbClr val="0000FF"/>
                </a:solidFill>
                <a:latin typeface="Tahoma" pitchFamily="34" charset="0"/>
                <a:cs typeface="Tahoma" pitchFamily="34" charset="0"/>
              </a:rPr>
              <a:t>polyliterate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.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endParaRPr lang="en-CA" altLang="en-US" sz="2200" dirty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Paper and digital media are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not competing, but complementing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.</a:t>
            </a:r>
          </a:p>
          <a:p>
            <a:pPr marL="342900" lvl="1" indent="-342900" algn="just" eaLnBrk="1" hangingPunct="1">
              <a:buFontTx/>
              <a:buChar char="•"/>
              <a:defRPr/>
            </a:pPr>
            <a:endParaRPr lang="en-CA" altLang="en-US" sz="2200" dirty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Educators should aim for </a:t>
            </a:r>
            <a:r>
              <a:rPr lang="en-CA" altLang="en-US" sz="2200" b="1" dirty="0" smtClean="0">
                <a:latin typeface="Tahoma" pitchFamily="34" charset="0"/>
                <a:cs typeface="Tahoma" pitchFamily="34" charset="0"/>
              </a:rPr>
              <a:t>harmonic co-existence</a:t>
            </a:r>
            <a:r>
              <a:rPr lang="en-CA" altLang="en-US" sz="2200" dirty="0" smtClean="0">
                <a:latin typeface="Tahoma" pitchFamily="34" charset="0"/>
                <a:cs typeface="Tahoma" pitchFamily="34" charset="0"/>
              </a:rPr>
              <a:t> of paper and digital media.</a:t>
            </a:r>
          </a:p>
          <a:p>
            <a:pPr marL="0" lvl="1" indent="0" algn="just" eaLnBrk="1" hangingPunct="1">
              <a:buNone/>
              <a:defRPr/>
            </a:pPr>
            <a:endParaRPr lang="en-CA" altLang="en-US" sz="2000" dirty="0" smtClean="0">
              <a:latin typeface="Tahoma" pitchFamily="34" charset="0"/>
              <a:cs typeface="Tahoma" pitchFamily="34" charset="0"/>
            </a:endParaRPr>
          </a:p>
          <a:p>
            <a:pPr marL="342900" lvl="1" indent="-342900" algn="just" eaLnBrk="1" hangingPunct="1">
              <a:buFontTx/>
              <a:buChar char="•"/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  <a:p>
            <a:pPr algn="just" eaLnBrk="1" hangingPunct="1"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  <a:p>
            <a:pPr marL="0" indent="0" algn="just" eaLnBrk="1" hangingPunct="1">
              <a:buFontTx/>
              <a:buNone/>
              <a:defRPr/>
            </a:pPr>
            <a:endParaRPr lang="en-CA" altLang="en-US" sz="24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2150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AEEF869-8E4A-4BAA-8489-B817DD72AA57}" type="slidenum">
              <a:rPr lang="en-CA" altLang="en-US" sz="1200" smtClean="0">
                <a:latin typeface="Tahoma" pitchFamily="34" charset="0"/>
                <a:cs typeface="Tahoma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CA" altLang="en-US" sz="1200" smtClean="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03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76687</TotalTime>
  <Words>939</Words>
  <Application>Microsoft Office PowerPoint</Application>
  <PresentationFormat>On-screen Show (4:3)</PresentationFormat>
  <Paragraphs>226</Paragraphs>
  <Slides>22</Slides>
  <Notes>22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Default Design</vt:lpstr>
      <vt:lpstr>On the Implications of Human-Paper Interaction for Software Requirements Engineering Education</vt:lpstr>
      <vt:lpstr>Dedication</vt:lpstr>
      <vt:lpstr>Acknowledgement</vt:lpstr>
      <vt:lpstr>Agenda</vt:lpstr>
      <vt:lpstr>Necessity of Human-Centeredness of  Software Development Methodologies</vt:lpstr>
      <vt:lpstr>Nature of Software Requirements Engineering: Software Engineering Version</vt:lpstr>
      <vt:lpstr>Nature of Software Requirements Engineering: English Version</vt:lpstr>
      <vt:lpstr>Nature of Software Requirements Engineering: Human Version</vt:lpstr>
      <vt:lpstr>Once Upon a Time in a Classroom</vt:lpstr>
      <vt:lpstr>Once Upon a Time in a Classroom</vt:lpstr>
      <vt:lpstr>Sometimes, Old Ways Are Better</vt:lpstr>
      <vt:lpstr>Need to Avoid Temptation and Delusion of Innovation</vt:lpstr>
      <vt:lpstr>Once Upon a Time for a Computer I/O</vt:lpstr>
      <vt:lpstr>What Can Be Done Using Paper?</vt:lpstr>
      <vt:lpstr>What Makes Paper Unique? The Human Connection</vt:lpstr>
      <vt:lpstr>The Hand is Mightier than the Mouse</vt:lpstr>
      <vt:lpstr>25 Years of Mathematical Typesetting and Diagramming, and Counting!</vt:lpstr>
      <vt:lpstr>To Err is Human, To Forgive Paper</vt:lpstr>
      <vt:lpstr>Software Requirements Engineering Education: Types of Paper — Activities/Artifacts</vt:lpstr>
      <vt:lpstr>Software Requirements Engineering Education: Using Paper for Thinking and Doing in Tranquility</vt:lpstr>
      <vt:lpstr>A Student Survey-In-Progress:  Responses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SEKE 2022</dc:title>
  <dc:creator>Pankaj Kamthan</dc:creator>
  <cp:lastModifiedBy>umroot</cp:lastModifiedBy>
  <cp:revision>761</cp:revision>
  <cp:lastPrinted>2016-01-11T07:31:32Z</cp:lastPrinted>
  <dcterms:created xsi:type="dcterms:W3CDTF">2010-01-24T11:00:32Z</dcterms:created>
  <dcterms:modified xsi:type="dcterms:W3CDTF">2022-06-01T04:51:47Z</dcterms:modified>
</cp:coreProperties>
</file>