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2.xml" ContentType="application/vnd.openxmlformats-officedocument.presentationml.tags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7" r:id="rId1"/>
    <p:sldMasterId id="2147483696" r:id="rId2"/>
  </p:sldMasterIdLst>
  <p:notesMasterIdLst>
    <p:notesMasterId r:id="rId24"/>
  </p:notesMasterIdLst>
  <p:sldIdLst>
    <p:sldId id="268" r:id="rId3"/>
    <p:sldId id="358" r:id="rId4"/>
    <p:sldId id="349" r:id="rId5"/>
    <p:sldId id="350" r:id="rId6"/>
    <p:sldId id="353" r:id="rId7"/>
    <p:sldId id="359" r:id="rId8"/>
    <p:sldId id="360" r:id="rId9"/>
    <p:sldId id="361" r:id="rId10"/>
    <p:sldId id="373" r:id="rId11"/>
    <p:sldId id="362" r:id="rId12"/>
    <p:sldId id="372" r:id="rId13"/>
    <p:sldId id="363" r:id="rId14"/>
    <p:sldId id="365" r:id="rId15"/>
    <p:sldId id="364" r:id="rId16"/>
    <p:sldId id="366" r:id="rId17"/>
    <p:sldId id="367" r:id="rId18"/>
    <p:sldId id="371" r:id="rId19"/>
    <p:sldId id="368" r:id="rId20"/>
    <p:sldId id="369" r:id="rId21"/>
    <p:sldId id="370" r:id="rId22"/>
    <p:sldId id="327" r:id="rId2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FA38D"/>
    <a:srgbClr val="F5F5F5"/>
    <a:srgbClr val="19B49B"/>
    <a:srgbClr val="FDFDFD"/>
    <a:srgbClr val="FEFEFE"/>
    <a:srgbClr val="FCFCFC"/>
    <a:srgbClr val="FAFAFA"/>
    <a:srgbClr val="F8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3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202B0CA-FC54-4496-8BCA-5EF66A818D29}" styleName="深色样式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9D7B26C5-4107-4FEC-AEDC-1716B250A1EF}" styleName="浅色样式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E25E649-3F16-4E02-A733-19D2CDBF48F0}" styleName="中度样式 3 - 强调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B301B821-A1FF-4177-AEE7-76D212191A09}" styleName="中度样式 1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中度样式 1 - 强调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85BE263C-DBD7-4A20-BB59-AAB30ACAA65A}" styleName="中度样式 3 - 强调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660B408-B3CF-4A94-85FC-2B1E0A45F4A2}" styleName="深色样式 2 - 强调 1/强调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A488322-F2BA-4B5B-9748-0D474271808F}" styleName="中度样式 3 - 强调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4C1A8A3-306A-4EB7-A6B1-4F7E0EB9C5D6}" styleName="中度样式 3 - 强调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ABFCF23-3B69-468F-B69F-88F6DE6A72F2}" styleName="中度样式 1 - 强调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05" autoAdjust="0"/>
    <p:restoredTop sz="94660"/>
  </p:normalViewPr>
  <p:slideViewPr>
    <p:cSldViewPr snapToGrid="0" showGuides="1">
      <p:cViewPr varScale="1">
        <p:scale>
          <a:sx n="78" d="100"/>
          <a:sy n="78" d="100"/>
        </p:scale>
        <p:origin x="835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D100B9-CE3E-4DCF-B1D7-E0D36A6D5808}" type="datetimeFigureOut">
              <a:rPr lang="zh-CN" altLang="en-US" smtClean="0"/>
              <a:t>2022/7/8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61DAE8-1EE1-4CDA-B0E2-799A9B0BDFC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56362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A975CF-ECE3-4B69-BB20-4BB18D97BC00}" type="slidenum">
              <a:rPr lang="id-ID" smtClean="0"/>
              <a:t>1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302661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61DAE8-1EE1-4CDA-B0E2-799A9B0BDFCE}" type="slidenum">
              <a:rPr lang="zh-CN" altLang="en-US" smtClean="0">
                <a:solidFill>
                  <a:prstClr val="black"/>
                </a:solidFill>
              </a:rPr>
              <a:pPr/>
              <a:t>3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68039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61DAE8-1EE1-4CDA-B0E2-799A9B0BDFCE}" type="slidenum">
              <a:rPr lang="zh-CN" altLang="en-US" smtClean="0">
                <a:solidFill>
                  <a:prstClr val="black"/>
                </a:solidFill>
              </a:rPr>
              <a:pPr/>
              <a:t>4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0733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61DAE8-1EE1-4CDA-B0E2-799A9B0BDFCE}" type="slidenum">
              <a:rPr lang="zh-CN" altLang="en-US" smtClean="0">
                <a:solidFill>
                  <a:prstClr val="black"/>
                </a:solidFill>
              </a:rPr>
              <a:pPr/>
              <a:t>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97448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61DAE8-1EE1-4CDA-B0E2-799A9B0BDFCE}" type="slidenum">
              <a:rPr lang="zh-CN" altLang="en-US" smtClean="0">
                <a:solidFill>
                  <a:prstClr val="black"/>
                </a:solidFill>
              </a:rPr>
              <a:pPr/>
              <a:t>7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0091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61DAE8-1EE1-4CDA-B0E2-799A9B0BDFCE}" type="slidenum">
              <a:rPr lang="zh-CN" altLang="en-US" smtClean="0">
                <a:solidFill>
                  <a:prstClr val="black"/>
                </a:solidFill>
              </a:rPr>
              <a:pPr/>
              <a:t>8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41997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61DAE8-1EE1-4CDA-B0E2-799A9B0BDFCE}" type="slidenum">
              <a:rPr lang="zh-CN" altLang="en-US" smtClean="0">
                <a:solidFill>
                  <a:prstClr val="black"/>
                </a:solidFill>
              </a:rPr>
              <a:pPr/>
              <a:t>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23913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61DAE8-1EE1-4CDA-B0E2-799A9B0BDFCE}" type="slidenum">
              <a:rPr lang="zh-CN" altLang="en-US" smtClean="0">
                <a:solidFill>
                  <a:prstClr val="black"/>
                </a:solidFill>
              </a:rPr>
              <a:pPr/>
              <a:t>10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23535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61DAE8-1EE1-4CDA-B0E2-799A9B0BDFCE}" type="slidenum">
              <a:rPr lang="zh-CN" altLang="en-US" smtClean="0">
                <a:solidFill>
                  <a:prstClr val="black"/>
                </a:solidFill>
              </a:rPr>
              <a:pPr/>
              <a:t>11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78295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61DAE8-1EE1-4CDA-B0E2-799A9B0BDFCE}" type="slidenum">
              <a:rPr lang="zh-CN" altLang="en-US" smtClean="0">
                <a:solidFill>
                  <a:prstClr val="black"/>
                </a:solidFill>
              </a:rPr>
              <a:pPr/>
              <a:t>12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28692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61DAE8-1EE1-4CDA-B0E2-799A9B0BDFCE}" type="slidenum">
              <a:rPr lang="zh-CN" altLang="en-US" smtClean="0">
                <a:solidFill>
                  <a:prstClr val="black"/>
                </a:solidFill>
              </a:rPr>
              <a:pPr/>
              <a:t>14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84436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61DAE8-1EE1-4CDA-B0E2-799A9B0BDFCE}" type="slidenum">
              <a:rPr lang="zh-CN" altLang="en-US" smtClean="0">
                <a:solidFill>
                  <a:prstClr val="black"/>
                </a:solidFill>
              </a:rPr>
              <a:pPr/>
              <a:t>15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89485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61DAE8-1EE1-4CDA-B0E2-799A9B0BDFCE}" type="slidenum">
              <a:rPr lang="zh-CN" altLang="en-US" smtClean="0">
                <a:solidFill>
                  <a:prstClr val="black"/>
                </a:solidFill>
              </a:rPr>
              <a:pPr/>
              <a:t>16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498482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61DAE8-1EE1-4CDA-B0E2-799A9B0BDFCE}" type="slidenum">
              <a:rPr lang="zh-CN" altLang="en-US" smtClean="0">
                <a:solidFill>
                  <a:prstClr val="black"/>
                </a:solidFill>
              </a:rPr>
              <a:pPr/>
              <a:t>17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08626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61DAE8-1EE1-4CDA-B0E2-799A9B0BDFCE}" type="slidenum">
              <a:rPr lang="zh-CN" altLang="en-US" smtClean="0">
                <a:solidFill>
                  <a:prstClr val="black"/>
                </a:solidFill>
              </a:rPr>
              <a:pPr/>
              <a:t>18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93667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61DAE8-1EE1-4CDA-B0E2-799A9B0BDFCE}" type="slidenum">
              <a:rPr lang="zh-CN" altLang="en-US" smtClean="0">
                <a:solidFill>
                  <a:prstClr val="black"/>
                </a:solidFill>
              </a:rPr>
              <a:pPr/>
              <a:t>19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543099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61DAE8-1EE1-4CDA-B0E2-799A9B0BDFCE}" type="slidenum">
              <a:rPr lang="zh-CN" altLang="en-US" smtClean="0">
                <a:solidFill>
                  <a:prstClr val="black"/>
                </a:solidFill>
              </a:rPr>
              <a:pPr/>
              <a:t>20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366482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A975CF-ECE3-4B69-BB20-4BB18D97BC00}" type="slidenum">
              <a:rPr lang="id-ID" smtClean="0">
                <a:solidFill>
                  <a:prstClr val="black"/>
                </a:solidFill>
              </a:rPr>
              <a:pPr/>
              <a:t>21</a:t>
            </a:fld>
            <a:endParaRPr lang="id-ID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45317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17008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1786759" y="2365265"/>
            <a:ext cx="1828800" cy="18288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25" name="Picture Placeholder 7"/>
          <p:cNvSpPr>
            <a:spLocks noGrp="1"/>
          </p:cNvSpPr>
          <p:nvPr>
            <p:ph type="pic" sz="quarter" idx="11"/>
          </p:nvPr>
        </p:nvSpPr>
        <p:spPr>
          <a:xfrm>
            <a:off x="4035973" y="2365265"/>
            <a:ext cx="1828800" cy="18288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368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79526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5736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reveal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754943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163335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1786759" y="2365265"/>
            <a:ext cx="1828800" cy="18288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25" name="Picture Placeholder 7"/>
          <p:cNvSpPr>
            <a:spLocks noGrp="1"/>
          </p:cNvSpPr>
          <p:nvPr>
            <p:ph type="pic" sz="quarter" idx="11"/>
          </p:nvPr>
        </p:nvSpPr>
        <p:spPr>
          <a:xfrm>
            <a:off x="4035973" y="2365265"/>
            <a:ext cx="1828800" cy="18288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0026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16056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9657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reveal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024249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8389344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86324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60" r:id="rId2"/>
    <p:sldLayoutId id="2147483675" r:id="rId3"/>
    <p:sldLayoutId id="2147483678" r:id="rId4"/>
    <p:sldLayoutId id="2147483679" r:id="rId5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3201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5" r:id="rId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.xml"/><Relationship Id="rId5" Type="http://schemas.openxmlformats.org/officeDocument/2006/relationships/image" Target="../media/image3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10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15.svg"/><Relationship Id="rId4" Type="http://schemas.openxmlformats.org/officeDocument/2006/relationships/image" Target="../media/image11.svg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1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0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20.png"/><Relationship Id="rId4" Type="http://schemas.openxmlformats.org/officeDocument/2006/relationships/image" Target="../media/image3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50.png"/><Relationship Id="rId4" Type="http://schemas.openxmlformats.org/officeDocument/2006/relationships/image" Target="../media/image340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1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_矩形 2"/>
          <p:cNvSpPr/>
          <p:nvPr>
            <p:custDataLst>
              <p:tags r:id="rId1"/>
            </p:custDataLst>
          </p:nvPr>
        </p:nvSpPr>
        <p:spPr>
          <a:xfrm>
            <a:off x="0" y="1211285"/>
            <a:ext cx="12192000" cy="4393870"/>
          </a:xfrm>
          <a:prstGeom prst="rect">
            <a:avLst/>
          </a:prstGeom>
          <a:solidFill>
            <a:schemeClr val="accent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Calibri" panose="020F0502020204030204" pitchFamily="34" charset="0"/>
              <a:ea typeface="微软雅黑" panose="020B0503020204020204" pitchFamily="34" charset="-122"/>
              <a:cs typeface="+mn-ea"/>
              <a:sym typeface="Calibri" panose="020F0502020204030204" pitchFamily="34" charset="0"/>
            </a:endParaRPr>
          </a:p>
        </p:txBody>
      </p:sp>
      <p:sp>
        <p:nvSpPr>
          <p:cNvPr id="13" name="文本框 12" descr="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"/>
          <p:cNvSpPr txBox="1"/>
          <p:nvPr/>
        </p:nvSpPr>
        <p:spPr>
          <a:xfrm>
            <a:off x="574329" y="2479506"/>
            <a:ext cx="10918375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Graph Embedding Models for Community Detection</a:t>
            </a:r>
            <a:endParaRPr lang="zh-CN" altLang="en-US" sz="3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Calibri" panose="020F0502020204030204" pitchFamily="34" charset="0"/>
            </a:endParaRPr>
          </a:p>
        </p:txBody>
      </p:sp>
      <p:sp>
        <p:nvSpPr>
          <p:cNvPr id="14" name="矩形 13" descr="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"/>
          <p:cNvSpPr/>
          <p:nvPr/>
        </p:nvSpPr>
        <p:spPr>
          <a:xfrm>
            <a:off x="3633393" y="3069229"/>
            <a:ext cx="5274172" cy="4635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l-NL" altLang="zh-CN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Yinan Chen, Zhuanming Gao, Dong Li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Calibri" panose="020F050202020403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1747" y="3173876"/>
            <a:ext cx="343292" cy="343292"/>
          </a:xfrm>
          <a:prstGeom prst="rect">
            <a:avLst/>
          </a:prstGeom>
        </p:spPr>
      </p:pic>
      <p:cxnSp>
        <p:nvCxnSpPr>
          <p:cNvPr id="10" name="直接连接符 9"/>
          <p:cNvCxnSpPr>
            <a:cxnSpLocks/>
          </p:cNvCxnSpPr>
          <p:nvPr/>
        </p:nvCxnSpPr>
        <p:spPr>
          <a:xfrm>
            <a:off x="0" y="2281728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 descr="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"/>
          <p:cNvSpPr/>
          <p:nvPr/>
        </p:nvSpPr>
        <p:spPr>
          <a:xfrm>
            <a:off x="3897629" y="1744003"/>
            <a:ext cx="4224528" cy="458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SEKE2022 - PAPER 005</a:t>
            </a:r>
            <a:endParaRPr lang="zh-CN" altLang="en-US" b="1" dirty="0">
              <a:solidFill>
                <a:schemeClr val="accent2">
                  <a:lumMod val="20000"/>
                  <a:lumOff val="8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Calibri" panose="020F0502020204030204" pitchFamily="34" charset="0"/>
            </a:endParaRPr>
          </a:p>
        </p:txBody>
      </p:sp>
      <p:sp>
        <p:nvSpPr>
          <p:cNvPr id="9" name="矩形 8" descr="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">
            <a:extLst>
              <a:ext uri="{FF2B5EF4-FFF2-40B4-BE49-F238E27FC236}">
                <a16:creationId xmlns:a16="http://schemas.microsoft.com/office/drawing/2014/main" id="{E8188765-F579-4D61-9F44-837C62F4A326}"/>
              </a:ext>
            </a:extLst>
          </p:cNvPr>
          <p:cNvSpPr/>
          <p:nvPr/>
        </p:nvSpPr>
        <p:spPr>
          <a:xfrm>
            <a:off x="1976579" y="3535879"/>
            <a:ext cx="823884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South China University of Technology, Guangzhou 510006, China</a:t>
            </a:r>
            <a:endParaRPr lang="zh-CN" altLang="zh-CN" dirty="0">
              <a:solidFill>
                <a:schemeClr val="accent1">
                  <a:lumMod val="20000"/>
                  <a:lumOff val="8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矩形 10" descr="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">
            <a:extLst>
              <a:ext uri="{FF2B5EF4-FFF2-40B4-BE49-F238E27FC236}">
                <a16:creationId xmlns:a16="http://schemas.microsoft.com/office/drawing/2014/main" id="{48B2AF83-E11A-4944-B975-5A26C7688EC9}"/>
              </a:ext>
            </a:extLst>
          </p:cNvPr>
          <p:cNvSpPr/>
          <p:nvPr/>
        </p:nvSpPr>
        <p:spPr>
          <a:xfrm>
            <a:off x="3780156" y="4349289"/>
            <a:ext cx="4224528" cy="458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2022.7</a:t>
            </a:r>
            <a:endParaRPr lang="zh-CN" altLang="en-US" b="1" dirty="0">
              <a:solidFill>
                <a:schemeClr val="accent2">
                  <a:lumMod val="20000"/>
                  <a:lumOff val="8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5648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1509010" y="1804738"/>
            <a:ext cx="9173980" cy="3344776"/>
          </a:xfrm>
          <a:prstGeom prst="rect">
            <a:avLst/>
          </a:prstGeom>
          <a:solidFill>
            <a:schemeClr val="accent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  <a:cs typeface="+mn-ea"/>
              <a:sym typeface="Calibri" panose="020F0502020204030204" pitchFamily="34" charset="0"/>
            </a:endParaRPr>
          </a:p>
        </p:txBody>
      </p:sp>
      <p:sp>
        <p:nvSpPr>
          <p:cNvPr id="12" name="文本框 11" descr="e7d195523061f1c0214d268728035a112e1f1a63855fa0d5B3BC3571FB2346650E40B27C71D4ADB669896543E409C0762562804D99F14164E036E91A4D200FB459B9C67F1066513BDCC2663F2655ED5A2F3E64E50905ECC13FD08E412A2449DFC0DEA4732AF4E76A12DAA23714D9A24C7EAC7F7CD8FF94AEC7D4E9162B55FEA74E289784371BE33B"/>
          <p:cNvSpPr txBox="1"/>
          <p:nvPr/>
        </p:nvSpPr>
        <p:spPr>
          <a:xfrm>
            <a:off x="1509010" y="2902541"/>
            <a:ext cx="9203961" cy="10529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000" b="1" i="0" u="none" strike="noStrike" kern="1200" cap="none" spc="3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Introduction</a:t>
            </a:r>
            <a:endParaRPr kumimoji="0" lang="zh-CN" altLang="en-US" sz="6000" b="1" i="0" u="none" strike="noStrike" kern="1200" cap="none" spc="3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Calibri" panose="020F0502020204030204" pitchFamily="34" charset="0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3946358" y="2839167"/>
            <a:ext cx="435543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400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extBox 50"/>
          <p:cNvSpPr txBox="1"/>
          <p:nvPr/>
        </p:nvSpPr>
        <p:spPr>
          <a:xfrm>
            <a:off x="5359010" y="35068"/>
            <a:ext cx="14686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Objective</a:t>
            </a:r>
            <a:endParaRPr lang="zh-CN" altLang="en-US" sz="2400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6" name="Rectangle 55"/>
          <p:cNvSpPr/>
          <p:nvPr/>
        </p:nvSpPr>
        <p:spPr>
          <a:xfrm>
            <a:off x="5901821" y="0"/>
            <a:ext cx="4572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056E48B6-8E1E-4997-9CA1-4DDE9995BC19}"/>
              </a:ext>
            </a:extLst>
          </p:cNvPr>
          <p:cNvSpPr/>
          <p:nvPr/>
        </p:nvSpPr>
        <p:spPr>
          <a:xfrm>
            <a:off x="3782672" y="785844"/>
            <a:ext cx="5152698" cy="14229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895350">
              <a:lnSpc>
                <a:spcPct val="150000"/>
              </a:lnSpc>
            </a:pPr>
            <a:r>
              <a:rPr lang="en-US" altLang="zh-CN" sz="20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Input:         </a:t>
            </a:r>
            <a:r>
              <a:rPr lang="en-US" altLang="zh-CN" sz="20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a network</a:t>
            </a:r>
            <a:r>
              <a:rPr lang="en-US" altLang="zh-CN" sz="20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            </a:t>
            </a:r>
          </a:p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Output:      </a:t>
            </a:r>
            <a:r>
              <a:rPr lang="en-US" altLang="zh-CN" sz="20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embeddings of the network</a:t>
            </a:r>
          </a:p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Direction:   </a:t>
            </a:r>
            <a:r>
              <a:rPr lang="en-US" altLang="zh-CN" sz="20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community detection</a:t>
            </a:r>
            <a:endParaRPr lang="zh-CN" altLang="en-US" sz="2000" b="1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8" name="图形 7">
            <a:extLst>
              <a:ext uri="{FF2B5EF4-FFF2-40B4-BE49-F238E27FC236}">
                <a16:creationId xmlns:a16="http://schemas.microsoft.com/office/drawing/2014/main" id="{6B98A8FE-0CF4-4E3C-88A7-B0BA8B1679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23063" y="2728757"/>
            <a:ext cx="2741425" cy="1400728"/>
          </a:xfrm>
          <a:prstGeom prst="rect">
            <a:avLst/>
          </a:prstGeom>
        </p:spPr>
      </p:pic>
      <p:pic>
        <p:nvPicPr>
          <p:cNvPr id="9" name="图形 8">
            <a:extLst>
              <a:ext uri="{FF2B5EF4-FFF2-40B4-BE49-F238E27FC236}">
                <a16:creationId xmlns:a16="http://schemas.microsoft.com/office/drawing/2014/main" id="{AA54E24F-4779-4202-9D03-1B5FB4FC764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521314" y="4568664"/>
            <a:ext cx="2937622" cy="1410722"/>
          </a:xfrm>
          <a:prstGeom prst="rect">
            <a:avLst/>
          </a:prstGeom>
        </p:spPr>
      </p:pic>
      <p:pic>
        <p:nvPicPr>
          <p:cNvPr id="10" name="图形 9">
            <a:extLst>
              <a:ext uri="{FF2B5EF4-FFF2-40B4-BE49-F238E27FC236}">
                <a16:creationId xmlns:a16="http://schemas.microsoft.com/office/drawing/2014/main" id="{3B52F417-D957-4AC1-B56D-8A4EF7141BF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000847" y="2290353"/>
            <a:ext cx="2360593" cy="1788887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2AE7079A-8DD7-4A84-BFB3-6754AC78F669}"/>
              </a:ext>
            </a:extLst>
          </p:cNvPr>
          <p:cNvSpPr/>
          <p:nvPr/>
        </p:nvSpPr>
        <p:spPr>
          <a:xfrm>
            <a:off x="8408786" y="4062341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Embeddings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直接箭头连接符 12">
            <a:extLst>
              <a:ext uri="{FF2B5EF4-FFF2-40B4-BE49-F238E27FC236}">
                <a16:creationId xmlns:a16="http://schemas.microsoft.com/office/drawing/2014/main" id="{33EC77CE-25F9-4546-AE54-24A4F8E2F207}"/>
              </a:ext>
            </a:extLst>
          </p:cNvPr>
          <p:cNvCxnSpPr>
            <a:cxnSpLocks/>
          </p:cNvCxnSpPr>
          <p:nvPr/>
        </p:nvCxnSpPr>
        <p:spPr>
          <a:xfrm>
            <a:off x="5135700" y="3367214"/>
            <a:ext cx="1915297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>
            <a:extLst>
              <a:ext uri="{FF2B5EF4-FFF2-40B4-BE49-F238E27FC236}">
                <a16:creationId xmlns:a16="http://schemas.microsoft.com/office/drawing/2014/main" id="{4B41399A-72C0-4E07-9BBC-5501DDF6B139}"/>
              </a:ext>
            </a:extLst>
          </p:cNvPr>
          <p:cNvSpPr/>
          <p:nvPr/>
        </p:nvSpPr>
        <p:spPr>
          <a:xfrm>
            <a:off x="5217116" y="2962677"/>
            <a:ext cx="15392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Our models</a:t>
            </a:r>
            <a:endParaRPr lang="zh-CN" altLang="en-US" dirty="0"/>
          </a:p>
        </p:txBody>
      </p:sp>
      <p:cxnSp>
        <p:nvCxnSpPr>
          <p:cNvPr id="17" name="连接符: 肘形 16">
            <a:extLst>
              <a:ext uri="{FF2B5EF4-FFF2-40B4-BE49-F238E27FC236}">
                <a16:creationId xmlns:a16="http://schemas.microsoft.com/office/drawing/2014/main" id="{0F503A80-B491-4187-A92E-C9752943BC9D}"/>
              </a:ext>
            </a:extLst>
          </p:cNvPr>
          <p:cNvCxnSpPr>
            <a:cxnSpLocks/>
            <a:stCxn id="11" idx="2"/>
          </p:cNvCxnSpPr>
          <p:nvPr/>
        </p:nvCxnSpPr>
        <p:spPr>
          <a:xfrm rot="5400000">
            <a:off x="8105378" y="4243553"/>
            <a:ext cx="647713" cy="1297933"/>
          </a:xfrm>
          <a:prstGeom prst="bentConnector2">
            <a:avLst/>
          </a:prstGeom>
          <a:ln w="762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>
            <a:extLst>
              <a:ext uri="{FF2B5EF4-FFF2-40B4-BE49-F238E27FC236}">
                <a16:creationId xmlns:a16="http://schemas.microsoft.com/office/drawing/2014/main" id="{1578F4BB-9E1F-4890-87C2-9901431AD6AC}"/>
              </a:ext>
            </a:extLst>
          </p:cNvPr>
          <p:cNvSpPr/>
          <p:nvPr/>
        </p:nvSpPr>
        <p:spPr>
          <a:xfrm>
            <a:off x="4776319" y="6072156"/>
            <a:ext cx="26340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for community detection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8062161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extBox 50"/>
          <p:cNvSpPr txBox="1"/>
          <p:nvPr/>
        </p:nvSpPr>
        <p:spPr>
          <a:xfrm>
            <a:off x="5098771" y="121427"/>
            <a:ext cx="19944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Main Procedure</a:t>
            </a:r>
            <a:endParaRPr lang="zh-CN" altLang="en-US" sz="2000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6" name="Rectangle 55"/>
          <p:cNvSpPr/>
          <p:nvPr/>
        </p:nvSpPr>
        <p:spPr>
          <a:xfrm>
            <a:off x="5901821" y="0"/>
            <a:ext cx="4572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2" name="图形 1">
            <a:extLst>
              <a:ext uri="{FF2B5EF4-FFF2-40B4-BE49-F238E27FC236}">
                <a16:creationId xmlns:a16="http://schemas.microsoft.com/office/drawing/2014/main" id="{14DD3B05-B4E6-4E4F-AFB8-A7D6F458AE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303276" y="3616839"/>
            <a:ext cx="2726031" cy="1980632"/>
          </a:xfrm>
          <a:prstGeom prst="rect">
            <a:avLst/>
          </a:prstGeom>
        </p:spPr>
      </p:pic>
      <p:pic>
        <p:nvPicPr>
          <p:cNvPr id="5" name="图形 4">
            <a:extLst>
              <a:ext uri="{FF2B5EF4-FFF2-40B4-BE49-F238E27FC236}">
                <a16:creationId xmlns:a16="http://schemas.microsoft.com/office/drawing/2014/main" id="{755518F9-370A-48C8-B5B6-073E5F8C82B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630303" y="1291573"/>
            <a:ext cx="2433817" cy="1243556"/>
          </a:xfrm>
          <a:prstGeom prst="rect">
            <a:avLst/>
          </a:prstGeom>
        </p:spPr>
      </p:pic>
      <p:pic>
        <p:nvPicPr>
          <p:cNvPr id="3" name="图形 2">
            <a:extLst>
              <a:ext uri="{FF2B5EF4-FFF2-40B4-BE49-F238E27FC236}">
                <a16:creationId xmlns:a16="http://schemas.microsoft.com/office/drawing/2014/main" id="{74D6278F-466E-44AE-A9B7-FEF55556056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820607" y="1043275"/>
            <a:ext cx="2634501" cy="1914130"/>
          </a:xfrm>
          <a:prstGeom prst="rect">
            <a:avLst/>
          </a:prstGeom>
        </p:spPr>
      </p:pic>
      <p:pic>
        <p:nvPicPr>
          <p:cNvPr id="4" name="图形 3">
            <a:extLst>
              <a:ext uri="{FF2B5EF4-FFF2-40B4-BE49-F238E27FC236}">
                <a16:creationId xmlns:a16="http://schemas.microsoft.com/office/drawing/2014/main" id="{B4EACCCB-014F-4BEA-97F3-1809CC35022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637176" y="3873070"/>
            <a:ext cx="3824385" cy="1755455"/>
          </a:xfrm>
          <a:prstGeom prst="rect">
            <a:avLst/>
          </a:prstGeom>
        </p:spPr>
      </p:pic>
      <p:cxnSp>
        <p:nvCxnSpPr>
          <p:cNvPr id="9" name="直接箭头连接符 8">
            <a:extLst>
              <a:ext uri="{FF2B5EF4-FFF2-40B4-BE49-F238E27FC236}">
                <a16:creationId xmlns:a16="http://schemas.microsoft.com/office/drawing/2014/main" id="{688129EE-2A50-453C-8034-D804BFDB59BC}"/>
              </a:ext>
            </a:extLst>
          </p:cNvPr>
          <p:cNvCxnSpPr>
            <a:cxnSpLocks/>
            <a:endCxn id="17" idx="2"/>
          </p:cNvCxnSpPr>
          <p:nvPr/>
        </p:nvCxnSpPr>
        <p:spPr>
          <a:xfrm flipV="1">
            <a:off x="8640147" y="3239276"/>
            <a:ext cx="430299" cy="464976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箭头连接符 10">
            <a:extLst>
              <a:ext uri="{FF2B5EF4-FFF2-40B4-BE49-F238E27FC236}">
                <a16:creationId xmlns:a16="http://schemas.microsoft.com/office/drawing/2014/main" id="{886C2F9A-6EFC-4D2F-A26D-0E48E34FA71B}"/>
              </a:ext>
            </a:extLst>
          </p:cNvPr>
          <p:cNvCxnSpPr>
            <a:cxnSpLocks/>
          </p:cNvCxnSpPr>
          <p:nvPr/>
        </p:nvCxnSpPr>
        <p:spPr>
          <a:xfrm>
            <a:off x="5606150" y="4750798"/>
            <a:ext cx="686602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>
            <a:extLst>
              <a:ext uri="{FF2B5EF4-FFF2-40B4-BE49-F238E27FC236}">
                <a16:creationId xmlns:a16="http://schemas.microsoft.com/office/drawing/2014/main" id="{165A48FA-DBB1-40FA-AE72-A8FB78045A8C}"/>
              </a:ext>
            </a:extLst>
          </p:cNvPr>
          <p:cNvSpPr/>
          <p:nvPr/>
        </p:nvSpPr>
        <p:spPr>
          <a:xfrm>
            <a:off x="1630304" y="5626140"/>
            <a:ext cx="361329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dirty="0">
                <a:ea typeface="微软雅黑" panose="020B0503020204020204" pitchFamily="34" charset="-122"/>
                <a:cs typeface="Arial" panose="020B0604020202020204" pitchFamily="34" charset="0"/>
              </a:rPr>
              <a:t>Initialize embeddings randomly</a:t>
            </a:r>
            <a:endParaRPr lang="zh-CN" altLang="en-US" sz="2000" dirty="0">
              <a:cs typeface="Arial" panose="020B0604020202020204" pitchFamily="34" charset="0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7062C204-18E1-4A54-88B3-76EA45C62CA1}"/>
              </a:ext>
            </a:extLst>
          </p:cNvPr>
          <p:cNvSpPr/>
          <p:nvPr/>
        </p:nvSpPr>
        <p:spPr>
          <a:xfrm>
            <a:off x="6851462" y="5645603"/>
            <a:ext cx="328655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dirty="0">
                <a:ea typeface="微软雅黑" panose="020B0503020204020204" pitchFamily="34" charset="-122"/>
                <a:cs typeface="Times New Roman" panose="02020603050405020304" pitchFamily="18" charset="0"/>
              </a:rPr>
              <a:t>Update embeddings using</a:t>
            </a:r>
          </a:p>
          <a:p>
            <a:pPr algn="ctr"/>
            <a:r>
              <a:rPr lang="en-US" altLang="zh-CN" sz="2000" dirty="0">
                <a:ea typeface="微软雅黑" panose="020B0503020204020204" pitchFamily="34" charset="-122"/>
                <a:cs typeface="Times New Roman" panose="02020603050405020304" pitchFamily="18" charset="0"/>
              </a:rPr>
              <a:t> loss functions L1 and L2</a:t>
            </a:r>
            <a:endParaRPr lang="zh-CN" altLang="en-US" sz="2000" dirty="0">
              <a:cs typeface="Times New Roman" panose="02020603050405020304" pitchFamily="18" charset="0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205EC919-3813-4A61-A927-55313DC53E1E}"/>
              </a:ext>
            </a:extLst>
          </p:cNvPr>
          <p:cNvSpPr/>
          <p:nvPr/>
        </p:nvSpPr>
        <p:spPr>
          <a:xfrm>
            <a:off x="7427167" y="2869944"/>
            <a:ext cx="32865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Result embeddings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7" name="直接箭头连接符 26">
            <a:extLst>
              <a:ext uri="{FF2B5EF4-FFF2-40B4-BE49-F238E27FC236}">
                <a16:creationId xmlns:a16="http://schemas.microsoft.com/office/drawing/2014/main" id="{DE21D21E-7F39-42A2-B6B7-226BB4478A06}"/>
              </a:ext>
            </a:extLst>
          </p:cNvPr>
          <p:cNvCxnSpPr>
            <a:cxnSpLocks/>
          </p:cNvCxnSpPr>
          <p:nvPr/>
        </p:nvCxnSpPr>
        <p:spPr>
          <a:xfrm>
            <a:off x="2929812" y="2781952"/>
            <a:ext cx="215149" cy="616733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0649968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1509010" y="1804738"/>
            <a:ext cx="9173980" cy="3344776"/>
          </a:xfrm>
          <a:prstGeom prst="rect">
            <a:avLst/>
          </a:prstGeom>
          <a:solidFill>
            <a:schemeClr val="accent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  <a:cs typeface="+mn-ea"/>
              <a:sym typeface="Calibri" panose="020F0502020204030204" pitchFamily="34" charset="0"/>
            </a:endParaRPr>
          </a:p>
        </p:txBody>
      </p:sp>
      <p:sp>
        <p:nvSpPr>
          <p:cNvPr id="12" name="文本框 11" descr="e7d195523061f1c0214d268728035a112e1f1a63855fa0d5B3BC3571FB2346650E40B27C71D4ADB669896543E409C0762562804D99F14164E036E91A4D200FB459B9C67F1066513BDCC2663F2655ED5A2F3E64E50905ECC13FD08E412A2449DFC0DEA4732AF4E76A12DAA23714D9A24C7EAC7F7CD8FF94AEC7D4E9162B55FEA74E289784371BE33B"/>
          <p:cNvSpPr txBox="1"/>
          <p:nvPr/>
        </p:nvSpPr>
        <p:spPr>
          <a:xfrm>
            <a:off x="1509010" y="2902541"/>
            <a:ext cx="9203961" cy="10529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000" b="1" i="0" u="none" strike="noStrike" kern="1200" cap="none" spc="3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The methods</a:t>
            </a:r>
            <a:endParaRPr kumimoji="0" lang="zh-CN" altLang="en-US" sz="6000" b="1" i="0" u="none" strike="noStrike" kern="1200" cap="none" spc="3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Calibri" panose="020F0502020204030204" pitchFamily="34" charset="0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3946358" y="2839167"/>
            <a:ext cx="435543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7836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extBox 50"/>
          <p:cNvSpPr txBox="1"/>
          <p:nvPr/>
        </p:nvSpPr>
        <p:spPr>
          <a:xfrm>
            <a:off x="5061907" y="121427"/>
            <a:ext cx="20681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Definitions - 1</a:t>
            </a:r>
            <a:endParaRPr lang="zh-CN" altLang="en-US" sz="2400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6" name="Rectangle 55"/>
          <p:cNvSpPr/>
          <p:nvPr/>
        </p:nvSpPr>
        <p:spPr>
          <a:xfrm>
            <a:off x="5901821" y="0"/>
            <a:ext cx="4572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矩形 1">
                <a:extLst>
                  <a:ext uri="{FF2B5EF4-FFF2-40B4-BE49-F238E27FC236}">
                    <a16:creationId xmlns:a16="http://schemas.microsoft.com/office/drawing/2014/main" id="{B6876862-84CD-4825-BA24-DDA6AB8DF5BC}"/>
                  </a:ext>
                </a:extLst>
              </p:cNvPr>
              <p:cNvSpPr/>
              <p:nvPr/>
            </p:nvSpPr>
            <p:spPr>
              <a:xfrm>
                <a:off x="1039437" y="974302"/>
                <a:ext cx="10181968" cy="256878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95000"/>
                  </a:lnSpc>
                  <a:spcAft>
                    <a:spcPts val="600"/>
                  </a:spcAft>
                </a:pPr>
                <a:r>
                  <a:rPr lang="en-US" altLang="zh-CN" sz="2000" b="1" spc="-5" dirty="0">
                    <a:ea typeface="微软雅黑" panose="020B0503020204020204" pitchFamily="34" charset="-122"/>
                  </a:rPr>
                  <a:t>Definition 1:	Non-overlapping Community Detection</a:t>
                </a:r>
              </a:p>
              <a:p>
                <a:pPr>
                  <a:lnSpc>
                    <a:spcPct val="95000"/>
                  </a:lnSpc>
                  <a:spcAft>
                    <a:spcPts val="600"/>
                  </a:spcAft>
                </a:pPr>
                <a:endParaRPr lang="zh-CN" altLang="zh-CN" sz="2400" b="1" spc="-5" dirty="0">
                  <a:ea typeface="微软雅黑" panose="020B0503020204020204" pitchFamily="34" charset="-122"/>
                </a:endParaRPr>
              </a:p>
              <a:p>
                <a:pPr algn="just">
                  <a:lnSpc>
                    <a:spcPct val="95000"/>
                  </a:lnSpc>
                  <a:spcAft>
                    <a:spcPts val="600"/>
                  </a:spcAft>
                </a:pPr>
                <a:r>
                  <a:rPr lang="en-US" altLang="zh-CN" sz="2000" spc="-5" dirty="0">
                    <a:ea typeface="微软雅黑" panose="020B0503020204020204" pitchFamily="34" charset="-122"/>
                  </a:rPr>
                  <a:t>Given a network </a:t>
                </a:r>
                <a14:m>
                  <m:oMath xmlns:m="http://schemas.openxmlformats.org/officeDocument/2006/math">
                    <m:r>
                      <a:rPr lang="en-US" altLang="zh-CN" sz="2000" i="1" spc="-5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altLang="zh-CN" sz="2000" i="1" spc="-5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zh-CN" altLang="zh-CN" sz="2000" i="1" spc="-5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000" i="1" spc="-5">
                            <a:latin typeface="Cambria Math" panose="02040503050406030204" pitchFamily="18" charset="0"/>
                          </a:rPr>
                          <m:t>𝑉</m:t>
                        </m:r>
                        <m:r>
                          <a:rPr lang="en-US" altLang="zh-CN" sz="2000" i="1" spc="-5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sz="2000" i="1" spc="-5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d>
                  </m:oMath>
                </a14:m>
                <a:r>
                  <a:rPr lang="en-US" altLang="zh-CN" sz="2000" spc="-5" dirty="0">
                    <a:ea typeface="微软雅黑" panose="020B0503020204020204" pitchFamily="34" charset="-122"/>
                  </a:rPr>
                  <a:t>, non-overlapping community detection aims to divide </a:t>
                </a:r>
                <a14:m>
                  <m:oMath xmlns:m="http://schemas.openxmlformats.org/officeDocument/2006/math">
                    <m:r>
                      <a:rPr lang="en-US" altLang="zh-CN" sz="2000" i="1" spc="-5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US" altLang="zh-CN" sz="2000" spc="-5" dirty="0">
                    <a:ea typeface="微软雅黑" panose="020B0503020204020204" pitchFamily="34" charset="-122"/>
                  </a:rPr>
                  <a:t> into </a:t>
                </a:r>
                <a14:m>
                  <m:oMath xmlns:m="http://schemas.openxmlformats.org/officeDocument/2006/math">
                    <m:r>
                      <a:rPr lang="en-US" altLang="zh-CN" sz="2000" i="1" spc="-5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altLang="zh-CN" sz="2000" spc="-5" dirty="0">
                    <a:ea typeface="微软雅黑" panose="020B0503020204020204" pitchFamily="34" charset="-122"/>
                  </a:rPr>
                  <a:t> disjoint node subsets </a:t>
                </a:r>
                <a14:m>
                  <m:oMath xmlns:m="http://schemas.openxmlformats.org/officeDocument/2006/math">
                    <m:r>
                      <a:rPr lang="en-US" altLang="zh-CN" sz="2000" i="1" spc="-5">
                        <a:latin typeface="Cambria Math" panose="02040503050406030204" pitchFamily="18" charset="0"/>
                      </a:rPr>
                      <m:t>{</m:t>
                    </m:r>
                    <m:sSub>
                      <m:sSubPr>
                        <m:ctrlPr>
                          <a:rPr lang="zh-CN" altLang="zh-CN" sz="2000" i="1" spc="-5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i="1" spc="-5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altLang="zh-CN" sz="2000" i="1" spc="-5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CN" sz="2000" i="1" spc="-5">
                        <a:latin typeface="Cambria Math" panose="02040503050406030204" pitchFamily="18" charset="0"/>
                      </a:rPr>
                      <m:t>|</m:t>
                    </m:r>
                    <m:sSub>
                      <m:sSubPr>
                        <m:ctrlPr>
                          <a:rPr lang="zh-CN" altLang="zh-CN" sz="2000" i="1" spc="-5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i="1" spc="-5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altLang="zh-CN" sz="2000" i="1" spc="-5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CN" sz="2000" i="1" spc="-5">
                        <a:latin typeface="Cambria Math" panose="02040503050406030204" pitchFamily="18" charset="0"/>
                      </a:rPr>
                      <m:t>⊂</m:t>
                    </m:r>
                    <m:r>
                      <a:rPr lang="en-US" altLang="zh-CN" sz="2000" i="1" spc="-5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altLang="zh-CN" sz="2000" i="1" spc="-5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zh-CN" altLang="zh-CN" sz="2000" i="1" spc="-5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zh-CN" altLang="zh-CN" sz="2000" i="1" spc="-5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i="1" spc="-5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altLang="zh-CN" sz="2000" i="1" spc="-5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altLang="zh-CN" sz="2000" i="1" spc="-5">
                            <a:latin typeface="Cambria Math" panose="02040503050406030204" pitchFamily="18" charset="0"/>
                          </a:rPr>
                          <m:t>∩</m:t>
                        </m:r>
                        <m:r>
                          <a:rPr lang="en-US" altLang="zh-CN" sz="2000" i="1" spc="-5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altLang="zh-CN" sz="2000" i="1" spc="-5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altLang="zh-CN" sz="2000" i="1" spc="-5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2000" spc="-5">
                        <a:latin typeface="Cambria Math" panose="02040503050406030204" pitchFamily="18" charset="0"/>
                      </a:rPr>
                      <m:t>∅</m:t>
                    </m:r>
                    <m:r>
                      <a:rPr lang="en-US" altLang="zh-CN" sz="2000" i="1" spc="-5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altLang="zh-CN" sz="2000" i="1" spc="-5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altLang="zh-CN" sz="2000" i="1" spc="-5">
                        <a:latin typeface="Cambria Math" panose="02040503050406030204" pitchFamily="18" charset="0"/>
                      </a:rPr>
                      <m:t>≠</m:t>
                    </m:r>
                    <m:r>
                      <a:rPr lang="en-US" altLang="zh-CN" sz="2000" i="1" spc="-5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altLang="zh-CN" sz="2000" i="1" spc="-5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sz="2000" i="1" spc="-5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altLang="zh-CN" sz="2000" i="1" spc="-5">
                        <a:latin typeface="Cambria Math" panose="02040503050406030204" pitchFamily="18" charset="0"/>
                      </a:rPr>
                      <m:t>=1,...,</m:t>
                    </m:r>
                    <m:r>
                      <a:rPr lang="en-US" altLang="zh-CN" sz="2000" i="1" spc="-5"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altLang="zh-CN" sz="2000" i="1" spc="-5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altLang="zh-CN" sz="2000" spc="-5" dirty="0">
                    <a:ea typeface="微软雅黑" panose="020B0503020204020204" pitchFamily="34" charset="-122"/>
                  </a:rPr>
                  <a:t>, and </a:t>
                </a:r>
                <a14:m>
                  <m:oMath xmlns:m="http://schemas.openxmlformats.org/officeDocument/2006/math">
                    <m:r>
                      <a:rPr lang="en-US" altLang="zh-CN" sz="2000" i="1" spc="-5">
                        <a:latin typeface="Cambria Math" panose="02040503050406030204" pitchFamily="18" charset="0"/>
                      </a:rPr>
                      <m:t>⋃</m:t>
                    </m:r>
                    <m:sSub>
                      <m:sSubPr>
                        <m:ctrlPr>
                          <a:rPr lang="zh-CN" altLang="zh-CN" sz="2000" i="1" spc="-5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i="1" spc="-5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altLang="zh-CN" sz="2000" i="1" spc="-5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CN" sz="2000" i="1" spc="-5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2000" i="1" spc="-5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US" altLang="zh-CN" sz="2000" spc="-5" dirty="0">
                    <a:ea typeface="微软雅黑" panose="020B0503020204020204" pitchFamily="34" charset="-122"/>
                  </a:rPr>
                  <a:t>, so that the nodes in each node subset share some kind of similarity, while different node subsets have great dissimilarity.</a:t>
                </a:r>
              </a:p>
              <a:p>
                <a:pPr indent="182880" algn="just">
                  <a:lnSpc>
                    <a:spcPct val="95000"/>
                  </a:lnSpc>
                  <a:spcAft>
                    <a:spcPts val="600"/>
                  </a:spcAft>
                </a:pPr>
                <a:endParaRPr lang="zh-CN" altLang="zh-CN" sz="2400" spc="-5" dirty="0"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2" name="矩形 1">
                <a:extLst>
                  <a:ext uri="{FF2B5EF4-FFF2-40B4-BE49-F238E27FC236}">
                    <a16:creationId xmlns:a16="http://schemas.microsoft.com/office/drawing/2014/main" id="{B6876862-84CD-4825-BA24-DDA6AB8DF5B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9437" y="974302"/>
                <a:ext cx="10181968" cy="2568780"/>
              </a:xfrm>
              <a:prstGeom prst="rect">
                <a:avLst/>
              </a:prstGeom>
              <a:blipFill>
                <a:blip r:embed="rId3"/>
                <a:stretch>
                  <a:fillRect l="-659" t="-1900" r="-59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图形 2">
            <a:extLst>
              <a:ext uri="{FF2B5EF4-FFF2-40B4-BE49-F238E27FC236}">
                <a16:creationId xmlns:a16="http://schemas.microsoft.com/office/drawing/2014/main" id="{D4CC2FC0-69E5-4E1C-9753-7A79B2CB6E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66235" y="3543082"/>
            <a:ext cx="3856965" cy="2222658"/>
          </a:xfrm>
          <a:prstGeom prst="rect">
            <a:avLst/>
          </a:prstGeom>
        </p:spPr>
      </p:pic>
      <p:pic>
        <p:nvPicPr>
          <p:cNvPr id="6" name="图形 5">
            <a:extLst>
              <a:ext uri="{FF2B5EF4-FFF2-40B4-BE49-F238E27FC236}">
                <a16:creationId xmlns:a16="http://schemas.microsoft.com/office/drawing/2014/main" id="{07EF9C09-2B4A-4C05-A7E8-E3EBF1AEA27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687462" y="3786865"/>
            <a:ext cx="2937623" cy="1500975"/>
          </a:xfrm>
          <a:prstGeom prst="rect">
            <a:avLst/>
          </a:prstGeom>
        </p:spPr>
      </p:pic>
      <p:cxnSp>
        <p:nvCxnSpPr>
          <p:cNvPr id="7" name="直接箭头连接符 6">
            <a:extLst>
              <a:ext uri="{FF2B5EF4-FFF2-40B4-BE49-F238E27FC236}">
                <a16:creationId xmlns:a16="http://schemas.microsoft.com/office/drawing/2014/main" id="{50A814E5-8AFB-4489-8D46-69EEA5E5D1E5}"/>
              </a:ext>
            </a:extLst>
          </p:cNvPr>
          <p:cNvCxnSpPr>
            <a:cxnSpLocks/>
          </p:cNvCxnSpPr>
          <p:nvPr/>
        </p:nvCxnSpPr>
        <p:spPr>
          <a:xfrm>
            <a:off x="5197569" y="4391014"/>
            <a:ext cx="1149176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8866709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extBox 50"/>
          <p:cNvSpPr txBox="1"/>
          <p:nvPr/>
        </p:nvSpPr>
        <p:spPr>
          <a:xfrm>
            <a:off x="5061904" y="102766"/>
            <a:ext cx="20681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Definitions - 2</a:t>
            </a:r>
            <a:endParaRPr lang="zh-CN" altLang="en-US" sz="2400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6" name="Rectangle 55"/>
          <p:cNvSpPr/>
          <p:nvPr/>
        </p:nvSpPr>
        <p:spPr>
          <a:xfrm>
            <a:off x="5901821" y="0"/>
            <a:ext cx="4572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矩形 1">
                <a:extLst>
                  <a:ext uri="{FF2B5EF4-FFF2-40B4-BE49-F238E27FC236}">
                    <a16:creationId xmlns:a16="http://schemas.microsoft.com/office/drawing/2014/main" id="{B6876862-84CD-4825-BA24-DDA6AB8DF5BC}"/>
                  </a:ext>
                </a:extLst>
              </p:cNvPr>
              <p:cNvSpPr/>
              <p:nvPr/>
            </p:nvSpPr>
            <p:spPr>
              <a:xfrm>
                <a:off x="918519" y="931072"/>
                <a:ext cx="10181968" cy="206992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95000"/>
                  </a:lnSpc>
                  <a:spcAft>
                    <a:spcPts val="600"/>
                  </a:spcAft>
                </a:pPr>
                <a:r>
                  <a:rPr lang="en-US" altLang="zh-CN" sz="2000" b="1" spc="-5" dirty="0">
                    <a:ea typeface="微软雅黑" panose="020B0503020204020204" pitchFamily="34" charset="-122"/>
                  </a:rPr>
                  <a:t>Definition 2:	Graph Embedding</a:t>
                </a:r>
              </a:p>
              <a:p>
                <a:pPr>
                  <a:lnSpc>
                    <a:spcPct val="95000"/>
                  </a:lnSpc>
                  <a:spcAft>
                    <a:spcPts val="600"/>
                  </a:spcAft>
                </a:pPr>
                <a:endParaRPr lang="zh-CN" altLang="zh-CN" sz="2400" b="1" spc="-5" dirty="0">
                  <a:ea typeface="微软雅黑" panose="020B0503020204020204" pitchFamily="34" charset="-122"/>
                </a:endParaRPr>
              </a:p>
              <a:p>
                <a:pPr algn="just">
                  <a:lnSpc>
                    <a:spcPct val="95000"/>
                  </a:lnSpc>
                  <a:spcAft>
                    <a:spcPts val="600"/>
                  </a:spcAft>
                </a:pPr>
                <a:r>
                  <a:rPr lang="en-US" altLang="zh-CN" sz="2000" spc="-5" dirty="0">
                    <a:ea typeface="微软雅黑" panose="020B0503020204020204" pitchFamily="34" charset="-122"/>
                  </a:rPr>
                  <a:t>Given a network </a:t>
                </a:r>
                <a14:m>
                  <m:oMath xmlns:m="http://schemas.openxmlformats.org/officeDocument/2006/math">
                    <m:r>
                      <a:rPr lang="en-US" altLang="zh-CN" sz="2000" i="1" spc="-5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altLang="zh-CN" sz="2000" i="1" spc="-5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zh-CN" altLang="zh-CN" sz="2000" i="1" spc="-5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000" i="1" spc="-5">
                            <a:latin typeface="Cambria Math" panose="02040503050406030204" pitchFamily="18" charset="0"/>
                          </a:rPr>
                          <m:t>𝑉</m:t>
                        </m:r>
                        <m:r>
                          <a:rPr lang="en-US" altLang="zh-CN" sz="2000" i="1" spc="-5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sz="2000" i="1" spc="-5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d>
                  </m:oMath>
                </a14:m>
                <a:r>
                  <a:rPr lang="en-US" altLang="zh-CN" sz="2000" spc="-5" dirty="0">
                    <a:ea typeface="微软雅黑" panose="020B0503020204020204" pitchFamily="34" charset="-122"/>
                  </a:rPr>
                  <a:t>, graph embedding models aim to find a mapping function </a:t>
                </a:r>
                <a14:m>
                  <m:oMath xmlns:m="http://schemas.openxmlformats.org/officeDocument/2006/math">
                    <m:r>
                      <a:rPr lang="en-US" altLang="zh-CN" sz="2000" i="1" spc="-5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altLang="zh-CN" sz="2000" i="1" spc="-5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altLang="zh-CN" sz="2000" i="1" spc="-5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altLang="zh-CN" sz="2000" i="1" spc="-5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zh-CN" altLang="zh-CN" sz="2000" i="1" spc="-5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000" i="1" spc="-5">
                            <a:latin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US" altLang="zh-CN" sz="2000" i="1" spc="-5">
                            <a:latin typeface="Cambria Math" panose="02040503050406030204" pitchFamily="18" charset="0"/>
                          </a:rPr>
                          <m:t>𝑑</m:t>
                        </m:r>
                      </m:sup>
                    </m:sSup>
                  </m:oMath>
                </a14:m>
                <a:r>
                  <a:rPr lang="en-US" altLang="zh-CN" sz="2000" spc="-5" dirty="0">
                    <a:ea typeface="微软雅黑" panose="020B0503020204020204" pitchFamily="34" charset="-122"/>
                  </a:rPr>
                  <a:t>, so that the learned nodes embedding can effectively express the structural information of the network. </a:t>
                </a:r>
                <a14:m>
                  <m:oMath xmlns:m="http://schemas.openxmlformats.org/officeDocument/2006/math">
                    <m:r>
                      <a:rPr lang="en-US" altLang="zh-CN" sz="2000" i="1" spc="-5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altLang="zh-CN" sz="2000" spc="-5" dirty="0">
                    <a:ea typeface="微软雅黑" panose="020B0503020204020204" pitchFamily="34" charset="-122"/>
                  </a:rPr>
                  <a:t> is the dimension of the embedding space. That is, the nodes are projected from discrete space to a continuous vector space.</a:t>
                </a:r>
                <a:endParaRPr lang="zh-CN" altLang="zh-CN" sz="2000" spc="-5" dirty="0"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2" name="矩形 1">
                <a:extLst>
                  <a:ext uri="{FF2B5EF4-FFF2-40B4-BE49-F238E27FC236}">
                    <a16:creationId xmlns:a16="http://schemas.microsoft.com/office/drawing/2014/main" id="{B6876862-84CD-4825-BA24-DDA6AB8DF5B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8519" y="931072"/>
                <a:ext cx="10181968" cy="2069926"/>
              </a:xfrm>
              <a:prstGeom prst="rect">
                <a:avLst/>
              </a:prstGeom>
              <a:blipFill>
                <a:blip r:embed="rId3"/>
                <a:stretch>
                  <a:fillRect l="-659" t="-2360" r="-1198" b="-442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图形 4">
            <a:extLst>
              <a:ext uri="{FF2B5EF4-FFF2-40B4-BE49-F238E27FC236}">
                <a16:creationId xmlns:a16="http://schemas.microsoft.com/office/drawing/2014/main" id="{8F6FB90D-46D7-4DDB-8DE3-D3BB084FD2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604867" y="3855541"/>
            <a:ext cx="2688919" cy="1373900"/>
          </a:xfrm>
          <a:prstGeom prst="rect">
            <a:avLst/>
          </a:prstGeom>
        </p:spPr>
      </p:pic>
      <p:cxnSp>
        <p:nvCxnSpPr>
          <p:cNvPr id="7" name="直接箭头连接符 6">
            <a:extLst>
              <a:ext uri="{FF2B5EF4-FFF2-40B4-BE49-F238E27FC236}">
                <a16:creationId xmlns:a16="http://schemas.microsoft.com/office/drawing/2014/main" id="{E1032739-2B25-46DF-A22C-26B082E0CAED}"/>
              </a:ext>
            </a:extLst>
          </p:cNvPr>
          <p:cNvCxnSpPr>
            <a:cxnSpLocks/>
          </p:cNvCxnSpPr>
          <p:nvPr/>
        </p:nvCxnSpPr>
        <p:spPr>
          <a:xfrm>
            <a:off x="5299194" y="4393257"/>
            <a:ext cx="1059827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图形 2">
            <a:extLst>
              <a:ext uri="{FF2B5EF4-FFF2-40B4-BE49-F238E27FC236}">
                <a16:creationId xmlns:a16="http://schemas.microsoft.com/office/drawing/2014/main" id="{B662A229-3313-4680-82C3-7292D6CB951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364430" y="3257824"/>
            <a:ext cx="2728224" cy="2387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721766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extBox 50"/>
          <p:cNvSpPr txBox="1"/>
          <p:nvPr/>
        </p:nvSpPr>
        <p:spPr>
          <a:xfrm>
            <a:off x="5140452" y="121427"/>
            <a:ext cx="19111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Node Similarity</a:t>
            </a:r>
            <a:endParaRPr lang="zh-CN" altLang="en-US" sz="2000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6" name="Rectangle 55"/>
          <p:cNvSpPr/>
          <p:nvPr/>
        </p:nvSpPr>
        <p:spPr>
          <a:xfrm>
            <a:off x="5901821" y="0"/>
            <a:ext cx="4572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矩形 1">
                <a:extLst>
                  <a:ext uri="{FF2B5EF4-FFF2-40B4-BE49-F238E27FC236}">
                    <a16:creationId xmlns:a16="http://schemas.microsoft.com/office/drawing/2014/main" id="{B6876862-84CD-4825-BA24-DDA6AB8DF5BC}"/>
                  </a:ext>
                </a:extLst>
              </p:cNvPr>
              <p:cNvSpPr/>
              <p:nvPr/>
            </p:nvSpPr>
            <p:spPr>
              <a:xfrm>
                <a:off x="918518" y="1066996"/>
                <a:ext cx="10446167" cy="112864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95000"/>
                  </a:lnSpc>
                  <a:spcAft>
                    <a:spcPts val="600"/>
                  </a:spcAft>
                </a:pPr>
                <a:r>
                  <a:rPr lang="en-US" altLang="zh-CN" sz="2000" spc="-5" dirty="0">
                    <a:ea typeface="微软雅黑" panose="020B0503020204020204" pitchFamily="34" charset="-122"/>
                  </a:rPr>
                  <a:t>Given nodes </a:t>
                </a:r>
                <a14:m>
                  <m:oMath xmlns:m="http://schemas.openxmlformats.org/officeDocument/2006/math">
                    <m:r>
                      <a:rPr lang="en-US" altLang="zh-CN" sz="2000" i="1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altLang="zh-CN" sz="20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sz="2000" i="1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altLang="zh-CN" sz="2000" i="1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altLang="zh-CN" sz="2000" i="1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US" altLang="zh-CN" sz="2000" spc="-5" dirty="0">
                    <a:ea typeface="微软雅黑" panose="020B0503020204020204" pitchFamily="34" charset="-122"/>
                  </a:rPr>
                  <a:t> and mapping function </a:t>
                </a:r>
                <a14:m>
                  <m:oMath xmlns:m="http://schemas.openxmlformats.org/officeDocument/2006/math">
                    <m:r>
                      <a:rPr lang="en-US" altLang="zh-CN" sz="2000" i="1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altLang="zh-CN" sz="2000" spc="-5" dirty="0">
                    <a:ea typeface="微软雅黑" panose="020B0503020204020204" pitchFamily="34" charset="-122"/>
                  </a:rPr>
                  <a:t> 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1" i="1">
                            <a:latin typeface="Cambria Math" panose="02040503050406030204" pitchFamily="18" charset="0"/>
                          </a:rPr>
                          <m:t>𝒉</m:t>
                        </m:r>
                      </m:e>
                      <m:sub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𝑢</m:t>
                        </m:r>
                      </m:sub>
                    </m:sSub>
                    <m:r>
                      <a:rPr lang="en-US" altLang="zh-CN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2000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altLang="zh-CN" sz="20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sz="2000" i="1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altLang="zh-CN" sz="20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CN" sz="2000" spc="-5" dirty="0">
                    <a:ea typeface="微软雅黑" panose="020B0503020204020204" pitchFamily="34" charset="-122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1" i="1">
                            <a:latin typeface="Cambria Math" panose="02040503050406030204" pitchFamily="18" charset="0"/>
                          </a:rPr>
                          <m:t>𝒉</m:t>
                        </m:r>
                      </m:e>
                      <m:sub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𝑣</m:t>
                        </m:r>
                      </m:sub>
                    </m:sSub>
                    <m:r>
                      <a:rPr lang="en-US" altLang="zh-CN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2000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altLang="zh-CN" sz="20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sz="2000" i="1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altLang="zh-CN" sz="20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CN" sz="2000" spc="-5" dirty="0">
                    <a:ea typeface="微软雅黑" panose="020B0503020204020204" pitchFamily="34" charset="-122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1" i="1">
                            <a:latin typeface="Cambria Math" panose="02040503050406030204" pitchFamily="18" charset="0"/>
                          </a:rPr>
                          <m:t>𝒉</m:t>
                        </m:r>
                      </m:e>
                      <m:sub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𝑢</m:t>
                        </m:r>
                      </m:sub>
                    </m:sSub>
                    <m:r>
                      <a:rPr lang="en-US" altLang="zh-CN" sz="2000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zh-CN" altLang="zh-CN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1" i="1">
                            <a:latin typeface="Cambria Math" panose="02040503050406030204" pitchFamily="18" charset="0"/>
                          </a:rPr>
                          <m:t>𝒉</m:t>
                        </m:r>
                      </m:e>
                      <m:sub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𝑣</m:t>
                        </m:r>
                      </m:sub>
                    </m:sSub>
                    <m:r>
                      <a:rPr lang="en-US" altLang="zh-CN" sz="2000" i="1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zh-CN" altLang="zh-CN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𝑑</m:t>
                        </m:r>
                      </m:sup>
                    </m:sSup>
                  </m:oMath>
                </a14:m>
                <a:r>
                  <a:rPr lang="en-US" altLang="zh-CN" sz="2000" spc="-5" dirty="0">
                    <a:ea typeface="微软雅黑" panose="020B0503020204020204" pitchFamily="34" charset="-122"/>
                  </a:rPr>
                  <a:t>.</a:t>
                </a:r>
              </a:p>
              <a:p>
                <a:pPr>
                  <a:lnSpc>
                    <a:spcPct val="95000"/>
                  </a:lnSpc>
                  <a:spcAft>
                    <a:spcPts val="600"/>
                  </a:spcAft>
                </a:pPr>
                <a:endParaRPr lang="en-US" altLang="zh-CN" sz="2000" spc="-5" dirty="0">
                  <a:ea typeface="微软雅黑" panose="020B0503020204020204" pitchFamily="34" charset="-122"/>
                </a:endParaRPr>
              </a:p>
              <a:p>
                <a:pPr>
                  <a:lnSpc>
                    <a:spcPct val="95000"/>
                  </a:lnSpc>
                  <a:spcAft>
                    <a:spcPts val="600"/>
                  </a:spcAft>
                </a:pPr>
                <a:r>
                  <a:rPr lang="en-US" altLang="zh-CN" sz="2000" spc="-5" dirty="0">
                    <a:ea typeface="微软雅黑" panose="020B0503020204020204" pitchFamily="34" charset="-122"/>
                  </a:rPr>
                  <a:t>The dissimilarity between node</a:t>
                </a:r>
                <a14:m>
                  <m:oMath xmlns:m="http://schemas.openxmlformats.org/officeDocument/2006/math">
                    <m:r>
                      <a:rPr lang="en-US" altLang="zh-CN" sz="20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CN" altLang="en-US" sz="2000" i="1"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r>
                  <a:rPr lang="en-US" altLang="zh-CN" sz="2000" spc="-5" dirty="0">
                    <a:ea typeface="微软雅黑" panose="020B0503020204020204" pitchFamily="34" charset="-122"/>
                  </a:rPr>
                  <a:t> and node </a:t>
                </a:r>
                <a14:m>
                  <m:oMath xmlns:m="http://schemas.openxmlformats.org/officeDocument/2006/math">
                    <m:r>
                      <a:rPr lang="zh-CN" altLang="en-US" sz="2000" i="1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en-US" altLang="zh-CN" sz="2000" spc="-5" dirty="0">
                    <a:ea typeface="微软雅黑" panose="020B0503020204020204" pitchFamily="34" charset="-122"/>
                  </a:rPr>
                  <a:t> is defined as:</a:t>
                </a:r>
              </a:p>
            </p:txBody>
          </p:sp>
        </mc:Choice>
        <mc:Fallback xmlns="">
          <p:sp>
            <p:nvSpPr>
              <p:cNvPr id="2" name="矩形 1">
                <a:extLst>
                  <a:ext uri="{FF2B5EF4-FFF2-40B4-BE49-F238E27FC236}">
                    <a16:creationId xmlns:a16="http://schemas.microsoft.com/office/drawing/2014/main" id="{B6876862-84CD-4825-BA24-DDA6AB8DF5B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8518" y="1066996"/>
                <a:ext cx="10446167" cy="1128642"/>
              </a:xfrm>
              <a:prstGeom prst="rect">
                <a:avLst/>
              </a:prstGeom>
              <a:blipFill>
                <a:blip r:embed="rId3"/>
                <a:stretch>
                  <a:fillRect l="-642" t="-2703" b="-918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矩形 2">
                <a:extLst>
                  <a:ext uri="{FF2B5EF4-FFF2-40B4-BE49-F238E27FC236}">
                    <a16:creationId xmlns:a16="http://schemas.microsoft.com/office/drawing/2014/main" id="{05C7D73B-CBD4-4A9F-B194-810822251521}"/>
                  </a:ext>
                </a:extLst>
              </p:cNvPr>
              <p:cNvSpPr/>
              <p:nvPr/>
            </p:nvSpPr>
            <p:spPr>
              <a:xfrm>
                <a:off x="4513600" y="2571819"/>
                <a:ext cx="323364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sz="2000" i="1" smtClean="0">
                          <a:latin typeface="Cambria Math" panose="02040503050406030204" pitchFamily="18" charset="0"/>
                        </a:rPr>
                        <m:t>𝑑𝑖𝑠𝑠𝑖𝑚</m:t>
                      </m:r>
                      <m:d>
                        <m:dPr>
                          <m:ctrlPr>
                            <a:rPr lang="zh-CN" alt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zh-CN" altLang="en-US" sz="2000" i="1"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zh-CN" altLang="en-US" sz="2000" i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zh-CN" altLang="en-US" sz="20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d>
                      <m:r>
                        <a:rPr lang="zh-CN" altLang="en-US" sz="2000" i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zh-CN" alt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zh-CN" altLang="en-US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zh-CN" alt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sz="2000" b="1" i="1">
                                      <a:latin typeface="Cambria Math" panose="02040503050406030204" pitchFamily="18" charset="0"/>
                                    </a:rPr>
                                    <m:t>𝒉</m:t>
                                  </m:r>
                                </m:e>
                                <m:sub>
                                  <m:r>
                                    <a:rPr lang="zh-CN" altLang="en-US" sz="2000" b="0" i="1"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sub>
                              </m:sSub>
                              <m:r>
                                <a:rPr lang="zh-CN" altLang="en-US" sz="2000" b="0" i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zh-CN" altLang="en-US" sz="2000" b="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sz="2000" b="1" i="1">
                                      <a:latin typeface="Cambria Math" panose="02040503050406030204" pitchFamily="18" charset="0"/>
                                    </a:rPr>
                                    <m:t>𝒉</m:t>
                                  </m:r>
                                </m:e>
                                <m:sub>
                                  <m:r>
                                    <a:rPr lang="zh-CN" altLang="en-US" sz="2000" b="0" i="1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sub>
                              </m:sSub>
                            </m:e>
                          </m:d>
                        </m:e>
                        <m:sub>
                          <m:r>
                            <a:rPr lang="zh-CN" altLang="en-US" sz="2000" b="0" i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3" name="矩形 2">
                <a:extLst>
                  <a:ext uri="{FF2B5EF4-FFF2-40B4-BE49-F238E27FC236}">
                    <a16:creationId xmlns:a16="http://schemas.microsoft.com/office/drawing/2014/main" id="{05C7D73B-CBD4-4A9F-B194-81082225152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3600" y="2571819"/>
                <a:ext cx="3233642" cy="4001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矩形 3">
            <a:extLst>
              <a:ext uri="{FF2B5EF4-FFF2-40B4-BE49-F238E27FC236}">
                <a16:creationId xmlns:a16="http://schemas.microsoft.com/office/drawing/2014/main" id="{7603517E-4707-4D14-9EE0-8820E5167BD6}"/>
              </a:ext>
            </a:extLst>
          </p:cNvPr>
          <p:cNvSpPr/>
          <p:nvPr/>
        </p:nvSpPr>
        <p:spPr>
          <a:xfrm>
            <a:off x="918518" y="3314428"/>
            <a:ext cx="10181967" cy="38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95000"/>
              </a:lnSpc>
              <a:spcAft>
                <a:spcPts val="600"/>
              </a:spcAft>
            </a:pPr>
            <a:r>
              <a:rPr lang="en-US" altLang="zh-CN" sz="2000" spc="-5" dirty="0">
                <a:ea typeface="微软雅黑" panose="020B0503020204020204" pitchFamily="34" charset="-122"/>
              </a:rPr>
              <a:t>The opposite number of the dissimilarity is defined as the similarity measure between nodes:</a:t>
            </a:r>
            <a:endParaRPr lang="zh-CN" altLang="zh-CN" sz="2000" spc="-5" dirty="0"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矩形 5">
                <a:extLst>
                  <a:ext uri="{FF2B5EF4-FFF2-40B4-BE49-F238E27FC236}">
                    <a16:creationId xmlns:a16="http://schemas.microsoft.com/office/drawing/2014/main" id="{4D9BB7AB-ACC7-4A91-9524-F95DF38E93CF}"/>
                  </a:ext>
                </a:extLst>
              </p:cNvPr>
              <p:cNvSpPr/>
              <p:nvPr/>
            </p:nvSpPr>
            <p:spPr>
              <a:xfrm>
                <a:off x="4507424" y="4090719"/>
                <a:ext cx="317715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sz="2000" i="1">
                          <a:latin typeface="Cambria Math" panose="02040503050406030204" pitchFamily="18" charset="0"/>
                        </a:rPr>
                        <m:t>𝑠𝑖𝑚</m:t>
                      </m:r>
                      <m:d>
                        <m:dPr>
                          <m:ctrlPr>
                            <a:rPr lang="zh-CN" alt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zh-CN" altLang="en-US" sz="2000" i="1"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zh-CN" altLang="en-US" sz="2000" i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zh-CN" altLang="en-US" sz="20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d>
                      <m:r>
                        <a:rPr lang="zh-CN" altLang="en-US" sz="2000" i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zh-CN" altLang="en-US" sz="2000" i="1">
                          <a:latin typeface="Cambria Math" panose="02040503050406030204" pitchFamily="18" charset="0"/>
                        </a:rPr>
                        <m:t>𝑑𝑖𝑠𝑠𝑖𝑚</m:t>
                      </m:r>
                      <m:d>
                        <m:dPr>
                          <m:ctrlPr>
                            <a:rPr lang="zh-CN" alt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zh-CN" altLang="en-US" sz="2000" i="1"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zh-CN" altLang="en-US" sz="2000" i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zh-CN" altLang="en-US" sz="20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d>
                    </m:oMath>
                  </m:oMathPara>
                </a14:m>
                <a:endParaRPr lang="zh-CN" altLang="en-US" sz="2800" dirty="0"/>
              </a:p>
            </p:txBody>
          </p:sp>
        </mc:Choice>
        <mc:Fallback xmlns="">
          <p:sp>
            <p:nvSpPr>
              <p:cNvPr id="6" name="矩形 5">
                <a:extLst>
                  <a:ext uri="{FF2B5EF4-FFF2-40B4-BE49-F238E27FC236}">
                    <a16:creationId xmlns:a16="http://schemas.microsoft.com/office/drawing/2014/main" id="{4D9BB7AB-ACC7-4A91-9524-F95DF38E93C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7424" y="4090719"/>
                <a:ext cx="3177152" cy="400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3240973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extBox 50"/>
          <p:cNvSpPr txBox="1"/>
          <p:nvPr/>
        </p:nvSpPr>
        <p:spPr>
          <a:xfrm>
            <a:off x="4080874" y="121427"/>
            <a:ext cx="40302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Friend nodes and stranger nodes</a:t>
            </a:r>
            <a:endParaRPr lang="zh-CN" altLang="en-US" sz="2000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6" name="Rectangle 55"/>
          <p:cNvSpPr/>
          <p:nvPr/>
        </p:nvSpPr>
        <p:spPr>
          <a:xfrm>
            <a:off x="5901821" y="0"/>
            <a:ext cx="4572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矩形 4">
                <a:extLst>
                  <a:ext uri="{FF2B5EF4-FFF2-40B4-BE49-F238E27FC236}">
                    <a16:creationId xmlns:a16="http://schemas.microsoft.com/office/drawing/2014/main" id="{6A6A4D9B-8A18-426E-8D92-C2F62A0B0FE3}"/>
                  </a:ext>
                </a:extLst>
              </p:cNvPr>
              <p:cNvSpPr/>
              <p:nvPr/>
            </p:nvSpPr>
            <p:spPr>
              <a:xfrm>
                <a:off x="847643" y="1368880"/>
                <a:ext cx="264110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2400" b="1" i="1" dirty="0">
                    <a:solidFill>
                      <a:schemeClr val="accent1">
                        <a:lumMod val="75000"/>
                      </a:schemeClr>
                    </a:solidFill>
                    <a:ea typeface="微软雅黑" panose="020B0503020204020204" pitchFamily="34" charset="-122"/>
                    <a:cs typeface="Arial" panose="020B0604020202020204" pitchFamily="34" charset="0"/>
                  </a:rPr>
                  <a:t>friend nodes </a:t>
                </a:r>
                <a:r>
                  <a:rPr lang="en-US" altLang="zh-CN" sz="2400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ea typeface="微软雅黑" panose="020B0503020204020204" pitchFamily="34" charset="-122"/>
                    <a:cs typeface="Arial" panose="020B0604020202020204" pitchFamily="34" charset="0"/>
                  </a:rPr>
                  <a:t>- </a:t>
                </a:r>
                <a14:m>
                  <m:oMath xmlns:m="http://schemas.openxmlformats.org/officeDocument/2006/math">
                    <m:r>
                      <a:rPr lang="zh-CN" altLang="en-US" sz="2400" i="1" dirty="0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altLang="zh-CN" sz="2400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zh-CN" altLang="en-US" sz="2400" i="1" dirty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altLang="zh-CN" sz="2400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5" name="矩形 4">
                <a:extLst>
                  <a:ext uri="{FF2B5EF4-FFF2-40B4-BE49-F238E27FC236}">
                    <a16:creationId xmlns:a16="http://schemas.microsoft.com/office/drawing/2014/main" id="{6A6A4D9B-8A18-426E-8D92-C2F62A0B0FE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643" y="1368880"/>
                <a:ext cx="2641108" cy="461665"/>
              </a:xfrm>
              <a:prstGeom prst="rect">
                <a:avLst/>
              </a:prstGeom>
              <a:blipFill>
                <a:blip r:embed="rId3"/>
                <a:stretch>
                  <a:fillRect l="-3464" t="-10667" r="-1155" b="-30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444FA1C5-5F55-492D-A5B2-BEAE49C1DAB4}"/>
                  </a:ext>
                </a:extLst>
              </p:cNvPr>
              <p:cNvSpPr/>
              <p:nvPr/>
            </p:nvSpPr>
            <p:spPr>
              <a:xfrm>
                <a:off x="847643" y="3429000"/>
                <a:ext cx="293445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2400" b="1" i="1" dirty="0">
                    <a:solidFill>
                      <a:schemeClr val="accent1">
                        <a:lumMod val="75000"/>
                      </a:schemeClr>
                    </a:solidFill>
                    <a:ea typeface="微软雅黑" panose="020B0503020204020204" pitchFamily="34" charset="-122"/>
                    <a:cs typeface="Arial" panose="020B0604020202020204" pitchFamily="34" charset="0"/>
                  </a:rPr>
                  <a:t>stranger nodes </a:t>
                </a:r>
                <a:r>
                  <a:rPr lang="en-US" altLang="zh-CN" sz="2400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ea typeface="微软雅黑" panose="020B0503020204020204" pitchFamily="34" charset="-122"/>
                    <a:cs typeface="Arial" panose="020B0604020202020204" pitchFamily="34" charset="0"/>
                  </a:rPr>
                  <a:t>- </a:t>
                </a:r>
                <a14:m>
                  <m:oMath xmlns:m="http://schemas.openxmlformats.org/officeDocument/2006/math">
                    <m:r>
                      <a:rPr lang="en-US" altLang="zh-CN" sz="2400" b="0" i="1" dirty="0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altLang="zh-CN" sz="2400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zh-CN" altLang="en-US" sz="2400" i="1" dirty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altLang="zh-CN" sz="2400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444FA1C5-5F55-492D-A5B2-BEAE49C1DAB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643" y="3429000"/>
                <a:ext cx="2934458" cy="461665"/>
              </a:xfrm>
              <a:prstGeom prst="rect">
                <a:avLst/>
              </a:prstGeom>
              <a:blipFill>
                <a:blip r:embed="rId4"/>
                <a:stretch>
                  <a:fillRect l="-3119" t="-10667" r="-1040" b="-293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矩形 6">
                <a:extLst>
                  <a:ext uri="{FF2B5EF4-FFF2-40B4-BE49-F238E27FC236}">
                    <a16:creationId xmlns:a16="http://schemas.microsoft.com/office/drawing/2014/main" id="{40220E3B-7FB3-4BF2-AD95-397F46F1FED8}"/>
                  </a:ext>
                </a:extLst>
              </p:cNvPr>
              <p:cNvSpPr/>
              <p:nvPr/>
            </p:nvSpPr>
            <p:spPr>
              <a:xfrm>
                <a:off x="847643" y="2075774"/>
                <a:ext cx="3960123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2000" spc="-5" dirty="0"/>
                  <a:t>Random walk </a:t>
                </a:r>
                <a14:m>
                  <m:oMath xmlns:m="http://schemas.openxmlformats.org/officeDocument/2006/math">
                    <m:r>
                      <a:rPr lang="en-US" altLang="zh-CN" sz="2000" i="1" spc="-5" dirty="0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altLang="zh-CN" sz="2000" spc="-5" dirty="0"/>
                  <a:t> steps in the network</a:t>
                </a:r>
                <a:endParaRPr lang="zh-CN" altLang="en-US" sz="2000" dirty="0"/>
              </a:p>
            </p:txBody>
          </p:sp>
        </mc:Choice>
        <mc:Fallback xmlns="">
          <p:sp>
            <p:nvSpPr>
              <p:cNvPr id="7" name="矩形 6">
                <a:extLst>
                  <a:ext uri="{FF2B5EF4-FFF2-40B4-BE49-F238E27FC236}">
                    <a16:creationId xmlns:a16="http://schemas.microsoft.com/office/drawing/2014/main" id="{40220E3B-7FB3-4BF2-AD95-397F46F1FED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643" y="2075774"/>
                <a:ext cx="3960123" cy="400110"/>
              </a:xfrm>
              <a:prstGeom prst="rect">
                <a:avLst/>
              </a:prstGeom>
              <a:blipFill>
                <a:blip r:embed="rId5"/>
                <a:stretch>
                  <a:fillRect l="-1538" t="-9231" r="-1077" b="-2769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id="{9E8D954D-0FE3-40AB-8F7E-E0FD43426902}"/>
                  </a:ext>
                </a:extLst>
              </p:cNvPr>
              <p:cNvSpPr/>
              <p:nvPr/>
            </p:nvSpPr>
            <p:spPr>
              <a:xfrm>
                <a:off x="5365102" y="2075774"/>
                <a:ext cx="1884683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zh-CN" sz="2000" i="1" spc="-5" dirty="0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altLang="zh-CN" sz="2000" i="1" spc="-5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en-US" altLang="zh-CN" sz="2000" b="0" i="1" spc="-5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altLang="zh-CN" sz="2000" spc="-5" dirty="0"/>
                  <a:t> sequences</a:t>
                </a:r>
                <a:endParaRPr lang="zh-CN" altLang="en-US" sz="2000" dirty="0"/>
              </a:p>
            </p:txBody>
          </p:sp>
        </mc:Choice>
        <mc:Fallback xmlns=""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id="{9E8D954D-0FE3-40AB-8F7E-E0FD4342690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5102" y="2075774"/>
                <a:ext cx="1884683" cy="400110"/>
              </a:xfrm>
              <a:prstGeom prst="rect">
                <a:avLst/>
              </a:prstGeom>
              <a:blipFill>
                <a:blip r:embed="rId6"/>
                <a:stretch>
                  <a:fillRect t="-9231" r="-2913" b="-2769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矩形 13">
                <a:extLst>
                  <a:ext uri="{FF2B5EF4-FFF2-40B4-BE49-F238E27FC236}">
                    <a16:creationId xmlns:a16="http://schemas.microsoft.com/office/drawing/2014/main" id="{7F363736-D37C-43A3-873B-4392C9AFBBE9}"/>
                  </a:ext>
                </a:extLst>
              </p:cNvPr>
              <p:cNvSpPr/>
              <p:nvPr/>
            </p:nvSpPr>
            <p:spPr>
              <a:xfrm>
                <a:off x="7807121" y="1921886"/>
                <a:ext cx="3940154" cy="7078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2000" spc="-5" dirty="0"/>
                  <a:t>Nodes in the same sequence with </a:t>
                </a:r>
                <a14:m>
                  <m:oMath xmlns:m="http://schemas.openxmlformats.org/officeDocument/2006/math">
                    <m:r>
                      <a:rPr lang="en-US" altLang="zh-CN" sz="2000" i="1" spc="-5" dirty="0" smtClean="0"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r>
                  <a:rPr lang="en-US" altLang="zh-CN" sz="2000" spc="-5" dirty="0"/>
                  <a:t> is regard as the friend nodes of </a:t>
                </a:r>
                <a14:m>
                  <m:oMath xmlns:m="http://schemas.openxmlformats.org/officeDocument/2006/math">
                    <m:r>
                      <a:rPr lang="en-US" altLang="zh-CN" sz="2000" i="1" spc="-5" dirty="0" smtClean="0"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r>
                  <a:rPr lang="en-US" altLang="zh-CN" sz="2000" spc="-5" dirty="0"/>
                  <a:t> </a:t>
                </a:r>
                <a:endParaRPr lang="zh-CN" altLang="en-US" sz="2000" dirty="0"/>
              </a:p>
            </p:txBody>
          </p:sp>
        </mc:Choice>
        <mc:Fallback xmlns="">
          <p:sp>
            <p:nvSpPr>
              <p:cNvPr id="14" name="矩形 13">
                <a:extLst>
                  <a:ext uri="{FF2B5EF4-FFF2-40B4-BE49-F238E27FC236}">
                    <a16:creationId xmlns:a16="http://schemas.microsoft.com/office/drawing/2014/main" id="{7F363736-D37C-43A3-873B-4392C9AFBBE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07121" y="1921886"/>
                <a:ext cx="3940154" cy="707886"/>
              </a:xfrm>
              <a:prstGeom prst="rect">
                <a:avLst/>
              </a:prstGeom>
              <a:blipFill>
                <a:blip r:embed="rId7"/>
                <a:stretch>
                  <a:fillRect l="-1703" t="-4310" b="-1465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直接箭头连接符 11">
            <a:extLst>
              <a:ext uri="{FF2B5EF4-FFF2-40B4-BE49-F238E27FC236}">
                <a16:creationId xmlns:a16="http://schemas.microsoft.com/office/drawing/2014/main" id="{07402000-B6A2-4075-A6A1-A96147B8D1B0}"/>
              </a:ext>
            </a:extLst>
          </p:cNvPr>
          <p:cNvCxnSpPr>
            <a:stCxn id="7" idx="3"/>
            <a:endCxn id="13" idx="1"/>
          </p:cNvCxnSpPr>
          <p:nvPr/>
        </p:nvCxnSpPr>
        <p:spPr>
          <a:xfrm>
            <a:off x="4807766" y="2275829"/>
            <a:ext cx="557336" cy="0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6" name="直接箭头连接符 15">
            <a:extLst>
              <a:ext uri="{FF2B5EF4-FFF2-40B4-BE49-F238E27FC236}">
                <a16:creationId xmlns:a16="http://schemas.microsoft.com/office/drawing/2014/main" id="{8D338BC0-90C4-49F8-8D4E-65B3467D5D3A}"/>
              </a:ext>
            </a:extLst>
          </p:cNvPr>
          <p:cNvCxnSpPr>
            <a:cxnSpLocks/>
            <a:stCxn id="13" idx="3"/>
            <a:endCxn id="14" idx="1"/>
          </p:cNvCxnSpPr>
          <p:nvPr/>
        </p:nvCxnSpPr>
        <p:spPr>
          <a:xfrm>
            <a:off x="7249785" y="2275829"/>
            <a:ext cx="557336" cy="0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矩形 26">
                <a:extLst>
                  <a:ext uri="{FF2B5EF4-FFF2-40B4-BE49-F238E27FC236}">
                    <a16:creationId xmlns:a16="http://schemas.microsoft.com/office/drawing/2014/main" id="{D544634C-2426-465A-9237-D4C40ADFE708}"/>
                  </a:ext>
                </a:extLst>
              </p:cNvPr>
              <p:cNvSpPr/>
              <p:nvPr/>
            </p:nvSpPr>
            <p:spPr>
              <a:xfrm>
                <a:off x="847643" y="4172649"/>
                <a:ext cx="4517459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2000" spc="-5" dirty="0"/>
                  <a:t>Randomly choose </a:t>
                </a:r>
                <a14:m>
                  <m:oMath xmlns:m="http://schemas.openxmlformats.org/officeDocument/2006/math">
                    <m:r>
                      <a:rPr lang="en-US" altLang="zh-CN" sz="2000" i="1" spc="-5" dirty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altLang="zh-CN" sz="2000" spc="-5" dirty="0"/>
                  <a:t> nodes in the network</a:t>
                </a:r>
                <a:endParaRPr lang="zh-CN" altLang="en-US" sz="2000" dirty="0"/>
              </a:p>
            </p:txBody>
          </p:sp>
        </mc:Choice>
        <mc:Fallback xmlns="">
          <p:sp>
            <p:nvSpPr>
              <p:cNvPr id="27" name="矩形 26">
                <a:extLst>
                  <a:ext uri="{FF2B5EF4-FFF2-40B4-BE49-F238E27FC236}">
                    <a16:creationId xmlns:a16="http://schemas.microsoft.com/office/drawing/2014/main" id="{D544634C-2426-465A-9237-D4C40ADFE70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643" y="4172649"/>
                <a:ext cx="4517459" cy="400110"/>
              </a:xfrm>
              <a:prstGeom prst="rect">
                <a:avLst/>
              </a:prstGeom>
              <a:blipFill>
                <a:blip r:embed="rId8"/>
                <a:stretch>
                  <a:fillRect l="-1350" t="-7576" r="-135" b="-2575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矩形 28">
                <a:extLst>
                  <a:ext uri="{FF2B5EF4-FFF2-40B4-BE49-F238E27FC236}">
                    <a16:creationId xmlns:a16="http://schemas.microsoft.com/office/drawing/2014/main" id="{29AC7D3C-FC95-41C1-A947-04FE0DDE6F8C}"/>
                  </a:ext>
                </a:extLst>
              </p:cNvPr>
              <p:cNvSpPr/>
              <p:nvPr/>
            </p:nvSpPr>
            <p:spPr>
              <a:xfrm>
                <a:off x="7689891" y="4169512"/>
                <a:ext cx="2508468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2000" spc="-5" dirty="0"/>
                  <a:t> stranger nodes of </a:t>
                </a:r>
                <a14:m>
                  <m:oMath xmlns:m="http://schemas.openxmlformats.org/officeDocument/2006/math">
                    <m:r>
                      <a:rPr lang="en-US" altLang="zh-CN" sz="2000" i="1" spc="-5" dirty="0" smtClean="0"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r>
                  <a:rPr lang="en-US" altLang="zh-CN" sz="2000" spc="-5" dirty="0"/>
                  <a:t> </a:t>
                </a:r>
                <a:endParaRPr lang="zh-CN" altLang="en-US" sz="2000" dirty="0"/>
              </a:p>
            </p:txBody>
          </p:sp>
        </mc:Choice>
        <mc:Fallback xmlns="">
          <p:sp>
            <p:nvSpPr>
              <p:cNvPr id="29" name="矩形 28">
                <a:extLst>
                  <a:ext uri="{FF2B5EF4-FFF2-40B4-BE49-F238E27FC236}">
                    <a16:creationId xmlns:a16="http://schemas.microsoft.com/office/drawing/2014/main" id="{29AC7D3C-FC95-41C1-A947-04FE0DDE6F8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9891" y="4169512"/>
                <a:ext cx="2508468" cy="400110"/>
              </a:xfrm>
              <a:prstGeom prst="rect">
                <a:avLst/>
              </a:prstGeom>
              <a:blipFill>
                <a:blip r:embed="rId9"/>
                <a:stretch>
                  <a:fillRect l="-243" t="-9091" b="-2575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0" name="直接箭头连接符 29">
            <a:extLst>
              <a:ext uri="{FF2B5EF4-FFF2-40B4-BE49-F238E27FC236}">
                <a16:creationId xmlns:a16="http://schemas.microsoft.com/office/drawing/2014/main" id="{E3FA6BD8-7BD0-44B6-88E3-F9D07E423BFD}"/>
              </a:ext>
            </a:extLst>
          </p:cNvPr>
          <p:cNvCxnSpPr>
            <a:cxnSpLocks/>
            <a:stCxn id="27" idx="3"/>
            <a:endCxn id="29" idx="1"/>
          </p:cNvCxnSpPr>
          <p:nvPr/>
        </p:nvCxnSpPr>
        <p:spPr>
          <a:xfrm flipV="1">
            <a:off x="5365102" y="4369567"/>
            <a:ext cx="2324789" cy="3137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519167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extBox 50"/>
          <p:cNvSpPr txBox="1"/>
          <p:nvPr/>
        </p:nvSpPr>
        <p:spPr>
          <a:xfrm>
            <a:off x="4575076" y="121427"/>
            <a:ext cx="30418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GEMod</a:t>
            </a:r>
            <a:r>
              <a:rPr lang="en-US" altLang="zh-CN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Algorithm - 1</a:t>
            </a:r>
            <a:endParaRPr lang="zh-CN" altLang="en-US" sz="2400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6" name="Rectangle 55"/>
          <p:cNvSpPr/>
          <p:nvPr/>
        </p:nvSpPr>
        <p:spPr>
          <a:xfrm>
            <a:off x="5901821" y="0"/>
            <a:ext cx="4572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矩形 1">
                <a:extLst>
                  <a:ext uri="{FF2B5EF4-FFF2-40B4-BE49-F238E27FC236}">
                    <a16:creationId xmlns:a16="http://schemas.microsoft.com/office/drawing/2014/main" id="{35A82171-1A8A-4792-B1E2-62BF1CB8C71B}"/>
                  </a:ext>
                </a:extLst>
              </p:cNvPr>
              <p:cNvSpPr/>
              <p:nvPr/>
            </p:nvSpPr>
            <p:spPr>
              <a:xfrm>
                <a:off x="3025079" y="2025258"/>
                <a:ext cx="6498702" cy="8905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CN" alt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000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zh-CN" altLang="en-US" sz="2000" i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zh-CN" altLang="en-US" sz="2000" i="0">
                          <a:latin typeface="Cambria Math" panose="02040503050406030204" pitchFamily="18" charset="0"/>
                        </a:rPr>
                        <m:t>=−</m:t>
                      </m:r>
                      <m:d>
                        <m:dPr>
                          <m:begChr m:val="["/>
                          <m:endChr m:val="]"/>
                          <m:ctrlPr>
                            <a:rPr lang="zh-CN" alt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chr m:val="∑"/>
                              <m:limLoc m:val="undOvr"/>
                              <m:grow m:val="on"/>
                              <m:supHide m:val="on"/>
                              <m:ctrlPr>
                                <a:rPr lang="zh-CN" altLang="en-US" sz="20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zh-CN" altLang="en-US" sz="2000" i="1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  <m:r>
                                <a:rPr lang="zh-CN" altLang="en-US" sz="2000" i="0">
                                  <a:latin typeface="Cambria Math" panose="02040503050406030204" pitchFamily="18" charset="0"/>
                                </a:rPr>
                                <m:t>∈</m:t>
                              </m:r>
                              <m:r>
                                <a:rPr lang="zh-CN" altLang="en-US" sz="2000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sub>
                            <m:sup/>
                            <m:e>
                              <m:r>
                                <a:rPr lang="zh-CN" altLang="en-US" sz="2000" i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</m:nary>
                          <m:nary>
                            <m:naryPr>
                              <m:chr m:val="∑"/>
                              <m:limLoc m:val="undOvr"/>
                              <m:grow m:val="on"/>
                              <m:supHide m:val="on"/>
                              <m:ctrlPr>
                                <a:rPr lang="zh-CN" altLang="en-US" sz="20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zh-CN" altLang="en-US" sz="2000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zh-CN" altLang="en-US" sz="2000" i="0">
                                  <a:latin typeface="Cambria Math" panose="02040503050406030204" pitchFamily="18" charset="0"/>
                                </a:rPr>
                                <m:t>∈</m:t>
                              </m:r>
                              <m:r>
                                <a:rPr lang="zh-CN" altLang="en-US" sz="2000" i="1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  <m:d>
                                <m:dPr>
                                  <m:ctrlPr>
                                    <a:rPr lang="zh-CN" alt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zh-CN" altLang="en-US" sz="2000" i="1"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</m:d>
                            </m:sub>
                            <m:sup/>
                            <m:e>
                              <m:r>
                                <a:rPr lang="zh-CN" altLang="en-US" sz="2000" i="1">
                                  <a:latin typeface="Cambria Math" panose="02040503050406030204" pitchFamily="18" charset="0"/>
                                </a:rPr>
                                <m:t>𝑠𝑖𝑚</m:t>
                              </m:r>
                              <m:d>
                                <m:dPr>
                                  <m:ctrlPr>
                                    <a:rPr lang="zh-CN" alt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zh-CN" altLang="en-US" sz="2000" i="1"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  <m:r>
                                    <a:rPr lang="zh-CN" altLang="en-US" sz="2000" i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zh-CN" altLang="en-US" sz="2000" i="1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d>
                            </m:e>
                          </m:nary>
                          <m:r>
                            <a:rPr lang="zh-CN" altLang="en-US" sz="2000" i="0">
                              <a:latin typeface="Cambria Math" panose="02040503050406030204" pitchFamily="18" charset="0"/>
                            </a:rPr>
                            <m:t>+</m:t>
                          </m:r>
                          <m:nary>
                            <m:naryPr>
                              <m:chr m:val="∑"/>
                              <m:limLoc m:val="undOvr"/>
                              <m:grow m:val="on"/>
                              <m:supHide m:val="on"/>
                              <m:ctrlPr>
                                <a:rPr lang="zh-CN" altLang="en-US" sz="20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zh-CN" altLang="en-US" sz="2000" i="1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  <m:r>
                                <a:rPr lang="zh-CN" altLang="en-US" sz="2000" i="0">
                                  <a:latin typeface="Cambria Math" panose="02040503050406030204" pitchFamily="18" charset="0"/>
                                </a:rPr>
                                <m:t>∈</m:t>
                              </m:r>
                              <m:r>
                                <a:rPr lang="zh-CN" altLang="en-US" sz="2000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sub>
                            <m:sup/>
                            <m:e>
                              <m:r>
                                <a:rPr lang="zh-CN" altLang="en-US" sz="2000" i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</m:nary>
                          <m:nary>
                            <m:naryPr>
                              <m:chr m:val="∑"/>
                              <m:limLoc m:val="undOvr"/>
                              <m:grow m:val="on"/>
                              <m:supHide m:val="on"/>
                              <m:ctrlPr>
                                <a:rPr lang="zh-CN" altLang="en-US" sz="20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p>
                                <m:sSupPr>
                                  <m:ctrlPr>
                                    <a:rPr lang="zh-CN" alt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zh-CN" altLang="en-US" sz="2000" i="1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p>
                                  <m:r>
                                    <a:rPr lang="zh-CN" altLang="en-US" sz="2000" i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zh-CN" altLang="en-US" sz="2000" i="0">
                                  <a:latin typeface="Cambria Math" panose="02040503050406030204" pitchFamily="18" charset="0"/>
                                </a:rPr>
                                <m:t>∈</m:t>
                              </m:r>
                              <m:r>
                                <a:rPr lang="zh-CN" altLang="en-US" sz="2000" i="1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  <m:d>
                                <m:dPr>
                                  <m:ctrlPr>
                                    <a:rPr lang="zh-CN" alt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zh-CN" altLang="en-US" sz="2000" i="1"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</m:d>
                            </m:sub>
                            <m:sup/>
                            <m:e>
                              <m:r>
                                <a:rPr lang="zh-CN" altLang="en-US" sz="2000" i="1">
                                  <a:latin typeface="Cambria Math" panose="02040503050406030204" pitchFamily="18" charset="0"/>
                                </a:rPr>
                                <m:t>𝑑𝑖𝑠𝑠𝑖𝑚</m:t>
                              </m:r>
                              <m:d>
                                <m:dPr>
                                  <m:ctrlPr>
                                    <a:rPr lang="zh-CN" alt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zh-CN" altLang="en-US" sz="2000" i="1"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  <m:r>
                                    <a:rPr lang="zh-CN" altLang="en-US" sz="2000" i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sSup>
                                    <m:sSupPr>
                                      <m:ctrlPr>
                                        <a:rPr lang="zh-CN" alt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zh-CN" altLang="en-US" sz="2000" i="1"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  <m:sup>
                                      <m:r>
                                        <a:rPr lang="zh-CN" altLang="en-US" sz="2000" i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</m:e>
                          </m:nary>
                        </m:e>
                      </m:d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2" name="矩形 1">
                <a:extLst>
                  <a:ext uri="{FF2B5EF4-FFF2-40B4-BE49-F238E27FC236}">
                    <a16:creationId xmlns:a16="http://schemas.microsoft.com/office/drawing/2014/main" id="{35A82171-1A8A-4792-B1E2-62BF1CB8C71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5079" y="2025258"/>
                <a:ext cx="6498702" cy="8905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矩形 2">
                <a:extLst>
                  <a:ext uri="{FF2B5EF4-FFF2-40B4-BE49-F238E27FC236}">
                    <a16:creationId xmlns:a16="http://schemas.microsoft.com/office/drawing/2014/main" id="{5A55EB97-BFE0-438D-8192-943776641E27}"/>
                  </a:ext>
                </a:extLst>
              </p:cNvPr>
              <p:cNvSpPr/>
              <p:nvPr/>
            </p:nvSpPr>
            <p:spPr>
              <a:xfrm>
                <a:off x="1034142" y="903402"/>
                <a:ext cx="10123715" cy="96949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95000"/>
                  </a:lnSpc>
                  <a:spcAft>
                    <a:spcPts val="600"/>
                  </a:spcAft>
                </a:pPr>
                <a:r>
                  <a:rPr lang="en-US" altLang="zh-CN" sz="2000" spc="-5" dirty="0" err="1"/>
                  <a:t>GEMod</a:t>
                </a:r>
                <a:r>
                  <a:rPr lang="en-US" altLang="zh-CN" sz="2000" spc="-5" dirty="0"/>
                  <a:t> expects to maximize the similarity between node </a:t>
                </a:r>
                <a14:m>
                  <m:oMath xmlns:m="http://schemas.openxmlformats.org/officeDocument/2006/math">
                    <m:r>
                      <a:rPr lang="en-US" altLang="zh-CN" sz="2000" i="1" spc="-5"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r>
                  <a:rPr lang="en-US" altLang="zh-CN" sz="2000" spc="-5" dirty="0"/>
                  <a:t> and its </a:t>
                </a:r>
                <a:r>
                  <a:rPr lang="en-US" altLang="zh-CN" sz="2000" i="1" spc="-5" dirty="0">
                    <a:solidFill>
                      <a:schemeClr val="accent1">
                        <a:lumMod val="75000"/>
                      </a:schemeClr>
                    </a:solidFill>
                  </a:rPr>
                  <a:t>friend</a:t>
                </a:r>
                <a:r>
                  <a:rPr lang="en-US" altLang="zh-CN" sz="2000" spc="-5" dirty="0"/>
                  <a:t> nodes, and simultaneously maximize the dissimilarity between node </a:t>
                </a:r>
                <a14:m>
                  <m:oMath xmlns:m="http://schemas.openxmlformats.org/officeDocument/2006/math">
                    <m:r>
                      <a:rPr lang="en-US" altLang="zh-CN" sz="2000" i="1" spc="-5"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r>
                  <a:rPr lang="en-US" altLang="zh-CN" sz="2000" spc="-5" dirty="0"/>
                  <a:t> and its </a:t>
                </a:r>
                <a:r>
                  <a:rPr lang="en-US" altLang="zh-CN" sz="2000" i="1" spc="-5" dirty="0">
                    <a:solidFill>
                      <a:schemeClr val="accent1">
                        <a:lumMod val="75000"/>
                      </a:schemeClr>
                    </a:solidFill>
                  </a:rPr>
                  <a:t>stranger</a:t>
                </a:r>
                <a:r>
                  <a:rPr lang="en-US" altLang="zh-CN" sz="2000" spc="-5" dirty="0"/>
                  <a:t> nodes. The loss function corresponding to the first stage is:</a:t>
                </a:r>
                <a:endParaRPr lang="zh-CN" altLang="zh-CN" sz="2000" spc="-5" dirty="0"/>
              </a:p>
            </p:txBody>
          </p:sp>
        </mc:Choice>
        <mc:Fallback xmlns="">
          <p:sp>
            <p:nvSpPr>
              <p:cNvPr id="3" name="矩形 2">
                <a:extLst>
                  <a:ext uri="{FF2B5EF4-FFF2-40B4-BE49-F238E27FC236}">
                    <a16:creationId xmlns:a16="http://schemas.microsoft.com/office/drawing/2014/main" id="{5A55EB97-BFE0-438D-8192-943776641E2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4142" y="903402"/>
                <a:ext cx="10123715" cy="969496"/>
              </a:xfrm>
              <a:prstGeom prst="rect">
                <a:avLst/>
              </a:prstGeom>
              <a:blipFill>
                <a:blip r:embed="rId4"/>
                <a:stretch>
                  <a:fillRect l="-663" t="-4403" r="-602" b="-1069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矩形 4">
                <a:extLst>
                  <a:ext uri="{FF2B5EF4-FFF2-40B4-BE49-F238E27FC236}">
                    <a16:creationId xmlns:a16="http://schemas.microsoft.com/office/drawing/2014/main" id="{5257DC84-7D4F-49D7-8FC1-A306F2954177}"/>
                  </a:ext>
                </a:extLst>
              </p:cNvPr>
              <p:cNvSpPr/>
              <p:nvPr/>
            </p:nvSpPr>
            <p:spPr>
              <a:xfrm>
                <a:off x="5246744" y="4094538"/>
                <a:ext cx="2055371" cy="41229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zh-CN" altLang="en-US" sz="20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zh-CN" altLang="en-US" sz="2000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zh-CN" altLang="en-US" sz="2000" i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zh-CN" altLang="en-US" sz="2000" i="1">
                              <a:latin typeface="Cambria Math" panose="02040503050406030204" pitchFamily="18" charset="0"/>
                            </a:rPr>
                            <m:t>𝑚𝑜𝑑</m:t>
                          </m:r>
                        </m:sup>
                      </m:sSubSup>
                      <m:r>
                        <a:rPr lang="zh-CN" altLang="en-US" sz="2000" i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zh-CN" alt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000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zh-CN" altLang="en-US" sz="2000" i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zh-CN" altLang="en-US" sz="2000" i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zh-CN" altLang="en-US" sz="2000" i="1"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zh-CN" altLang="en-US" sz="2000" i="1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5" name="矩形 4">
                <a:extLst>
                  <a:ext uri="{FF2B5EF4-FFF2-40B4-BE49-F238E27FC236}">
                    <a16:creationId xmlns:a16="http://schemas.microsoft.com/office/drawing/2014/main" id="{5257DC84-7D4F-49D7-8FC1-A306F295417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6744" y="4094538"/>
                <a:ext cx="2055371" cy="412292"/>
              </a:xfrm>
              <a:prstGeom prst="rect">
                <a:avLst/>
              </a:prstGeom>
              <a:blipFill>
                <a:blip r:embed="rId5"/>
                <a:stretch>
                  <a:fillRect b="-298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矩形 7">
                <a:extLst>
                  <a:ext uri="{FF2B5EF4-FFF2-40B4-BE49-F238E27FC236}">
                    <a16:creationId xmlns:a16="http://schemas.microsoft.com/office/drawing/2014/main" id="{E1786A1E-7940-45AC-BCB0-20D6B9C7FFA7}"/>
                  </a:ext>
                </a:extLst>
              </p:cNvPr>
              <p:cNvSpPr/>
              <p:nvPr/>
            </p:nvSpPr>
            <p:spPr>
              <a:xfrm>
                <a:off x="1034142" y="3253463"/>
                <a:ext cx="10123715" cy="68871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95000"/>
                  </a:lnSpc>
                  <a:spcAft>
                    <a:spcPts val="600"/>
                  </a:spcAft>
                </a:pPr>
                <a:r>
                  <a:rPr lang="en-US" altLang="zh-CN" sz="2000" spc="-5" dirty="0"/>
                  <a:t>The embeddings are updated several iterations using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000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zh-CN" altLang="en-US" sz="200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altLang="zh-CN" sz="2000" spc="-5" dirty="0"/>
                  <a:t>, then entered the second stage, where the embeddings are updated using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zh-CN" altLang="en-US" sz="20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zh-CN" altLang="en-US" sz="2000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zh-CN" altLang="en-US" sz="200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zh-CN" altLang="en-US" sz="2000" i="1">
                            <a:latin typeface="Cambria Math" panose="02040503050406030204" pitchFamily="18" charset="0"/>
                          </a:rPr>
                          <m:t>𝑚𝑜𝑑</m:t>
                        </m:r>
                      </m:sup>
                    </m:sSubSup>
                  </m:oMath>
                </a14:m>
                <a:r>
                  <a:rPr lang="en-US" altLang="zh-CN" sz="2000" spc="-5" dirty="0"/>
                  <a:t>.</a:t>
                </a:r>
                <a:endParaRPr lang="zh-CN" altLang="zh-CN" sz="2000" spc="-5" dirty="0"/>
              </a:p>
            </p:txBody>
          </p:sp>
        </mc:Choice>
        <mc:Fallback xmlns="">
          <p:sp>
            <p:nvSpPr>
              <p:cNvPr id="8" name="矩形 7">
                <a:extLst>
                  <a:ext uri="{FF2B5EF4-FFF2-40B4-BE49-F238E27FC236}">
                    <a16:creationId xmlns:a16="http://schemas.microsoft.com/office/drawing/2014/main" id="{E1786A1E-7940-45AC-BCB0-20D6B9C7FFA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4142" y="3253463"/>
                <a:ext cx="10123715" cy="688715"/>
              </a:xfrm>
              <a:prstGeom prst="rect">
                <a:avLst/>
              </a:prstGeom>
              <a:blipFill>
                <a:blip r:embed="rId6"/>
                <a:stretch>
                  <a:fillRect l="-663" t="-7080" r="-602" b="-1504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矩形 5">
            <a:extLst>
              <a:ext uri="{FF2B5EF4-FFF2-40B4-BE49-F238E27FC236}">
                <a16:creationId xmlns:a16="http://schemas.microsoft.com/office/drawing/2014/main" id="{54F75487-9B94-408B-9935-4475C1E72295}"/>
              </a:ext>
            </a:extLst>
          </p:cNvPr>
          <p:cNvSpPr/>
          <p:nvPr/>
        </p:nvSpPr>
        <p:spPr>
          <a:xfrm>
            <a:off x="10972801" y="6155485"/>
            <a:ext cx="8955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333333"/>
                </a:solidFill>
                <a:latin typeface="Arial" panose="020B0604020202020204" pitchFamily="34" charset="0"/>
              </a:rPr>
              <a:t>(c.o.)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矩形 6">
                <a:extLst>
                  <a:ext uri="{FF2B5EF4-FFF2-40B4-BE49-F238E27FC236}">
                    <a16:creationId xmlns:a16="http://schemas.microsoft.com/office/drawing/2014/main" id="{EDF5A291-08F4-409C-B065-2F118280A723}"/>
                  </a:ext>
                </a:extLst>
              </p:cNvPr>
              <p:cNvSpPr/>
              <p:nvPr/>
            </p:nvSpPr>
            <p:spPr>
              <a:xfrm>
                <a:off x="1034142" y="4793245"/>
                <a:ext cx="10123714" cy="3847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95000"/>
                  </a:lnSpc>
                  <a:spcAft>
                    <a:spcPts val="600"/>
                  </a:spcAft>
                </a:pPr>
                <a:r>
                  <a:rPr lang="en-US" altLang="zh-CN" sz="2000" spc="-5" dirty="0"/>
                  <a:t>where </a:t>
                </a:r>
                <a14:m>
                  <m:oMath xmlns:m="http://schemas.openxmlformats.org/officeDocument/2006/math">
                    <m:r>
                      <a:rPr lang="en-US" altLang="zh-CN" sz="2000" spc="-5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altLang="zh-CN" sz="2000" spc="-5" dirty="0"/>
                  <a:t> is a hyper-parameter used to balance the influence of </a:t>
                </a:r>
                <a14:m>
                  <m:oMath xmlns:m="http://schemas.openxmlformats.org/officeDocument/2006/math">
                    <m:r>
                      <a:rPr lang="en-US" altLang="zh-CN" sz="2000" spc="-5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altLang="zh-CN" sz="2000" spc="-5" dirty="0"/>
                  <a:t> on the result. </a:t>
                </a:r>
                <a:endParaRPr lang="zh-CN" altLang="zh-CN" sz="2000" spc="-5" dirty="0"/>
              </a:p>
            </p:txBody>
          </p:sp>
        </mc:Choice>
        <mc:Fallback xmlns="">
          <p:sp>
            <p:nvSpPr>
              <p:cNvPr id="7" name="矩形 6">
                <a:extLst>
                  <a:ext uri="{FF2B5EF4-FFF2-40B4-BE49-F238E27FC236}">
                    <a16:creationId xmlns:a16="http://schemas.microsoft.com/office/drawing/2014/main" id="{EDF5A291-08F4-409C-B065-2F118280A72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4142" y="4793245"/>
                <a:ext cx="10123714" cy="384721"/>
              </a:xfrm>
              <a:prstGeom prst="rect">
                <a:avLst/>
              </a:prstGeom>
              <a:blipFill>
                <a:blip r:embed="rId7"/>
                <a:stretch>
                  <a:fillRect l="-663" t="-11111" b="-2857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52940381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extBox 50"/>
          <p:cNvSpPr txBox="1"/>
          <p:nvPr/>
        </p:nvSpPr>
        <p:spPr>
          <a:xfrm>
            <a:off x="4575076" y="121427"/>
            <a:ext cx="30418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GEMod</a:t>
            </a:r>
            <a:r>
              <a:rPr lang="en-US" altLang="zh-CN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Algorithm - 2</a:t>
            </a:r>
            <a:endParaRPr lang="zh-CN" altLang="en-US" sz="2400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6" name="Rectangle 55"/>
          <p:cNvSpPr/>
          <p:nvPr/>
        </p:nvSpPr>
        <p:spPr>
          <a:xfrm>
            <a:off x="5901821" y="0"/>
            <a:ext cx="4572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矩形 2">
                <a:extLst>
                  <a:ext uri="{FF2B5EF4-FFF2-40B4-BE49-F238E27FC236}">
                    <a16:creationId xmlns:a16="http://schemas.microsoft.com/office/drawing/2014/main" id="{5A55EB97-BFE0-438D-8192-943776641E27}"/>
                  </a:ext>
                </a:extLst>
              </p:cNvPr>
              <p:cNvSpPr/>
              <p:nvPr/>
            </p:nvSpPr>
            <p:spPr>
              <a:xfrm>
                <a:off x="1034142" y="903402"/>
                <a:ext cx="10123715" cy="96949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95000"/>
                  </a:lnSpc>
                  <a:spcAft>
                    <a:spcPts val="600"/>
                  </a:spcAft>
                </a:pPr>
                <a14:m>
                  <m:oMath xmlns:m="http://schemas.openxmlformats.org/officeDocument/2006/math">
                    <m:r>
                      <a:rPr lang="en-US" altLang="zh-CN" sz="2000" i="1" spc="-5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altLang="zh-CN" sz="2000" dirty="0"/>
                  <a:t> measures the closeness of nodes within communities. Maximizing </a:t>
                </a:r>
                <a14:m>
                  <m:oMath xmlns:m="http://schemas.openxmlformats.org/officeDocument/2006/math">
                    <m:r>
                      <a:rPr lang="en-US" altLang="zh-CN" sz="2000" i="1" spc="-5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altLang="zh-CN" sz="2000" i="1" spc="-5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zh-CN" sz="2000" dirty="0"/>
                  <a:t>will maximize the similarity of nodes within the same community and the dissimilarity between the centers of different communities.</a:t>
                </a:r>
                <a:endParaRPr lang="zh-CN" altLang="zh-CN" sz="2400" spc="-5" dirty="0"/>
              </a:p>
            </p:txBody>
          </p:sp>
        </mc:Choice>
        <mc:Fallback xmlns="">
          <p:sp>
            <p:nvSpPr>
              <p:cNvPr id="3" name="矩形 2">
                <a:extLst>
                  <a:ext uri="{FF2B5EF4-FFF2-40B4-BE49-F238E27FC236}">
                    <a16:creationId xmlns:a16="http://schemas.microsoft.com/office/drawing/2014/main" id="{5A55EB97-BFE0-438D-8192-943776641E2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4142" y="903402"/>
                <a:ext cx="10123715" cy="969496"/>
              </a:xfrm>
              <a:prstGeom prst="rect">
                <a:avLst/>
              </a:prstGeom>
              <a:blipFill>
                <a:blip r:embed="rId3"/>
                <a:stretch>
                  <a:fillRect l="-663" t="-4403" r="-602" b="-1069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A3797F2D-249E-4325-ABE2-93B91B2E0A9B}"/>
                  </a:ext>
                </a:extLst>
              </p:cNvPr>
              <p:cNvSpPr/>
              <p:nvPr/>
            </p:nvSpPr>
            <p:spPr>
              <a:xfrm>
                <a:off x="2861701" y="2049994"/>
                <a:ext cx="6994640" cy="102457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indent="182880" algn="just">
                  <a:lnSpc>
                    <a:spcPct val="95000"/>
                  </a:lnSpc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eqArr>
                        <m:eqArrPr>
                          <m:ctrlPr>
                            <a:rPr lang="zh-CN" altLang="zh-CN" sz="2000" i="1" spc="-5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eqArrPr>
                        <m:e>
                          <m:r>
                            <a:rPr lang="en-US" altLang="zh-CN" sz="2000" i="1" spc="-5"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a:rPr lang="en-US" altLang="zh-CN" sz="2000" i="1" spc="-5">
                              <a:latin typeface="Cambria Math" panose="02040503050406030204" pitchFamily="18" charset="0"/>
                            </a:rPr>
                            <m:t>=</m:t>
                          </m:r>
                          <m:nary>
                            <m:naryPr>
                              <m:chr m:val="∑"/>
                              <m:limLoc m:val="undOvr"/>
                              <m:grow m:val="on"/>
                              <m:supHide m:val="on"/>
                              <m:ctrlPr>
                                <a:rPr lang="zh-CN" altLang="zh-CN" sz="2000" i="1" spc="-5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altLang="zh-CN" sz="2000" i="1" spc="-5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  <m:r>
                                <a:rPr lang="en-US" altLang="zh-CN" sz="2000" i="1" spc="-5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altLang="zh-CN" sz="2000" i="1" spc="-5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en-US" altLang="zh-CN" sz="2000" i="1" spc="-5">
                                  <a:latin typeface="Cambria Math" panose="02040503050406030204" pitchFamily="18" charset="0"/>
                                </a:rPr>
                                <m:t>∈</m:t>
                              </m:r>
                              <m:r>
                                <a:rPr lang="en-US" altLang="zh-CN" sz="2000" i="1" spc="-5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sub>
                            <m:sup/>
                            <m:e>
                              <m:r>
                                <a:rPr lang="en-US" altLang="zh-CN" sz="2000" i="1" spc="-5">
                                  <a:latin typeface="Cambria Math" panose="02040503050406030204" pitchFamily="18" charset="0"/>
                                </a:rPr>
                                <m:t>𝑠𝑖𝑚</m:t>
                              </m:r>
                              <m:d>
                                <m:dPr>
                                  <m:ctrlPr>
                                    <a:rPr lang="zh-CN" altLang="zh-CN" sz="2000" i="1" spc="-5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2000" i="1" spc="-5"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  <m:r>
                                    <a:rPr lang="en-US" altLang="zh-CN" sz="2000" i="1" spc="-5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altLang="zh-CN" sz="2000" i="1" spc="-5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d>
                              <m:r>
                                <a:rPr lang="en-US" altLang="zh-CN" sz="2000" i="1" spc="-5"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  <m:d>
                                <m:dPr>
                                  <m:ctrlPr>
                                    <a:rPr lang="zh-CN" altLang="zh-CN" sz="2000" i="1" spc="-5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zh-CN" altLang="zh-CN" sz="2000" i="1" spc="-5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000" b="1" i="1" spc="-5">
                                          <a:latin typeface="Cambria Math" panose="02040503050406030204" pitchFamily="18" charset="0"/>
                                        </a:rPr>
                                        <m:t>𝐂</m:t>
                                      </m:r>
                                    </m:e>
                                    <m:sub>
                                      <m:r>
                                        <a:rPr lang="en-US" altLang="zh-CN" sz="2000" i="1" spc="-5"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</m:sub>
                                  </m:sSub>
                                  <m:r>
                                    <a:rPr lang="en-US" altLang="zh-CN" sz="2000" i="1" spc="-5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lang="zh-CN" altLang="zh-CN" sz="2000" i="1" spc="-5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000" b="1" i="1" spc="-5">
                                          <a:latin typeface="Cambria Math" panose="02040503050406030204" pitchFamily="18" charset="0"/>
                                        </a:rPr>
                                        <m:t>𝐂</m:t>
                                      </m:r>
                                    </m:e>
                                    <m:sub>
                                      <m:r>
                                        <a:rPr lang="en-US" altLang="zh-CN" sz="2000" i="1" spc="-5"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nary>
                          <m:r>
                            <a:rPr lang="en-US" altLang="zh-CN" sz="2000" i="1" spc="-5">
                              <a:latin typeface="Cambria Math" panose="02040503050406030204" pitchFamily="18" charset="0"/>
                            </a:rPr>
                            <m:t>+</m:t>
                          </m:r>
                          <m:nary>
                            <m:naryPr>
                              <m:chr m:val="∑"/>
                              <m:limLoc m:val="undOvr"/>
                              <m:grow m:val="on"/>
                              <m:ctrlPr>
                                <a:rPr lang="zh-CN" altLang="zh-CN" sz="2000" i="1" spc="-5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altLang="zh-CN" sz="2000" i="1" spc="-5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altLang="zh-CN" sz="2000" i="1" spc="-5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altLang="zh-CN" sz="2000" i="1" spc="-5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p>
                            <m:e>
                              <m:r>
                                <a:rPr lang="en-US" altLang="zh-CN" sz="2000" i="1" spc="-5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</m:nary>
                          <m:nary>
                            <m:naryPr>
                              <m:chr m:val="∑"/>
                              <m:limLoc m:val="undOvr"/>
                              <m:grow m:val="on"/>
                              <m:ctrlPr>
                                <a:rPr lang="zh-CN" altLang="zh-CN" sz="2000" i="1" spc="-5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altLang="zh-CN" sz="2000" i="1" spc="-5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altLang="zh-CN" sz="2000" i="1" spc="-5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altLang="zh-CN" sz="2000" i="1" spc="-5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altLang="zh-CN" sz="2000" i="1" spc="-5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b>
                            <m:sup>
                              <m:r>
                                <a:rPr lang="en-US" altLang="zh-CN" sz="2000" i="1" spc="-5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p>
                            <m:e>
                              <m:r>
                                <a:rPr lang="en-US" altLang="zh-CN" sz="2000" i="1" spc="-5">
                                  <a:latin typeface="Cambria Math" panose="02040503050406030204" pitchFamily="18" charset="0"/>
                                </a:rPr>
                                <m:t>𝑑𝑖𝑠𝑠𝑖𝑚</m:t>
                              </m:r>
                              <m:d>
                                <m:dPr>
                                  <m:ctrlPr>
                                    <a:rPr lang="zh-CN" altLang="zh-CN" sz="2000" i="1" spc="-5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zh-CN" altLang="zh-CN" sz="2000" i="1" spc="-5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CN" sz="2000" i="1" spc="-5">
                                          <a:latin typeface="Cambria Math" panose="02040503050406030204" pitchFamily="18" charset="0"/>
                                        </a:rPr>
                                        <m:t>𝐶</m:t>
                                      </m:r>
                                    </m:e>
                                    <m:sup>
                                      <m:r>
                                        <a:rPr lang="en-US" altLang="zh-CN" sz="2000" i="1" spc="-5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lang="en-US" altLang="zh-CN" sz="2000" i="1" spc="-5">
                                          <a:latin typeface="Cambria Math" panose="02040503050406030204" pitchFamily="18" charset="0"/>
                                        </a:rPr>
                                        <m:t>,0</m:t>
                                      </m:r>
                                    </m:sup>
                                  </m:sSup>
                                  <m:sSup>
                                    <m:sSupPr>
                                      <m:ctrlPr>
                                        <a:rPr lang="zh-CN" altLang="zh-CN" sz="2000" i="1" spc="-5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CN" sz="2000" i="1" spc="-5">
                                          <a:latin typeface="Cambria Math" panose="02040503050406030204" pitchFamily="18" charset="0"/>
                                        </a:rPr>
                                        <m:t>𝐶</m:t>
                                      </m:r>
                                    </m:e>
                                    <m:sup>
                                      <m:r>
                                        <a:rPr lang="en-US" altLang="zh-CN" sz="2000" i="1" spc="-5"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  <m:r>
                                        <a:rPr lang="en-US" altLang="zh-CN" sz="2000" i="1" spc="-5">
                                          <a:latin typeface="Cambria Math" panose="02040503050406030204" pitchFamily="18" charset="0"/>
                                        </a:rPr>
                                        <m:t>,0</m:t>
                                      </m:r>
                                    </m:sup>
                                  </m:sSup>
                                </m:e>
                              </m:d>
                            </m:e>
                          </m:nary>
                          <m:r>
                            <a:rPr lang="en-US" altLang="zh-CN" sz="2000" i="1" spc="-5">
                              <a:latin typeface="Cambria Math" panose="02040503050406030204" pitchFamily="18" charset="0"/>
                            </a:rPr>
                            <m:t>#</m:t>
                          </m:r>
                        </m:e>
                      </m:eqArr>
                    </m:oMath>
                  </m:oMathPara>
                </a14:m>
                <a:endParaRPr lang="zh-CN" altLang="zh-CN" sz="2000" spc="-5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A3797F2D-249E-4325-ABE2-93B91B2E0A9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61701" y="2049994"/>
                <a:ext cx="6994640" cy="102457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矩形 3">
                <a:extLst>
                  <a:ext uri="{FF2B5EF4-FFF2-40B4-BE49-F238E27FC236}">
                    <a16:creationId xmlns:a16="http://schemas.microsoft.com/office/drawing/2014/main" id="{0A5F4A7C-5BB9-4FA4-AD7A-85F7F2BFAAE1}"/>
                  </a:ext>
                </a:extLst>
              </p:cNvPr>
              <p:cNvSpPr/>
              <p:nvPr/>
            </p:nvSpPr>
            <p:spPr>
              <a:xfrm>
                <a:off x="1068563" y="3429000"/>
                <a:ext cx="10089294" cy="102662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altLang="zh-CN" sz="2000" spc="-5" dirty="0"/>
                  <a:t>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2000" i="1" spc="-5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spc="-5">
                            <a:latin typeface="Cambria Math" panose="02040503050406030204" pitchFamily="18" charset="0"/>
                          </a:rPr>
                          <m:t>𝐂</m:t>
                        </m:r>
                      </m:e>
                      <m:sub>
                        <m:r>
                          <a:rPr lang="en-US" altLang="zh-CN" sz="2000" spc="-5">
                            <a:latin typeface="Cambria Math" panose="02040503050406030204" pitchFamily="18" charset="0"/>
                          </a:rPr>
                          <m:t>𝑢</m:t>
                        </m:r>
                      </m:sub>
                    </m:sSub>
                  </m:oMath>
                </a14:m>
                <a:r>
                  <a:rPr lang="en-US" altLang="zh-CN" sz="2000" spc="-5" dirty="0"/>
                  <a:t> represents the community to which the node </a:t>
                </a:r>
                <a14:m>
                  <m:oMath xmlns:m="http://schemas.openxmlformats.org/officeDocument/2006/math">
                    <m:r>
                      <a:rPr lang="en-US" altLang="zh-CN" sz="2000" spc="-5"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r>
                  <a:rPr lang="en-US" altLang="zh-CN" sz="2000" spc="-5" dirty="0"/>
                  <a:t> belongs,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zh-CN" altLang="zh-CN" sz="2000" i="1" spc="-5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000" spc="-5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p>
                        <m:r>
                          <a:rPr lang="en-US" altLang="zh-CN" sz="2000" spc="-5">
                            <a:latin typeface="Cambria Math" panose="02040503050406030204" pitchFamily="18" charset="0"/>
                          </a:rPr>
                          <m:t>𝑖</m:t>
                        </m:r>
                      </m:sup>
                    </m:sSup>
                  </m:oMath>
                </a14:m>
                <a:r>
                  <a:rPr lang="en-US" altLang="zh-CN" sz="2000" spc="-5" dirty="0"/>
                  <a:t> represents the </a:t>
                </a:r>
                <a14:m>
                  <m:oMath xmlns:m="http://schemas.openxmlformats.org/officeDocument/2006/math">
                    <m:r>
                      <a:rPr lang="en-US" altLang="zh-CN" sz="2000" spc="-5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altLang="zh-CN" sz="2000" spc="-5" dirty="0"/>
                  <a:t> -</a:t>
                </a:r>
                <a:r>
                  <a:rPr lang="en-US" altLang="zh-CN" sz="2000" spc="-5" dirty="0" err="1"/>
                  <a:t>th</a:t>
                </a:r>
                <a:r>
                  <a:rPr lang="en-US" altLang="zh-CN" sz="2000" spc="-5" dirty="0"/>
                  <a:t> community,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zh-CN" altLang="zh-CN" sz="2000" i="1" spc="-5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000" spc="-5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p>
                        <m:r>
                          <a:rPr lang="en-US" altLang="zh-CN" sz="2000" spc="-5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CN" sz="2000" spc="-5">
                            <a:latin typeface="Cambria Math" panose="02040503050406030204" pitchFamily="18" charset="0"/>
                          </a:rPr>
                          <m:t>,0</m:t>
                        </m:r>
                      </m:sup>
                    </m:sSup>
                  </m:oMath>
                </a14:m>
                <a:r>
                  <a:rPr lang="en-US" altLang="zh-CN" sz="2000" spc="-5" dirty="0"/>
                  <a:t> represents the center of community </a:t>
                </a:r>
                <a14:m>
                  <m:oMath xmlns:m="http://schemas.openxmlformats.org/officeDocument/2006/math">
                    <m:r>
                      <a:rPr lang="en-US" altLang="zh-CN" sz="2000" spc="-5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altLang="zh-CN" sz="2000" spc="-5" dirty="0"/>
                  <a:t>, </a:t>
                </a:r>
                <a14:m>
                  <m:oMath xmlns:m="http://schemas.openxmlformats.org/officeDocument/2006/math">
                    <m:r>
                      <a:rPr lang="en-US" altLang="zh-CN" sz="2000" spc="-5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altLang="zh-CN" sz="2000" spc="-5" dirty="0"/>
                  <a:t> is the number of communities, and </a:t>
                </a:r>
                <a14:m>
                  <m:oMath xmlns:m="http://schemas.openxmlformats.org/officeDocument/2006/math">
                    <m:r>
                      <a:rPr lang="en-US" altLang="zh-CN" sz="2000" spc="-5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altLang="zh-CN" sz="2000" spc="-5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zh-CN" altLang="zh-CN" sz="2000" i="1" spc="-5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spc="-5">
                            <a:latin typeface="Cambria Math" panose="02040503050406030204" pitchFamily="18" charset="0"/>
                          </a:rPr>
                          <m:t>𝐂</m:t>
                        </m:r>
                      </m:e>
                      <m:sub>
                        <m:r>
                          <a:rPr lang="en-US" altLang="zh-CN" sz="2000" spc="-5">
                            <a:latin typeface="Cambria Math" panose="02040503050406030204" pitchFamily="18" charset="0"/>
                          </a:rPr>
                          <m:t>𝑢</m:t>
                        </m:r>
                      </m:sub>
                    </m:sSub>
                    <m:r>
                      <a:rPr lang="en-US" altLang="zh-CN" sz="2000" spc="-5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zh-CN" altLang="zh-CN" sz="2000" i="1" spc="-5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spc="-5">
                            <a:latin typeface="Cambria Math" panose="02040503050406030204" pitchFamily="18" charset="0"/>
                          </a:rPr>
                          <m:t>𝐂</m:t>
                        </m:r>
                      </m:e>
                      <m:sub>
                        <m:r>
                          <a:rPr lang="en-US" altLang="zh-CN" sz="2000" spc="-5">
                            <a:latin typeface="Cambria Math" panose="02040503050406030204" pitchFamily="18" charset="0"/>
                          </a:rPr>
                          <m:t>𝑣</m:t>
                        </m:r>
                      </m:sub>
                    </m:sSub>
                    <m:r>
                      <a:rPr lang="en-US" altLang="zh-CN" sz="2000" spc="-5">
                        <a:latin typeface="Cambria Math" panose="02040503050406030204" pitchFamily="18" charset="0"/>
                      </a:rPr>
                      <m:t>)=1</m:t>
                    </m:r>
                  </m:oMath>
                </a14:m>
                <a:r>
                  <a:rPr lang="en-US" altLang="zh-CN" sz="2000" spc="-5" dirty="0"/>
                  <a:t> 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2000" i="1" spc="-5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spc="-5">
                            <a:latin typeface="Cambria Math" panose="02040503050406030204" pitchFamily="18" charset="0"/>
                          </a:rPr>
                          <m:t>𝐂</m:t>
                        </m:r>
                      </m:e>
                      <m:sub>
                        <m:r>
                          <a:rPr lang="en-US" altLang="zh-CN" sz="2000" spc="-5">
                            <a:latin typeface="Cambria Math" panose="02040503050406030204" pitchFamily="18" charset="0"/>
                          </a:rPr>
                          <m:t>𝑢</m:t>
                        </m:r>
                      </m:sub>
                    </m:sSub>
                    <m:r>
                      <a:rPr lang="en-US" altLang="zh-CN" sz="2000" spc="-5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zh-CN" altLang="zh-CN" sz="2000" i="1" spc="-5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spc="-5">
                            <a:latin typeface="Cambria Math" panose="02040503050406030204" pitchFamily="18" charset="0"/>
                          </a:rPr>
                          <m:t>𝐂</m:t>
                        </m:r>
                      </m:e>
                      <m:sub>
                        <m:r>
                          <a:rPr lang="en-US" altLang="zh-CN" sz="2000" spc="-5">
                            <a:latin typeface="Cambria Math" panose="02040503050406030204" pitchFamily="18" charset="0"/>
                          </a:rPr>
                          <m:t>𝑣</m:t>
                        </m:r>
                      </m:sub>
                    </m:sSub>
                  </m:oMath>
                </a14:m>
                <a:r>
                  <a:rPr lang="en-US" altLang="zh-CN" sz="2000" spc="-5" dirty="0"/>
                  <a:t>, otherwise, </a:t>
                </a:r>
                <a14:m>
                  <m:oMath xmlns:m="http://schemas.openxmlformats.org/officeDocument/2006/math">
                    <m:r>
                      <a:rPr lang="en-US" altLang="zh-CN" sz="2000" spc="-5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altLang="zh-CN" sz="2000" spc="-5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zh-CN" altLang="zh-CN" sz="2000" i="1" spc="-5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spc="-5">
                            <a:latin typeface="Cambria Math" panose="02040503050406030204" pitchFamily="18" charset="0"/>
                          </a:rPr>
                          <m:t>𝐂</m:t>
                        </m:r>
                      </m:e>
                      <m:sub>
                        <m:r>
                          <a:rPr lang="en-US" altLang="zh-CN" sz="2000" spc="-5">
                            <a:latin typeface="Cambria Math" panose="02040503050406030204" pitchFamily="18" charset="0"/>
                          </a:rPr>
                          <m:t>𝑢</m:t>
                        </m:r>
                      </m:sub>
                    </m:sSub>
                    <m:r>
                      <a:rPr lang="en-US" altLang="zh-CN" sz="2000" spc="-5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zh-CN" altLang="zh-CN" sz="2000" i="1" spc="-5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spc="-5">
                            <a:latin typeface="Cambria Math" panose="02040503050406030204" pitchFamily="18" charset="0"/>
                          </a:rPr>
                          <m:t>𝐂</m:t>
                        </m:r>
                      </m:e>
                      <m:sub>
                        <m:r>
                          <a:rPr lang="en-US" altLang="zh-CN" sz="2000" spc="-5">
                            <a:latin typeface="Cambria Math" panose="02040503050406030204" pitchFamily="18" charset="0"/>
                          </a:rPr>
                          <m:t>𝑣</m:t>
                        </m:r>
                      </m:sub>
                    </m:sSub>
                    <m:r>
                      <a:rPr lang="en-US" altLang="zh-CN" sz="2000" spc="-5">
                        <a:latin typeface="Cambria Math" panose="02040503050406030204" pitchFamily="18" charset="0"/>
                      </a:rPr>
                      <m:t>)=0</m:t>
                    </m:r>
                  </m:oMath>
                </a14:m>
                <a:r>
                  <a:rPr lang="en-US" altLang="zh-CN" sz="2000" spc="-5" dirty="0"/>
                  <a:t>. </a:t>
                </a:r>
                <a:endParaRPr lang="zh-CN" altLang="en-US" sz="2000" spc="-5" dirty="0"/>
              </a:p>
            </p:txBody>
          </p:sp>
        </mc:Choice>
        <mc:Fallback xmlns="">
          <p:sp>
            <p:nvSpPr>
              <p:cNvPr id="4" name="矩形 3">
                <a:extLst>
                  <a:ext uri="{FF2B5EF4-FFF2-40B4-BE49-F238E27FC236}">
                    <a16:creationId xmlns:a16="http://schemas.microsoft.com/office/drawing/2014/main" id="{0A5F4A7C-5BB9-4FA4-AD7A-85F7F2BFAAE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8563" y="3429000"/>
                <a:ext cx="10089294" cy="1026628"/>
              </a:xfrm>
              <a:prstGeom prst="rect">
                <a:avLst/>
              </a:prstGeom>
              <a:blipFill>
                <a:blip r:embed="rId5"/>
                <a:stretch>
                  <a:fillRect l="-604" t="-2976" r="-665" b="-952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矩形 5">
            <a:extLst>
              <a:ext uri="{FF2B5EF4-FFF2-40B4-BE49-F238E27FC236}">
                <a16:creationId xmlns:a16="http://schemas.microsoft.com/office/drawing/2014/main" id="{ACA42D59-A0A8-448E-9E1E-5DEF1D925295}"/>
              </a:ext>
            </a:extLst>
          </p:cNvPr>
          <p:cNvSpPr/>
          <p:nvPr/>
        </p:nvSpPr>
        <p:spPr>
          <a:xfrm>
            <a:off x="1051352" y="4810058"/>
            <a:ext cx="1008929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/>
              <a:t>Thus, stage 2 makes more compact and separated clusters.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56868267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extBox 50"/>
          <p:cNvSpPr txBox="1"/>
          <p:nvPr/>
        </p:nvSpPr>
        <p:spPr>
          <a:xfrm>
            <a:off x="4797093" y="121427"/>
            <a:ext cx="25978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GEMap</a:t>
            </a:r>
            <a:r>
              <a:rPr lang="en-US" altLang="zh-CN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Algorithm</a:t>
            </a:r>
            <a:endParaRPr lang="zh-CN" altLang="en-US" sz="2400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6" name="Rectangle 55"/>
          <p:cNvSpPr/>
          <p:nvPr/>
        </p:nvSpPr>
        <p:spPr>
          <a:xfrm>
            <a:off x="5901821" y="0"/>
            <a:ext cx="4572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A3B90A84-B352-42E0-8E5C-996F8DD1356F}"/>
              </a:ext>
            </a:extLst>
          </p:cNvPr>
          <p:cNvSpPr/>
          <p:nvPr/>
        </p:nvSpPr>
        <p:spPr>
          <a:xfrm>
            <a:off x="1097901" y="1009366"/>
            <a:ext cx="997753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2000" spc="-5" dirty="0"/>
              <a:t>The first stage (L1 as loss function) of </a:t>
            </a:r>
            <a:r>
              <a:rPr lang="en-US" altLang="zh-CN" sz="2000" spc="-5" dirty="0" err="1"/>
              <a:t>GEMap</a:t>
            </a:r>
            <a:r>
              <a:rPr lang="en-US" altLang="zh-CN" sz="2000" spc="-5" dirty="0"/>
              <a:t> is the same as </a:t>
            </a:r>
            <a:r>
              <a:rPr lang="en-US" altLang="zh-CN" sz="2000" spc="-5" dirty="0" err="1"/>
              <a:t>GEMod</a:t>
            </a:r>
            <a:r>
              <a:rPr lang="en-US" altLang="zh-CN" sz="2000" spc="-5" dirty="0"/>
              <a:t>, the second stage tries to minimize the intra-community entropy and maximize the inter-community entropy, which are defined as: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矩形 2">
                <a:extLst>
                  <a:ext uri="{FF2B5EF4-FFF2-40B4-BE49-F238E27FC236}">
                    <a16:creationId xmlns:a16="http://schemas.microsoft.com/office/drawing/2014/main" id="{CC5FE584-8CAF-42A7-B529-6E537B6835AB}"/>
                  </a:ext>
                </a:extLst>
              </p:cNvPr>
              <p:cNvSpPr/>
              <p:nvPr/>
            </p:nvSpPr>
            <p:spPr>
              <a:xfrm>
                <a:off x="1925322" y="1635089"/>
                <a:ext cx="3887546" cy="265008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indent="182880" algn="just">
                  <a:lnSpc>
                    <a:spcPct val="150000"/>
                  </a:lnSpc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eqArr>
                        <m:eqArrPr>
                          <m:ctrlPr>
                            <a:rPr lang="zh-CN" altLang="zh-CN" sz="2000" i="1" spc="-5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eqArrPr>
                        <m:e>
                          <m:sSub>
                            <m:sSubPr>
                              <m:ctrlPr>
                                <a:rPr lang="zh-CN" altLang="zh-CN" sz="2000" i="1" spc="-5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000" i="1" spc="-5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altLang="zh-CN" sz="2000" i="1" spc="-5">
                                  <a:latin typeface="Cambria Math" panose="02040503050406030204" pitchFamily="18" charset="0"/>
                                </a:rPr>
                                <m:t>𝑖𝑛𝑡𝑟𝑎</m:t>
                              </m:r>
                            </m:sub>
                          </m:sSub>
                          <m:r>
                            <a:rPr lang="en-US" altLang="zh-CN" sz="2000" i="1" spc="-5">
                              <a:latin typeface="Cambria Math" panose="02040503050406030204" pitchFamily="18" charset="0"/>
                            </a:rPr>
                            <m:t>=−</m:t>
                          </m:r>
                          <m:nary>
                            <m:naryPr>
                              <m:chr m:val="∑"/>
                              <m:limLoc m:val="undOvr"/>
                              <m:grow m:val="on"/>
                              <m:ctrlPr>
                                <a:rPr lang="zh-CN" altLang="zh-CN" sz="2000" i="1" spc="-5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altLang="zh-CN" sz="2000" i="1" spc="-5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altLang="zh-CN" sz="2000" i="1" spc="-5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altLang="zh-CN" sz="2000" i="1" spc="-5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p>
                            <m:e>
                              <m:r>
                                <a:rPr lang="en-US" altLang="zh-CN" sz="2000" i="1" spc="-5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</m:nary>
                          <m:nary>
                            <m:naryPr>
                              <m:chr m:val="∑"/>
                              <m:limLoc m:val="undOvr"/>
                              <m:grow m:val="on"/>
                              <m:supHide m:val="on"/>
                              <m:ctrlPr>
                                <a:rPr lang="zh-CN" altLang="zh-CN" sz="2000" i="1" spc="-5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altLang="zh-CN" sz="2000" i="1" spc="-5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  <m:r>
                                <a:rPr lang="en-US" altLang="zh-CN" sz="2000" i="1" spc="-5">
                                  <a:latin typeface="Cambria Math" panose="02040503050406030204" pitchFamily="18" charset="0"/>
                                </a:rPr>
                                <m:t>∈</m:t>
                              </m:r>
                              <m:sSup>
                                <m:sSupPr>
                                  <m:ctrlPr>
                                    <a:rPr lang="zh-CN" altLang="zh-CN" sz="2000" i="1" spc="-5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000" i="1" spc="-5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p>
                                  <m:r>
                                    <a:rPr lang="en-US" altLang="zh-CN" sz="2000" i="1" spc="-5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p>
                              </m:sSup>
                            </m:sub>
                            <m:sup/>
                            <m:e>
                              <m:sSup>
                                <m:sSupPr>
                                  <m:ctrlPr>
                                    <a:rPr lang="zh-CN" altLang="zh-CN" sz="2000" i="1" spc="-5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000" i="1" spc="-5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p>
                                  <m:r>
                                    <a:rPr lang="en-US" altLang="zh-CN" sz="2000" i="1" spc="-5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altLang="zh-CN" sz="2000" i="1" spc="-5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altLang="zh-CN" sz="2000" i="1" spc="-5"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sup>
                              </m:sSup>
                              <m:func>
                                <m:funcPr>
                                  <m:ctrlPr>
                                    <a:rPr lang="zh-CN" altLang="zh-CN" sz="2000" i="1" spc="-5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altLang="zh-CN" sz="2000" spc="-5">
                                      <a:latin typeface="Cambria Math" panose="02040503050406030204" pitchFamily="18" charset="0"/>
                                    </a:rPr>
                                    <m:t>log</m:t>
                                  </m:r>
                                </m:fName>
                                <m:e>
                                  <m:sSup>
                                    <m:sSupPr>
                                      <m:ctrlPr>
                                        <a:rPr lang="zh-CN" altLang="zh-CN" sz="2000" i="1" spc="-5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CN" sz="2000" i="1" spc="-5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  <m:sup>
                                      <m:r>
                                        <a:rPr lang="en-US" altLang="zh-CN" sz="2000" i="1" spc="-5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lang="en-US" altLang="zh-CN" sz="2000" i="1" spc="-5"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altLang="zh-CN" sz="2000" i="1" spc="-5"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</m:sup>
                                  </m:sSup>
                                </m:e>
                              </m:func>
                            </m:e>
                          </m:nary>
                        </m:e>
                      </m:eqArr>
                    </m:oMath>
                  </m:oMathPara>
                </a14:m>
                <a:endParaRPr lang="zh-CN" altLang="zh-CN" sz="2000" spc="-5" dirty="0">
                  <a:latin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eqArr>
                        <m:eqArrPr>
                          <m:ctrlPr>
                            <a:rPr lang="zh-CN" altLang="zh-CN" sz="2000" i="1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eqArrPr>
                        <m:e>
                          <m:sSup>
                            <m:sSupPr>
                              <m:ctrlPr>
                                <a:rPr lang="zh-CN" altLang="zh-CN" sz="2000" i="1"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𝑝</m:t>
                              </m:r>
                            </m:e>
                            <m:sup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𝑖</m:t>
                              </m:r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,</m:t>
                              </m:r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𝑢</m:t>
                              </m:r>
                            </m:sup>
                          </m:sSup>
                          <m:r>
                            <a:rPr lang="en-US" altLang="zh-CN" sz="20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zh-CN" altLang="zh-CN" sz="2000" i="1"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𝑠𝑖𝑚</m:t>
                              </m:r>
                              <m:d>
                                <m:dPr>
                                  <m:ctrlPr>
                                    <a:rPr lang="zh-CN" altLang="zh-CN" sz="2000" i="1"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zh-CN" altLang="zh-CN" sz="2000" i="1"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CN" sz="2000" i="1"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𝐶</m:t>
                                      </m:r>
                                    </m:e>
                                    <m:sup>
                                      <m:r>
                                        <a:rPr lang="en-US" altLang="zh-CN" sz="2000" i="1"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𝑖</m:t>
                                      </m:r>
                                      <m:r>
                                        <a:rPr lang="en-US" altLang="zh-CN" sz="2000" i="1"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altLang="zh-CN" sz="2000" i="1"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𝑢</m:t>
                                      </m:r>
                                    </m:sup>
                                  </m:sSup>
                                  <m:r>
                                    <a:rPr lang="en-US" altLang="zh-CN" sz="20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,</m:t>
                                  </m:r>
                                  <m:sSup>
                                    <m:sSupPr>
                                      <m:ctrlPr>
                                        <a:rPr lang="zh-CN" altLang="zh-CN" sz="2000" i="1"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CN" sz="2000" i="1"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𝐶</m:t>
                                      </m:r>
                                    </m:e>
                                    <m:sup>
                                      <m:r>
                                        <a:rPr lang="en-US" altLang="zh-CN" sz="2000" i="1"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𝑖</m:t>
                                      </m:r>
                                      <m:r>
                                        <a:rPr lang="en-US" altLang="zh-CN" sz="2000" i="1"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,0</m:t>
                                      </m:r>
                                    </m:sup>
                                  </m:sSup>
                                </m:e>
                              </m:d>
                            </m:num>
                            <m:den>
                              <m:nary>
                                <m:naryPr>
                                  <m:chr m:val="∑"/>
                                  <m:limLoc m:val="undOvr"/>
                                  <m:grow m:val="on"/>
                                  <m:supHide m:val="on"/>
                                  <m:ctrlPr>
                                    <a:rPr lang="zh-CN" altLang="zh-CN" sz="2000" i="1"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US" altLang="zh-CN" sz="20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𝑢</m:t>
                                  </m:r>
                                  <m:r>
                                    <a:rPr lang="en-US" altLang="zh-CN" sz="20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∈</m:t>
                                  </m:r>
                                  <m:sSup>
                                    <m:sSupPr>
                                      <m:ctrlPr>
                                        <a:rPr lang="zh-CN" altLang="zh-CN" sz="2000" i="1"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CN" sz="2000" i="1"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𝐶</m:t>
                                      </m:r>
                                    </m:e>
                                    <m:sup>
                                      <m:r>
                                        <a:rPr lang="en-US" altLang="zh-CN" sz="2000" i="1"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𝑖</m:t>
                                      </m:r>
                                    </m:sup>
                                  </m:sSup>
                                </m:sub>
                                <m:sup/>
                                <m:e>
                                  <m:r>
                                    <a:rPr lang="en-US" altLang="zh-CN" sz="20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𝑠𝑖𝑚</m:t>
                                  </m:r>
                                  <m:d>
                                    <m:dPr>
                                      <m:ctrlPr>
                                        <a:rPr lang="zh-CN" altLang="zh-CN" sz="2000" i="1"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zh-CN" altLang="zh-CN" sz="2000" i="1">
                                              <a:effectLst/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altLang="zh-CN" sz="2000" i="1">
                                              <a:latin typeface="Cambria Math" panose="02040503050406030204" pitchFamily="18" charset="0"/>
                                              <a:cs typeface="Times New Roman" panose="02020603050405020304" pitchFamily="18" charset="0"/>
                                            </a:rPr>
                                            <m:t>𝐶</m:t>
                                          </m:r>
                                        </m:e>
                                        <m:sup>
                                          <m:r>
                                            <a:rPr lang="en-US" altLang="zh-CN" sz="2000" i="1">
                                              <a:latin typeface="Cambria Math" panose="02040503050406030204" pitchFamily="18" charset="0"/>
                                              <a:cs typeface="Times New Roman" panose="02020603050405020304" pitchFamily="18" charset="0"/>
                                            </a:rPr>
                                            <m:t>𝑖</m:t>
                                          </m:r>
                                          <m:r>
                                            <a:rPr lang="en-US" altLang="zh-CN" sz="2000" i="1">
                                              <a:latin typeface="Cambria Math" panose="02040503050406030204" pitchFamily="18" charset="0"/>
                                              <a:cs typeface="Times New Roman" panose="02020603050405020304" pitchFamily="18" charset="0"/>
                                            </a:rPr>
                                            <m:t>,</m:t>
                                          </m:r>
                                          <m:r>
                                            <a:rPr lang="en-US" altLang="zh-CN" sz="2000" i="1">
                                              <a:latin typeface="Cambria Math" panose="02040503050406030204" pitchFamily="18" charset="0"/>
                                              <a:cs typeface="Times New Roman" panose="02020603050405020304" pitchFamily="18" charset="0"/>
                                            </a:rPr>
                                            <m:t>𝑢</m:t>
                                          </m:r>
                                        </m:sup>
                                      </m:sSup>
                                      <m:sSup>
                                        <m:sSupPr>
                                          <m:ctrlPr>
                                            <a:rPr lang="zh-CN" altLang="zh-CN" sz="2000" i="1">
                                              <a:effectLst/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altLang="zh-CN" sz="2000" i="1">
                                              <a:latin typeface="Cambria Math" panose="02040503050406030204" pitchFamily="18" charset="0"/>
                                              <a:cs typeface="Times New Roman" panose="02020603050405020304" pitchFamily="18" charset="0"/>
                                            </a:rPr>
                                            <m:t>𝐶</m:t>
                                          </m:r>
                                        </m:e>
                                        <m:sup>
                                          <m:r>
                                            <a:rPr lang="en-US" altLang="zh-CN" sz="2000" i="1">
                                              <a:latin typeface="Cambria Math" panose="02040503050406030204" pitchFamily="18" charset="0"/>
                                              <a:cs typeface="Times New Roman" panose="02020603050405020304" pitchFamily="18" charset="0"/>
                                            </a:rPr>
                                            <m:t>𝑖</m:t>
                                          </m:r>
                                          <m:r>
                                            <a:rPr lang="en-US" altLang="zh-CN" sz="2000" i="1">
                                              <a:latin typeface="Cambria Math" panose="02040503050406030204" pitchFamily="18" charset="0"/>
                                              <a:cs typeface="Times New Roman" panose="02020603050405020304" pitchFamily="18" charset="0"/>
                                            </a:rPr>
                                            <m:t>,0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nary>
                            </m:den>
                          </m:f>
                        </m:e>
                      </m:eqArr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3" name="矩形 2">
                <a:extLst>
                  <a:ext uri="{FF2B5EF4-FFF2-40B4-BE49-F238E27FC236}">
                    <a16:creationId xmlns:a16="http://schemas.microsoft.com/office/drawing/2014/main" id="{CC5FE584-8CAF-42A7-B529-6E537B6835A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5322" y="1635089"/>
                <a:ext cx="3887546" cy="265008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矩形 3">
                <a:extLst>
                  <a:ext uri="{FF2B5EF4-FFF2-40B4-BE49-F238E27FC236}">
                    <a16:creationId xmlns:a16="http://schemas.microsoft.com/office/drawing/2014/main" id="{EAF015C7-E40C-4423-BCD0-23BA63F86F69}"/>
                  </a:ext>
                </a:extLst>
              </p:cNvPr>
              <p:cNvSpPr/>
              <p:nvPr/>
            </p:nvSpPr>
            <p:spPr>
              <a:xfrm>
                <a:off x="6257835" y="2234138"/>
                <a:ext cx="3887546" cy="230050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indent="182880" algn="just">
                  <a:lnSpc>
                    <a:spcPct val="95000"/>
                  </a:lnSpc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eqArr>
                        <m:eqArrPr>
                          <m:ctrlPr>
                            <a:rPr lang="zh-CN" altLang="zh-CN" sz="2000" i="1" spc="-5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eqArrPr>
                        <m:e>
                          <m:sSub>
                            <m:sSubPr>
                              <m:ctrlPr>
                                <a:rPr lang="zh-CN" altLang="zh-CN" sz="2000" i="1" spc="-5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000" i="1" spc="-5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altLang="zh-CN" sz="2000" i="1" spc="-5">
                                  <a:latin typeface="Cambria Math" panose="02040503050406030204" pitchFamily="18" charset="0"/>
                                </a:rPr>
                                <m:t>𝑖𝑛𝑡𝑒𝑟</m:t>
                              </m:r>
                            </m:sub>
                          </m:sSub>
                          <m:r>
                            <a:rPr lang="en-US" altLang="zh-CN" sz="2000" i="1" spc="-5">
                              <a:latin typeface="Cambria Math" panose="02040503050406030204" pitchFamily="18" charset="0"/>
                            </a:rPr>
                            <m:t>=−</m:t>
                          </m:r>
                          <m:nary>
                            <m:naryPr>
                              <m:chr m:val="∑"/>
                              <m:limLoc m:val="undOvr"/>
                              <m:grow m:val="on"/>
                              <m:ctrlPr>
                                <a:rPr lang="zh-CN" altLang="zh-CN" sz="2000" i="1" spc="-5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altLang="zh-CN" sz="2000" i="1" spc="-5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altLang="zh-CN" sz="2000" i="1" spc="-5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altLang="zh-CN" sz="2000" i="1" spc="-5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zh-CN" altLang="zh-CN" sz="2000" i="1" spc="-5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000" i="1" spc="-5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p>
                                  <m:r>
                                    <a:rPr lang="en-US" altLang="zh-CN" sz="2000" i="1" spc="-5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p>
                              </m:sSup>
                              <m:func>
                                <m:funcPr>
                                  <m:ctrlPr>
                                    <a:rPr lang="zh-CN" altLang="zh-CN" sz="2000" i="1" spc="-5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altLang="zh-CN" sz="2000" spc="-5">
                                      <a:latin typeface="Cambria Math" panose="02040503050406030204" pitchFamily="18" charset="0"/>
                                    </a:rPr>
                                    <m:t>log</m:t>
                                  </m:r>
                                </m:fName>
                                <m:e>
                                  <m:sSup>
                                    <m:sSupPr>
                                      <m:ctrlPr>
                                        <a:rPr lang="zh-CN" altLang="zh-CN" sz="2000" i="1" spc="-5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CN" sz="2000" i="1" spc="-5"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p>
                                      <m:r>
                                        <a:rPr lang="en-US" altLang="zh-CN" sz="2000" i="1" spc="-5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p>
                                  </m:sSup>
                                </m:e>
                              </m:func>
                            </m:e>
                          </m:nary>
                        </m:e>
                      </m:eqArr>
                    </m:oMath>
                  </m:oMathPara>
                </a14:m>
                <a:endParaRPr lang="zh-CN" altLang="zh-CN" sz="2000" spc="-5" dirty="0">
                  <a:latin typeface="Times New Roman" panose="02020603050405020304" pitchFamily="18" charset="0"/>
                </a:endParaRPr>
              </a:p>
              <a:p>
                <a:pPr indent="182880" algn="just">
                  <a:lnSpc>
                    <a:spcPct val="150000"/>
                  </a:lnSpc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eqArr>
                        <m:eqArrPr>
                          <m:ctrlPr>
                            <a:rPr lang="zh-CN" altLang="zh-CN" sz="2000" i="1" spc="-5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eqArrPr>
                        <m:e>
                          <m:sSup>
                            <m:sSupPr>
                              <m:ctrlPr>
                                <a:rPr lang="zh-CN" altLang="zh-CN" sz="2000" i="1" spc="-5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000" i="1" spc="-5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en-US" altLang="zh-CN" sz="2000" i="1" spc="-5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p>
                          </m:sSup>
                          <m:r>
                            <a:rPr lang="en-US" altLang="zh-CN" sz="2000" i="1" spc="-5">
                              <a:latin typeface="Cambria Math" panose="020405030504060302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zh-CN" altLang="zh-CN" sz="2000" i="1" spc="-5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CN" sz="2000" i="1" spc="-5">
                                  <a:latin typeface="Cambria Math" panose="02040503050406030204" pitchFamily="18" charset="0"/>
                                </a:rPr>
                                <m:t>𝑠𝑖𝑚</m:t>
                              </m:r>
                              <m:d>
                                <m:dPr>
                                  <m:ctrlPr>
                                    <a:rPr lang="zh-CN" altLang="zh-CN" sz="2000" i="1" spc="-5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zh-CN" altLang="zh-CN" sz="2000" i="1" spc="-5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CN" sz="2000" i="1" spc="-5">
                                          <a:latin typeface="Cambria Math" panose="02040503050406030204" pitchFamily="18" charset="0"/>
                                        </a:rPr>
                                        <m:t>𝐶</m:t>
                                      </m:r>
                                    </m:e>
                                    <m:sup>
                                      <m:r>
                                        <a:rPr lang="en-US" altLang="zh-CN" sz="2000" i="1" spc="-5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lang="en-US" altLang="zh-CN" sz="2000" i="1" spc="-5">
                                          <a:latin typeface="Cambria Math" panose="02040503050406030204" pitchFamily="18" charset="0"/>
                                        </a:rPr>
                                        <m:t>,0</m:t>
                                      </m:r>
                                    </m:sup>
                                  </m:sSup>
                                  <m:r>
                                    <a:rPr lang="en-US" altLang="zh-CN" sz="2000" i="1" spc="-5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sSup>
                                    <m:sSupPr>
                                      <m:ctrlPr>
                                        <a:rPr lang="zh-CN" altLang="zh-CN" sz="2000" i="1" spc="-5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CN" sz="2000" i="1" spc="-5">
                                          <a:latin typeface="Cambria Math" panose="02040503050406030204" pitchFamily="18" charset="0"/>
                                        </a:rPr>
                                        <m:t>𝐶</m:t>
                                      </m:r>
                                    </m:e>
                                    <m:sup>
                                      <m:r>
                                        <a:rPr lang="en-US" altLang="zh-CN" sz="2000" i="1" spc="-5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p>
                                  </m:sSup>
                                </m:e>
                              </m:d>
                            </m:num>
                            <m:den>
                              <m:nary>
                                <m:naryPr>
                                  <m:chr m:val="∑"/>
                                  <m:limLoc m:val="undOvr"/>
                                  <m:grow m:val="on"/>
                                  <m:ctrlPr>
                                    <a:rPr lang="zh-CN" altLang="zh-CN" sz="2000" i="1" spc="-5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US" altLang="zh-CN" sz="2000" i="1" spc="-5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  <m:sup>
                                  <m:r>
                                    <a:rPr lang="en-US" altLang="zh-CN" sz="2000" i="1" spc="-5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sup>
                                <m:e>
                                  <m:r>
                                    <a:rPr lang="en-US" altLang="zh-CN" sz="2000" i="1" spc="-5">
                                      <a:latin typeface="Cambria Math" panose="02040503050406030204" pitchFamily="18" charset="0"/>
                                    </a:rPr>
                                    <m:t>𝑠𝑖𝑚</m:t>
                                  </m:r>
                                  <m:d>
                                    <m:dPr>
                                      <m:ctrlPr>
                                        <a:rPr lang="zh-CN" altLang="zh-CN" sz="2000" i="1" spc="-5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zh-CN" altLang="zh-CN" sz="2000" i="1" spc="-5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altLang="zh-CN" sz="2000" i="1" spc="-5">
                                              <a:latin typeface="Cambria Math" panose="02040503050406030204" pitchFamily="18" charset="0"/>
                                            </a:rPr>
                                            <m:t>𝐶</m:t>
                                          </m:r>
                                        </m:e>
                                        <m:sup>
                                          <m:r>
                                            <a:rPr lang="en-US" altLang="zh-CN" sz="2000" i="1" spc="-5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  <m:r>
                                            <a:rPr lang="en-US" altLang="zh-CN" sz="2000" i="1" spc="-5">
                                              <a:latin typeface="Cambria Math" panose="02040503050406030204" pitchFamily="18" charset="0"/>
                                            </a:rPr>
                                            <m:t>,0</m:t>
                                          </m:r>
                                        </m:sup>
                                      </m:sSup>
                                      <m:r>
                                        <a:rPr lang="en-US" altLang="zh-CN" sz="2000" i="1" spc="-5"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lang="zh-CN" altLang="zh-CN" sz="2000" i="1" spc="-5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altLang="zh-CN" sz="2000" i="1" spc="-5">
                                              <a:latin typeface="Cambria Math" panose="02040503050406030204" pitchFamily="18" charset="0"/>
                                            </a:rPr>
                                            <m:t>𝐶</m:t>
                                          </m:r>
                                        </m:e>
                                        <m:sup>
                                          <m:r>
                                            <a:rPr lang="en-US" altLang="zh-CN" sz="2000" i="1" spc="-5">
                                              <a:latin typeface="Cambria Math" panose="02040503050406030204" pitchFamily="18" charset="0"/>
                                            </a:rPr>
                                            <m:t>0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nary>
                            </m:den>
                          </m:f>
                        </m:e>
                      </m:eqArr>
                    </m:oMath>
                  </m:oMathPara>
                </a14:m>
                <a:endParaRPr lang="zh-CN" altLang="zh-CN" sz="2000" spc="-5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矩形 3">
                <a:extLst>
                  <a:ext uri="{FF2B5EF4-FFF2-40B4-BE49-F238E27FC236}">
                    <a16:creationId xmlns:a16="http://schemas.microsoft.com/office/drawing/2014/main" id="{EAF015C7-E40C-4423-BCD0-23BA63F86F6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7835" y="2234138"/>
                <a:ext cx="3887546" cy="230050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矩形 4">
                <a:extLst>
                  <a:ext uri="{FF2B5EF4-FFF2-40B4-BE49-F238E27FC236}">
                    <a16:creationId xmlns:a16="http://schemas.microsoft.com/office/drawing/2014/main" id="{B68C1FCC-15C0-4F93-8D96-835807543C44}"/>
                  </a:ext>
                </a:extLst>
              </p:cNvPr>
              <p:cNvSpPr/>
              <p:nvPr/>
            </p:nvSpPr>
            <p:spPr>
              <a:xfrm>
                <a:off x="4301621" y="5347272"/>
                <a:ext cx="4114799" cy="42941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zh-CN" altLang="en-US" sz="20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zh-CN" altLang="en-US" sz="2000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zh-CN" altLang="en-US" sz="2000" i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zh-CN" altLang="en-US" sz="2000" i="1">
                              <a:latin typeface="Cambria Math" panose="02040503050406030204" pitchFamily="18" charset="0"/>
                            </a:rPr>
                            <m:t>𝑚𝑎𝑝</m:t>
                          </m:r>
                        </m:sup>
                      </m:sSubSup>
                      <m:r>
                        <a:rPr lang="zh-CN" altLang="en-US" sz="2000" i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zh-CN" alt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000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zh-CN" altLang="en-US" sz="2000" i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zh-CN" altLang="en-US" sz="2000" i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zh-CN" altLang="en-US" sz="2000" i="1">
                          <a:latin typeface="Cambria Math" panose="02040503050406030204" pitchFamily="18" charset="0"/>
                        </a:rPr>
                        <m:t>𝛽</m:t>
                      </m:r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zh-CN" altLang="zh-CN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𝑖𝑛𝑡𝑟𝑎</m:t>
                          </m:r>
                        </m:sub>
                      </m:sSub>
                      <m:r>
                        <a:rPr lang="en-US" altLang="zh-CN" i="1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zh-CN" altLang="zh-CN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𝑖𝑛𝑡𝑒𝑟</m:t>
                          </m:r>
                        </m:sub>
                      </m:sSub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5" name="矩形 4">
                <a:extLst>
                  <a:ext uri="{FF2B5EF4-FFF2-40B4-BE49-F238E27FC236}">
                    <a16:creationId xmlns:a16="http://schemas.microsoft.com/office/drawing/2014/main" id="{B68C1FCC-15C0-4F93-8D96-835807543C4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1621" y="5347272"/>
                <a:ext cx="4114799" cy="429413"/>
              </a:xfrm>
              <a:prstGeom prst="rect">
                <a:avLst/>
              </a:prstGeom>
              <a:blipFill>
                <a:blip r:embed="rId5"/>
                <a:stretch>
                  <a:fillRect b="-1267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矩形 5">
            <a:extLst>
              <a:ext uri="{FF2B5EF4-FFF2-40B4-BE49-F238E27FC236}">
                <a16:creationId xmlns:a16="http://schemas.microsoft.com/office/drawing/2014/main" id="{068EDAB0-CE7C-49CA-92B6-7D2BA21FADFD}"/>
              </a:ext>
            </a:extLst>
          </p:cNvPr>
          <p:cNvSpPr/>
          <p:nvPr/>
        </p:nvSpPr>
        <p:spPr>
          <a:xfrm>
            <a:off x="1097901" y="4623862"/>
            <a:ext cx="6593023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95000"/>
              </a:lnSpc>
              <a:spcAft>
                <a:spcPts val="600"/>
              </a:spcAft>
            </a:pPr>
            <a:r>
              <a:rPr lang="en-US" altLang="zh-CN" sz="2000" spc="-5" dirty="0"/>
              <a:t>The loss function of the second stage of </a:t>
            </a:r>
            <a:r>
              <a:rPr lang="en-US" altLang="zh-CN" sz="2000" spc="-5" dirty="0" err="1"/>
              <a:t>GEMap</a:t>
            </a:r>
            <a:r>
              <a:rPr lang="en-US" altLang="zh-CN" sz="2000" spc="-5" dirty="0"/>
              <a:t> algorithm is:</a:t>
            </a:r>
            <a:endParaRPr lang="zh-CN" altLang="zh-CN" sz="2000" spc="-5" dirty="0"/>
          </a:p>
        </p:txBody>
      </p:sp>
    </p:spTree>
    <p:extLst>
      <p:ext uri="{BB962C8B-B14F-4D97-AF65-F5344CB8AC3E}">
        <p14:creationId xmlns:p14="http://schemas.microsoft.com/office/powerpoint/2010/main" val="1838094230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1509010" y="1804738"/>
            <a:ext cx="9173980" cy="3344776"/>
          </a:xfrm>
          <a:prstGeom prst="rect">
            <a:avLst/>
          </a:prstGeom>
          <a:solidFill>
            <a:schemeClr val="accent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  <a:cs typeface="+mn-ea"/>
              <a:sym typeface="Calibri" panose="020F0502020204030204" pitchFamily="34" charset="0"/>
            </a:endParaRPr>
          </a:p>
        </p:txBody>
      </p:sp>
      <p:sp>
        <p:nvSpPr>
          <p:cNvPr id="12" name="文本框 11" descr="e7d195523061f1c0214d268728035a112e1f1a63855fa0d5B3BC3571FB2346650E40B27C71D4ADB669896543E409C0762562804D99F14164E036E91A4D200FB459B9C67F1066513BDCC2663F2655ED5A2F3E64E50905ECC13FD08E412A2449DFC0DEA4732AF4E76A12DAA23714D9A24C7EAC7F7CD8FF94AEC7D4E9162B55FEA74E289784371BE33B"/>
          <p:cNvSpPr txBox="1"/>
          <p:nvPr/>
        </p:nvSpPr>
        <p:spPr>
          <a:xfrm>
            <a:off x="1509010" y="2902541"/>
            <a:ext cx="9203961" cy="10529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000" b="1" i="0" u="none" strike="noStrike" kern="1200" cap="none" spc="3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Experiments</a:t>
            </a:r>
            <a:endParaRPr kumimoji="0" lang="zh-CN" altLang="en-US" sz="6000" b="1" i="0" u="none" strike="noStrike" kern="1200" cap="none" spc="3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Calibri" panose="020F0502020204030204" pitchFamily="34" charset="0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3946358" y="2839167"/>
            <a:ext cx="435543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6350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extBox 50"/>
          <p:cNvSpPr txBox="1"/>
          <p:nvPr/>
        </p:nvSpPr>
        <p:spPr>
          <a:xfrm>
            <a:off x="5234231" y="121427"/>
            <a:ext cx="17235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Data-sets</a:t>
            </a:r>
            <a:endParaRPr lang="zh-CN" altLang="en-US" sz="2800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6" name="Rectangle 55"/>
          <p:cNvSpPr/>
          <p:nvPr/>
        </p:nvSpPr>
        <p:spPr>
          <a:xfrm>
            <a:off x="5901821" y="0"/>
            <a:ext cx="4572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表格 3">
                <a:extLst>
                  <a:ext uri="{FF2B5EF4-FFF2-40B4-BE49-F238E27FC236}">
                    <a16:creationId xmlns:a16="http://schemas.microsoft.com/office/drawing/2014/main" id="{224B3D78-7AAC-4D24-B54C-F4DFFE5F7AA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12993744"/>
                  </p:ext>
                </p:extLst>
              </p:nvPr>
            </p:nvGraphicFramePr>
            <p:xfrm>
              <a:off x="917511" y="961053"/>
              <a:ext cx="10356978" cy="3844208"/>
            </p:xfrm>
            <a:graphic>
              <a:graphicData uri="http://schemas.openxmlformats.org/drawingml/2006/table">
                <a:tbl>
                  <a:tblPr firstRow="1" firstCol="1">
                    <a:tableStyleId>{9DCAF9ED-07DC-4A11-8D7F-57B35C25682E}</a:tableStyleId>
                  </a:tblPr>
                  <a:tblGrid>
                    <a:gridCol w="1894869">
                      <a:extLst>
                        <a:ext uri="{9D8B030D-6E8A-4147-A177-3AD203B41FA5}">
                          <a16:colId xmlns:a16="http://schemas.microsoft.com/office/drawing/2014/main" val="3635149995"/>
                        </a:ext>
                      </a:extLst>
                    </a:gridCol>
                    <a:gridCol w="1901572">
                      <a:extLst>
                        <a:ext uri="{9D8B030D-6E8A-4147-A177-3AD203B41FA5}">
                          <a16:colId xmlns:a16="http://schemas.microsoft.com/office/drawing/2014/main" val="2128231974"/>
                        </a:ext>
                      </a:extLst>
                    </a:gridCol>
                    <a:gridCol w="1899337">
                      <a:extLst>
                        <a:ext uri="{9D8B030D-6E8A-4147-A177-3AD203B41FA5}">
                          <a16:colId xmlns:a16="http://schemas.microsoft.com/office/drawing/2014/main" val="3105625756"/>
                        </a:ext>
                      </a:extLst>
                    </a:gridCol>
                    <a:gridCol w="1906042">
                      <a:extLst>
                        <a:ext uri="{9D8B030D-6E8A-4147-A177-3AD203B41FA5}">
                          <a16:colId xmlns:a16="http://schemas.microsoft.com/office/drawing/2014/main" val="92452624"/>
                        </a:ext>
                      </a:extLst>
                    </a:gridCol>
                    <a:gridCol w="1584272">
                      <a:extLst>
                        <a:ext uri="{9D8B030D-6E8A-4147-A177-3AD203B41FA5}">
                          <a16:colId xmlns:a16="http://schemas.microsoft.com/office/drawing/2014/main" val="2029683284"/>
                        </a:ext>
                      </a:extLst>
                    </a:gridCol>
                    <a:gridCol w="1170886">
                      <a:extLst>
                        <a:ext uri="{9D8B030D-6E8A-4147-A177-3AD203B41FA5}">
                          <a16:colId xmlns:a16="http://schemas.microsoft.com/office/drawing/2014/main" val="1140071202"/>
                        </a:ext>
                      </a:extLst>
                    </a:gridCol>
                  </a:tblGrid>
                  <a:tr h="406893">
                    <a:tc>
                      <a:txBody>
                        <a:bodyPr/>
                        <a:lstStyle/>
                        <a:p>
                          <a:pPr algn="l"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effectLst/>
                            </a:rPr>
                            <a:t>Data-set</a:t>
                          </a:r>
                          <a:endParaRPr lang="zh-CN" sz="2000" b="1" dirty="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>
                                    <a:effectLst/>
                                    <a:latin typeface="Cambria Math" panose="02040503050406030204" pitchFamily="18" charset="0"/>
                                  </a:rPr>
                                  <m:t>𝒏</m:t>
                                </m:r>
                              </m:oMath>
                            </m:oMathPara>
                          </a14:m>
                          <a:endParaRPr lang="zh-CN" sz="2000" b="1" dirty="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>
                                    <a:effectLst/>
                                    <a:latin typeface="Cambria Math" panose="02040503050406030204" pitchFamily="18" charset="0"/>
                                  </a:rPr>
                                  <m:t>𝒎</m:t>
                                </m:r>
                              </m:oMath>
                            </m:oMathPara>
                          </a14:m>
                          <a:endParaRPr lang="zh-CN" sz="2000" b="1" dirty="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1" i="1" dirty="0" smtClean="0">
                                    <a:effectLst/>
                                    <a:latin typeface="Cambria Math" panose="02040503050406030204" pitchFamily="18" charset="0"/>
                                  </a:rPr>
                                  <m:t>𝑲</m:t>
                                </m:r>
                              </m:oMath>
                            </m:oMathPara>
                          </a14:m>
                          <a:endParaRPr lang="zh-CN" sz="2000" b="1" dirty="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>
                                    <a:effectLst/>
                                    <a:latin typeface="Cambria Math" panose="02040503050406030204" pitchFamily="18" charset="0"/>
                                  </a:rPr>
                                  <m:t>𝒅</m:t>
                                </m:r>
                              </m:oMath>
                            </m:oMathPara>
                          </a14:m>
                          <a:endParaRPr lang="zh-CN" sz="2000" b="1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>
                                    <a:effectLst/>
                                    <a:latin typeface="Cambria Math" panose="02040503050406030204" pitchFamily="18" charset="0"/>
                                  </a:rPr>
                                  <m:t>𝝁</m:t>
                                </m:r>
                              </m:oMath>
                            </m:oMathPara>
                          </a14:m>
                          <a:endParaRPr lang="zh-CN" sz="2000" b="1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4256975611"/>
                      </a:ext>
                    </a:extLst>
                  </a:tr>
                  <a:tr h="422895">
                    <a:tc>
                      <a:txBody>
                        <a:bodyPr/>
                        <a:lstStyle/>
                        <a:p>
                          <a:pPr algn="l">
                            <a:spcAft>
                              <a:spcPts val="0"/>
                            </a:spcAft>
                          </a:pPr>
                          <a:r>
                            <a:rPr lang="en-US" sz="2000" i="0">
                              <a:effectLst/>
                            </a:rPr>
                            <a:t>Karate</a:t>
                          </a:r>
                          <a:endParaRPr lang="zh-CN" sz="2000" b="1" i="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34</a:t>
                          </a:r>
                          <a:endParaRPr lang="zh-CN" sz="2000" b="1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78</a:t>
                          </a:r>
                          <a:endParaRPr lang="zh-CN" sz="2000" b="1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2</a:t>
                          </a:r>
                          <a:endParaRPr lang="zh-CN" sz="2000" b="1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4.6</a:t>
                          </a:r>
                          <a:endParaRPr lang="zh-CN" sz="2000" b="1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-</a:t>
                          </a:r>
                          <a:endParaRPr lang="zh-CN" sz="2000" b="1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3386444461"/>
                      </a:ext>
                    </a:extLst>
                  </a:tr>
                  <a:tr h="422895">
                    <a:tc>
                      <a:txBody>
                        <a:bodyPr/>
                        <a:lstStyle/>
                        <a:p>
                          <a:pPr algn="l">
                            <a:spcAft>
                              <a:spcPts val="0"/>
                            </a:spcAft>
                          </a:pPr>
                          <a:r>
                            <a:rPr lang="en-US" sz="2000" i="0" dirty="0">
                              <a:effectLst/>
                            </a:rPr>
                            <a:t>Dolphin</a:t>
                          </a:r>
                          <a:endParaRPr lang="zh-CN" sz="2000" b="1" i="0" dirty="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62</a:t>
                          </a:r>
                          <a:endParaRPr lang="zh-CN" sz="2000" b="1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effectLst/>
                            </a:rPr>
                            <a:t>162</a:t>
                          </a:r>
                          <a:endParaRPr lang="zh-CN" sz="2000" b="1" dirty="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effectLst/>
                            </a:rPr>
                            <a:t>2</a:t>
                          </a:r>
                          <a:endParaRPr lang="zh-CN" sz="2000" b="1" dirty="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5.1</a:t>
                          </a:r>
                          <a:endParaRPr lang="zh-CN" sz="2000" b="1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-</a:t>
                          </a:r>
                          <a:endParaRPr lang="zh-CN" sz="2000" b="1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1521716364"/>
                      </a:ext>
                    </a:extLst>
                  </a:tr>
                  <a:tr h="477050">
                    <a:tc>
                      <a:txBody>
                        <a:bodyPr/>
                        <a:lstStyle/>
                        <a:p>
                          <a:pPr algn="l">
                            <a:spcAft>
                              <a:spcPts val="0"/>
                            </a:spcAft>
                          </a:pPr>
                          <a:r>
                            <a:rPr lang="en-US" sz="2000" i="0" dirty="0" err="1">
                              <a:effectLst/>
                            </a:rPr>
                            <a:t>Polbooks</a:t>
                          </a:r>
                          <a:endParaRPr lang="zh-CN" sz="2000" b="1" i="0" dirty="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effectLst/>
                            </a:rPr>
                            <a:t>105</a:t>
                          </a:r>
                          <a:endParaRPr lang="zh-CN" sz="2000" b="1" dirty="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effectLst/>
                            </a:rPr>
                            <a:t>441</a:t>
                          </a:r>
                          <a:endParaRPr lang="zh-CN" sz="2000" b="1" dirty="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effectLst/>
                            </a:rPr>
                            <a:t>3</a:t>
                          </a:r>
                          <a:endParaRPr lang="zh-CN" sz="2000" b="1" dirty="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effectLst/>
                            </a:rPr>
                            <a:t>10.7</a:t>
                          </a:r>
                          <a:endParaRPr lang="zh-CN" sz="2000" b="1" dirty="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effectLst/>
                            </a:rPr>
                            <a:t>-</a:t>
                          </a:r>
                          <a:endParaRPr lang="zh-CN" sz="2000" b="1" dirty="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297313988"/>
                      </a:ext>
                    </a:extLst>
                  </a:tr>
                  <a:tr h="422895">
                    <a:tc>
                      <a:txBody>
                        <a:bodyPr/>
                        <a:lstStyle/>
                        <a:p>
                          <a:pPr algn="l">
                            <a:spcAft>
                              <a:spcPts val="0"/>
                            </a:spcAft>
                          </a:pPr>
                          <a:r>
                            <a:rPr lang="en-US" sz="2000" i="0">
                              <a:effectLst/>
                            </a:rPr>
                            <a:t>Football</a:t>
                          </a:r>
                          <a:endParaRPr lang="zh-CN" sz="2000" b="1" i="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effectLst/>
                            </a:rPr>
                            <a:t>115</a:t>
                          </a:r>
                          <a:endParaRPr lang="zh-CN" sz="2000" b="1" dirty="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613</a:t>
                          </a:r>
                          <a:endParaRPr lang="zh-CN" sz="2000" b="1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12</a:t>
                          </a:r>
                          <a:endParaRPr lang="zh-CN" sz="2000" b="1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8.4</a:t>
                          </a:r>
                          <a:endParaRPr lang="zh-CN" sz="2000" b="1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-</a:t>
                          </a:r>
                          <a:endParaRPr lang="zh-CN" sz="2000" b="1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156957952"/>
                      </a:ext>
                    </a:extLst>
                  </a:tr>
                  <a:tr h="422895">
                    <a:tc>
                      <a:txBody>
                        <a:bodyPr/>
                        <a:lstStyle/>
                        <a:p>
                          <a:pPr algn="l">
                            <a:spcAft>
                              <a:spcPts val="0"/>
                            </a:spcAft>
                          </a:pPr>
                          <a:r>
                            <a:rPr lang="en-US" sz="2000" i="0">
                              <a:effectLst/>
                            </a:rPr>
                            <a:t>L1</a:t>
                          </a:r>
                          <a:endParaRPr lang="zh-CN" sz="2000" b="1" i="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1,000</a:t>
                          </a:r>
                          <a:endParaRPr lang="zh-CN" sz="2000" b="1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15,304</a:t>
                          </a:r>
                          <a:endParaRPr lang="zh-CN" sz="2000" b="1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49</a:t>
                          </a:r>
                          <a:endParaRPr lang="zh-CN" sz="2000" b="1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effectLst/>
                            </a:rPr>
                            <a:t>15</a:t>
                          </a:r>
                          <a:endParaRPr lang="zh-CN" sz="2000" b="1" dirty="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0.3</a:t>
                          </a:r>
                          <a:endParaRPr lang="zh-CN" sz="2000" b="1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3658476369"/>
                      </a:ext>
                    </a:extLst>
                  </a:tr>
                  <a:tr h="422895">
                    <a:tc>
                      <a:txBody>
                        <a:bodyPr/>
                        <a:lstStyle/>
                        <a:p>
                          <a:pPr algn="l">
                            <a:spcAft>
                              <a:spcPts val="0"/>
                            </a:spcAft>
                          </a:pPr>
                          <a:r>
                            <a:rPr lang="en-US" sz="2000" i="0">
                              <a:effectLst/>
                            </a:rPr>
                            <a:t>L2</a:t>
                          </a:r>
                          <a:endParaRPr lang="zh-CN" sz="2000" b="1" i="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1,000</a:t>
                          </a:r>
                          <a:endParaRPr lang="zh-CN" sz="2000" b="1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30,708</a:t>
                          </a:r>
                          <a:endParaRPr lang="zh-CN" sz="2000" b="1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29</a:t>
                          </a:r>
                          <a:endParaRPr lang="zh-CN" sz="2000" b="1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30</a:t>
                          </a:r>
                          <a:endParaRPr lang="zh-CN" sz="2000" b="1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0.3</a:t>
                          </a:r>
                          <a:endParaRPr lang="zh-CN" sz="2000" b="1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3247136791"/>
                      </a:ext>
                    </a:extLst>
                  </a:tr>
                  <a:tr h="422895">
                    <a:tc>
                      <a:txBody>
                        <a:bodyPr/>
                        <a:lstStyle/>
                        <a:p>
                          <a:pPr algn="l">
                            <a:spcAft>
                              <a:spcPts val="0"/>
                            </a:spcAft>
                          </a:pPr>
                          <a:r>
                            <a:rPr lang="en-US" sz="2000" i="0">
                              <a:effectLst/>
                            </a:rPr>
                            <a:t>L3</a:t>
                          </a:r>
                          <a:endParaRPr lang="zh-CN" sz="2000" b="1" i="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1,000</a:t>
                          </a:r>
                          <a:endParaRPr lang="zh-CN" sz="2000" b="1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15,206</a:t>
                          </a:r>
                          <a:endParaRPr lang="zh-CN" sz="2000" b="1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49</a:t>
                          </a:r>
                          <a:endParaRPr lang="zh-CN" sz="2000" b="1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15</a:t>
                          </a:r>
                          <a:endParaRPr lang="zh-CN" sz="2000" b="1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0.5</a:t>
                          </a:r>
                          <a:endParaRPr lang="zh-CN" sz="2000" b="1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2753485805"/>
                      </a:ext>
                    </a:extLst>
                  </a:tr>
                  <a:tr h="422895">
                    <a:tc>
                      <a:txBody>
                        <a:bodyPr/>
                        <a:lstStyle/>
                        <a:p>
                          <a:pPr algn="l">
                            <a:spcAft>
                              <a:spcPts val="0"/>
                            </a:spcAft>
                          </a:pPr>
                          <a:r>
                            <a:rPr lang="en-US" sz="2000" i="0" dirty="0">
                              <a:effectLst/>
                            </a:rPr>
                            <a:t>L4</a:t>
                          </a:r>
                          <a:endParaRPr lang="zh-CN" sz="2000" b="1" i="0" dirty="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1,000</a:t>
                          </a:r>
                          <a:endParaRPr lang="zh-CN" sz="2000" b="1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30,156</a:t>
                          </a:r>
                          <a:endParaRPr lang="zh-CN" sz="2000" b="1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31</a:t>
                          </a:r>
                          <a:endParaRPr lang="zh-CN" sz="2000" b="1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30</a:t>
                          </a:r>
                          <a:endParaRPr lang="zh-CN" sz="2000" b="1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effectLst/>
                            </a:rPr>
                            <a:t>0.5</a:t>
                          </a:r>
                          <a:endParaRPr lang="zh-CN" sz="2000" b="1" dirty="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33658158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表格 3">
                <a:extLst>
                  <a:ext uri="{FF2B5EF4-FFF2-40B4-BE49-F238E27FC236}">
                    <a16:creationId xmlns:a16="http://schemas.microsoft.com/office/drawing/2014/main" id="{224B3D78-7AAC-4D24-B54C-F4DFFE5F7AA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12993744"/>
                  </p:ext>
                </p:extLst>
              </p:nvPr>
            </p:nvGraphicFramePr>
            <p:xfrm>
              <a:off x="917511" y="961053"/>
              <a:ext cx="10356978" cy="3844208"/>
            </p:xfrm>
            <a:graphic>
              <a:graphicData uri="http://schemas.openxmlformats.org/drawingml/2006/table">
                <a:tbl>
                  <a:tblPr firstRow="1" firstCol="1">
                    <a:tableStyleId>{9DCAF9ED-07DC-4A11-8D7F-57B35C25682E}</a:tableStyleId>
                  </a:tblPr>
                  <a:tblGrid>
                    <a:gridCol w="1894869">
                      <a:extLst>
                        <a:ext uri="{9D8B030D-6E8A-4147-A177-3AD203B41FA5}">
                          <a16:colId xmlns:a16="http://schemas.microsoft.com/office/drawing/2014/main" val="3635149995"/>
                        </a:ext>
                      </a:extLst>
                    </a:gridCol>
                    <a:gridCol w="1901572">
                      <a:extLst>
                        <a:ext uri="{9D8B030D-6E8A-4147-A177-3AD203B41FA5}">
                          <a16:colId xmlns:a16="http://schemas.microsoft.com/office/drawing/2014/main" val="2128231974"/>
                        </a:ext>
                      </a:extLst>
                    </a:gridCol>
                    <a:gridCol w="1899337">
                      <a:extLst>
                        <a:ext uri="{9D8B030D-6E8A-4147-A177-3AD203B41FA5}">
                          <a16:colId xmlns:a16="http://schemas.microsoft.com/office/drawing/2014/main" val="3105625756"/>
                        </a:ext>
                      </a:extLst>
                    </a:gridCol>
                    <a:gridCol w="1906042">
                      <a:extLst>
                        <a:ext uri="{9D8B030D-6E8A-4147-A177-3AD203B41FA5}">
                          <a16:colId xmlns:a16="http://schemas.microsoft.com/office/drawing/2014/main" val="92452624"/>
                        </a:ext>
                      </a:extLst>
                    </a:gridCol>
                    <a:gridCol w="1584272">
                      <a:extLst>
                        <a:ext uri="{9D8B030D-6E8A-4147-A177-3AD203B41FA5}">
                          <a16:colId xmlns:a16="http://schemas.microsoft.com/office/drawing/2014/main" val="2029683284"/>
                        </a:ext>
                      </a:extLst>
                    </a:gridCol>
                    <a:gridCol w="1170886">
                      <a:extLst>
                        <a:ext uri="{9D8B030D-6E8A-4147-A177-3AD203B41FA5}">
                          <a16:colId xmlns:a16="http://schemas.microsoft.com/office/drawing/2014/main" val="1140071202"/>
                        </a:ext>
                      </a:extLst>
                    </a:gridCol>
                  </a:tblGrid>
                  <a:tr h="406893">
                    <a:tc>
                      <a:txBody>
                        <a:bodyPr/>
                        <a:lstStyle/>
                        <a:p>
                          <a:pPr algn="l"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effectLst/>
                            </a:rPr>
                            <a:t>Data-set</a:t>
                          </a:r>
                          <a:endParaRPr lang="zh-CN" sz="2000" b="1" dirty="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68580" marR="68580" marT="0" marB="0" anchor="ctr">
                        <a:blipFill>
                          <a:blip r:embed="rId3"/>
                          <a:stretch>
                            <a:fillRect l="-100000" t="-5970" r="-345833" b="-86567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68580" marR="68580" marT="0" marB="0" anchor="ctr">
                        <a:blipFill>
                          <a:blip r:embed="rId3"/>
                          <a:stretch>
                            <a:fillRect l="-200000" t="-5970" r="-245833" b="-86567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68580" marR="68580" marT="0" marB="0" anchor="ctr">
                        <a:blipFill>
                          <a:blip r:embed="rId3"/>
                          <a:stretch>
                            <a:fillRect l="-299042" t="-5970" r="-145048" b="-86567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68580" marR="68580" marT="0" marB="0" anchor="ctr">
                        <a:blipFill>
                          <a:blip r:embed="rId3"/>
                          <a:stretch>
                            <a:fillRect l="-480385" t="-5970" r="-74615" b="-86567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68580" marR="68580" marT="0" marB="0" anchor="ctr">
                        <a:blipFill>
                          <a:blip r:embed="rId3"/>
                          <a:stretch>
                            <a:fillRect l="-785938" t="-5970" r="-1042" b="-86567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56975611"/>
                      </a:ext>
                    </a:extLst>
                  </a:tr>
                  <a:tr h="422895">
                    <a:tc>
                      <a:txBody>
                        <a:bodyPr/>
                        <a:lstStyle/>
                        <a:p>
                          <a:pPr algn="l">
                            <a:spcAft>
                              <a:spcPts val="0"/>
                            </a:spcAft>
                          </a:pPr>
                          <a:r>
                            <a:rPr lang="en-US" sz="2000" i="0">
                              <a:effectLst/>
                            </a:rPr>
                            <a:t>Karate</a:t>
                          </a:r>
                          <a:endParaRPr lang="zh-CN" sz="2000" b="1" i="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34</a:t>
                          </a:r>
                          <a:endParaRPr lang="zh-CN" sz="2000" b="1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78</a:t>
                          </a:r>
                          <a:endParaRPr lang="zh-CN" sz="2000" b="1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2</a:t>
                          </a:r>
                          <a:endParaRPr lang="zh-CN" sz="2000" b="1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4.6</a:t>
                          </a:r>
                          <a:endParaRPr lang="zh-CN" sz="2000" b="1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-</a:t>
                          </a:r>
                          <a:endParaRPr lang="zh-CN" sz="2000" b="1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3386444461"/>
                      </a:ext>
                    </a:extLst>
                  </a:tr>
                  <a:tr h="422895">
                    <a:tc>
                      <a:txBody>
                        <a:bodyPr/>
                        <a:lstStyle/>
                        <a:p>
                          <a:pPr algn="l">
                            <a:spcAft>
                              <a:spcPts val="0"/>
                            </a:spcAft>
                          </a:pPr>
                          <a:r>
                            <a:rPr lang="en-US" sz="2000" i="0" dirty="0">
                              <a:effectLst/>
                            </a:rPr>
                            <a:t>Dolphin</a:t>
                          </a:r>
                          <a:endParaRPr lang="zh-CN" sz="2000" b="1" i="0" dirty="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62</a:t>
                          </a:r>
                          <a:endParaRPr lang="zh-CN" sz="2000" b="1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effectLst/>
                            </a:rPr>
                            <a:t>162</a:t>
                          </a:r>
                          <a:endParaRPr lang="zh-CN" sz="2000" b="1" dirty="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effectLst/>
                            </a:rPr>
                            <a:t>2</a:t>
                          </a:r>
                          <a:endParaRPr lang="zh-CN" sz="2000" b="1" dirty="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5.1</a:t>
                          </a:r>
                          <a:endParaRPr lang="zh-CN" sz="2000" b="1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-</a:t>
                          </a:r>
                          <a:endParaRPr lang="zh-CN" sz="2000" b="1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1521716364"/>
                      </a:ext>
                    </a:extLst>
                  </a:tr>
                  <a:tr h="477050">
                    <a:tc>
                      <a:txBody>
                        <a:bodyPr/>
                        <a:lstStyle/>
                        <a:p>
                          <a:pPr algn="l">
                            <a:spcAft>
                              <a:spcPts val="0"/>
                            </a:spcAft>
                          </a:pPr>
                          <a:r>
                            <a:rPr lang="en-US" sz="2000" i="0" dirty="0" err="1">
                              <a:effectLst/>
                            </a:rPr>
                            <a:t>Polbooks</a:t>
                          </a:r>
                          <a:endParaRPr lang="zh-CN" sz="2000" b="1" i="0" dirty="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effectLst/>
                            </a:rPr>
                            <a:t>105</a:t>
                          </a:r>
                          <a:endParaRPr lang="zh-CN" sz="2000" b="1" dirty="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effectLst/>
                            </a:rPr>
                            <a:t>441</a:t>
                          </a:r>
                          <a:endParaRPr lang="zh-CN" sz="2000" b="1" dirty="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effectLst/>
                            </a:rPr>
                            <a:t>3</a:t>
                          </a:r>
                          <a:endParaRPr lang="zh-CN" sz="2000" b="1" dirty="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effectLst/>
                            </a:rPr>
                            <a:t>10.7</a:t>
                          </a:r>
                          <a:endParaRPr lang="zh-CN" sz="2000" b="1" dirty="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effectLst/>
                            </a:rPr>
                            <a:t>-</a:t>
                          </a:r>
                          <a:endParaRPr lang="zh-CN" sz="2000" b="1" dirty="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297313988"/>
                      </a:ext>
                    </a:extLst>
                  </a:tr>
                  <a:tr h="422895">
                    <a:tc>
                      <a:txBody>
                        <a:bodyPr/>
                        <a:lstStyle/>
                        <a:p>
                          <a:pPr algn="l">
                            <a:spcAft>
                              <a:spcPts val="0"/>
                            </a:spcAft>
                          </a:pPr>
                          <a:r>
                            <a:rPr lang="en-US" sz="2000" i="0">
                              <a:effectLst/>
                            </a:rPr>
                            <a:t>Football</a:t>
                          </a:r>
                          <a:endParaRPr lang="zh-CN" sz="2000" b="1" i="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effectLst/>
                            </a:rPr>
                            <a:t>115</a:t>
                          </a:r>
                          <a:endParaRPr lang="zh-CN" sz="2000" b="1" dirty="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613</a:t>
                          </a:r>
                          <a:endParaRPr lang="zh-CN" sz="2000" b="1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12</a:t>
                          </a:r>
                          <a:endParaRPr lang="zh-CN" sz="2000" b="1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8.4</a:t>
                          </a:r>
                          <a:endParaRPr lang="zh-CN" sz="2000" b="1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-</a:t>
                          </a:r>
                          <a:endParaRPr lang="zh-CN" sz="2000" b="1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156957952"/>
                      </a:ext>
                    </a:extLst>
                  </a:tr>
                  <a:tr h="422895">
                    <a:tc>
                      <a:txBody>
                        <a:bodyPr/>
                        <a:lstStyle/>
                        <a:p>
                          <a:pPr algn="l">
                            <a:spcAft>
                              <a:spcPts val="0"/>
                            </a:spcAft>
                          </a:pPr>
                          <a:r>
                            <a:rPr lang="en-US" sz="2000" i="0">
                              <a:effectLst/>
                            </a:rPr>
                            <a:t>L1</a:t>
                          </a:r>
                          <a:endParaRPr lang="zh-CN" sz="2000" b="1" i="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1,000</a:t>
                          </a:r>
                          <a:endParaRPr lang="zh-CN" sz="2000" b="1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15,304</a:t>
                          </a:r>
                          <a:endParaRPr lang="zh-CN" sz="2000" b="1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49</a:t>
                          </a:r>
                          <a:endParaRPr lang="zh-CN" sz="2000" b="1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effectLst/>
                            </a:rPr>
                            <a:t>15</a:t>
                          </a:r>
                          <a:endParaRPr lang="zh-CN" sz="2000" b="1" dirty="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0.3</a:t>
                          </a:r>
                          <a:endParaRPr lang="zh-CN" sz="2000" b="1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3658476369"/>
                      </a:ext>
                    </a:extLst>
                  </a:tr>
                  <a:tr h="422895">
                    <a:tc>
                      <a:txBody>
                        <a:bodyPr/>
                        <a:lstStyle/>
                        <a:p>
                          <a:pPr algn="l">
                            <a:spcAft>
                              <a:spcPts val="0"/>
                            </a:spcAft>
                          </a:pPr>
                          <a:r>
                            <a:rPr lang="en-US" sz="2000" i="0">
                              <a:effectLst/>
                            </a:rPr>
                            <a:t>L2</a:t>
                          </a:r>
                          <a:endParaRPr lang="zh-CN" sz="2000" b="1" i="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1,000</a:t>
                          </a:r>
                          <a:endParaRPr lang="zh-CN" sz="2000" b="1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30,708</a:t>
                          </a:r>
                          <a:endParaRPr lang="zh-CN" sz="2000" b="1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29</a:t>
                          </a:r>
                          <a:endParaRPr lang="zh-CN" sz="2000" b="1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30</a:t>
                          </a:r>
                          <a:endParaRPr lang="zh-CN" sz="2000" b="1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0.3</a:t>
                          </a:r>
                          <a:endParaRPr lang="zh-CN" sz="2000" b="1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3247136791"/>
                      </a:ext>
                    </a:extLst>
                  </a:tr>
                  <a:tr h="422895">
                    <a:tc>
                      <a:txBody>
                        <a:bodyPr/>
                        <a:lstStyle/>
                        <a:p>
                          <a:pPr algn="l">
                            <a:spcAft>
                              <a:spcPts val="0"/>
                            </a:spcAft>
                          </a:pPr>
                          <a:r>
                            <a:rPr lang="en-US" sz="2000" i="0">
                              <a:effectLst/>
                            </a:rPr>
                            <a:t>L3</a:t>
                          </a:r>
                          <a:endParaRPr lang="zh-CN" sz="2000" b="1" i="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1,000</a:t>
                          </a:r>
                          <a:endParaRPr lang="zh-CN" sz="2000" b="1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15,206</a:t>
                          </a:r>
                          <a:endParaRPr lang="zh-CN" sz="2000" b="1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49</a:t>
                          </a:r>
                          <a:endParaRPr lang="zh-CN" sz="2000" b="1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15</a:t>
                          </a:r>
                          <a:endParaRPr lang="zh-CN" sz="2000" b="1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0.5</a:t>
                          </a:r>
                          <a:endParaRPr lang="zh-CN" sz="2000" b="1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2753485805"/>
                      </a:ext>
                    </a:extLst>
                  </a:tr>
                  <a:tr h="422895">
                    <a:tc>
                      <a:txBody>
                        <a:bodyPr/>
                        <a:lstStyle/>
                        <a:p>
                          <a:pPr algn="l">
                            <a:spcAft>
                              <a:spcPts val="0"/>
                            </a:spcAft>
                          </a:pPr>
                          <a:r>
                            <a:rPr lang="en-US" sz="2000" i="0" dirty="0">
                              <a:effectLst/>
                            </a:rPr>
                            <a:t>L4</a:t>
                          </a:r>
                          <a:endParaRPr lang="zh-CN" sz="2000" b="1" i="0" dirty="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1,000</a:t>
                          </a:r>
                          <a:endParaRPr lang="zh-CN" sz="2000" b="1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30,156</a:t>
                          </a:r>
                          <a:endParaRPr lang="zh-CN" sz="2000" b="1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31</a:t>
                          </a:r>
                          <a:endParaRPr lang="zh-CN" sz="2000" b="1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30</a:t>
                          </a:r>
                          <a:endParaRPr lang="zh-CN" sz="2000" b="1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effectLst/>
                            </a:rPr>
                            <a:t>0.5</a:t>
                          </a:r>
                          <a:endParaRPr lang="zh-CN" sz="2000" b="1" dirty="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336581586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2A13B173-A104-412D-871D-50B750A7611E}"/>
                  </a:ext>
                </a:extLst>
              </p:cNvPr>
              <p:cNvSpPr txBox="1"/>
              <p:nvPr/>
            </p:nvSpPr>
            <p:spPr>
              <a:xfrm>
                <a:off x="917511" y="5121667"/>
                <a:ext cx="10356978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US" altLang="zh-CN" sz="2000" dirty="0"/>
                  <a:t>The data-sets include 4 real-world networks and 4 LFR synthetic networks. </a:t>
                </a:r>
                <a14:m>
                  <m:oMath xmlns:m="http://schemas.openxmlformats.org/officeDocument/2006/math">
                    <m:r>
                      <a:rPr lang="en-US" altLang="zh-CN" sz="2000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altLang="zh-CN" sz="2000" dirty="0"/>
                  <a:t> denotes the number of nodes, </a:t>
                </a:r>
                <a14:m>
                  <m:oMath xmlns:m="http://schemas.openxmlformats.org/officeDocument/2006/math">
                    <m:r>
                      <a:rPr lang="en-US" altLang="zh-CN" sz="2000" i="1" dirty="0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altLang="zh-CN" sz="2000" dirty="0"/>
                  <a:t> denotes the number of edges, </a:t>
                </a:r>
                <a14:m>
                  <m:oMath xmlns:m="http://schemas.openxmlformats.org/officeDocument/2006/math">
                    <m:r>
                      <a:rPr lang="en-US" altLang="zh-CN" sz="2000" b="0" i="1" dirty="0" smtClean="0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altLang="zh-CN" sz="2000" dirty="0"/>
                  <a:t> denotes the number of ground-truth communities, </a:t>
                </a:r>
                <a14:m>
                  <m:oMath xmlns:m="http://schemas.openxmlformats.org/officeDocument/2006/math">
                    <m:r>
                      <a:rPr lang="en-US" altLang="zh-CN" sz="2000" i="1" dirty="0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altLang="zh-CN" sz="2000" dirty="0"/>
                  <a:t> denotes the average degree of nodes, and </a:t>
                </a:r>
                <a14:m>
                  <m:oMath xmlns:m="http://schemas.openxmlformats.org/officeDocument/2006/math">
                    <m:r>
                      <a:rPr lang="en-US" altLang="zh-CN" sz="2000" i="1" dirty="0" smtClean="0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n-US" altLang="zh-CN" sz="2000" dirty="0"/>
                  <a:t> denotes the mixing parameter for synthetic networks.</a:t>
                </a:r>
                <a:endParaRPr lang="zh-CN" altLang="en-US" sz="2000" dirty="0"/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2A13B173-A104-412D-871D-50B750A761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511" y="5121667"/>
                <a:ext cx="10356978" cy="1015663"/>
              </a:xfrm>
              <a:prstGeom prst="rect">
                <a:avLst/>
              </a:prstGeom>
              <a:blipFill>
                <a:blip r:embed="rId4"/>
                <a:stretch>
                  <a:fillRect l="-648" t="-2994" r="-648" b="-958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9211153"/>
      </p:ext>
    </p:extLst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extBox 50"/>
          <p:cNvSpPr txBox="1"/>
          <p:nvPr/>
        </p:nvSpPr>
        <p:spPr>
          <a:xfrm>
            <a:off x="5040544" y="27432"/>
            <a:ext cx="21515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Evaluation Metric</a:t>
            </a:r>
            <a:endParaRPr lang="zh-CN" altLang="en-US" sz="2000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6" name="Rectangle 55"/>
          <p:cNvSpPr/>
          <p:nvPr/>
        </p:nvSpPr>
        <p:spPr>
          <a:xfrm>
            <a:off x="5901821" y="0"/>
            <a:ext cx="4572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55CD6527-2DCD-40D8-B773-D71C4FF256AF}"/>
              </a:ext>
            </a:extLst>
          </p:cNvPr>
          <p:cNvSpPr/>
          <p:nvPr/>
        </p:nvSpPr>
        <p:spPr>
          <a:xfrm>
            <a:off x="764276" y="609866"/>
            <a:ext cx="10732287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95000"/>
              </a:lnSpc>
              <a:spcAft>
                <a:spcPts val="600"/>
              </a:spcAft>
            </a:pPr>
            <a:r>
              <a:rPr lang="en-US" altLang="zh-CN" sz="2000" spc="-5" dirty="0">
                <a:ea typeface="微软雅黑" panose="020B0503020204020204" pitchFamily="34" charset="-122"/>
              </a:rPr>
              <a:t>The embeddings output by the methods are clustered using k-means, to obtain the community partitions for the input network. Then normalized mutual information (NMI) is used to measure the similarity between the partition output by algorithm and the ground-truth partition, which is defined as follows:</a:t>
            </a:r>
            <a:endParaRPr lang="zh-CN" altLang="zh-CN" sz="2000" spc="-5" dirty="0"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矩形 5">
                <a:extLst>
                  <a:ext uri="{FF2B5EF4-FFF2-40B4-BE49-F238E27FC236}">
                    <a16:creationId xmlns:a16="http://schemas.microsoft.com/office/drawing/2014/main" id="{FF55102C-227F-4962-9E25-021F02B9CB84}"/>
                  </a:ext>
                </a:extLst>
              </p:cNvPr>
              <p:cNvSpPr/>
              <p:nvPr/>
            </p:nvSpPr>
            <p:spPr>
              <a:xfrm>
                <a:off x="697923" y="2009365"/>
                <a:ext cx="10407796" cy="113967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sz="2400" i="1" smtClean="0">
                          <a:latin typeface="Cambria Math" panose="02040503050406030204" pitchFamily="18" charset="0"/>
                        </a:rPr>
                        <m:t>𝑁𝑀𝐼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zh-CN" altLang="en-US" sz="2400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zh-CN" alt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400" i="0">
                              <a:latin typeface="Cambria Math" panose="02040503050406030204" pitchFamily="18" charset="0"/>
                            </a:rPr>
                            <m:t>−2</m:t>
                          </m:r>
                          <m:nary>
                            <m:naryPr>
                              <m:chr m:val="∑"/>
                              <m:limLoc m:val="undOvr"/>
                              <m:grow m:val="on"/>
                              <m:ctrlPr>
                                <a:rPr lang="zh-CN" altLang="en-US" sz="24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zh-CN" alt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zh-CN" altLang="en-US" sz="2400" i="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sSub>
                                <m:sSubPr>
                                  <m:ctrlPr>
                                    <a:rPr lang="zh-CN" alt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sz="2400" i="1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zh-CN" altLang="en-US" sz="2400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sub>
                              </m:sSub>
                            </m:sup>
                            <m:e>
                              <m:r>
                                <a:rPr lang="zh-CN" altLang="en-US" sz="2400" i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</m:nary>
                          <m:nary>
                            <m:naryPr>
                              <m:chr m:val="∑"/>
                              <m:limLoc m:val="undOvr"/>
                              <m:grow m:val="on"/>
                              <m:ctrlPr>
                                <a:rPr lang="zh-CN" altLang="en-US" sz="24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zh-CN" altLang="en-US" sz="24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zh-CN" altLang="en-US" sz="2400" i="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sSub>
                                <m:sSubPr>
                                  <m:ctrlPr>
                                    <a:rPr lang="zh-CN" alt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sz="2400" i="1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zh-CN" altLang="en-US" sz="2400" i="1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sub>
                              </m:sSub>
                            </m:sup>
                            <m:e>
                              <m:r>
                                <a:rPr lang="zh-CN" altLang="en-US" sz="2400" i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</m:nary>
                          <m:sSub>
                            <m:sSubPr>
                              <m:ctrlPr>
                                <a:rPr lang="zh-CN" alt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400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zh-CN" altLang="en-US" sz="2400" i="1">
                                  <a:latin typeface="Cambria Math" panose="02040503050406030204" pitchFamily="18" charset="0"/>
                                </a:rPr>
                                <m:t>𝑖𝑗</m:t>
                              </m:r>
                            </m:sub>
                          </m:sSub>
                          <m:func>
                            <m:funcPr>
                              <m:ctrlPr>
                                <a:rPr lang="zh-CN" altLang="en-US" sz="24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b>
                                <m:sSubPr>
                                  <m:ctrlPr>
                                    <a:rPr lang="zh-CN" alt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sz="2400" i="1">
                                      <a:latin typeface="Cambria Math" panose="02040503050406030204" pitchFamily="18" charset="0"/>
                                    </a:rPr>
                                    <m:t>𝑙𝑜𝑔</m:t>
                                  </m:r>
                                </m:e>
                                <m:sub>
                                  <m:r>
                                    <a:rPr lang="zh-CN" altLang="en-US" sz="2400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fName>
                            <m:e>
                              <m:d>
                                <m:dPr>
                                  <m:ctrlPr>
                                    <a:rPr lang="zh-CN" alt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zh-CN" alt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zh-CN" altLang="en-US" sz="2400" i="1">
                                          <a:latin typeface="Cambria Math" panose="02040503050406030204" pitchFamily="18" charset="0"/>
                                        </a:rPr>
                                        <m:t>𝐶</m:t>
                                      </m:r>
                                    </m:e>
                                    <m:sub>
                                      <m:r>
                                        <a:rPr lang="zh-CN" altLang="en-US" sz="2400" i="1">
                                          <a:latin typeface="Cambria Math" panose="02040503050406030204" pitchFamily="18" charset="0"/>
                                        </a:rPr>
                                        <m:t>𝑖𝑗</m:t>
                                      </m:r>
                                    </m:sub>
                                  </m:sSub>
                                  <m:f>
                                    <m:fPr>
                                      <m:type m:val="lin"/>
                                      <m:ctrlPr>
                                        <a:rPr lang="zh-CN" alt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zh-CN" altLang="en-US" sz="2400" i="1">
                                          <a:latin typeface="Cambria Math" panose="02040503050406030204" pitchFamily="18" charset="0"/>
                                        </a:rPr>
                                        <m:t>𝑁</m:t>
                                      </m:r>
                                    </m:num>
                                    <m:den>
                                      <m:sSub>
                                        <m:sSubPr>
                                          <m:ctrlPr>
                                            <a:rPr lang="zh-CN" altLang="en-US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zh-CN" altLang="en-US" sz="2400" i="1">
                                              <a:latin typeface="Cambria Math" panose="02040503050406030204" pitchFamily="18" charset="0"/>
                                            </a:rPr>
                                            <m:t>𝐶</m:t>
                                          </m:r>
                                        </m:e>
                                        <m:sub>
                                          <m:r>
                                            <a:rPr lang="zh-CN" altLang="en-US" sz="2400" i="1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  <m:r>
                                            <a:rPr lang="zh-CN" altLang="en-US" sz="2400" i="1">
                                              <a:latin typeface="Cambria Math" panose="02040503050406030204" pitchFamily="18" charset="0"/>
                                            </a:rPr>
                                            <m:t>∙</m:t>
                                          </m:r>
                                        </m:sub>
                                      </m:sSub>
                                    </m:den>
                                  </m:f>
                                  <m:sSub>
                                    <m:sSubPr>
                                      <m:ctrlPr>
                                        <a:rPr lang="zh-CN" alt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zh-CN" altLang="en-US" sz="2400" i="1">
                                          <a:latin typeface="Cambria Math" panose="02040503050406030204" pitchFamily="18" charset="0"/>
                                        </a:rPr>
                                        <m:t>𝐶</m:t>
                                      </m:r>
                                    </m:e>
                                    <m:sub>
                                      <m:r>
                                        <a:rPr lang="zh-CN" altLang="en-US" sz="2400" i="1">
                                          <a:latin typeface="Cambria Math" panose="02040503050406030204" pitchFamily="18" charset="0"/>
                                        </a:rPr>
                                        <m:t>∙</m:t>
                                      </m:r>
                                      <m:r>
                                        <a:rPr lang="zh-CN" altLang="en-US" sz="2400" i="1"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func>
                        </m:num>
                        <m:den>
                          <m:nary>
                            <m:naryPr>
                              <m:chr m:val="∑"/>
                              <m:limLoc m:val="undOvr"/>
                              <m:grow m:val="on"/>
                              <m:ctrlPr>
                                <a:rPr lang="zh-CN" altLang="en-US" sz="24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zh-CN" alt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zh-CN" altLang="en-US" sz="2400" i="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sSub>
                                <m:sSubPr>
                                  <m:ctrlPr>
                                    <a:rPr lang="zh-CN" alt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sz="2400" i="1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zh-CN" altLang="en-US" sz="2400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sub>
                              </m:sSub>
                            </m:sup>
                            <m:e>
                              <m:r>
                                <a:rPr lang="zh-CN" altLang="en-US" sz="2400" i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</m:nary>
                          <m:sSub>
                            <m:sSubPr>
                              <m:ctrlPr>
                                <a:rPr lang="zh-CN" alt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400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zh-CN" alt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zh-CN" altLang="en-US" sz="2400" i="1" smtClean="0">
                                  <a:latin typeface="Cambria Math" panose="02040503050406030204" pitchFamily="18" charset="0"/>
                                </a:rPr>
                                <m:t>∙</m:t>
                              </m:r>
                            </m:sub>
                          </m:sSub>
                          <m:func>
                            <m:funcPr>
                              <m:ctrlPr>
                                <a:rPr lang="zh-CN" altLang="en-US" sz="24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b>
                                <m:sSubPr>
                                  <m:ctrlPr>
                                    <a:rPr lang="zh-CN" alt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sz="2400" i="1">
                                      <a:latin typeface="Cambria Math" panose="02040503050406030204" pitchFamily="18" charset="0"/>
                                    </a:rPr>
                                    <m:t>𝑙𝑜𝑔</m:t>
                                  </m:r>
                                </m:e>
                                <m:sub>
                                  <m:r>
                                    <a:rPr lang="zh-CN" altLang="en-US" sz="2400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fName>
                            <m:e>
                              <m:d>
                                <m:dPr>
                                  <m:ctrlPr>
                                    <a:rPr lang="zh-CN" alt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type m:val="lin"/>
                                      <m:ctrlPr>
                                        <a:rPr lang="zh-CN" alt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zh-CN" altLang="en-US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zh-CN" altLang="en-US" sz="2400" i="1">
                                              <a:latin typeface="Cambria Math" panose="02040503050406030204" pitchFamily="18" charset="0"/>
                                            </a:rPr>
                                            <m:t>𝐶</m:t>
                                          </m:r>
                                        </m:e>
                                        <m:sub>
                                          <m:r>
                                            <a:rPr lang="zh-CN" altLang="en-US" sz="2400" i="1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  <m:r>
                                            <a:rPr lang="zh-CN" altLang="en-US" sz="2400" i="1">
                                              <a:latin typeface="Cambria Math" panose="02040503050406030204" pitchFamily="18" charset="0"/>
                                            </a:rPr>
                                            <m:t>∙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r>
                                        <a:rPr lang="zh-CN" altLang="en-US" sz="2400" i="1">
                                          <a:latin typeface="Cambria Math" panose="02040503050406030204" pitchFamily="18" charset="0"/>
                                        </a:rPr>
                                        <m:t>𝑁</m:t>
                                      </m:r>
                                    </m:den>
                                  </m:f>
                                </m:e>
                              </m:d>
                            </m:e>
                          </m:func>
                          <m:r>
                            <a:rPr lang="zh-CN" altLang="en-US" sz="2400" i="0">
                              <a:latin typeface="Cambria Math" panose="02040503050406030204" pitchFamily="18" charset="0"/>
                            </a:rPr>
                            <m:t>+</m:t>
                          </m:r>
                          <m:nary>
                            <m:naryPr>
                              <m:chr m:val="∑"/>
                              <m:limLoc m:val="undOvr"/>
                              <m:grow m:val="on"/>
                              <m:ctrlPr>
                                <a:rPr lang="zh-CN" altLang="en-US" sz="24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zh-CN" altLang="en-US" sz="24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zh-CN" altLang="en-US" sz="2400" i="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sSub>
                                <m:sSubPr>
                                  <m:ctrlPr>
                                    <a:rPr lang="zh-CN" alt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sz="2400" i="1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zh-CN" altLang="en-US" sz="2400" i="1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sub>
                              </m:sSub>
                            </m:sup>
                            <m:e>
                              <m:r>
                                <a:rPr lang="zh-CN" altLang="en-US" sz="2400" i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</m:nary>
                          <m:sSub>
                            <m:sSubPr>
                              <m:ctrlPr>
                                <a:rPr lang="zh-CN" alt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400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zh-CN" altLang="en-US" sz="2400" i="1">
                                  <a:latin typeface="Cambria Math" panose="02040503050406030204" pitchFamily="18" charset="0"/>
                                </a:rPr>
                                <m:t>∙</m:t>
                              </m:r>
                              <m:r>
                                <a:rPr lang="zh-CN" altLang="en-US" sz="24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func>
                            <m:funcPr>
                              <m:ctrlPr>
                                <a:rPr lang="zh-CN" altLang="en-US" sz="24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b>
                                <m:sSubPr>
                                  <m:ctrlPr>
                                    <a:rPr lang="zh-CN" alt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sz="2400" i="1">
                                      <a:latin typeface="Cambria Math" panose="02040503050406030204" pitchFamily="18" charset="0"/>
                                    </a:rPr>
                                    <m:t>𝑙𝑜𝑔</m:t>
                                  </m:r>
                                </m:e>
                                <m:sub>
                                  <m:r>
                                    <a:rPr lang="zh-CN" altLang="en-US" sz="2400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fName>
                            <m:e>
                              <m:d>
                                <m:dPr>
                                  <m:ctrlPr>
                                    <a:rPr lang="zh-CN" alt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type m:val="lin"/>
                                      <m:ctrlPr>
                                        <a:rPr lang="zh-CN" alt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zh-CN" altLang="en-US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zh-CN" altLang="en-US" sz="2400" i="1">
                                              <a:latin typeface="Cambria Math" panose="02040503050406030204" pitchFamily="18" charset="0"/>
                                            </a:rPr>
                                            <m:t>𝐶</m:t>
                                          </m:r>
                                        </m:e>
                                        <m:sub>
                                          <m:r>
                                            <a:rPr lang="zh-CN" altLang="en-US" sz="2400" i="1">
                                              <a:latin typeface="Cambria Math" panose="02040503050406030204" pitchFamily="18" charset="0"/>
                                            </a:rPr>
                                            <m:t>∙</m:t>
                                          </m:r>
                                          <m:r>
                                            <a:rPr lang="zh-CN" altLang="en-US" sz="2400" i="1">
                                              <a:latin typeface="Cambria Math" panose="02040503050406030204" pitchFamily="18" charset="0"/>
                                            </a:rPr>
                                            <m:t>𝑗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r>
                                        <a:rPr lang="zh-CN" altLang="en-US" sz="2400" i="1">
                                          <a:latin typeface="Cambria Math" panose="02040503050406030204" pitchFamily="18" charset="0"/>
                                        </a:rPr>
                                        <m:t>𝑁</m:t>
                                      </m:r>
                                    </m:den>
                                  </m:f>
                                </m:e>
                              </m:d>
                            </m:e>
                          </m:func>
                        </m:den>
                      </m:f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6" name="矩形 5">
                <a:extLst>
                  <a:ext uri="{FF2B5EF4-FFF2-40B4-BE49-F238E27FC236}">
                    <a16:creationId xmlns:a16="http://schemas.microsoft.com/office/drawing/2014/main" id="{FF55102C-227F-4962-9E25-021F02B9CB8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923" y="2009365"/>
                <a:ext cx="10407796" cy="113967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C5E2EEDA-A976-43C5-A565-DCAA011F5A6E}"/>
                  </a:ext>
                </a:extLst>
              </p:cNvPr>
              <p:cNvSpPr/>
              <p:nvPr/>
            </p:nvSpPr>
            <p:spPr>
              <a:xfrm>
                <a:off x="764276" y="3428976"/>
                <a:ext cx="10732287" cy="199708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altLang="zh-CN" sz="2000" dirty="0"/>
                  <a:t> and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r>
                  <a:rPr lang="en-US" altLang="zh-CN" sz="2000" dirty="0"/>
                  <a:t> respectively represent the number of communities in partition </a:t>
                </a:r>
                <a14:m>
                  <m:oMath xmlns:m="http://schemas.openxmlformats.org/officeDocument/2006/math">
                    <m:r>
                      <a:rPr lang="en-US" altLang="zh-CN" sz="20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altLang="zh-CN" sz="2000" dirty="0"/>
                  <a:t> and partition </a:t>
                </a:r>
                <a14:m>
                  <m:oMath xmlns:m="http://schemas.openxmlformats.org/officeDocument/2006/math">
                    <m:r>
                      <a:rPr lang="en-US" altLang="zh-CN" sz="2000" i="1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altLang="zh-CN" sz="2000" dirty="0"/>
                  <a:t>. </a:t>
                </a:r>
                <a14:m>
                  <m:oMath xmlns:m="http://schemas.openxmlformats.org/officeDocument/2006/math">
                    <m:r>
                      <a:rPr lang="en-US" altLang="zh-CN" sz="2000" i="1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altLang="zh-CN" sz="2000" dirty="0"/>
                  <a:t> is the confusion matrix,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</m:oMath>
                </a14:m>
                <a:r>
                  <a:rPr lang="en-US" altLang="zh-CN" sz="2000" dirty="0"/>
                  <a:t> represents the number of nodes in the community </a:t>
                </a:r>
                <a14:m>
                  <m:oMath xmlns:m="http://schemas.openxmlformats.org/officeDocument/2006/math">
                    <m:r>
                      <a:rPr lang="en-US" altLang="zh-CN" sz="2000" i="1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altLang="zh-CN" sz="2000" dirty="0"/>
                  <a:t> in partition </a:t>
                </a:r>
                <a14:m>
                  <m:oMath xmlns:m="http://schemas.openxmlformats.org/officeDocument/2006/math">
                    <m:r>
                      <a:rPr lang="en-US" altLang="zh-CN" sz="20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altLang="zh-CN" sz="2000" dirty="0"/>
                  <a:t> and also in the community </a:t>
                </a:r>
                <a14:m>
                  <m:oMath xmlns:m="http://schemas.openxmlformats.org/officeDocument/2006/math">
                    <m:r>
                      <a:rPr lang="en-US" altLang="zh-CN" sz="2000" i="1"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r>
                  <a:rPr lang="en-US" altLang="zh-CN" sz="2000" dirty="0"/>
                  <a:t> in partition </a:t>
                </a:r>
                <a14:m>
                  <m:oMath xmlns:m="http://schemas.openxmlformats.org/officeDocument/2006/math">
                    <m:r>
                      <a:rPr lang="en-US" altLang="zh-CN" sz="2000" i="1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altLang="zh-CN" sz="2000" dirty="0"/>
                  <a:t>.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.</m:t>
                        </m:r>
                      </m:sub>
                    </m:sSub>
                  </m:oMath>
                </a14:m>
                <a:r>
                  <a:rPr lang="en-US" altLang="zh-CN" sz="2000" dirty="0"/>
                  <a:t> represents the sum of elements in the </a:t>
                </a:r>
                <a14:m>
                  <m:oMath xmlns:m="http://schemas.openxmlformats.org/officeDocument/2006/math">
                    <m:r>
                      <a:rPr lang="en-US" altLang="zh-CN" sz="2000" i="1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altLang="zh-CN" sz="2000" dirty="0"/>
                  <a:t> -</a:t>
                </a:r>
                <a:r>
                  <a:rPr lang="en-US" altLang="zh-CN" sz="2000" dirty="0" err="1"/>
                  <a:t>th</a:t>
                </a:r>
                <a:r>
                  <a:rPr lang="en-US" altLang="zh-CN" sz="2000" dirty="0"/>
                  <a:t> row of the confusion matrix,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altLang="zh-CN" sz="2000" dirty="0"/>
                  <a:t> represents the sum of elements in the </a:t>
                </a:r>
                <a14:m>
                  <m:oMath xmlns:m="http://schemas.openxmlformats.org/officeDocument/2006/math">
                    <m:r>
                      <a:rPr lang="en-US" altLang="zh-CN" sz="2000" i="1"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r>
                  <a:rPr lang="en-US" altLang="zh-CN" sz="2000" dirty="0"/>
                  <a:t> -</a:t>
                </a:r>
                <a:r>
                  <a:rPr lang="en-US" altLang="zh-CN" sz="2000" dirty="0" err="1"/>
                  <a:t>th</a:t>
                </a:r>
                <a:r>
                  <a:rPr lang="en-US" altLang="zh-CN" sz="2000" dirty="0"/>
                  <a:t> column of the confusion matrix, and </a:t>
                </a:r>
                <a14:m>
                  <m:oMath xmlns:m="http://schemas.openxmlformats.org/officeDocument/2006/math">
                    <m:r>
                      <a:rPr lang="en-US" altLang="zh-CN" sz="2000" i="1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altLang="zh-CN" sz="2000" dirty="0"/>
                  <a:t> is the total number of nodes in the network. The value range of NMI is </a:t>
                </a:r>
                <a14:m>
                  <m:oMath xmlns:m="http://schemas.openxmlformats.org/officeDocument/2006/math">
                    <m:r>
                      <a:rPr lang="en-US" altLang="zh-CN" sz="2000" i="1">
                        <a:latin typeface="Cambria Math" panose="02040503050406030204" pitchFamily="18" charset="0"/>
                      </a:rPr>
                      <m:t>[0,1]</m:t>
                    </m:r>
                  </m:oMath>
                </a14:m>
                <a:r>
                  <a:rPr lang="en-US" altLang="zh-CN" sz="2000" dirty="0"/>
                  <a:t>. The larger the NMI value, the closer the partition result obtained by the algorithm is to the ground-truth community partition.</a:t>
                </a:r>
                <a:endParaRPr lang="zh-CN" altLang="zh-CN" sz="2000" dirty="0"/>
              </a:p>
            </p:txBody>
          </p:sp>
        </mc:Choice>
        <mc:Fallback xmlns=""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C5E2EEDA-A976-43C5-A565-DCAA011F5A6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276" y="3428976"/>
                <a:ext cx="10732287" cy="1997085"/>
              </a:xfrm>
              <a:prstGeom prst="rect">
                <a:avLst/>
              </a:prstGeom>
              <a:blipFill>
                <a:blip r:embed="rId4"/>
                <a:stretch>
                  <a:fillRect l="-568" t="-1524" r="-568" b="-396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85039193"/>
      </p:ext>
    </p:extLst>
  </p:cSld>
  <p:clrMapOvr>
    <a:masterClrMapping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extBox 50"/>
          <p:cNvSpPr txBox="1"/>
          <p:nvPr/>
        </p:nvSpPr>
        <p:spPr>
          <a:xfrm>
            <a:off x="3216011" y="120738"/>
            <a:ext cx="58288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Embedding of Karate – Compared with </a:t>
            </a:r>
            <a:r>
              <a:rPr lang="en-US" altLang="zh-CN" sz="20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Deepwalk</a:t>
            </a:r>
            <a:endParaRPr lang="en-US" altLang="zh-CN" sz="2000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6" name="Rectangle 55"/>
          <p:cNvSpPr/>
          <p:nvPr/>
        </p:nvSpPr>
        <p:spPr>
          <a:xfrm>
            <a:off x="5901821" y="0"/>
            <a:ext cx="4572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BC1A876E-0D27-4302-92A3-9C2F17994C3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9071"/>
          <a:stretch/>
        </p:blipFill>
        <p:spPr>
          <a:xfrm>
            <a:off x="690465" y="614155"/>
            <a:ext cx="10811069" cy="5422752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DCF72605-F2A3-442A-8AB8-310F2A70A45C}"/>
              </a:ext>
            </a:extLst>
          </p:cNvPr>
          <p:cNvSpPr/>
          <p:nvPr/>
        </p:nvSpPr>
        <p:spPr>
          <a:xfrm>
            <a:off x="1673169" y="6043790"/>
            <a:ext cx="121122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 err="1"/>
              <a:t>Deepwalk</a:t>
            </a:r>
            <a:endParaRPr lang="zh-CN" altLang="en-US" sz="2000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FBCD0EDD-408F-4C6E-9C5B-A70C67DE374C}"/>
              </a:ext>
            </a:extLst>
          </p:cNvPr>
          <p:cNvSpPr/>
          <p:nvPr/>
        </p:nvSpPr>
        <p:spPr>
          <a:xfrm>
            <a:off x="5524806" y="6043790"/>
            <a:ext cx="96051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 err="1"/>
              <a:t>GEMod</a:t>
            </a:r>
            <a:endParaRPr lang="zh-CN" altLang="en-US" sz="2000" dirty="0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21023050-B37F-4878-85A8-9026AB6D2340}"/>
              </a:ext>
            </a:extLst>
          </p:cNvPr>
          <p:cNvSpPr/>
          <p:nvPr/>
        </p:nvSpPr>
        <p:spPr>
          <a:xfrm>
            <a:off x="9307602" y="6043790"/>
            <a:ext cx="94929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 err="1"/>
              <a:t>GEMap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776994149"/>
      </p:ext>
    </p:extLst>
  </p:cSld>
  <p:clrMapOvr>
    <a:masterClrMapping/>
  </p:clrMapOvr>
  <p:transition spd="slow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extBox 50"/>
          <p:cNvSpPr txBox="1"/>
          <p:nvPr/>
        </p:nvSpPr>
        <p:spPr>
          <a:xfrm>
            <a:off x="4249137" y="120738"/>
            <a:ext cx="37625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Results – Real-world Networks </a:t>
            </a:r>
          </a:p>
        </p:txBody>
      </p:sp>
      <p:sp>
        <p:nvSpPr>
          <p:cNvPr id="76" name="Rectangle 55"/>
          <p:cNvSpPr/>
          <p:nvPr/>
        </p:nvSpPr>
        <p:spPr>
          <a:xfrm>
            <a:off x="5901821" y="0"/>
            <a:ext cx="4572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DC0FEFA6-0655-48BF-973C-E2DEDBBF8D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5460670"/>
              </p:ext>
            </p:extLst>
          </p:nvPr>
        </p:nvGraphicFramePr>
        <p:xfrm>
          <a:off x="1063689" y="821094"/>
          <a:ext cx="10058401" cy="5019867"/>
        </p:xfrm>
        <a:graphic>
          <a:graphicData uri="http://schemas.openxmlformats.org/drawingml/2006/table">
            <a:tbl>
              <a:tblPr firstRow="1">
                <a:tableStyleId>{FABFCF23-3B69-468F-B69F-88F6DE6A72F2}</a:tableStyleId>
              </a:tblPr>
              <a:tblGrid>
                <a:gridCol w="1898165">
                  <a:extLst>
                    <a:ext uri="{9D8B030D-6E8A-4147-A177-3AD203B41FA5}">
                      <a16:colId xmlns:a16="http://schemas.microsoft.com/office/drawing/2014/main" val="2190722924"/>
                    </a:ext>
                  </a:extLst>
                </a:gridCol>
                <a:gridCol w="1903519">
                  <a:extLst>
                    <a:ext uri="{9D8B030D-6E8A-4147-A177-3AD203B41FA5}">
                      <a16:colId xmlns:a16="http://schemas.microsoft.com/office/drawing/2014/main" val="2509710845"/>
                    </a:ext>
                  </a:extLst>
                </a:gridCol>
                <a:gridCol w="1900843">
                  <a:extLst>
                    <a:ext uri="{9D8B030D-6E8A-4147-A177-3AD203B41FA5}">
                      <a16:colId xmlns:a16="http://schemas.microsoft.com/office/drawing/2014/main" val="3998837546"/>
                    </a:ext>
                  </a:extLst>
                </a:gridCol>
                <a:gridCol w="2086912">
                  <a:extLst>
                    <a:ext uri="{9D8B030D-6E8A-4147-A177-3AD203B41FA5}">
                      <a16:colId xmlns:a16="http://schemas.microsoft.com/office/drawing/2014/main" val="3255369503"/>
                    </a:ext>
                  </a:extLst>
                </a:gridCol>
                <a:gridCol w="2268962">
                  <a:extLst>
                    <a:ext uri="{9D8B030D-6E8A-4147-A177-3AD203B41FA5}">
                      <a16:colId xmlns:a16="http://schemas.microsoft.com/office/drawing/2014/main" val="1010314573"/>
                    </a:ext>
                  </a:extLst>
                </a:gridCol>
              </a:tblGrid>
              <a:tr h="55776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NMI</a:t>
                      </a:r>
                      <a:endParaRPr lang="zh-CN" sz="2000" b="1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Karate</a:t>
                      </a:r>
                      <a:endParaRPr lang="zh-CN" sz="2000" b="1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Dolphins</a:t>
                      </a:r>
                      <a:endParaRPr lang="zh-CN" sz="2000" b="1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Polbooks</a:t>
                      </a:r>
                      <a:endParaRPr lang="zh-CN" sz="2000" b="1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Football</a:t>
                      </a:r>
                      <a:endParaRPr lang="zh-CN" sz="2000" b="1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88912488"/>
                  </a:ext>
                </a:extLst>
              </a:tr>
              <a:tr h="55776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b="1" i="1" dirty="0" err="1">
                          <a:effectLst/>
                        </a:rPr>
                        <a:t>DeepWalk</a:t>
                      </a:r>
                      <a:endParaRPr lang="zh-CN" sz="2000" b="1" i="1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0.663 (±0.038)</a:t>
                      </a:r>
                      <a:endParaRPr lang="zh-CN" sz="2000" b="1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0.817 (±0.048)</a:t>
                      </a:r>
                      <a:endParaRPr lang="zh-CN" sz="2000" b="1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0.562 (±0.003)</a:t>
                      </a:r>
                      <a:endParaRPr lang="zh-CN" sz="2000" b="1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0.925 (±0.001)</a:t>
                      </a:r>
                      <a:endParaRPr lang="zh-CN" sz="2000" b="1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00073552"/>
                  </a:ext>
                </a:extLst>
              </a:tr>
              <a:tr h="55776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b="1" i="1">
                          <a:effectLst/>
                        </a:rPr>
                        <a:t>Node2vec</a:t>
                      </a:r>
                      <a:endParaRPr lang="zh-CN" sz="2000" b="1" i="1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0.946 (±0.120)</a:t>
                      </a:r>
                      <a:endParaRPr lang="zh-CN" sz="2000" b="1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0.874 (±0.033)</a:t>
                      </a:r>
                      <a:endParaRPr lang="zh-CN" sz="2000" b="1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0.561 (±0.024)</a:t>
                      </a:r>
                      <a:endParaRPr lang="zh-CN" sz="2000" b="1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0.927 (±0.002)</a:t>
                      </a:r>
                      <a:endParaRPr lang="zh-CN" sz="2000" b="1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477343726"/>
                  </a:ext>
                </a:extLst>
              </a:tr>
              <a:tr h="55776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b="1" i="1" dirty="0">
                          <a:effectLst/>
                        </a:rPr>
                        <a:t>WALKLETS</a:t>
                      </a:r>
                      <a:endParaRPr lang="zh-CN" sz="2000" b="1" i="1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0.869 (±0.073)</a:t>
                      </a:r>
                      <a:endParaRPr lang="zh-CN" sz="2000" b="1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0.889 </a:t>
                      </a:r>
                      <a:r>
                        <a:rPr lang="en-US" sz="2000" b="0" dirty="0">
                          <a:effectLst/>
                        </a:rPr>
                        <a:t>(±0.000)</a:t>
                      </a:r>
                      <a:endParaRPr lang="zh-CN" sz="2000" b="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0.557 (±0.012)</a:t>
                      </a:r>
                      <a:endParaRPr lang="zh-CN" sz="2000" b="1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0.927 (±0.000)</a:t>
                      </a:r>
                      <a:endParaRPr lang="zh-CN" sz="2000" b="1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54764070"/>
                  </a:ext>
                </a:extLst>
              </a:tr>
              <a:tr h="55776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b="1" i="1">
                          <a:effectLst/>
                        </a:rPr>
                        <a:t>LINE</a:t>
                      </a:r>
                      <a:endParaRPr lang="zh-CN" sz="2000" b="1" i="1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0.473 (±0.103)</a:t>
                      </a:r>
                      <a:endParaRPr lang="zh-CN" sz="2000" b="1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0.322 (±0.131)</a:t>
                      </a:r>
                      <a:endParaRPr lang="zh-CN" sz="2000" b="1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0.409 (±0.045)</a:t>
                      </a:r>
                      <a:endParaRPr lang="zh-CN" sz="2000" b="1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0.852 (±0.020)</a:t>
                      </a:r>
                      <a:endParaRPr lang="zh-CN" sz="2000" b="1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98808134"/>
                  </a:ext>
                </a:extLst>
              </a:tr>
              <a:tr h="55776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b="1" i="1" dirty="0" err="1">
                          <a:effectLst/>
                        </a:rPr>
                        <a:t>ComE</a:t>
                      </a:r>
                      <a:endParaRPr lang="zh-CN" sz="2000" b="1" i="1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0.604 (±0.049)</a:t>
                      </a:r>
                      <a:endParaRPr lang="zh-CN" sz="2000" b="1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0.453 (±0.019)</a:t>
                      </a:r>
                      <a:endParaRPr lang="zh-CN" sz="2000" b="1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0.465 (±0.035)</a:t>
                      </a:r>
                      <a:endParaRPr lang="zh-CN" sz="2000" b="1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0.691 (±0.117)</a:t>
                      </a:r>
                      <a:endParaRPr lang="zh-CN" sz="2000" b="1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89427586"/>
                  </a:ext>
                </a:extLst>
              </a:tr>
              <a:tr h="55776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b="1" i="1">
                          <a:effectLst/>
                        </a:rPr>
                        <a:t>GEMSEC</a:t>
                      </a:r>
                      <a:endParaRPr lang="zh-CN" sz="2000" b="1" i="1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0.226 (±0.000)</a:t>
                      </a:r>
                      <a:endParaRPr lang="zh-CN" sz="2000" b="1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0.293 (±0.000)</a:t>
                      </a:r>
                      <a:endParaRPr lang="zh-CN" sz="2000" b="1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0.103 (±0.000)</a:t>
                      </a:r>
                      <a:endParaRPr lang="zh-CN" sz="2000" b="1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0.930 </a:t>
                      </a:r>
                      <a:r>
                        <a:rPr lang="en-US" sz="2000" b="0" dirty="0">
                          <a:effectLst/>
                        </a:rPr>
                        <a:t>(±0.000)</a:t>
                      </a:r>
                      <a:endParaRPr lang="zh-CN" sz="2000" b="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44700728"/>
                  </a:ext>
                </a:extLst>
              </a:tr>
              <a:tr h="55776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b="1" i="1">
                          <a:effectLst/>
                        </a:rPr>
                        <a:t>GEMod</a:t>
                      </a:r>
                      <a:endParaRPr lang="zh-CN" sz="2000" b="1" i="1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1.000 </a:t>
                      </a:r>
                      <a:r>
                        <a:rPr lang="en-US" sz="2000" b="0" dirty="0">
                          <a:effectLst/>
                        </a:rPr>
                        <a:t>(±0.000)</a:t>
                      </a:r>
                      <a:endParaRPr lang="zh-CN" sz="2000" b="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0.889 </a:t>
                      </a:r>
                      <a:r>
                        <a:rPr lang="en-US" sz="2000" b="0" dirty="0">
                          <a:effectLst/>
                        </a:rPr>
                        <a:t>(±0.000)</a:t>
                      </a:r>
                      <a:endParaRPr lang="zh-CN" sz="2000" b="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0.568 (±0.007)</a:t>
                      </a:r>
                      <a:endParaRPr lang="zh-CN" sz="2000" b="1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0.927 (±0.001)</a:t>
                      </a:r>
                      <a:endParaRPr lang="zh-CN" sz="2000" b="1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6989945"/>
                  </a:ext>
                </a:extLst>
              </a:tr>
              <a:tr h="55776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b="1" i="1" dirty="0" err="1">
                          <a:effectLst/>
                        </a:rPr>
                        <a:t>GEMap</a:t>
                      </a:r>
                      <a:endParaRPr lang="zh-CN" sz="2000" b="1" i="1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1.000 </a:t>
                      </a:r>
                      <a:r>
                        <a:rPr lang="en-US" sz="2000" b="0" dirty="0">
                          <a:effectLst/>
                        </a:rPr>
                        <a:t>(±0.000)</a:t>
                      </a:r>
                      <a:endParaRPr lang="zh-CN" sz="2000" b="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0.889 </a:t>
                      </a:r>
                      <a:r>
                        <a:rPr lang="en-US" sz="2000" b="0" dirty="0">
                          <a:effectLst/>
                        </a:rPr>
                        <a:t>(±0.000)</a:t>
                      </a:r>
                      <a:endParaRPr lang="zh-CN" sz="2000" b="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0.573 </a:t>
                      </a:r>
                      <a:r>
                        <a:rPr lang="en-US" sz="2000" b="0" dirty="0">
                          <a:effectLst/>
                        </a:rPr>
                        <a:t>(±0.009)</a:t>
                      </a:r>
                      <a:endParaRPr lang="zh-CN" sz="2000" b="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0.926 (±0.004)</a:t>
                      </a:r>
                      <a:endParaRPr lang="zh-CN" sz="2000" b="1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531324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48389339"/>
      </p:ext>
    </p:extLst>
  </p:cSld>
  <p:clrMapOvr>
    <a:masterClrMapping/>
  </p:clrMapOvr>
  <p:transition spd="slow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extBox 50"/>
          <p:cNvSpPr txBox="1"/>
          <p:nvPr/>
        </p:nvSpPr>
        <p:spPr>
          <a:xfrm>
            <a:off x="4335700" y="120738"/>
            <a:ext cx="35894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Results – Synthetic Networks </a:t>
            </a:r>
          </a:p>
        </p:txBody>
      </p:sp>
      <p:sp>
        <p:nvSpPr>
          <p:cNvPr id="76" name="Rectangle 55"/>
          <p:cNvSpPr/>
          <p:nvPr/>
        </p:nvSpPr>
        <p:spPr>
          <a:xfrm>
            <a:off x="5901821" y="0"/>
            <a:ext cx="4572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DC0FEFA6-0655-48BF-973C-E2DEDBBF8D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2857580"/>
              </p:ext>
            </p:extLst>
          </p:nvPr>
        </p:nvGraphicFramePr>
        <p:xfrm>
          <a:off x="1063689" y="821094"/>
          <a:ext cx="9946434" cy="5019867"/>
        </p:xfrm>
        <a:graphic>
          <a:graphicData uri="http://schemas.openxmlformats.org/drawingml/2006/table">
            <a:tbl>
              <a:tblPr firstRow="1">
                <a:tableStyleId>{FABFCF23-3B69-468F-B69F-88F6DE6A72F2}</a:tableStyleId>
              </a:tblPr>
              <a:tblGrid>
                <a:gridCol w="1877035">
                  <a:extLst>
                    <a:ext uri="{9D8B030D-6E8A-4147-A177-3AD203B41FA5}">
                      <a16:colId xmlns:a16="http://schemas.microsoft.com/office/drawing/2014/main" val="2190722924"/>
                    </a:ext>
                  </a:extLst>
                </a:gridCol>
                <a:gridCol w="1882330">
                  <a:extLst>
                    <a:ext uri="{9D8B030D-6E8A-4147-A177-3AD203B41FA5}">
                      <a16:colId xmlns:a16="http://schemas.microsoft.com/office/drawing/2014/main" val="2509710845"/>
                    </a:ext>
                  </a:extLst>
                </a:gridCol>
                <a:gridCol w="1879683">
                  <a:extLst>
                    <a:ext uri="{9D8B030D-6E8A-4147-A177-3AD203B41FA5}">
                      <a16:colId xmlns:a16="http://schemas.microsoft.com/office/drawing/2014/main" val="3998837546"/>
                    </a:ext>
                  </a:extLst>
                </a:gridCol>
                <a:gridCol w="2063681">
                  <a:extLst>
                    <a:ext uri="{9D8B030D-6E8A-4147-A177-3AD203B41FA5}">
                      <a16:colId xmlns:a16="http://schemas.microsoft.com/office/drawing/2014/main" val="3255369503"/>
                    </a:ext>
                  </a:extLst>
                </a:gridCol>
                <a:gridCol w="2243705">
                  <a:extLst>
                    <a:ext uri="{9D8B030D-6E8A-4147-A177-3AD203B41FA5}">
                      <a16:colId xmlns:a16="http://schemas.microsoft.com/office/drawing/2014/main" val="1010314573"/>
                    </a:ext>
                  </a:extLst>
                </a:gridCol>
              </a:tblGrid>
              <a:tr h="55776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altLang="zh-CN" sz="2000" dirty="0">
                          <a:effectLst/>
                        </a:rPr>
                        <a:t>NMI</a:t>
                      </a:r>
                      <a:endParaRPr lang="zh-CN" altLang="zh-CN" sz="2000" b="1" dirty="0">
                        <a:effectLst/>
                        <a:latin typeface="Times New Roman" panose="02020603050405020304" pitchFamily="18" charset="0"/>
                        <a:ea typeface="+mn-ea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+mn-lt"/>
                          <a:ea typeface="宋体" panose="02010600030101010101" pitchFamily="2" charset="-122"/>
                        </a:rPr>
                        <a:t>L1</a:t>
                      </a:r>
                      <a:endParaRPr lang="zh-CN" sz="2000" b="1"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+mn-lt"/>
                          <a:ea typeface="宋体" panose="02010600030101010101" pitchFamily="2" charset="-122"/>
                        </a:rPr>
                        <a:t>L2</a:t>
                      </a:r>
                      <a:endParaRPr lang="zh-CN" sz="2000" b="1"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+mn-lt"/>
                          <a:ea typeface="宋体" panose="02010600030101010101" pitchFamily="2" charset="-122"/>
                        </a:rPr>
                        <a:t>L3</a:t>
                      </a:r>
                      <a:endParaRPr lang="zh-CN" sz="2000" b="1"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+mn-lt"/>
                          <a:ea typeface="宋体" panose="02010600030101010101" pitchFamily="2" charset="-122"/>
                        </a:rPr>
                        <a:t>L4</a:t>
                      </a:r>
                      <a:endParaRPr lang="zh-CN" sz="2000" b="1" dirty="0"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88912488"/>
                  </a:ext>
                </a:extLst>
              </a:tr>
              <a:tr h="55776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b="1" i="1">
                          <a:effectLst/>
                          <a:latin typeface="+mn-lt"/>
                          <a:ea typeface="宋体" panose="02010600030101010101" pitchFamily="2" charset="-122"/>
                        </a:rPr>
                        <a:t>DeepWalk</a:t>
                      </a:r>
                      <a:endParaRPr lang="zh-CN" sz="2000" b="1" i="1"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+mn-lt"/>
                          <a:ea typeface="宋体" panose="02010600030101010101" pitchFamily="2" charset="-122"/>
                        </a:rPr>
                        <a:t>0.977 (±0.007)</a:t>
                      </a:r>
                      <a:endParaRPr lang="zh-CN" sz="2000" b="1"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+mn-lt"/>
                          <a:ea typeface="宋体" panose="02010600030101010101" pitchFamily="2" charset="-122"/>
                        </a:rPr>
                        <a:t>0.996 (±0.049)</a:t>
                      </a:r>
                      <a:endParaRPr lang="zh-CN" sz="2000" b="1"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+mn-lt"/>
                          <a:ea typeface="宋体" panose="02010600030101010101" pitchFamily="2" charset="-122"/>
                        </a:rPr>
                        <a:t>0.959 (±0.010)</a:t>
                      </a:r>
                      <a:endParaRPr lang="zh-CN" sz="2000" b="1"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+mn-lt"/>
                          <a:ea typeface="宋体" panose="02010600030101010101" pitchFamily="2" charset="-122"/>
                        </a:rPr>
                        <a:t>0.994 (±0.006)</a:t>
                      </a:r>
                      <a:endParaRPr lang="zh-CN" sz="2000" b="1"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00073552"/>
                  </a:ext>
                </a:extLst>
              </a:tr>
              <a:tr h="55776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b="1" i="1">
                          <a:effectLst/>
                          <a:latin typeface="+mn-lt"/>
                          <a:ea typeface="宋体" panose="02010600030101010101" pitchFamily="2" charset="-122"/>
                        </a:rPr>
                        <a:t>Node2vec</a:t>
                      </a:r>
                      <a:endParaRPr lang="zh-CN" sz="2000" b="1" i="1"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+mn-lt"/>
                          <a:ea typeface="宋体" panose="02010600030101010101" pitchFamily="2" charset="-122"/>
                        </a:rPr>
                        <a:t>0.974 (±0.007)</a:t>
                      </a:r>
                      <a:endParaRPr lang="zh-CN" sz="2000" b="1" dirty="0"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+mn-lt"/>
                          <a:ea typeface="宋体" panose="02010600030101010101" pitchFamily="2" charset="-122"/>
                        </a:rPr>
                        <a:t>0.994 (±0.006)</a:t>
                      </a:r>
                      <a:endParaRPr lang="zh-CN" sz="2000" b="1"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+mn-lt"/>
                          <a:ea typeface="宋体" panose="02010600030101010101" pitchFamily="2" charset="-122"/>
                        </a:rPr>
                        <a:t>0.939 (±0.009)</a:t>
                      </a:r>
                      <a:endParaRPr lang="zh-CN" sz="2000" b="1"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+mn-lt"/>
                          <a:ea typeface="宋体" panose="02010600030101010101" pitchFamily="2" charset="-122"/>
                        </a:rPr>
                        <a:t>0.994 (±0.005)</a:t>
                      </a:r>
                      <a:endParaRPr lang="zh-CN" sz="2000" b="1"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477343726"/>
                  </a:ext>
                </a:extLst>
              </a:tr>
              <a:tr h="55776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b="1" i="1">
                          <a:effectLst/>
                          <a:latin typeface="+mn-lt"/>
                          <a:ea typeface="宋体" panose="02010600030101010101" pitchFamily="2" charset="-122"/>
                        </a:rPr>
                        <a:t>WALKLETS</a:t>
                      </a:r>
                      <a:endParaRPr lang="zh-CN" sz="2000" b="1" i="1"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+mn-lt"/>
                          <a:ea typeface="宋体" panose="02010600030101010101" pitchFamily="2" charset="-122"/>
                        </a:rPr>
                        <a:t>0.984 (±0.007)</a:t>
                      </a:r>
                      <a:endParaRPr lang="zh-CN" sz="2000" b="1"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+mn-lt"/>
                          <a:ea typeface="宋体" panose="02010600030101010101" pitchFamily="2" charset="-122"/>
                        </a:rPr>
                        <a:t>0.992 (±0.005)</a:t>
                      </a:r>
                      <a:endParaRPr lang="zh-CN" sz="2000" b="1"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+mn-lt"/>
                          <a:ea typeface="宋体" panose="02010600030101010101" pitchFamily="2" charset="-122"/>
                        </a:rPr>
                        <a:t>0.957 (±0.012)</a:t>
                      </a:r>
                      <a:endParaRPr lang="zh-CN" sz="2000" b="1"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+mn-lt"/>
                          <a:ea typeface="宋体" panose="02010600030101010101" pitchFamily="2" charset="-122"/>
                        </a:rPr>
                        <a:t>0.994 (±0.006)</a:t>
                      </a:r>
                      <a:endParaRPr lang="zh-CN" sz="2000" b="1"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54764070"/>
                  </a:ext>
                </a:extLst>
              </a:tr>
              <a:tr h="55776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b="1" i="1">
                          <a:effectLst/>
                          <a:latin typeface="+mn-lt"/>
                          <a:ea typeface="宋体" panose="02010600030101010101" pitchFamily="2" charset="-122"/>
                        </a:rPr>
                        <a:t>LINE</a:t>
                      </a:r>
                      <a:endParaRPr lang="zh-CN" sz="2000" b="1" i="1"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+mn-lt"/>
                          <a:ea typeface="宋体" panose="02010600030101010101" pitchFamily="2" charset="-122"/>
                        </a:rPr>
                        <a:t>0.541 (±0.014)</a:t>
                      </a:r>
                      <a:endParaRPr lang="zh-CN" sz="2000" b="1"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+mn-lt"/>
                          <a:ea typeface="宋体" panose="02010600030101010101" pitchFamily="2" charset="-122"/>
                        </a:rPr>
                        <a:t>0.772 (±0.024)</a:t>
                      </a:r>
                      <a:endParaRPr lang="zh-CN" sz="2000" b="1"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+mn-lt"/>
                          <a:ea typeface="宋体" panose="02010600030101010101" pitchFamily="2" charset="-122"/>
                        </a:rPr>
                        <a:t>0.335 (±0.008)</a:t>
                      </a:r>
                      <a:endParaRPr lang="zh-CN" sz="2000" b="1"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+mn-lt"/>
                          <a:ea typeface="宋体" panose="02010600030101010101" pitchFamily="2" charset="-122"/>
                        </a:rPr>
                        <a:t>0.241 (±0.013)</a:t>
                      </a:r>
                      <a:endParaRPr lang="zh-CN" sz="2000" b="1"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98808134"/>
                  </a:ext>
                </a:extLst>
              </a:tr>
              <a:tr h="55776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b="1" i="1">
                          <a:effectLst/>
                          <a:latin typeface="+mn-lt"/>
                          <a:ea typeface="宋体" panose="02010600030101010101" pitchFamily="2" charset="-122"/>
                        </a:rPr>
                        <a:t>ComE</a:t>
                      </a:r>
                      <a:endParaRPr lang="zh-CN" sz="2000" b="1" i="1"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+mn-lt"/>
                          <a:ea typeface="宋体" panose="02010600030101010101" pitchFamily="2" charset="-122"/>
                        </a:rPr>
                        <a:t>0.504 (±0.023)</a:t>
                      </a:r>
                      <a:endParaRPr lang="zh-CN" sz="2000" b="1"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+mn-lt"/>
                          <a:ea typeface="宋体" panose="02010600030101010101" pitchFamily="2" charset="-122"/>
                        </a:rPr>
                        <a:t>0.599 (±0.037)</a:t>
                      </a:r>
                      <a:endParaRPr lang="zh-CN" sz="2000" b="1"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+mn-lt"/>
                          <a:ea typeface="宋体" panose="02010600030101010101" pitchFamily="2" charset="-122"/>
                        </a:rPr>
                        <a:t>0.435 (±0.009)</a:t>
                      </a:r>
                      <a:endParaRPr lang="zh-CN" sz="2000" b="1"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+mn-lt"/>
                          <a:ea typeface="宋体" panose="02010600030101010101" pitchFamily="2" charset="-122"/>
                        </a:rPr>
                        <a:t>0.559 (±0.034)</a:t>
                      </a:r>
                      <a:endParaRPr lang="zh-CN" sz="2000" b="1"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89427586"/>
                  </a:ext>
                </a:extLst>
              </a:tr>
              <a:tr h="55776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b="1" i="1">
                          <a:effectLst/>
                          <a:latin typeface="+mn-lt"/>
                          <a:ea typeface="宋体" panose="02010600030101010101" pitchFamily="2" charset="-122"/>
                        </a:rPr>
                        <a:t>GEMSEC</a:t>
                      </a:r>
                      <a:endParaRPr lang="zh-CN" sz="2000" b="1" i="1"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+mn-lt"/>
                          <a:ea typeface="宋体" panose="02010600030101010101" pitchFamily="2" charset="-122"/>
                        </a:rPr>
                        <a:t>0.884 (±0.000)</a:t>
                      </a:r>
                      <a:endParaRPr lang="zh-CN" sz="2000" b="1"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+mn-lt"/>
                          <a:ea typeface="宋体" panose="02010600030101010101" pitchFamily="2" charset="-122"/>
                        </a:rPr>
                        <a:t>1.000</a:t>
                      </a:r>
                      <a:r>
                        <a:rPr lang="en-US" sz="2000" b="0">
                          <a:effectLst/>
                          <a:latin typeface="+mn-lt"/>
                          <a:ea typeface="宋体" panose="02010600030101010101" pitchFamily="2" charset="-122"/>
                        </a:rPr>
                        <a:t> (±0.000)</a:t>
                      </a:r>
                      <a:endParaRPr lang="zh-CN" sz="2000" b="1"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+mn-lt"/>
                          <a:ea typeface="宋体" panose="02010600030101010101" pitchFamily="2" charset="-122"/>
                        </a:rPr>
                        <a:t>0.832 (±0.000)</a:t>
                      </a:r>
                      <a:endParaRPr lang="zh-CN" sz="2000" b="1"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+mn-lt"/>
                          <a:ea typeface="宋体" panose="02010600030101010101" pitchFamily="2" charset="-122"/>
                        </a:rPr>
                        <a:t>0.996 (±0.000)</a:t>
                      </a:r>
                      <a:endParaRPr lang="zh-CN" sz="2000" b="1"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44700728"/>
                  </a:ext>
                </a:extLst>
              </a:tr>
              <a:tr h="55776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b="1" i="1">
                          <a:effectLst/>
                          <a:latin typeface="+mn-lt"/>
                          <a:ea typeface="宋体" panose="02010600030101010101" pitchFamily="2" charset="-122"/>
                        </a:rPr>
                        <a:t>GEMod</a:t>
                      </a:r>
                      <a:endParaRPr lang="zh-CN" sz="2000" b="1" i="1"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+mn-lt"/>
                          <a:ea typeface="宋体" panose="02010600030101010101" pitchFamily="2" charset="-122"/>
                        </a:rPr>
                        <a:t>0.995</a:t>
                      </a:r>
                      <a:r>
                        <a:rPr lang="en-US" sz="2000" b="0">
                          <a:effectLst/>
                          <a:latin typeface="+mn-lt"/>
                          <a:ea typeface="宋体" panose="02010600030101010101" pitchFamily="2" charset="-122"/>
                        </a:rPr>
                        <a:t> (±0.001)</a:t>
                      </a:r>
                      <a:endParaRPr lang="zh-CN" sz="2000" b="1"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+mn-lt"/>
                          <a:ea typeface="宋体" panose="02010600030101010101" pitchFamily="2" charset="-122"/>
                        </a:rPr>
                        <a:t>1.000</a:t>
                      </a:r>
                      <a:r>
                        <a:rPr lang="en-US" sz="2000" b="0">
                          <a:effectLst/>
                          <a:latin typeface="+mn-lt"/>
                          <a:ea typeface="宋体" panose="02010600030101010101" pitchFamily="2" charset="-122"/>
                        </a:rPr>
                        <a:t> (±0.000)</a:t>
                      </a:r>
                      <a:endParaRPr lang="zh-CN" sz="2000" b="1"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+mn-lt"/>
                          <a:ea typeface="宋体" panose="02010600030101010101" pitchFamily="2" charset="-122"/>
                        </a:rPr>
                        <a:t>0.959 (±0.005)</a:t>
                      </a:r>
                      <a:endParaRPr lang="zh-CN" sz="2000" b="1"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+mn-lt"/>
                          <a:ea typeface="宋体" panose="02010600030101010101" pitchFamily="2" charset="-122"/>
                        </a:rPr>
                        <a:t>0.998 (±0.002)</a:t>
                      </a:r>
                      <a:endParaRPr lang="zh-CN" sz="2000" b="1"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6989945"/>
                  </a:ext>
                </a:extLst>
              </a:tr>
              <a:tr h="55776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b="1" i="1" dirty="0" err="1">
                          <a:effectLst/>
                          <a:latin typeface="+mn-lt"/>
                          <a:ea typeface="宋体" panose="02010600030101010101" pitchFamily="2" charset="-122"/>
                        </a:rPr>
                        <a:t>GEMap</a:t>
                      </a:r>
                      <a:endParaRPr lang="zh-CN" sz="2000" b="1" i="1" dirty="0"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+mn-lt"/>
                          <a:ea typeface="宋体" panose="02010600030101010101" pitchFamily="2" charset="-122"/>
                        </a:rPr>
                        <a:t>0.994 (±0.003)</a:t>
                      </a:r>
                      <a:endParaRPr lang="zh-CN" sz="2000" b="1"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+mn-lt"/>
                          <a:ea typeface="宋体" panose="02010600030101010101" pitchFamily="2" charset="-122"/>
                        </a:rPr>
                        <a:t>1.000</a:t>
                      </a:r>
                      <a:r>
                        <a:rPr lang="en-US" sz="2000" b="0">
                          <a:effectLst/>
                          <a:latin typeface="+mn-lt"/>
                          <a:ea typeface="宋体" panose="02010600030101010101" pitchFamily="2" charset="-122"/>
                        </a:rPr>
                        <a:t> (±0.000)</a:t>
                      </a:r>
                      <a:endParaRPr lang="zh-CN" sz="2000" b="1"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+mn-lt"/>
                          <a:ea typeface="宋体" panose="02010600030101010101" pitchFamily="2" charset="-122"/>
                        </a:rPr>
                        <a:t>0.960</a:t>
                      </a:r>
                      <a:r>
                        <a:rPr lang="en-US" sz="2000" b="0">
                          <a:effectLst/>
                          <a:latin typeface="+mn-lt"/>
                          <a:ea typeface="宋体" panose="02010600030101010101" pitchFamily="2" charset="-122"/>
                        </a:rPr>
                        <a:t> (±0.004)</a:t>
                      </a:r>
                      <a:endParaRPr lang="zh-CN" sz="2000" b="1"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+mn-lt"/>
                          <a:ea typeface="宋体" panose="02010600030101010101" pitchFamily="2" charset="-122"/>
                        </a:rPr>
                        <a:t>1.000</a:t>
                      </a:r>
                      <a:r>
                        <a:rPr lang="en-US" sz="2000" b="0" dirty="0">
                          <a:effectLst/>
                          <a:latin typeface="+mn-lt"/>
                          <a:ea typeface="宋体" panose="02010600030101010101" pitchFamily="2" charset="-122"/>
                        </a:rPr>
                        <a:t> (±0.000)</a:t>
                      </a:r>
                      <a:endParaRPr lang="zh-CN" sz="2000" b="1" dirty="0"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531324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46457533"/>
      </p:ext>
    </p:extLst>
  </p:cSld>
  <p:clrMapOvr>
    <a:masterClrMapping/>
  </p:clrMapOvr>
  <p:transition spd="slow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extBox 50"/>
          <p:cNvSpPr txBox="1"/>
          <p:nvPr/>
        </p:nvSpPr>
        <p:spPr>
          <a:xfrm>
            <a:off x="4938556" y="51592"/>
            <a:ext cx="23837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Parameters</a:t>
            </a:r>
            <a:r>
              <a:rPr lang="en-US" altLang="zh-CN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Analysis</a:t>
            </a:r>
          </a:p>
        </p:txBody>
      </p:sp>
      <p:sp>
        <p:nvSpPr>
          <p:cNvPr id="76" name="Rectangle 55"/>
          <p:cNvSpPr/>
          <p:nvPr/>
        </p:nvSpPr>
        <p:spPr>
          <a:xfrm>
            <a:off x="5901821" y="0"/>
            <a:ext cx="4572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5" name="图形 5">
            <a:extLst>
              <a:ext uri="{FF2B5EF4-FFF2-40B4-BE49-F238E27FC236}">
                <a16:creationId xmlns:a16="http://schemas.microsoft.com/office/drawing/2014/main" id="{6722F47F-97FD-43DC-AA9E-DDAEA41D04F0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18726" y="644335"/>
            <a:ext cx="9554547" cy="5346441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1E4D1C12-307E-4A80-B70C-A356892D9562}"/>
              </a:ext>
            </a:extLst>
          </p:cNvPr>
          <p:cNvSpPr/>
          <p:nvPr/>
        </p:nvSpPr>
        <p:spPr>
          <a:xfrm>
            <a:off x="1318726" y="6064898"/>
            <a:ext cx="975671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Influence of the parameters measured by NMI on Football network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75942600"/>
      </p:ext>
    </p:extLst>
  </p:cSld>
  <p:clrMapOvr>
    <a:masterClrMapping/>
  </p:clrMapOvr>
  <p:transition spd="slow">
    <p:push dir="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extBox 50"/>
          <p:cNvSpPr txBox="1"/>
          <p:nvPr/>
        </p:nvSpPr>
        <p:spPr>
          <a:xfrm>
            <a:off x="5275057" y="223668"/>
            <a:ext cx="17107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Conclusion</a:t>
            </a:r>
          </a:p>
        </p:txBody>
      </p:sp>
      <p:sp>
        <p:nvSpPr>
          <p:cNvPr id="76" name="Rectangle 55"/>
          <p:cNvSpPr/>
          <p:nvPr/>
        </p:nvSpPr>
        <p:spPr>
          <a:xfrm>
            <a:off x="5901821" y="0"/>
            <a:ext cx="4572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矩形 1">
                <a:extLst>
                  <a:ext uri="{FF2B5EF4-FFF2-40B4-BE49-F238E27FC236}">
                    <a16:creationId xmlns:a16="http://schemas.microsoft.com/office/drawing/2014/main" id="{AE4DE95D-0DF4-402D-AB86-E8C865096E30}"/>
                  </a:ext>
                </a:extLst>
              </p:cNvPr>
              <p:cNvSpPr/>
              <p:nvPr/>
            </p:nvSpPr>
            <p:spPr>
              <a:xfrm>
                <a:off x="793076" y="1184617"/>
                <a:ext cx="10674686" cy="30822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altLang="zh-CN" sz="2400" dirty="0"/>
                  <a:t>Two novel graph embedding models </a:t>
                </a:r>
                <a:r>
                  <a:rPr lang="en-US" altLang="zh-CN" sz="2400" dirty="0" err="1"/>
                  <a:t>GEMod</a:t>
                </a:r>
                <a:r>
                  <a:rPr lang="en-US" altLang="zh-CN" sz="2400" dirty="0"/>
                  <a:t> and </a:t>
                </a:r>
                <a:r>
                  <a:rPr lang="en-US" altLang="zh-CN" sz="2400" dirty="0" err="1"/>
                  <a:t>GEMap</a:t>
                </a:r>
                <a:r>
                  <a:rPr lang="en-US" altLang="zh-CN" sz="2400" dirty="0"/>
                  <a:t> are proposed, which are designed specifically for </a:t>
                </a:r>
                <a:r>
                  <a:rPr lang="en-US" altLang="zh-CN" sz="2400" b="1" dirty="0">
                    <a:solidFill>
                      <a:schemeClr val="accent1">
                        <a:lumMod val="75000"/>
                      </a:schemeClr>
                    </a:solidFill>
                  </a:rPr>
                  <a:t>community-detection</a:t>
                </a:r>
                <a:r>
                  <a:rPr lang="en-US" altLang="zh-CN" sz="2400" dirty="0"/>
                  <a:t> tasks.</a:t>
                </a:r>
              </a:p>
              <a:p>
                <a:pPr algn="just"/>
                <a:endParaRPr lang="en-US" altLang="zh-CN" sz="2400" dirty="0"/>
              </a:p>
              <a:p>
                <a:pPr algn="just"/>
                <a:r>
                  <a:rPr lang="en-US" altLang="zh-CN" sz="2400" dirty="0"/>
                  <a:t>The models first update the embeddings according to the node similarity in the first stage, then respectively use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zh-CN" altLang="en-US" sz="2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zh-CN" altLang="en-US" sz="2400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zh-CN" altLang="en-US" sz="240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𝑚𝑜𝑑</m:t>
                        </m:r>
                      </m:sup>
                    </m:sSubSup>
                  </m:oMath>
                </a14:m>
                <a:r>
                  <a:rPr lang="en-US" altLang="zh-CN" sz="2400" dirty="0"/>
                  <a:t> and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zh-CN" altLang="en-US" sz="2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zh-CN" altLang="en-US" sz="2400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zh-CN" altLang="en-US" sz="240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zh-CN" altLang="en-US" sz="2400" i="1">
                            <a:latin typeface="Cambria Math" panose="02040503050406030204" pitchFamily="18" charset="0"/>
                          </a:rPr>
                          <m:t>𝑚𝑎𝑝</m:t>
                        </m:r>
                      </m:sup>
                    </m:sSubSup>
                  </m:oMath>
                </a14:m>
                <a:r>
                  <a:rPr lang="en-US" altLang="zh-CN" sz="2400" dirty="0"/>
                  <a:t>as the loss functions in their second stages. Experimental results show that </a:t>
                </a:r>
                <a:r>
                  <a:rPr lang="en-US" altLang="zh-CN" sz="2400" dirty="0" err="1"/>
                  <a:t>GEMod</a:t>
                </a:r>
                <a:r>
                  <a:rPr lang="en-US" altLang="zh-CN" sz="2400" dirty="0"/>
                  <a:t> and </a:t>
                </a:r>
                <a:r>
                  <a:rPr lang="en-US" altLang="zh-CN" sz="2400" dirty="0" err="1"/>
                  <a:t>GEMap</a:t>
                </a:r>
                <a:r>
                  <a:rPr lang="en-US" altLang="zh-CN" sz="2400" dirty="0"/>
                  <a:t> are both superior to most graph embedding models on community detection tasks, and the node embeddings generated by these models are generally more compact and separable.</a:t>
                </a:r>
                <a:endParaRPr lang="zh-CN" altLang="en-US" sz="2400" dirty="0"/>
              </a:p>
            </p:txBody>
          </p:sp>
        </mc:Choice>
        <mc:Fallback xmlns="">
          <p:sp>
            <p:nvSpPr>
              <p:cNvPr id="2" name="矩形 1">
                <a:extLst>
                  <a:ext uri="{FF2B5EF4-FFF2-40B4-BE49-F238E27FC236}">
                    <a16:creationId xmlns:a16="http://schemas.microsoft.com/office/drawing/2014/main" id="{AE4DE95D-0DF4-402D-AB86-E8C865096E3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3076" y="1184617"/>
                <a:ext cx="10674686" cy="3082254"/>
              </a:xfrm>
              <a:prstGeom prst="rect">
                <a:avLst/>
              </a:prstGeom>
              <a:blipFill>
                <a:blip r:embed="rId3"/>
                <a:stretch>
                  <a:fillRect l="-857" t="-1581" r="-914" b="-355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02200374"/>
      </p:ext>
    </p:extLst>
  </p:cSld>
  <p:clrMapOvr>
    <a:masterClrMapping/>
  </p:clrMapOvr>
  <p:transition spd="slow">
    <p:push dir="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_矩形 2"/>
          <p:cNvSpPr/>
          <p:nvPr>
            <p:custDataLst>
              <p:tags r:id="rId1"/>
            </p:custDataLst>
          </p:nvPr>
        </p:nvSpPr>
        <p:spPr>
          <a:xfrm>
            <a:off x="0" y="1211285"/>
            <a:ext cx="12192000" cy="4393870"/>
          </a:xfrm>
          <a:prstGeom prst="rect">
            <a:avLst/>
          </a:prstGeom>
          <a:solidFill>
            <a:schemeClr val="accent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ea typeface="微软雅黑" panose="020B0503020204020204" pitchFamily="34" charset="-122"/>
              <a:cs typeface="+mn-ea"/>
              <a:sym typeface="Calibri" panose="020F0502020204030204" pitchFamily="34" charset="0"/>
            </a:endParaRPr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842683" y="3146610"/>
            <a:ext cx="1050663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THANKS FOR YOUR WATCHING AND GUIDANCE</a:t>
            </a:r>
            <a:endParaRPr lang="zh-CN" altLang="en-US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0602642"/>
      </p:ext>
    </p:extLst>
  </p:cSld>
  <p:clrMapOvr>
    <a:masterClrMapping/>
  </p:clrMapOvr>
  <p:transition spd="slow">
    <p:push dir="u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heme/theme1.xml><?xml version="1.0" encoding="utf-8"?>
<a:theme xmlns:a="http://schemas.openxmlformats.org/drawingml/2006/main" name="Office Theme">
  <a:themeElements>
    <a:clrScheme name="自定义 1121">
      <a:dk1>
        <a:sysClr val="windowText" lastClr="000000"/>
      </a:dk1>
      <a:lt1>
        <a:sysClr val="window" lastClr="FFFFFF"/>
      </a:lt1>
      <a:dk2>
        <a:srgbClr val="231D1F"/>
      </a:dk2>
      <a:lt2>
        <a:srgbClr val="ECF0F1"/>
      </a:lt2>
      <a:accent1>
        <a:srgbClr val="19B49B"/>
      </a:accent1>
      <a:accent2>
        <a:srgbClr val="19B49B"/>
      </a:accent2>
      <a:accent3>
        <a:srgbClr val="19B49B"/>
      </a:accent3>
      <a:accent4>
        <a:srgbClr val="19B49B"/>
      </a:accent4>
      <a:accent5>
        <a:srgbClr val="19B49B"/>
      </a:accent5>
      <a:accent6>
        <a:srgbClr val="19B49B"/>
      </a:accent6>
      <a:hlink>
        <a:srgbClr val="4B7FA7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自定义 1121">
      <a:dk1>
        <a:sysClr val="windowText" lastClr="000000"/>
      </a:dk1>
      <a:lt1>
        <a:sysClr val="window" lastClr="FFFFFF"/>
      </a:lt1>
      <a:dk2>
        <a:srgbClr val="231D1F"/>
      </a:dk2>
      <a:lt2>
        <a:srgbClr val="ECF0F1"/>
      </a:lt2>
      <a:accent1>
        <a:srgbClr val="19B49B"/>
      </a:accent1>
      <a:accent2>
        <a:srgbClr val="19B49B"/>
      </a:accent2>
      <a:accent3>
        <a:srgbClr val="19B49B"/>
      </a:accent3>
      <a:accent4>
        <a:srgbClr val="19B49B"/>
      </a:accent4>
      <a:accent5>
        <a:srgbClr val="19B49B"/>
      </a:accent5>
      <a:accent6>
        <a:srgbClr val="19B49B"/>
      </a:accent6>
      <a:hlink>
        <a:srgbClr val="4B7FA7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2810</TotalTime>
  <Words>1333</Words>
  <Application>Microsoft Office PowerPoint</Application>
  <PresentationFormat>宽屏</PresentationFormat>
  <Paragraphs>244</Paragraphs>
  <Slides>21</Slides>
  <Notes>18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21</vt:i4>
      </vt:variant>
    </vt:vector>
  </HeadingPairs>
  <TitlesOfParts>
    <vt:vector size="29" baseType="lpstr">
      <vt:lpstr>等线</vt:lpstr>
      <vt:lpstr>微软雅黑</vt:lpstr>
      <vt:lpstr>Arial</vt:lpstr>
      <vt:lpstr>Calibri</vt:lpstr>
      <vt:lpstr>Cambria Math</vt:lpstr>
      <vt:lpstr>Times New Roman</vt:lpstr>
      <vt:lpstr>Office Theme</vt:lpstr>
      <vt:lpstr>1_Office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SEKE2022_Graph Embedding Models for Community Detection</dc:title>
  <dc:creator>Yinan Chen</dc:creator>
  <cp:lastModifiedBy>Chan Yinan</cp:lastModifiedBy>
  <cp:revision>334</cp:revision>
  <dcterms:created xsi:type="dcterms:W3CDTF">2016-12-13T08:41:51Z</dcterms:created>
  <dcterms:modified xsi:type="dcterms:W3CDTF">2022-07-08T12:08:02Z</dcterms:modified>
</cp:coreProperties>
</file>